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69"/>
  </p:notesMasterIdLst>
  <p:handoutMasterIdLst>
    <p:handoutMasterId r:id="rId70"/>
  </p:handoutMasterIdLst>
  <p:sldIdLst>
    <p:sldId id="256" r:id="rId2"/>
    <p:sldId id="260" r:id="rId3"/>
    <p:sldId id="262" r:id="rId4"/>
    <p:sldId id="286" r:id="rId5"/>
    <p:sldId id="288" r:id="rId6"/>
    <p:sldId id="287" r:id="rId7"/>
    <p:sldId id="289" r:id="rId8"/>
    <p:sldId id="290" r:id="rId9"/>
    <p:sldId id="292" r:id="rId10"/>
    <p:sldId id="293" r:id="rId11"/>
    <p:sldId id="294" r:id="rId12"/>
    <p:sldId id="295" r:id="rId13"/>
    <p:sldId id="266" r:id="rId14"/>
    <p:sldId id="296" r:id="rId15"/>
    <p:sldId id="297" r:id="rId16"/>
    <p:sldId id="298" r:id="rId17"/>
    <p:sldId id="299" r:id="rId18"/>
    <p:sldId id="301" r:id="rId19"/>
    <p:sldId id="302" r:id="rId20"/>
    <p:sldId id="303" r:id="rId21"/>
    <p:sldId id="300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283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291" r:id="rId42"/>
    <p:sldId id="284" r:id="rId43"/>
    <p:sldId id="324" r:id="rId44"/>
    <p:sldId id="325" r:id="rId45"/>
    <p:sldId id="326" r:id="rId46"/>
    <p:sldId id="327" r:id="rId47"/>
    <p:sldId id="285" r:id="rId48"/>
    <p:sldId id="282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35" r:id="rId57"/>
    <p:sldId id="336" r:id="rId58"/>
    <p:sldId id="337" r:id="rId59"/>
    <p:sldId id="338" r:id="rId60"/>
    <p:sldId id="339" r:id="rId61"/>
    <p:sldId id="340" r:id="rId62"/>
    <p:sldId id="341" r:id="rId63"/>
    <p:sldId id="342" r:id="rId64"/>
    <p:sldId id="343" r:id="rId65"/>
    <p:sldId id="344" r:id="rId66"/>
    <p:sldId id="345" r:id="rId67"/>
    <p:sldId id="346" r:id="rId6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3D239B2-6F29-4574-A675-220505990439}">
          <p14:sldIdLst>
            <p14:sldId id="256"/>
            <p14:sldId id="260"/>
            <p14:sldId id="262"/>
            <p14:sldId id="286"/>
            <p14:sldId id="288"/>
            <p14:sldId id="287"/>
            <p14:sldId id="289"/>
            <p14:sldId id="290"/>
            <p14:sldId id="292"/>
            <p14:sldId id="293"/>
            <p14:sldId id="294"/>
            <p14:sldId id="295"/>
            <p14:sldId id="266"/>
            <p14:sldId id="296"/>
            <p14:sldId id="297"/>
            <p14:sldId id="298"/>
            <p14:sldId id="299"/>
            <p14:sldId id="301"/>
            <p14:sldId id="302"/>
            <p14:sldId id="303"/>
            <p14:sldId id="300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283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291"/>
            <p14:sldId id="284"/>
            <p14:sldId id="324"/>
            <p14:sldId id="325"/>
            <p14:sldId id="326"/>
            <p14:sldId id="327"/>
            <p14:sldId id="285"/>
            <p14:sldId id="282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98"/>
    <a:srgbClr val="F3F3F3"/>
    <a:srgbClr val="7FB1D8"/>
    <a:srgbClr val="3F6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94" autoAdjust="0"/>
    <p:restoredTop sz="77985"/>
  </p:normalViewPr>
  <p:slideViewPr>
    <p:cSldViewPr snapToGrid="0">
      <p:cViewPr>
        <p:scale>
          <a:sx n="100" d="100"/>
          <a:sy n="100" d="100"/>
        </p:scale>
        <p:origin x="23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496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C1FBA-CF23-45CA-A289-03E32D160964}" type="datetimeFigureOut">
              <a:rPr lang="zh-CN" altLang="en-US" smtClean="0"/>
              <a:t>2022/3/27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2B0C5-C56D-47E9-BCFE-D990A940F1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700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66BD8-0FC1-456F-BDC6-7D0CA8E36566}" type="datetimeFigureOut">
              <a:rPr lang="zh-CN" altLang="en-US" smtClean="0"/>
              <a:t>2022/3/27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FC841-E2E1-4802-8701-94EA307E9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59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610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99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238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149566"/>
            <a:ext cx="78867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628650" y="5114029"/>
            <a:ext cx="7886700" cy="604299"/>
          </a:xfrm>
        </p:spPr>
        <p:txBody>
          <a:bodyPr anchor="ctr">
            <a:noAutofit/>
          </a:bodyPr>
          <a:lstStyle>
            <a:lvl1pPr algn="ctr"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/>
              <a:t>单击以编辑母版副标题样式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/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489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0501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6000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" name="灯片编号占位符 5"/>
          <p:cNvSpPr txBox="1">
            <a:spLocks/>
          </p:cNvSpPr>
          <p:nvPr/>
        </p:nvSpPr>
        <p:spPr>
          <a:xfrm>
            <a:off x="8697600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mtClean="0"/>
              <a:pPr lvl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97453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4CE0C3C-47D3-4455-AB34-8268314DB49D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7489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3" y="6100771"/>
            <a:ext cx="1958547" cy="5184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850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49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56">
          <p15:clr>
            <a:srgbClr val="FBAE40"/>
          </p15:clr>
        </p15:guide>
        <p15:guide id="2" pos="204">
          <p15:clr>
            <a:srgbClr val="FBAE40"/>
          </p15:clr>
        </p15:guide>
        <p15:guide id="5" pos="3125">
          <p15:clr>
            <a:srgbClr val="FBAE40"/>
          </p15:clr>
        </p15:guide>
        <p15:guide id="6" pos="115">
          <p15:clr>
            <a:srgbClr val="FBAE40"/>
          </p15:clr>
        </p15:guide>
        <p15:guide id="7" pos="4167" userDrawn="1">
          <p15:clr>
            <a:srgbClr val="FBAE40"/>
          </p15:clr>
        </p15:guide>
        <p15:guide id="8" pos="15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6658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5"/>
          <p:cNvSpPr txBox="1">
            <a:spLocks/>
          </p:cNvSpPr>
          <p:nvPr/>
        </p:nvSpPr>
        <p:spPr>
          <a:xfrm>
            <a:off x="8696565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mtClean="0"/>
              <a:pPr lv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2619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33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1703B59-C883-4B8B-974E-AFB30A6C43A7}" type="slidenum">
              <a:rPr lang="en-US" altLang="zh-CN" smtClean="0"/>
              <a:pPr/>
              <a:t>‹#›</a:t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350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56169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4232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pos="1620">
          <p15:clr>
            <a:srgbClr val="FBAE40"/>
          </p15:clr>
        </p15:guide>
        <p15:guide id="4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66445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02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5193">
          <p15:clr>
            <a:srgbClr val="FBAE40"/>
          </p15:clr>
        </p15:guide>
        <p15:guide id="5" pos="1620">
          <p15:clr>
            <a:srgbClr val="FBAE40"/>
          </p15:clr>
        </p15:guide>
        <p15:guide id="6" pos="2921">
          <p15:clr>
            <a:srgbClr val="FBAE40"/>
          </p15:clr>
        </p15:guide>
        <p15:guide id="7" pos="2160" userDrawn="1">
          <p15:clr>
            <a:srgbClr val="FBAE40"/>
          </p15:clr>
        </p15:guide>
        <p15:guide id="8" pos="389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475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pos="1620">
          <p15:clr>
            <a:srgbClr val="FBAE40"/>
          </p15:clr>
        </p15:guide>
        <p15:guide id="4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306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5193">
          <p15:clr>
            <a:srgbClr val="FBAE40"/>
          </p15:clr>
        </p15:guide>
        <p15:guide id="5" pos="1620">
          <p15:clr>
            <a:srgbClr val="FBAE40"/>
          </p15:clr>
        </p15:guide>
        <p15:guide id="6" pos="2921">
          <p15:clr>
            <a:srgbClr val="FBAE40"/>
          </p15:clr>
        </p15:guide>
        <p15:guide id="7" pos="2160" userDrawn="1">
          <p15:clr>
            <a:srgbClr val="FBAE40"/>
          </p15:clr>
        </p15:guide>
        <p15:guide id="8" pos="389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封面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9123" y="4006448"/>
            <a:ext cx="8325019" cy="111419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469124" y="5245246"/>
            <a:ext cx="5820358" cy="46817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69124" y="5815087"/>
            <a:ext cx="4159250" cy="4990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单击此处添加日期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/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11" name="直接连接符 10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/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060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95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1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073"/>
            <a:ext cx="9144000" cy="2811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74" y="3608990"/>
            <a:ext cx="3021843" cy="79994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87896" y="1371600"/>
            <a:ext cx="8410492" cy="926932"/>
          </a:xfrm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073"/>
            <a:ext cx="9144000" cy="28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7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13468" y="1673352"/>
            <a:ext cx="8340421" cy="4999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4" name="标题占位符 3"/>
          <p:cNvSpPr>
            <a:spLocks noGrp="1"/>
          </p:cNvSpPr>
          <p:nvPr>
            <p:ph type="title"/>
          </p:nvPr>
        </p:nvSpPr>
        <p:spPr>
          <a:xfrm>
            <a:off x="413468" y="863020"/>
            <a:ext cx="8410492" cy="701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3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0" y="4069786"/>
            <a:ext cx="9144000" cy="899510"/>
          </a:xfrm>
        </p:spPr>
        <p:txBody>
          <a:bodyPr/>
          <a:lstStyle/>
          <a:p>
            <a:r>
              <a:rPr lang="en-US" altLang="zh-CN" sz="3200" dirty="0"/>
              <a:t>Building Consistent Transactions with Inconsistent Replication</a:t>
            </a:r>
            <a:endParaRPr lang="zh-CN" altLang="en-US" sz="3200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536596" y="5119284"/>
            <a:ext cx="7886700" cy="604299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en-US" altLang="zh-CN" sz="1800" dirty="0"/>
              <a:t>Irene Zhang Naveen Kr. Sharma Adriana Szekeres</a:t>
            </a:r>
          </a:p>
          <a:p>
            <a:r>
              <a:rPr lang="en-US" altLang="zh-CN" sz="1800" dirty="0"/>
              <a:t>Arvind Krishnamurthy Dan R. K. Ports</a:t>
            </a:r>
            <a:endParaRPr lang="zh-CN" altLang="en-US" sz="1800" dirty="0"/>
          </a:p>
        </p:txBody>
      </p:sp>
      <p:sp>
        <p:nvSpPr>
          <p:cNvPr id="6" name="副标题 4">
            <a:extLst>
              <a:ext uri="{FF2B5EF4-FFF2-40B4-BE49-F238E27FC236}">
                <a16:creationId xmlns:a16="http://schemas.microsoft.com/office/drawing/2014/main" id="{3165B2C2-48E1-4CD4-B9ED-E561D55A49D7}"/>
              </a:ext>
            </a:extLst>
          </p:cNvPr>
          <p:cNvSpPr txBox="1">
            <a:spLocks/>
          </p:cNvSpPr>
          <p:nvPr/>
        </p:nvSpPr>
        <p:spPr>
          <a:xfrm>
            <a:off x="-844174" y="6194454"/>
            <a:ext cx="5820358" cy="468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lang="zh-CN" altLang="en-US" sz="2400" b="0" kern="120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/>
              <a:t>小组：吴晨鹏、薛景文、施乘宇、江建东</a:t>
            </a:r>
          </a:p>
        </p:txBody>
      </p:sp>
      <p:sp>
        <p:nvSpPr>
          <p:cNvPr id="7" name="副标题 4">
            <a:extLst>
              <a:ext uri="{FF2B5EF4-FFF2-40B4-BE49-F238E27FC236}">
                <a16:creationId xmlns:a16="http://schemas.microsoft.com/office/drawing/2014/main" id="{E93B07EE-8122-48E3-9836-09869FF4EEB4}"/>
              </a:ext>
            </a:extLst>
          </p:cNvPr>
          <p:cNvSpPr txBox="1">
            <a:spLocks/>
          </p:cNvSpPr>
          <p:nvPr/>
        </p:nvSpPr>
        <p:spPr>
          <a:xfrm>
            <a:off x="-1356257" y="5824244"/>
            <a:ext cx="4773666" cy="604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lang="zh-CN" altLang="en-US" sz="2400" b="0" kern="120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dirty="0"/>
              <a:t>2022</a:t>
            </a:r>
            <a:r>
              <a:rPr lang="zh-CN" altLang="en-US" sz="1800" dirty="0"/>
              <a:t>年</a:t>
            </a:r>
            <a:r>
              <a:rPr lang="en-US" altLang="zh-CN" sz="1800" dirty="0"/>
              <a:t>3</a:t>
            </a:r>
            <a:r>
              <a:rPr lang="zh-CN" altLang="en-US" sz="1800" dirty="0"/>
              <a:t>月</a:t>
            </a:r>
            <a:r>
              <a:rPr lang="en-US" altLang="zh-CN" sz="1800" dirty="0"/>
              <a:t>28</a:t>
            </a:r>
            <a:r>
              <a:rPr lang="zh-CN" altLang="en-US" sz="1800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691820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05105" y="1303550"/>
            <a:ext cx="843427" cy="443226"/>
            <a:chOff x="666810" y="2586037"/>
            <a:chExt cx="468000" cy="245937"/>
          </a:xfrm>
        </p:grpSpPr>
        <p:sp>
          <p:nvSpPr>
            <p:cNvPr id="4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5" name="文本框 4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1797603" y="1711215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17864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Background</a:t>
            </a:r>
            <a:endParaRPr lang="zh-CN" altLang="en-US" sz="2400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105105" y="2223523"/>
            <a:ext cx="843427" cy="443226"/>
            <a:chOff x="666810" y="2586037"/>
            <a:chExt cx="468000" cy="245937"/>
          </a:xfrm>
        </p:grpSpPr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14" name="文本框 13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1797603" y="2631188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17864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IR-Inconsistent Replication</a:t>
            </a:r>
            <a:endParaRPr lang="zh-CN" altLang="en-US" sz="24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105105" y="3143496"/>
            <a:ext cx="843427" cy="443226"/>
            <a:chOff x="666810" y="2586037"/>
            <a:chExt cx="468000" cy="245937"/>
          </a:xfrm>
        </p:grpSpPr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19" name="文本框 18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1797603" y="3551161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178643" y="3114680"/>
            <a:ext cx="7189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TAPIR-</a:t>
            </a:r>
            <a:r>
              <a:rPr lang="fr-FR" altLang="zh-CN" sz="2400" dirty="0"/>
              <a:t>Transactional Application Protocol </a:t>
            </a:r>
            <a:r>
              <a:rPr lang="en-US" altLang="zh-CN" sz="2400" dirty="0"/>
              <a:t>for IR</a:t>
            </a:r>
            <a:endParaRPr lang="zh-CN" altLang="en-US" sz="2400" dirty="0"/>
          </a:p>
        </p:txBody>
      </p:sp>
      <p:grpSp>
        <p:nvGrpSpPr>
          <p:cNvPr id="22" name="组合 21"/>
          <p:cNvGrpSpPr/>
          <p:nvPr/>
        </p:nvGrpSpPr>
        <p:grpSpPr>
          <a:xfrm>
            <a:off x="1105105" y="4063469"/>
            <a:ext cx="843427" cy="443226"/>
            <a:chOff x="666810" y="2586037"/>
            <a:chExt cx="468000" cy="245937"/>
          </a:xfrm>
        </p:grpSpPr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24" name="文本框 23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1797603" y="4471134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17864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Evaluation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5525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97525" cy="49214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800" dirty="0"/>
              <a:t>Demand of large-scale web application</a:t>
            </a:r>
          </a:p>
          <a:p>
            <a:pPr lvl="1">
              <a:lnSpc>
                <a:spcPct val="100000"/>
              </a:lnSpc>
            </a:pPr>
            <a:r>
              <a:rPr lang="en-US" altLang="zh-CN" sz="2800" dirty="0"/>
              <a:t>Fault-tolerance</a:t>
            </a:r>
          </a:p>
          <a:p>
            <a:pPr lvl="1">
              <a:lnSpc>
                <a:spcPct val="100000"/>
              </a:lnSpc>
            </a:pPr>
            <a:r>
              <a:rPr lang="en-US" altLang="zh-CN" sz="2800" dirty="0"/>
              <a:t>Availability</a:t>
            </a:r>
          </a:p>
          <a:p>
            <a:pPr>
              <a:lnSpc>
                <a:spcPct val="100000"/>
              </a:lnSpc>
            </a:pPr>
            <a:endParaRPr lang="en-US" altLang="zh-CN" sz="3000" dirty="0"/>
          </a:p>
          <a:p>
            <a:pPr>
              <a:lnSpc>
                <a:spcPct val="100000"/>
              </a:lnSpc>
            </a:pPr>
            <a:r>
              <a:rPr lang="en-US" altLang="zh-CN" sz="3000" dirty="0"/>
              <a:t>Balance between </a:t>
            </a:r>
            <a:r>
              <a:rPr lang="en-US" altLang="zh-CN" sz="3000" b="1" dirty="0"/>
              <a:t>consistency</a:t>
            </a:r>
            <a:r>
              <a:rPr lang="en-US" altLang="zh-CN" sz="3000" dirty="0"/>
              <a:t> and </a:t>
            </a:r>
            <a:r>
              <a:rPr lang="en-US" altLang="zh-CN" sz="3000" b="1" dirty="0"/>
              <a:t>performance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2800" dirty="0"/>
          </a:p>
          <a:p>
            <a:pPr lvl="1">
              <a:lnSpc>
                <a:spcPct val="100000"/>
              </a:lnSpc>
            </a:pPr>
            <a:endParaRPr lang="en-US" altLang="zh-CN" sz="28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6EF2BDD-6A59-4ED5-85BD-9999DCA65FDB}"/>
              </a:ext>
            </a:extLst>
          </p:cNvPr>
          <p:cNvGrpSpPr/>
          <p:nvPr/>
        </p:nvGrpSpPr>
        <p:grpSpPr>
          <a:xfrm>
            <a:off x="3050046" y="5779365"/>
            <a:ext cx="3129825" cy="673623"/>
            <a:chOff x="2424081" y="5394346"/>
            <a:chExt cx="4191511" cy="902126"/>
          </a:xfrm>
        </p:grpSpPr>
        <p:sp>
          <p:nvSpPr>
            <p:cNvPr id="2" name="等腰三角形 1">
              <a:extLst>
                <a:ext uri="{FF2B5EF4-FFF2-40B4-BE49-F238E27FC236}">
                  <a16:creationId xmlns:a16="http://schemas.microsoft.com/office/drawing/2014/main" id="{B83F8474-7E00-4AC8-B28B-04DA940F32F3}"/>
                </a:ext>
              </a:extLst>
            </p:cNvPr>
            <p:cNvSpPr/>
            <p:nvPr/>
          </p:nvSpPr>
          <p:spPr>
            <a:xfrm>
              <a:off x="3988993" y="5443442"/>
              <a:ext cx="902126" cy="853030"/>
            </a:xfrm>
            <a:prstGeom prst="triangle">
              <a:avLst/>
            </a:prstGeom>
            <a:noFill/>
            <a:ln w="76200">
              <a:solidFill>
                <a:srgbClr val="0040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283B0E7-E931-459A-9326-704B3C715361}"/>
                </a:ext>
              </a:extLst>
            </p:cNvPr>
            <p:cNvCxnSpPr/>
            <p:nvPr/>
          </p:nvCxnSpPr>
          <p:spPr>
            <a:xfrm>
              <a:off x="2424081" y="5394346"/>
              <a:ext cx="419151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B415D19F-AFD6-401A-BD45-694768D7C464}"/>
              </a:ext>
            </a:extLst>
          </p:cNvPr>
          <p:cNvSpPr txBox="1"/>
          <p:nvPr/>
        </p:nvSpPr>
        <p:spPr>
          <a:xfrm>
            <a:off x="2254480" y="5244660"/>
            <a:ext cx="22062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consistency</a:t>
            </a:r>
            <a:endParaRPr lang="zh-CN" altLang="en-US" sz="2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0210137-10B5-4AA6-AE04-85A11CF5BEC6}"/>
              </a:ext>
            </a:extLst>
          </p:cNvPr>
          <p:cNvSpPr txBox="1"/>
          <p:nvPr/>
        </p:nvSpPr>
        <p:spPr>
          <a:xfrm>
            <a:off x="5076760" y="5249091"/>
            <a:ext cx="22062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performance</a:t>
            </a:r>
            <a:endParaRPr lang="zh-CN" alt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66A531-6FEB-42C6-AC6B-17CF856E5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11" y="4845379"/>
            <a:ext cx="895856" cy="89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2DF6FBD-FC41-42FE-8BA1-CC874ABEAE9F}"/>
              </a:ext>
            </a:extLst>
          </p:cNvPr>
          <p:cNvSpPr txBox="1"/>
          <p:nvPr/>
        </p:nvSpPr>
        <p:spPr>
          <a:xfrm>
            <a:off x="945911" y="5741235"/>
            <a:ext cx="10120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PAXOS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05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Distribution Transaction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1DC16A6-5869-4801-BF3F-395BB18161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62303A7F-0EA0-49F1-91A6-F2B3A3183996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AC103ED-D3A8-4A84-9E92-8E0CB40C38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A92D9DC-3969-4F6F-8D2D-0AF9E2580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A60AF5C-6339-4852-98E4-A0C66C4A2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34CACF7D-2668-4224-8190-FBBE63FC7C6E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C2C3714-9448-4AB2-9DE0-811E30838C2A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89D54C5-D0C5-4B16-A352-6F9DCEBE58E1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4B0CABF-5C61-4965-A1CD-7F44A618250D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4DA468D-FE1D-4616-AD45-27CA49934B51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C6F44FD-6029-428E-AFFC-BA563CCB5E56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4A1792A0-9C48-40FE-BDA0-D622CE625F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CFCA8B9-5D40-49F1-9F61-07A355F04C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FECDDEB7-EB15-476B-AA8D-0B6BD7A58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1E84DF14-1DCA-4F08-97F2-B98347B2AB79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6019057-4835-4314-96D9-61CC9BDC3B78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7A530C9-A973-4892-8310-678CF0DA3A1C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4EAC3F6-9D60-46A6-AAF8-54853C30E30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0DCFBA1-9316-4CA9-8645-DEAC99FD1499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63AD04B-BFB9-41A3-A9C7-F2B769CD39EE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EFED53C0-D3E4-4E55-B89E-6787BF1C83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420D2984-FC3E-4713-B1F2-84CA9F78C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6BC8FA1-8EB0-4F25-ABEC-D046C9206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8880917B-5A58-4DEA-85D0-8D0A8920D107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CBFB688-EC19-4E96-B420-92730D1E573E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B459FA3-1979-4477-8828-B4BC3F6E74B7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9925423-6619-49B6-B514-0441481C10E2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0BFF4D0-F02B-4AB8-92F9-C7DFAB252969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31EB34FE-E7B9-4CC4-9D60-ADADFB8DD4AF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D07AB07E-97A0-4F59-9E58-477E8814C24E}"/>
              </a:ext>
            </a:extLst>
          </p:cNvPr>
          <p:cNvCxnSpPr>
            <a:cxnSpLocks/>
            <a:stCxn id="41" idx="2"/>
            <a:endCxn id="10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13788DFD-FC76-4057-979E-5678DFD39799}"/>
              </a:ext>
            </a:extLst>
          </p:cNvPr>
          <p:cNvCxnSpPr>
            <a:cxnSpLocks/>
            <a:stCxn id="41" idx="2"/>
            <a:endCxn id="27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848CFD3D-B099-4E59-82D7-9E87B7A61737}"/>
              </a:ext>
            </a:extLst>
          </p:cNvPr>
          <p:cNvCxnSpPr>
            <a:cxnSpLocks/>
            <a:stCxn id="41" idx="2"/>
            <a:endCxn id="36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68A51D3B-911C-426F-B892-E3FDC9667112}"/>
              </a:ext>
            </a:extLst>
          </p:cNvPr>
          <p:cNvSpPr txBox="1"/>
          <p:nvPr/>
        </p:nvSpPr>
        <p:spPr>
          <a:xfrm>
            <a:off x="200010" y="6296384"/>
            <a:ext cx="19110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*:shard leader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11225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Distribution Transaction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1DC16A6-5869-4801-BF3F-395BB18161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62303A7F-0EA0-49F1-91A6-F2B3A3183996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AC103ED-D3A8-4A84-9E92-8E0CB40C38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A92D9DC-3969-4F6F-8D2D-0AF9E2580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A60AF5C-6339-4852-98E4-A0C66C4A2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34CACF7D-2668-4224-8190-FBBE63FC7C6E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C2C3714-9448-4AB2-9DE0-811E30838C2A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89D54C5-D0C5-4B16-A352-6F9DCEBE58E1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4B0CABF-5C61-4965-A1CD-7F44A618250D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4DA468D-FE1D-4616-AD45-27CA49934B51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C6F44FD-6029-428E-AFFC-BA563CCB5E56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4A1792A0-9C48-40FE-BDA0-D622CE625F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CFCA8B9-5D40-49F1-9F61-07A355F04C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FECDDEB7-EB15-476B-AA8D-0B6BD7A58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1E84DF14-1DCA-4F08-97F2-B98347B2AB79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6019057-4835-4314-96D9-61CC9BDC3B78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7A530C9-A973-4892-8310-678CF0DA3A1C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4EAC3F6-9D60-46A6-AAF8-54853C30E30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0DCFBA1-9316-4CA9-8645-DEAC99FD1499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63AD04B-BFB9-41A3-A9C7-F2B769CD39EE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EFED53C0-D3E4-4E55-B89E-6787BF1C83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420D2984-FC3E-4713-B1F2-84CA9F78C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6BC8FA1-8EB0-4F25-ABEC-D046C9206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8880917B-5A58-4DEA-85D0-8D0A8920D107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CBFB688-EC19-4E96-B420-92730D1E573E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B459FA3-1979-4477-8828-B4BC3F6E74B7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9925423-6619-49B6-B514-0441481C10E2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0BFF4D0-F02B-4AB8-92F9-C7DFAB252969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31EB34FE-E7B9-4CC4-9D60-ADADFB8DD4AF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D07AB07E-97A0-4F59-9E58-477E8814C24E}"/>
              </a:ext>
            </a:extLst>
          </p:cNvPr>
          <p:cNvCxnSpPr>
            <a:cxnSpLocks/>
            <a:stCxn id="41" idx="2"/>
            <a:endCxn id="10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13788DFD-FC76-4057-979E-5678DFD39799}"/>
              </a:ext>
            </a:extLst>
          </p:cNvPr>
          <p:cNvCxnSpPr>
            <a:cxnSpLocks/>
            <a:stCxn id="41" idx="2"/>
            <a:endCxn id="27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848CFD3D-B099-4E59-82D7-9E87B7A61737}"/>
              </a:ext>
            </a:extLst>
          </p:cNvPr>
          <p:cNvCxnSpPr>
            <a:cxnSpLocks/>
            <a:stCxn id="41" idx="2"/>
            <a:endCxn id="36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AC818000-E5E1-416C-87C1-6CC20D3D8424}"/>
              </a:ext>
            </a:extLst>
          </p:cNvPr>
          <p:cNvSpPr txBox="1"/>
          <p:nvPr/>
        </p:nvSpPr>
        <p:spPr>
          <a:xfrm>
            <a:off x="596154" y="1789843"/>
            <a:ext cx="22021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Distributed </a:t>
            </a:r>
          </a:p>
          <a:p>
            <a:r>
              <a:rPr lang="en-US" altLang="zh-CN" sz="2000" b="1" dirty="0"/>
              <a:t>Transaction</a:t>
            </a:r>
          </a:p>
          <a:p>
            <a:r>
              <a:rPr lang="en-US" altLang="zh-CN" sz="2000" b="1" dirty="0"/>
              <a:t>Protocol</a:t>
            </a:r>
          </a:p>
          <a:p>
            <a:r>
              <a:rPr lang="en-US" altLang="zh-CN" sz="2000" b="1" dirty="0"/>
              <a:t>(like 2PC)</a:t>
            </a: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17AC7D3B-5DE7-4859-8778-6A2C2643DB4A}"/>
              </a:ext>
            </a:extLst>
          </p:cNvPr>
          <p:cNvCxnSpPr>
            <a:cxnSpLocks/>
          </p:cNvCxnSpPr>
          <p:nvPr/>
        </p:nvCxnSpPr>
        <p:spPr>
          <a:xfrm>
            <a:off x="2135646" y="2352999"/>
            <a:ext cx="1113258" cy="0"/>
          </a:xfrm>
          <a:prstGeom prst="straightConnector1">
            <a:avLst/>
          </a:prstGeom>
          <a:ln w="57150">
            <a:solidFill>
              <a:srgbClr val="0040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D49B576B-B9DA-41DB-84FE-35D7EB2A77E9}"/>
              </a:ext>
            </a:extLst>
          </p:cNvPr>
          <p:cNvCxnSpPr>
            <a:cxnSpLocks/>
          </p:cNvCxnSpPr>
          <p:nvPr/>
        </p:nvCxnSpPr>
        <p:spPr>
          <a:xfrm>
            <a:off x="1086688" y="3160510"/>
            <a:ext cx="0" cy="1151494"/>
          </a:xfrm>
          <a:prstGeom prst="straightConnector1">
            <a:avLst/>
          </a:prstGeom>
          <a:ln w="57150">
            <a:solidFill>
              <a:srgbClr val="0040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D1B1F73E-8F96-4AFE-954E-421D3988F2A7}"/>
              </a:ext>
            </a:extLst>
          </p:cNvPr>
          <p:cNvSpPr txBox="1"/>
          <p:nvPr/>
        </p:nvSpPr>
        <p:spPr>
          <a:xfrm>
            <a:off x="7083908" y="2461951"/>
            <a:ext cx="22021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Replication</a:t>
            </a:r>
          </a:p>
          <a:p>
            <a:r>
              <a:rPr lang="en-US" altLang="zh-CN" sz="2000" b="1" dirty="0"/>
              <a:t>Protocol</a:t>
            </a:r>
          </a:p>
          <a:p>
            <a:r>
              <a:rPr lang="en-US" altLang="zh-CN" sz="2000" b="1" dirty="0"/>
              <a:t>(like </a:t>
            </a:r>
            <a:r>
              <a:rPr lang="en-US" altLang="zh-CN" sz="2000" b="1" dirty="0" err="1"/>
              <a:t>Paxos</a:t>
            </a:r>
            <a:r>
              <a:rPr lang="en-US" altLang="zh-CN" sz="2000" b="1" dirty="0"/>
              <a:t>)</a:t>
            </a: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EBE35CAA-FF0C-49BA-BFD8-E1D4EF7B4D47}"/>
              </a:ext>
            </a:extLst>
          </p:cNvPr>
          <p:cNvCxnSpPr>
            <a:cxnSpLocks/>
          </p:cNvCxnSpPr>
          <p:nvPr/>
        </p:nvCxnSpPr>
        <p:spPr>
          <a:xfrm flipH="1">
            <a:off x="2590641" y="3077504"/>
            <a:ext cx="4268782" cy="115454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2F2422A6-AD2E-4660-AA7E-1AEB2FAFF0FA}"/>
              </a:ext>
            </a:extLst>
          </p:cNvPr>
          <p:cNvCxnSpPr>
            <a:cxnSpLocks/>
          </p:cNvCxnSpPr>
          <p:nvPr/>
        </p:nvCxnSpPr>
        <p:spPr>
          <a:xfrm>
            <a:off x="7763491" y="3637851"/>
            <a:ext cx="14371" cy="71885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E45DBFEA-8226-4672-B69A-6F6E03520672}"/>
              </a:ext>
            </a:extLst>
          </p:cNvPr>
          <p:cNvCxnSpPr>
            <a:cxnSpLocks/>
          </p:cNvCxnSpPr>
          <p:nvPr/>
        </p:nvCxnSpPr>
        <p:spPr>
          <a:xfrm flipH="1">
            <a:off x="5558041" y="3477614"/>
            <a:ext cx="1595848" cy="75443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05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Redundant Coordination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01F7470-FAF8-4E82-8C41-3218A8149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0E90522-06CF-4340-8E25-7D75B016F8A7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1346DD5-8EAB-4A9B-90D6-EA3D62DBF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AA9A6E2-DE22-4BBB-909D-927F96539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0F39200-0A24-4CBF-9705-74B9C26B6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DFF65D9-90FD-4BCF-AC5B-FACAE4650056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E627086-92CD-4F81-B395-54D7C7AC4FC5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9C45B20-5E1E-4EA9-9E22-98D917D0B8D5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A9E7CB7-50C9-424B-96EF-6AE3CCEB97CE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297D3FA-BE59-438D-8AB1-7DB4FE644442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3FB839-20E6-45B9-9757-4417328AA525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C464401-B33C-4BFB-9B04-2DA57C437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776A431-1606-4E5A-974A-0BC40D951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5043E3A-9D39-49ED-8980-ACAC4415F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0B1B0AF-E9A2-4941-B29E-36170EE08891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1B93C1A-6F1B-4A7A-93C1-B2187D7EFBB5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ACEE1A6-A8F3-4267-80D7-A7703E0CB630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75F56B6-99F3-48AC-B7B5-56C8A868757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A3A7C5F-1B17-4C15-B075-61F0711827C8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828C95D-9D34-42B1-8858-7E42684D7D25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2054E3C-1F60-45ED-9CC3-E8091682A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4DB469A-F01D-4D2F-A40F-0E8F8D8F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D1BA46C-D7A5-4C1F-821E-8BB1F33C2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CF2FF45-CCC3-4FB5-B27A-330D65B3A41A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9DDCB74-82D4-42C3-AF50-71FB006A75CC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3E2B059-D099-4D64-A2CF-319BF40A01BF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8AF79E6-B995-49D6-AB86-FB36EBF3375F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85F4520-08D6-4374-8B4B-048F1B212283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461FDA5-A01A-416C-989A-9D629D7E0A44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B917E75-AB51-4C54-8987-6BAC153D29A7}"/>
              </a:ext>
            </a:extLst>
          </p:cNvPr>
          <p:cNvCxnSpPr>
            <a:cxnSpLocks/>
            <a:stCxn id="42" idx="2"/>
            <a:endCxn id="19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219AD1A-08EA-4AC4-AD6C-BF75BED72892}"/>
              </a:ext>
            </a:extLst>
          </p:cNvPr>
          <p:cNvCxnSpPr>
            <a:cxnSpLocks/>
            <a:stCxn id="42" idx="2"/>
            <a:endCxn id="28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rgbClr val="0040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3B327345-12F3-4436-B468-D58880F2E835}"/>
              </a:ext>
            </a:extLst>
          </p:cNvPr>
          <p:cNvCxnSpPr>
            <a:cxnSpLocks/>
            <a:stCxn id="42" idx="2"/>
            <a:endCxn id="37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137B21C9-AD5C-4D23-AA98-14E97E57928C}"/>
              </a:ext>
            </a:extLst>
          </p:cNvPr>
          <p:cNvSpPr txBox="1"/>
          <p:nvPr/>
        </p:nvSpPr>
        <p:spPr>
          <a:xfrm>
            <a:off x="272174" y="1744137"/>
            <a:ext cx="2202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Execution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9A473ABE-F2F1-4D90-ADFC-7819527ECBCB}"/>
              </a:ext>
            </a:extLst>
          </p:cNvPr>
          <p:cNvCxnSpPr>
            <a:cxnSpLocks/>
            <a:stCxn id="28" idx="0"/>
          </p:cNvCxnSpPr>
          <p:nvPr/>
        </p:nvCxnSpPr>
        <p:spPr>
          <a:xfrm flipH="1">
            <a:off x="3982364" y="4452191"/>
            <a:ext cx="574783" cy="224137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BD306AE-D10D-4119-A45A-688F92F794B0}"/>
              </a:ext>
            </a:extLst>
          </p:cNvPr>
          <p:cNvSpPr txBox="1"/>
          <p:nvPr/>
        </p:nvSpPr>
        <p:spPr>
          <a:xfrm>
            <a:off x="4557145" y="3604743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read(a)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4235F34-D8E4-40A2-A8CA-A24F788DC46D}"/>
              </a:ext>
            </a:extLst>
          </p:cNvPr>
          <p:cNvSpPr txBox="1"/>
          <p:nvPr/>
        </p:nvSpPr>
        <p:spPr>
          <a:xfrm>
            <a:off x="272174" y="2163332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read(a)</a:t>
            </a:r>
          </a:p>
        </p:txBody>
      </p:sp>
    </p:spTree>
    <p:extLst>
      <p:ext uri="{BB962C8B-B14F-4D97-AF65-F5344CB8AC3E}">
        <p14:creationId xmlns:p14="http://schemas.microsoft.com/office/powerpoint/2010/main" val="623349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Redundant Coordination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01F7470-FAF8-4E82-8C41-3218A8149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0E90522-06CF-4340-8E25-7D75B016F8A7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1346DD5-8EAB-4A9B-90D6-EA3D62DBF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AA9A6E2-DE22-4BBB-909D-927F96539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0F39200-0A24-4CBF-9705-74B9C26B6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DFF65D9-90FD-4BCF-AC5B-FACAE4650056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E627086-92CD-4F81-B395-54D7C7AC4FC5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9C45B20-5E1E-4EA9-9E22-98D917D0B8D5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A9E7CB7-50C9-424B-96EF-6AE3CCEB97CE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297D3FA-BE59-438D-8AB1-7DB4FE644442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3FB839-20E6-45B9-9757-4417328AA525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C464401-B33C-4BFB-9B04-2DA57C437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776A431-1606-4E5A-974A-0BC40D951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5043E3A-9D39-49ED-8980-ACAC4415F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0B1B0AF-E9A2-4941-B29E-36170EE08891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1B93C1A-6F1B-4A7A-93C1-B2187D7EFBB5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ACEE1A6-A8F3-4267-80D7-A7703E0CB630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75F56B6-99F3-48AC-B7B5-56C8A868757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A3A7C5F-1B17-4C15-B075-61F0711827C8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828C95D-9D34-42B1-8858-7E42684D7D25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2054E3C-1F60-45ED-9CC3-E8091682A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4DB469A-F01D-4D2F-A40F-0E8F8D8F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D1BA46C-D7A5-4C1F-821E-8BB1F33C2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CF2FF45-CCC3-4FB5-B27A-330D65B3A41A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9DDCB74-82D4-42C3-AF50-71FB006A75CC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3E2B059-D099-4D64-A2CF-319BF40A01BF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8AF79E6-B995-49D6-AB86-FB36EBF3375F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85F4520-08D6-4374-8B4B-048F1B212283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461FDA5-A01A-416C-989A-9D629D7E0A44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B917E75-AB51-4C54-8987-6BAC153D29A7}"/>
              </a:ext>
            </a:extLst>
          </p:cNvPr>
          <p:cNvCxnSpPr>
            <a:cxnSpLocks/>
            <a:stCxn id="42" idx="2"/>
            <a:endCxn id="19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rgbClr val="0040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219AD1A-08EA-4AC4-AD6C-BF75BED72892}"/>
              </a:ext>
            </a:extLst>
          </p:cNvPr>
          <p:cNvCxnSpPr>
            <a:cxnSpLocks/>
            <a:stCxn id="42" idx="2"/>
            <a:endCxn id="28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3B327345-12F3-4436-B468-D58880F2E835}"/>
              </a:ext>
            </a:extLst>
          </p:cNvPr>
          <p:cNvCxnSpPr>
            <a:cxnSpLocks/>
            <a:stCxn id="42" idx="2"/>
            <a:endCxn id="37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137B21C9-AD5C-4D23-AA98-14E97E57928C}"/>
              </a:ext>
            </a:extLst>
          </p:cNvPr>
          <p:cNvSpPr txBox="1"/>
          <p:nvPr/>
        </p:nvSpPr>
        <p:spPr>
          <a:xfrm>
            <a:off x="272174" y="1744137"/>
            <a:ext cx="2202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Execution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9A473ABE-F2F1-4D90-ADFC-7819527ECBCB}"/>
              </a:ext>
            </a:extLst>
          </p:cNvPr>
          <p:cNvCxnSpPr>
            <a:cxnSpLocks/>
          </p:cNvCxnSpPr>
          <p:nvPr/>
        </p:nvCxnSpPr>
        <p:spPr>
          <a:xfrm>
            <a:off x="1574610" y="4452190"/>
            <a:ext cx="0" cy="35111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BD306AE-D10D-4119-A45A-688F92F794B0}"/>
              </a:ext>
            </a:extLst>
          </p:cNvPr>
          <p:cNvSpPr txBox="1"/>
          <p:nvPr/>
        </p:nvSpPr>
        <p:spPr>
          <a:xfrm>
            <a:off x="2721301" y="3755023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write(b)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2970D41-9EDB-4837-AF54-3EF0DC715353}"/>
              </a:ext>
            </a:extLst>
          </p:cNvPr>
          <p:cNvSpPr txBox="1"/>
          <p:nvPr/>
        </p:nvSpPr>
        <p:spPr>
          <a:xfrm>
            <a:off x="272174" y="2163332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read(a)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6BA78CD-D755-4A1C-8775-A7CBA6EBFE12}"/>
              </a:ext>
            </a:extLst>
          </p:cNvPr>
          <p:cNvSpPr txBox="1"/>
          <p:nvPr/>
        </p:nvSpPr>
        <p:spPr>
          <a:xfrm>
            <a:off x="272174" y="2434988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write(b)</a:t>
            </a:r>
          </a:p>
        </p:txBody>
      </p:sp>
    </p:spTree>
    <p:extLst>
      <p:ext uri="{BB962C8B-B14F-4D97-AF65-F5344CB8AC3E}">
        <p14:creationId xmlns:p14="http://schemas.microsoft.com/office/powerpoint/2010/main" val="2585682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Redundant Coordination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01F7470-FAF8-4E82-8C41-3218A8149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0E90522-06CF-4340-8E25-7D75B016F8A7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1346DD5-8EAB-4A9B-90D6-EA3D62DBF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AA9A6E2-DE22-4BBB-909D-927F96539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0F39200-0A24-4CBF-9705-74B9C26B6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DFF65D9-90FD-4BCF-AC5B-FACAE4650056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E627086-92CD-4F81-B395-54D7C7AC4FC5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9C45B20-5E1E-4EA9-9E22-98D917D0B8D5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A9E7CB7-50C9-424B-96EF-6AE3CCEB97CE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297D3FA-BE59-438D-8AB1-7DB4FE644442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3FB839-20E6-45B9-9757-4417328AA525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C464401-B33C-4BFB-9B04-2DA57C437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776A431-1606-4E5A-974A-0BC40D951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5043E3A-9D39-49ED-8980-ACAC4415F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0B1B0AF-E9A2-4941-B29E-36170EE08891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1B93C1A-6F1B-4A7A-93C1-B2187D7EFBB5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ACEE1A6-A8F3-4267-80D7-A7703E0CB630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75F56B6-99F3-48AC-B7B5-56C8A868757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A3A7C5F-1B17-4C15-B075-61F0711827C8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828C95D-9D34-42B1-8858-7E42684D7D25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2054E3C-1F60-45ED-9CC3-E8091682A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4DB469A-F01D-4D2F-A40F-0E8F8D8F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D1BA46C-D7A5-4C1F-821E-8BB1F33C2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CF2FF45-CCC3-4FB5-B27A-330D65B3A41A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9DDCB74-82D4-42C3-AF50-71FB006A75CC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3E2B059-D099-4D64-A2CF-319BF40A01BF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8AF79E6-B995-49D6-AB86-FB36EBF3375F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85F4520-08D6-4374-8B4B-048F1B212283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461FDA5-A01A-416C-989A-9D629D7E0A44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B917E75-AB51-4C54-8987-6BAC153D29A7}"/>
              </a:ext>
            </a:extLst>
          </p:cNvPr>
          <p:cNvCxnSpPr>
            <a:cxnSpLocks/>
            <a:stCxn id="42" idx="2"/>
            <a:endCxn id="19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219AD1A-08EA-4AC4-AD6C-BF75BED72892}"/>
              </a:ext>
            </a:extLst>
          </p:cNvPr>
          <p:cNvCxnSpPr>
            <a:cxnSpLocks/>
            <a:stCxn id="42" idx="2"/>
            <a:endCxn id="28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3B327345-12F3-4436-B468-D58880F2E835}"/>
              </a:ext>
            </a:extLst>
          </p:cNvPr>
          <p:cNvCxnSpPr>
            <a:cxnSpLocks/>
            <a:stCxn id="42" idx="2"/>
            <a:endCxn id="37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rgbClr val="0040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137B21C9-AD5C-4D23-AA98-14E97E57928C}"/>
              </a:ext>
            </a:extLst>
          </p:cNvPr>
          <p:cNvSpPr txBox="1"/>
          <p:nvPr/>
        </p:nvSpPr>
        <p:spPr>
          <a:xfrm>
            <a:off x="272174" y="1744137"/>
            <a:ext cx="2202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Execution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9A473ABE-F2F1-4D90-ADFC-7819527ECBCB}"/>
              </a:ext>
            </a:extLst>
          </p:cNvPr>
          <p:cNvCxnSpPr>
            <a:cxnSpLocks/>
          </p:cNvCxnSpPr>
          <p:nvPr/>
        </p:nvCxnSpPr>
        <p:spPr>
          <a:xfrm>
            <a:off x="7509936" y="4444615"/>
            <a:ext cx="774896" cy="225576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BD306AE-D10D-4119-A45A-688F92F794B0}"/>
              </a:ext>
            </a:extLst>
          </p:cNvPr>
          <p:cNvSpPr txBox="1"/>
          <p:nvPr/>
        </p:nvSpPr>
        <p:spPr>
          <a:xfrm>
            <a:off x="6259233" y="3493238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read(c)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2970D41-9EDB-4837-AF54-3EF0DC715353}"/>
              </a:ext>
            </a:extLst>
          </p:cNvPr>
          <p:cNvSpPr txBox="1"/>
          <p:nvPr/>
        </p:nvSpPr>
        <p:spPr>
          <a:xfrm>
            <a:off x="272174" y="2163332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read(a)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6BA78CD-D755-4A1C-8775-A7CBA6EBFE12}"/>
              </a:ext>
            </a:extLst>
          </p:cNvPr>
          <p:cNvSpPr txBox="1"/>
          <p:nvPr/>
        </p:nvSpPr>
        <p:spPr>
          <a:xfrm>
            <a:off x="272174" y="2434988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write(b)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89D5BCD-0798-4A0C-8A5C-BD88086DBEFC}"/>
              </a:ext>
            </a:extLst>
          </p:cNvPr>
          <p:cNvSpPr txBox="1"/>
          <p:nvPr/>
        </p:nvSpPr>
        <p:spPr>
          <a:xfrm>
            <a:off x="272174" y="2690169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read(c)</a:t>
            </a:r>
          </a:p>
        </p:txBody>
      </p:sp>
    </p:spTree>
    <p:extLst>
      <p:ext uri="{BB962C8B-B14F-4D97-AF65-F5344CB8AC3E}">
        <p14:creationId xmlns:p14="http://schemas.microsoft.com/office/powerpoint/2010/main" val="1708343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Redundant Coordination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01F7470-FAF8-4E82-8C41-3218A8149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0E90522-06CF-4340-8E25-7D75B016F8A7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1346DD5-8EAB-4A9B-90D6-EA3D62DBF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AA9A6E2-DE22-4BBB-909D-927F96539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0F39200-0A24-4CBF-9705-74B9C26B6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DFF65D9-90FD-4BCF-AC5B-FACAE4650056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E627086-92CD-4F81-B395-54D7C7AC4FC5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9C45B20-5E1E-4EA9-9E22-98D917D0B8D5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A9E7CB7-50C9-424B-96EF-6AE3CCEB97CE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297D3FA-BE59-438D-8AB1-7DB4FE644442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3FB839-20E6-45B9-9757-4417328AA525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C464401-B33C-4BFB-9B04-2DA57C437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776A431-1606-4E5A-974A-0BC40D951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5043E3A-9D39-49ED-8980-ACAC4415F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0B1B0AF-E9A2-4941-B29E-36170EE08891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1B93C1A-6F1B-4A7A-93C1-B2187D7EFBB5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ACEE1A6-A8F3-4267-80D7-A7703E0CB630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75F56B6-99F3-48AC-B7B5-56C8A868757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A3A7C5F-1B17-4C15-B075-61F0711827C8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828C95D-9D34-42B1-8858-7E42684D7D25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2054E3C-1F60-45ED-9CC3-E8091682A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4DB469A-F01D-4D2F-A40F-0E8F8D8F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D1BA46C-D7A5-4C1F-821E-8BB1F33C2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CF2FF45-CCC3-4FB5-B27A-330D65B3A41A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9DDCB74-82D4-42C3-AF50-71FB006A75CC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3E2B059-D099-4D64-A2CF-319BF40A01BF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8AF79E6-B995-49D6-AB86-FB36EBF3375F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85F4520-08D6-4374-8B4B-048F1B212283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461FDA5-A01A-416C-989A-9D629D7E0A44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B917E75-AB51-4C54-8987-6BAC153D29A7}"/>
              </a:ext>
            </a:extLst>
          </p:cNvPr>
          <p:cNvCxnSpPr>
            <a:cxnSpLocks/>
            <a:stCxn id="42" idx="2"/>
            <a:endCxn id="19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219AD1A-08EA-4AC4-AD6C-BF75BED72892}"/>
              </a:ext>
            </a:extLst>
          </p:cNvPr>
          <p:cNvCxnSpPr>
            <a:cxnSpLocks/>
            <a:stCxn id="42" idx="2"/>
            <a:endCxn id="28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3B327345-12F3-4436-B468-D58880F2E835}"/>
              </a:ext>
            </a:extLst>
          </p:cNvPr>
          <p:cNvCxnSpPr>
            <a:cxnSpLocks/>
            <a:stCxn id="42" idx="2"/>
            <a:endCxn id="37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137B21C9-AD5C-4D23-AA98-14E97E57928C}"/>
              </a:ext>
            </a:extLst>
          </p:cNvPr>
          <p:cNvSpPr txBox="1"/>
          <p:nvPr/>
        </p:nvSpPr>
        <p:spPr>
          <a:xfrm>
            <a:off x="272174" y="1744137"/>
            <a:ext cx="2202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Prepare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90C7CCDC-A5B3-49D0-BE32-6D3E1DAED11A}"/>
              </a:ext>
            </a:extLst>
          </p:cNvPr>
          <p:cNvSpPr txBox="1"/>
          <p:nvPr/>
        </p:nvSpPr>
        <p:spPr>
          <a:xfrm>
            <a:off x="275676" y="2314585"/>
            <a:ext cx="30917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4098"/>
                </a:solidFill>
              </a:rPr>
              <a:t>Coordinate across shards</a:t>
            </a:r>
          </a:p>
        </p:txBody>
      </p:sp>
    </p:spTree>
    <p:extLst>
      <p:ext uri="{BB962C8B-B14F-4D97-AF65-F5344CB8AC3E}">
        <p14:creationId xmlns:p14="http://schemas.microsoft.com/office/powerpoint/2010/main" val="126082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Redundant Coordination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01F7470-FAF8-4E82-8C41-3218A8149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0E90522-06CF-4340-8E25-7D75B016F8A7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1346DD5-8EAB-4A9B-90D6-EA3D62DBF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AA9A6E2-DE22-4BBB-909D-927F96539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0F39200-0A24-4CBF-9705-74B9C26B6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DFF65D9-90FD-4BCF-AC5B-FACAE4650056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E627086-92CD-4F81-B395-54D7C7AC4FC5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9C45B20-5E1E-4EA9-9E22-98D917D0B8D5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A9E7CB7-50C9-424B-96EF-6AE3CCEB97CE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297D3FA-BE59-438D-8AB1-7DB4FE644442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3FB839-20E6-45B9-9757-4417328AA525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C464401-B33C-4BFB-9B04-2DA57C437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776A431-1606-4E5A-974A-0BC40D951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5043E3A-9D39-49ED-8980-ACAC4415F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0B1B0AF-E9A2-4941-B29E-36170EE08891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1B93C1A-6F1B-4A7A-93C1-B2187D7EFBB5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ACEE1A6-A8F3-4267-80D7-A7703E0CB630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75F56B6-99F3-48AC-B7B5-56C8A868757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A3A7C5F-1B17-4C15-B075-61F0711827C8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828C95D-9D34-42B1-8858-7E42684D7D25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2054E3C-1F60-45ED-9CC3-E8091682A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4DB469A-F01D-4D2F-A40F-0E8F8D8F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D1BA46C-D7A5-4C1F-821E-8BB1F33C2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CF2FF45-CCC3-4FB5-B27A-330D65B3A41A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9DDCB74-82D4-42C3-AF50-71FB006A75CC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3E2B059-D099-4D64-A2CF-319BF40A01BF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8AF79E6-B995-49D6-AB86-FB36EBF3375F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85F4520-08D6-4374-8B4B-048F1B212283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461FDA5-A01A-416C-989A-9D629D7E0A44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B917E75-AB51-4C54-8987-6BAC153D29A7}"/>
              </a:ext>
            </a:extLst>
          </p:cNvPr>
          <p:cNvCxnSpPr>
            <a:cxnSpLocks/>
            <a:stCxn id="42" idx="2"/>
            <a:endCxn id="19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219AD1A-08EA-4AC4-AD6C-BF75BED72892}"/>
              </a:ext>
            </a:extLst>
          </p:cNvPr>
          <p:cNvCxnSpPr>
            <a:cxnSpLocks/>
            <a:stCxn id="42" idx="2"/>
            <a:endCxn id="28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3B327345-12F3-4436-B468-D58880F2E835}"/>
              </a:ext>
            </a:extLst>
          </p:cNvPr>
          <p:cNvCxnSpPr>
            <a:cxnSpLocks/>
            <a:stCxn id="42" idx="2"/>
            <a:endCxn id="37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137B21C9-AD5C-4D23-AA98-14E97E57928C}"/>
              </a:ext>
            </a:extLst>
          </p:cNvPr>
          <p:cNvSpPr txBox="1"/>
          <p:nvPr/>
        </p:nvSpPr>
        <p:spPr>
          <a:xfrm>
            <a:off x="272174" y="1744137"/>
            <a:ext cx="2202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Prepare</a:t>
            </a: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44263A12-BDB5-4BF5-ACC0-E6B65EDD64BE}"/>
              </a:ext>
            </a:extLst>
          </p:cNvPr>
          <p:cNvSpPr/>
          <p:nvPr/>
        </p:nvSpPr>
        <p:spPr>
          <a:xfrm>
            <a:off x="816209" y="5277315"/>
            <a:ext cx="2890601" cy="1038602"/>
          </a:xfrm>
          <a:custGeom>
            <a:avLst/>
            <a:gdLst>
              <a:gd name="connsiteX0" fmla="*/ 2632736 w 2632736"/>
              <a:gd name="connsiteY0" fmla="*/ 67506 h 1031192"/>
              <a:gd name="connsiteX1" fmla="*/ 1614008 w 2632736"/>
              <a:gd name="connsiteY1" fmla="*/ 1031001 h 1031192"/>
              <a:gd name="connsiteX2" fmla="*/ 0 w 2632736"/>
              <a:gd name="connsiteY2" fmla="*/ 0 h 103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736" h="1031192">
                <a:moveTo>
                  <a:pt x="2632736" y="67506"/>
                </a:moveTo>
                <a:cubicBezTo>
                  <a:pt x="2342766" y="554879"/>
                  <a:pt x="2052797" y="1042252"/>
                  <a:pt x="1614008" y="1031001"/>
                </a:cubicBezTo>
                <a:cubicBezTo>
                  <a:pt x="1175219" y="1019750"/>
                  <a:pt x="282298" y="185130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293522B3-BA1E-4367-BFF9-52DBBFE6D66E}"/>
              </a:ext>
            </a:extLst>
          </p:cNvPr>
          <p:cNvSpPr/>
          <p:nvPr/>
        </p:nvSpPr>
        <p:spPr>
          <a:xfrm flipH="1">
            <a:off x="3688739" y="5277315"/>
            <a:ext cx="2816148" cy="1129217"/>
          </a:xfrm>
          <a:custGeom>
            <a:avLst/>
            <a:gdLst>
              <a:gd name="connsiteX0" fmla="*/ 2632736 w 2632736"/>
              <a:gd name="connsiteY0" fmla="*/ 67506 h 1031192"/>
              <a:gd name="connsiteX1" fmla="*/ 1614008 w 2632736"/>
              <a:gd name="connsiteY1" fmla="*/ 1031001 h 1031192"/>
              <a:gd name="connsiteX2" fmla="*/ 0 w 2632736"/>
              <a:gd name="connsiteY2" fmla="*/ 0 h 103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736" h="1031192">
                <a:moveTo>
                  <a:pt x="2632736" y="67506"/>
                </a:moveTo>
                <a:cubicBezTo>
                  <a:pt x="2342766" y="554879"/>
                  <a:pt x="2052797" y="1042252"/>
                  <a:pt x="1614008" y="1031001"/>
                </a:cubicBezTo>
                <a:cubicBezTo>
                  <a:pt x="1175219" y="1019750"/>
                  <a:pt x="282298" y="185130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79D515E4-1FBB-4FDB-B40B-A19F3EFC936A}"/>
              </a:ext>
            </a:extLst>
          </p:cNvPr>
          <p:cNvSpPr/>
          <p:nvPr/>
        </p:nvSpPr>
        <p:spPr>
          <a:xfrm flipH="1" flipV="1">
            <a:off x="1645270" y="3938293"/>
            <a:ext cx="2731102" cy="602351"/>
          </a:xfrm>
          <a:custGeom>
            <a:avLst/>
            <a:gdLst>
              <a:gd name="connsiteX0" fmla="*/ 2632736 w 2632736"/>
              <a:gd name="connsiteY0" fmla="*/ 67506 h 1031192"/>
              <a:gd name="connsiteX1" fmla="*/ 1614008 w 2632736"/>
              <a:gd name="connsiteY1" fmla="*/ 1031001 h 1031192"/>
              <a:gd name="connsiteX2" fmla="*/ 0 w 2632736"/>
              <a:gd name="connsiteY2" fmla="*/ 0 h 103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736" h="1031192">
                <a:moveTo>
                  <a:pt x="2632736" y="67506"/>
                </a:moveTo>
                <a:cubicBezTo>
                  <a:pt x="2342766" y="554879"/>
                  <a:pt x="2052797" y="1042252"/>
                  <a:pt x="1614008" y="1031001"/>
                </a:cubicBezTo>
                <a:cubicBezTo>
                  <a:pt x="1175219" y="1019750"/>
                  <a:pt x="282298" y="185130"/>
                  <a:pt x="0" y="0"/>
                </a:cubicBezTo>
              </a:path>
            </a:pathLst>
          </a:custGeom>
          <a:noFill/>
          <a:ln w="38100">
            <a:solidFill>
              <a:schemeClr val="accent3">
                <a:lumMod val="60000"/>
                <a:lumOff val="40000"/>
              </a:schemeClr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A8C001F7-61AA-445B-8DB0-4D545752B8F8}"/>
              </a:ext>
            </a:extLst>
          </p:cNvPr>
          <p:cNvSpPr/>
          <p:nvPr/>
        </p:nvSpPr>
        <p:spPr>
          <a:xfrm flipH="1" flipV="1">
            <a:off x="1625658" y="3528627"/>
            <a:ext cx="5757045" cy="972366"/>
          </a:xfrm>
          <a:custGeom>
            <a:avLst/>
            <a:gdLst>
              <a:gd name="connsiteX0" fmla="*/ 2632736 w 2632736"/>
              <a:gd name="connsiteY0" fmla="*/ 67506 h 1031192"/>
              <a:gd name="connsiteX1" fmla="*/ 1614008 w 2632736"/>
              <a:gd name="connsiteY1" fmla="*/ 1031001 h 1031192"/>
              <a:gd name="connsiteX2" fmla="*/ 0 w 2632736"/>
              <a:gd name="connsiteY2" fmla="*/ 0 h 103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736" h="1031192">
                <a:moveTo>
                  <a:pt x="2632736" y="67506"/>
                </a:moveTo>
                <a:cubicBezTo>
                  <a:pt x="2342766" y="554879"/>
                  <a:pt x="2052797" y="1042252"/>
                  <a:pt x="1614008" y="1031001"/>
                </a:cubicBezTo>
                <a:cubicBezTo>
                  <a:pt x="1175219" y="1019750"/>
                  <a:pt x="282298" y="185130"/>
                  <a:pt x="0" y="0"/>
                </a:cubicBezTo>
              </a:path>
            </a:pathLst>
          </a:custGeom>
          <a:noFill/>
          <a:ln w="38100">
            <a:solidFill>
              <a:schemeClr val="accent3">
                <a:lumMod val="60000"/>
                <a:lumOff val="40000"/>
              </a:schemeClr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id="{236AFF4F-4B5C-4AB7-9A4E-47730F8C74A1}"/>
              </a:ext>
            </a:extLst>
          </p:cNvPr>
          <p:cNvSpPr/>
          <p:nvPr/>
        </p:nvSpPr>
        <p:spPr>
          <a:xfrm flipV="1">
            <a:off x="2474349" y="3594353"/>
            <a:ext cx="5853763" cy="931140"/>
          </a:xfrm>
          <a:custGeom>
            <a:avLst/>
            <a:gdLst>
              <a:gd name="connsiteX0" fmla="*/ 2632736 w 2632736"/>
              <a:gd name="connsiteY0" fmla="*/ 67506 h 1031192"/>
              <a:gd name="connsiteX1" fmla="*/ 1614008 w 2632736"/>
              <a:gd name="connsiteY1" fmla="*/ 1031001 h 1031192"/>
              <a:gd name="connsiteX2" fmla="*/ 0 w 2632736"/>
              <a:gd name="connsiteY2" fmla="*/ 0 h 103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736" h="1031192">
                <a:moveTo>
                  <a:pt x="2632736" y="67506"/>
                </a:moveTo>
                <a:cubicBezTo>
                  <a:pt x="2342766" y="554879"/>
                  <a:pt x="2052797" y="1042252"/>
                  <a:pt x="1614008" y="1031001"/>
                </a:cubicBezTo>
                <a:cubicBezTo>
                  <a:pt x="1175219" y="1019750"/>
                  <a:pt x="282298" y="185130"/>
                  <a:pt x="0" y="0"/>
                </a:cubicBezTo>
              </a:path>
            </a:pathLst>
          </a:custGeom>
          <a:noFill/>
          <a:ln w="38100">
            <a:solidFill>
              <a:srgbClr val="004098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id="{7F113FCB-A1A1-49B1-9F6A-F1D49A7E686A}"/>
              </a:ext>
            </a:extLst>
          </p:cNvPr>
          <p:cNvSpPr/>
          <p:nvPr/>
        </p:nvSpPr>
        <p:spPr>
          <a:xfrm flipV="1">
            <a:off x="5386226" y="3938293"/>
            <a:ext cx="2923685" cy="585229"/>
          </a:xfrm>
          <a:custGeom>
            <a:avLst/>
            <a:gdLst>
              <a:gd name="connsiteX0" fmla="*/ 2632736 w 2632736"/>
              <a:gd name="connsiteY0" fmla="*/ 67506 h 1031192"/>
              <a:gd name="connsiteX1" fmla="*/ 1614008 w 2632736"/>
              <a:gd name="connsiteY1" fmla="*/ 1031001 h 1031192"/>
              <a:gd name="connsiteX2" fmla="*/ 0 w 2632736"/>
              <a:gd name="connsiteY2" fmla="*/ 0 h 103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736" h="1031192">
                <a:moveTo>
                  <a:pt x="2632736" y="67506"/>
                </a:moveTo>
                <a:cubicBezTo>
                  <a:pt x="2342766" y="554879"/>
                  <a:pt x="2052797" y="1042252"/>
                  <a:pt x="1614008" y="1031001"/>
                </a:cubicBezTo>
                <a:cubicBezTo>
                  <a:pt x="1175219" y="1019750"/>
                  <a:pt x="282298" y="185130"/>
                  <a:pt x="0" y="0"/>
                </a:cubicBezTo>
              </a:path>
            </a:pathLst>
          </a:custGeom>
          <a:noFill/>
          <a:ln w="38100">
            <a:solidFill>
              <a:srgbClr val="004098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420FE92-6CFE-4EAD-9907-B44391B0A27D}"/>
              </a:ext>
            </a:extLst>
          </p:cNvPr>
          <p:cNvSpPr txBox="1"/>
          <p:nvPr/>
        </p:nvSpPr>
        <p:spPr>
          <a:xfrm>
            <a:off x="275676" y="2314585"/>
            <a:ext cx="30917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4098"/>
                </a:solidFill>
              </a:rPr>
              <a:t>Coordinate across replicas</a:t>
            </a:r>
          </a:p>
        </p:txBody>
      </p:sp>
    </p:spTree>
    <p:extLst>
      <p:ext uri="{BB962C8B-B14F-4D97-AF65-F5344CB8AC3E}">
        <p14:creationId xmlns:p14="http://schemas.microsoft.com/office/powerpoint/2010/main" val="357195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Redundant Coordination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01F7470-FAF8-4E82-8C41-3218A8149D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215" y="1852282"/>
            <a:ext cx="781860" cy="78186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0E90522-06CF-4340-8E25-7D75B016F8A7}"/>
              </a:ext>
            </a:extLst>
          </p:cNvPr>
          <p:cNvGrpSpPr/>
          <p:nvPr/>
        </p:nvGrpSpPr>
        <p:grpSpPr>
          <a:xfrm>
            <a:off x="253010" y="4452191"/>
            <a:ext cx="2602051" cy="1645903"/>
            <a:chOff x="429584" y="4737697"/>
            <a:chExt cx="2602051" cy="164590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1346DD5-8EAB-4A9B-90D6-EA3D62DBF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AA9A6E2-DE22-4BBB-909D-927F96539A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0F39200-0A24-4CBF-9705-74B9C26B6A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DFF65D9-90FD-4BCF-AC5B-FACAE4650056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E627086-92CD-4F81-B395-54D7C7AC4FC5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9C45B20-5E1E-4EA9-9E22-98D917D0B8D5}"/>
                </a:ext>
              </a:extLst>
            </p:cNvPr>
            <p:cNvSpPr txBox="1"/>
            <p:nvPr/>
          </p:nvSpPr>
          <p:spPr>
            <a:xfrm>
              <a:off x="1549836" y="5536152"/>
              <a:ext cx="591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B*</a:t>
              </a:r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A9E7CB7-50C9-424B-96EF-6AE3CCEB97CE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297D3FA-BE59-438D-8AB1-7DB4FE644442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Zone1</a:t>
              </a:r>
              <a:endParaRPr lang="zh-CN" altLang="en-US" sz="20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3FB839-20E6-45B9-9757-4417328AA525}"/>
              </a:ext>
            </a:extLst>
          </p:cNvPr>
          <p:cNvGrpSpPr/>
          <p:nvPr/>
        </p:nvGrpSpPr>
        <p:grpSpPr>
          <a:xfrm>
            <a:off x="3256121" y="4452191"/>
            <a:ext cx="2602051" cy="1645903"/>
            <a:chOff x="429584" y="4737697"/>
            <a:chExt cx="2602051" cy="164590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C464401-B33C-4BFB-9B04-2DA57C437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776A431-1606-4E5A-974A-0BC40D951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5043E3A-9D39-49ED-8980-ACAC4415F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0B1B0AF-E9A2-4941-B29E-36170EE08891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1B93C1A-6F1B-4A7A-93C1-B2187D7EFBB5}"/>
                </a:ext>
              </a:extLst>
            </p:cNvPr>
            <p:cNvSpPr txBox="1"/>
            <p:nvPr/>
          </p:nvSpPr>
          <p:spPr>
            <a:xfrm>
              <a:off x="718552" y="5536152"/>
              <a:ext cx="47284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A*</a:t>
              </a:r>
              <a:endParaRPr lang="zh-CN" altLang="en-US" sz="20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ACEE1A6-A8F3-4267-80D7-A7703E0CB630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75F56B6-99F3-48AC-B7B5-56C8A8687579}"/>
                </a:ext>
              </a:extLst>
            </p:cNvPr>
            <p:cNvSpPr txBox="1"/>
            <p:nvPr/>
          </p:nvSpPr>
          <p:spPr>
            <a:xfrm>
              <a:off x="2405670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A3A7C5F-1B17-4C15-B075-61F0711827C8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Zone2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828C95D-9D34-42B1-8858-7E42684D7D25}"/>
              </a:ext>
            </a:extLst>
          </p:cNvPr>
          <p:cNvGrpSpPr/>
          <p:nvPr/>
        </p:nvGrpSpPr>
        <p:grpSpPr>
          <a:xfrm>
            <a:off x="6208910" y="4444615"/>
            <a:ext cx="2602051" cy="1645903"/>
            <a:chOff x="429584" y="4737697"/>
            <a:chExt cx="2602051" cy="164590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2054E3C-1F60-45ED-9CC3-E8091682A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40886" y="4833727"/>
              <a:ext cx="722376" cy="7024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A4DB469A-F01D-4D2F-A40F-0E8F8D8F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1374563" y="4833728"/>
              <a:ext cx="722376" cy="70242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D1BA46C-D7A5-4C1F-821E-8BB1F33C2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203099" y="4833727"/>
              <a:ext cx="722376" cy="702425"/>
            </a:xfrm>
            <a:prstGeom prst="rect">
              <a:avLst/>
            </a:prstGeom>
          </p:spPr>
        </p:pic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CF2FF45-CCC3-4FB5-B27A-330D65B3A41A}"/>
                </a:ext>
              </a:extLst>
            </p:cNvPr>
            <p:cNvSpPr/>
            <p:nvPr/>
          </p:nvSpPr>
          <p:spPr>
            <a:xfrm>
              <a:off x="429584" y="4737697"/>
              <a:ext cx="2602051" cy="1245793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9DDCB74-82D4-42C3-AF50-71FB006A75CC}"/>
                </a:ext>
              </a:extLst>
            </p:cNvPr>
            <p:cNvSpPr txBox="1"/>
            <p:nvPr/>
          </p:nvSpPr>
          <p:spPr>
            <a:xfrm>
              <a:off x="718552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/>
                <a:t>A</a:t>
              </a:r>
              <a:endParaRPr lang="zh-CN" altLang="en-US" sz="20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3E2B059-D099-4D64-A2CF-319BF40A01BF}"/>
                </a:ext>
              </a:extLst>
            </p:cNvPr>
            <p:cNvSpPr txBox="1"/>
            <p:nvPr/>
          </p:nvSpPr>
          <p:spPr>
            <a:xfrm>
              <a:off x="1549836" y="5536152"/>
              <a:ext cx="361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8AF79E6-B995-49D6-AB86-FB36EBF3375F}"/>
                </a:ext>
              </a:extLst>
            </p:cNvPr>
            <p:cNvSpPr txBox="1"/>
            <p:nvPr/>
          </p:nvSpPr>
          <p:spPr>
            <a:xfrm>
              <a:off x="2405670" y="5536152"/>
              <a:ext cx="4455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C*</a:t>
              </a:r>
              <a:endParaRPr lang="zh-CN" altLang="en-US" sz="2000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85F4520-08D6-4374-8B4B-048F1B212283}"/>
                </a:ext>
              </a:extLst>
            </p:cNvPr>
            <p:cNvSpPr txBox="1"/>
            <p:nvPr/>
          </p:nvSpPr>
          <p:spPr>
            <a:xfrm>
              <a:off x="1263262" y="5983490"/>
              <a:ext cx="9059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Zone3</a:t>
              </a:r>
              <a:endParaRPr lang="zh-CN" altLang="en-US" sz="2000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461FDA5-A01A-416C-989A-9D629D7E0A44}"/>
              </a:ext>
            </a:extLst>
          </p:cNvPr>
          <p:cNvSpPr txBox="1"/>
          <p:nvPr/>
        </p:nvSpPr>
        <p:spPr>
          <a:xfrm>
            <a:off x="3456059" y="258614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Application Server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B917E75-AB51-4C54-8987-6BAC153D29A7}"/>
              </a:ext>
            </a:extLst>
          </p:cNvPr>
          <p:cNvCxnSpPr>
            <a:cxnSpLocks/>
            <a:stCxn id="42" idx="2"/>
            <a:endCxn id="19" idx="0"/>
          </p:cNvCxnSpPr>
          <p:nvPr/>
        </p:nvCxnSpPr>
        <p:spPr>
          <a:xfrm flipH="1">
            <a:off x="1554036" y="2986255"/>
            <a:ext cx="3003111" cy="14659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219AD1A-08EA-4AC4-AD6C-BF75BED72892}"/>
              </a:ext>
            </a:extLst>
          </p:cNvPr>
          <p:cNvCxnSpPr>
            <a:cxnSpLocks/>
            <a:stCxn id="42" idx="2"/>
            <a:endCxn id="28" idx="0"/>
          </p:cNvCxnSpPr>
          <p:nvPr/>
        </p:nvCxnSpPr>
        <p:spPr>
          <a:xfrm>
            <a:off x="4557147" y="2986255"/>
            <a:ext cx="0" cy="14659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3B327345-12F3-4436-B468-D58880F2E835}"/>
              </a:ext>
            </a:extLst>
          </p:cNvPr>
          <p:cNvCxnSpPr>
            <a:cxnSpLocks/>
            <a:stCxn id="42" idx="2"/>
            <a:endCxn id="37" idx="0"/>
          </p:cNvCxnSpPr>
          <p:nvPr/>
        </p:nvCxnSpPr>
        <p:spPr>
          <a:xfrm>
            <a:off x="4557147" y="2986255"/>
            <a:ext cx="2952789" cy="145836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137B21C9-AD5C-4D23-AA98-14E97E57928C}"/>
              </a:ext>
            </a:extLst>
          </p:cNvPr>
          <p:cNvSpPr txBox="1"/>
          <p:nvPr/>
        </p:nvSpPr>
        <p:spPr>
          <a:xfrm>
            <a:off x="272174" y="1744137"/>
            <a:ext cx="2202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Commit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9A2916BA-501E-4876-A3F7-2F9F9ED2C6FA}"/>
              </a:ext>
            </a:extLst>
          </p:cNvPr>
          <p:cNvSpPr/>
          <p:nvPr/>
        </p:nvSpPr>
        <p:spPr>
          <a:xfrm>
            <a:off x="272174" y="2969782"/>
            <a:ext cx="2887620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 least 2 RTT</a:t>
            </a:r>
            <a:endParaRPr lang="zh-CN" altLang="en-US" sz="336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659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sp>
        <p:nvSpPr>
          <p:cNvPr id="48" name="内容占位符 3">
            <a:extLst>
              <a:ext uri="{FF2B5EF4-FFF2-40B4-BE49-F238E27FC236}">
                <a16:creationId xmlns:a16="http://schemas.microsoft.com/office/drawing/2014/main" id="{2193ED22-A771-4331-9C80-55AD5C205B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649975" cy="492149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sz="2800" dirty="0"/>
              <a:t>Use a weaker consistency protocol</a:t>
            </a:r>
          </a:p>
          <a:p>
            <a:pPr lvl="1">
              <a:lnSpc>
                <a:spcPct val="100000"/>
              </a:lnSpc>
            </a:pPr>
            <a:r>
              <a:rPr lang="en-US" altLang="zh-CN" sz="2400" dirty="0"/>
              <a:t>Eliminate the redundancy of strict serial ordering over the two layers</a:t>
            </a:r>
          </a:p>
          <a:p>
            <a:pPr lvl="1">
              <a:lnSpc>
                <a:spcPct val="100000"/>
              </a:lnSpc>
            </a:pPr>
            <a:r>
              <a:rPr lang="en-US" altLang="zh-CN" sz="2400" dirty="0"/>
              <a:t>Allows 1 RTT cost on transaction</a:t>
            </a:r>
          </a:p>
          <a:p>
            <a:pPr lvl="1">
              <a:lnSpc>
                <a:spcPct val="100000"/>
              </a:lnSpc>
            </a:pPr>
            <a:endParaRPr lang="en-US" altLang="zh-CN" sz="2400" dirty="0"/>
          </a:p>
          <a:p>
            <a:pPr>
              <a:lnSpc>
                <a:spcPct val="100000"/>
              </a:lnSpc>
            </a:pPr>
            <a:r>
              <a:rPr lang="en-US" altLang="zh-CN" sz="3000" dirty="0"/>
              <a:t>Design Overview</a:t>
            </a:r>
          </a:p>
          <a:p>
            <a:pPr lvl="1">
              <a:lnSpc>
                <a:spcPct val="100000"/>
              </a:lnSpc>
            </a:pPr>
            <a:r>
              <a:rPr lang="en-US" altLang="zh-CN" sz="2400" b="1" dirty="0"/>
              <a:t>IR – Replication Protocol</a:t>
            </a:r>
          </a:p>
          <a:p>
            <a:pPr lvl="2">
              <a:lnSpc>
                <a:spcPct val="100000"/>
              </a:lnSpc>
            </a:pPr>
            <a:r>
              <a:rPr lang="en-US" altLang="zh-CN" sz="2000" b="1" dirty="0"/>
              <a:t>the first replication protocol to provide pure fault tolerance without consistency</a:t>
            </a:r>
          </a:p>
          <a:p>
            <a:pPr lvl="1">
              <a:lnSpc>
                <a:spcPct val="100000"/>
              </a:lnSpc>
            </a:pPr>
            <a:r>
              <a:rPr lang="en-US" altLang="zh-CN" sz="2400" b="1" dirty="0"/>
              <a:t>TAPIR – Transactional Application Protocol for IR </a:t>
            </a:r>
          </a:p>
          <a:p>
            <a:pPr lvl="2">
              <a:lnSpc>
                <a:spcPct val="100000"/>
              </a:lnSpc>
            </a:pPr>
            <a:r>
              <a:rPr lang="en-US" altLang="zh-CN" sz="2000" b="1" dirty="0"/>
              <a:t>the first transaction protocol designed to provide linearizable transactions on IR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2800" dirty="0"/>
          </a:p>
          <a:p>
            <a:pPr lvl="1">
              <a:lnSpc>
                <a:spcPct val="100000"/>
              </a:lnSpc>
            </a:pPr>
            <a:endParaRPr lang="en-US" altLang="zh-CN" sz="28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26849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Consistency Guarantees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Allows application protocol decide the outcome of conflicting operations and recover</a:t>
            </a:r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Two types operation of IR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Inconsistent Operation</a:t>
            </a:r>
          </a:p>
          <a:p>
            <a:pPr lvl="2">
              <a:lnSpc>
                <a:spcPct val="100000"/>
              </a:lnSpc>
            </a:pPr>
            <a:r>
              <a:rPr lang="en-US" altLang="zh-CN" b="1" dirty="0"/>
              <a:t>operations execute in any order. persist across failure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Consensus Operation </a:t>
            </a:r>
          </a:p>
          <a:p>
            <a:pPr lvl="2">
              <a:lnSpc>
                <a:spcPct val="100000"/>
              </a:lnSpc>
            </a:pPr>
            <a:r>
              <a:rPr lang="en-US" altLang="zh-CN" b="1" dirty="0"/>
              <a:t>operations execute in any order. persist across failure, return a </a:t>
            </a:r>
            <a:r>
              <a:rPr lang="en-US" altLang="zh-CN" b="1" dirty="0">
                <a:latin typeface="+mj-ea"/>
                <a:ea typeface="+mj-ea"/>
              </a:rPr>
              <a:t>single consensus result</a:t>
            </a:r>
          </a:p>
          <a:p>
            <a:pPr marL="457200" lvl="1" indent="0">
              <a:lnSpc>
                <a:spcPct val="100000"/>
              </a:lnSpc>
              <a:buFont typeface="Calibri" panose="020F0502020204030204" pitchFamily="34" charset="0"/>
              <a:buNone/>
            </a:pPr>
            <a:endParaRPr lang="en-US" altLang="zh-CN" sz="2800" dirty="0"/>
          </a:p>
          <a:p>
            <a:pPr lvl="1">
              <a:lnSpc>
                <a:spcPct val="100000"/>
              </a:lnSpc>
            </a:pPr>
            <a:endParaRPr lang="en-US" altLang="zh-CN" sz="2800" dirty="0"/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24108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 Interface</a:t>
            </a:r>
            <a:endParaRPr lang="en-US" altLang="zh-CN" sz="2800" dirty="0"/>
          </a:p>
          <a:p>
            <a:pPr lvl="1">
              <a:lnSpc>
                <a:spcPct val="100000"/>
              </a:lnSpc>
            </a:pPr>
            <a:endParaRPr lang="en-US" altLang="zh-CN" sz="2800" dirty="0"/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CD53511-CF92-46A7-98FF-6904317C3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143" y="3012165"/>
            <a:ext cx="5331714" cy="278108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D6ED9E6-96AC-4F92-AF7A-E817966901F2}"/>
              </a:ext>
            </a:extLst>
          </p:cNvPr>
          <p:cNvSpPr txBox="1"/>
          <p:nvPr/>
        </p:nvSpPr>
        <p:spPr>
          <a:xfrm>
            <a:off x="98997" y="3946372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Client Interface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4637AD-FC1F-4481-A817-5E781418978E}"/>
              </a:ext>
            </a:extLst>
          </p:cNvPr>
          <p:cNvSpPr txBox="1"/>
          <p:nvPr/>
        </p:nvSpPr>
        <p:spPr>
          <a:xfrm>
            <a:off x="7320074" y="400259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Replica Upcalls</a:t>
            </a:r>
          </a:p>
        </p:txBody>
      </p:sp>
    </p:spTree>
    <p:extLst>
      <p:ext uri="{BB962C8B-B14F-4D97-AF65-F5344CB8AC3E}">
        <p14:creationId xmlns:p14="http://schemas.microsoft.com/office/powerpoint/2010/main" val="3244843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 Guarantees</a:t>
            </a:r>
            <a:endParaRPr lang="en-US" altLang="zh-CN" sz="2800" dirty="0"/>
          </a:p>
          <a:p>
            <a:pPr lvl="1">
              <a:lnSpc>
                <a:spcPct val="100000"/>
              </a:lnSpc>
            </a:pPr>
            <a:r>
              <a:rPr lang="en-US" altLang="zh-CN" b="1" dirty="0">
                <a:latin typeface="+mn-ea"/>
              </a:rPr>
              <a:t>P1. [Fault tolerance]</a:t>
            </a:r>
          </a:p>
          <a:p>
            <a:pPr lvl="2">
              <a:lnSpc>
                <a:spcPct val="100000"/>
              </a:lnSpc>
            </a:pPr>
            <a:r>
              <a:rPr lang="en-US" altLang="zh-CN" dirty="0"/>
              <a:t>At any time, a operation in operation set is record in at least one of f+1 replicas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>
                <a:latin typeface="+mn-ea"/>
              </a:rPr>
              <a:t>P2. [Visibility]</a:t>
            </a:r>
          </a:p>
          <a:p>
            <a:pPr lvl="2">
              <a:lnSpc>
                <a:spcPct val="100000"/>
              </a:lnSpc>
            </a:pPr>
            <a:r>
              <a:rPr lang="en-US" altLang="zh-CN" dirty="0"/>
              <a:t>For any two operations in the operation set, at least one is visible to the other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>
                <a:latin typeface="+mn-ea"/>
              </a:rPr>
              <a:t>P3. [Consensus results]</a:t>
            </a:r>
          </a:p>
          <a:p>
            <a:pPr lvl="2">
              <a:lnSpc>
                <a:spcPct val="100000"/>
              </a:lnSpc>
            </a:pPr>
            <a:r>
              <a:rPr lang="en-US" altLang="zh-CN" dirty="0"/>
              <a:t>At any time, the result returned by a successful consensus operation is in the record of at least one replica</a:t>
            </a:r>
          </a:p>
          <a:p>
            <a:pPr marL="0" indent="0">
              <a:lnSpc>
                <a:spcPct val="150000"/>
              </a:lnSpc>
              <a:buFont typeface="Calibri" panose="020F0502020204030204" pitchFamily="34" charset="0"/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00801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 Protocol</a:t>
            </a:r>
            <a:endParaRPr lang="en-US" altLang="zh-CN" sz="2800" dirty="0"/>
          </a:p>
          <a:p>
            <a:pPr lvl="1">
              <a:lnSpc>
                <a:spcPct val="100000"/>
              </a:lnSpc>
            </a:pPr>
            <a:r>
              <a:rPr lang="en-US" altLang="zh-CN" b="1" dirty="0">
                <a:latin typeface="+mn-ea"/>
              </a:rPr>
              <a:t>IR client </a:t>
            </a:r>
            <a:r>
              <a:rPr lang="en-US" altLang="zh-CN" dirty="0"/>
              <a:t>keeps an id and operation counter 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>
                <a:latin typeface="+mn-ea"/>
              </a:rPr>
              <a:t>IR replica </a:t>
            </a:r>
            <a:r>
              <a:rPr lang="en-US" altLang="zh-CN" dirty="0"/>
              <a:t>keeps an unordered record of executed operations and results for consensus operations.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In record</a:t>
            </a:r>
          </a:p>
          <a:p>
            <a:pPr lvl="1">
              <a:lnSpc>
                <a:spcPct val="100000"/>
              </a:lnSpc>
            </a:pPr>
            <a:endParaRPr lang="en-US" altLang="zh-CN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5A30706-1428-47D5-93A7-426EB4465684}"/>
              </a:ext>
            </a:extLst>
          </p:cNvPr>
          <p:cNvGrpSpPr/>
          <p:nvPr/>
        </p:nvGrpSpPr>
        <p:grpSpPr>
          <a:xfrm>
            <a:off x="971648" y="4014771"/>
            <a:ext cx="3270106" cy="2444203"/>
            <a:chOff x="923233" y="4146427"/>
            <a:chExt cx="3426970" cy="2561449"/>
          </a:xfrm>
        </p:grpSpPr>
        <p:pic>
          <p:nvPicPr>
            <p:cNvPr id="2056" name="Picture 8" descr="File Icon Vector Isolated on White Background, File Sign Stock Vector -  Illustration of stroke, paper: 134059140">
              <a:extLst>
                <a:ext uri="{FF2B5EF4-FFF2-40B4-BE49-F238E27FC236}">
                  <a16:creationId xmlns:a16="http://schemas.microsoft.com/office/drawing/2014/main" id="{B2D9CE6B-D5A2-4022-BDF0-7C49971D32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23750" y1="37875" x2="23750" y2="37875"/>
                          <a14:foregroundMark x1="26625" y1="39125" x2="33625" y2="61875"/>
                          <a14:foregroundMark x1="33625" y1="61875" x2="35875" y2="42125"/>
                          <a14:foregroundMark x1="35875" y1="42125" x2="31000" y2="40125"/>
                          <a14:foregroundMark x1="17000" y1="36750" x2="16500" y2="79375"/>
                          <a14:foregroundMark x1="16500" y1="79375" x2="33500" y2="83125"/>
                          <a14:foregroundMark x1="33500" y1="83125" x2="44125" y2="82625"/>
                          <a14:foregroundMark x1="44125" y1="82625" x2="52625" y2="77750"/>
                          <a14:foregroundMark x1="52625" y1="77750" x2="55000" y2="47625"/>
                          <a14:foregroundMark x1="55000" y1="47625" x2="45125" y2="34375"/>
                          <a14:foregroundMark x1="45125" y1="34375" x2="17750" y2="36000"/>
                          <a14:foregroundMark x1="27750" y1="37000" x2="23375" y2="45875"/>
                          <a14:foregroundMark x1="23375" y1="45875" x2="37000" y2="69125"/>
                          <a14:foregroundMark x1="37000" y1="69125" x2="30375" y2="42375"/>
                          <a14:foregroundMark x1="30375" y1="42375" x2="19625" y2="40875"/>
                          <a14:foregroundMark x1="41375" y1="37000" x2="44500" y2="75750"/>
                          <a14:foregroundMark x1="47750" y1="46750" x2="43500" y2="77875"/>
                          <a14:foregroundMark x1="43500" y1="77875" x2="43500" y2="77875"/>
                          <a14:foregroundMark x1="21250" y1="49875" x2="22000" y2="66750"/>
                          <a14:foregroundMark x1="22000" y1="66750" x2="33250" y2="81250"/>
                          <a14:foregroundMark x1="33250" y1="81250" x2="36250" y2="81125"/>
                          <a14:foregroundMark x1="27500" y1="69375" x2="44500" y2="69375"/>
                          <a14:foregroundMark x1="37500" y1="30875" x2="45125" y2="30875"/>
                          <a14:foregroundMark x1="45125" y1="30875" x2="56750" y2="45500"/>
                          <a14:foregroundMark x1="56750" y1="45500" x2="55375" y2="55875"/>
                          <a14:foregroundMark x1="55375" y1="55875" x2="53000" y2="61000"/>
                          <a14:foregroundMark x1="50750" y1="33000" x2="60625" y2="40625"/>
                          <a14:foregroundMark x1="60625" y1="40625" x2="60625" y2="44500"/>
                          <a14:foregroundMark x1="46500" y1="32250" x2="34875" y2="32250"/>
                          <a14:foregroundMark x1="35625" y1="29250" x2="50875" y2="28750"/>
                          <a14:foregroundMark x1="55250" y1="27750" x2="58500" y2="28375"/>
                          <a14:foregroundMark x1="61500" y1="53000" x2="60750" y2="58750"/>
                          <a14:foregroundMark x1="61750" y1="66375" x2="61750" y2="67250"/>
                          <a14:foregroundMark x1="57000" y1="68250" x2="57000" y2="68250"/>
                          <a14:foregroundMark x1="58875" y1="70125" x2="60500" y2="68875"/>
                          <a14:foregroundMark x1="69375" y1="61500" x2="74125" y2="60000"/>
                          <a14:foregroundMark x1="72250" y1="51000" x2="72375" y2="55500"/>
                          <a14:foregroundMark x1="69000" y1="59750" x2="73500" y2="57750"/>
                          <a14:foregroundMark x1="67500" y1="60625" x2="77125" y2="52000"/>
                          <a14:foregroundMark x1="77125" y1="52000" x2="77125" y2="47875"/>
                          <a14:foregroundMark x1="75375" y1="43625" x2="72750" y2="18875"/>
                          <a14:foregroundMark x1="72750" y1="18875" x2="59625" y2="20375"/>
                          <a14:foregroundMark x1="50000" y1="20000" x2="50000" y2="20000"/>
                          <a14:foregroundMark x1="50500" y1="20125" x2="63375" y2="20125"/>
                          <a14:foregroundMark x1="67375" y1="28625" x2="74125" y2="28750"/>
                          <a14:foregroundMark x1="65125" y1="34500" x2="73125" y2="35500"/>
                          <a14:foregroundMark x1="67125" y1="42375" x2="77250" y2="45500"/>
                          <a14:foregroundMark x1="66750" y1="49375" x2="73750" y2="5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029" y="4146427"/>
              <a:ext cx="781860" cy="78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1D6A156-E952-4794-9CEE-E5EF771A30F1}"/>
                </a:ext>
              </a:extLst>
            </p:cNvPr>
            <p:cNvSpPr txBox="1"/>
            <p:nvPr/>
          </p:nvSpPr>
          <p:spPr>
            <a:xfrm>
              <a:off x="1872029" y="4802613"/>
              <a:ext cx="12087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TENTATIVE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05F55A2-A68D-40E0-9DB7-BAF07C7F5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233" y="4272136"/>
              <a:ext cx="781860" cy="78186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498902B-B82F-4BA7-B11C-64775897A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233" y="5626606"/>
              <a:ext cx="781860" cy="781860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4370643-6D55-403D-8429-CCCA9F738448}"/>
                </a:ext>
              </a:extLst>
            </p:cNvPr>
            <p:cNvSpPr txBox="1"/>
            <p:nvPr/>
          </p:nvSpPr>
          <p:spPr>
            <a:xfrm>
              <a:off x="1128602" y="5031208"/>
              <a:ext cx="6819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D7F81EA-6A10-47A6-B00A-93C310A2AB6E}"/>
                </a:ext>
              </a:extLst>
            </p:cNvPr>
            <p:cNvSpPr txBox="1"/>
            <p:nvPr/>
          </p:nvSpPr>
          <p:spPr>
            <a:xfrm>
              <a:off x="1122519" y="6307766"/>
              <a:ext cx="6819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</a:p>
          </p:txBody>
        </p:sp>
        <p:pic>
          <p:nvPicPr>
            <p:cNvPr id="14" name="Picture 8" descr="File Icon Vector Isolated on White Background, File Sign Stock Vector -  Illustration of stroke, paper: 134059140">
              <a:extLst>
                <a:ext uri="{FF2B5EF4-FFF2-40B4-BE49-F238E27FC236}">
                  <a16:creationId xmlns:a16="http://schemas.microsoft.com/office/drawing/2014/main" id="{F00241E9-27C0-4DE9-9780-6569DC4C9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23750" y1="37875" x2="23750" y2="37875"/>
                          <a14:foregroundMark x1="26625" y1="39125" x2="33625" y2="61875"/>
                          <a14:foregroundMark x1="33625" y1="61875" x2="35875" y2="42125"/>
                          <a14:foregroundMark x1="35875" y1="42125" x2="31000" y2="40125"/>
                          <a14:foregroundMark x1="17000" y1="36750" x2="16500" y2="79375"/>
                          <a14:foregroundMark x1="16500" y1="79375" x2="33500" y2="83125"/>
                          <a14:foregroundMark x1="33500" y1="83125" x2="44125" y2="82625"/>
                          <a14:foregroundMark x1="44125" y1="82625" x2="52625" y2="77750"/>
                          <a14:foregroundMark x1="52625" y1="77750" x2="55000" y2="47625"/>
                          <a14:foregroundMark x1="55000" y1="47625" x2="45125" y2="34375"/>
                          <a14:foregroundMark x1="45125" y1="34375" x2="17750" y2="36000"/>
                          <a14:foregroundMark x1="27750" y1="37000" x2="23375" y2="45875"/>
                          <a14:foregroundMark x1="23375" y1="45875" x2="37000" y2="69125"/>
                          <a14:foregroundMark x1="37000" y1="69125" x2="30375" y2="42375"/>
                          <a14:foregroundMark x1="30375" y1="42375" x2="19625" y2="40875"/>
                          <a14:foregroundMark x1="41375" y1="37000" x2="44500" y2="75750"/>
                          <a14:foregroundMark x1="47750" y1="46750" x2="43500" y2="77875"/>
                          <a14:foregroundMark x1="43500" y1="77875" x2="43500" y2="77875"/>
                          <a14:foregroundMark x1="21250" y1="49875" x2="22000" y2="66750"/>
                          <a14:foregroundMark x1="22000" y1="66750" x2="33250" y2="81250"/>
                          <a14:foregroundMark x1="33250" y1="81250" x2="36250" y2="81125"/>
                          <a14:foregroundMark x1="27500" y1="69375" x2="44500" y2="69375"/>
                          <a14:foregroundMark x1="37500" y1="30875" x2="45125" y2="30875"/>
                          <a14:foregroundMark x1="45125" y1="30875" x2="56750" y2="45500"/>
                          <a14:foregroundMark x1="56750" y1="45500" x2="55375" y2="55875"/>
                          <a14:foregroundMark x1="55375" y1="55875" x2="53000" y2="61000"/>
                          <a14:foregroundMark x1="50750" y1="33000" x2="60625" y2="40625"/>
                          <a14:foregroundMark x1="60625" y1="40625" x2="60625" y2="44500"/>
                          <a14:foregroundMark x1="46500" y1="32250" x2="34875" y2="32250"/>
                          <a14:foregroundMark x1="35625" y1="29250" x2="50875" y2="28750"/>
                          <a14:foregroundMark x1="55250" y1="27750" x2="58500" y2="28375"/>
                          <a14:foregroundMark x1="61500" y1="53000" x2="60750" y2="58750"/>
                          <a14:foregroundMark x1="61750" y1="66375" x2="61750" y2="67250"/>
                          <a14:foregroundMark x1="57000" y1="68250" x2="57000" y2="68250"/>
                          <a14:foregroundMark x1="58875" y1="70125" x2="60500" y2="68875"/>
                          <a14:foregroundMark x1="69375" y1="61500" x2="74125" y2="60000"/>
                          <a14:foregroundMark x1="72250" y1="51000" x2="72375" y2="55500"/>
                          <a14:foregroundMark x1="69000" y1="59750" x2="73500" y2="57750"/>
                          <a14:foregroundMark x1="67500" y1="60625" x2="77125" y2="52000"/>
                          <a14:foregroundMark x1="77125" y1="52000" x2="77125" y2="47875"/>
                          <a14:foregroundMark x1="75375" y1="43625" x2="72750" y2="18875"/>
                          <a14:foregroundMark x1="72750" y1="18875" x2="59625" y2="20375"/>
                          <a14:foregroundMark x1="50000" y1="20000" x2="50000" y2="20000"/>
                          <a14:foregroundMark x1="50500" y1="20125" x2="63375" y2="20125"/>
                          <a14:foregroundMark x1="67375" y1="28625" x2="74125" y2="28750"/>
                          <a14:foregroundMark x1="65125" y1="34500" x2="73125" y2="35500"/>
                          <a14:foregroundMark x1="67125" y1="42375" x2="77250" y2="45500"/>
                          <a14:foregroundMark x1="66750" y1="49375" x2="73750" y2="5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8635" y="5443672"/>
              <a:ext cx="781860" cy="78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1FF6B11-E6B5-4E1A-8CB1-AD5C08109633}"/>
                </a:ext>
              </a:extLst>
            </p:cNvPr>
            <p:cNvSpPr txBox="1"/>
            <p:nvPr/>
          </p:nvSpPr>
          <p:spPr>
            <a:xfrm>
              <a:off x="1868635" y="6099858"/>
              <a:ext cx="12087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TENTATIVE</a:t>
              </a:r>
            </a:p>
          </p:txBody>
        </p:sp>
        <p:pic>
          <p:nvPicPr>
            <p:cNvPr id="16" name="Picture 8" descr="File Icon Vector Isolated on White Background, File Sign Stock Vector -  Illustration of stroke, paper: 134059140">
              <a:extLst>
                <a:ext uri="{FF2B5EF4-FFF2-40B4-BE49-F238E27FC236}">
                  <a16:creationId xmlns:a16="http://schemas.microsoft.com/office/drawing/2014/main" id="{51215655-659B-4D13-B951-DDAE2E05DA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23750" y1="37875" x2="23750" y2="37875"/>
                          <a14:foregroundMark x1="26625" y1="39125" x2="33625" y2="61875"/>
                          <a14:foregroundMark x1="33625" y1="61875" x2="35875" y2="42125"/>
                          <a14:foregroundMark x1="35875" y1="42125" x2="31000" y2="40125"/>
                          <a14:foregroundMark x1="17000" y1="36750" x2="16500" y2="79375"/>
                          <a14:foregroundMark x1="16500" y1="79375" x2="33500" y2="83125"/>
                          <a14:foregroundMark x1="33500" y1="83125" x2="44125" y2="82625"/>
                          <a14:foregroundMark x1="44125" y1="82625" x2="52625" y2="77750"/>
                          <a14:foregroundMark x1="52625" y1="77750" x2="55000" y2="47625"/>
                          <a14:foregroundMark x1="55000" y1="47625" x2="45125" y2="34375"/>
                          <a14:foregroundMark x1="45125" y1="34375" x2="17750" y2="36000"/>
                          <a14:foregroundMark x1="27750" y1="37000" x2="23375" y2="45875"/>
                          <a14:foregroundMark x1="23375" y1="45875" x2="37000" y2="69125"/>
                          <a14:foregroundMark x1="37000" y1="69125" x2="30375" y2="42375"/>
                          <a14:foregroundMark x1="30375" y1="42375" x2="19625" y2="40875"/>
                          <a14:foregroundMark x1="41375" y1="37000" x2="44500" y2="75750"/>
                          <a14:foregroundMark x1="47750" y1="46750" x2="43500" y2="77875"/>
                          <a14:foregroundMark x1="43500" y1="77875" x2="43500" y2="77875"/>
                          <a14:foregroundMark x1="21250" y1="49875" x2="22000" y2="66750"/>
                          <a14:foregroundMark x1="22000" y1="66750" x2="33250" y2="81250"/>
                          <a14:foregroundMark x1="33250" y1="81250" x2="36250" y2="81125"/>
                          <a14:foregroundMark x1="27500" y1="69375" x2="44500" y2="69375"/>
                          <a14:foregroundMark x1="37500" y1="30875" x2="45125" y2="30875"/>
                          <a14:foregroundMark x1="45125" y1="30875" x2="56750" y2="45500"/>
                          <a14:foregroundMark x1="56750" y1="45500" x2="55375" y2="55875"/>
                          <a14:foregroundMark x1="55375" y1="55875" x2="53000" y2="61000"/>
                          <a14:foregroundMark x1="50750" y1="33000" x2="60625" y2="40625"/>
                          <a14:foregroundMark x1="60625" y1="40625" x2="60625" y2="44500"/>
                          <a14:foregroundMark x1="46500" y1="32250" x2="34875" y2="32250"/>
                          <a14:foregroundMark x1="35625" y1="29250" x2="50875" y2="28750"/>
                          <a14:foregroundMark x1="55250" y1="27750" x2="58500" y2="28375"/>
                          <a14:foregroundMark x1="61500" y1="53000" x2="60750" y2="58750"/>
                          <a14:foregroundMark x1="61750" y1="66375" x2="61750" y2="67250"/>
                          <a14:foregroundMark x1="57000" y1="68250" x2="57000" y2="68250"/>
                          <a14:foregroundMark x1="58875" y1="70125" x2="60500" y2="68875"/>
                          <a14:foregroundMark x1="69375" y1="61500" x2="74125" y2="60000"/>
                          <a14:foregroundMark x1="72250" y1="51000" x2="72375" y2="55500"/>
                          <a14:foregroundMark x1="69000" y1="59750" x2="73500" y2="57750"/>
                          <a14:foregroundMark x1="67500" y1="60625" x2="77125" y2="52000"/>
                          <a14:foregroundMark x1="77125" y1="52000" x2="77125" y2="47875"/>
                          <a14:foregroundMark x1="75375" y1="43625" x2="72750" y2="18875"/>
                          <a14:foregroundMark x1="72750" y1="18875" x2="59625" y2="20375"/>
                          <a14:foregroundMark x1="50000" y1="20000" x2="50000" y2="20000"/>
                          <a14:foregroundMark x1="50500" y1="20125" x2="63375" y2="20125"/>
                          <a14:foregroundMark x1="67375" y1="28625" x2="74125" y2="28750"/>
                          <a14:foregroundMark x1="65125" y1="34500" x2="73125" y2="35500"/>
                          <a14:foregroundMark x1="67125" y1="42375" x2="77250" y2="45500"/>
                          <a14:foregroundMark x1="66750" y1="49375" x2="73750" y2="5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336" y="4150438"/>
              <a:ext cx="781860" cy="78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F274B2D-4DFD-4FB3-B013-288759F6BC0C}"/>
                </a:ext>
              </a:extLst>
            </p:cNvPr>
            <p:cNvSpPr txBox="1"/>
            <p:nvPr/>
          </p:nvSpPr>
          <p:spPr>
            <a:xfrm>
              <a:off x="3077336" y="4806624"/>
              <a:ext cx="12087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FINALIZED</a:t>
              </a:r>
            </a:p>
          </p:txBody>
        </p:sp>
        <p:pic>
          <p:nvPicPr>
            <p:cNvPr id="20" name="Picture 8" descr="File Icon Vector Isolated on White Background, File Sign Stock Vector -  Illustration of stroke, paper: 134059140">
              <a:extLst>
                <a:ext uri="{FF2B5EF4-FFF2-40B4-BE49-F238E27FC236}">
                  <a16:creationId xmlns:a16="http://schemas.microsoft.com/office/drawing/2014/main" id="{C25B466C-BAB7-4BCF-AFF8-9F5108E85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23750" y1="37875" x2="23750" y2="37875"/>
                          <a14:foregroundMark x1="26625" y1="39125" x2="33625" y2="61875"/>
                          <a14:foregroundMark x1="33625" y1="61875" x2="35875" y2="42125"/>
                          <a14:foregroundMark x1="35875" y1="42125" x2="31000" y2="40125"/>
                          <a14:foregroundMark x1="17000" y1="36750" x2="16500" y2="79375"/>
                          <a14:foregroundMark x1="16500" y1="79375" x2="33500" y2="83125"/>
                          <a14:foregroundMark x1="33500" y1="83125" x2="44125" y2="82625"/>
                          <a14:foregroundMark x1="44125" y1="82625" x2="52625" y2="77750"/>
                          <a14:foregroundMark x1="52625" y1="77750" x2="55000" y2="47625"/>
                          <a14:foregroundMark x1="55000" y1="47625" x2="45125" y2="34375"/>
                          <a14:foregroundMark x1="45125" y1="34375" x2="17750" y2="36000"/>
                          <a14:foregroundMark x1="27750" y1="37000" x2="23375" y2="45875"/>
                          <a14:foregroundMark x1="23375" y1="45875" x2="37000" y2="69125"/>
                          <a14:foregroundMark x1="37000" y1="69125" x2="30375" y2="42375"/>
                          <a14:foregroundMark x1="30375" y1="42375" x2="19625" y2="40875"/>
                          <a14:foregroundMark x1="41375" y1="37000" x2="44500" y2="75750"/>
                          <a14:foregroundMark x1="47750" y1="46750" x2="43500" y2="77875"/>
                          <a14:foregroundMark x1="43500" y1="77875" x2="43500" y2="77875"/>
                          <a14:foregroundMark x1="21250" y1="49875" x2="22000" y2="66750"/>
                          <a14:foregroundMark x1="22000" y1="66750" x2="33250" y2="81250"/>
                          <a14:foregroundMark x1="33250" y1="81250" x2="36250" y2="81125"/>
                          <a14:foregroundMark x1="27500" y1="69375" x2="44500" y2="69375"/>
                          <a14:foregroundMark x1="37500" y1="30875" x2="45125" y2="30875"/>
                          <a14:foregroundMark x1="45125" y1="30875" x2="56750" y2="45500"/>
                          <a14:foregroundMark x1="56750" y1="45500" x2="55375" y2="55875"/>
                          <a14:foregroundMark x1="55375" y1="55875" x2="53000" y2="61000"/>
                          <a14:foregroundMark x1="50750" y1="33000" x2="60625" y2="40625"/>
                          <a14:foregroundMark x1="60625" y1="40625" x2="60625" y2="44500"/>
                          <a14:foregroundMark x1="46500" y1="32250" x2="34875" y2="32250"/>
                          <a14:foregroundMark x1="35625" y1="29250" x2="50875" y2="28750"/>
                          <a14:foregroundMark x1="55250" y1="27750" x2="58500" y2="28375"/>
                          <a14:foregroundMark x1="61500" y1="53000" x2="60750" y2="58750"/>
                          <a14:foregroundMark x1="61750" y1="66375" x2="61750" y2="67250"/>
                          <a14:foregroundMark x1="57000" y1="68250" x2="57000" y2="68250"/>
                          <a14:foregroundMark x1="58875" y1="70125" x2="60500" y2="68875"/>
                          <a14:foregroundMark x1="69375" y1="61500" x2="74125" y2="60000"/>
                          <a14:foregroundMark x1="72250" y1="51000" x2="72375" y2="55500"/>
                          <a14:foregroundMark x1="69000" y1="59750" x2="73500" y2="57750"/>
                          <a14:foregroundMark x1="67500" y1="60625" x2="77125" y2="52000"/>
                          <a14:foregroundMark x1="77125" y1="52000" x2="77125" y2="47875"/>
                          <a14:foregroundMark x1="75375" y1="43625" x2="72750" y2="18875"/>
                          <a14:foregroundMark x1="72750" y1="18875" x2="59625" y2="20375"/>
                          <a14:foregroundMark x1="50000" y1="20000" x2="50000" y2="20000"/>
                          <a14:foregroundMark x1="50500" y1="20125" x2="63375" y2="20125"/>
                          <a14:foregroundMark x1="67375" y1="28625" x2="74125" y2="28750"/>
                          <a14:foregroundMark x1="65125" y1="34500" x2="73125" y2="35500"/>
                          <a14:foregroundMark x1="67125" y1="42375" x2="77250" y2="45500"/>
                          <a14:foregroundMark x1="66750" y1="49375" x2="73750" y2="5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502" y="5431318"/>
              <a:ext cx="781860" cy="78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443FDD6-EAFB-4903-9AAE-D4BACA3F416E}"/>
                </a:ext>
              </a:extLst>
            </p:cNvPr>
            <p:cNvSpPr txBox="1"/>
            <p:nvPr/>
          </p:nvSpPr>
          <p:spPr>
            <a:xfrm>
              <a:off x="3141502" y="6087504"/>
              <a:ext cx="12087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FINALIZED</a:t>
              </a: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6514F1E-8010-4C82-857C-AA121FB23AFA}"/>
                </a:ext>
              </a:extLst>
            </p:cNvPr>
            <p:cNvCxnSpPr>
              <a:cxnSpLocks/>
              <a:stCxn id="16" idx="1"/>
              <a:endCxn id="2056" idx="3"/>
            </p:cNvCxnSpPr>
            <p:nvPr/>
          </p:nvCxnSpPr>
          <p:spPr>
            <a:xfrm flipH="1" flipV="1">
              <a:off x="2653889" y="4537357"/>
              <a:ext cx="423447" cy="4011"/>
            </a:xfrm>
            <a:prstGeom prst="line">
              <a:avLst/>
            </a:prstGeom>
            <a:ln w="38100">
              <a:solidFill>
                <a:srgbClr val="004098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D5640419-DD7E-4063-AB7D-093525C43492}"/>
                </a:ext>
              </a:extLst>
            </p:cNvPr>
            <p:cNvCxnSpPr>
              <a:cxnSpLocks/>
              <a:stCxn id="20" idx="1"/>
              <a:endCxn id="14" idx="3"/>
            </p:cNvCxnSpPr>
            <p:nvPr/>
          </p:nvCxnSpPr>
          <p:spPr>
            <a:xfrm flipH="1">
              <a:off x="2650495" y="5822248"/>
              <a:ext cx="491007" cy="12354"/>
            </a:xfrm>
            <a:prstGeom prst="line">
              <a:avLst/>
            </a:prstGeom>
            <a:ln w="38100">
              <a:solidFill>
                <a:srgbClr val="004098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E5819E4-C54A-473D-A1C8-0605C41B976F}"/>
              </a:ext>
            </a:extLst>
          </p:cNvPr>
          <p:cNvGrpSpPr/>
          <p:nvPr/>
        </p:nvGrpSpPr>
        <p:grpSpPr>
          <a:xfrm>
            <a:off x="5104478" y="3952866"/>
            <a:ext cx="3625334" cy="2438911"/>
            <a:chOff x="4820196" y="4141135"/>
            <a:chExt cx="3807481" cy="2561449"/>
          </a:xfrm>
        </p:grpSpPr>
        <p:pic>
          <p:nvPicPr>
            <p:cNvPr id="29" name="Picture 8" descr="File Icon Vector Isolated on White Background, File Sign Stock Vector -  Illustration of stroke, paper: 134059140">
              <a:extLst>
                <a:ext uri="{FF2B5EF4-FFF2-40B4-BE49-F238E27FC236}">
                  <a16:creationId xmlns:a16="http://schemas.microsoft.com/office/drawing/2014/main" id="{A644DE2D-F10B-4D3A-9FFD-1CF607A5D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3750" y1="37875" x2="23750" y2="37875"/>
                          <a14:foregroundMark x1="26625" y1="39125" x2="33625" y2="61875"/>
                          <a14:foregroundMark x1="33625" y1="61875" x2="35875" y2="42125"/>
                          <a14:foregroundMark x1="35875" y1="42125" x2="31000" y2="40125"/>
                          <a14:foregroundMark x1="17000" y1="36750" x2="16500" y2="79375"/>
                          <a14:foregroundMark x1="16500" y1="79375" x2="33500" y2="83125"/>
                          <a14:foregroundMark x1="33500" y1="83125" x2="44125" y2="82625"/>
                          <a14:foregroundMark x1="44125" y1="82625" x2="52625" y2="77750"/>
                          <a14:foregroundMark x1="52625" y1="77750" x2="55000" y2="47625"/>
                          <a14:foregroundMark x1="55000" y1="47625" x2="45125" y2="34375"/>
                          <a14:foregroundMark x1="45125" y1="34375" x2="17750" y2="36000"/>
                          <a14:foregroundMark x1="27750" y1="37000" x2="23375" y2="45875"/>
                          <a14:foregroundMark x1="23375" y1="45875" x2="37000" y2="69125"/>
                          <a14:foregroundMark x1="37000" y1="69125" x2="30375" y2="42375"/>
                          <a14:foregroundMark x1="30375" y1="42375" x2="19625" y2="40875"/>
                          <a14:foregroundMark x1="41375" y1="37000" x2="44500" y2="75750"/>
                          <a14:foregroundMark x1="47750" y1="46750" x2="43500" y2="77875"/>
                          <a14:foregroundMark x1="43500" y1="77875" x2="43500" y2="77875"/>
                          <a14:foregroundMark x1="21250" y1="49875" x2="22000" y2="66750"/>
                          <a14:foregroundMark x1="22000" y1="66750" x2="33250" y2="81250"/>
                          <a14:foregroundMark x1="33250" y1="81250" x2="36250" y2="81125"/>
                          <a14:foregroundMark x1="27500" y1="69375" x2="44500" y2="69375"/>
                          <a14:foregroundMark x1="37500" y1="30875" x2="45125" y2="30875"/>
                          <a14:foregroundMark x1="45125" y1="30875" x2="56750" y2="45500"/>
                          <a14:foregroundMark x1="56750" y1="45500" x2="55375" y2="55875"/>
                          <a14:foregroundMark x1="55375" y1="55875" x2="53000" y2="61000"/>
                          <a14:foregroundMark x1="50750" y1="33000" x2="60625" y2="40625"/>
                          <a14:foregroundMark x1="60625" y1="40625" x2="60625" y2="44500"/>
                          <a14:foregroundMark x1="46500" y1="32250" x2="34875" y2="32250"/>
                          <a14:foregroundMark x1="35625" y1="29250" x2="50875" y2="28750"/>
                          <a14:foregroundMark x1="55250" y1="27750" x2="58500" y2="28375"/>
                          <a14:foregroundMark x1="61500" y1="53000" x2="60750" y2="58750"/>
                          <a14:foregroundMark x1="61750" y1="66375" x2="61750" y2="67250"/>
                          <a14:foregroundMark x1="57000" y1="68250" x2="57000" y2="68250"/>
                          <a14:foregroundMark x1="58875" y1="70125" x2="60500" y2="68875"/>
                          <a14:foregroundMark x1="69375" y1="61500" x2="74125" y2="60000"/>
                          <a14:foregroundMark x1="72250" y1="51000" x2="72375" y2="55500"/>
                          <a14:foregroundMark x1="69000" y1="59750" x2="73500" y2="57750"/>
                          <a14:foregroundMark x1="67500" y1="60625" x2="77125" y2="52000"/>
                          <a14:foregroundMark x1="77125" y1="52000" x2="77125" y2="47875"/>
                          <a14:foregroundMark x1="75375" y1="43625" x2="72750" y2="18875"/>
                          <a14:foregroundMark x1="72750" y1="18875" x2="59625" y2="20375"/>
                          <a14:foregroundMark x1="50000" y1="20000" x2="50000" y2="20000"/>
                          <a14:foregroundMark x1="50500" y1="20125" x2="63375" y2="20125"/>
                          <a14:foregroundMark x1="67375" y1="28625" x2="74125" y2="28750"/>
                          <a14:foregroundMark x1="65125" y1="34500" x2="73125" y2="35500"/>
                          <a14:foregroundMark x1="67125" y1="42375" x2="77250" y2="45500"/>
                          <a14:foregroundMark x1="66750" y1="49375" x2="73750" y2="5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8992" y="4141135"/>
              <a:ext cx="781860" cy="78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0225FC6-C881-4762-88BA-A3F84E56A54B}"/>
                </a:ext>
              </a:extLst>
            </p:cNvPr>
            <p:cNvSpPr txBox="1"/>
            <p:nvPr/>
          </p:nvSpPr>
          <p:spPr>
            <a:xfrm>
              <a:off x="5768992" y="4797321"/>
              <a:ext cx="12087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TENTATIVE</a:t>
              </a:r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2E7019D2-197E-43A6-9BCF-5BC2E4A70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0196" y="4266844"/>
              <a:ext cx="781860" cy="781860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2E7A5E5-9FAF-4296-AFAF-722E9EC51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0196" y="5621314"/>
              <a:ext cx="781860" cy="781860"/>
            </a:xfrm>
            <a:prstGeom prst="rect">
              <a:avLst/>
            </a:prstGeom>
          </p:spPr>
        </p:pic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C65BD5C-EE78-4C9D-99E7-05FA11479A05}"/>
                </a:ext>
              </a:extLst>
            </p:cNvPr>
            <p:cNvSpPr txBox="1"/>
            <p:nvPr/>
          </p:nvSpPr>
          <p:spPr>
            <a:xfrm>
              <a:off x="5025565" y="5025916"/>
              <a:ext cx="6819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A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9F643E2-6E94-41EC-82C6-837C0797770D}"/>
                </a:ext>
              </a:extLst>
            </p:cNvPr>
            <p:cNvSpPr txBox="1"/>
            <p:nvPr/>
          </p:nvSpPr>
          <p:spPr>
            <a:xfrm>
              <a:off x="5019482" y="6302474"/>
              <a:ext cx="6819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B</a:t>
              </a:r>
            </a:p>
          </p:txBody>
        </p:sp>
        <p:pic>
          <p:nvPicPr>
            <p:cNvPr id="35" name="Picture 8" descr="File Icon Vector Isolated on White Background, File Sign Stock Vector -  Illustration of stroke, paper: 134059140">
              <a:extLst>
                <a:ext uri="{FF2B5EF4-FFF2-40B4-BE49-F238E27FC236}">
                  <a16:creationId xmlns:a16="http://schemas.microsoft.com/office/drawing/2014/main" id="{8D79ACDA-2C4A-40FE-B9EF-87DDEDB790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3750" y1="37875" x2="23750" y2="37875"/>
                          <a14:foregroundMark x1="26625" y1="39125" x2="33625" y2="61875"/>
                          <a14:foregroundMark x1="33625" y1="61875" x2="35875" y2="42125"/>
                          <a14:foregroundMark x1="35875" y1="42125" x2="31000" y2="40125"/>
                          <a14:foregroundMark x1="17000" y1="36750" x2="16500" y2="79375"/>
                          <a14:foregroundMark x1="16500" y1="79375" x2="33500" y2="83125"/>
                          <a14:foregroundMark x1="33500" y1="83125" x2="44125" y2="82625"/>
                          <a14:foregroundMark x1="44125" y1="82625" x2="52625" y2="77750"/>
                          <a14:foregroundMark x1="52625" y1="77750" x2="55000" y2="47625"/>
                          <a14:foregroundMark x1="55000" y1="47625" x2="45125" y2="34375"/>
                          <a14:foregroundMark x1="45125" y1="34375" x2="17750" y2="36000"/>
                          <a14:foregroundMark x1="27750" y1="37000" x2="23375" y2="45875"/>
                          <a14:foregroundMark x1="23375" y1="45875" x2="37000" y2="69125"/>
                          <a14:foregroundMark x1="37000" y1="69125" x2="30375" y2="42375"/>
                          <a14:foregroundMark x1="30375" y1="42375" x2="19625" y2="40875"/>
                          <a14:foregroundMark x1="41375" y1="37000" x2="44500" y2="75750"/>
                          <a14:foregroundMark x1="47750" y1="46750" x2="43500" y2="77875"/>
                          <a14:foregroundMark x1="43500" y1="77875" x2="43500" y2="77875"/>
                          <a14:foregroundMark x1="21250" y1="49875" x2="22000" y2="66750"/>
                          <a14:foregroundMark x1="22000" y1="66750" x2="33250" y2="81250"/>
                          <a14:foregroundMark x1="33250" y1="81250" x2="36250" y2="81125"/>
                          <a14:foregroundMark x1="27500" y1="69375" x2="44500" y2="69375"/>
                          <a14:foregroundMark x1="37500" y1="30875" x2="45125" y2="30875"/>
                          <a14:foregroundMark x1="45125" y1="30875" x2="56750" y2="45500"/>
                          <a14:foregroundMark x1="56750" y1="45500" x2="55375" y2="55875"/>
                          <a14:foregroundMark x1="55375" y1="55875" x2="53000" y2="61000"/>
                          <a14:foregroundMark x1="50750" y1="33000" x2="60625" y2="40625"/>
                          <a14:foregroundMark x1="60625" y1="40625" x2="60625" y2="44500"/>
                          <a14:foregroundMark x1="46500" y1="32250" x2="34875" y2="32250"/>
                          <a14:foregroundMark x1="35625" y1="29250" x2="50875" y2="28750"/>
                          <a14:foregroundMark x1="55250" y1="27750" x2="58500" y2="28375"/>
                          <a14:foregroundMark x1="61500" y1="53000" x2="60750" y2="58750"/>
                          <a14:foregroundMark x1="61750" y1="66375" x2="61750" y2="67250"/>
                          <a14:foregroundMark x1="57000" y1="68250" x2="57000" y2="68250"/>
                          <a14:foregroundMark x1="58875" y1="70125" x2="60500" y2="68875"/>
                          <a14:foregroundMark x1="69375" y1="61500" x2="74125" y2="60000"/>
                          <a14:foregroundMark x1="72250" y1="51000" x2="72375" y2="55500"/>
                          <a14:foregroundMark x1="69000" y1="59750" x2="73500" y2="57750"/>
                          <a14:foregroundMark x1="67500" y1="60625" x2="77125" y2="52000"/>
                          <a14:foregroundMark x1="77125" y1="52000" x2="77125" y2="47875"/>
                          <a14:foregroundMark x1="75375" y1="43625" x2="72750" y2="18875"/>
                          <a14:foregroundMark x1="72750" y1="18875" x2="59625" y2="20375"/>
                          <a14:foregroundMark x1="50000" y1="20000" x2="50000" y2="20000"/>
                          <a14:foregroundMark x1="50500" y1="20125" x2="63375" y2="20125"/>
                          <a14:foregroundMark x1="67375" y1="28625" x2="74125" y2="28750"/>
                          <a14:foregroundMark x1="65125" y1="34500" x2="73125" y2="35500"/>
                          <a14:foregroundMark x1="67125" y1="42375" x2="77250" y2="45500"/>
                          <a14:foregroundMark x1="66750" y1="49375" x2="73750" y2="5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5598" y="5438380"/>
              <a:ext cx="781860" cy="78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DEF0BFC-7BF7-4077-9E52-C61BE62BC486}"/>
                </a:ext>
              </a:extLst>
            </p:cNvPr>
            <p:cNvSpPr txBox="1"/>
            <p:nvPr/>
          </p:nvSpPr>
          <p:spPr>
            <a:xfrm>
              <a:off x="5765598" y="6094566"/>
              <a:ext cx="12087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TENTATIVE</a:t>
              </a:r>
            </a:p>
          </p:txBody>
        </p:sp>
        <p:pic>
          <p:nvPicPr>
            <p:cNvPr id="37" name="Picture 8" descr="File Icon Vector Isolated on White Background, File Sign Stock Vector -  Illustration of stroke, paper: 134059140">
              <a:extLst>
                <a:ext uri="{FF2B5EF4-FFF2-40B4-BE49-F238E27FC236}">
                  <a16:creationId xmlns:a16="http://schemas.microsoft.com/office/drawing/2014/main" id="{A03AD46C-995C-4A6F-A808-5ECF3A1FC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3750" y1="37875" x2="23750" y2="37875"/>
                          <a14:foregroundMark x1="26625" y1="39125" x2="33625" y2="61875"/>
                          <a14:foregroundMark x1="33625" y1="61875" x2="35875" y2="42125"/>
                          <a14:foregroundMark x1="35875" y1="42125" x2="31000" y2="40125"/>
                          <a14:foregroundMark x1="17000" y1="36750" x2="16500" y2="79375"/>
                          <a14:foregroundMark x1="16500" y1="79375" x2="33500" y2="83125"/>
                          <a14:foregroundMark x1="33500" y1="83125" x2="44125" y2="82625"/>
                          <a14:foregroundMark x1="44125" y1="82625" x2="52625" y2="77750"/>
                          <a14:foregroundMark x1="52625" y1="77750" x2="55000" y2="47625"/>
                          <a14:foregroundMark x1="55000" y1="47625" x2="45125" y2="34375"/>
                          <a14:foregroundMark x1="45125" y1="34375" x2="17750" y2="36000"/>
                          <a14:foregroundMark x1="27750" y1="37000" x2="23375" y2="45875"/>
                          <a14:foregroundMark x1="23375" y1="45875" x2="37000" y2="69125"/>
                          <a14:foregroundMark x1="37000" y1="69125" x2="30375" y2="42375"/>
                          <a14:foregroundMark x1="30375" y1="42375" x2="19625" y2="40875"/>
                          <a14:foregroundMark x1="41375" y1="37000" x2="44500" y2="75750"/>
                          <a14:foregroundMark x1="47750" y1="46750" x2="43500" y2="77875"/>
                          <a14:foregroundMark x1="43500" y1="77875" x2="43500" y2="77875"/>
                          <a14:foregroundMark x1="21250" y1="49875" x2="22000" y2="66750"/>
                          <a14:foregroundMark x1="22000" y1="66750" x2="33250" y2="81250"/>
                          <a14:foregroundMark x1="33250" y1="81250" x2="36250" y2="81125"/>
                          <a14:foregroundMark x1="27500" y1="69375" x2="44500" y2="69375"/>
                          <a14:foregroundMark x1="37500" y1="30875" x2="45125" y2="30875"/>
                          <a14:foregroundMark x1="45125" y1="30875" x2="56750" y2="45500"/>
                          <a14:foregroundMark x1="56750" y1="45500" x2="55375" y2="55875"/>
                          <a14:foregroundMark x1="55375" y1="55875" x2="53000" y2="61000"/>
                          <a14:foregroundMark x1="50750" y1="33000" x2="60625" y2="40625"/>
                          <a14:foregroundMark x1="60625" y1="40625" x2="60625" y2="44500"/>
                          <a14:foregroundMark x1="46500" y1="32250" x2="34875" y2="32250"/>
                          <a14:foregroundMark x1="35625" y1="29250" x2="50875" y2="28750"/>
                          <a14:foregroundMark x1="55250" y1="27750" x2="58500" y2="28375"/>
                          <a14:foregroundMark x1="61500" y1="53000" x2="60750" y2="58750"/>
                          <a14:foregroundMark x1="61750" y1="66375" x2="61750" y2="67250"/>
                          <a14:foregroundMark x1="57000" y1="68250" x2="57000" y2="68250"/>
                          <a14:foregroundMark x1="58875" y1="70125" x2="60500" y2="68875"/>
                          <a14:foregroundMark x1="69375" y1="61500" x2="74125" y2="60000"/>
                          <a14:foregroundMark x1="72250" y1="51000" x2="72375" y2="55500"/>
                          <a14:foregroundMark x1="69000" y1="59750" x2="73500" y2="57750"/>
                          <a14:foregroundMark x1="67500" y1="60625" x2="77125" y2="52000"/>
                          <a14:foregroundMark x1="77125" y1="52000" x2="77125" y2="47875"/>
                          <a14:foregroundMark x1="75375" y1="43625" x2="72750" y2="18875"/>
                          <a14:foregroundMark x1="72750" y1="18875" x2="59625" y2="20375"/>
                          <a14:foregroundMark x1="50000" y1="20000" x2="50000" y2="20000"/>
                          <a14:foregroundMark x1="50500" y1="20125" x2="63375" y2="20125"/>
                          <a14:foregroundMark x1="67375" y1="28625" x2="74125" y2="28750"/>
                          <a14:foregroundMark x1="65125" y1="34500" x2="73125" y2="35500"/>
                          <a14:foregroundMark x1="67125" y1="42375" x2="77250" y2="45500"/>
                          <a14:foregroundMark x1="66750" y1="49375" x2="73750" y2="5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976" y="4634986"/>
              <a:ext cx="781860" cy="781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BBD7293-5FBB-4DF8-A2A1-B0C2E8C61408}"/>
                </a:ext>
              </a:extLst>
            </p:cNvPr>
            <p:cNvSpPr txBox="1"/>
            <p:nvPr/>
          </p:nvSpPr>
          <p:spPr>
            <a:xfrm>
              <a:off x="7418976" y="5291172"/>
              <a:ext cx="12087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FINALIZED</a:t>
              </a: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C4B29FD4-4496-41E7-8928-AACCA5BADFD7}"/>
                </a:ext>
              </a:extLst>
            </p:cNvPr>
            <p:cNvCxnSpPr>
              <a:cxnSpLocks/>
              <a:stCxn id="37" idx="1"/>
              <a:endCxn id="29" idx="3"/>
            </p:cNvCxnSpPr>
            <p:nvPr/>
          </p:nvCxnSpPr>
          <p:spPr>
            <a:xfrm flipH="1" flipV="1">
              <a:off x="6550852" y="4532065"/>
              <a:ext cx="868124" cy="493851"/>
            </a:xfrm>
            <a:prstGeom prst="line">
              <a:avLst/>
            </a:prstGeom>
            <a:ln w="38100">
              <a:solidFill>
                <a:srgbClr val="004098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211B371E-658D-4357-A214-6B64CB0DC6D5}"/>
                </a:ext>
              </a:extLst>
            </p:cNvPr>
            <p:cNvCxnSpPr>
              <a:cxnSpLocks/>
              <a:stCxn id="37" idx="1"/>
              <a:endCxn id="35" idx="3"/>
            </p:cNvCxnSpPr>
            <p:nvPr/>
          </p:nvCxnSpPr>
          <p:spPr>
            <a:xfrm flipH="1">
              <a:off x="6547458" y="5025916"/>
              <a:ext cx="871518" cy="803394"/>
            </a:xfrm>
            <a:prstGeom prst="line">
              <a:avLst/>
            </a:prstGeom>
            <a:ln w="38100">
              <a:solidFill>
                <a:srgbClr val="004098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29613D3-9E27-4541-9B33-F66B13D9A613}"/>
              </a:ext>
            </a:extLst>
          </p:cNvPr>
          <p:cNvSpPr txBox="1"/>
          <p:nvPr/>
        </p:nvSpPr>
        <p:spPr>
          <a:xfrm>
            <a:off x="1571047" y="6351396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Inconsistent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51DD345-B0B7-4EE0-BD76-C97491823E21}"/>
              </a:ext>
            </a:extLst>
          </p:cNvPr>
          <p:cNvSpPr txBox="1"/>
          <p:nvPr/>
        </p:nvSpPr>
        <p:spPr>
          <a:xfrm>
            <a:off x="5618893" y="6292635"/>
            <a:ext cx="220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Consensus</a:t>
            </a:r>
          </a:p>
        </p:txBody>
      </p:sp>
    </p:spTree>
    <p:extLst>
      <p:ext uri="{BB962C8B-B14F-4D97-AF65-F5344CB8AC3E}">
        <p14:creationId xmlns:p14="http://schemas.microsoft.com/office/powerpoint/2010/main" val="3440536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Inconsistent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BB48C63-82C9-4343-8E27-12760B73CA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8AF317DD-C316-4380-BC9C-2E52AF93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C3A8EF8-0B81-4391-AA6D-6A2FB4C83E48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040C98A0-1FCD-4B6F-A989-BFFF90851E32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6623F43A-467F-47A5-85F7-88B2A7C3B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2108441-54BE-4573-95A7-0797270753D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8C8C9F2-5A2B-4BA2-8BE4-10EFAB5B181E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C3A0CB39-CFB3-47B0-AAE0-7977CAB07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9B5A37B2-9500-4AE8-A557-B55A0201A99D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FD82726-27E6-48D4-96A2-A98A429AB801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608A2073-83E9-436D-95E8-913DDF8C0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F18C5C52-859C-4CFC-AED6-4A340DFF0312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6DACED2-7D15-4D2F-A676-AA0D6C4E33AE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09CCC30-E6F6-46E7-BB4C-A671CD934D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448CF74-02F5-4448-B3C5-9802D72A2295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629BBB5-B935-4ADF-9EB0-5569BE327D67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639A369C-7DB9-412B-9D29-508BF1274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6CFE5FD-13F6-401D-99EB-31922AFFD4CA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7370D3AA-C6BA-4655-9525-01912C6239F5}"/>
              </a:ext>
            </a:extLst>
          </p:cNvPr>
          <p:cNvCxnSpPr>
            <a:cxnSpLocks/>
            <a:stCxn id="43" idx="0"/>
            <a:endCxn id="40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145EE284-C7FE-4760-9085-0B77318E8880}"/>
              </a:ext>
            </a:extLst>
          </p:cNvPr>
          <p:cNvCxnSpPr>
            <a:cxnSpLocks/>
            <a:stCxn id="46" idx="0"/>
            <a:endCxn id="40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03C85E04-F5EB-4440-9FE3-2677F1CC509E}"/>
              </a:ext>
            </a:extLst>
          </p:cNvPr>
          <p:cNvCxnSpPr>
            <a:cxnSpLocks/>
            <a:stCxn id="51" idx="0"/>
            <a:endCxn id="40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7027F1AC-5937-4E6F-8901-C65B1A13DF64}"/>
              </a:ext>
            </a:extLst>
          </p:cNvPr>
          <p:cNvCxnSpPr>
            <a:cxnSpLocks/>
            <a:stCxn id="54" idx="0"/>
            <a:endCxn id="40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05110838-1AD0-40C9-9FDD-0C88AF47CE5D}"/>
              </a:ext>
            </a:extLst>
          </p:cNvPr>
          <p:cNvCxnSpPr>
            <a:cxnSpLocks/>
            <a:stCxn id="57" idx="0"/>
            <a:endCxn id="40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191E25C7-22D4-4969-A2F6-F9A9D27089B6}"/>
              </a:ext>
            </a:extLst>
          </p:cNvPr>
          <p:cNvSpPr txBox="1"/>
          <p:nvPr/>
        </p:nvSpPr>
        <p:spPr>
          <a:xfrm>
            <a:off x="6836818" y="3600221"/>
            <a:ext cx="1987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&lt;PROPOSE, id, op&gt;</a:t>
            </a:r>
          </a:p>
        </p:txBody>
      </p:sp>
      <p:sp>
        <p:nvSpPr>
          <p:cNvPr id="68" name="内容占位符 3">
            <a:extLst>
              <a:ext uri="{FF2B5EF4-FFF2-40B4-BE49-F238E27FC236}">
                <a16:creationId xmlns:a16="http://schemas.microsoft.com/office/drawing/2014/main" id="{BA355144-0F45-4552-8949-41F973632FBC}"/>
              </a:ext>
            </a:extLst>
          </p:cNvPr>
          <p:cNvSpPr txBox="1">
            <a:spLocks/>
          </p:cNvSpPr>
          <p:nvPr/>
        </p:nvSpPr>
        <p:spPr>
          <a:xfrm>
            <a:off x="512380" y="3522587"/>
            <a:ext cx="3509442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1. The client sends op and id to all replicas</a:t>
            </a:r>
          </a:p>
        </p:txBody>
      </p:sp>
    </p:spTree>
    <p:extLst>
      <p:ext uri="{BB962C8B-B14F-4D97-AF65-F5344CB8AC3E}">
        <p14:creationId xmlns:p14="http://schemas.microsoft.com/office/powerpoint/2010/main" val="1359208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Inconsistent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BB48C63-82C9-4343-8E27-12760B73CA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8AF317DD-C316-4380-BC9C-2E52AF93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C3A8EF8-0B81-4391-AA6D-6A2FB4C83E48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040C98A0-1FCD-4B6F-A989-BFFF90851E32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6623F43A-467F-47A5-85F7-88B2A7C3B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2108441-54BE-4573-95A7-0797270753D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8C8C9F2-5A2B-4BA2-8BE4-10EFAB5B181E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C3A0CB39-CFB3-47B0-AAE0-7977CAB07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9B5A37B2-9500-4AE8-A557-B55A0201A99D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FD82726-27E6-48D4-96A2-A98A429AB801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608A2073-83E9-436D-95E8-913DDF8C0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F18C5C52-859C-4CFC-AED6-4A340DFF0312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6DACED2-7D15-4D2F-A676-AA0D6C4E33AE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09CCC30-E6F6-46E7-BB4C-A671CD934D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448CF74-02F5-4448-B3C5-9802D72A2295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629BBB5-B935-4ADF-9EB0-5569BE327D67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639A369C-7DB9-412B-9D29-508BF1274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6CFE5FD-13F6-401D-99EB-31922AFFD4CA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7370D3AA-C6BA-4655-9525-01912C6239F5}"/>
              </a:ext>
            </a:extLst>
          </p:cNvPr>
          <p:cNvCxnSpPr>
            <a:cxnSpLocks/>
            <a:stCxn id="43" idx="0"/>
            <a:endCxn id="40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145EE284-C7FE-4760-9085-0B77318E8880}"/>
              </a:ext>
            </a:extLst>
          </p:cNvPr>
          <p:cNvCxnSpPr>
            <a:cxnSpLocks/>
            <a:stCxn id="46" idx="0"/>
            <a:endCxn id="40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03C85E04-F5EB-4440-9FE3-2677F1CC509E}"/>
              </a:ext>
            </a:extLst>
          </p:cNvPr>
          <p:cNvCxnSpPr>
            <a:cxnSpLocks/>
            <a:stCxn id="51" idx="0"/>
            <a:endCxn id="40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7027F1AC-5937-4E6F-8901-C65B1A13DF64}"/>
              </a:ext>
            </a:extLst>
          </p:cNvPr>
          <p:cNvCxnSpPr>
            <a:cxnSpLocks/>
            <a:stCxn id="54" idx="0"/>
            <a:endCxn id="40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05110838-1AD0-40C9-9FDD-0C88AF47CE5D}"/>
              </a:ext>
            </a:extLst>
          </p:cNvPr>
          <p:cNvCxnSpPr>
            <a:cxnSpLocks/>
            <a:stCxn id="57" idx="0"/>
            <a:endCxn id="40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内容占位符 3">
            <a:extLst>
              <a:ext uri="{FF2B5EF4-FFF2-40B4-BE49-F238E27FC236}">
                <a16:creationId xmlns:a16="http://schemas.microsoft.com/office/drawing/2014/main" id="{BA355144-0F45-4552-8949-41F973632FBC}"/>
              </a:ext>
            </a:extLst>
          </p:cNvPr>
          <p:cNvSpPr txBox="1">
            <a:spLocks/>
          </p:cNvSpPr>
          <p:nvPr/>
        </p:nvSpPr>
        <p:spPr>
          <a:xfrm>
            <a:off x="512380" y="3522587"/>
            <a:ext cx="3509442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2. Each replica write op and id to record, marked TENTATIVE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DF4A797-FC1D-4C52-9FEC-F3533168D0D2}"/>
              </a:ext>
            </a:extLst>
          </p:cNvPr>
          <p:cNvGrpSpPr/>
          <p:nvPr/>
        </p:nvGrpSpPr>
        <p:grpSpPr>
          <a:xfrm>
            <a:off x="3702917" y="5618368"/>
            <a:ext cx="991753" cy="1196189"/>
            <a:chOff x="3702917" y="5618368"/>
            <a:chExt cx="991753" cy="119618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8EDAE14-7B4D-4C1E-8C85-D088AD641F0D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29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1FE9206F-417F-4A5A-A93E-AD1AF9D5E3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8E2D838C-F48B-4367-9D49-F7BC535496C8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7863A94-E8D4-4598-95EA-65627F79C48C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75CC2A4-1268-4D07-B039-37CB694A6FF3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33" name="矩形: 圆角 32">
                <a:extLst>
                  <a:ext uri="{FF2B5EF4-FFF2-40B4-BE49-F238E27FC236}">
                    <a16:creationId xmlns:a16="http://schemas.microsoft.com/office/drawing/2014/main" id="{3B5110BF-489C-46EF-9149-00C083A053B8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C2F42D1-06B6-4E2D-94D0-94F1C6871B81}"/>
              </a:ext>
            </a:extLst>
          </p:cNvPr>
          <p:cNvGrpSpPr/>
          <p:nvPr/>
        </p:nvGrpSpPr>
        <p:grpSpPr>
          <a:xfrm>
            <a:off x="4866270" y="5661811"/>
            <a:ext cx="991753" cy="1196189"/>
            <a:chOff x="3702917" y="5618368"/>
            <a:chExt cx="991753" cy="1196189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A3B25FB6-45D3-4DED-AABF-259C4EAFF9EC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47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6B32C2C8-2905-4235-8F37-9375FC7730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6577BF39-C5AC-417E-BF39-56DB9699682C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76663AE7-18BA-428E-A105-4E0FB8948E76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F3DE6784-5F52-463C-B260-75337EFCA5AB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42" name="矩形: 圆角 41">
                <a:extLst>
                  <a:ext uri="{FF2B5EF4-FFF2-40B4-BE49-F238E27FC236}">
                    <a16:creationId xmlns:a16="http://schemas.microsoft.com/office/drawing/2014/main" id="{7C556F2E-EFE1-4105-9793-665745E7595B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289BA56A-E272-44E2-A067-13CD3534A9ED}"/>
              </a:ext>
            </a:extLst>
          </p:cNvPr>
          <p:cNvGrpSpPr/>
          <p:nvPr/>
        </p:nvGrpSpPr>
        <p:grpSpPr>
          <a:xfrm>
            <a:off x="6995110" y="5608855"/>
            <a:ext cx="991753" cy="1196189"/>
            <a:chOff x="3702917" y="5618368"/>
            <a:chExt cx="991753" cy="1196189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5060AA44-9DA0-4848-8C34-FE2B1FD1CFAA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78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505F8AC3-F24D-4A77-93C6-FE3ACABAFA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2B887BCD-8B12-48BA-97B3-81EA8F5C3CB9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BC1E2770-4364-41CA-A03A-C2D1D17963F2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CA5F6C8-DEB8-430C-A0EF-EBF44BF6480F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77" name="矩形: 圆角 76">
                <a:extLst>
                  <a:ext uri="{FF2B5EF4-FFF2-40B4-BE49-F238E27FC236}">
                    <a16:creationId xmlns:a16="http://schemas.microsoft.com/office/drawing/2014/main" id="{DD3E425D-53C3-4B32-9F34-C5774004858F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14E0FCB5-7EF7-4E2C-A8EB-FCC9EB2F4D56}"/>
              </a:ext>
            </a:extLst>
          </p:cNvPr>
          <p:cNvGrpSpPr/>
          <p:nvPr/>
        </p:nvGrpSpPr>
        <p:grpSpPr>
          <a:xfrm>
            <a:off x="8091005" y="5618368"/>
            <a:ext cx="991753" cy="1196189"/>
            <a:chOff x="3702917" y="5618368"/>
            <a:chExt cx="991753" cy="1196189"/>
          </a:xfrm>
        </p:grpSpPr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7BC567DE-C943-4C09-BA27-12E8A5F9A960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85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10E0D831-65E2-4588-B571-5148FD5632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E7D66E87-4C17-493D-9972-F06765F4F706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6BB361C0-5079-4728-A6E5-AA28D000F1AE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2EE0DE47-09BF-4E9F-81DD-55D556FD79CD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84" name="矩形: 圆角 83">
                <a:extLst>
                  <a:ext uri="{FF2B5EF4-FFF2-40B4-BE49-F238E27FC236}">
                    <a16:creationId xmlns:a16="http://schemas.microsoft.com/office/drawing/2014/main" id="{188FAB2F-1DBC-4F1C-9FE3-4BC2147B291C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750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Inconsistent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BB48C63-82C9-4343-8E27-12760B73CA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8AF317DD-C316-4380-BC9C-2E52AF93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C3A8EF8-0B81-4391-AA6D-6A2FB4C83E48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040C98A0-1FCD-4B6F-A989-BFFF90851E32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6623F43A-467F-47A5-85F7-88B2A7C3B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2108441-54BE-4573-95A7-0797270753D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8C8C9F2-5A2B-4BA2-8BE4-10EFAB5B181E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C3A0CB39-CFB3-47B0-AAE0-7977CAB07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9B5A37B2-9500-4AE8-A557-B55A0201A99D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FD82726-27E6-48D4-96A2-A98A429AB801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608A2073-83E9-436D-95E8-913DDF8C0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F18C5C52-859C-4CFC-AED6-4A340DFF0312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6DACED2-7D15-4D2F-A676-AA0D6C4E33AE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09CCC30-E6F6-46E7-BB4C-A671CD934D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448CF74-02F5-4448-B3C5-9802D72A2295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629BBB5-B935-4ADF-9EB0-5569BE327D67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639A369C-7DB9-412B-9D29-508BF1274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6CFE5FD-13F6-401D-99EB-31922AFFD4CA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7370D3AA-C6BA-4655-9525-01912C6239F5}"/>
              </a:ext>
            </a:extLst>
          </p:cNvPr>
          <p:cNvCxnSpPr>
            <a:cxnSpLocks/>
            <a:stCxn id="43" idx="0"/>
            <a:endCxn id="40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145EE284-C7FE-4760-9085-0B77318E8880}"/>
              </a:ext>
            </a:extLst>
          </p:cNvPr>
          <p:cNvCxnSpPr>
            <a:cxnSpLocks/>
            <a:stCxn id="46" idx="0"/>
            <a:endCxn id="40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7027F1AC-5937-4E6F-8901-C65B1A13DF64}"/>
              </a:ext>
            </a:extLst>
          </p:cNvPr>
          <p:cNvCxnSpPr>
            <a:cxnSpLocks/>
            <a:stCxn id="54" idx="0"/>
            <a:endCxn id="40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05110838-1AD0-40C9-9FDD-0C88AF47CE5D}"/>
              </a:ext>
            </a:extLst>
          </p:cNvPr>
          <p:cNvCxnSpPr>
            <a:cxnSpLocks/>
            <a:stCxn id="57" idx="0"/>
            <a:endCxn id="40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191E25C7-22D4-4969-A2F6-F9A9D27089B6}"/>
              </a:ext>
            </a:extLst>
          </p:cNvPr>
          <p:cNvSpPr txBox="1"/>
          <p:nvPr/>
        </p:nvSpPr>
        <p:spPr>
          <a:xfrm>
            <a:off x="6836818" y="3600221"/>
            <a:ext cx="1987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&lt;REPLY, id&gt;</a:t>
            </a:r>
          </a:p>
        </p:txBody>
      </p:sp>
      <p:sp>
        <p:nvSpPr>
          <p:cNvPr id="68" name="内容占位符 3">
            <a:extLst>
              <a:ext uri="{FF2B5EF4-FFF2-40B4-BE49-F238E27FC236}">
                <a16:creationId xmlns:a16="http://schemas.microsoft.com/office/drawing/2014/main" id="{BA355144-0F45-4552-8949-41F973632FBC}"/>
              </a:ext>
            </a:extLst>
          </p:cNvPr>
          <p:cNvSpPr txBox="1">
            <a:spLocks/>
          </p:cNvSpPr>
          <p:nvPr/>
        </p:nvSpPr>
        <p:spPr>
          <a:xfrm>
            <a:off x="512380" y="3522587"/>
            <a:ext cx="3509442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3. Replica response client, client need f+1 acks (of 2f+1 replicas)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DF4A797-FC1D-4C52-9FEC-F3533168D0D2}"/>
              </a:ext>
            </a:extLst>
          </p:cNvPr>
          <p:cNvGrpSpPr/>
          <p:nvPr/>
        </p:nvGrpSpPr>
        <p:grpSpPr>
          <a:xfrm>
            <a:off x="3702917" y="5618368"/>
            <a:ext cx="991753" cy="1196189"/>
            <a:chOff x="3702917" y="5618368"/>
            <a:chExt cx="991753" cy="119618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8EDAE14-7B4D-4C1E-8C85-D088AD641F0D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29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1FE9206F-417F-4A5A-A93E-AD1AF9D5E3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8E2D838C-F48B-4367-9D49-F7BC535496C8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7863A94-E8D4-4598-95EA-65627F79C48C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75CC2A4-1268-4D07-B039-37CB694A6FF3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33" name="矩形: 圆角 32">
                <a:extLst>
                  <a:ext uri="{FF2B5EF4-FFF2-40B4-BE49-F238E27FC236}">
                    <a16:creationId xmlns:a16="http://schemas.microsoft.com/office/drawing/2014/main" id="{3B5110BF-489C-46EF-9149-00C083A053B8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C2F42D1-06B6-4E2D-94D0-94F1C6871B81}"/>
              </a:ext>
            </a:extLst>
          </p:cNvPr>
          <p:cNvGrpSpPr/>
          <p:nvPr/>
        </p:nvGrpSpPr>
        <p:grpSpPr>
          <a:xfrm>
            <a:off x="4866270" y="5661811"/>
            <a:ext cx="991753" cy="1196189"/>
            <a:chOff x="3702917" y="5618368"/>
            <a:chExt cx="991753" cy="1196189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A3B25FB6-45D3-4DED-AABF-259C4EAFF9EC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47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6B32C2C8-2905-4235-8F37-9375FC7730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6577BF39-C5AC-417E-BF39-56DB9699682C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76663AE7-18BA-428E-A105-4E0FB8948E76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F3DE6784-5F52-463C-B260-75337EFCA5AB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42" name="矩形: 圆角 41">
                <a:extLst>
                  <a:ext uri="{FF2B5EF4-FFF2-40B4-BE49-F238E27FC236}">
                    <a16:creationId xmlns:a16="http://schemas.microsoft.com/office/drawing/2014/main" id="{7C556F2E-EFE1-4105-9793-665745E7595B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289BA56A-E272-44E2-A067-13CD3534A9ED}"/>
              </a:ext>
            </a:extLst>
          </p:cNvPr>
          <p:cNvGrpSpPr/>
          <p:nvPr/>
        </p:nvGrpSpPr>
        <p:grpSpPr>
          <a:xfrm>
            <a:off x="6995110" y="5608855"/>
            <a:ext cx="991753" cy="1196189"/>
            <a:chOff x="3702917" y="5618368"/>
            <a:chExt cx="991753" cy="1196189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5060AA44-9DA0-4848-8C34-FE2B1FD1CFAA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78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505F8AC3-F24D-4A77-93C6-FE3ACABAFA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2B887BCD-8B12-48BA-97B3-81EA8F5C3CB9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BC1E2770-4364-41CA-A03A-C2D1D17963F2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CA5F6C8-DEB8-430C-A0EF-EBF44BF6480F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77" name="矩形: 圆角 76">
                <a:extLst>
                  <a:ext uri="{FF2B5EF4-FFF2-40B4-BE49-F238E27FC236}">
                    <a16:creationId xmlns:a16="http://schemas.microsoft.com/office/drawing/2014/main" id="{DD3E425D-53C3-4B32-9F34-C5774004858F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14E0FCB5-7EF7-4E2C-A8EB-FCC9EB2F4D56}"/>
              </a:ext>
            </a:extLst>
          </p:cNvPr>
          <p:cNvGrpSpPr/>
          <p:nvPr/>
        </p:nvGrpSpPr>
        <p:grpSpPr>
          <a:xfrm>
            <a:off x="8091005" y="5618368"/>
            <a:ext cx="991753" cy="1196189"/>
            <a:chOff x="3702917" y="5618368"/>
            <a:chExt cx="991753" cy="1196189"/>
          </a:xfrm>
        </p:grpSpPr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7BC567DE-C943-4C09-BA27-12E8A5F9A960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85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10E0D831-65E2-4588-B571-5148FD5632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E7D66E87-4C17-493D-9972-F06765F4F706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TENTATIVE</a:t>
                </a:r>
              </a:p>
            </p:txBody>
          </p:sp>
        </p:grp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6BB361C0-5079-4728-A6E5-AA28D000F1AE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2EE0DE47-09BF-4E9F-81DD-55D556FD79CD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84" name="矩形: 圆角 83">
                <a:extLst>
                  <a:ext uri="{FF2B5EF4-FFF2-40B4-BE49-F238E27FC236}">
                    <a16:creationId xmlns:a16="http://schemas.microsoft.com/office/drawing/2014/main" id="{188FAB2F-1DBC-4F1C-9FE3-4BC2147B291C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7365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Inconsistent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BB48C63-82C9-4343-8E27-12760B73CA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8AF317DD-C316-4380-BC9C-2E52AF93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C3A8EF8-0B81-4391-AA6D-6A2FB4C83E48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040C98A0-1FCD-4B6F-A989-BFFF90851E32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6623F43A-467F-47A5-85F7-88B2A7C3B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2108441-54BE-4573-95A7-0797270753D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8C8C9F2-5A2B-4BA2-8BE4-10EFAB5B181E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C3A0CB39-CFB3-47B0-AAE0-7977CAB07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9B5A37B2-9500-4AE8-A557-B55A0201A99D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FD82726-27E6-48D4-96A2-A98A429AB801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608A2073-83E9-436D-95E8-913DDF8C0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F18C5C52-859C-4CFC-AED6-4A340DFF0312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6DACED2-7D15-4D2F-A676-AA0D6C4E33AE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09CCC30-E6F6-46E7-BB4C-A671CD934D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448CF74-02F5-4448-B3C5-9802D72A2295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629BBB5-B935-4ADF-9EB0-5569BE327D67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639A369C-7DB9-412B-9D29-508BF1274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6CFE5FD-13F6-401D-99EB-31922AFFD4CA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7370D3AA-C6BA-4655-9525-01912C6239F5}"/>
              </a:ext>
            </a:extLst>
          </p:cNvPr>
          <p:cNvCxnSpPr>
            <a:cxnSpLocks/>
            <a:stCxn id="43" idx="0"/>
            <a:endCxn id="40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145EE284-C7FE-4760-9085-0B77318E8880}"/>
              </a:ext>
            </a:extLst>
          </p:cNvPr>
          <p:cNvCxnSpPr>
            <a:cxnSpLocks/>
            <a:stCxn id="46" idx="0"/>
            <a:endCxn id="40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7027F1AC-5937-4E6F-8901-C65B1A13DF64}"/>
              </a:ext>
            </a:extLst>
          </p:cNvPr>
          <p:cNvCxnSpPr>
            <a:cxnSpLocks/>
            <a:stCxn id="54" idx="0"/>
            <a:endCxn id="40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05110838-1AD0-40C9-9FDD-0C88AF47CE5D}"/>
              </a:ext>
            </a:extLst>
          </p:cNvPr>
          <p:cNvCxnSpPr>
            <a:cxnSpLocks/>
            <a:stCxn id="57" idx="0"/>
            <a:endCxn id="40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191E25C7-22D4-4969-A2F6-F9A9D27089B6}"/>
              </a:ext>
            </a:extLst>
          </p:cNvPr>
          <p:cNvSpPr txBox="1"/>
          <p:nvPr/>
        </p:nvSpPr>
        <p:spPr>
          <a:xfrm>
            <a:off x="6836818" y="3600221"/>
            <a:ext cx="1987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&lt;FINALIZED, id&gt;</a:t>
            </a:r>
          </a:p>
        </p:txBody>
      </p:sp>
      <p:sp>
        <p:nvSpPr>
          <p:cNvPr id="68" name="内容占位符 3">
            <a:extLst>
              <a:ext uri="{FF2B5EF4-FFF2-40B4-BE49-F238E27FC236}">
                <a16:creationId xmlns:a16="http://schemas.microsoft.com/office/drawing/2014/main" id="{BA355144-0F45-4552-8949-41F973632FBC}"/>
              </a:ext>
            </a:extLst>
          </p:cNvPr>
          <p:cNvSpPr txBox="1">
            <a:spLocks/>
          </p:cNvSpPr>
          <p:nvPr/>
        </p:nvSpPr>
        <p:spPr>
          <a:xfrm>
            <a:off x="512380" y="3522587"/>
            <a:ext cx="3509442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4. Once receive f+1 acks, send finalize to all replicas </a:t>
            </a:r>
            <a:r>
              <a:rPr lang="en-US" altLang="zh-CN" sz="2000" b="1" dirty="0">
                <a:latin typeface="+mn-ea"/>
              </a:rPr>
              <a:t>asynchronously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5. replica marks op as FINALIZED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DF4A797-FC1D-4C52-9FEC-F3533168D0D2}"/>
              </a:ext>
            </a:extLst>
          </p:cNvPr>
          <p:cNvGrpSpPr/>
          <p:nvPr/>
        </p:nvGrpSpPr>
        <p:grpSpPr>
          <a:xfrm>
            <a:off x="3702917" y="5618368"/>
            <a:ext cx="991753" cy="1196189"/>
            <a:chOff x="3702917" y="5618368"/>
            <a:chExt cx="991753" cy="119618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8EDAE14-7B4D-4C1E-8C85-D088AD641F0D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29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1FE9206F-417F-4A5A-A93E-AD1AF9D5E3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8E2D838C-F48B-4367-9D49-F7BC535496C8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FINALIZED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7863A94-E8D4-4598-95EA-65627F79C48C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75CC2A4-1268-4D07-B039-37CB694A6FF3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33" name="矩形: 圆角 32">
                <a:extLst>
                  <a:ext uri="{FF2B5EF4-FFF2-40B4-BE49-F238E27FC236}">
                    <a16:creationId xmlns:a16="http://schemas.microsoft.com/office/drawing/2014/main" id="{3B5110BF-489C-46EF-9149-00C083A053B8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C2F42D1-06B6-4E2D-94D0-94F1C6871B81}"/>
              </a:ext>
            </a:extLst>
          </p:cNvPr>
          <p:cNvGrpSpPr/>
          <p:nvPr/>
        </p:nvGrpSpPr>
        <p:grpSpPr>
          <a:xfrm>
            <a:off x="4866270" y="5661811"/>
            <a:ext cx="991753" cy="1196189"/>
            <a:chOff x="3702917" y="5618368"/>
            <a:chExt cx="991753" cy="1196189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A3B25FB6-45D3-4DED-AABF-259C4EAFF9EC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47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6B32C2C8-2905-4235-8F37-9375FC7730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6577BF39-C5AC-417E-BF39-56DB9699682C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FINALIZED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76663AE7-18BA-428E-A105-4E0FB8948E76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F3DE6784-5F52-463C-B260-75337EFCA5AB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42" name="矩形: 圆角 41">
                <a:extLst>
                  <a:ext uri="{FF2B5EF4-FFF2-40B4-BE49-F238E27FC236}">
                    <a16:creationId xmlns:a16="http://schemas.microsoft.com/office/drawing/2014/main" id="{7C556F2E-EFE1-4105-9793-665745E7595B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289BA56A-E272-44E2-A067-13CD3534A9ED}"/>
              </a:ext>
            </a:extLst>
          </p:cNvPr>
          <p:cNvGrpSpPr/>
          <p:nvPr/>
        </p:nvGrpSpPr>
        <p:grpSpPr>
          <a:xfrm>
            <a:off x="6995110" y="5608855"/>
            <a:ext cx="991753" cy="1196189"/>
            <a:chOff x="3702917" y="5618368"/>
            <a:chExt cx="991753" cy="1196189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5060AA44-9DA0-4848-8C34-FE2B1FD1CFAA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78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505F8AC3-F24D-4A77-93C6-FE3ACABAFA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2B887BCD-8B12-48BA-97B3-81EA8F5C3CB9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FINALIZED</a:t>
                </a:r>
              </a:p>
            </p:txBody>
          </p:sp>
        </p:grp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BC1E2770-4364-41CA-A03A-C2D1D17963F2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CA5F6C8-DEB8-430C-A0EF-EBF44BF6480F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77" name="矩形: 圆角 76">
                <a:extLst>
                  <a:ext uri="{FF2B5EF4-FFF2-40B4-BE49-F238E27FC236}">
                    <a16:creationId xmlns:a16="http://schemas.microsoft.com/office/drawing/2014/main" id="{DD3E425D-53C3-4B32-9F34-C5774004858F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14E0FCB5-7EF7-4E2C-A8EB-FCC9EB2F4D56}"/>
              </a:ext>
            </a:extLst>
          </p:cNvPr>
          <p:cNvGrpSpPr/>
          <p:nvPr/>
        </p:nvGrpSpPr>
        <p:grpSpPr>
          <a:xfrm>
            <a:off x="8091005" y="5618368"/>
            <a:ext cx="991753" cy="1196189"/>
            <a:chOff x="3702917" y="5618368"/>
            <a:chExt cx="991753" cy="1196189"/>
          </a:xfrm>
        </p:grpSpPr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7BC567DE-C943-4C09-BA27-12E8A5F9A960}"/>
                </a:ext>
              </a:extLst>
            </p:cNvPr>
            <p:cNvGrpSpPr/>
            <p:nvPr/>
          </p:nvGrpSpPr>
          <p:grpSpPr>
            <a:xfrm>
              <a:off x="3702917" y="5624577"/>
              <a:ext cx="991753" cy="859372"/>
              <a:chOff x="3776361" y="5657669"/>
              <a:chExt cx="991753" cy="859372"/>
            </a:xfrm>
          </p:grpSpPr>
          <p:pic>
            <p:nvPicPr>
              <p:cNvPr id="85" name="Picture 8" descr="File Icon Vector Isolated on White Background, File Sign Stock Vector -  Illustration of stroke, paper: 134059140">
                <a:extLst>
                  <a:ext uri="{FF2B5EF4-FFF2-40B4-BE49-F238E27FC236}">
                    <a16:creationId xmlns:a16="http://schemas.microsoft.com/office/drawing/2014/main" id="{10E0D831-65E2-4588-B571-5148FD5632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3750" y1="37875" x2="23750" y2="37875"/>
                            <a14:foregroundMark x1="26625" y1="39125" x2="33625" y2="61875"/>
                            <a14:foregroundMark x1="33625" y1="61875" x2="35875" y2="42125"/>
                            <a14:foregroundMark x1="35875" y1="42125" x2="31000" y2="40125"/>
                            <a14:foregroundMark x1="17000" y1="36750" x2="16500" y2="79375"/>
                            <a14:foregroundMark x1="16500" y1="79375" x2="33500" y2="83125"/>
                            <a14:foregroundMark x1="33500" y1="83125" x2="44125" y2="82625"/>
                            <a14:foregroundMark x1="44125" y1="82625" x2="52625" y2="77750"/>
                            <a14:foregroundMark x1="52625" y1="77750" x2="55000" y2="47625"/>
                            <a14:foregroundMark x1="55000" y1="47625" x2="45125" y2="34375"/>
                            <a14:foregroundMark x1="45125" y1="34375" x2="17750" y2="36000"/>
                            <a14:foregroundMark x1="27750" y1="37000" x2="23375" y2="45875"/>
                            <a14:foregroundMark x1="23375" y1="45875" x2="37000" y2="69125"/>
                            <a14:foregroundMark x1="37000" y1="69125" x2="30375" y2="42375"/>
                            <a14:foregroundMark x1="30375" y1="42375" x2="19625" y2="40875"/>
                            <a14:foregroundMark x1="41375" y1="37000" x2="44500" y2="75750"/>
                            <a14:foregroundMark x1="47750" y1="46750" x2="43500" y2="77875"/>
                            <a14:foregroundMark x1="43500" y1="77875" x2="43500" y2="77875"/>
                            <a14:foregroundMark x1="21250" y1="49875" x2="22000" y2="66750"/>
                            <a14:foregroundMark x1="22000" y1="66750" x2="33250" y2="81250"/>
                            <a14:foregroundMark x1="33250" y1="81250" x2="36250" y2="81125"/>
                            <a14:foregroundMark x1="27500" y1="69375" x2="44500" y2="69375"/>
                            <a14:foregroundMark x1="37500" y1="30875" x2="45125" y2="30875"/>
                            <a14:foregroundMark x1="45125" y1="30875" x2="56750" y2="45500"/>
                            <a14:foregroundMark x1="56750" y1="45500" x2="55375" y2="55875"/>
                            <a14:foregroundMark x1="55375" y1="55875" x2="53000" y2="61000"/>
                            <a14:foregroundMark x1="50750" y1="33000" x2="60625" y2="40625"/>
                            <a14:foregroundMark x1="60625" y1="40625" x2="60625" y2="44500"/>
                            <a14:foregroundMark x1="46500" y1="32250" x2="34875" y2="32250"/>
                            <a14:foregroundMark x1="35625" y1="29250" x2="50875" y2="28750"/>
                            <a14:foregroundMark x1="55250" y1="27750" x2="58500" y2="28375"/>
                            <a14:foregroundMark x1="61500" y1="53000" x2="60750" y2="58750"/>
                            <a14:foregroundMark x1="61750" y1="66375" x2="61750" y2="67250"/>
                            <a14:foregroundMark x1="57000" y1="68250" x2="57000" y2="68250"/>
                            <a14:foregroundMark x1="58875" y1="70125" x2="60500" y2="68875"/>
                            <a14:foregroundMark x1="69375" y1="61500" x2="74125" y2="60000"/>
                            <a14:foregroundMark x1="72250" y1="51000" x2="72375" y2="55500"/>
                            <a14:foregroundMark x1="69000" y1="59750" x2="73500" y2="57750"/>
                            <a14:foregroundMark x1="67500" y1="60625" x2="77125" y2="52000"/>
                            <a14:foregroundMark x1="77125" y1="52000" x2="77125" y2="47875"/>
                            <a14:foregroundMark x1="75375" y1="43625" x2="72750" y2="18875"/>
                            <a14:foregroundMark x1="72750" y1="18875" x2="59625" y2="20375"/>
                            <a14:foregroundMark x1="50000" y1="20000" x2="50000" y2="20000"/>
                            <a14:foregroundMark x1="50500" y1="20125" x2="63375" y2="20125"/>
                            <a14:foregroundMark x1="67375" y1="28625" x2="74125" y2="28750"/>
                            <a14:foregroundMark x1="65125" y1="34500" x2="73125" y2="35500"/>
                            <a14:foregroundMark x1="67125" y1="42375" x2="77250" y2="45500"/>
                            <a14:foregroundMark x1="66750" y1="49375" x2="73750" y2="533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8457" y="5657669"/>
                <a:ext cx="641525" cy="641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E7D66E87-4C17-493D-9972-F06765F4F706}"/>
                  </a:ext>
                </a:extLst>
              </p:cNvPr>
              <p:cNvSpPr txBox="1"/>
              <p:nvPr/>
            </p:nvSpPr>
            <p:spPr>
              <a:xfrm>
                <a:off x="3776361" y="6240042"/>
                <a:ext cx="991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1" dirty="0"/>
                  <a:t>FINALIZED</a:t>
                </a:r>
              </a:p>
            </p:txBody>
          </p:sp>
        </p:grp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6BB361C0-5079-4728-A6E5-AA28D000F1AE}"/>
                </a:ext>
              </a:extLst>
            </p:cNvPr>
            <p:cNvGrpSpPr/>
            <p:nvPr/>
          </p:nvGrpSpPr>
          <p:grpSpPr>
            <a:xfrm>
              <a:off x="3723803" y="5618368"/>
              <a:ext cx="927966" cy="1196189"/>
              <a:chOff x="1031002" y="4452191"/>
              <a:chExt cx="927966" cy="1196189"/>
            </a:xfrm>
          </p:grpSpPr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2EE0DE47-09BF-4E9F-81DD-55D556FD79CD}"/>
                  </a:ext>
                </a:extLst>
              </p:cNvPr>
              <p:cNvSpPr txBox="1"/>
              <p:nvPr/>
            </p:nvSpPr>
            <p:spPr>
              <a:xfrm>
                <a:off x="1053016" y="5248270"/>
                <a:ext cx="90595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/>
                  <a:t>record</a:t>
                </a:r>
                <a:endParaRPr lang="zh-CN" altLang="en-US" sz="2000" dirty="0"/>
              </a:p>
            </p:txBody>
          </p:sp>
          <p:sp>
            <p:nvSpPr>
              <p:cNvPr id="84" name="矩形: 圆角 83">
                <a:extLst>
                  <a:ext uri="{FF2B5EF4-FFF2-40B4-BE49-F238E27FC236}">
                    <a16:creationId xmlns:a16="http://schemas.microsoft.com/office/drawing/2014/main" id="{188FAB2F-1DBC-4F1C-9FE3-4BC2147B291C}"/>
                  </a:ext>
                </a:extLst>
              </p:cNvPr>
              <p:cNvSpPr/>
              <p:nvPr/>
            </p:nvSpPr>
            <p:spPr>
              <a:xfrm>
                <a:off x="1031002" y="4452191"/>
                <a:ext cx="877112" cy="865581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02D88DBB-9834-4135-B90A-D9575B67F2DC}"/>
              </a:ext>
            </a:extLst>
          </p:cNvPr>
          <p:cNvCxnSpPr>
            <a:cxnSpLocks/>
            <a:stCxn id="51" idx="0"/>
            <a:endCxn id="40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>
            <a:extLst>
              <a:ext uri="{FF2B5EF4-FFF2-40B4-BE49-F238E27FC236}">
                <a16:creationId xmlns:a16="http://schemas.microsoft.com/office/drawing/2014/main" id="{84420D7C-916C-4CF1-A6EA-DAA4F70815AA}"/>
              </a:ext>
            </a:extLst>
          </p:cNvPr>
          <p:cNvSpPr/>
          <p:nvPr/>
        </p:nvSpPr>
        <p:spPr>
          <a:xfrm>
            <a:off x="322425" y="5585538"/>
            <a:ext cx="2887620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RTT</a:t>
            </a:r>
            <a:endParaRPr lang="zh-CN" altLang="en-US" sz="336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73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Consensus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2BDDDC-D640-4171-9CDC-1CB9CBD677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159C84-9FFE-4960-A217-668343CE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FFF9D05-A662-4D84-BF2C-2061F8ED051F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B9EB054-C54B-4741-82FE-F6A8E0BAF8BA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D08C0D0-2A3E-4EFA-91D4-9355B2955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0FA17A-9E68-46BC-93C6-A0F55D99C944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33AA055-65E6-4EDE-9B28-4664A5383DC1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48B0124-0B79-4E20-B56B-C5B3A2C45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5676121-475C-4FE8-99FB-E6543B4E0251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A8A3380-E130-4DF9-8EFD-1680AB10C6A6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E44E751-2711-460A-A545-F2E7C3B3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122EFB2-F0BB-4383-B9B6-17DE2E21056C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22CA29-BC42-4418-8C5E-FED2C27A60C8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2B787F7-6BCA-4897-904E-EEB1876EE4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5831611-4F78-421F-9881-E5972BE3C0C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87D54BF-B32E-4412-BD70-9CCD73B96452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C7E8109-6DF4-4435-AE71-D4CB577C88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1D8E90A-9276-4EF4-BACF-EDFDC7E46C0F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11" idx="0"/>
            <a:endCxn id="9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964DE9C-718C-4CE5-BAC9-F0888833D734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B1A953E-6441-480D-9094-C448D0464445}"/>
              </a:ext>
            </a:extLst>
          </p:cNvPr>
          <p:cNvCxnSpPr>
            <a:cxnSpLocks/>
            <a:stCxn id="20" idx="0"/>
            <a:endCxn id="9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EBCE9C-8B02-4929-95C4-505B93A0389D}"/>
              </a:ext>
            </a:extLst>
          </p:cNvPr>
          <p:cNvCxnSpPr>
            <a:cxnSpLocks/>
            <a:stCxn id="23" idx="0"/>
            <a:endCxn id="9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E5E2DC8D-081A-47E2-B9D6-742037605205}"/>
              </a:ext>
            </a:extLst>
          </p:cNvPr>
          <p:cNvSpPr txBox="1">
            <a:spLocks/>
          </p:cNvSpPr>
          <p:nvPr/>
        </p:nvSpPr>
        <p:spPr>
          <a:xfrm>
            <a:off x="607052" y="2614324"/>
            <a:ext cx="3267746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1. The client sends op and id to all replicas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2. Each replica write op, id, result to record, marked TENTATIVE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3. Replica response client id, result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F46CA6E5-CC22-4175-8A3B-E02AA7F72839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C99814D7-C892-4C51-A6EB-A4EFB35A383E}"/>
              </a:ext>
            </a:extLst>
          </p:cNvPr>
          <p:cNvSpPr txBox="1"/>
          <p:nvPr/>
        </p:nvSpPr>
        <p:spPr>
          <a:xfrm>
            <a:off x="6836818" y="3600221"/>
            <a:ext cx="1987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&lt;PROPOSE, id, op&gt;</a:t>
            </a:r>
          </a:p>
        </p:txBody>
      </p:sp>
    </p:spTree>
    <p:extLst>
      <p:ext uri="{BB962C8B-B14F-4D97-AF65-F5344CB8AC3E}">
        <p14:creationId xmlns:p14="http://schemas.microsoft.com/office/powerpoint/2010/main" val="1671489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Consensus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2BDDDC-D640-4171-9CDC-1CB9CBD677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159C84-9FFE-4960-A217-668343CE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FFF9D05-A662-4D84-BF2C-2061F8ED051F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B9EB054-C54B-4741-82FE-F6A8E0BAF8BA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D08C0D0-2A3E-4EFA-91D4-9355B2955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0FA17A-9E68-46BC-93C6-A0F55D99C944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33AA055-65E6-4EDE-9B28-4664A5383DC1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48B0124-0B79-4E20-B56B-C5B3A2C45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5676121-475C-4FE8-99FB-E6543B4E0251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A8A3380-E130-4DF9-8EFD-1680AB10C6A6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E44E751-2711-460A-A545-F2E7C3B3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122EFB2-F0BB-4383-B9B6-17DE2E21056C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22CA29-BC42-4418-8C5E-FED2C27A60C8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2B787F7-6BCA-4897-904E-EEB1876EE4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5831611-4F78-421F-9881-E5972BE3C0C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87D54BF-B32E-4412-BD70-9CCD73B96452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C7E8109-6DF4-4435-AE71-D4CB577C88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1D8E90A-9276-4EF4-BACF-EDFDC7E46C0F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11" idx="0"/>
            <a:endCxn id="9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964DE9C-718C-4CE5-BAC9-F0888833D734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B1A953E-6441-480D-9094-C448D0464445}"/>
              </a:ext>
            </a:extLst>
          </p:cNvPr>
          <p:cNvCxnSpPr>
            <a:cxnSpLocks/>
            <a:stCxn id="20" idx="0"/>
            <a:endCxn id="9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EBCE9C-8B02-4929-95C4-505B93A0389D}"/>
              </a:ext>
            </a:extLst>
          </p:cNvPr>
          <p:cNvCxnSpPr>
            <a:cxnSpLocks/>
            <a:stCxn id="23" idx="0"/>
            <a:endCxn id="9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1E11E7F1-46E3-4B13-BCC3-E7E2CCE09F1D}"/>
              </a:ext>
            </a:extLst>
          </p:cNvPr>
          <p:cNvSpPr txBox="1"/>
          <p:nvPr/>
        </p:nvSpPr>
        <p:spPr>
          <a:xfrm>
            <a:off x="5862079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E5E2DC8D-081A-47E2-B9D6-742037605205}"/>
              </a:ext>
            </a:extLst>
          </p:cNvPr>
          <p:cNvSpPr txBox="1">
            <a:spLocks/>
          </p:cNvSpPr>
          <p:nvPr/>
        </p:nvSpPr>
        <p:spPr>
          <a:xfrm>
            <a:off x="607052" y="2614324"/>
            <a:ext cx="3267746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Fast Path: When there are more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Slow Path: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879E21C-38C7-4A07-A749-B9F83B02FF98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1229CE78-18FD-4397-8BD0-1926B99DA008}"/>
              </a:ext>
            </a:extLst>
          </p:cNvPr>
          <p:cNvSpPr txBox="1"/>
          <p:nvPr/>
        </p:nvSpPr>
        <p:spPr>
          <a:xfrm>
            <a:off x="4817334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3675586" y="565994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1AB93AB-CF11-4DB2-B264-B0B4D9D5B6A7}"/>
              </a:ext>
            </a:extLst>
          </p:cNvPr>
          <p:cNvSpPr txBox="1"/>
          <p:nvPr/>
        </p:nvSpPr>
        <p:spPr>
          <a:xfrm>
            <a:off x="6924139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8045622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/>
              <a:t>&lt;result:1&gt;</a:t>
            </a:r>
          </a:p>
        </p:txBody>
      </p:sp>
    </p:spTree>
    <p:extLst>
      <p:ext uri="{BB962C8B-B14F-4D97-AF65-F5344CB8AC3E}">
        <p14:creationId xmlns:p14="http://schemas.microsoft.com/office/powerpoint/2010/main" val="1933009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Consensus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2BDDDC-D640-4171-9CDC-1CB9CBD677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159C84-9FFE-4960-A217-668343CE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FFF9D05-A662-4D84-BF2C-2061F8ED051F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B9EB054-C54B-4741-82FE-F6A8E0BAF8BA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D08C0D0-2A3E-4EFA-91D4-9355B2955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0FA17A-9E68-46BC-93C6-A0F55D99C944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33AA055-65E6-4EDE-9B28-4664A5383DC1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48B0124-0B79-4E20-B56B-C5B3A2C45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5676121-475C-4FE8-99FB-E6543B4E0251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A8A3380-E130-4DF9-8EFD-1680AB10C6A6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E44E751-2711-460A-A545-F2E7C3B3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122EFB2-F0BB-4383-B9B6-17DE2E21056C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22CA29-BC42-4418-8C5E-FED2C27A60C8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2B787F7-6BCA-4897-904E-EEB1876EE4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5831611-4F78-421F-9881-E5972BE3C0C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87D54BF-B32E-4412-BD70-9CCD73B96452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C7E8109-6DF4-4435-AE71-D4CB577C88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1D8E90A-9276-4EF4-BACF-EDFDC7E46C0F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11" idx="0"/>
            <a:endCxn id="9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964DE9C-718C-4CE5-BAC9-F0888833D734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B1A953E-6441-480D-9094-C448D0464445}"/>
              </a:ext>
            </a:extLst>
          </p:cNvPr>
          <p:cNvCxnSpPr>
            <a:cxnSpLocks/>
            <a:stCxn id="20" idx="0"/>
            <a:endCxn id="9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EBCE9C-8B02-4929-95C4-505B93A0389D}"/>
              </a:ext>
            </a:extLst>
          </p:cNvPr>
          <p:cNvCxnSpPr>
            <a:cxnSpLocks/>
            <a:stCxn id="23" idx="0"/>
            <a:endCxn id="9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1E11E7F1-46E3-4B13-BCC3-E7E2CCE09F1D}"/>
              </a:ext>
            </a:extLst>
          </p:cNvPr>
          <p:cNvSpPr txBox="1"/>
          <p:nvPr/>
        </p:nvSpPr>
        <p:spPr>
          <a:xfrm>
            <a:off x="5862079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E5E2DC8D-081A-47E2-B9D6-742037605205}"/>
              </a:ext>
            </a:extLst>
          </p:cNvPr>
          <p:cNvSpPr txBox="1">
            <a:spLocks/>
          </p:cNvSpPr>
          <p:nvPr/>
        </p:nvSpPr>
        <p:spPr>
          <a:xfrm>
            <a:off x="607052" y="2614324"/>
            <a:ext cx="3267746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Fast Path: When there are more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Slow Path: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879E21C-38C7-4A07-A749-B9F83B02FF98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1229CE78-18FD-4397-8BD0-1926B99DA008}"/>
              </a:ext>
            </a:extLst>
          </p:cNvPr>
          <p:cNvSpPr txBox="1"/>
          <p:nvPr/>
        </p:nvSpPr>
        <p:spPr>
          <a:xfrm>
            <a:off x="4817334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3675586" y="565994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1AB93AB-CF11-4DB2-B264-B0B4D9D5B6A7}"/>
              </a:ext>
            </a:extLst>
          </p:cNvPr>
          <p:cNvSpPr txBox="1"/>
          <p:nvPr/>
        </p:nvSpPr>
        <p:spPr>
          <a:xfrm>
            <a:off x="6924139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8045622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ABCE8AA-84F4-41C0-A303-5335EF26969D}"/>
              </a:ext>
            </a:extLst>
          </p:cNvPr>
          <p:cNvSpPr txBox="1"/>
          <p:nvPr/>
        </p:nvSpPr>
        <p:spPr>
          <a:xfrm>
            <a:off x="6836818" y="3600221"/>
            <a:ext cx="23071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&lt;FINALIZED, id, result&gt;</a:t>
            </a: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1B5ED109-77AA-4146-B1EC-69D01DA5B495}"/>
              </a:ext>
            </a:extLst>
          </p:cNvPr>
          <p:cNvCxnSpPr>
            <a:cxnSpLocks/>
          </p:cNvCxnSpPr>
          <p:nvPr/>
        </p:nvCxnSpPr>
        <p:spPr>
          <a:xfrm>
            <a:off x="6261981" y="1979163"/>
            <a:ext cx="0" cy="544227"/>
          </a:xfrm>
          <a:prstGeom prst="line">
            <a:avLst/>
          </a:prstGeom>
          <a:ln w="762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3A3D8968-EC07-47EE-AF08-FEAEF30E1BC1}"/>
              </a:ext>
            </a:extLst>
          </p:cNvPr>
          <p:cNvSpPr txBox="1"/>
          <p:nvPr/>
        </p:nvSpPr>
        <p:spPr>
          <a:xfrm>
            <a:off x="6378024" y="2154120"/>
            <a:ext cx="27659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Return application protocol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0667382-CB10-45FB-9465-02C899A60F95}"/>
              </a:ext>
            </a:extLst>
          </p:cNvPr>
          <p:cNvSpPr/>
          <p:nvPr/>
        </p:nvSpPr>
        <p:spPr>
          <a:xfrm>
            <a:off x="0" y="3518563"/>
            <a:ext cx="2887620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RTT</a:t>
            </a:r>
            <a:endParaRPr lang="zh-CN" altLang="en-US" sz="336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873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Consensus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2BDDDC-D640-4171-9CDC-1CB9CBD677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159C84-9FFE-4960-A217-668343CE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FFF9D05-A662-4D84-BF2C-2061F8ED051F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B9EB054-C54B-4741-82FE-F6A8E0BAF8BA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D08C0D0-2A3E-4EFA-91D4-9355B2955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0FA17A-9E68-46BC-93C6-A0F55D99C944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33AA055-65E6-4EDE-9B28-4664A5383DC1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48B0124-0B79-4E20-B56B-C5B3A2C45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5676121-475C-4FE8-99FB-E6543B4E0251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A8A3380-E130-4DF9-8EFD-1680AB10C6A6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E44E751-2711-460A-A545-F2E7C3B3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122EFB2-F0BB-4383-B9B6-17DE2E21056C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22CA29-BC42-4418-8C5E-FED2C27A60C8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2B787F7-6BCA-4897-904E-EEB1876EE4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5831611-4F78-421F-9881-E5972BE3C0C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87D54BF-B32E-4412-BD70-9CCD73B96452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C7E8109-6DF4-4435-AE71-D4CB577C88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1D8E90A-9276-4EF4-BACF-EDFDC7E46C0F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11" idx="0"/>
            <a:endCxn id="9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964DE9C-718C-4CE5-BAC9-F0888833D734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B1A953E-6441-480D-9094-C448D0464445}"/>
              </a:ext>
            </a:extLst>
          </p:cNvPr>
          <p:cNvCxnSpPr>
            <a:cxnSpLocks/>
            <a:stCxn id="20" idx="0"/>
            <a:endCxn id="9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EBCE9C-8B02-4929-95C4-505B93A0389D}"/>
              </a:ext>
            </a:extLst>
          </p:cNvPr>
          <p:cNvCxnSpPr>
            <a:cxnSpLocks/>
            <a:stCxn id="23" idx="0"/>
            <a:endCxn id="9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1E11E7F1-46E3-4B13-BCC3-E7E2CCE09F1D}"/>
              </a:ext>
            </a:extLst>
          </p:cNvPr>
          <p:cNvSpPr txBox="1"/>
          <p:nvPr/>
        </p:nvSpPr>
        <p:spPr>
          <a:xfrm>
            <a:off x="5862079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</a:t>
            </a:r>
            <a:r>
              <a:rPr lang="en-US" altLang="zh-CN" sz="1600" b="1" dirty="0">
                <a:latin typeface="+mn-ea"/>
              </a:rPr>
              <a:t>2</a:t>
            </a:r>
            <a:r>
              <a:rPr lang="en-US" altLang="zh-CN" sz="1600" b="1" dirty="0"/>
              <a:t>&gt;</a:t>
            </a:r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E5E2DC8D-081A-47E2-B9D6-742037605205}"/>
              </a:ext>
            </a:extLst>
          </p:cNvPr>
          <p:cNvSpPr txBox="1">
            <a:spLocks/>
          </p:cNvSpPr>
          <p:nvPr/>
        </p:nvSpPr>
        <p:spPr>
          <a:xfrm>
            <a:off x="607052" y="2614324"/>
            <a:ext cx="3267746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Fast Path: When there are more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Slow Path: When there are less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879E21C-38C7-4A07-A749-B9F83B02FF98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1229CE78-18FD-4397-8BD0-1926B99DA008}"/>
              </a:ext>
            </a:extLst>
          </p:cNvPr>
          <p:cNvSpPr txBox="1"/>
          <p:nvPr/>
        </p:nvSpPr>
        <p:spPr>
          <a:xfrm>
            <a:off x="4817334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</a:t>
            </a:r>
            <a:r>
              <a:rPr lang="en-US" altLang="zh-CN" sz="1600" b="1" dirty="0">
                <a:latin typeface="+mn-ea"/>
              </a:rPr>
              <a:t>2</a:t>
            </a:r>
            <a:r>
              <a:rPr lang="en-US" altLang="zh-CN" sz="1600" b="1" dirty="0"/>
              <a:t>&gt;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3675586" y="565994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1AB93AB-CF11-4DB2-B264-B0B4D9D5B6A7}"/>
              </a:ext>
            </a:extLst>
          </p:cNvPr>
          <p:cNvSpPr txBox="1"/>
          <p:nvPr/>
        </p:nvSpPr>
        <p:spPr>
          <a:xfrm>
            <a:off x="6924139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8045622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606E5AE-B8E8-4C36-90BC-61A24E5B2BFC}"/>
              </a:ext>
            </a:extLst>
          </p:cNvPr>
          <p:cNvSpPr/>
          <p:nvPr/>
        </p:nvSpPr>
        <p:spPr>
          <a:xfrm>
            <a:off x="0" y="3518563"/>
            <a:ext cx="2887620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RTT</a:t>
            </a:r>
            <a:endParaRPr lang="zh-CN" altLang="en-US" sz="336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27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Consensus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2BDDDC-D640-4171-9CDC-1CB9CBD677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159C84-9FFE-4960-A217-668343CE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FFF9D05-A662-4D84-BF2C-2061F8ED051F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B9EB054-C54B-4741-82FE-F6A8E0BAF8BA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D08C0D0-2A3E-4EFA-91D4-9355B2955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0FA17A-9E68-46BC-93C6-A0F55D99C944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33AA055-65E6-4EDE-9B28-4664A5383DC1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48B0124-0B79-4E20-B56B-C5B3A2C45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5676121-475C-4FE8-99FB-E6543B4E0251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A8A3380-E130-4DF9-8EFD-1680AB10C6A6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E44E751-2711-460A-A545-F2E7C3B3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122EFB2-F0BB-4383-B9B6-17DE2E21056C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22CA29-BC42-4418-8C5E-FED2C27A60C8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2B787F7-6BCA-4897-904E-EEB1876EE4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5831611-4F78-421F-9881-E5972BE3C0C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87D54BF-B32E-4412-BD70-9CCD73B96452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C7E8109-6DF4-4435-AE71-D4CB577C88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1D8E90A-9276-4EF4-BACF-EDFDC7E46C0F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11" idx="0"/>
            <a:endCxn id="9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964DE9C-718C-4CE5-BAC9-F0888833D734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B1A953E-6441-480D-9094-C448D0464445}"/>
              </a:ext>
            </a:extLst>
          </p:cNvPr>
          <p:cNvCxnSpPr>
            <a:cxnSpLocks/>
            <a:stCxn id="20" idx="0"/>
            <a:endCxn id="9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EBCE9C-8B02-4929-95C4-505B93A0389D}"/>
              </a:ext>
            </a:extLst>
          </p:cNvPr>
          <p:cNvCxnSpPr>
            <a:cxnSpLocks/>
            <a:stCxn id="23" idx="0"/>
            <a:endCxn id="9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1E11E7F1-46E3-4B13-BCC3-E7E2CCE09F1D}"/>
              </a:ext>
            </a:extLst>
          </p:cNvPr>
          <p:cNvSpPr txBox="1"/>
          <p:nvPr/>
        </p:nvSpPr>
        <p:spPr>
          <a:xfrm>
            <a:off x="5862079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</a:t>
            </a:r>
            <a:r>
              <a:rPr lang="en-US" altLang="zh-CN" sz="1600" b="1" dirty="0">
                <a:latin typeface="+mn-ea"/>
              </a:rPr>
              <a:t>2</a:t>
            </a:r>
            <a:r>
              <a:rPr lang="en-US" altLang="zh-CN" sz="1600" b="1" dirty="0"/>
              <a:t>&gt;</a:t>
            </a:r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E5E2DC8D-081A-47E2-B9D6-742037605205}"/>
              </a:ext>
            </a:extLst>
          </p:cNvPr>
          <p:cNvSpPr txBox="1">
            <a:spLocks/>
          </p:cNvSpPr>
          <p:nvPr/>
        </p:nvSpPr>
        <p:spPr>
          <a:xfrm>
            <a:off x="607052" y="2614324"/>
            <a:ext cx="3267746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Fast Path: When there are more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Slow Path: When there are less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879E21C-38C7-4A07-A749-B9F83B02FF98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1229CE78-18FD-4397-8BD0-1926B99DA008}"/>
              </a:ext>
            </a:extLst>
          </p:cNvPr>
          <p:cNvSpPr txBox="1"/>
          <p:nvPr/>
        </p:nvSpPr>
        <p:spPr>
          <a:xfrm>
            <a:off x="4817334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</a:t>
            </a:r>
            <a:r>
              <a:rPr lang="en-US" altLang="zh-CN" sz="1600" b="1" dirty="0">
                <a:latin typeface="+mn-ea"/>
              </a:rPr>
              <a:t>2</a:t>
            </a:r>
            <a:r>
              <a:rPr lang="en-US" altLang="zh-CN" sz="1600" b="1" dirty="0"/>
              <a:t>&gt;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3675586" y="565994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1AB93AB-CF11-4DB2-B264-B0B4D9D5B6A7}"/>
              </a:ext>
            </a:extLst>
          </p:cNvPr>
          <p:cNvSpPr txBox="1"/>
          <p:nvPr/>
        </p:nvSpPr>
        <p:spPr>
          <a:xfrm>
            <a:off x="6924139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8045622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979CA6-7E19-4A30-9B16-99962BD965A1}"/>
              </a:ext>
            </a:extLst>
          </p:cNvPr>
          <p:cNvSpPr txBox="1"/>
          <p:nvPr/>
        </p:nvSpPr>
        <p:spPr>
          <a:xfrm>
            <a:off x="6963400" y="3379445"/>
            <a:ext cx="2307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&lt;FINALIZED, id, </a:t>
            </a:r>
            <a:r>
              <a:rPr lang="en-US" altLang="zh-CN" sz="1600" b="1" dirty="0" err="1"/>
              <a:t>decide_result</a:t>
            </a:r>
            <a:r>
              <a:rPr lang="en-US" altLang="zh-CN" sz="1600" b="1" dirty="0"/>
              <a:t> : 1&gt;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273D74D-3C85-4A1C-9CE2-4316B866284A}"/>
              </a:ext>
            </a:extLst>
          </p:cNvPr>
          <p:cNvSpPr txBox="1"/>
          <p:nvPr/>
        </p:nvSpPr>
        <p:spPr>
          <a:xfrm>
            <a:off x="6836818" y="2631777"/>
            <a:ext cx="23071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Receive f+1 result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6F08EB3-B3E3-4D35-95EE-56D2AD8ED0C3}"/>
              </a:ext>
            </a:extLst>
          </p:cNvPr>
          <p:cNvSpPr/>
          <p:nvPr/>
        </p:nvSpPr>
        <p:spPr>
          <a:xfrm>
            <a:off x="0" y="3518563"/>
            <a:ext cx="2887620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RTT</a:t>
            </a:r>
            <a:endParaRPr lang="zh-CN" altLang="en-US" sz="336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760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Consensus Operation</a:t>
            </a:r>
            <a:endParaRPr lang="en-US" altLang="zh-CN" sz="2800" dirty="0"/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2BDDDC-D640-4171-9CDC-1CB9CBD677F4}"/>
              </a:ext>
            </a:extLst>
          </p:cNvPr>
          <p:cNvGrpSpPr/>
          <p:nvPr/>
        </p:nvGrpSpPr>
        <p:grpSpPr>
          <a:xfrm>
            <a:off x="5754111" y="2523390"/>
            <a:ext cx="1106187" cy="1119133"/>
            <a:chOff x="4018906" y="2754408"/>
            <a:chExt cx="1106187" cy="11191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159C84-9FFE-4960-A217-668343CE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874" y="2754408"/>
              <a:ext cx="781860" cy="78186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FFF9D05-A662-4D84-BF2C-2061F8ED051F}"/>
                </a:ext>
              </a:extLst>
            </p:cNvPr>
            <p:cNvSpPr txBox="1"/>
            <p:nvPr/>
          </p:nvSpPr>
          <p:spPr>
            <a:xfrm>
              <a:off x="4018906" y="3473431"/>
              <a:ext cx="11061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IR Client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B9EB054-C54B-4741-82FE-F6A8E0BAF8BA}"/>
              </a:ext>
            </a:extLst>
          </p:cNvPr>
          <p:cNvGrpSpPr/>
          <p:nvPr/>
        </p:nvGrpSpPr>
        <p:grpSpPr>
          <a:xfrm>
            <a:off x="3837606" y="4573582"/>
            <a:ext cx="722376" cy="1102535"/>
            <a:chOff x="2026525" y="4548221"/>
            <a:chExt cx="722376" cy="110253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D08C0D0-2A3E-4EFA-91D4-9355B2955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0FA17A-9E68-46BC-93C6-A0F55D99C944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R1</a:t>
              </a:r>
              <a:endParaRPr lang="zh-CN" altLang="en-US" sz="20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33AA055-65E6-4EDE-9B28-4664A5383DC1}"/>
              </a:ext>
            </a:extLst>
          </p:cNvPr>
          <p:cNvGrpSpPr/>
          <p:nvPr/>
        </p:nvGrpSpPr>
        <p:grpSpPr>
          <a:xfrm>
            <a:off x="4960578" y="4573582"/>
            <a:ext cx="722376" cy="1102535"/>
            <a:chOff x="2026525" y="4548221"/>
            <a:chExt cx="722376" cy="11025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48B0124-0B79-4E20-B56B-C5B3A2C45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5676121-475C-4FE8-99FB-E6543B4E0251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R2</a:t>
              </a:r>
              <a:endParaRPr lang="zh-CN" altLang="en-US" sz="20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A8A3380-E130-4DF9-8EFD-1680AB10C6A6}"/>
              </a:ext>
            </a:extLst>
          </p:cNvPr>
          <p:cNvGrpSpPr/>
          <p:nvPr/>
        </p:nvGrpSpPr>
        <p:grpSpPr>
          <a:xfrm>
            <a:off x="5946017" y="4573582"/>
            <a:ext cx="722376" cy="1102535"/>
            <a:chOff x="2026525" y="4548221"/>
            <a:chExt cx="722376" cy="110253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E44E751-2711-460A-A545-F2E7C3B3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122EFB2-F0BB-4383-B9B6-17DE2E21056C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R3</a:t>
              </a:r>
              <a:endParaRPr lang="zh-CN" altLang="en-US" sz="20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22CA29-BC42-4418-8C5E-FED2C27A60C8}"/>
              </a:ext>
            </a:extLst>
          </p:cNvPr>
          <p:cNvGrpSpPr/>
          <p:nvPr/>
        </p:nvGrpSpPr>
        <p:grpSpPr>
          <a:xfrm>
            <a:off x="7044914" y="4573582"/>
            <a:ext cx="722376" cy="1102535"/>
            <a:chOff x="2026525" y="4548221"/>
            <a:chExt cx="722376" cy="110253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2B787F7-6BCA-4897-904E-EEB1876EE4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5831611-4F78-421F-9881-E5972BE3C0C0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R4</a:t>
              </a:r>
              <a:endParaRPr lang="zh-CN" altLang="en-US" sz="20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87D54BF-B32E-4412-BD70-9CCD73B96452}"/>
              </a:ext>
            </a:extLst>
          </p:cNvPr>
          <p:cNvGrpSpPr/>
          <p:nvPr/>
        </p:nvGrpSpPr>
        <p:grpSpPr>
          <a:xfrm>
            <a:off x="8143811" y="4573582"/>
            <a:ext cx="722376" cy="1102535"/>
            <a:chOff x="2026525" y="4548221"/>
            <a:chExt cx="722376" cy="1102535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C7E8109-6DF4-4435-AE71-D4CB577C88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2026525" y="4548221"/>
              <a:ext cx="722376" cy="702425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1D8E90A-9276-4EF4-BACF-EDFDC7E46C0F}"/>
                </a:ext>
              </a:extLst>
            </p:cNvPr>
            <p:cNvSpPr txBox="1"/>
            <p:nvPr/>
          </p:nvSpPr>
          <p:spPr>
            <a:xfrm>
              <a:off x="2229096" y="5250646"/>
              <a:ext cx="4588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/>
                <a:t>R5</a:t>
              </a:r>
              <a:endParaRPr lang="zh-CN" altLang="en-US" sz="2000" dirty="0"/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11" idx="0"/>
            <a:endCxn id="9" idx="2"/>
          </p:cNvCxnSpPr>
          <p:nvPr/>
        </p:nvCxnSpPr>
        <p:spPr>
          <a:xfrm flipV="1">
            <a:off x="4198794" y="3642523"/>
            <a:ext cx="2108411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964DE9C-718C-4CE5-BAC9-F0888833D734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5321766" y="3642523"/>
            <a:ext cx="985439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B1A953E-6441-480D-9094-C448D0464445}"/>
              </a:ext>
            </a:extLst>
          </p:cNvPr>
          <p:cNvCxnSpPr>
            <a:cxnSpLocks/>
            <a:stCxn id="20" idx="0"/>
            <a:endCxn id="9" idx="2"/>
          </p:cNvCxnSpPr>
          <p:nvPr/>
        </p:nvCxnSpPr>
        <p:spPr>
          <a:xfrm flipH="1" flipV="1">
            <a:off x="6307205" y="3642523"/>
            <a:ext cx="1098897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EBCE9C-8B02-4929-95C4-505B93A0389D}"/>
              </a:ext>
            </a:extLst>
          </p:cNvPr>
          <p:cNvCxnSpPr>
            <a:cxnSpLocks/>
            <a:stCxn id="23" idx="0"/>
            <a:endCxn id="9" idx="2"/>
          </p:cNvCxnSpPr>
          <p:nvPr/>
        </p:nvCxnSpPr>
        <p:spPr>
          <a:xfrm flipH="1" flipV="1">
            <a:off x="6307205" y="3642523"/>
            <a:ext cx="2197794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1E11E7F1-46E3-4B13-BCC3-E7E2CCE09F1D}"/>
              </a:ext>
            </a:extLst>
          </p:cNvPr>
          <p:cNvSpPr txBox="1"/>
          <p:nvPr/>
        </p:nvSpPr>
        <p:spPr>
          <a:xfrm>
            <a:off x="5862079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</a:t>
            </a:r>
            <a:r>
              <a:rPr lang="en-US" altLang="zh-CN" sz="1600" b="1" dirty="0">
                <a:latin typeface="+mn-ea"/>
              </a:rPr>
              <a:t>1</a:t>
            </a:r>
            <a:r>
              <a:rPr lang="en-US" altLang="zh-CN" sz="1600" b="1" dirty="0"/>
              <a:t>&gt;</a:t>
            </a:r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E5E2DC8D-081A-47E2-B9D6-742037605205}"/>
              </a:ext>
            </a:extLst>
          </p:cNvPr>
          <p:cNvSpPr txBox="1">
            <a:spLocks/>
          </p:cNvSpPr>
          <p:nvPr/>
        </p:nvSpPr>
        <p:spPr>
          <a:xfrm>
            <a:off x="607052" y="2614324"/>
            <a:ext cx="3267746" cy="34044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Fast Path: When there are more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latin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+mn-ea"/>
              </a:rPr>
              <a:t>Slow Path: When there are less than ⌈3/2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</a:t>
            </a:r>
            <a:r>
              <a:rPr lang="zh-CN" altLang="en-US" sz="2000" dirty="0">
                <a:latin typeface="+mn-ea"/>
              </a:rPr>
              <a:t>⌉</a:t>
            </a:r>
            <a:r>
              <a:rPr lang="en-US" altLang="zh-CN" sz="2000" dirty="0">
                <a:latin typeface="+mn-ea"/>
              </a:rPr>
              <a:t>+1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consensus result 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879E21C-38C7-4A07-A749-B9F83B02FF98}"/>
              </a:ext>
            </a:extLst>
          </p:cNvPr>
          <p:cNvCxnSpPr>
            <a:cxnSpLocks/>
            <a:stCxn id="17" idx="0"/>
            <a:endCxn id="9" idx="2"/>
          </p:cNvCxnSpPr>
          <p:nvPr/>
        </p:nvCxnSpPr>
        <p:spPr>
          <a:xfrm flipV="1">
            <a:off x="6307205" y="3642523"/>
            <a:ext cx="0" cy="931059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1229CE78-18FD-4397-8BD0-1926B99DA008}"/>
              </a:ext>
            </a:extLst>
          </p:cNvPr>
          <p:cNvSpPr txBox="1"/>
          <p:nvPr/>
        </p:nvSpPr>
        <p:spPr>
          <a:xfrm>
            <a:off x="4817334" y="564405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</a:t>
            </a:r>
            <a:r>
              <a:rPr lang="en-US" altLang="zh-CN" sz="1600" b="1" dirty="0">
                <a:latin typeface="+mn-ea"/>
              </a:rPr>
              <a:t>1</a:t>
            </a:r>
            <a:r>
              <a:rPr lang="en-US" altLang="zh-CN" sz="1600" b="1" dirty="0"/>
              <a:t>&gt;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3675586" y="5659948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1AB93AB-CF11-4DB2-B264-B0B4D9D5B6A7}"/>
              </a:ext>
            </a:extLst>
          </p:cNvPr>
          <p:cNvSpPr txBox="1"/>
          <p:nvPr/>
        </p:nvSpPr>
        <p:spPr>
          <a:xfrm>
            <a:off x="6924139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id="{C5364FD1-6C2D-4022-A9EA-0716CBFA0FC7}"/>
              </a:ext>
            </a:extLst>
          </p:cNvPr>
          <p:cNvSpPr txBox="1"/>
          <p:nvPr/>
        </p:nvSpPr>
        <p:spPr>
          <a:xfrm>
            <a:off x="8045622" y="5657986"/>
            <a:ext cx="119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/>
              <a:t>&lt;result:1&gt;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979CA6-7E19-4A30-9B16-99962BD965A1}"/>
              </a:ext>
            </a:extLst>
          </p:cNvPr>
          <p:cNvSpPr txBox="1"/>
          <p:nvPr/>
        </p:nvSpPr>
        <p:spPr>
          <a:xfrm>
            <a:off x="7068989" y="3714539"/>
            <a:ext cx="23071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&lt;CONFIRM, id&gt;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273D74D-3C85-4A1C-9CE2-4316B866284A}"/>
              </a:ext>
            </a:extLst>
          </p:cNvPr>
          <p:cNvSpPr txBox="1"/>
          <p:nvPr/>
        </p:nvSpPr>
        <p:spPr>
          <a:xfrm>
            <a:off x="6836818" y="2631777"/>
            <a:ext cx="23071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/>
              <a:t>Receive f+1 acks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A9DE77-C8D1-4CBF-A0BF-973F4099F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CONFIRM, id</a:t>
            </a:r>
            <a:r>
              <a:rPr kumimoji="0" lang="zh-CN" altLang="zh-CN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947196B9-F11D-4CDF-9EB9-C1914DF255EB}"/>
              </a:ext>
            </a:extLst>
          </p:cNvPr>
          <p:cNvCxnSpPr>
            <a:cxnSpLocks/>
          </p:cNvCxnSpPr>
          <p:nvPr/>
        </p:nvCxnSpPr>
        <p:spPr>
          <a:xfrm>
            <a:off x="6261981" y="1979163"/>
            <a:ext cx="0" cy="544227"/>
          </a:xfrm>
          <a:prstGeom prst="line">
            <a:avLst/>
          </a:prstGeom>
          <a:ln w="762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EB01D75A-1BDA-4FF9-98F1-501DFE6DD1C1}"/>
              </a:ext>
            </a:extLst>
          </p:cNvPr>
          <p:cNvSpPr txBox="1"/>
          <p:nvPr/>
        </p:nvSpPr>
        <p:spPr>
          <a:xfrm>
            <a:off x="6378024" y="2154120"/>
            <a:ext cx="27659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Return application protocol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9577276-3324-4874-B534-89E1804E45E8}"/>
              </a:ext>
            </a:extLst>
          </p:cNvPr>
          <p:cNvSpPr/>
          <p:nvPr/>
        </p:nvSpPr>
        <p:spPr>
          <a:xfrm>
            <a:off x="0" y="3518563"/>
            <a:ext cx="2887620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RTT</a:t>
            </a:r>
            <a:endParaRPr lang="zh-CN" altLang="en-US" sz="336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E86CAAB-EAEC-4B40-975D-456815AA046A}"/>
              </a:ext>
            </a:extLst>
          </p:cNvPr>
          <p:cNvSpPr/>
          <p:nvPr/>
        </p:nvSpPr>
        <p:spPr>
          <a:xfrm>
            <a:off x="14636" y="5075073"/>
            <a:ext cx="3649020" cy="480131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More than 1 RTT</a:t>
            </a:r>
            <a:endParaRPr lang="zh-CN" alt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630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IR: Recovery and Synchronization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Replicas need to converge the result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IR use Merge and Sync function to recover failed replica and runs sync periodically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Merge: Unite records from different replicas into master record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Sync: Make replicas consistent with master record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Merge logic is defined by application protocol</a:t>
            </a:r>
          </a:p>
        </p:txBody>
      </p:sp>
    </p:spTree>
    <p:extLst>
      <p:ext uri="{BB962C8B-B14F-4D97-AF65-F5344CB8AC3E}">
        <p14:creationId xmlns:p14="http://schemas.microsoft.com/office/powerpoint/2010/main" val="3375684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Group need one replica as leader to keep at least f+1 replicas up-to-date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On Merge and Sync: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Leader gathers records from replica and merge them into master record, R, using IR-MERGE-RECORDS</a:t>
            </a:r>
          </a:p>
        </p:txBody>
      </p:sp>
    </p:spTree>
    <p:extLst>
      <p:ext uri="{BB962C8B-B14F-4D97-AF65-F5344CB8AC3E}">
        <p14:creationId xmlns:p14="http://schemas.microsoft.com/office/powerpoint/2010/main" val="1165891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Group need one replica as leader to keep at least f+1 replicas up-to-date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On Merge and Sync: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Leader gathers records from replica and merge them into master record, R, using IR-MERGE-RECORDS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914C2AA-6A50-45D1-AC5A-CCFD98FA8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4" y="3987782"/>
            <a:ext cx="4324382" cy="26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69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IR-Inconsistent Replication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649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On Merge and Sync: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Leader gathers records from replica and merge them into master record, R, using IR-MERGE-RECORDS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914C2AA-6A50-45D1-AC5A-CCFD98FA8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105" y="3264329"/>
            <a:ext cx="4324382" cy="2619394"/>
          </a:xfrm>
          <a:prstGeom prst="rect">
            <a:avLst/>
          </a:prstGeom>
        </p:spPr>
      </p:pic>
      <p:sp>
        <p:nvSpPr>
          <p:cNvPr id="5" name="内容占位符 3">
            <a:extLst>
              <a:ext uri="{FF2B5EF4-FFF2-40B4-BE49-F238E27FC236}">
                <a16:creationId xmlns:a16="http://schemas.microsoft.com/office/drawing/2014/main" id="{30B4CFC7-3326-43A1-8B24-8A348EBE487D}"/>
              </a:ext>
            </a:extLst>
          </p:cNvPr>
          <p:cNvSpPr txBox="1">
            <a:spLocks/>
          </p:cNvSpPr>
          <p:nvPr/>
        </p:nvSpPr>
        <p:spPr>
          <a:xfrm>
            <a:off x="494025" y="3000128"/>
            <a:ext cx="4324382" cy="36070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en-US" altLang="zh-CN" b="1" dirty="0">
                <a:latin typeface="+mn-ea"/>
              </a:rPr>
              <a:t>Sync</a:t>
            </a:r>
            <a:r>
              <a:rPr lang="en-US" altLang="zh-CN" dirty="0"/>
              <a:t> inconsistent operations and </a:t>
            </a:r>
            <a:r>
              <a:rPr lang="en-US" altLang="zh-CN" b="1" dirty="0">
                <a:latin typeface="+mn-ea"/>
              </a:rPr>
              <a:t>finalized</a:t>
            </a:r>
            <a:r>
              <a:rPr lang="en-US" altLang="zh-CN" dirty="0"/>
              <a:t> consensus operations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3. </a:t>
            </a:r>
            <a:r>
              <a:rPr lang="en-US" altLang="zh-CN" b="1" dirty="0">
                <a:latin typeface="+mn-ea"/>
              </a:rPr>
              <a:t>Merge</a:t>
            </a:r>
            <a:r>
              <a:rPr lang="en-US" altLang="zh-CN" dirty="0"/>
              <a:t> </a:t>
            </a:r>
            <a:r>
              <a:rPr lang="en-US" altLang="zh-CN" b="1" dirty="0">
                <a:latin typeface="+mn-ea"/>
              </a:rPr>
              <a:t>tentative</a:t>
            </a:r>
            <a:r>
              <a:rPr lang="en-US" altLang="zh-CN" dirty="0"/>
              <a:t> consensus operations by application protocol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4. Leader unites merge result to R and Sync to other replicas</a:t>
            </a:r>
          </a:p>
        </p:txBody>
      </p:sp>
    </p:spTree>
    <p:extLst>
      <p:ext uri="{BB962C8B-B14F-4D97-AF65-F5344CB8AC3E}">
        <p14:creationId xmlns:p14="http://schemas.microsoft.com/office/powerpoint/2010/main" val="1912115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>
            <a:normAutofit/>
          </a:bodyPr>
          <a:lstStyle/>
          <a:p>
            <a:r>
              <a:rPr lang="en-US" altLang="zh-CN" dirty="0"/>
              <a:t>IR Application Protocol Requirement:</a:t>
            </a:r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2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" altLang="zh-CN" dirty="0"/>
              <a:t>Invariant checks must be performed pairwise. 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" altLang="zh-CN" dirty="0"/>
              <a:t>Weak ordering only provides pairwise visibility</a:t>
            </a:r>
            <a:r>
              <a:rPr lang="zh-CN" altLang="en-US" dirty="0"/>
              <a:t> </a:t>
            </a:r>
            <a:r>
              <a:rPr lang="en" altLang="zh-CN" dirty="0"/>
              <a:t>guarantees</a:t>
            </a:r>
          </a:p>
          <a:p>
            <a:pPr>
              <a:lnSpc>
                <a:spcPct val="150000"/>
              </a:lnSpc>
            </a:pPr>
            <a:r>
              <a:rPr lang="en" altLang="zh-CN" dirty="0"/>
              <a:t>Application protocols must be able to change consensus operation results. </a:t>
            </a:r>
          </a:p>
          <a:p>
            <a:pPr lvl="1">
              <a:lnSpc>
                <a:spcPct val="150000"/>
              </a:lnSpc>
            </a:pPr>
            <a:r>
              <a:rPr lang="en" altLang="zh-CN" dirty="0"/>
              <a:t>Finalize call provides final result that persists after op has already executed in application</a:t>
            </a:r>
          </a:p>
        </p:txBody>
      </p:sp>
    </p:spTree>
    <p:extLst>
      <p:ext uri="{BB962C8B-B14F-4D97-AF65-F5344CB8AC3E}">
        <p14:creationId xmlns:p14="http://schemas.microsoft.com/office/powerpoint/2010/main" val="4013525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>
            <a:normAutofit/>
          </a:bodyPr>
          <a:lstStyle/>
          <a:p>
            <a:r>
              <a:rPr lang="en-US" altLang="zh-CN" dirty="0"/>
              <a:t>IR performance principle:</a:t>
            </a:r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2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dirty="0"/>
              <a:t>Application protocols should not expect operations to execute in the same order</a:t>
            </a:r>
          </a:p>
          <a:p>
            <a:pPr lvl="1"/>
            <a:r>
              <a:rPr lang="en" altLang="zh-CN" dirty="0"/>
              <a:t>optimistic timestamp ordering </a:t>
            </a:r>
          </a:p>
          <a:p>
            <a:r>
              <a:rPr lang="en-US" altLang="zh-CN" dirty="0"/>
              <a:t>Use </a:t>
            </a:r>
            <a:r>
              <a:rPr lang="en" altLang="zh-CN" dirty="0"/>
              <a:t>cheaper inconsistent op whenever possible rather than consensus op</a:t>
            </a:r>
          </a:p>
          <a:p>
            <a:pPr lvl="1"/>
            <a:r>
              <a:rPr lang="en" altLang="zh-CN" dirty="0"/>
              <a:t>optimistic transaction ordering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" altLang="zh-CN" dirty="0"/>
              <a:t>OCC</a:t>
            </a:r>
            <a:r>
              <a:rPr lang="zh-CN" altLang="en-US" dirty="0"/>
              <a:t>  </a:t>
            </a:r>
            <a:endParaRPr lang="en" altLang="zh-CN" dirty="0"/>
          </a:p>
        </p:txBody>
      </p:sp>
    </p:spTree>
    <p:extLst>
      <p:ext uri="{BB962C8B-B14F-4D97-AF65-F5344CB8AC3E}">
        <p14:creationId xmlns:p14="http://schemas.microsoft.com/office/powerpoint/2010/main" val="3194678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TAPIR-</a:t>
            </a:r>
            <a:r>
              <a:rPr lang="en-US" altLang="zh-CN" sz="2400" dirty="0"/>
              <a:t>Transaction Application Protocol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2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</a:p>
          <a:p>
            <a:pPr lvl="1"/>
            <a:r>
              <a:rPr kumimoji="1" lang="en-US" altLang="zh-CN" dirty="0"/>
              <a:t>2PC</a:t>
            </a:r>
          </a:p>
          <a:p>
            <a:r>
              <a:rPr kumimoji="1" lang="en-US" altLang="zh-CN" dirty="0"/>
              <a:t>Concurrency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</a:t>
            </a:r>
          </a:p>
          <a:p>
            <a:pPr lvl="1"/>
            <a:r>
              <a:rPr kumimoji="1" lang="en-US" altLang="zh-CN" dirty="0"/>
              <a:t>OCC with timestamp</a:t>
            </a:r>
          </a:p>
          <a:p>
            <a:r>
              <a:rPr kumimoji="1" lang="en-US" altLang="zh-CN" dirty="0"/>
              <a:t>Replication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</a:p>
          <a:p>
            <a:pPr lvl="1"/>
            <a:r>
              <a:rPr kumimoji="1" lang="en-US" altLang="zh-CN" dirty="0"/>
              <a:t>IR</a:t>
            </a:r>
          </a:p>
        </p:txBody>
      </p:sp>
    </p:spTree>
    <p:extLst>
      <p:ext uri="{BB962C8B-B14F-4D97-AF65-F5344CB8AC3E}">
        <p14:creationId xmlns:p14="http://schemas.microsoft.com/office/powerpoint/2010/main" val="1756867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TAPIR-</a:t>
            </a:r>
            <a:r>
              <a:rPr lang="en-US" altLang="zh-CN" sz="2400" dirty="0"/>
              <a:t>Transaction Application Protocol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5172322"/>
            <a:ext cx="8310110" cy="14348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800" dirty="0"/>
              <a:t>TAPIR does not have any leaders or centralized coordination</a:t>
            </a:r>
          </a:p>
          <a:p>
            <a:r>
              <a:rPr kumimoji="1" lang="en-US" altLang="zh-CN" sz="1800" dirty="0"/>
              <a:t>TAPIR Reads always go to the closest replica</a:t>
            </a:r>
          </a:p>
          <a:p>
            <a:r>
              <a:rPr kumimoji="1" lang="en-US" altLang="zh-CN" sz="1800" dirty="0"/>
              <a:t>TAPIR Commit takes a single round-trip to the participants in the common case.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4413565-BF2A-C846-9888-F7D764539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067" y="1627573"/>
            <a:ext cx="3878908" cy="36028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BF69DB-DFCD-5342-B470-C805AAE9A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46" y="1627573"/>
            <a:ext cx="3814788" cy="360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38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>
            <a:normAutofit/>
          </a:bodyPr>
          <a:lstStyle/>
          <a:p>
            <a:r>
              <a:rPr lang="en-US" altLang="zh-CN" dirty="0"/>
              <a:t>TAPIR</a:t>
            </a:r>
            <a:r>
              <a:rPr lang="zh-CN" altLang="en-US" dirty="0"/>
              <a:t> </a:t>
            </a:r>
            <a:r>
              <a:rPr lang="en" altLang="zh-CN" dirty="0"/>
              <a:t>Execution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2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Write to buffer</a:t>
            </a:r>
          </a:p>
          <a:p>
            <a:r>
              <a:rPr kumimoji="1" lang="en-US" altLang="zh-CN" dirty="0"/>
              <a:t>Read from</a:t>
            </a:r>
          </a:p>
          <a:p>
            <a:pPr lvl="1"/>
            <a:r>
              <a:rPr kumimoji="1" lang="en-US" altLang="zh-CN" dirty="0"/>
              <a:t>write-set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 exist</a:t>
            </a:r>
          </a:p>
          <a:p>
            <a:pPr lvl="1"/>
            <a:r>
              <a:rPr kumimoji="1" lang="en-US" altLang="zh-CN" dirty="0"/>
              <a:t>cached copy if already read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replica</a:t>
            </a:r>
          </a:p>
          <a:p>
            <a:r>
              <a:rPr kumimoji="1" lang="en-US" altLang="zh-CN" dirty="0"/>
              <a:t>Reads have timestamps of latest TX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6B30C989-CBE5-3E47-96C8-E4E1B90B8695}"/>
              </a:ext>
            </a:extLst>
          </p:cNvPr>
          <p:cNvSpPr/>
          <p:nvPr/>
        </p:nvSpPr>
        <p:spPr>
          <a:xfrm>
            <a:off x="6323082" y="3429000"/>
            <a:ext cx="1087655" cy="108765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Client</a:t>
            </a:r>
            <a:endParaRPr kumimoji="1"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A33044CA-12E0-1D47-81BC-257C6A54C252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6866910" y="2718924"/>
            <a:ext cx="0" cy="710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92BA8E94-0973-8E41-943E-B52CFCBD120B}"/>
              </a:ext>
            </a:extLst>
          </p:cNvPr>
          <p:cNvSpPr txBox="1"/>
          <p:nvPr/>
        </p:nvSpPr>
        <p:spPr>
          <a:xfrm>
            <a:off x="6866909" y="2714060"/>
            <a:ext cx="1937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write(key, obj)</a:t>
            </a:r>
          </a:p>
          <a:p>
            <a:r>
              <a:rPr kumimoji="1" lang="en-US" altLang="zh-CN" dirty="0"/>
              <a:t>buffer in write-set</a:t>
            </a:r>
            <a:endParaRPr kumimoji="1" lang="zh-CN" altLang="en-US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299850CB-C804-2746-B350-7BA00EF95D46}"/>
              </a:ext>
            </a:extLst>
          </p:cNvPr>
          <p:cNvCxnSpPr>
            <a:cxnSpLocks/>
          </p:cNvCxnSpPr>
          <p:nvPr/>
        </p:nvCxnSpPr>
        <p:spPr>
          <a:xfrm>
            <a:off x="6866909" y="4516655"/>
            <a:ext cx="0" cy="71007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F6D292A-BEED-924D-B7F5-8916358FAF12}"/>
              </a:ext>
            </a:extLst>
          </p:cNvPr>
          <p:cNvSpPr txBox="1"/>
          <p:nvPr/>
        </p:nvSpPr>
        <p:spPr>
          <a:xfrm>
            <a:off x="6866909" y="4585264"/>
            <a:ext cx="1937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read(key)</a:t>
            </a:r>
          </a:p>
          <a:p>
            <a:r>
              <a:rPr kumimoji="1" lang="en-US" altLang="zh-CN" dirty="0"/>
              <a:t>read from cache / write-set / replica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6206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TAPIR</a:t>
            </a:r>
            <a:r>
              <a:rPr lang="zh-CN" altLang="en-US" dirty="0"/>
              <a:t> </a:t>
            </a:r>
            <a:r>
              <a:rPr lang="en-US" altLang="zh-CN" dirty="0"/>
              <a:t>Commit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6546046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Select a proposed timestamp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FC3FA12-4D5F-7746-B616-AAA43BEEA84E}"/>
              </a:ext>
            </a:extLst>
          </p:cNvPr>
          <p:cNvSpPr/>
          <p:nvPr/>
        </p:nvSpPr>
        <p:spPr>
          <a:xfrm>
            <a:off x="6933022" y="2788843"/>
            <a:ext cx="1087655" cy="108765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Client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336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TAPIR</a:t>
            </a:r>
            <a:r>
              <a:rPr lang="zh-CN" altLang="en-US" dirty="0"/>
              <a:t> </a:t>
            </a:r>
            <a:r>
              <a:rPr lang="en-US" altLang="zh-CN" dirty="0"/>
              <a:t>Commit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6546046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Select a proposed timestamp</a:t>
            </a:r>
          </a:p>
          <a:p>
            <a:r>
              <a:rPr kumimoji="1" lang="en-US" altLang="zh-CN" dirty="0"/>
              <a:t>Start Prepare() as IR consensus operation</a:t>
            </a:r>
          </a:p>
          <a:p>
            <a:pPr lvl="1"/>
            <a:r>
              <a:rPr kumimoji="1" lang="en-US" altLang="zh-CN" dirty="0"/>
              <a:t>Prepare(</a:t>
            </a:r>
            <a:r>
              <a:rPr kumimoji="1" lang="en-US" altLang="zh-CN" dirty="0" err="1"/>
              <a:t>txn</a:t>
            </a:r>
            <a:r>
              <a:rPr kumimoji="1" lang="en-US" altLang="zh-CN" dirty="0"/>
              <a:t>, timestamp)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FC3FA12-4D5F-7746-B616-AAA43BEEA84E}"/>
              </a:ext>
            </a:extLst>
          </p:cNvPr>
          <p:cNvSpPr/>
          <p:nvPr/>
        </p:nvSpPr>
        <p:spPr>
          <a:xfrm>
            <a:off x="6933022" y="2788843"/>
            <a:ext cx="1087655" cy="108765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Client</a:t>
            </a:r>
            <a:endParaRPr kumimoji="1"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F647748-7B2A-0540-A9B3-331D8EA74DD1}"/>
              </a:ext>
            </a:extLst>
          </p:cNvPr>
          <p:cNvGrpSpPr/>
          <p:nvPr/>
        </p:nvGrpSpPr>
        <p:grpSpPr>
          <a:xfrm>
            <a:off x="8373232" y="2281020"/>
            <a:ext cx="703196" cy="1950180"/>
            <a:chOff x="8238503" y="2735108"/>
            <a:chExt cx="703196" cy="1950180"/>
          </a:xfrm>
        </p:grpSpPr>
        <p:sp>
          <p:nvSpPr>
            <p:cNvPr id="2" name="圆角矩形 1">
              <a:extLst>
                <a:ext uri="{FF2B5EF4-FFF2-40B4-BE49-F238E27FC236}">
                  <a16:creationId xmlns:a16="http://schemas.microsoft.com/office/drawing/2014/main" id="{2DC4BD63-4203-8C42-AEDA-37F3E2DABB8C}"/>
                </a:ext>
              </a:extLst>
            </p:cNvPr>
            <p:cNvSpPr/>
            <p:nvPr/>
          </p:nvSpPr>
          <p:spPr>
            <a:xfrm>
              <a:off x="8315929" y="279849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1,1</a:t>
              </a:r>
              <a:endParaRPr kumimoji="1" lang="zh-CN" altLang="en-US" baseline="-25000" dirty="0"/>
            </a:p>
          </p:txBody>
        </p:sp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4343DEEB-9031-354F-B43B-2879616EE7EC}"/>
                </a:ext>
              </a:extLst>
            </p:cNvPr>
            <p:cNvSpPr/>
            <p:nvPr/>
          </p:nvSpPr>
          <p:spPr>
            <a:xfrm>
              <a:off x="8315929" y="342697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1,2</a:t>
              </a:r>
              <a:endParaRPr kumimoji="1" lang="zh-CN" altLang="en-US" baseline="-25000" dirty="0"/>
            </a:p>
          </p:txBody>
        </p:sp>
        <p:sp>
          <p:nvSpPr>
            <p:cNvPr id="8" name="圆角矩形 7">
              <a:extLst>
                <a:ext uri="{FF2B5EF4-FFF2-40B4-BE49-F238E27FC236}">
                  <a16:creationId xmlns:a16="http://schemas.microsoft.com/office/drawing/2014/main" id="{CD05A773-8DA5-3340-AF19-B16CBD08E0DA}"/>
                </a:ext>
              </a:extLst>
            </p:cNvPr>
            <p:cNvSpPr/>
            <p:nvPr/>
          </p:nvSpPr>
          <p:spPr>
            <a:xfrm>
              <a:off x="8315929" y="405545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1,3</a:t>
              </a:r>
              <a:endParaRPr kumimoji="1" lang="zh-CN" altLang="en-US" baseline="-250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992B601-47EC-2D4F-98B3-3A9B523994DA}"/>
                </a:ext>
              </a:extLst>
            </p:cNvPr>
            <p:cNvSpPr/>
            <p:nvPr/>
          </p:nvSpPr>
          <p:spPr>
            <a:xfrm>
              <a:off x="8238503" y="2735108"/>
              <a:ext cx="703196" cy="1950180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FF79E1D-401E-8246-BD67-D73AEE031773}"/>
              </a:ext>
            </a:extLst>
          </p:cNvPr>
          <p:cNvGrpSpPr/>
          <p:nvPr/>
        </p:nvGrpSpPr>
        <p:grpSpPr>
          <a:xfrm>
            <a:off x="6381807" y="4280011"/>
            <a:ext cx="1991425" cy="705505"/>
            <a:chOff x="6874762" y="4821355"/>
            <a:chExt cx="1991425" cy="705505"/>
          </a:xfrm>
        </p:grpSpPr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5FBF7BA4-728B-A84B-8A53-59ECFAA4AA38}"/>
                </a:ext>
              </a:extLst>
            </p:cNvPr>
            <p:cNvSpPr/>
            <p:nvPr/>
          </p:nvSpPr>
          <p:spPr>
            <a:xfrm>
              <a:off x="6983135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2,1</a:t>
              </a:r>
              <a:endParaRPr kumimoji="1" lang="zh-CN" altLang="en-US" baseline="-25000" dirty="0"/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F0B0498D-1249-F34C-B401-E3E9BE9FEB6E}"/>
                </a:ext>
              </a:extLst>
            </p:cNvPr>
            <p:cNvSpPr/>
            <p:nvPr/>
          </p:nvSpPr>
          <p:spPr>
            <a:xfrm>
              <a:off x="7610819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2,2</a:t>
              </a:r>
              <a:endParaRPr kumimoji="1" lang="zh-CN" altLang="en-US" baseline="-25000" dirty="0"/>
            </a:p>
          </p:txBody>
        </p:sp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55BD138F-0C8B-4B44-8157-23D6516BFE5F}"/>
                </a:ext>
              </a:extLst>
            </p:cNvPr>
            <p:cNvSpPr/>
            <p:nvPr/>
          </p:nvSpPr>
          <p:spPr>
            <a:xfrm>
              <a:off x="8238503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2,3</a:t>
              </a:r>
              <a:endParaRPr kumimoji="1" lang="zh-CN" altLang="en-US" baseline="-250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9CEA632-063C-544C-BCB1-94CE235CEBF2}"/>
                </a:ext>
              </a:extLst>
            </p:cNvPr>
            <p:cNvSpPr/>
            <p:nvPr/>
          </p:nvSpPr>
          <p:spPr>
            <a:xfrm>
              <a:off x="6874762" y="4821355"/>
              <a:ext cx="1991425" cy="705505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D0F7FCC-36B6-DC46-AF87-5FB03A3EFF3C}"/>
              </a:ext>
            </a:extLst>
          </p:cNvPr>
          <p:cNvCxnSpPr>
            <a:stCxn id="4" idx="4"/>
            <a:endCxn id="9" idx="0"/>
          </p:cNvCxnSpPr>
          <p:nvPr/>
        </p:nvCxnSpPr>
        <p:spPr>
          <a:xfrm flipH="1">
            <a:off x="6765309" y="3876498"/>
            <a:ext cx="711541" cy="479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0D45A169-3835-FC40-A662-3D5E3999D1D0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7392993" y="3876498"/>
            <a:ext cx="83857" cy="479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CD9ABBD9-97E9-F04E-85A8-634E67B40D97}"/>
              </a:ext>
            </a:extLst>
          </p:cNvPr>
          <p:cNvCxnSpPr>
            <a:cxnSpLocks/>
            <a:stCxn id="4" idx="4"/>
            <a:endCxn id="11" idx="0"/>
          </p:cNvCxnSpPr>
          <p:nvPr/>
        </p:nvCxnSpPr>
        <p:spPr>
          <a:xfrm>
            <a:off x="7476850" y="3876498"/>
            <a:ext cx="543827" cy="479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84E197F-3B37-4440-9426-4E2B73C1D039}"/>
              </a:ext>
            </a:extLst>
          </p:cNvPr>
          <p:cNvCxnSpPr>
            <a:cxnSpLocks/>
            <a:stCxn id="4" idx="6"/>
            <a:endCxn id="2" idx="1"/>
          </p:cNvCxnSpPr>
          <p:nvPr/>
        </p:nvCxnSpPr>
        <p:spPr>
          <a:xfrm flipV="1">
            <a:off x="8020677" y="2619538"/>
            <a:ext cx="429981" cy="713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A41C94D-331B-2E4E-8B44-A739145EEF25}"/>
              </a:ext>
            </a:extLst>
          </p:cNvPr>
          <p:cNvCxnSpPr>
            <a:cxnSpLocks/>
            <a:stCxn id="4" idx="6"/>
            <a:endCxn id="6" idx="1"/>
          </p:cNvCxnSpPr>
          <p:nvPr/>
        </p:nvCxnSpPr>
        <p:spPr>
          <a:xfrm flipV="1">
            <a:off x="8020677" y="3248018"/>
            <a:ext cx="429981" cy="84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49A94738-AA2D-1241-85E0-FA782813CA59}"/>
              </a:ext>
            </a:extLst>
          </p:cNvPr>
          <p:cNvCxnSpPr>
            <a:cxnSpLocks/>
            <a:stCxn id="4" idx="6"/>
            <a:endCxn id="8" idx="1"/>
          </p:cNvCxnSpPr>
          <p:nvPr/>
        </p:nvCxnSpPr>
        <p:spPr>
          <a:xfrm>
            <a:off x="8020677" y="3332671"/>
            <a:ext cx="429981" cy="543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642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TAPIR</a:t>
            </a:r>
            <a:r>
              <a:rPr lang="zh-CN" altLang="en-US" dirty="0"/>
              <a:t> </a:t>
            </a:r>
            <a:r>
              <a:rPr lang="en-US" altLang="zh-CN" dirty="0"/>
              <a:t>Commit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6546046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Select a proposed timestamp</a:t>
            </a:r>
          </a:p>
          <a:p>
            <a:r>
              <a:rPr kumimoji="1" lang="en-US" altLang="zh-CN" dirty="0"/>
              <a:t>Start prepare() as IR consensus operation</a:t>
            </a:r>
          </a:p>
          <a:p>
            <a:r>
              <a:rPr kumimoji="1" lang="en-US" altLang="zh-CN" dirty="0"/>
              <a:t>Replica check whether to abort or not</a:t>
            </a:r>
          </a:p>
          <a:p>
            <a:pPr lvl="1"/>
            <a:r>
              <a:rPr kumimoji="1" lang="en-US" altLang="zh-CN" dirty="0"/>
              <a:t>previously recorded as aborted</a:t>
            </a:r>
          </a:p>
          <a:p>
            <a:pPr lvl="1"/>
            <a:r>
              <a:rPr kumimoji="1" lang="en-US" altLang="zh-CN" dirty="0"/>
              <a:t>OCC sees conflict in read/write sets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FC3FA12-4D5F-7746-B616-AAA43BEEA84E}"/>
              </a:ext>
            </a:extLst>
          </p:cNvPr>
          <p:cNvSpPr/>
          <p:nvPr/>
        </p:nvSpPr>
        <p:spPr>
          <a:xfrm>
            <a:off x="6933022" y="2788843"/>
            <a:ext cx="1087655" cy="108765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Client</a:t>
            </a:r>
            <a:endParaRPr kumimoji="1"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F647748-7B2A-0540-A9B3-331D8EA74DD1}"/>
              </a:ext>
            </a:extLst>
          </p:cNvPr>
          <p:cNvGrpSpPr/>
          <p:nvPr/>
        </p:nvGrpSpPr>
        <p:grpSpPr>
          <a:xfrm>
            <a:off x="8373232" y="2281020"/>
            <a:ext cx="703196" cy="1950180"/>
            <a:chOff x="8238503" y="2735108"/>
            <a:chExt cx="703196" cy="1950180"/>
          </a:xfrm>
        </p:grpSpPr>
        <p:sp>
          <p:nvSpPr>
            <p:cNvPr id="2" name="圆角矩形 1">
              <a:extLst>
                <a:ext uri="{FF2B5EF4-FFF2-40B4-BE49-F238E27FC236}">
                  <a16:creationId xmlns:a16="http://schemas.microsoft.com/office/drawing/2014/main" id="{2DC4BD63-4203-8C42-AEDA-37F3E2DABB8C}"/>
                </a:ext>
              </a:extLst>
            </p:cNvPr>
            <p:cNvSpPr/>
            <p:nvPr/>
          </p:nvSpPr>
          <p:spPr>
            <a:xfrm>
              <a:off x="8315929" y="279849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1,1</a:t>
              </a:r>
              <a:endParaRPr kumimoji="1" lang="zh-CN" altLang="en-US" baseline="-25000" dirty="0"/>
            </a:p>
          </p:txBody>
        </p:sp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4343DEEB-9031-354F-B43B-2879616EE7EC}"/>
                </a:ext>
              </a:extLst>
            </p:cNvPr>
            <p:cNvSpPr/>
            <p:nvPr/>
          </p:nvSpPr>
          <p:spPr>
            <a:xfrm>
              <a:off x="8315929" y="342697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1,2</a:t>
              </a:r>
              <a:endParaRPr kumimoji="1" lang="zh-CN" altLang="en-US" baseline="-25000" dirty="0"/>
            </a:p>
          </p:txBody>
        </p:sp>
        <p:sp>
          <p:nvSpPr>
            <p:cNvPr id="8" name="圆角矩形 7">
              <a:extLst>
                <a:ext uri="{FF2B5EF4-FFF2-40B4-BE49-F238E27FC236}">
                  <a16:creationId xmlns:a16="http://schemas.microsoft.com/office/drawing/2014/main" id="{CD05A773-8DA5-3340-AF19-B16CBD08E0DA}"/>
                </a:ext>
              </a:extLst>
            </p:cNvPr>
            <p:cNvSpPr/>
            <p:nvPr/>
          </p:nvSpPr>
          <p:spPr>
            <a:xfrm>
              <a:off x="8315929" y="405545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1,3</a:t>
              </a:r>
              <a:endParaRPr kumimoji="1" lang="zh-CN" altLang="en-US" baseline="-250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992B601-47EC-2D4F-98B3-3A9B523994DA}"/>
                </a:ext>
              </a:extLst>
            </p:cNvPr>
            <p:cNvSpPr/>
            <p:nvPr/>
          </p:nvSpPr>
          <p:spPr>
            <a:xfrm>
              <a:off x="8238503" y="2735108"/>
              <a:ext cx="703196" cy="1950180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FF79E1D-401E-8246-BD67-D73AEE031773}"/>
              </a:ext>
            </a:extLst>
          </p:cNvPr>
          <p:cNvGrpSpPr/>
          <p:nvPr/>
        </p:nvGrpSpPr>
        <p:grpSpPr>
          <a:xfrm>
            <a:off x="6381807" y="4280011"/>
            <a:ext cx="1991425" cy="705505"/>
            <a:chOff x="6874762" y="4821355"/>
            <a:chExt cx="1991425" cy="705505"/>
          </a:xfrm>
        </p:grpSpPr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5FBF7BA4-728B-A84B-8A53-59ECFAA4AA38}"/>
                </a:ext>
              </a:extLst>
            </p:cNvPr>
            <p:cNvSpPr/>
            <p:nvPr/>
          </p:nvSpPr>
          <p:spPr>
            <a:xfrm>
              <a:off x="6983135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2,1</a:t>
              </a:r>
              <a:endParaRPr kumimoji="1" lang="zh-CN" altLang="en-US" baseline="-25000" dirty="0"/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F0B0498D-1249-F34C-B401-E3E9BE9FEB6E}"/>
                </a:ext>
              </a:extLst>
            </p:cNvPr>
            <p:cNvSpPr/>
            <p:nvPr/>
          </p:nvSpPr>
          <p:spPr>
            <a:xfrm>
              <a:off x="7610819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2,2</a:t>
              </a:r>
              <a:endParaRPr kumimoji="1" lang="zh-CN" altLang="en-US" baseline="-25000" dirty="0"/>
            </a:p>
          </p:txBody>
        </p:sp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55BD138F-0C8B-4B44-8157-23D6516BFE5F}"/>
                </a:ext>
              </a:extLst>
            </p:cNvPr>
            <p:cNvSpPr/>
            <p:nvPr/>
          </p:nvSpPr>
          <p:spPr>
            <a:xfrm>
              <a:off x="8238503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2,3</a:t>
              </a:r>
              <a:endParaRPr kumimoji="1" lang="zh-CN" altLang="en-US" baseline="-250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9CEA632-063C-544C-BCB1-94CE235CEBF2}"/>
                </a:ext>
              </a:extLst>
            </p:cNvPr>
            <p:cNvSpPr/>
            <p:nvPr/>
          </p:nvSpPr>
          <p:spPr>
            <a:xfrm>
              <a:off x="6874762" y="4821355"/>
              <a:ext cx="1991425" cy="705505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68CF4B4E-6A9F-8749-9482-277A79C40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3" y="3523147"/>
            <a:ext cx="5619807" cy="313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TAPIR</a:t>
            </a:r>
            <a:r>
              <a:rPr lang="zh-CN" altLang="en-US" dirty="0"/>
              <a:t> </a:t>
            </a:r>
            <a:r>
              <a:rPr lang="en-US" altLang="zh-CN" dirty="0"/>
              <a:t>Commit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6546046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Select a proposed timestamp</a:t>
            </a:r>
          </a:p>
          <a:p>
            <a:r>
              <a:rPr kumimoji="1" lang="en-US" altLang="zh-CN" dirty="0"/>
              <a:t>Start prepare() as IR consensus operation</a:t>
            </a:r>
          </a:p>
          <a:p>
            <a:r>
              <a:rPr kumimoji="1" lang="en-US" altLang="zh-CN" dirty="0"/>
              <a:t>Replica check whether to abort or not</a:t>
            </a:r>
          </a:p>
          <a:p>
            <a:pPr lvl="1"/>
            <a:r>
              <a:rPr kumimoji="1" lang="en-US" altLang="zh-CN" dirty="0"/>
              <a:t>previously recorded as aborted</a:t>
            </a:r>
          </a:p>
          <a:p>
            <a:pPr lvl="1"/>
            <a:r>
              <a:rPr kumimoji="1" lang="en-US" altLang="zh-CN" dirty="0"/>
              <a:t>OCC sees conflict in read/write sets</a:t>
            </a:r>
          </a:p>
          <a:p>
            <a:r>
              <a:rPr kumimoji="1" lang="en-US" altLang="zh-CN" dirty="0"/>
              <a:t>Replicas reply Abort or Prepare-ok</a:t>
            </a:r>
          </a:p>
          <a:p>
            <a:pPr lvl="1"/>
            <a:r>
              <a:rPr kumimoji="1" lang="en-US" altLang="zh-CN" dirty="0"/>
              <a:t>client return commit if all shards replied OK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FC3FA12-4D5F-7746-B616-AAA43BEEA84E}"/>
              </a:ext>
            </a:extLst>
          </p:cNvPr>
          <p:cNvSpPr/>
          <p:nvPr/>
        </p:nvSpPr>
        <p:spPr>
          <a:xfrm>
            <a:off x="6933022" y="2788843"/>
            <a:ext cx="1087655" cy="108765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Client</a:t>
            </a:r>
            <a:endParaRPr kumimoji="1"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F647748-7B2A-0540-A9B3-331D8EA74DD1}"/>
              </a:ext>
            </a:extLst>
          </p:cNvPr>
          <p:cNvGrpSpPr/>
          <p:nvPr/>
        </p:nvGrpSpPr>
        <p:grpSpPr>
          <a:xfrm>
            <a:off x="8373232" y="2281020"/>
            <a:ext cx="703196" cy="1950180"/>
            <a:chOff x="8238503" y="2735108"/>
            <a:chExt cx="703196" cy="1950180"/>
          </a:xfrm>
        </p:grpSpPr>
        <p:sp>
          <p:nvSpPr>
            <p:cNvPr id="2" name="圆角矩形 1">
              <a:extLst>
                <a:ext uri="{FF2B5EF4-FFF2-40B4-BE49-F238E27FC236}">
                  <a16:creationId xmlns:a16="http://schemas.microsoft.com/office/drawing/2014/main" id="{2DC4BD63-4203-8C42-AEDA-37F3E2DABB8C}"/>
                </a:ext>
              </a:extLst>
            </p:cNvPr>
            <p:cNvSpPr/>
            <p:nvPr/>
          </p:nvSpPr>
          <p:spPr>
            <a:xfrm>
              <a:off x="8315929" y="279849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1,1</a:t>
              </a:r>
              <a:endParaRPr kumimoji="1" lang="zh-CN" altLang="en-US" baseline="-25000" dirty="0"/>
            </a:p>
          </p:txBody>
        </p:sp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4343DEEB-9031-354F-B43B-2879616EE7EC}"/>
                </a:ext>
              </a:extLst>
            </p:cNvPr>
            <p:cNvSpPr/>
            <p:nvPr/>
          </p:nvSpPr>
          <p:spPr>
            <a:xfrm>
              <a:off x="8315929" y="342697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1,2</a:t>
              </a:r>
              <a:endParaRPr kumimoji="1" lang="zh-CN" altLang="en-US" baseline="-25000" dirty="0"/>
            </a:p>
          </p:txBody>
        </p:sp>
        <p:sp>
          <p:nvSpPr>
            <p:cNvPr id="8" name="圆角矩形 7">
              <a:extLst>
                <a:ext uri="{FF2B5EF4-FFF2-40B4-BE49-F238E27FC236}">
                  <a16:creationId xmlns:a16="http://schemas.microsoft.com/office/drawing/2014/main" id="{CD05A773-8DA5-3340-AF19-B16CBD08E0DA}"/>
                </a:ext>
              </a:extLst>
            </p:cNvPr>
            <p:cNvSpPr/>
            <p:nvPr/>
          </p:nvSpPr>
          <p:spPr>
            <a:xfrm>
              <a:off x="8315929" y="405545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1,3</a:t>
              </a:r>
              <a:endParaRPr kumimoji="1" lang="zh-CN" altLang="en-US" baseline="-250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992B601-47EC-2D4F-98B3-3A9B523994DA}"/>
                </a:ext>
              </a:extLst>
            </p:cNvPr>
            <p:cNvSpPr/>
            <p:nvPr/>
          </p:nvSpPr>
          <p:spPr>
            <a:xfrm>
              <a:off x="8238503" y="2735108"/>
              <a:ext cx="703196" cy="1950180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FF79E1D-401E-8246-BD67-D73AEE031773}"/>
              </a:ext>
            </a:extLst>
          </p:cNvPr>
          <p:cNvGrpSpPr/>
          <p:nvPr/>
        </p:nvGrpSpPr>
        <p:grpSpPr>
          <a:xfrm>
            <a:off x="6381807" y="4280011"/>
            <a:ext cx="1991425" cy="705505"/>
            <a:chOff x="6874762" y="4821355"/>
            <a:chExt cx="1991425" cy="705505"/>
          </a:xfrm>
        </p:grpSpPr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5FBF7BA4-728B-A84B-8A53-59ECFAA4AA38}"/>
                </a:ext>
              </a:extLst>
            </p:cNvPr>
            <p:cNvSpPr/>
            <p:nvPr/>
          </p:nvSpPr>
          <p:spPr>
            <a:xfrm>
              <a:off x="6983135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2,1</a:t>
              </a:r>
              <a:endParaRPr kumimoji="1" lang="zh-CN" altLang="en-US" baseline="-25000" dirty="0"/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F0B0498D-1249-F34C-B401-E3E9BE9FEB6E}"/>
                </a:ext>
              </a:extLst>
            </p:cNvPr>
            <p:cNvSpPr/>
            <p:nvPr/>
          </p:nvSpPr>
          <p:spPr>
            <a:xfrm>
              <a:off x="7610819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2,2</a:t>
              </a:r>
              <a:endParaRPr kumimoji="1" lang="zh-CN" altLang="en-US" baseline="-25000" dirty="0"/>
            </a:p>
          </p:txBody>
        </p:sp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55BD138F-0C8B-4B44-8157-23D6516BFE5F}"/>
                </a:ext>
              </a:extLst>
            </p:cNvPr>
            <p:cNvSpPr/>
            <p:nvPr/>
          </p:nvSpPr>
          <p:spPr>
            <a:xfrm>
              <a:off x="8238503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2,3</a:t>
              </a:r>
              <a:endParaRPr kumimoji="1" lang="zh-CN" altLang="en-US" baseline="-250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9CEA632-063C-544C-BCB1-94CE235CEBF2}"/>
                </a:ext>
              </a:extLst>
            </p:cNvPr>
            <p:cNvSpPr/>
            <p:nvPr/>
          </p:nvSpPr>
          <p:spPr>
            <a:xfrm>
              <a:off x="6874762" y="4821355"/>
              <a:ext cx="1991425" cy="705505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D0F7FCC-36B6-DC46-AF87-5FB03A3EFF3C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6765309" y="3876498"/>
            <a:ext cx="627684" cy="479351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0D45A169-3835-FC40-A662-3D5E3999D1D0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7392993" y="3876498"/>
            <a:ext cx="83857" cy="479351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CD9ABBD9-97E9-F04E-85A8-634E67B40D97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7598421" y="3876498"/>
            <a:ext cx="422256" cy="479351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84E197F-3B37-4440-9426-4E2B73C1D039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8020677" y="2619538"/>
            <a:ext cx="429981" cy="62848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A41C94D-331B-2E4E-8B44-A739145EEF25}"/>
              </a:ext>
            </a:extLst>
          </p:cNvPr>
          <p:cNvCxnSpPr>
            <a:cxnSpLocks/>
            <a:stCxn id="4" idx="6"/>
            <a:endCxn id="6" idx="1"/>
          </p:cNvCxnSpPr>
          <p:nvPr/>
        </p:nvCxnSpPr>
        <p:spPr>
          <a:xfrm flipV="1">
            <a:off x="8020677" y="3248018"/>
            <a:ext cx="429981" cy="84653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49A94738-AA2D-1241-85E0-FA782813CA59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8020677" y="3429000"/>
            <a:ext cx="429981" cy="44749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875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TAPIR</a:t>
            </a:r>
            <a:r>
              <a:rPr lang="zh-CN" altLang="en-US" dirty="0"/>
              <a:t> </a:t>
            </a:r>
            <a:r>
              <a:rPr lang="en-US" altLang="zh-CN" dirty="0"/>
              <a:t>Commit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6546046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Select a proposed timestamp</a:t>
            </a:r>
          </a:p>
          <a:p>
            <a:r>
              <a:rPr kumimoji="1" lang="en-US" altLang="zh-CN" dirty="0"/>
              <a:t>Start prepare() as IR consensus operation</a:t>
            </a:r>
          </a:p>
          <a:p>
            <a:r>
              <a:rPr kumimoji="1" lang="en-US" altLang="zh-CN" dirty="0"/>
              <a:t>Replica check whether to abort or not</a:t>
            </a:r>
          </a:p>
          <a:p>
            <a:pPr lvl="1"/>
            <a:r>
              <a:rPr kumimoji="1" lang="en-US" altLang="zh-CN" dirty="0"/>
              <a:t>previously recorded as aborted</a:t>
            </a:r>
          </a:p>
          <a:p>
            <a:pPr lvl="1"/>
            <a:r>
              <a:rPr kumimoji="1" lang="en-US" altLang="zh-CN" dirty="0"/>
              <a:t>OCC sees conflict in read/write sets</a:t>
            </a:r>
          </a:p>
          <a:p>
            <a:r>
              <a:rPr kumimoji="1" lang="en-US" altLang="zh-CN" dirty="0"/>
              <a:t>Replicas reply Abort or Prepare-ok</a:t>
            </a:r>
          </a:p>
          <a:p>
            <a:pPr lvl="1"/>
            <a:r>
              <a:rPr kumimoji="1" lang="en-US" altLang="zh-CN" dirty="0"/>
              <a:t>client return commit if all shards replied OK</a:t>
            </a:r>
          </a:p>
          <a:p>
            <a:r>
              <a:rPr kumimoji="1" lang="en-US" altLang="zh-CN" dirty="0"/>
              <a:t>Client tells replicas to Commit/Abort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FC3FA12-4D5F-7746-B616-AAA43BEEA84E}"/>
              </a:ext>
            </a:extLst>
          </p:cNvPr>
          <p:cNvSpPr/>
          <p:nvPr/>
        </p:nvSpPr>
        <p:spPr>
          <a:xfrm>
            <a:off x="6933022" y="2788843"/>
            <a:ext cx="1087655" cy="1087655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Client</a:t>
            </a:r>
            <a:endParaRPr kumimoji="1"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F647748-7B2A-0540-A9B3-331D8EA74DD1}"/>
              </a:ext>
            </a:extLst>
          </p:cNvPr>
          <p:cNvGrpSpPr/>
          <p:nvPr/>
        </p:nvGrpSpPr>
        <p:grpSpPr>
          <a:xfrm>
            <a:off x="8373232" y="2281020"/>
            <a:ext cx="703196" cy="1950180"/>
            <a:chOff x="8238503" y="2735108"/>
            <a:chExt cx="703196" cy="1950180"/>
          </a:xfrm>
        </p:grpSpPr>
        <p:sp>
          <p:nvSpPr>
            <p:cNvPr id="2" name="圆角矩形 1">
              <a:extLst>
                <a:ext uri="{FF2B5EF4-FFF2-40B4-BE49-F238E27FC236}">
                  <a16:creationId xmlns:a16="http://schemas.microsoft.com/office/drawing/2014/main" id="{2DC4BD63-4203-8C42-AEDA-37F3E2DABB8C}"/>
                </a:ext>
              </a:extLst>
            </p:cNvPr>
            <p:cNvSpPr/>
            <p:nvPr/>
          </p:nvSpPr>
          <p:spPr>
            <a:xfrm>
              <a:off x="8315929" y="279849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1,1</a:t>
              </a:r>
              <a:endParaRPr kumimoji="1" lang="zh-CN" altLang="en-US" baseline="-25000" dirty="0"/>
            </a:p>
          </p:txBody>
        </p:sp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4343DEEB-9031-354F-B43B-2879616EE7EC}"/>
                </a:ext>
              </a:extLst>
            </p:cNvPr>
            <p:cNvSpPr/>
            <p:nvPr/>
          </p:nvSpPr>
          <p:spPr>
            <a:xfrm>
              <a:off x="8315929" y="342697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1,2</a:t>
              </a:r>
              <a:endParaRPr kumimoji="1" lang="zh-CN" altLang="en-US" baseline="-25000" dirty="0"/>
            </a:p>
          </p:txBody>
        </p:sp>
        <p:sp>
          <p:nvSpPr>
            <p:cNvPr id="8" name="圆角矩形 7">
              <a:extLst>
                <a:ext uri="{FF2B5EF4-FFF2-40B4-BE49-F238E27FC236}">
                  <a16:creationId xmlns:a16="http://schemas.microsoft.com/office/drawing/2014/main" id="{CD05A773-8DA5-3340-AF19-B16CBD08E0DA}"/>
                </a:ext>
              </a:extLst>
            </p:cNvPr>
            <p:cNvSpPr/>
            <p:nvPr/>
          </p:nvSpPr>
          <p:spPr>
            <a:xfrm>
              <a:off x="8315929" y="4055457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1,3</a:t>
              </a:r>
              <a:endParaRPr kumimoji="1" lang="zh-CN" altLang="en-US" baseline="-250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992B601-47EC-2D4F-98B3-3A9B523994DA}"/>
                </a:ext>
              </a:extLst>
            </p:cNvPr>
            <p:cNvSpPr/>
            <p:nvPr/>
          </p:nvSpPr>
          <p:spPr>
            <a:xfrm>
              <a:off x="8238503" y="2735108"/>
              <a:ext cx="703196" cy="1950180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FF79E1D-401E-8246-BD67-D73AEE031773}"/>
              </a:ext>
            </a:extLst>
          </p:cNvPr>
          <p:cNvGrpSpPr/>
          <p:nvPr/>
        </p:nvGrpSpPr>
        <p:grpSpPr>
          <a:xfrm>
            <a:off x="6381807" y="4280011"/>
            <a:ext cx="1991425" cy="705505"/>
            <a:chOff x="6874762" y="4821355"/>
            <a:chExt cx="1991425" cy="705505"/>
          </a:xfrm>
        </p:grpSpPr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5FBF7BA4-728B-A84B-8A53-59ECFAA4AA38}"/>
                </a:ext>
              </a:extLst>
            </p:cNvPr>
            <p:cNvSpPr/>
            <p:nvPr/>
          </p:nvSpPr>
          <p:spPr>
            <a:xfrm>
              <a:off x="6983135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2,1</a:t>
              </a:r>
              <a:endParaRPr kumimoji="1" lang="zh-CN" altLang="en-US" baseline="-25000" dirty="0"/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F0B0498D-1249-F34C-B401-E3E9BE9FEB6E}"/>
                </a:ext>
              </a:extLst>
            </p:cNvPr>
            <p:cNvSpPr/>
            <p:nvPr/>
          </p:nvSpPr>
          <p:spPr>
            <a:xfrm>
              <a:off x="7610819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2,2</a:t>
              </a:r>
              <a:endParaRPr kumimoji="1" lang="zh-CN" altLang="en-US" baseline="-25000" dirty="0"/>
            </a:p>
          </p:txBody>
        </p:sp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55BD138F-0C8B-4B44-8157-23D6516BFE5F}"/>
                </a:ext>
              </a:extLst>
            </p:cNvPr>
            <p:cNvSpPr/>
            <p:nvPr/>
          </p:nvSpPr>
          <p:spPr>
            <a:xfrm>
              <a:off x="8238503" y="4897193"/>
              <a:ext cx="550258" cy="55025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</a:t>
              </a:r>
              <a:r>
                <a:rPr kumimoji="1" lang="en-US" altLang="zh-CN" baseline="-25000" dirty="0"/>
                <a:t>2,3</a:t>
              </a:r>
              <a:endParaRPr kumimoji="1" lang="zh-CN" altLang="en-US" baseline="-250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9CEA632-063C-544C-BCB1-94CE235CEBF2}"/>
                </a:ext>
              </a:extLst>
            </p:cNvPr>
            <p:cNvSpPr/>
            <p:nvPr/>
          </p:nvSpPr>
          <p:spPr>
            <a:xfrm>
              <a:off x="6874762" y="4821355"/>
              <a:ext cx="1991425" cy="705505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D0F7FCC-36B6-DC46-AF87-5FB03A3EFF3C}"/>
              </a:ext>
            </a:extLst>
          </p:cNvPr>
          <p:cNvCxnSpPr>
            <a:stCxn id="4" idx="4"/>
            <a:endCxn id="9" idx="0"/>
          </p:cNvCxnSpPr>
          <p:nvPr/>
        </p:nvCxnSpPr>
        <p:spPr>
          <a:xfrm flipH="1">
            <a:off x="6765309" y="3876498"/>
            <a:ext cx="711541" cy="479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0D45A169-3835-FC40-A662-3D5E3999D1D0}"/>
              </a:ext>
            </a:extLst>
          </p:cNvPr>
          <p:cNvCxnSpPr>
            <a:cxnSpLocks/>
            <a:stCxn id="4" idx="4"/>
            <a:endCxn id="10" idx="0"/>
          </p:cNvCxnSpPr>
          <p:nvPr/>
        </p:nvCxnSpPr>
        <p:spPr>
          <a:xfrm flipH="1">
            <a:off x="7392993" y="3876498"/>
            <a:ext cx="83857" cy="479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CD9ABBD9-97E9-F04E-85A8-634E67B40D97}"/>
              </a:ext>
            </a:extLst>
          </p:cNvPr>
          <p:cNvCxnSpPr>
            <a:cxnSpLocks/>
            <a:stCxn id="4" idx="4"/>
            <a:endCxn id="11" idx="0"/>
          </p:cNvCxnSpPr>
          <p:nvPr/>
        </p:nvCxnSpPr>
        <p:spPr>
          <a:xfrm>
            <a:off x="7476850" y="3876498"/>
            <a:ext cx="543827" cy="479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84E197F-3B37-4440-9426-4E2B73C1D039}"/>
              </a:ext>
            </a:extLst>
          </p:cNvPr>
          <p:cNvCxnSpPr>
            <a:cxnSpLocks/>
            <a:stCxn id="4" idx="6"/>
            <a:endCxn id="2" idx="1"/>
          </p:cNvCxnSpPr>
          <p:nvPr/>
        </p:nvCxnSpPr>
        <p:spPr>
          <a:xfrm flipV="1">
            <a:off x="8020677" y="2619538"/>
            <a:ext cx="429981" cy="713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A41C94D-331B-2E4E-8B44-A739145EEF25}"/>
              </a:ext>
            </a:extLst>
          </p:cNvPr>
          <p:cNvCxnSpPr>
            <a:cxnSpLocks/>
            <a:stCxn id="4" idx="6"/>
            <a:endCxn id="6" idx="1"/>
          </p:cNvCxnSpPr>
          <p:nvPr/>
        </p:nvCxnSpPr>
        <p:spPr>
          <a:xfrm flipV="1">
            <a:off x="8020677" y="3248018"/>
            <a:ext cx="429981" cy="84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49A94738-AA2D-1241-85E0-FA782813CA59}"/>
              </a:ext>
            </a:extLst>
          </p:cNvPr>
          <p:cNvCxnSpPr>
            <a:cxnSpLocks/>
            <a:stCxn id="4" idx="6"/>
            <a:endCxn id="8" idx="1"/>
          </p:cNvCxnSpPr>
          <p:nvPr/>
        </p:nvCxnSpPr>
        <p:spPr>
          <a:xfrm>
            <a:off x="8020677" y="3332671"/>
            <a:ext cx="429981" cy="543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4307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>
            <a:normAutofit/>
          </a:bodyPr>
          <a:lstStyle/>
          <a:p>
            <a:r>
              <a:rPr lang="en-US" altLang="zh-CN" dirty="0"/>
              <a:t>TAPIR</a:t>
            </a:r>
            <a:r>
              <a:rPr lang="zh-CN" altLang="en-US" dirty="0"/>
              <a:t> </a:t>
            </a:r>
            <a:r>
              <a:rPr lang="en-US" altLang="zh-CN" dirty="0"/>
              <a:t>IR Support</a:t>
            </a:r>
            <a:endParaRPr lang="zh-CN" altLang="en-US" sz="2400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7664D759-09FD-0B45-B0E3-A8B904ECC61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2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Decide function</a:t>
            </a:r>
          </a:p>
          <a:p>
            <a:r>
              <a:rPr kumimoji="1" lang="en-US" altLang="zh-CN" dirty="0"/>
              <a:t>Merge function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E23C2C1-F413-114E-8943-9419F304E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3428999"/>
            <a:ext cx="4320000" cy="195692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28322DE-1508-A14A-AF4F-4292AD1EB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105" y="2845615"/>
            <a:ext cx="4320000" cy="312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27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Evaluation</a:t>
            </a:r>
            <a:endParaRPr lang="zh-CN" altLang="en-US" sz="24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65187C-7E68-C147-8496-2746112E867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2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Target</a:t>
            </a:r>
          </a:p>
          <a:p>
            <a:pPr lvl="1"/>
            <a:r>
              <a:rPr lang="en-US" altLang="zh-CN" dirty="0"/>
              <a:t>Latency &amp; Throughput</a:t>
            </a:r>
          </a:p>
          <a:p>
            <a:pPr lvl="1"/>
            <a:r>
              <a:rPr lang="en-US" altLang="zh-CN" dirty="0"/>
              <a:t>Abort rate</a:t>
            </a:r>
          </a:p>
          <a:p>
            <a:pPr lvl="1"/>
            <a:r>
              <a:rPr lang="en-US" altLang="zh-CN" dirty="0"/>
              <a:t>Comparison to system with weak consistency</a:t>
            </a:r>
          </a:p>
          <a:p>
            <a:r>
              <a:rPr lang="en-US" altLang="zh-CN" dirty="0"/>
              <a:t>Setup</a:t>
            </a:r>
          </a:p>
          <a:p>
            <a:pPr lvl="1"/>
            <a:r>
              <a:rPr lang="en-US" altLang="zh-CN" dirty="0"/>
              <a:t>Google Compute Engine across US, EU, Asia</a:t>
            </a:r>
          </a:p>
          <a:p>
            <a:pPr lvl="1"/>
            <a:r>
              <a:rPr lang="en-US" altLang="zh-CN" dirty="0"/>
              <a:t>2.6GHz Intel Xeon, 8 GB RAM and 1Gb NIC</a:t>
            </a:r>
          </a:p>
          <a:p>
            <a:pPr lvl="1"/>
            <a:r>
              <a:rPr lang="en-US" altLang="zh-CN" dirty="0"/>
              <a:t>Average clock skew 0.1-3.4ms (default)</a:t>
            </a:r>
          </a:p>
        </p:txBody>
      </p:sp>
    </p:spTree>
    <p:extLst>
      <p:ext uri="{BB962C8B-B14F-4D97-AF65-F5344CB8AC3E}">
        <p14:creationId xmlns:p14="http://schemas.microsoft.com/office/powerpoint/2010/main" val="3752384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Evaluation</a:t>
            </a:r>
            <a:endParaRPr lang="zh-CN" altLang="en-US" sz="24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65187C-7E68-C147-8496-2746112E867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2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Counterpart</a:t>
            </a:r>
          </a:p>
          <a:p>
            <a:pPr lvl="1"/>
            <a:r>
              <a:rPr lang="en-US" altLang="zh-CN" dirty="0"/>
              <a:t>OCC-STORE</a:t>
            </a:r>
          </a:p>
          <a:p>
            <a:pPr lvl="2"/>
            <a:r>
              <a:rPr lang="en-US" altLang="zh-CN" b="1" dirty="0"/>
              <a:t>2PC &amp; OCC</a:t>
            </a:r>
            <a:r>
              <a:rPr lang="en-US" altLang="zh-CN" dirty="0"/>
              <a:t> + </a:t>
            </a:r>
            <a:r>
              <a:rPr lang="en-US" altLang="zh-CN" b="1" dirty="0"/>
              <a:t>Multi-</a:t>
            </a:r>
            <a:r>
              <a:rPr lang="en-US" altLang="zh-CN" b="1" dirty="0" err="1"/>
              <a:t>Paxos</a:t>
            </a:r>
            <a:endParaRPr lang="en-US" altLang="zh-CN" b="1" dirty="0"/>
          </a:p>
          <a:p>
            <a:pPr lvl="1"/>
            <a:r>
              <a:rPr lang="en-US" altLang="zh-CN" dirty="0"/>
              <a:t>LOCK-STORE: </a:t>
            </a:r>
          </a:p>
          <a:p>
            <a:pPr lvl="2"/>
            <a:r>
              <a:rPr lang="en-US" altLang="zh-CN" b="1" dirty="0"/>
              <a:t>2PC &amp; S2PL + Multi-</a:t>
            </a:r>
            <a:r>
              <a:rPr lang="en-US" altLang="zh-CN" b="1" dirty="0" err="1"/>
              <a:t>Paxos</a:t>
            </a:r>
            <a:r>
              <a:rPr lang="en-US" altLang="zh-CN" dirty="0"/>
              <a:t> (similar to Google Spanner)</a:t>
            </a:r>
          </a:p>
          <a:p>
            <a:r>
              <a:rPr lang="en-US" altLang="zh-CN" dirty="0"/>
              <a:t>Workload</a:t>
            </a:r>
          </a:p>
          <a:p>
            <a:pPr lvl="1"/>
            <a:r>
              <a:rPr lang="en-US" altLang="zh-CN" dirty="0" err="1"/>
              <a:t>Retwis</a:t>
            </a:r>
            <a:endParaRPr lang="en-US" altLang="zh-CN" dirty="0"/>
          </a:p>
          <a:p>
            <a:pPr lvl="2"/>
            <a:r>
              <a:rPr lang="en-US" altLang="zh-CN" dirty="0"/>
              <a:t>Open-source Twitter clone designed to use the KV store</a:t>
            </a:r>
          </a:p>
          <a:p>
            <a:pPr lvl="1"/>
            <a:r>
              <a:rPr lang="en-US" altLang="zh-CN" dirty="0"/>
              <a:t>YCSB+T</a:t>
            </a:r>
          </a:p>
          <a:p>
            <a:pPr lvl="2"/>
            <a:r>
              <a:rPr lang="en-US" altLang="zh-CN" dirty="0"/>
              <a:t>An extension of YCSB</a:t>
            </a:r>
          </a:p>
        </p:txBody>
      </p:sp>
    </p:spTree>
    <p:extLst>
      <p:ext uri="{BB962C8B-B14F-4D97-AF65-F5344CB8AC3E}">
        <p14:creationId xmlns:p14="http://schemas.microsoft.com/office/powerpoint/2010/main" val="41748253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Evaluation</a:t>
            </a:r>
            <a:endParaRPr lang="zh-CN" altLang="en-US" sz="24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65187C-7E68-C147-8496-2746112E867D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4077975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Single Data Center</a:t>
            </a:r>
          </a:p>
          <a:p>
            <a:pPr lvl="1"/>
            <a:r>
              <a:rPr lang="en-US" altLang="zh-CN" dirty="0"/>
              <a:t>latency reduced by 50%: single round-trip</a:t>
            </a:r>
          </a:p>
          <a:p>
            <a:pPr lvl="1"/>
            <a:r>
              <a:rPr lang="en" altLang="zh-CN" dirty="0"/>
              <a:t>peak throughput 3x: no leader &amp; no cross-replica coordination </a:t>
            </a:r>
          </a:p>
          <a:p>
            <a:r>
              <a:rPr lang="en" altLang="zh-CN" dirty="0"/>
              <a:t>Wide-Area Latency</a:t>
            </a:r>
          </a:p>
          <a:p>
            <a:pPr lvl="1"/>
            <a:r>
              <a:rPr lang="en" altLang="zh-CN" dirty="0"/>
              <a:t>local: wait for all replica</a:t>
            </a:r>
          </a:p>
          <a:p>
            <a:pPr lvl="1"/>
            <a:r>
              <a:rPr lang="en" altLang="zh-CN" dirty="0"/>
              <a:t>remote: contact furthest</a:t>
            </a:r>
            <a:r>
              <a:rPr lang="en" altLang="zh-CN" i="1" dirty="0"/>
              <a:t> </a:t>
            </a:r>
            <a:r>
              <a:rPr lang="en" altLang="zh-CN" dirty="0"/>
              <a:t>replica 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-US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F567F94-AF7C-104C-AF48-C37F9E717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638" y="1796725"/>
            <a:ext cx="4320000" cy="22896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1F4CA5D-1822-4C43-A9E4-10943B788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89" y="4146427"/>
            <a:ext cx="4320000" cy="22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47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Evaluation</a:t>
            </a:r>
            <a:endParaRPr lang="zh-CN" altLang="en-US" sz="24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65187C-7E68-C147-8496-2746112E867D}"/>
              </a:ext>
            </a:extLst>
          </p:cNvPr>
          <p:cNvSpPr txBox="1">
            <a:spLocks/>
          </p:cNvSpPr>
          <p:nvPr/>
        </p:nvSpPr>
        <p:spPr>
          <a:xfrm>
            <a:off x="494025" y="4947750"/>
            <a:ext cx="8372162" cy="16594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dirty="0"/>
              <a:t>Uniform distribution: 10x lower</a:t>
            </a:r>
          </a:p>
          <a:p>
            <a:r>
              <a:rPr lang="en" altLang="zh-CN" dirty="0"/>
              <a:t>Heavy contention</a:t>
            </a:r>
            <a:r>
              <a:rPr lang="en-US" altLang="zh-CN" dirty="0"/>
              <a:t>: 1.5x lower</a:t>
            </a:r>
            <a:endParaRPr lang="en" altLang="zh-CN" dirty="0"/>
          </a:p>
          <a:p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23EE415-78FD-7648-A33D-ED36E6F80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105" y="1910250"/>
            <a:ext cx="5400000" cy="303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439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Evaluation</a:t>
            </a:r>
            <a:endParaRPr lang="zh-CN" altLang="en-US" sz="24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65187C-7E68-C147-8496-2746112E867D}"/>
              </a:ext>
            </a:extLst>
          </p:cNvPr>
          <p:cNvSpPr txBox="1">
            <a:spLocks/>
          </p:cNvSpPr>
          <p:nvPr/>
        </p:nvSpPr>
        <p:spPr>
          <a:xfrm>
            <a:off x="494025" y="4947750"/>
            <a:ext cx="8372162" cy="16594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Latency: same or better</a:t>
            </a:r>
          </a:p>
          <a:p>
            <a:r>
              <a:rPr lang="en-US" altLang="zh-CN" dirty="0"/>
              <a:t>Throughput: 0.8-2x</a:t>
            </a:r>
            <a:endParaRPr lang="en" altLang="zh-CN" dirty="0"/>
          </a:p>
          <a:p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-US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2C4C736-F536-AC44-899D-4ED4A66D3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105" y="1790105"/>
            <a:ext cx="5400000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946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ea typeface="+mn-ea"/>
              </a:rPr>
              <a:t>Q&amp;A</a:t>
            </a:r>
            <a:endParaRPr lang="zh-CN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54515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ea typeface="+mn-ea"/>
              </a:rPr>
              <a:t>Thanks</a:t>
            </a:r>
            <a:r>
              <a:rPr lang="zh-CN" altLang="en-US" dirty="0">
                <a:latin typeface="+mn-ea"/>
                <a:ea typeface="+mn-ea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629736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Demo: A lock server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4169562" cy="22914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 : </a:t>
            </a:r>
            <a:r>
              <a:rPr lang="en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consensus operation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Unlock : </a:t>
            </a:r>
            <a:r>
              <a:rPr lang="en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inconsistent operation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replicas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clients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860305"/>
            <a:ext cx="1055439" cy="1030452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C99814D7-C892-4C51-A6EB-A4EFB35A383E}"/>
              </a:ext>
            </a:extLst>
          </p:cNvPr>
          <p:cNvSpPr txBox="1"/>
          <p:nvPr/>
        </p:nvSpPr>
        <p:spPr>
          <a:xfrm>
            <a:off x="7046648" y="4027810"/>
            <a:ext cx="1987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&lt;PROPOSE, id, op&gt;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96A7016-1462-4C8F-8ADB-224445645DB0}"/>
              </a:ext>
            </a:extLst>
          </p:cNvPr>
          <p:cNvSpPr/>
          <p:nvPr/>
        </p:nvSpPr>
        <p:spPr>
          <a:xfrm>
            <a:off x="4062799" y="2115227"/>
            <a:ext cx="1756818" cy="1820071"/>
          </a:xfrm>
          <a:prstGeom prst="rect">
            <a:avLst/>
          </a:prstGeom>
          <a:noFill/>
          <a:ln w="28575">
            <a:solidFill>
              <a:srgbClr val="0040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Lock client">
            <a:extLst>
              <a:ext uri="{FF2B5EF4-FFF2-40B4-BE49-F238E27FC236}">
                <a16:creationId xmlns:a16="http://schemas.microsoft.com/office/drawing/2014/main" id="{DE204A39-80B4-4E91-8440-EE53CAB402E5}"/>
              </a:ext>
            </a:extLst>
          </p:cNvPr>
          <p:cNvSpPr/>
          <p:nvPr/>
        </p:nvSpPr>
        <p:spPr>
          <a:xfrm>
            <a:off x="4235798" y="2261010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Lock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4235798" y="3308809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8206194-A12F-48E5-85DB-047D6FE2F3E3}"/>
              </a:ext>
            </a:extLst>
          </p:cNvPr>
          <p:cNvSpPr/>
          <p:nvPr/>
        </p:nvSpPr>
        <p:spPr>
          <a:xfrm>
            <a:off x="6206049" y="2135150"/>
            <a:ext cx="1756818" cy="1820071"/>
          </a:xfrm>
          <a:prstGeom prst="rect">
            <a:avLst/>
          </a:prstGeom>
          <a:noFill/>
          <a:ln w="28575">
            <a:solidFill>
              <a:srgbClr val="0040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Lock client">
            <a:extLst>
              <a:ext uri="{FF2B5EF4-FFF2-40B4-BE49-F238E27FC236}">
                <a16:creationId xmlns:a16="http://schemas.microsoft.com/office/drawing/2014/main" id="{7632BD6E-422D-4A59-B5EA-AEC48DB2C107}"/>
              </a:ext>
            </a:extLst>
          </p:cNvPr>
          <p:cNvSpPr/>
          <p:nvPr/>
        </p:nvSpPr>
        <p:spPr>
          <a:xfrm>
            <a:off x="6377206" y="228093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Lock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F40E016A-7F3D-46F7-A3C0-8DCC98A84258}"/>
              </a:ext>
            </a:extLst>
          </p:cNvPr>
          <p:cNvSpPr/>
          <p:nvPr/>
        </p:nvSpPr>
        <p:spPr>
          <a:xfrm>
            <a:off x="6377206" y="3328732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D8A6D26-5EC8-4531-8020-85DD40AF9290}"/>
              </a:ext>
            </a:extLst>
          </p:cNvPr>
          <p:cNvSpPr/>
          <p:nvPr/>
        </p:nvSpPr>
        <p:spPr>
          <a:xfrm>
            <a:off x="3007360" y="4714381"/>
            <a:ext cx="1756818" cy="1820071"/>
          </a:xfrm>
          <a:prstGeom prst="rect">
            <a:avLst/>
          </a:prstGeom>
          <a:noFill/>
          <a:ln w="28575">
            <a:solidFill>
              <a:srgbClr val="0040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0" name="Lock client">
            <a:extLst>
              <a:ext uri="{FF2B5EF4-FFF2-40B4-BE49-F238E27FC236}">
                <a16:creationId xmlns:a16="http://schemas.microsoft.com/office/drawing/2014/main" id="{96FC01EC-76AA-4BF6-8033-C8957ED936B4}"/>
              </a:ext>
            </a:extLst>
          </p:cNvPr>
          <p:cNvSpPr/>
          <p:nvPr/>
        </p:nvSpPr>
        <p:spPr>
          <a:xfrm>
            <a:off x="3176677" y="5848498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Lock Server1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702060-38CF-4FFC-9064-82A1DAC4372F}"/>
              </a:ext>
            </a:extLst>
          </p:cNvPr>
          <p:cNvSpPr/>
          <p:nvPr/>
        </p:nvSpPr>
        <p:spPr>
          <a:xfrm>
            <a:off x="5148768" y="4710187"/>
            <a:ext cx="1756818" cy="1820071"/>
          </a:xfrm>
          <a:prstGeom prst="rect">
            <a:avLst/>
          </a:prstGeom>
          <a:noFill/>
          <a:ln w="28575">
            <a:solidFill>
              <a:srgbClr val="0040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3" name="Lock client">
            <a:extLst>
              <a:ext uri="{FF2B5EF4-FFF2-40B4-BE49-F238E27FC236}">
                <a16:creationId xmlns:a16="http://schemas.microsoft.com/office/drawing/2014/main" id="{C3B14A97-FE93-4DF2-89FD-5C768267BE2D}"/>
              </a:ext>
            </a:extLst>
          </p:cNvPr>
          <p:cNvSpPr/>
          <p:nvPr/>
        </p:nvSpPr>
        <p:spPr>
          <a:xfrm>
            <a:off x="5321767" y="5848498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Lock Server2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EB72893-2CE3-4BD0-8F5C-D05772674628}"/>
              </a:ext>
            </a:extLst>
          </p:cNvPr>
          <p:cNvSpPr/>
          <p:nvPr/>
        </p:nvSpPr>
        <p:spPr>
          <a:xfrm>
            <a:off x="7277513" y="4730110"/>
            <a:ext cx="1756818" cy="1820071"/>
          </a:xfrm>
          <a:prstGeom prst="rect">
            <a:avLst/>
          </a:prstGeom>
          <a:noFill/>
          <a:ln w="28575">
            <a:solidFill>
              <a:srgbClr val="0040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A5618255-24C3-441E-9A62-7880AB3E8701}"/>
              </a:ext>
            </a:extLst>
          </p:cNvPr>
          <p:cNvSpPr/>
          <p:nvPr/>
        </p:nvSpPr>
        <p:spPr>
          <a:xfrm>
            <a:off x="7450512" y="5868584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Lock Server3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H="1" flipV="1">
            <a:off x="4943049" y="3860305"/>
            <a:ext cx="1085969" cy="1026258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CB449893-4045-4E95-8A08-8278D61DF305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4943049" y="3860305"/>
            <a:ext cx="3214714" cy="1046181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6D193F21-152F-4F75-A189-E69EDAEDFA63}"/>
              </a:ext>
            </a:extLst>
          </p:cNvPr>
          <p:cNvCxnSpPr>
            <a:cxnSpLocks/>
            <a:stCxn id="39" idx="0"/>
            <a:endCxn id="37" idx="2"/>
          </p:cNvCxnSpPr>
          <p:nvPr/>
        </p:nvCxnSpPr>
        <p:spPr>
          <a:xfrm flipV="1">
            <a:off x="3887610" y="3880228"/>
            <a:ext cx="3196847" cy="101052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068EA0B5-9FBD-440E-BE9F-4B4EE5707EB3}"/>
              </a:ext>
            </a:extLst>
          </p:cNvPr>
          <p:cNvCxnSpPr>
            <a:cxnSpLocks/>
            <a:stCxn id="42" idx="0"/>
            <a:endCxn id="37" idx="2"/>
          </p:cNvCxnSpPr>
          <p:nvPr/>
        </p:nvCxnSpPr>
        <p:spPr>
          <a:xfrm flipV="1">
            <a:off x="6029018" y="3880228"/>
            <a:ext cx="1055439" cy="1006335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88F2E221-8C4C-4DF6-A9ED-8150B47424BC}"/>
              </a:ext>
            </a:extLst>
          </p:cNvPr>
          <p:cNvCxnSpPr>
            <a:cxnSpLocks/>
            <a:stCxn id="45" idx="0"/>
            <a:endCxn id="37" idx="2"/>
          </p:cNvCxnSpPr>
          <p:nvPr/>
        </p:nvCxnSpPr>
        <p:spPr>
          <a:xfrm flipH="1" flipV="1">
            <a:off x="7084457" y="3880228"/>
            <a:ext cx="1073306" cy="1026258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A721622D-222A-4CE1-891E-4A1653701C99}"/>
              </a:ext>
            </a:extLst>
          </p:cNvPr>
          <p:cNvCxnSpPr>
            <a:cxnSpLocks/>
            <a:stCxn id="34" idx="0"/>
            <a:endCxn id="32" idx="2"/>
          </p:cNvCxnSpPr>
          <p:nvPr/>
        </p:nvCxnSpPr>
        <p:spPr>
          <a:xfrm flipV="1">
            <a:off x="4943049" y="2812506"/>
            <a:ext cx="0" cy="49630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8D416D0D-C197-436C-A8CB-CCA56BCEBD77}"/>
              </a:ext>
            </a:extLst>
          </p:cNvPr>
          <p:cNvCxnSpPr>
            <a:cxnSpLocks/>
            <a:stCxn id="37" idx="0"/>
            <a:endCxn id="36" idx="2"/>
          </p:cNvCxnSpPr>
          <p:nvPr/>
        </p:nvCxnSpPr>
        <p:spPr>
          <a:xfrm flipV="1">
            <a:off x="7084457" y="2832429"/>
            <a:ext cx="0" cy="49630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BBC4C05F-78AB-4A13-9E5A-9CF20172E002}"/>
              </a:ext>
            </a:extLst>
          </p:cNvPr>
          <p:cNvCxnSpPr>
            <a:cxnSpLocks/>
            <a:stCxn id="40" idx="0"/>
            <a:endCxn id="39" idx="2"/>
          </p:cNvCxnSpPr>
          <p:nvPr/>
        </p:nvCxnSpPr>
        <p:spPr>
          <a:xfrm flipV="1">
            <a:off x="3883928" y="5442253"/>
            <a:ext cx="3682" cy="406245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ADEC17AA-0A81-4170-AA0D-B9435842DB41}"/>
              </a:ext>
            </a:extLst>
          </p:cNvPr>
          <p:cNvCxnSpPr>
            <a:cxnSpLocks/>
            <a:stCxn id="43" idx="0"/>
            <a:endCxn id="42" idx="2"/>
          </p:cNvCxnSpPr>
          <p:nvPr/>
        </p:nvCxnSpPr>
        <p:spPr>
          <a:xfrm flipV="1">
            <a:off x="6029018" y="5438059"/>
            <a:ext cx="0" cy="410439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D577C76E-6A46-431B-9E3C-29DAAC280C1D}"/>
              </a:ext>
            </a:extLst>
          </p:cNvPr>
          <p:cNvCxnSpPr>
            <a:cxnSpLocks/>
            <a:stCxn id="46" idx="0"/>
            <a:endCxn id="45" idx="2"/>
          </p:cNvCxnSpPr>
          <p:nvPr/>
        </p:nvCxnSpPr>
        <p:spPr>
          <a:xfrm flipV="1">
            <a:off x="8157763" y="5457982"/>
            <a:ext cx="0" cy="410602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Lock/unlock request">
            <a:extLst>
              <a:ext uri="{FF2B5EF4-FFF2-40B4-BE49-F238E27FC236}">
                <a16:creationId xmlns:a16="http://schemas.microsoft.com/office/drawing/2014/main" id="{84B81C30-42DE-4E8E-B563-BA2694D88FB9}"/>
              </a:ext>
            </a:extLst>
          </p:cNvPr>
          <p:cNvSpPr txBox="1"/>
          <p:nvPr/>
        </p:nvSpPr>
        <p:spPr>
          <a:xfrm>
            <a:off x="5055246" y="2755127"/>
            <a:ext cx="685442" cy="58477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sz="1600" dirty="0">
                <a:latin typeface="Candara" panose="020E0502030303020204" pitchFamily="34" charset="0"/>
              </a:rPr>
              <a:t>Invoke</a:t>
            </a:r>
          </a:p>
          <a:p>
            <a:r>
              <a:rPr lang="en-US" sz="1600" dirty="0">
                <a:latin typeface="Candara" panose="020E0502030303020204" pitchFamily="34" charset="0"/>
              </a:rPr>
              <a:t>Decide</a:t>
            </a:r>
            <a:endParaRPr sz="1600" dirty="0">
              <a:latin typeface="Candara" panose="020E0502030303020204" pitchFamily="34" charset="0"/>
            </a:endParaRPr>
          </a:p>
        </p:txBody>
      </p:sp>
      <p:sp>
        <p:nvSpPr>
          <p:cNvPr id="93" name="Exec…">
            <a:extLst>
              <a:ext uri="{FF2B5EF4-FFF2-40B4-BE49-F238E27FC236}">
                <a16:creationId xmlns:a16="http://schemas.microsoft.com/office/drawing/2014/main" id="{2267CAA7-69FB-4EA8-A97B-25A7C9C80F3C}"/>
              </a:ext>
            </a:extLst>
          </p:cNvPr>
          <p:cNvSpPr txBox="1"/>
          <p:nvPr/>
        </p:nvSpPr>
        <p:spPr>
          <a:xfrm>
            <a:off x="6122097" y="5399842"/>
            <a:ext cx="1026882" cy="52322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sz="1400" dirty="0">
                <a:latin typeface="Candara" panose="020E0502030303020204" pitchFamily="34" charset="0"/>
              </a:rPr>
              <a:t>Exec</a:t>
            </a:r>
          </a:p>
          <a:p>
            <a:r>
              <a:rPr sz="1400" dirty="0">
                <a:latin typeface="Candara" panose="020E0502030303020204" pitchFamily="34" charset="0"/>
              </a:rPr>
              <a:t>Sync</a:t>
            </a:r>
            <a:r>
              <a:rPr lang="en-US" sz="1400" dirty="0">
                <a:latin typeface="Candara" panose="020E0502030303020204" pitchFamily="34" charset="0"/>
              </a:rPr>
              <a:t>, </a:t>
            </a:r>
            <a:r>
              <a:rPr sz="1400" dirty="0">
                <a:latin typeface="Candara" panose="020E0502030303020204" pitchFamily="34" charset="0"/>
              </a:rPr>
              <a:t>Merge</a:t>
            </a:r>
          </a:p>
        </p:txBody>
      </p:sp>
    </p:spTree>
    <p:extLst>
      <p:ext uri="{BB962C8B-B14F-4D97-AF65-F5344CB8AC3E}">
        <p14:creationId xmlns:p14="http://schemas.microsoft.com/office/powerpoint/2010/main" val="26465826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CB449893-4045-4E95-8A08-8278D61DF305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A721622D-222A-4CE1-891E-4A1653701C99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6029018" y="2739354"/>
            <a:ext cx="0" cy="49630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Lock/unlock request">
            <a:extLst>
              <a:ext uri="{FF2B5EF4-FFF2-40B4-BE49-F238E27FC236}">
                <a16:creationId xmlns:a16="http://schemas.microsoft.com/office/drawing/2014/main" id="{84B81C30-42DE-4E8E-B563-BA2694D88FB9}"/>
              </a:ext>
            </a:extLst>
          </p:cNvPr>
          <p:cNvSpPr txBox="1"/>
          <p:nvPr/>
        </p:nvSpPr>
        <p:spPr>
          <a:xfrm>
            <a:off x="6110040" y="2740487"/>
            <a:ext cx="22355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1. </a:t>
            </a:r>
            <a:r>
              <a:rPr lang="en-US" altLang="zh-CN" sz="1600" dirty="0" err="1"/>
              <a:t>InvokeConsensus</a:t>
            </a:r>
            <a:r>
              <a:rPr lang="en-US" altLang="zh-CN" sz="1600" dirty="0"/>
              <a:t>(lock)</a:t>
            </a:r>
            <a:endParaRPr lang="zh-CN" altLang="en-US" sz="1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47" name="Lock/unlock request">
            <a:extLst>
              <a:ext uri="{FF2B5EF4-FFF2-40B4-BE49-F238E27FC236}">
                <a16:creationId xmlns:a16="http://schemas.microsoft.com/office/drawing/2014/main" id="{57589A4A-AABD-4E31-8474-04F87283C51E}"/>
              </a:ext>
            </a:extLst>
          </p:cNvPr>
          <p:cNvSpPr txBox="1"/>
          <p:nvPr/>
        </p:nvSpPr>
        <p:spPr>
          <a:xfrm>
            <a:off x="2995888" y="3977629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&lt;propose,1-1,lock&gt;</a:t>
            </a:r>
            <a:endParaRPr lang="zh-CN" altLang="en-US" sz="1600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&lt;propose,1-1,lock&gt;</a:t>
            </a:r>
            <a:endParaRPr lang="zh-CN" altLang="en-US" sz="1600" dirty="0"/>
          </a:p>
        </p:txBody>
      </p:sp>
      <p:sp>
        <p:nvSpPr>
          <p:cNvPr id="49" name="Lock/unlock request">
            <a:extLst>
              <a:ext uri="{FF2B5EF4-FFF2-40B4-BE49-F238E27FC236}">
                <a16:creationId xmlns:a16="http://schemas.microsoft.com/office/drawing/2014/main" id="{4BF45984-B970-4875-914C-DB61E7E3FB57}"/>
              </a:ext>
            </a:extLst>
          </p:cNvPr>
          <p:cNvSpPr txBox="1"/>
          <p:nvPr/>
        </p:nvSpPr>
        <p:spPr>
          <a:xfrm>
            <a:off x="5783417" y="4114179"/>
            <a:ext cx="243013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</a:t>
            </a:r>
            <a:endParaRPr lang="zh-CN" altLang="en-US" sz="1600" dirty="0"/>
          </a:p>
        </p:txBody>
      </p:sp>
      <p:sp>
        <p:nvSpPr>
          <p:cNvPr id="51" name="Lock/unlock request">
            <a:extLst>
              <a:ext uri="{FF2B5EF4-FFF2-40B4-BE49-F238E27FC236}">
                <a16:creationId xmlns:a16="http://schemas.microsoft.com/office/drawing/2014/main" id="{29AF819E-E961-4444-9A46-0378C9C86C26}"/>
              </a:ext>
            </a:extLst>
          </p:cNvPr>
          <p:cNvSpPr txBox="1"/>
          <p:nvPr/>
        </p:nvSpPr>
        <p:spPr>
          <a:xfrm>
            <a:off x="7249569" y="4114179"/>
            <a:ext cx="243013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239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5D9C41D6-EBE6-49B4-8D55-57318240D81E}"/>
              </a:ext>
            </a:extLst>
          </p:cNvPr>
          <p:cNvCxnSpPr>
            <a:cxnSpLocks/>
          </p:cNvCxnSpPr>
          <p:nvPr/>
        </p:nvCxnSpPr>
        <p:spPr>
          <a:xfrm flipV="1">
            <a:off x="3438218" y="5457983"/>
            <a:ext cx="0" cy="79234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8C442607-BE1A-4837-881F-512B629FAA90}"/>
              </a:ext>
            </a:extLst>
          </p:cNvPr>
          <p:cNvSpPr txBox="1"/>
          <p:nvPr/>
        </p:nvSpPr>
        <p:spPr>
          <a:xfrm>
            <a:off x="1044614" y="5586394"/>
            <a:ext cx="2393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2B4FA282-764C-41C7-8ADB-9D0CBF5F2A61}"/>
              </a:ext>
            </a:extLst>
          </p:cNvPr>
          <p:cNvCxnSpPr>
            <a:cxnSpLocks/>
          </p:cNvCxnSpPr>
          <p:nvPr/>
        </p:nvCxnSpPr>
        <p:spPr>
          <a:xfrm>
            <a:off x="4352081" y="5465331"/>
            <a:ext cx="0" cy="784998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EF4904C-8AF4-487E-9DFB-EBE5CBC948FC}"/>
              </a:ext>
            </a:extLst>
          </p:cNvPr>
          <p:cNvSpPr txBox="1"/>
          <p:nvPr/>
        </p:nvSpPr>
        <p:spPr>
          <a:xfrm>
            <a:off x="4328933" y="5656436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029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8" grpId="0"/>
      <p:bldP spid="47" grpId="0" animBg="1"/>
      <p:bldP spid="48" grpId="0" animBg="1"/>
      <p:bldP spid="49" grpId="0" animBg="1"/>
      <p:bldP spid="51" grpId="0" animBg="1"/>
      <p:bldP spid="9" grpId="0"/>
      <p:bldP spid="55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CB449893-4045-4E95-8A08-8278D61DF305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&lt;propose,1-1,lock&gt;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-&gt; OK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4BCB104-D16A-4843-B1D7-FB3EE8003009}"/>
              </a:ext>
            </a:extLst>
          </p:cNvPr>
          <p:cNvSpPr txBox="1"/>
          <p:nvPr/>
        </p:nvSpPr>
        <p:spPr>
          <a:xfrm>
            <a:off x="405114" y="3220996"/>
            <a:ext cx="3886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Add Record &lt;1-1,lock,ok,tentative&gt;</a:t>
            </a:r>
            <a:endParaRPr lang="zh-CN" altLang="en-US" dirty="0"/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8F0B431-E184-4DB5-88DB-08EC94C8FD96}"/>
              </a:ext>
            </a:extLst>
          </p:cNvPr>
          <p:cNvSpPr txBox="1"/>
          <p:nvPr/>
        </p:nvSpPr>
        <p:spPr>
          <a:xfrm>
            <a:off x="405114" y="3602487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&lt;reply,1-1,ok&gt;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F25696F-FFFA-401E-9E4D-E355C81F8BE7}"/>
              </a:ext>
            </a:extLst>
          </p:cNvPr>
          <p:cNvSpPr txBox="1"/>
          <p:nvPr/>
        </p:nvSpPr>
        <p:spPr>
          <a:xfrm>
            <a:off x="4017755" y="3849909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&lt;reply,1-1,ok&gt;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F253F21-02C6-4298-939E-38F74736CA91}"/>
              </a:ext>
            </a:extLst>
          </p:cNvPr>
          <p:cNvSpPr txBox="1"/>
          <p:nvPr/>
        </p:nvSpPr>
        <p:spPr>
          <a:xfrm>
            <a:off x="4900128" y="4401405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&lt;reply,1-1,ok&gt;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21D8256-4EFD-4A66-94B9-70895AC261CF}"/>
              </a:ext>
            </a:extLst>
          </p:cNvPr>
          <p:cNvSpPr txBox="1"/>
          <p:nvPr/>
        </p:nvSpPr>
        <p:spPr>
          <a:xfrm>
            <a:off x="7229302" y="4110943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&lt;reply,1-1,ok&gt;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167B51A-8A18-4CE7-9791-E57FC3A1E976}"/>
              </a:ext>
            </a:extLst>
          </p:cNvPr>
          <p:cNvSpPr txBox="1"/>
          <p:nvPr/>
        </p:nvSpPr>
        <p:spPr>
          <a:xfrm>
            <a:off x="405113" y="3971819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3 matching results -&gt; fast path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DF9318E-3DD5-4C16-8301-406D727D355F}"/>
              </a:ext>
            </a:extLst>
          </p:cNvPr>
          <p:cNvSpPr txBox="1"/>
          <p:nvPr/>
        </p:nvSpPr>
        <p:spPr>
          <a:xfrm>
            <a:off x="5529157" y="2767120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results{OK,OK,OK}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17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5" grpId="0"/>
      <p:bldP spid="3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CB449893-4045-4E95-8A08-8278D61DF305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&lt;propose,1-1,lock&gt;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-&gt; OK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4BCB104-D16A-4843-B1D7-FB3EE8003009}"/>
              </a:ext>
            </a:extLst>
          </p:cNvPr>
          <p:cNvSpPr txBox="1"/>
          <p:nvPr/>
        </p:nvSpPr>
        <p:spPr>
          <a:xfrm>
            <a:off x="405114" y="3220996"/>
            <a:ext cx="3886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Add Record &lt;1-1,lock,ok,tentative&gt;</a:t>
            </a:r>
            <a:endParaRPr lang="zh-CN" altLang="en-US" dirty="0"/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8F0B431-E184-4DB5-88DB-08EC94C8FD96}"/>
              </a:ext>
            </a:extLst>
          </p:cNvPr>
          <p:cNvSpPr txBox="1"/>
          <p:nvPr/>
        </p:nvSpPr>
        <p:spPr>
          <a:xfrm>
            <a:off x="405114" y="3602487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&lt;reply,1-1,ok&gt;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167B51A-8A18-4CE7-9791-E57FC3A1E976}"/>
              </a:ext>
            </a:extLst>
          </p:cNvPr>
          <p:cNvSpPr txBox="1"/>
          <p:nvPr/>
        </p:nvSpPr>
        <p:spPr>
          <a:xfrm>
            <a:off x="405113" y="3971819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3 matching results -&gt; fast path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E99F190-B3C3-477C-B3ED-DB7C8AD63673}"/>
              </a:ext>
            </a:extLst>
          </p:cNvPr>
          <p:cNvSpPr txBox="1"/>
          <p:nvPr/>
        </p:nvSpPr>
        <p:spPr>
          <a:xfrm>
            <a:off x="405113" y="4288572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Return result: OK</a:t>
            </a:r>
            <a:endParaRPr lang="zh-CN" altLang="en-US" dirty="0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F28C393-C5C5-4E6C-9B1B-FC28B05CCE0F}"/>
              </a:ext>
            </a:extLst>
          </p:cNvPr>
          <p:cNvCxnSpPr>
            <a:cxnSpLocks/>
            <a:stCxn id="34" idx="0"/>
          </p:cNvCxnSpPr>
          <p:nvPr/>
        </p:nvCxnSpPr>
        <p:spPr>
          <a:xfrm flipH="1" flipV="1">
            <a:off x="6029017" y="2593767"/>
            <a:ext cx="1" cy="641890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5AD1DAC9-3275-45FD-9C2A-029872B93F8F}"/>
              </a:ext>
            </a:extLst>
          </p:cNvPr>
          <p:cNvSpPr txBox="1"/>
          <p:nvPr/>
        </p:nvSpPr>
        <p:spPr>
          <a:xfrm>
            <a:off x="6103994" y="2763044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Return result: OK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1A3E5BD-BF9A-4CB8-8D77-D4C77C6E30C0}"/>
              </a:ext>
            </a:extLst>
          </p:cNvPr>
          <p:cNvSpPr txBox="1"/>
          <p:nvPr/>
        </p:nvSpPr>
        <p:spPr>
          <a:xfrm>
            <a:off x="399685" y="4634181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D9A1DF6-84E9-458E-8DA4-04C3D9D060D4}"/>
              </a:ext>
            </a:extLst>
          </p:cNvPr>
          <p:cNvSpPr txBox="1"/>
          <p:nvPr/>
        </p:nvSpPr>
        <p:spPr>
          <a:xfrm>
            <a:off x="3930390" y="3922982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A0F0E0F-D602-4B13-B1AD-2BF0A4A1ACDC}"/>
              </a:ext>
            </a:extLst>
          </p:cNvPr>
          <p:cNvSpPr txBox="1"/>
          <p:nvPr/>
        </p:nvSpPr>
        <p:spPr>
          <a:xfrm>
            <a:off x="4930753" y="4366308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95D035A-1F92-487F-9FAF-68D8683F26B3}"/>
              </a:ext>
            </a:extLst>
          </p:cNvPr>
          <p:cNvSpPr txBox="1"/>
          <p:nvPr/>
        </p:nvSpPr>
        <p:spPr>
          <a:xfrm>
            <a:off x="6911953" y="3972156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117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4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CB449893-4045-4E95-8A08-8278D61DF305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&lt;propose,1-1,lock&gt;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-&gt; OK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4BCB104-D16A-4843-B1D7-FB3EE8003009}"/>
              </a:ext>
            </a:extLst>
          </p:cNvPr>
          <p:cNvSpPr txBox="1"/>
          <p:nvPr/>
        </p:nvSpPr>
        <p:spPr>
          <a:xfrm>
            <a:off x="405114" y="3220996"/>
            <a:ext cx="3886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Add Record &lt;1-1,lock,ok,tentative&gt;</a:t>
            </a:r>
            <a:endParaRPr lang="zh-CN" altLang="en-US" dirty="0"/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8F0B431-E184-4DB5-88DB-08EC94C8FD96}"/>
              </a:ext>
            </a:extLst>
          </p:cNvPr>
          <p:cNvSpPr txBox="1"/>
          <p:nvPr/>
        </p:nvSpPr>
        <p:spPr>
          <a:xfrm>
            <a:off x="405114" y="3602487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&lt;reply,1-1,ok&gt;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167B51A-8A18-4CE7-9791-E57FC3A1E976}"/>
              </a:ext>
            </a:extLst>
          </p:cNvPr>
          <p:cNvSpPr txBox="1"/>
          <p:nvPr/>
        </p:nvSpPr>
        <p:spPr>
          <a:xfrm>
            <a:off x="405113" y="3971819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3 matching results -&gt; fast path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E99F190-B3C3-477C-B3ED-DB7C8AD63673}"/>
              </a:ext>
            </a:extLst>
          </p:cNvPr>
          <p:cNvSpPr txBox="1"/>
          <p:nvPr/>
        </p:nvSpPr>
        <p:spPr>
          <a:xfrm>
            <a:off x="405113" y="4288572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Return result: OK</a:t>
            </a:r>
            <a:endParaRPr lang="zh-CN" altLang="en-US" dirty="0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F28C393-C5C5-4E6C-9B1B-FC28B05CCE0F}"/>
              </a:ext>
            </a:extLst>
          </p:cNvPr>
          <p:cNvCxnSpPr>
            <a:cxnSpLocks/>
            <a:stCxn id="34" idx="0"/>
          </p:cNvCxnSpPr>
          <p:nvPr/>
        </p:nvCxnSpPr>
        <p:spPr>
          <a:xfrm flipH="1" flipV="1">
            <a:off x="6029017" y="2593767"/>
            <a:ext cx="1" cy="641890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5AD1DAC9-3275-45FD-9C2A-029872B93F8F}"/>
              </a:ext>
            </a:extLst>
          </p:cNvPr>
          <p:cNvSpPr txBox="1"/>
          <p:nvPr/>
        </p:nvSpPr>
        <p:spPr>
          <a:xfrm>
            <a:off x="6103994" y="2763044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Return result: OK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1A3E5BD-BF9A-4CB8-8D77-D4C77C6E30C0}"/>
              </a:ext>
            </a:extLst>
          </p:cNvPr>
          <p:cNvSpPr txBox="1"/>
          <p:nvPr/>
        </p:nvSpPr>
        <p:spPr>
          <a:xfrm>
            <a:off x="399685" y="4634181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D9A1DF6-84E9-458E-8DA4-04C3D9D060D4}"/>
              </a:ext>
            </a:extLst>
          </p:cNvPr>
          <p:cNvSpPr txBox="1"/>
          <p:nvPr/>
        </p:nvSpPr>
        <p:spPr>
          <a:xfrm>
            <a:off x="3930390" y="3922982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A0F0E0F-D602-4B13-B1AD-2BF0A4A1ACDC}"/>
              </a:ext>
            </a:extLst>
          </p:cNvPr>
          <p:cNvSpPr txBox="1"/>
          <p:nvPr/>
        </p:nvSpPr>
        <p:spPr>
          <a:xfrm>
            <a:off x="4930753" y="4366308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95D035A-1F92-487F-9FAF-68D8683F26B3}"/>
              </a:ext>
            </a:extLst>
          </p:cNvPr>
          <p:cNvSpPr txBox="1"/>
          <p:nvPr/>
        </p:nvSpPr>
        <p:spPr>
          <a:xfrm>
            <a:off x="6911953" y="3972156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&lt;finalize,1-1,ok&gt;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9DC7D1D-EB7F-4DC2-8C1B-44912C71B70F}"/>
              </a:ext>
            </a:extLst>
          </p:cNvPr>
          <p:cNvSpPr txBox="1"/>
          <p:nvPr/>
        </p:nvSpPr>
        <p:spPr>
          <a:xfrm>
            <a:off x="413151" y="4973264"/>
            <a:ext cx="182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9. Update record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96718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unlock &amp; Client2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2718921"/>
            <a:ext cx="1223474" cy="21718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4403833" y="2167425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H="1" flipV="1">
            <a:off x="5111084" y="2718921"/>
            <a:ext cx="917934" cy="2167642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CB449893-4045-4E95-8A08-8278D61DF305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5111084" y="2718921"/>
            <a:ext cx="3046679" cy="2187565"/>
          </a:xfrm>
          <a:prstGeom prst="line">
            <a:avLst/>
          </a:prstGeom>
          <a:ln w="38100">
            <a:solidFill>
              <a:srgbClr val="004098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6" name="Lock client">
            <a:extLst>
              <a:ext uri="{FF2B5EF4-FFF2-40B4-BE49-F238E27FC236}">
                <a16:creationId xmlns:a16="http://schemas.microsoft.com/office/drawing/2014/main" id="{AA58645C-8E8B-4886-85C4-0871BE6D8433}"/>
              </a:ext>
            </a:extLst>
          </p:cNvPr>
          <p:cNvSpPr/>
          <p:nvPr/>
        </p:nvSpPr>
        <p:spPr>
          <a:xfrm>
            <a:off x="6372815" y="2167425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D953F03-355F-49AD-AC7E-D114CB27B421}"/>
              </a:ext>
            </a:extLst>
          </p:cNvPr>
          <p:cNvSpPr txBox="1"/>
          <p:nvPr/>
        </p:nvSpPr>
        <p:spPr>
          <a:xfrm>
            <a:off x="405114" y="2002420"/>
            <a:ext cx="3815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Client1 invokes unlock, with one message lost (or </a:t>
            </a:r>
            <a:r>
              <a:rPr lang="en-US" altLang="zh-CN" dirty="0" err="1"/>
              <a:t>unorderd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A88ED256-7706-4F6E-8001-AF6180C2B1D5}"/>
              </a:ext>
            </a:extLst>
          </p:cNvPr>
          <p:cNvSpPr/>
          <p:nvPr/>
        </p:nvSpPr>
        <p:spPr>
          <a:xfrm>
            <a:off x="3785778" y="4335249"/>
            <a:ext cx="783635" cy="3693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sz="1600" dirty="0">
                <a:latin typeface="Candara" panose="020E0502030303020204" pitchFamily="34" charset="0"/>
              </a:rPr>
              <a:t>Unlock</a:t>
            </a:r>
            <a:endParaRPr sz="16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15A88173-F644-4563-A175-A125B88F03FF}"/>
              </a:ext>
            </a:extLst>
          </p:cNvPr>
          <p:cNvSpPr/>
          <p:nvPr/>
        </p:nvSpPr>
        <p:spPr>
          <a:xfrm>
            <a:off x="5589180" y="4336646"/>
            <a:ext cx="783635" cy="3693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sz="1600" dirty="0">
                <a:latin typeface="Candara" panose="020E0502030303020204" pitchFamily="34" charset="0"/>
              </a:rPr>
              <a:t>Unlock</a:t>
            </a:r>
            <a:endParaRPr sz="1600" dirty="0">
              <a:latin typeface="Candara" panose="020E0502030303020204" pitchFamily="34" charset="0"/>
            </a:endParaRPr>
          </a:p>
        </p:txBody>
      </p:sp>
      <p:sp>
        <p:nvSpPr>
          <p:cNvPr id="49" name="Lock client">
            <a:extLst>
              <a:ext uri="{FF2B5EF4-FFF2-40B4-BE49-F238E27FC236}">
                <a16:creationId xmlns:a16="http://schemas.microsoft.com/office/drawing/2014/main" id="{966DD876-E076-4AA8-969F-40D4D69B323E}"/>
              </a:ext>
            </a:extLst>
          </p:cNvPr>
          <p:cNvSpPr/>
          <p:nvPr/>
        </p:nvSpPr>
        <p:spPr>
          <a:xfrm>
            <a:off x="7706105" y="3872829"/>
            <a:ext cx="783635" cy="3693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sz="1600" dirty="0">
                <a:latin typeface="Candara" panose="020E0502030303020204" pitchFamily="34" charset="0"/>
              </a:rPr>
              <a:t>Unlock</a:t>
            </a:r>
            <a:endParaRPr sz="1600" dirty="0">
              <a:latin typeface="Candara" panose="020E0502030303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98F5314-8B83-449D-8D47-4E4682974F89}"/>
              </a:ext>
            </a:extLst>
          </p:cNvPr>
          <p:cNvSpPr txBox="1"/>
          <p:nvPr/>
        </p:nvSpPr>
        <p:spPr>
          <a:xfrm>
            <a:off x="427355" y="2706733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2. Then, Client2 invokes lock</a:t>
            </a:r>
            <a:endParaRPr lang="zh-CN" altLang="en-US" dirty="0"/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7F5385DC-8B79-4011-A9E9-38C5AEE9DF4A}"/>
              </a:ext>
            </a:extLst>
          </p:cNvPr>
          <p:cNvCxnSpPr>
            <a:cxnSpLocks/>
            <a:stCxn id="39" idx="0"/>
            <a:endCxn id="36" idx="2"/>
          </p:cNvCxnSpPr>
          <p:nvPr/>
        </p:nvCxnSpPr>
        <p:spPr>
          <a:xfrm flipV="1">
            <a:off x="3887610" y="2718921"/>
            <a:ext cx="3192456" cy="21718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3A03D4B7-ED8D-4CD5-BF50-6BBA51EB22B8}"/>
              </a:ext>
            </a:extLst>
          </p:cNvPr>
          <p:cNvCxnSpPr>
            <a:cxnSpLocks/>
            <a:stCxn id="42" idx="0"/>
            <a:endCxn id="36" idx="2"/>
          </p:cNvCxnSpPr>
          <p:nvPr/>
        </p:nvCxnSpPr>
        <p:spPr>
          <a:xfrm flipV="1">
            <a:off x="6029018" y="2718921"/>
            <a:ext cx="1051048" cy="2167642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A7B5C369-182B-4313-AA60-F84D4E55E398}"/>
              </a:ext>
            </a:extLst>
          </p:cNvPr>
          <p:cNvCxnSpPr>
            <a:cxnSpLocks/>
            <a:stCxn id="45" idx="0"/>
            <a:endCxn id="36" idx="2"/>
          </p:cNvCxnSpPr>
          <p:nvPr/>
        </p:nvCxnSpPr>
        <p:spPr>
          <a:xfrm flipH="1" flipV="1">
            <a:off x="7080066" y="2718921"/>
            <a:ext cx="1077697" cy="2187565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Lock client">
            <a:extLst>
              <a:ext uri="{FF2B5EF4-FFF2-40B4-BE49-F238E27FC236}">
                <a16:creationId xmlns:a16="http://schemas.microsoft.com/office/drawing/2014/main" id="{51716868-BF3E-475A-B369-CFDA1139FFBA}"/>
              </a:ext>
            </a:extLst>
          </p:cNvPr>
          <p:cNvSpPr/>
          <p:nvPr/>
        </p:nvSpPr>
        <p:spPr>
          <a:xfrm>
            <a:off x="3785778" y="3872829"/>
            <a:ext cx="783635" cy="369332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sz="1600" dirty="0">
                <a:latin typeface="Candara" panose="020E0502030303020204" pitchFamily="34" charset="0"/>
              </a:rPr>
              <a:t>Lock</a:t>
            </a:r>
            <a:endParaRPr sz="1600" dirty="0">
              <a:latin typeface="Candara" panose="020E0502030303020204" pitchFamily="34" charset="0"/>
            </a:endParaRPr>
          </a:p>
        </p:txBody>
      </p:sp>
      <p:sp>
        <p:nvSpPr>
          <p:cNvPr id="57" name="Lock client">
            <a:extLst>
              <a:ext uri="{FF2B5EF4-FFF2-40B4-BE49-F238E27FC236}">
                <a16:creationId xmlns:a16="http://schemas.microsoft.com/office/drawing/2014/main" id="{F0164995-C939-4B4E-9B85-0E839643FD5F}"/>
              </a:ext>
            </a:extLst>
          </p:cNvPr>
          <p:cNvSpPr/>
          <p:nvPr/>
        </p:nvSpPr>
        <p:spPr>
          <a:xfrm>
            <a:off x="5594700" y="3872829"/>
            <a:ext cx="783635" cy="369332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sz="1600" dirty="0">
                <a:latin typeface="Candara" panose="020E0502030303020204" pitchFamily="34" charset="0"/>
              </a:rPr>
              <a:t>Lock</a:t>
            </a:r>
            <a:endParaRPr sz="1600" dirty="0">
              <a:latin typeface="Candara" panose="020E0502030303020204" pitchFamily="34" charset="0"/>
            </a:endParaRPr>
          </a:p>
        </p:txBody>
      </p:sp>
      <p:sp>
        <p:nvSpPr>
          <p:cNvPr id="58" name="Lock client">
            <a:extLst>
              <a:ext uri="{FF2B5EF4-FFF2-40B4-BE49-F238E27FC236}">
                <a16:creationId xmlns:a16="http://schemas.microsoft.com/office/drawing/2014/main" id="{8E3D9D22-1620-44BA-8B12-981BA8D2EBFF}"/>
              </a:ext>
            </a:extLst>
          </p:cNvPr>
          <p:cNvSpPr/>
          <p:nvPr/>
        </p:nvSpPr>
        <p:spPr>
          <a:xfrm>
            <a:off x="7717926" y="4342847"/>
            <a:ext cx="783635" cy="369332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sz="1600" dirty="0">
                <a:latin typeface="Candara" panose="020E0502030303020204" pitchFamily="34" charset="0"/>
              </a:rPr>
              <a:t>Lock</a:t>
            </a:r>
            <a:endParaRPr sz="1600" dirty="0">
              <a:latin typeface="Candara" panose="020E0502030303020204" pitchFamily="34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21FCF22-003C-4296-AFCA-ED707E32E7FD}"/>
              </a:ext>
            </a:extLst>
          </p:cNvPr>
          <p:cNvSpPr/>
          <p:nvPr/>
        </p:nvSpPr>
        <p:spPr>
          <a:xfrm>
            <a:off x="3321934" y="3530278"/>
            <a:ext cx="5822066" cy="153687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A17CAA9-8B6F-450C-A746-0222E75BF714}"/>
              </a:ext>
            </a:extLst>
          </p:cNvPr>
          <p:cNvSpPr txBox="1"/>
          <p:nvPr/>
        </p:nvSpPr>
        <p:spPr>
          <a:xfrm rot="20964712">
            <a:off x="841152" y="3652027"/>
            <a:ext cx="3043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rgbClr val="FFC000"/>
                </a:solidFill>
              </a:rPr>
              <a:t>Inconsistent?</a:t>
            </a:r>
            <a:endParaRPr lang="zh-CN" altLang="en-US" sz="32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17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 animBg="1"/>
      <p:bldP spid="47" grpId="0" animBg="1"/>
      <p:bldP spid="49" grpId="0" animBg="1"/>
      <p:bldP spid="51" grpId="0"/>
      <p:bldP spid="56" grpId="0" animBg="1"/>
      <p:bldP spid="57" grpId="0" animBg="1"/>
      <p:bldP spid="58" grpId="0" animBg="1"/>
      <p:bldP spid="21" grpId="0" animBg="1"/>
      <p:bldP spid="2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unlock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94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InvokeInconsistent</a:t>
            </a:r>
            <a:r>
              <a:rPr lang="en-US" altLang="zh-CN" dirty="0"/>
              <a:t>(unlock)</a:t>
            </a:r>
            <a:endParaRPr lang="zh-CN" altLang="en-US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24356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&lt;propose,1-2,unlock&gt;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Add record &lt;1-2,unlock,ten&gt;</a:t>
            </a:r>
            <a:endParaRPr lang="zh-CN" altLang="en-US" dirty="0"/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F28C393-C5C5-4E6C-9B1B-FC28B05CCE0F}"/>
              </a:ext>
            </a:extLst>
          </p:cNvPr>
          <p:cNvCxnSpPr>
            <a:cxnSpLocks/>
            <a:stCxn id="34" idx="0"/>
          </p:cNvCxnSpPr>
          <p:nvPr/>
        </p:nvCxnSpPr>
        <p:spPr>
          <a:xfrm flipH="1" flipV="1">
            <a:off x="6029017" y="2593767"/>
            <a:ext cx="1" cy="64189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40E235D7-B80E-4596-9319-7E343AED093C}"/>
              </a:ext>
            </a:extLst>
          </p:cNvPr>
          <p:cNvSpPr txBox="1"/>
          <p:nvPr/>
        </p:nvSpPr>
        <p:spPr>
          <a:xfrm>
            <a:off x="6006599" y="2631312"/>
            <a:ext cx="294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InvokeInconsistent</a:t>
            </a:r>
            <a:r>
              <a:rPr lang="en-US" altLang="zh-CN" dirty="0"/>
              <a:t>(unlock)</a:t>
            </a:r>
            <a:endParaRPr lang="zh-CN" altLang="en-US" dirty="0"/>
          </a:p>
        </p:txBody>
      </p:sp>
      <p:sp>
        <p:nvSpPr>
          <p:cNvPr id="36" name="Lock/unlock request">
            <a:extLst>
              <a:ext uri="{FF2B5EF4-FFF2-40B4-BE49-F238E27FC236}">
                <a16:creationId xmlns:a16="http://schemas.microsoft.com/office/drawing/2014/main" id="{26AA67AF-C1B6-4DCA-B147-B4ED707C1C0D}"/>
              </a:ext>
            </a:extLst>
          </p:cNvPr>
          <p:cNvSpPr txBox="1"/>
          <p:nvPr/>
        </p:nvSpPr>
        <p:spPr>
          <a:xfrm>
            <a:off x="3703250" y="3987208"/>
            <a:ext cx="224356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&lt;propose,1-2,unlock&gt;</a:t>
            </a:r>
            <a:endParaRPr lang="zh-CN" altLang="en-US" sz="1600" dirty="0"/>
          </a:p>
        </p:txBody>
      </p:sp>
      <p:sp>
        <p:nvSpPr>
          <p:cNvPr id="44" name="Lock/unlock request">
            <a:extLst>
              <a:ext uri="{FF2B5EF4-FFF2-40B4-BE49-F238E27FC236}">
                <a16:creationId xmlns:a16="http://schemas.microsoft.com/office/drawing/2014/main" id="{3A60F1F5-27D5-411E-9DB3-C9A2E83DBF1B}"/>
              </a:ext>
            </a:extLst>
          </p:cNvPr>
          <p:cNvSpPr txBox="1"/>
          <p:nvPr/>
        </p:nvSpPr>
        <p:spPr>
          <a:xfrm>
            <a:off x="4792422" y="4396116"/>
            <a:ext cx="224356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&lt;propose,1-2,unlock&gt;</a:t>
            </a:r>
            <a:endParaRPr lang="zh-CN" altLang="en-US" sz="1600" dirty="0"/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&lt;1-2,unlock,ten&gt;</a:t>
            </a:r>
            <a:endParaRPr sz="1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49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9" grpId="0"/>
      <p:bldP spid="36" grpId="0" animBg="1"/>
      <p:bldP spid="44" grpId="0" animBg="1"/>
      <p:bldP spid="46" grpId="0" animBg="1"/>
      <p:bldP spid="4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unlock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94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InvokeInconsistent</a:t>
            </a:r>
            <a:r>
              <a:rPr lang="en-US" altLang="zh-CN" dirty="0"/>
              <a:t>(unlock)</a:t>
            </a:r>
            <a:endParaRPr lang="zh-CN" altLang="en-US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24356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&lt;propose,1-2,unlock&gt;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Add record &lt;1-2,unlock,ten&gt;</a:t>
            </a:r>
            <a:endParaRPr lang="zh-CN" altLang="en-US" dirty="0"/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6" name="Lock/unlock request">
            <a:extLst>
              <a:ext uri="{FF2B5EF4-FFF2-40B4-BE49-F238E27FC236}">
                <a16:creationId xmlns:a16="http://schemas.microsoft.com/office/drawing/2014/main" id="{26AA67AF-C1B6-4DCA-B147-B4ED707C1C0D}"/>
              </a:ext>
            </a:extLst>
          </p:cNvPr>
          <p:cNvSpPr txBox="1"/>
          <p:nvPr/>
        </p:nvSpPr>
        <p:spPr>
          <a:xfrm>
            <a:off x="3703250" y="3987208"/>
            <a:ext cx="1345879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4. &lt;reply,1-2&gt;</a:t>
            </a:r>
            <a:endParaRPr lang="zh-CN" altLang="en-US" sz="1600" dirty="0"/>
          </a:p>
        </p:txBody>
      </p:sp>
      <p:sp>
        <p:nvSpPr>
          <p:cNvPr id="44" name="Lock/unlock request">
            <a:extLst>
              <a:ext uri="{FF2B5EF4-FFF2-40B4-BE49-F238E27FC236}">
                <a16:creationId xmlns:a16="http://schemas.microsoft.com/office/drawing/2014/main" id="{3A60F1F5-27D5-411E-9DB3-C9A2E83DBF1B}"/>
              </a:ext>
            </a:extLst>
          </p:cNvPr>
          <p:cNvSpPr txBox="1"/>
          <p:nvPr/>
        </p:nvSpPr>
        <p:spPr>
          <a:xfrm>
            <a:off x="4792422" y="4396116"/>
            <a:ext cx="1345879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4. &lt;reply,1-2&gt;</a:t>
            </a:r>
            <a:endParaRPr lang="zh-CN" altLang="en-US" sz="1600" dirty="0"/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15F242-7A4E-48F3-B3EB-E9A08FADFF81}"/>
              </a:ext>
            </a:extLst>
          </p:cNvPr>
          <p:cNvSpPr txBox="1"/>
          <p:nvPr/>
        </p:nvSpPr>
        <p:spPr>
          <a:xfrm>
            <a:off x="392457" y="3173846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&lt;reply,1-2&gt;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DA39C5E-BDFB-4A8F-9368-31FEEB73CBC1}"/>
              </a:ext>
            </a:extLst>
          </p:cNvPr>
          <p:cNvSpPr txBox="1"/>
          <p:nvPr/>
        </p:nvSpPr>
        <p:spPr>
          <a:xfrm>
            <a:off x="379800" y="3509305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Receive 2 responses -&gt; </a:t>
            </a:r>
            <a:r>
              <a:rPr lang="en-US" altLang="zh-CN" b="1" dirty="0"/>
              <a:t>f+1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A3D69B-36FF-47A0-8AA0-48D0105F532E}"/>
              </a:ext>
            </a:extLst>
          </p:cNvPr>
          <p:cNvSpPr txBox="1"/>
          <p:nvPr/>
        </p:nvSpPr>
        <p:spPr>
          <a:xfrm>
            <a:off x="5830053" y="2673475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Receive 2 responses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24883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unlock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94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InvokeInconsistent</a:t>
            </a:r>
            <a:r>
              <a:rPr lang="en-US" altLang="zh-CN" dirty="0"/>
              <a:t>(unlock)</a:t>
            </a:r>
            <a:endParaRPr lang="zh-CN" altLang="en-US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24356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&lt;propose,1-2,unlock&gt;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Add record &lt;1-2,unlock,ten&gt;</a:t>
            </a:r>
            <a:endParaRPr lang="zh-CN" altLang="en-US" dirty="0"/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&lt;1-2,unlock,ten&gt;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15F242-7A4E-48F3-B3EB-E9A08FADFF81}"/>
              </a:ext>
            </a:extLst>
          </p:cNvPr>
          <p:cNvSpPr txBox="1"/>
          <p:nvPr/>
        </p:nvSpPr>
        <p:spPr>
          <a:xfrm>
            <a:off x="392457" y="3173846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&lt;reply,1-2&gt;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DA39C5E-BDFB-4A8F-9368-31FEEB73CBC1}"/>
              </a:ext>
            </a:extLst>
          </p:cNvPr>
          <p:cNvSpPr txBox="1"/>
          <p:nvPr/>
        </p:nvSpPr>
        <p:spPr>
          <a:xfrm>
            <a:off x="379800" y="3509305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Receive 2 responses -&gt; </a:t>
            </a:r>
            <a:r>
              <a:rPr lang="en-US" altLang="zh-CN" b="1" dirty="0"/>
              <a:t>f+1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A3D69B-36FF-47A0-8AA0-48D0105F532E}"/>
              </a:ext>
            </a:extLst>
          </p:cNvPr>
          <p:cNvSpPr txBox="1"/>
          <p:nvPr/>
        </p:nvSpPr>
        <p:spPr>
          <a:xfrm>
            <a:off x="6138301" y="2710238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Return</a:t>
            </a:r>
            <a:endParaRPr lang="zh-CN" altLang="en-US" b="1" dirty="0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F910F376-277F-4B44-9242-2457B5FC667E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6029018" y="2424490"/>
            <a:ext cx="0" cy="811167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391B0622-2C2E-4D7E-B6D5-1968ACA987B3}"/>
              </a:ext>
            </a:extLst>
          </p:cNvPr>
          <p:cNvSpPr txBox="1"/>
          <p:nvPr/>
        </p:nvSpPr>
        <p:spPr>
          <a:xfrm>
            <a:off x="379799" y="3845700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Return</a:t>
            </a:r>
            <a:endParaRPr lang="zh-CN" altLang="en-US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5DBBB20-29CC-477D-B459-5899883894F0}"/>
              </a:ext>
            </a:extLst>
          </p:cNvPr>
          <p:cNvSpPr txBox="1"/>
          <p:nvPr/>
        </p:nvSpPr>
        <p:spPr>
          <a:xfrm>
            <a:off x="392457" y="4141096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 &lt;finalize,1-2&gt;</a:t>
            </a:r>
            <a:endParaRPr lang="zh-CN" altLang="en-US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4508101-1842-4A33-8A8B-F4D9F88D8B8B}"/>
              </a:ext>
            </a:extLst>
          </p:cNvPr>
          <p:cNvSpPr txBox="1"/>
          <p:nvPr/>
        </p:nvSpPr>
        <p:spPr>
          <a:xfrm>
            <a:off x="3756562" y="3853777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 &lt;finalize,1-2&gt;</a:t>
            </a:r>
            <a:endParaRPr lang="zh-CN" altLang="en-US" b="1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DDD08F9-42D2-49C7-942F-1F4827AB71B9}"/>
              </a:ext>
            </a:extLst>
          </p:cNvPr>
          <p:cNvSpPr txBox="1"/>
          <p:nvPr/>
        </p:nvSpPr>
        <p:spPr>
          <a:xfrm>
            <a:off x="4850806" y="4282418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 &lt;finalize,1-2&gt;</a:t>
            </a:r>
            <a:endParaRPr lang="zh-CN" altLang="en-US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C9763B0-9980-41F7-AC77-88F71E4DF80B}"/>
              </a:ext>
            </a:extLst>
          </p:cNvPr>
          <p:cNvSpPr txBox="1"/>
          <p:nvPr/>
        </p:nvSpPr>
        <p:spPr>
          <a:xfrm>
            <a:off x="405114" y="4452436"/>
            <a:ext cx="26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 </a:t>
            </a:r>
            <a:r>
              <a:rPr lang="en-US" altLang="zh-CN" dirty="0" err="1"/>
              <a:t>ExecInconsistent</a:t>
            </a:r>
            <a:r>
              <a:rPr lang="en-US" altLang="zh-CN" dirty="0"/>
              <a:t>(unlock)</a:t>
            </a:r>
            <a:endParaRPr lang="zh-CN" altLang="en-US" b="1" dirty="0"/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41582848-4C61-4793-AD60-D3D85CA1ED11}"/>
              </a:ext>
            </a:extLst>
          </p:cNvPr>
          <p:cNvCxnSpPr>
            <a:cxnSpLocks/>
            <a:endCxn id="46" idx="2"/>
          </p:cNvCxnSpPr>
          <p:nvPr/>
        </p:nvCxnSpPr>
        <p:spPr>
          <a:xfrm flipH="1" flipV="1">
            <a:off x="3887610" y="5974884"/>
            <a:ext cx="12656" cy="65959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FFAAFBF-A64A-4B94-88A9-01D38F924552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6029018" y="5955379"/>
            <a:ext cx="0" cy="679101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DFD25400-F87E-4B3F-B2D6-CE89F72A8FC3}"/>
              </a:ext>
            </a:extLst>
          </p:cNvPr>
          <p:cNvSpPr txBox="1"/>
          <p:nvPr/>
        </p:nvSpPr>
        <p:spPr>
          <a:xfrm>
            <a:off x="1234303" y="6061155"/>
            <a:ext cx="26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 </a:t>
            </a:r>
            <a:r>
              <a:rPr lang="en-US" altLang="zh-CN" dirty="0" err="1"/>
              <a:t>ExecInconsistent</a:t>
            </a:r>
            <a:r>
              <a:rPr lang="en-US" altLang="zh-CN" dirty="0"/>
              <a:t>(unlock)</a:t>
            </a:r>
            <a:endParaRPr lang="zh-CN" altLang="en-US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B70C0DF-638F-4473-B5DC-D6B02A217EAC}"/>
              </a:ext>
            </a:extLst>
          </p:cNvPr>
          <p:cNvSpPr txBox="1"/>
          <p:nvPr/>
        </p:nvSpPr>
        <p:spPr>
          <a:xfrm>
            <a:off x="5996188" y="6050025"/>
            <a:ext cx="26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 </a:t>
            </a:r>
            <a:r>
              <a:rPr lang="en-US" altLang="zh-CN" dirty="0" err="1"/>
              <a:t>ExecInconsistent</a:t>
            </a:r>
            <a:r>
              <a:rPr lang="en-US" altLang="zh-CN" dirty="0"/>
              <a:t>(unlock)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02290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  <p:bldP spid="37" grpId="0"/>
      <p:bldP spid="41" grpId="0"/>
      <p:bldP spid="4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Client1 invokes unlock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BD88614-9EBC-403B-A5EB-4CDB418B215A}"/>
              </a:ext>
            </a:extLst>
          </p:cNvPr>
          <p:cNvSpPr txBox="1"/>
          <p:nvPr/>
        </p:nvSpPr>
        <p:spPr>
          <a:xfrm>
            <a:off x="405114" y="2002420"/>
            <a:ext cx="294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InvokeInconsistent</a:t>
            </a:r>
            <a:r>
              <a:rPr lang="en-US" altLang="zh-CN" dirty="0"/>
              <a:t>(unlock)</a:t>
            </a:r>
            <a:endParaRPr lang="zh-CN" altLang="en-US" dirty="0"/>
          </a:p>
        </p:txBody>
      </p:sp>
      <p:sp>
        <p:nvSpPr>
          <p:cNvPr id="48" name="Lock/unlock request">
            <a:extLst>
              <a:ext uri="{FF2B5EF4-FFF2-40B4-BE49-F238E27FC236}">
                <a16:creationId xmlns:a16="http://schemas.microsoft.com/office/drawing/2014/main" id="{F043B4B3-5494-4D52-B537-635EAEF392F2}"/>
              </a:ext>
            </a:extLst>
          </p:cNvPr>
          <p:cNvSpPr txBox="1"/>
          <p:nvPr/>
        </p:nvSpPr>
        <p:spPr>
          <a:xfrm>
            <a:off x="440083" y="2424490"/>
            <a:ext cx="224356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&lt;propose,1-2,unlock&gt;</a:t>
            </a:r>
            <a:endParaRPr lang="zh-CN" altLang="en-US" sz="1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025E1-8B99-4F65-B501-7195172CBC5A}"/>
              </a:ext>
            </a:extLst>
          </p:cNvPr>
          <p:cNvSpPr txBox="1"/>
          <p:nvPr/>
        </p:nvSpPr>
        <p:spPr>
          <a:xfrm>
            <a:off x="405114" y="2815782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Add record &lt;1-2,unlock,ten&gt;</a:t>
            </a:r>
            <a:endParaRPr lang="zh-CN" altLang="en-US" dirty="0"/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15F242-7A4E-48F3-B3EB-E9A08FADFF81}"/>
              </a:ext>
            </a:extLst>
          </p:cNvPr>
          <p:cNvSpPr txBox="1"/>
          <p:nvPr/>
        </p:nvSpPr>
        <p:spPr>
          <a:xfrm>
            <a:off x="392457" y="3173846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&lt;reply,1-2&gt;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DA39C5E-BDFB-4A8F-9368-31FEEB73CBC1}"/>
              </a:ext>
            </a:extLst>
          </p:cNvPr>
          <p:cNvSpPr txBox="1"/>
          <p:nvPr/>
        </p:nvSpPr>
        <p:spPr>
          <a:xfrm>
            <a:off x="379800" y="3509305"/>
            <a:ext cx="349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Receive 2 responses -&gt; </a:t>
            </a:r>
            <a:r>
              <a:rPr lang="en-US" altLang="zh-CN" b="1" dirty="0"/>
              <a:t>f+1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A3D69B-36FF-47A0-8AA0-48D0105F532E}"/>
              </a:ext>
            </a:extLst>
          </p:cNvPr>
          <p:cNvSpPr txBox="1"/>
          <p:nvPr/>
        </p:nvSpPr>
        <p:spPr>
          <a:xfrm>
            <a:off x="6138301" y="2710238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Return</a:t>
            </a:r>
            <a:endParaRPr lang="zh-CN" altLang="en-US" b="1" dirty="0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F910F376-277F-4B44-9242-2457B5FC667E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6029018" y="2424490"/>
            <a:ext cx="0" cy="811167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391B0622-2C2E-4D7E-B6D5-1968ACA987B3}"/>
              </a:ext>
            </a:extLst>
          </p:cNvPr>
          <p:cNvSpPr txBox="1"/>
          <p:nvPr/>
        </p:nvSpPr>
        <p:spPr>
          <a:xfrm>
            <a:off x="379799" y="3845700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Return</a:t>
            </a:r>
            <a:endParaRPr lang="zh-CN" altLang="en-US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5DBBB20-29CC-477D-B459-5899883894F0}"/>
              </a:ext>
            </a:extLst>
          </p:cNvPr>
          <p:cNvSpPr txBox="1"/>
          <p:nvPr/>
        </p:nvSpPr>
        <p:spPr>
          <a:xfrm>
            <a:off x="392457" y="4141096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 &lt;finalize,1-2&gt;</a:t>
            </a:r>
            <a:endParaRPr lang="zh-CN" altLang="en-US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4508101-1842-4A33-8A8B-F4D9F88D8B8B}"/>
              </a:ext>
            </a:extLst>
          </p:cNvPr>
          <p:cNvSpPr txBox="1"/>
          <p:nvPr/>
        </p:nvSpPr>
        <p:spPr>
          <a:xfrm>
            <a:off x="3756562" y="3853777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 &lt;finalize,1-2&gt;</a:t>
            </a:r>
            <a:endParaRPr lang="zh-CN" altLang="en-US" b="1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DDD08F9-42D2-49C7-942F-1F4827AB71B9}"/>
              </a:ext>
            </a:extLst>
          </p:cNvPr>
          <p:cNvSpPr txBox="1"/>
          <p:nvPr/>
        </p:nvSpPr>
        <p:spPr>
          <a:xfrm>
            <a:off x="4850806" y="4282418"/>
            <a:ext cx="23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 &lt;finalize,1-2&gt;</a:t>
            </a:r>
            <a:endParaRPr lang="zh-CN" altLang="en-US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C9763B0-9980-41F7-AC77-88F71E4DF80B}"/>
              </a:ext>
            </a:extLst>
          </p:cNvPr>
          <p:cNvSpPr txBox="1"/>
          <p:nvPr/>
        </p:nvSpPr>
        <p:spPr>
          <a:xfrm>
            <a:off x="405114" y="4452436"/>
            <a:ext cx="26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 </a:t>
            </a:r>
            <a:r>
              <a:rPr lang="en-US" altLang="zh-CN" dirty="0" err="1"/>
              <a:t>ExecInconsistent</a:t>
            </a:r>
            <a:r>
              <a:rPr lang="en-US" altLang="zh-CN" dirty="0"/>
              <a:t>(unlock)</a:t>
            </a:r>
            <a:endParaRPr lang="zh-CN" altLang="en-US" b="1" dirty="0"/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41582848-4C61-4793-AD60-D3D85CA1ED11}"/>
              </a:ext>
            </a:extLst>
          </p:cNvPr>
          <p:cNvCxnSpPr>
            <a:cxnSpLocks/>
            <a:endCxn id="46" idx="2"/>
          </p:cNvCxnSpPr>
          <p:nvPr/>
        </p:nvCxnSpPr>
        <p:spPr>
          <a:xfrm flipH="1" flipV="1">
            <a:off x="3887610" y="5974884"/>
            <a:ext cx="12656" cy="65959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FFAAFBF-A64A-4B94-88A9-01D38F924552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6029018" y="5955379"/>
            <a:ext cx="0" cy="679101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DFD25400-F87E-4B3F-B2D6-CE89F72A8FC3}"/>
              </a:ext>
            </a:extLst>
          </p:cNvPr>
          <p:cNvSpPr txBox="1"/>
          <p:nvPr/>
        </p:nvSpPr>
        <p:spPr>
          <a:xfrm>
            <a:off x="1234303" y="6061155"/>
            <a:ext cx="26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 </a:t>
            </a:r>
            <a:r>
              <a:rPr lang="en-US" altLang="zh-CN" dirty="0" err="1"/>
              <a:t>ExecInconsistent</a:t>
            </a:r>
            <a:r>
              <a:rPr lang="en-US" altLang="zh-CN" dirty="0"/>
              <a:t>(unlock)</a:t>
            </a:r>
            <a:endParaRPr lang="zh-CN" altLang="en-US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B70C0DF-638F-4473-B5DC-D6B02A217EAC}"/>
              </a:ext>
            </a:extLst>
          </p:cNvPr>
          <p:cNvSpPr txBox="1"/>
          <p:nvPr/>
        </p:nvSpPr>
        <p:spPr>
          <a:xfrm>
            <a:off x="5996188" y="6050025"/>
            <a:ext cx="26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 </a:t>
            </a:r>
            <a:r>
              <a:rPr lang="en-US" altLang="zh-CN" dirty="0" err="1"/>
              <a:t>ExecInconsistent</a:t>
            </a:r>
            <a:r>
              <a:rPr lang="en-US" altLang="zh-CN" dirty="0"/>
              <a:t>(unlock)</a:t>
            </a:r>
            <a:endParaRPr lang="zh-CN" altLang="en-US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055395C-C4ED-49C3-9788-D3376042DAA1}"/>
              </a:ext>
            </a:extLst>
          </p:cNvPr>
          <p:cNvSpPr txBox="1"/>
          <p:nvPr/>
        </p:nvSpPr>
        <p:spPr>
          <a:xfrm>
            <a:off x="405114" y="4792979"/>
            <a:ext cx="266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9. Update record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7688466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Client2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F910F376-277F-4B44-9242-2457B5FC667E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6029018" y="2424490"/>
            <a:ext cx="0" cy="811167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E028AC6-0E57-4D17-BEFF-0D1B28C7A578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1174E4DE-DDE4-4E9A-82C0-DB3AF0940B00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51" name="Lock/unlock request">
            <a:extLst>
              <a:ext uri="{FF2B5EF4-FFF2-40B4-BE49-F238E27FC236}">
                <a16:creationId xmlns:a16="http://schemas.microsoft.com/office/drawing/2014/main" id="{BECBEEF3-1088-46FC-A122-93370E7C0A37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CD2361A-5905-42A7-8F1E-9D71868F42C0}"/>
              </a:ext>
            </a:extLst>
          </p:cNvPr>
          <p:cNvSpPr txBox="1"/>
          <p:nvPr/>
        </p:nvSpPr>
        <p:spPr>
          <a:xfrm>
            <a:off x="405114" y="2815782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4CB0355-832B-4E0D-86B7-FFA5A28A3564}"/>
              </a:ext>
            </a:extLst>
          </p:cNvPr>
          <p:cNvSpPr txBox="1"/>
          <p:nvPr/>
        </p:nvSpPr>
        <p:spPr>
          <a:xfrm>
            <a:off x="6069817" y="2541934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59" name="Lock/unlock request">
            <a:extLst>
              <a:ext uri="{FF2B5EF4-FFF2-40B4-BE49-F238E27FC236}">
                <a16:creationId xmlns:a16="http://schemas.microsoft.com/office/drawing/2014/main" id="{1F07DEFD-403B-4B49-9171-C705A6EC61A4}"/>
              </a:ext>
            </a:extLst>
          </p:cNvPr>
          <p:cNvSpPr txBox="1"/>
          <p:nvPr/>
        </p:nvSpPr>
        <p:spPr>
          <a:xfrm>
            <a:off x="3805403" y="4061646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60" name="Lock/unlock request">
            <a:extLst>
              <a:ext uri="{FF2B5EF4-FFF2-40B4-BE49-F238E27FC236}">
                <a16:creationId xmlns:a16="http://schemas.microsoft.com/office/drawing/2014/main" id="{D8243835-D4B7-468C-953E-5F04EFBDB10E}"/>
              </a:ext>
            </a:extLst>
          </p:cNvPr>
          <p:cNvSpPr txBox="1"/>
          <p:nvPr/>
        </p:nvSpPr>
        <p:spPr>
          <a:xfrm>
            <a:off x="4898783" y="4374363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61" name="Lock/unlock request">
            <a:extLst>
              <a:ext uri="{FF2B5EF4-FFF2-40B4-BE49-F238E27FC236}">
                <a16:creationId xmlns:a16="http://schemas.microsoft.com/office/drawing/2014/main" id="{C4E48AF2-7469-4B6F-B78F-EF687995E4F8}"/>
              </a:ext>
            </a:extLst>
          </p:cNvPr>
          <p:cNvSpPr txBox="1"/>
          <p:nvPr/>
        </p:nvSpPr>
        <p:spPr>
          <a:xfrm>
            <a:off x="6947557" y="4020545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96484F45-3177-4AA0-9382-971DCBD39814}"/>
              </a:ext>
            </a:extLst>
          </p:cNvPr>
          <p:cNvCxnSpPr>
            <a:cxnSpLocks/>
          </p:cNvCxnSpPr>
          <p:nvPr/>
        </p:nvCxnSpPr>
        <p:spPr>
          <a:xfrm flipV="1">
            <a:off x="3509338" y="5974885"/>
            <a:ext cx="0" cy="690075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8D799A2A-307D-4962-9798-1C8328ACF1E3}"/>
              </a:ext>
            </a:extLst>
          </p:cNvPr>
          <p:cNvSpPr txBox="1"/>
          <p:nvPr/>
        </p:nvSpPr>
        <p:spPr>
          <a:xfrm>
            <a:off x="1120053" y="6047366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30D662FB-AC59-4630-9B4F-C5B341C10782}"/>
              </a:ext>
            </a:extLst>
          </p:cNvPr>
          <p:cNvCxnSpPr>
            <a:cxnSpLocks/>
          </p:cNvCxnSpPr>
          <p:nvPr/>
        </p:nvCxnSpPr>
        <p:spPr>
          <a:xfrm flipV="1">
            <a:off x="5733224" y="5974885"/>
            <a:ext cx="0" cy="690075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11C3696D-B862-432D-A6C5-AA3B4FC3840B}"/>
              </a:ext>
            </a:extLst>
          </p:cNvPr>
          <p:cNvSpPr txBox="1"/>
          <p:nvPr/>
        </p:nvSpPr>
        <p:spPr>
          <a:xfrm>
            <a:off x="3730253" y="6047366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AA7BE326-8782-4574-8638-C2DB4497CE0E}"/>
              </a:ext>
            </a:extLst>
          </p:cNvPr>
          <p:cNvCxnSpPr>
            <a:cxnSpLocks/>
          </p:cNvCxnSpPr>
          <p:nvPr/>
        </p:nvCxnSpPr>
        <p:spPr>
          <a:xfrm flipV="1">
            <a:off x="7755064" y="5726624"/>
            <a:ext cx="0" cy="9383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EDAF8433-F5CF-4A9A-AAA5-FD68BF04ED8D}"/>
              </a:ext>
            </a:extLst>
          </p:cNvPr>
          <p:cNvSpPr txBox="1"/>
          <p:nvPr/>
        </p:nvSpPr>
        <p:spPr>
          <a:xfrm>
            <a:off x="6137143" y="5997617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669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9" grpId="0" animBg="1"/>
      <p:bldP spid="60" grpId="0" animBg="1"/>
      <p:bldP spid="61" grpId="0" animBg="1"/>
      <p:bldP spid="64" grpId="0"/>
      <p:bldP spid="66" grpId="0"/>
      <p:bldP spid="6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Client2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00B05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174E4DE-DDE4-4E9A-82C0-DB3AF0940B00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51" name="Lock/unlock request">
            <a:extLst>
              <a:ext uri="{FF2B5EF4-FFF2-40B4-BE49-F238E27FC236}">
                <a16:creationId xmlns:a16="http://schemas.microsoft.com/office/drawing/2014/main" id="{BECBEEF3-1088-46FC-A122-93370E7C0A37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CD2361A-5905-42A7-8F1E-9D71868F42C0}"/>
              </a:ext>
            </a:extLst>
          </p:cNvPr>
          <p:cNvSpPr txBox="1"/>
          <p:nvPr/>
        </p:nvSpPr>
        <p:spPr>
          <a:xfrm>
            <a:off x="405114" y="2815782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96484F45-3177-4AA0-9382-971DCBD39814}"/>
              </a:ext>
            </a:extLst>
          </p:cNvPr>
          <p:cNvCxnSpPr>
            <a:cxnSpLocks/>
          </p:cNvCxnSpPr>
          <p:nvPr/>
        </p:nvCxnSpPr>
        <p:spPr>
          <a:xfrm flipV="1">
            <a:off x="3509338" y="5974885"/>
            <a:ext cx="0" cy="690075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30D662FB-AC59-4630-9B4F-C5B341C10782}"/>
              </a:ext>
            </a:extLst>
          </p:cNvPr>
          <p:cNvCxnSpPr>
            <a:cxnSpLocks/>
          </p:cNvCxnSpPr>
          <p:nvPr/>
        </p:nvCxnSpPr>
        <p:spPr>
          <a:xfrm flipV="1">
            <a:off x="5733224" y="5974885"/>
            <a:ext cx="0" cy="690075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AA7BE326-8782-4574-8638-C2DB4497CE0E}"/>
              </a:ext>
            </a:extLst>
          </p:cNvPr>
          <p:cNvCxnSpPr>
            <a:cxnSpLocks/>
          </p:cNvCxnSpPr>
          <p:nvPr/>
        </p:nvCxnSpPr>
        <p:spPr>
          <a:xfrm flipV="1">
            <a:off x="7755064" y="5726624"/>
            <a:ext cx="0" cy="9383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63932D2C-D86E-47CC-8D21-3ED80728CFE0}"/>
              </a:ext>
            </a:extLst>
          </p:cNvPr>
          <p:cNvCxnSpPr>
            <a:cxnSpLocks/>
          </p:cNvCxnSpPr>
          <p:nvPr/>
        </p:nvCxnSpPr>
        <p:spPr>
          <a:xfrm>
            <a:off x="4165600" y="5974884"/>
            <a:ext cx="0" cy="69007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ock/unlock request">
            <a:extLst>
              <a:ext uri="{FF2B5EF4-FFF2-40B4-BE49-F238E27FC236}">
                <a16:creationId xmlns:a16="http://schemas.microsoft.com/office/drawing/2014/main" id="{FC29E816-FFBC-4D0A-94B1-C127FB473ED0}"/>
              </a:ext>
            </a:extLst>
          </p:cNvPr>
          <p:cNvSpPr txBox="1"/>
          <p:nvPr/>
        </p:nvSpPr>
        <p:spPr>
          <a:xfrm>
            <a:off x="4248401" y="6131140"/>
            <a:ext cx="355223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OK</a:t>
            </a:r>
            <a:endParaRPr lang="zh-CN" altLang="en-US" sz="1600" dirty="0"/>
          </a:p>
        </p:txBody>
      </p:sp>
      <p:sp>
        <p:nvSpPr>
          <p:cNvPr id="41" name="Lock/unlock request">
            <a:extLst>
              <a:ext uri="{FF2B5EF4-FFF2-40B4-BE49-F238E27FC236}">
                <a16:creationId xmlns:a16="http://schemas.microsoft.com/office/drawing/2014/main" id="{9319086D-0D68-40E2-AA62-8A0773F34EA9}"/>
              </a:ext>
            </a:extLst>
          </p:cNvPr>
          <p:cNvSpPr txBox="1"/>
          <p:nvPr/>
        </p:nvSpPr>
        <p:spPr>
          <a:xfrm>
            <a:off x="6406932" y="6150645"/>
            <a:ext cx="355223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OK</a:t>
            </a:r>
            <a:endParaRPr lang="zh-CN" altLang="en-US" sz="1600" dirty="0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84B6DAEB-F2BE-4ADC-9DA0-B8F7EF6DAC25}"/>
              </a:ext>
            </a:extLst>
          </p:cNvPr>
          <p:cNvCxnSpPr>
            <a:cxnSpLocks/>
          </p:cNvCxnSpPr>
          <p:nvPr/>
        </p:nvCxnSpPr>
        <p:spPr>
          <a:xfrm>
            <a:off x="6350000" y="5974884"/>
            <a:ext cx="0" cy="69007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A964DC8-66CD-40FB-8012-2A2C183E93EA}"/>
              </a:ext>
            </a:extLst>
          </p:cNvPr>
          <p:cNvCxnSpPr>
            <a:cxnSpLocks/>
          </p:cNvCxnSpPr>
          <p:nvPr/>
        </p:nvCxnSpPr>
        <p:spPr>
          <a:xfrm>
            <a:off x="8412480" y="5717058"/>
            <a:ext cx="0" cy="947902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Lock/unlock request">
            <a:extLst>
              <a:ext uri="{FF2B5EF4-FFF2-40B4-BE49-F238E27FC236}">
                <a16:creationId xmlns:a16="http://schemas.microsoft.com/office/drawing/2014/main" id="{DC441DC3-ECFE-44DA-A696-E1110293AEFD}"/>
              </a:ext>
            </a:extLst>
          </p:cNvPr>
          <p:cNvSpPr txBox="1"/>
          <p:nvPr/>
        </p:nvSpPr>
        <p:spPr>
          <a:xfrm>
            <a:off x="8462861" y="6087416"/>
            <a:ext cx="39369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NO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418922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Client2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E028AC6-0E57-4D17-BEFF-0D1B28C7A578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1174E4DE-DDE4-4E9A-82C0-DB3AF0940B00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51" name="Lock/unlock request">
            <a:extLst>
              <a:ext uri="{FF2B5EF4-FFF2-40B4-BE49-F238E27FC236}">
                <a16:creationId xmlns:a16="http://schemas.microsoft.com/office/drawing/2014/main" id="{BECBEEF3-1088-46FC-A122-93370E7C0A37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CD2361A-5905-42A7-8F1E-9D71868F42C0}"/>
              </a:ext>
            </a:extLst>
          </p:cNvPr>
          <p:cNvSpPr txBox="1"/>
          <p:nvPr/>
        </p:nvSpPr>
        <p:spPr>
          <a:xfrm>
            <a:off x="405114" y="2815782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71A6EE3-597C-42EE-909F-DAA1772F8FF5}"/>
              </a:ext>
            </a:extLst>
          </p:cNvPr>
          <p:cNvSpPr txBox="1"/>
          <p:nvPr/>
        </p:nvSpPr>
        <p:spPr>
          <a:xfrm>
            <a:off x="405114" y="3602487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&lt;reply,2-1,ok/no&gt;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FC4627C-60F2-49E1-8771-3583F3BE75BE}"/>
              </a:ext>
            </a:extLst>
          </p:cNvPr>
          <p:cNvSpPr txBox="1"/>
          <p:nvPr/>
        </p:nvSpPr>
        <p:spPr>
          <a:xfrm>
            <a:off x="405113" y="3971819"/>
            <a:ext cx="400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Only 2 matching results -&gt; slow path</a:t>
            </a:r>
            <a:endParaRPr lang="zh-CN" altLang="en-US" dirty="0"/>
          </a:p>
        </p:txBody>
      </p:sp>
      <p:sp>
        <p:nvSpPr>
          <p:cNvPr id="59" name="Lock/unlock request">
            <a:extLst>
              <a:ext uri="{FF2B5EF4-FFF2-40B4-BE49-F238E27FC236}">
                <a16:creationId xmlns:a16="http://schemas.microsoft.com/office/drawing/2014/main" id="{1F07DEFD-403B-4B49-9171-C705A6EC61A4}"/>
              </a:ext>
            </a:extLst>
          </p:cNvPr>
          <p:cNvSpPr txBox="1"/>
          <p:nvPr/>
        </p:nvSpPr>
        <p:spPr>
          <a:xfrm>
            <a:off x="2894651" y="4399439"/>
            <a:ext cx="159755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5. &lt;reply,2-1,ok&gt;</a:t>
            </a:r>
            <a:endParaRPr lang="zh-CN" altLang="en-US" sz="1600" dirty="0"/>
          </a:p>
        </p:txBody>
      </p:sp>
      <p:sp>
        <p:nvSpPr>
          <p:cNvPr id="60" name="Lock/unlock request">
            <a:extLst>
              <a:ext uri="{FF2B5EF4-FFF2-40B4-BE49-F238E27FC236}">
                <a16:creationId xmlns:a16="http://schemas.microsoft.com/office/drawing/2014/main" id="{D8243835-D4B7-468C-953E-5F04EFBDB10E}"/>
              </a:ext>
            </a:extLst>
          </p:cNvPr>
          <p:cNvSpPr txBox="1"/>
          <p:nvPr/>
        </p:nvSpPr>
        <p:spPr>
          <a:xfrm>
            <a:off x="4898783" y="4374363"/>
            <a:ext cx="1597551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5. &lt;reply,2-1,ok&gt;</a:t>
            </a:r>
            <a:endParaRPr lang="zh-CN" altLang="en-US" sz="1600" dirty="0"/>
          </a:p>
        </p:txBody>
      </p:sp>
      <p:sp>
        <p:nvSpPr>
          <p:cNvPr id="61" name="Lock/unlock request">
            <a:extLst>
              <a:ext uri="{FF2B5EF4-FFF2-40B4-BE49-F238E27FC236}">
                <a16:creationId xmlns:a16="http://schemas.microsoft.com/office/drawing/2014/main" id="{C4E48AF2-7469-4B6F-B78F-EF687995E4F8}"/>
              </a:ext>
            </a:extLst>
          </p:cNvPr>
          <p:cNvSpPr txBox="1"/>
          <p:nvPr/>
        </p:nvSpPr>
        <p:spPr>
          <a:xfrm>
            <a:off x="6947557" y="4020545"/>
            <a:ext cx="1616787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5. &lt;reply,2-1,no&gt;</a:t>
            </a:r>
            <a:endParaRPr lang="zh-CN" altLang="en-US" sz="16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801B7EA-73E8-4DE4-A647-28079E04834D}"/>
              </a:ext>
            </a:extLst>
          </p:cNvPr>
          <p:cNvSpPr txBox="1"/>
          <p:nvPr/>
        </p:nvSpPr>
        <p:spPr>
          <a:xfrm>
            <a:off x="405114" y="322099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Add Record</a:t>
            </a:r>
            <a:endParaRPr lang="zh-CN" altLang="en-US" dirty="0"/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50EDD8D2-ACD3-400A-B5F5-017E8C04D975}"/>
              </a:ext>
            </a:extLst>
          </p:cNvPr>
          <p:cNvSpPr/>
          <p:nvPr/>
        </p:nvSpPr>
        <p:spPr>
          <a:xfrm>
            <a:off x="3180359" y="598408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&lt;2-1,lock,ok,ten&gt;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38" name="Lock client">
            <a:extLst>
              <a:ext uri="{FF2B5EF4-FFF2-40B4-BE49-F238E27FC236}">
                <a16:creationId xmlns:a16="http://schemas.microsoft.com/office/drawing/2014/main" id="{151271C9-BA55-4507-8E91-BE16E271E314}"/>
              </a:ext>
            </a:extLst>
          </p:cNvPr>
          <p:cNvSpPr/>
          <p:nvPr/>
        </p:nvSpPr>
        <p:spPr>
          <a:xfrm>
            <a:off x="5321766" y="5971108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&lt;2-1,lock,ok,ten&gt;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58" name="Lock client">
            <a:extLst>
              <a:ext uri="{FF2B5EF4-FFF2-40B4-BE49-F238E27FC236}">
                <a16:creationId xmlns:a16="http://schemas.microsoft.com/office/drawing/2014/main" id="{685BD645-6A03-4981-8AEA-7CF62457A213}"/>
              </a:ext>
            </a:extLst>
          </p:cNvPr>
          <p:cNvSpPr/>
          <p:nvPr/>
        </p:nvSpPr>
        <p:spPr>
          <a:xfrm>
            <a:off x="7450510" y="5726680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&lt;2-1,lock,no,ten&gt;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84E8EC6E-0BF9-4F83-AA6B-C46EC045CD67}"/>
              </a:ext>
            </a:extLst>
          </p:cNvPr>
          <p:cNvSpPr txBox="1"/>
          <p:nvPr/>
        </p:nvSpPr>
        <p:spPr>
          <a:xfrm>
            <a:off x="5464721" y="2701515"/>
            <a:ext cx="231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Results {OK,OK,NO}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655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9" grpId="0" animBg="1"/>
      <p:bldP spid="60" grpId="0" animBg="1"/>
      <p:bldP spid="61" grpId="0" animBg="1"/>
      <p:bldP spid="6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Client2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E028AC6-0E57-4D17-BEFF-0D1B28C7A578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1174E4DE-DDE4-4E9A-82C0-DB3AF0940B00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51" name="Lock/unlock request">
            <a:extLst>
              <a:ext uri="{FF2B5EF4-FFF2-40B4-BE49-F238E27FC236}">
                <a16:creationId xmlns:a16="http://schemas.microsoft.com/office/drawing/2014/main" id="{BECBEEF3-1088-46FC-A122-93370E7C0A37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CD2361A-5905-42A7-8F1E-9D71868F42C0}"/>
              </a:ext>
            </a:extLst>
          </p:cNvPr>
          <p:cNvSpPr txBox="1"/>
          <p:nvPr/>
        </p:nvSpPr>
        <p:spPr>
          <a:xfrm>
            <a:off x="405114" y="2815782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71A6EE3-597C-42EE-909F-DAA1772F8FF5}"/>
              </a:ext>
            </a:extLst>
          </p:cNvPr>
          <p:cNvSpPr txBox="1"/>
          <p:nvPr/>
        </p:nvSpPr>
        <p:spPr>
          <a:xfrm>
            <a:off x="405114" y="3602487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&lt;reply,2-1,ok/no&gt;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FC4627C-60F2-49E1-8771-3583F3BE75BE}"/>
              </a:ext>
            </a:extLst>
          </p:cNvPr>
          <p:cNvSpPr txBox="1"/>
          <p:nvPr/>
        </p:nvSpPr>
        <p:spPr>
          <a:xfrm>
            <a:off x="405113" y="3971819"/>
            <a:ext cx="400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Only 2 matching results -&gt; slow path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39B9D26-E29B-400B-913C-8B5C9391EECE}"/>
              </a:ext>
            </a:extLst>
          </p:cNvPr>
          <p:cNvSpPr txBox="1"/>
          <p:nvPr/>
        </p:nvSpPr>
        <p:spPr>
          <a:xfrm>
            <a:off x="405113" y="4288572"/>
            <a:ext cx="325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Upcall decide function -&gt; OK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2F79F78-3F10-402B-A2AB-6D6BED1B29ED}"/>
              </a:ext>
            </a:extLst>
          </p:cNvPr>
          <p:cNvSpPr txBox="1"/>
          <p:nvPr/>
        </p:nvSpPr>
        <p:spPr>
          <a:xfrm>
            <a:off x="399685" y="4634181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&lt;finalize,2-1,ok&gt;</a:t>
            </a:r>
            <a:endParaRPr lang="zh-CN" altLang="en-US" dirty="0"/>
          </a:p>
        </p:txBody>
      </p:sp>
      <p:sp>
        <p:nvSpPr>
          <p:cNvPr id="59" name="Lock/unlock request">
            <a:extLst>
              <a:ext uri="{FF2B5EF4-FFF2-40B4-BE49-F238E27FC236}">
                <a16:creationId xmlns:a16="http://schemas.microsoft.com/office/drawing/2014/main" id="{1F07DEFD-403B-4B49-9171-C705A6EC61A4}"/>
              </a:ext>
            </a:extLst>
          </p:cNvPr>
          <p:cNvSpPr txBox="1"/>
          <p:nvPr/>
        </p:nvSpPr>
        <p:spPr>
          <a:xfrm>
            <a:off x="4334039" y="3960663"/>
            <a:ext cx="1767470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8. &lt;finalize,2-1,ok&gt;</a:t>
            </a:r>
            <a:endParaRPr lang="zh-CN" altLang="en-US" sz="1600" dirty="0"/>
          </a:p>
        </p:txBody>
      </p:sp>
      <p:sp>
        <p:nvSpPr>
          <p:cNvPr id="60" name="Lock/unlock request">
            <a:extLst>
              <a:ext uri="{FF2B5EF4-FFF2-40B4-BE49-F238E27FC236}">
                <a16:creationId xmlns:a16="http://schemas.microsoft.com/office/drawing/2014/main" id="{D8243835-D4B7-468C-953E-5F04EFBDB10E}"/>
              </a:ext>
            </a:extLst>
          </p:cNvPr>
          <p:cNvSpPr txBox="1"/>
          <p:nvPr/>
        </p:nvSpPr>
        <p:spPr>
          <a:xfrm>
            <a:off x="4898783" y="4374363"/>
            <a:ext cx="1767470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8. &lt;finalize,2-1,ok&gt;</a:t>
            </a:r>
            <a:endParaRPr lang="zh-CN" altLang="en-US" sz="1600" dirty="0"/>
          </a:p>
        </p:txBody>
      </p:sp>
      <p:sp>
        <p:nvSpPr>
          <p:cNvPr id="61" name="Lock/unlock request">
            <a:extLst>
              <a:ext uri="{FF2B5EF4-FFF2-40B4-BE49-F238E27FC236}">
                <a16:creationId xmlns:a16="http://schemas.microsoft.com/office/drawing/2014/main" id="{C4E48AF2-7469-4B6F-B78F-EF687995E4F8}"/>
              </a:ext>
            </a:extLst>
          </p:cNvPr>
          <p:cNvSpPr txBox="1"/>
          <p:nvPr/>
        </p:nvSpPr>
        <p:spPr>
          <a:xfrm>
            <a:off x="6947557" y="4020545"/>
            <a:ext cx="1767470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8. &lt;finalize,2-1,ok&gt;</a:t>
            </a:r>
            <a:endParaRPr lang="zh-CN" altLang="en-US" sz="16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801B7EA-73E8-4DE4-A647-28079E04834D}"/>
              </a:ext>
            </a:extLst>
          </p:cNvPr>
          <p:cNvSpPr txBox="1"/>
          <p:nvPr/>
        </p:nvSpPr>
        <p:spPr>
          <a:xfrm>
            <a:off x="405114" y="322099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Add Record</a:t>
            </a:r>
            <a:endParaRPr lang="zh-CN" altLang="en-US" dirty="0"/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50EDD8D2-ACD3-400A-B5F5-017E8C04D975}"/>
              </a:ext>
            </a:extLst>
          </p:cNvPr>
          <p:cNvSpPr/>
          <p:nvPr/>
        </p:nvSpPr>
        <p:spPr>
          <a:xfrm>
            <a:off x="3180359" y="598408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&lt;2-1,lock,ok,ten&gt;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38" name="Lock client">
            <a:extLst>
              <a:ext uri="{FF2B5EF4-FFF2-40B4-BE49-F238E27FC236}">
                <a16:creationId xmlns:a16="http://schemas.microsoft.com/office/drawing/2014/main" id="{151271C9-BA55-4507-8E91-BE16E271E314}"/>
              </a:ext>
            </a:extLst>
          </p:cNvPr>
          <p:cNvSpPr/>
          <p:nvPr/>
        </p:nvSpPr>
        <p:spPr>
          <a:xfrm>
            <a:off x="5321766" y="5971108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&lt;2-1,lock,ok,ten&gt;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58" name="Lock client">
            <a:extLst>
              <a:ext uri="{FF2B5EF4-FFF2-40B4-BE49-F238E27FC236}">
                <a16:creationId xmlns:a16="http://schemas.microsoft.com/office/drawing/2014/main" id="{685BD645-6A03-4981-8AEA-7CF62457A213}"/>
              </a:ext>
            </a:extLst>
          </p:cNvPr>
          <p:cNvSpPr/>
          <p:nvPr/>
        </p:nvSpPr>
        <p:spPr>
          <a:xfrm>
            <a:off x="7450510" y="5726680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&lt;2-1,lock,no,ten&gt;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29A46931-FEE5-48AB-8BC7-DA6ACD05EDE6}"/>
              </a:ext>
            </a:extLst>
          </p:cNvPr>
          <p:cNvCxnSpPr>
            <a:cxnSpLocks/>
          </p:cNvCxnSpPr>
          <p:nvPr/>
        </p:nvCxnSpPr>
        <p:spPr>
          <a:xfrm>
            <a:off x="5699760" y="2499360"/>
            <a:ext cx="0" cy="7216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FC67F6BE-C1DF-4707-8185-DD8310B24399}"/>
              </a:ext>
            </a:extLst>
          </p:cNvPr>
          <p:cNvSpPr txBox="1"/>
          <p:nvPr/>
        </p:nvSpPr>
        <p:spPr>
          <a:xfrm>
            <a:off x="3607535" y="2654534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decide({</a:t>
            </a:r>
            <a:r>
              <a:rPr lang="en-US" altLang="zh-CN" dirty="0" err="1"/>
              <a:t>ok,ok,no</a:t>
            </a:r>
            <a:r>
              <a:rPr lang="en-US" altLang="zh-CN" dirty="0"/>
              <a:t>})</a:t>
            </a:r>
            <a:endParaRPr lang="zh-CN" altLang="en-US" dirty="0"/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90BB9423-3766-4E39-AAAB-FDF092EB2578}"/>
              </a:ext>
            </a:extLst>
          </p:cNvPr>
          <p:cNvCxnSpPr>
            <a:cxnSpLocks/>
          </p:cNvCxnSpPr>
          <p:nvPr/>
        </p:nvCxnSpPr>
        <p:spPr>
          <a:xfrm flipV="1">
            <a:off x="6370320" y="2607461"/>
            <a:ext cx="0" cy="66237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1DFA8523-810F-40DE-A5A6-C8B82340B0BB}"/>
              </a:ext>
            </a:extLst>
          </p:cNvPr>
          <p:cNvSpPr txBox="1"/>
          <p:nvPr/>
        </p:nvSpPr>
        <p:spPr>
          <a:xfrm>
            <a:off x="6346304" y="268416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20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9" grpId="0" animBg="1"/>
      <p:bldP spid="60" grpId="0" animBg="1"/>
      <p:bldP spid="61" grpId="0" animBg="1"/>
      <p:bldP spid="4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Client2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E028AC6-0E57-4D17-BEFF-0D1B28C7A578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1174E4DE-DDE4-4E9A-82C0-DB3AF0940B00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51" name="Lock/unlock request">
            <a:extLst>
              <a:ext uri="{FF2B5EF4-FFF2-40B4-BE49-F238E27FC236}">
                <a16:creationId xmlns:a16="http://schemas.microsoft.com/office/drawing/2014/main" id="{BECBEEF3-1088-46FC-A122-93370E7C0A37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CD2361A-5905-42A7-8F1E-9D71868F42C0}"/>
              </a:ext>
            </a:extLst>
          </p:cNvPr>
          <p:cNvSpPr txBox="1"/>
          <p:nvPr/>
        </p:nvSpPr>
        <p:spPr>
          <a:xfrm>
            <a:off x="405114" y="2815782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71A6EE3-597C-42EE-909F-DAA1772F8FF5}"/>
              </a:ext>
            </a:extLst>
          </p:cNvPr>
          <p:cNvSpPr txBox="1"/>
          <p:nvPr/>
        </p:nvSpPr>
        <p:spPr>
          <a:xfrm>
            <a:off x="405114" y="3602487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&lt;reply,2-1,ok/no&gt;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FC4627C-60F2-49E1-8771-3583F3BE75BE}"/>
              </a:ext>
            </a:extLst>
          </p:cNvPr>
          <p:cNvSpPr txBox="1"/>
          <p:nvPr/>
        </p:nvSpPr>
        <p:spPr>
          <a:xfrm>
            <a:off x="405113" y="3971819"/>
            <a:ext cx="400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Only 2 matching results -&gt; slow path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39B9D26-E29B-400B-913C-8B5C9391EECE}"/>
              </a:ext>
            </a:extLst>
          </p:cNvPr>
          <p:cNvSpPr txBox="1"/>
          <p:nvPr/>
        </p:nvSpPr>
        <p:spPr>
          <a:xfrm>
            <a:off x="405113" y="4288572"/>
            <a:ext cx="325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Upcall decide function -&gt; OK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2F79F78-3F10-402B-A2AB-6D6BED1B29ED}"/>
              </a:ext>
            </a:extLst>
          </p:cNvPr>
          <p:cNvSpPr txBox="1"/>
          <p:nvPr/>
        </p:nvSpPr>
        <p:spPr>
          <a:xfrm>
            <a:off x="399685" y="4634181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&lt;finalize,2-1,ok&gt;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EF3F09C-019E-49E7-A91D-C52F88884B6C}"/>
              </a:ext>
            </a:extLst>
          </p:cNvPr>
          <p:cNvSpPr txBox="1"/>
          <p:nvPr/>
        </p:nvSpPr>
        <p:spPr>
          <a:xfrm>
            <a:off x="413151" y="4973264"/>
            <a:ext cx="182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9. Update record</a:t>
            </a:r>
            <a:endParaRPr lang="zh-CN" altLang="en-US" dirty="0"/>
          </a:p>
        </p:txBody>
      </p:sp>
      <p:sp>
        <p:nvSpPr>
          <p:cNvPr id="59" name="Lock/unlock request">
            <a:extLst>
              <a:ext uri="{FF2B5EF4-FFF2-40B4-BE49-F238E27FC236}">
                <a16:creationId xmlns:a16="http://schemas.microsoft.com/office/drawing/2014/main" id="{1F07DEFD-403B-4B49-9171-C705A6EC61A4}"/>
              </a:ext>
            </a:extLst>
          </p:cNvPr>
          <p:cNvSpPr txBox="1"/>
          <p:nvPr/>
        </p:nvSpPr>
        <p:spPr>
          <a:xfrm>
            <a:off x="4334039" y="3960663"/>
            <a:ext cx="1767470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8. &lt;finalize,2-1,ok&gt;</a:t>
            </a:r>
            <a:endParaRPr lang="zh-CN" altLang="en-US" sz="1600" dirty="0"/>
          </a:p>
        </p:txBody>
      </p:sp>
      <p:sp>
        <p:nvSpPr>
          <p:cNvPr id="60" name="Lock/unlock request">
            <a:extLst>
              <a:ext uri="{FF2B5EF4-FFF2-40B4-BE49-F238E27FC236}">
                <a16:creationId xmlns:a16="http://schemas.microsoft.com/office/drawing/2014/main" id="{D8243835-D4B7-468C-953E-5F04EFBDB10E}"/>
              </a:ext>
            </a:extLst>
          </p:cNvPr>
          <p:cNvSpPr txBox="1"/>
          <p:nvPr/>
        </p:nvSpPr>
        <p:spPr>
          <a:xfrm>
            <a:off x="4898783" y="4374363"/>
            <a:ext cx="1767470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8. &lt;finalize,2-1,ok&gt;</a:t>
            </a:r>
            <a:endParaRPr lang="zh-CN" altLang="en-US" sz="1600" dirty="0"/>
          </a:p>
        </p:txBody>
      </p:sp>
      <p:sp>
        <p:nvSpPr>
          <p:cNvPr id="61" name="Lock/unlock request">
            <a:extLst>
              <a:ext uri="{FF2B5EF4-FFF2-40B4-BE49-F238E27FC236}">
                <a16:creationId xmlns:a16="http://schemas.microsoft.com/office/drawing/2014/main" id="{C4E48AF2-7469-4B6F-B78F-EF687995E4F8}"/>
              </a:ext>
            </a:extLst>
          </p:cNvPr>
          <p:cNvSpPr txBox="1"/>
          <p:nvPr/>
        </p:nvSpPr>
        <p:spPr>
          <a:xfrm>
            <a:off x="6947557" y="4020545"/>
            <a:ext cx="1767470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8. &lt;finalize,2-1,ok&gt;</a:t>
            </a:r>
            <a:endParaRPr lang="zh-CN" altLang="en-US" sz="16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801B7EA-73E8-4DE4-A647-28079E04834D}"/>
              </a:ext>
            </a:extLst>
          </p:cNvPr>
          <p:cNvSpPr txBox="1"/>
          <p:nvPr/>
        </p:nvSpPr>
        <p:spPr>
          <a:xfrm>
            <a:off x="405114" y="322099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Add Record</a:t>
            </a:r>
            <a:endParaRPr lang="zh-CN" altLang="en-US" dirty="0"/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50EDD8D2-ACD3-400A-B5F5-017E8C04D975}"/>
              </a:ext>
            </a:extLst>
          </p:cNvPr>
          <p:cNvSpPr/>
          <p:nvPr/>
        </p:nvSpPr>
        <p:spPr>
          <a:xfrm>
            <a:off x="3180359" y="598408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38" name="Lock client">
            <a:extLst>
              <a:ext uri="{FF2B5EF4-FFF2-40B4-BE49-F238E27FC236}">
                <a16:creationId xmlns:a16="http://schemas.microsoft.com/office/drawing/2014/main" id="{151271C9-BA55-4507-8E91-BE16E271E314}"/>
              </a:ext>
            </a:extLst>
          </p:cNvPr>
          <p:cNvSpPr/>
          <p:nvPr/>
        </p:nvSpPr>
        <p:spPr>
          <a:xfrm>
            <a:off x="5321766" y="5971108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58" name="Lock client">
            <a:extLst>
              <a:ext uri="{FF2B5EF4-FFF2-40B4-BE49-F238E27FC236}">
                <a16:creationId xmlns:a16="http://schemas.microsoft.com/office/drawing/2014/main" id="{685BD645-6A03-4981-8AEA-7CF62457A213}"/>
              </a:ext>
            </a:extLst>
          </p:cNvPr>
          <p:cNvSpPr/>
          <p:nvPr/>
        </p:nvSpPr>
        <p:spPr>
          <a:xfrm>
            <a:off x="7450510" y="5726680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29A46931-FEE5-48AB-8BC7-DA6ACD05EDE6}"/>
              </a:ext>
            </a:extLst>
          </p:cNvPr>
          <p:cNvCxnSpPr>
            <a:cxnSpLocks/>
          </p:cNvCxnSpPr>
          <p:nvPr/>
        </p:nvCxnSpPr>
        <p:spPr>
          <a:xfrm>
            <a:off x="5699760" y="2499360"/>
            <a:ext cx="0" cy="7216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FC67F6BE-C1DF-4707-8185-DD8310B24399}"/>
              </a:ext>
            </a:extLst>
          </p:cNvPr>
          <p:cNvSpPr txBox="1"/>
          <p:nvPr/>
        </p:nvSpPr>
        <p:spPr>
          <a:xfrm>
            <a:off x="3607535" y="2654534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decide({</a:t>
            </a:r>
            <a:r>
              <a:rPr lang="en-US" altLang="zh-CN" dirty="0" err="1"/>
              <a:t>ok,ok,no</a:t>
            </a:r>
            <a:r>
              <a:rPr lang="en-US" altLang="zh-CN" dirty="0"/>
              <a:t>})</a:t>
            </a:r>
            <a:endParaRPr lang="zh-CN" altLang="en-US" dirty="0"/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90BB9423-3766-4E39-AAAB-FDF092EB2578}"/>
              </a:ext>
            </a:extLst>
          </p:cNvPr>
          <p:cNvCxnSpPr>
            <a:cxnSpLocks/>
          </p:cNvCxnSpPr>
          <p:nvPr/>
        </p:nvCxnSpPr>
        <p:spPr>
          <a:xfrm flipV="1">
            <a:off x="6370320" y="2607461"/>
            <a:ext cx="0" cy="66237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1DFA8523-810F-40DE-A5A6-C8B82340B0BB}"/>
              </a:ext>
            </a:extLst>
          </p:cNvPr>
          <p:cNvSpPr txBox="1"/>
          <p:nvPr/>
        </p:nvSpPr>
        <p:spPr>
          <a:xfrm>
            <a:off x="6346304" y="268416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7331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Client2 invokes lock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BF0E304-AC31-4606-89FE-0FA5E7EB3F4E}"/>
              </a:ext>
            </a:extLst>
          </p:cNvPr>
          <p:cNvCxnSpPr>
            <a:cxnSpLocks/>
            <a:stCxn id="39" idx="0"/>
            <a:endCxn id="34" idx="2"/>
          </p:cNvCxnSpPr>
          <p:nvPr/>
        </p:nvCxnSpPr>
        <p:spPr>
          <a:xfrm flipV="1">
            <a:off x="3887610" y="3787153"/>
            <a:ext cx="2141408" cy="1103604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ock client">
            <a:extLst>
              <a:ext uri="{FF2B5EF4-FFF2-40B4-BE49-F238E27FC236}">
                <a16:creationId xmlns:a16="http://schemas.microsoft.com/office/drawing/2014/main" id="{BD8B8BC6-C08F-43B5-ADC5-2C7CD2D64092}"/>
              </a:ext>
            </a:extLst>
          </p:cNvPr>
          <p:cNvSpPr/>
          <p:nvPr/>
        </p:nvSpPr>
        <p:spPr>
          <a:xfrm>
            <a:off x="5321767" y="32356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  <a:r>
              <a:rPr lang="en-US" altLang="zh-CN" dirty="0">
                <a:latin typeface="Candara" panose="020E0502030303020204" pitchFamily="34" charset="0"/>
              </a:rPr>
              <a:t>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3180359" y="4890757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321767" y="4886563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450512" y="4906486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5224554-2A49-4643-A9BD-826A2C846B7E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6029018" y="3787153"/>
            <a:ext cx="0" cy="1099410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3180359" y="542380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321767" y="5423806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450511" y="5446121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3180359" y="570394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321767" y="5684442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E028AC6-0E57-4D17-BEFF-0D1B28C7A578}"/>
              </a:ext>
            </a:extLst>
          </p:cNvPr>
          <p:cNvCxnSpPr>
            <a:cxnSpLocks/>
            <a:stCxn id="45" idx="0"/>
            <a:endCxn id="34" idx="2"/>
          </p:cNvCxnSpPr>
          <p:nvPr/>
        </p:nvCxnSpPr>
        <p:spPr>
          <a:xfrm flipH="1" flipV="1">
            <a:off x="6029018" y="3787153"/>
            <a:ext cx="2128745" cy="1119333"/>
          </a:xfrm>
          <a:prstGeom prst="line">
            <a:avLst/>
          </a:prstGeom>
          <a:ln w="38100">
            <a:solidFill>
              <a:srgbClr val="00409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1174E4DE-DDE4-4E9A-82C0-DB3AF0940B00}"/>
              </a:ext>
            </a:extLst>
          </p:cNvPr>
          <p:cNvSpPr txBox="1"/>
          <p:nvPr/>
        </p:nvSpPr>
        <p:spPr>
          <a:xfrm>
            <a:off x="405114" y="2002420"/>
            <a:ext cx="25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InvokeConsensus</a:t>
            </a:r>
            <a:r>
              <a:rPr lang="en-US" altLang="zh-CN" dirty="0"/>
              <a:t>(lock)</a:t>
            </a:r>
            <a:endParaRPr lang="zh-CN" altLang="en-US" dirty="0"/>
          </a:p>
        </p:txBody>
      </p:sp>
      <p:sp>
        <p:nvSpPr>
          <p:cNvPr id="51" name="Lock/unlock request">
            <a:extLst>
              <a:ext uri="{FF2B5EF4-FFF2-40B4-BE49-F238E27FC236}">
                <a16:creationId xmlns:a16="http://schemas.microsoft.com/office/drawing/2014/main" id="{BECBEEF3-1088-46FC-A122-93370E7C0A37}"/>
              </a:ext>
            </a:extLst>
          </p:cNvPr>
          <p:cNvSpPr txBox="1"/>
          <p:nvPr/>
        </p:nvSpPr>
        <p:spPr>
          <a:xfrm>
            <a:off x="440083" y="2424490"/>
            <a:ext cx="2022346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&lt;propose,2-1,lock&gt;</a:t>
            </a:r>
            <a:endParaRPr lang="zh-CN" altLang="en-US" sz="16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CD2361A-5905-42A7-8F1E-9D71868F42C0}"/>
              </a:ext>
            </a:extLst>
          </p:cNvPr>
          <p:cNvSpPr txBox="1"/>
          <p:nvPr/>
        </p:nvSpPr>
        <p:spPr>
          <a:xfrm>
            <a:off x="405114" y="2815782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 </a:t>
            </a:r>
            <a:r>
              <a:rPr lang="en-US" altLang="zh-CN" dirty="0" err="1"/>
              <a:t>ExecConsensus</a:t>
            </a:r>
            <a:r>
              <a:rPr lang="en-US" altLang="zh-CN" dirty="0"/>
              <a:t>(lock) 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71A6EE3-597C-42EE-909F-DAA1772F8FF5}"/>
              </a:ext>
            </a:extLst>
          </p:cNvPr>
          <p:cNvSpPr txBox="1"/>
          <p:nvPr/>
        </p:nvSpPr>
        <p:spPr>
          <a:xfrm>
            <a:off x="405114" y="3602487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 &lt;reply,2-1,ok/no&gt;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FC4627C-60F2-49E1-8771-3583F3BE75BE}"/>
              </a:ext>
            </a:extLst>
          </p:cNvPr>
          <p:cNvSpPr txBox="1"/>
          <p:nvPr/>
        </p:nvSpPr>
        <p:spPr>
          <a:xfrm>
            <a:off x="405113" y="3971819"/>
            <a:ext cx="400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 Only 2 matching results -&gt; slow path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39B9D26-E29B-400B-913C-8B5C9391EECE}"/>
              </a:ext>
            </a:extLst>
          </p:cNvPr>
          <p:cNvSpPr txBox="1"/>
          <p:nvPr/>
        </p:nvSpPr>
        <p:spPr>
          <a:xfrm>
            <a:off x="405113" y="4288572"/>
            <a:ext cx="325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Upcall decide function -&gt; OK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2F79F78-3F10-402B-A2AB-6D6BED1B29ED}"/>
              </a:ext>
            </a:extLst>
          </p:cNvPr>
          <p:cNvSpPr txBox="1"/>
          <p:nvPr/>
        </p:nvSpPr>
        <p:spPr>
          <a:xfrm>
            <a:off x="399685" y="4634181"/>
            <a:ext cx="207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&lt;finalize,2-1,ok&gt;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EF3F09C-019E-49E7-A91D-C52F88884B6C}"/>
              </a:ext>
            </a:extLst>
          </p:cNvPr>
          <p:cNvSpPr txBox="1"/>
          <p:nvPr/>
        </p:nvSpPr>
        <p:spPr>
          <a:xfrm>
            <a:off x="413151" y="4973264"/>
            <a:ext cx="182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9. Update record</a:t>
            </a:r>
            <a:endParaRPr lang="zh-CN" altLang="en-US" dirty="0"/>
          </a:p>
        </p:txBody>
      </p:sp>
      <p:sp>
        <p:nvSpPr>
          <p:cNvPr id="59" name="Lock/unlock request">
            <a:extLst>
              <a:ext uri="{FF2B5EF4-FFF2-40B4-BE49-F238E27FC236}">
                <a16:creationId xmlns:a16="http://schemas.microsoft.com/office/drawing/2014/main" id="{1F07DEFD-403B-4B49-9171-C705A6EC61A4}"/>
              </a:ext>
            </a:extLst>
          </p:cNvPr>
          <p:cNvSpPr txBox="1"/>
          <p:nvPr/>
        </p:nvSpPr>
        <p:spPr>
          <a:xfrm>
            <a:off x="4334039" y="3960663"/>
            <a:ext cx="1680907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10. &lt;confirm,2-1&gt;</a:t>
            </a:r>
            <a:endParaRPr lang="zh-CN" altLang="en-US" sz="1600" dirty="0"/>
          </a:p>
        </p:txBody>
      </p:sp>
      <p:sp>
        <p:nvSpPr>
          <p:cNvPr id="60" name="Lock/unlock request">
            <a:extLst>
              <a:ext uri="{FF2B5EF4-FFF2-40B4-BE49-F238E27FC236}">
                <a16:creationId xmlns:a16="http://schemas.microsoft.com/office/drawing/2014/main" id="{D8243835-D4B7-468C-953E-5F04EFBDB10E}"/>
              </a:ext>
            </a:extLst>
          </p:cNvPr>
          <p:cNvSpPr txBox="1"/>
          <p:nvPr/>
        </p:nvSpPr>
        <p:spPr>
          <a:xfrm>
            <a:off x="4898783" y="4374363"/>
            <a:ext cx="1680907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10. &lt;confirm,2-1&gt;</a:t>
            </a:r>
            <a:endParaRPr lang="zh-CN" altLang="en-US" sz="1600" dirty="0"/>
          </a:p>
        </p:txBody>
      </p:sp>
      <p:sp>
        <p:nvSpPr>
          <p:cNvPr id="61" name="Lock/unlock request">
            <a:extLst>
              <a:ext uri="{FF2B5EF4-FFF2-40B4-BE49-F238E27FC236}">
                <a16:creationId xmlns:a16="http://schemas.microsoft.com/office/drawing/2014/main" id="{C4E48AF2-7469-4B6F-B78F-EF687995E4F8}"/>
              </a:ext>
            </a:extLst>
          </p:cNvPr>
          <p:cNvSpPr txBox="1"/>
          <p:nvPr/>
        </p:nvSpPr>
        <p:spPr>
          <a:xfrm>
            <a:off x="6947557" y="4020545"/>
            <a:ext cx="1680907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10. &lt;confirm,2-1&gt;</a:t>
            </a:r>
            <a:endParaRPr lang="zh-CN" altLang="en-US" sz="16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801B7EA-73E8-4DE4-A647-28079E04834D}"/>
              </a:ext>
            </a:extLst>
          </p:cNvPr>
          <p:cNvSpPr txBox="1"/>
          <p:nvPr/>
        </p:nvSpPr>
        <p:spPr>
          <a:xfrm>
            <a:off x="405114" y="322099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Add Record</a:t>
            </a:r>
            <a:endParaRPr lang="zh-CN" altLang="en-US" dirty="0"/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50EDD8D2-ACD3-400A-B5F5-017E8C04D975}"/>
              </a:ext>
            </a:extLst>
          </p:cNvPr>
          <p:cNvSpPr/>
          <p:nvPr/>
        </p:nvSpPr>
        <p:spPr>
          <a:xfrm>
            <a:off x="3180359" y="598408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38" name="Lock client">
            <a:extLst>
              <a:ext uri="{FF2B5EF4-FFF2-40B4-BE49-F238E27FC236}">
                <a16:creationId xmlns:a16="http://schemas.microsoft.com/office/drawing/2014/main" id="{151271C9-BA55-4507-8E91-BE16E271E314}"/>
              </a:ext>
            </a:extLst>
          </p:cNvPr>
          <p:cNvSpPr/>
          <p:nvPr/>
        </p:nvSpPr>
        <p:spPr>
          <a:xfrm>
            <a:off x="5321766" y="5971108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58" name="Lock client">
            <a:extLst>
              <a:ext uri="{FF2B5EF4-FFF2-40B4-BE49-F238E27FC236}">
                <a16:creationId xmlns:a16="http://schemas.microsoft.com/office/drawing/2014/main" id="{685BD645-6A03-4981-8AEA-7CF62457A213}"/>
              </a:ext>
            </a:extLst>
          </p:cNvPr>
          <p:cNvSpPr/>
          <p:nvPr/>
        </p:nvSpPr>
        <p:spPr>
          <a:xfrm>
            <a:off x="7450510" y="5726680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29A46931-FEE5-48AB-8BC7-DA6ACD05EDE6}"/>
              </a:ext>
            </a:extLst>
          </p:cNvPr>
          <p:cNvCxnSpPr>
            <a:cxnSpLocks/>
          </p:cNvCxnSpPr>
          <p:nvPr/>
        </p:nvCxnSpPr>
        <p:spPr>
          <a:xfrm>
            <a:off x="5699760" y="2499360"/>
            <a:ext cx="0" cy="721636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6B25B1E6-4948-416B-86B4-051EDA65BF2A}"/>
              </a:ext>
            </a:extLst>
          </p:cNvPr>
          <p:cNvSpPr txBox="1"/>
          <p:nvPr/>
        </p:nvSpPr>
        <p:spPr>
          <a:xfrm>
            <a:off x="413151" y="5261455"/>
            <a:ext cx="19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10. &lt;confirm,2-1&gt;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DA89606-7760-4E29-8418-B4483C900F32}"/>
              </a:ext>
            </a:extLst>
          </p:cNvPr>
          <p:cNvSpPr txBox="1"/>
          <p:nvPr/>
        </p:nvSpPr>
        <p:spPr>
          <a:xfrm>
            <a:off x="430600" y="5571886"/>
            <a:ext cx="3207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11. Receive at least f+1 confirm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398C344-344B-458F-B582-911F63BEA5CC}"/>
              </a:ext>
            </a:extLst>
          </p:cNvPr>
          <p:cNvSpPr txBox="1"/>
          <p:nvPr/>
        </p:nvSpPr>
        <p:spPr>
          <a:xfrm>
            <a:off x="6759604" y="3301125"/>
            <a:ext cx="224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11. Receive 3 confirm</a:t>
            </a:r>
            <a:endParaRPr lang="zh-CN" altLang="en-US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B08B2CF5-F1E0-4C21-8A93-C356E6A63024}"/>
              </a:ext>
            </a:extLst>
          </p:cNvPr>
          <p:cNvSpPr txBox="1"/>
          <p:nvPr/>
        </p:nvSpPr>
        <p:spPr>
          <a:xfrm>
            <a:off x="440906" y="5917331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12. Return OK</a:t>
            </a:r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2C8D64F-A056-4456-B3CD-9D1B914050B9}"/>
              </a:ext>
            </a:extLst>
          </p:cNvPr>
          <p:cNvSpPr txBox="1"/>
          <p:nvPr/>
        </p:nvSpPr>
        <p:spPr>
          <a:xfrm>
            <a:off x="4131586" y="2749599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12. Return OK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594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8" grpId="0"/>
      <p:bldP spid="63" grpId="0"/>
      <p:bldP spid="6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Replica Synchronization:</a:t>
            </a:r>
            <a:r>
              <a:rPr lang="zh-CN" altLang="en-US" dirty="0"/>
              <a:t> </a:t>
            </a:r>
            <a:r>
              <a:rPr lang="en-US" altLang="zh-CN" dirty="0"/>
              <a:t>view</a:t>
            </a:r>
            <a:r>
              <a:rPr lang="zh-CN" altLang="en-US" dirty="0"/>
              <a:t> </a:t>
            </a:r>
            <a:r>
              <a:rPr lang="en-US" altLang="zh-CN" dirty="0"/>
              <a:t>change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4233243" y="2358009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900887" y="2360425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602912" y="2358009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4233243" y="289105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900887" y="2897668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602911" y="2897644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4233243" y="317119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900887" y="3158304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50EDD8D2-ACD3-400A-B5F5-017E8C04D975}"/>
              </a:ext>
            </a:extLst>
          </p:cNvPr>
          <p:cNvSpPr/>
          <p:nvPr/>
        </p:nvSpPr>
        <p:spPr>
          <a:xfrm>
            <a:off x="4233243" y="345133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38" name="Lock client">
            <a:extLst>
              <a:ext uri="{FF2B5EF4-FFF2-40B4-BE49-F238E27FC236}">
                <a16:creationId xmlns:a16="http://schemas.microsoft.com/office/drawing/2014/main" id="{151271C9-BA55-4507-8E91-BE16E271E314}"/>
              </a:ext>
            </a:extLst>
          </p:cNvPr>
          <p:cNvSpPr/>
          <p:nvPr/>
        </p:nvSpPr>
        <p:spPr>
          <a:xfrm>
            <a:off x="5900886" y="3444970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58" name="Lock client">
            <a:extLst>
              <a:ext uri="{FF2B5EF4-FFF2-40B4-BE49-F238E27FC236}">
                <a16:creationId xmlns:a16="http://schemas.microsoft.com/office/drawing/2014/main" id="{685BD645-6A03-4981-8AEA-7CF62457A213}"/>
              </a:ext>
            </a:extLst>
          </p:cNvPr>
          <p:cNvSpPr/>
          <p:nvPr/>
        </p:nvSpPr>
        <p:spPr>
          <a:xfrm>
            <a:off x="7602910" y="3178203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5A3B1F6-05EB-48BE-892D-91600B879313}"/>
              </a:ext>
            </a:extLst>
          </p:cNvPr>
          <p:cNvSpPr txBox="1"/>
          <p:nvPr/>
        </p:nvSpPr>
        <p:spPr>
          <a:xfrm>
            <a:off x="4547924" y="3745211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leader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B04F518-461B-495F-A17A-945D8BDC3E53}"/>
              </a:ext>
            </a:extLst>
          </p:cNvPr>
          <p:cNvSpPr txBox="1"/>
          <p:nvPr/>
        </p:nvSpPr>
        <p:spPr>
          <a:xfrm>
            <a:off x="405115" y="2002420"/>
            <a:ext cx="3574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leader has received </a:t>
            </a:r>
            <a:r>
              <a:rPr lang="en-US" altLang="zh-CN" i="1" dirty="0"/>
              <a:t>f </a:t>
            </a:r>
            <a:r>
              <a:rPr lang="en-US" altLang="zh-CN" dirty="0"/>
              <a:t>+1 records from replicas in </a:t>
            </a:r>
            <a:r>
              <a:rPr lang="en-US" altLang="zh-CN" dirty="0" err="1"/>
              <a:t>leatest</a:t>
            </a:r>
            <a:r>
              <a:rPr lang="en-US" altLang="zh-CN" dirty="0"/>
              <a:t> view </a:t>
            </a:r>
            <a:br>
              <a:rPr lang="en-US" altLang="zh-CN" dirty="0"/>
            </a:br>
            <a:endParaRPr lang="zh-CN" altLang="en-US" dirty="0"/>
          </a:p>
        </p:txBody>
      </p:sp>
      <p:cxnSp>
        <p:nvCxnSpPr>
          <p:cNvPr id="5" name="连接符: 曲线 4">
            <a:extLst>
              <a:ext uri="{FF2B5EF4-FFF2-40B4-BE49-F238E27FC236}">
                <a16:creationId xmlns:a16="http://schemas.microsoft.com/office/drawing/2014/main" id="{AB249336-0A03-4138-8CAD-66638BC780BB}"/>
              </a:ext>
            </a:extLst>
          </p:cNvPr>
          <p:cNvCxnSpPr>
            <a:stCxn id="42" idx="0"/>
            <a:endCxn id="39" idx="0"/>
          </p:cNvCxnSpPr>
          <p:nvPr/>
        </p:nvCxnSpPr>
        <p:spPr>
          <a:xfrm rot="16200000" flipV="1">
            <a:off x="5773108" y="1525395"/>
            <a:ext cx="2416" cy="1667644"/>
          </a:xfrm>
          <a:prstGeom prst="curvedConnector3">
            <a:avLst>
              <a:gd name="adj1" fmla="val 9561921"/>
            </a:avLst>
          </a:prstGeom>
          <a:ln w="28575">
            <a:solidFill>
              <a:srgbClr val="0040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连接符: 曲线 40">
            <a:extLst>
              <a:ext uri="{FF2B5EF4-FFF2-40B4-BE49-F238E27FC236}">
                <a16:creationId xmlns:a16="http://schemas.microsoft.com/office/drawing/2014/main" id="{42DFEDE7-950C-433D-9266-322B4556601F}"/>
              </a:ext>
            </a:extLst>
          </p:cNvPr>
          <p:cNvCxnSpPr>
            <a:cxnSpLocks/>
            <a:stCxn id="45" idx="0"/>
          </p:cNvCxnSpPr>
          <p:nvPr/>
        </p:nvCxnSpPr>
        <p:spPr>
          <a:xfrm rot="16200000" flipH="1" flipV="1">
            <a:off x="6478547" y="532741"/>
            <a:ext cx="6349" cy="3656883"/>
          </a:xfrm>
          <a:prstGeom prst="curvedConnector4">
            <a:avLst>
              <a:gd name="adj1" fmla="val -9681525"/>
              <a:gd name="adj2" fmla="val 95789"/>
            </a:avLst>
          </a:prstGeom>
          <a:ln w="28575">
            <a:solidFill>
              <a:srgbClr val="0040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Lock/unlock request">
            <a:extLst>
              <a:ext uri="{FF2B5EF4-FFF2-40B4-BE49-F238E27FC236}">
                <a16:creationId xmlns:a16="http://schemas.microsoft.com/office/drawing/2014/main" id="{A205DA14-4BD6-4C74-82A6-7617E3EDAA78}"/>
              </a:ext>
            </a:extLst>
          </p:cNvPr>
          <p:cNvSpPr txBox="1"/>
          <p:nvPr/>
        </p:nvSpPr>
        <p:spPr>
          <a:xfrm>
            <a:off x="493836" y="2622769"/>
            <a:ext cx="3040254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Call IR-Merge-Records(records)</a:t>
            </a:r>
          </a:p>
        </p:txBody>
      </p:sp>
      <p:sp>
        <p:nvSpPr>
          <p:cNvPr id="67" name="Lock/unlock request">
            <a:extLst>
              <a:ext uri="{FF2B5EF4-FFF2-40B4-BE49-F238E27FC236}">
                <a16:creationId xmlns:a16="http://schemas.microsoft.com/office/drawing/2014/main" id="{EE94CFE4-20E8-4BA5-BC45-A14B80BCBB7E}"/>
              </a:ext>
            </a:extLst>
          </p:cNvPr>
          <p:cNvSpPr txBox="1"/>
          <p:nvPr/>
        </p:nvSpPr>
        <p:spPr>
          <a:xfrm>
            <a:off x="945565" y="2925750"/>
            <a:ext cx="3451884" cy="830997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lang="en-US" altLang="zh-CN" sz="1600" dirty="0"/>
              <a:t>R={&lt;1-1,lock,ok,fin&gt;,&lt;1-2,unlock,fin&gt;,&lt;2-1,lock,ok,fin&gt;}</a:t>
            </a:r>
          </a:p>
          <a:p>
            <a:r>
              <a:rPr lang="en-US" altLang="zh-CN" sz="1600" dirty="0"/>
              <a:t>d=⌀ , u=⌀ </a:t>
            </a:r>
          </a:p>
        </p:txBody>
      </p:sp>
      <p:sp>
        <p:nvSpPr>
          <p:cNvPr id="68" name="Lock/unlock request">
            <a:extLst>
              <a:ext uri="{FF2B5EF4-FFF2-40B4-BE49-F238E27FC236}">
                <a16:creationId xmlns:a16="http://schemas.microsoft.com/office/drawing/2014/main" id="{50598257-E9C7-414F-948A-8AF34C27166B}"/>
              </a:ext>
            </a:extLst>
          </p:cNvPr>
          <p:cNvSpPr txBox="1"/>
          <p:nvPr/>
        </p:nvSpPr>
        <p:spPr>
          <a:xfrm>
            <a:off x="945565" y="3862301"/>
            <a:ext cx="3451884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endParaRPr lang="en-US" altLang="zh-CN" sz="1600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90DD587-11AE-420E-B6DC-3990B90E1354}"/>
              </a:ext>
            </a:extLst>
          </p:cNvPr>
          <p:cNvSpPr txBox="1"/>
          <p:nvPr/>
        </p:nvSpPr>
        <p:spPr>
          <a:xfrm>
            <a:off x="941533" y="3745211"/>
            <a:ext cx="13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Call sync(R)</a:t>
            </a:r>
            <a:endParaRPr lang="zh-CN" altLang="en-US" dirty="0"/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5CF95F4D-11FD-44E0-8E9D-7097028AA2B6}"/>
              </a:ext>
            </a:extLst>
          </p:cNvPr>
          <p:cNvCxnSpPr>
            <a:cxnSpLocks/>
          </p:cNvCxnSpPr>
          <p:nvPr/>
        </p:nvCxnSpPr>
        <p:spPr>
          <a:xfrm flipV="1">
            <a:off x="4547924" y="3722277"/>
            <a:ext cx="0" cy="88020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D074F296-2F3B-4C08-956D-88DF365FF489}"/>
              </a:ext>
            </a:extLst>
          </p:cNvPr>
          <p:cNvSpPr txBox="1"/>
          <p:nvPr/>
        </p:nvSpPr>
        <p:spPr>
          <a:xfrm>
            <a:off x="3714100" y="3965075"/>
            <a:ext cx="13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sync(R)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0F12ECDA-939E-4BBC-BB43-C76BEA5D9F92}"/>
              </a:ext>
            </a:extLst>
          </p:cNvPr>
          <p:cNvSpPr txBox="1"/>
          <p:nvPr/>
        </p:nvSpPr>
        <p:spPr>
          <a:xfrm>
            <a:off x="939518" y="4059728"/>
            <a:ext cx="25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Return </a:t>
            </a:r>
            <a:r>
              <a:rPr lang="en-US" altLang="zh-CN" dirty="0" err="1"/>
              <a:t>R∪Merge</a:t>
            </a:r>
            <a:r>
              <a:rPr lang="en-US" altLang="zh-CN" dirty="0"/>
              <a:t>(</a:t>
            </a:r>
            <a:r>
              <a:rPr lang="en-US" altLang="zh-CN" dirty="0" err="1"/>
              <a:t>d,u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232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66" grpId="0" animBg="1"/>
      <p:bldP spid="67" grpId="0" animBg="1"/>
      <p:bldP spid="69" grpId="0"/>
      <p:bldP spid="71" grpId="0"/>
      <p:bldP spid="7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Replica Synchronization:</a:t>
            </a:r>
            <a:r>
              <a:rPr lang="zh-CN" altLang="en-US" dirty="0"/>
              <a:t> </a:t>
            </a:r>
            <a:r>
              <a:rPr lang="en-US" altLang="zh-CN" dirty="0"/>
              <a:t>view</a:t>
            </a:r>
            <a:r>
              <a:rPr lang="zh-CN" altLang="en-US" dirty="0"/>
              <a:t> </a:t>
            </a:r>
            <a:r>
              <a:rPr lang="en-US" altLang="zh-CN" dirty="0"/>
              <a:t>change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4233243" y="2358009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900887" y="2360425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602912" y="2358009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4233243" y="289105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900887" y="2897668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9" name="Lock client">
            <a:extLst>
              <a:ext uri="{FF2B5EF4-FFF2-40B4-BE49-F238E27FC236}">
                <a16:creationId xmlns:a16="http://schemas.microsoft.com/office/drawing/2014/main" id="{652FA97C-0F95-42B9-ABFE-74662A577358}"/>
              </a:ext>
            </a:extLst>
          </p:cNvPr>
          <p:cNvSpPr/>
          <p:nvPr/>
        </p:nvSpPr>
        <p:spPr>
          <a:xfrm>
            <a:off x="7602911" y="2897644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4233243" y="317119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900887" y="3158304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50EDD8D2-ACD3-400A-B5F5-017E8C04D975}"/>
              </a:ext>
            </a:extLst>
          </p:cNvPr>
          <p:cNvSpPr/>
          <p:nvPr/>
        </p:nvSpPr>
        <p:spPr>
          <a:xfrm>
            <a:off x="4233243" y="345133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38" name="Lock client">
            <a:extLst>
              <a:ext uri="{FF2B5EF4-FFF2-40B4-BE49-F238E27FC236}">
                <a16:creationId xmlns:a16="http://schemas.microsoft.com/office/drawing/2014/main" id="{151271C9-BA55-4507-8E91-BE16E271E314}"/>
              </a:ext>
            </a:extLst>
          </p:cNvPr>
          <p:cNvSpPr/>
          <p:nvPr/>
        </p:nvSpPr>
        <p:spPr>
          <a:xfrm>
            <a:off x="5900886" y="3444970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58" name="Lock client">
            <a:extLst>
              <a:ext uri="{FF2B5EF4-FFF2-40B4-BE49-F238E27FC236}">
                <a16:creationId xmlns:a16="http://schemas.microsoft.com/office/drawing/2014/main" id="{685BD645-6A03-4981-8AEA-7CF62457A213}"/>
              </a:ext>
            </a:extLst>
          </p:cNvPr>
          <p:cNvSpPr/>
          <p:nvPr/>
        </p:nvSpPr>
        <p:spPr>
          <a:xfrm>
            <a:off x="7602910" y="3178203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5A3B1F6-05EB-48BE-892D-91600B879313}"/>
              </a:ext>
            </a:extLst>
          </p:cNvPr>
          <p:cNvSpPr txBox="1"/>
          <p:nvPr/>
        </p:nvSpPr>
        <p:spPr>
          <a:xfrm>
            <a:off x="4547924" y="3745211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leader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B04F518-461B-495F-A17A-945D8BDC3E53}"/>
              </a:ext>
            </a:extLst>
          </p:cNvPr>
          <p:cNvSpPr txBox="1"/>
          <p:nvPr/>
        </p:nvSpPr>
        <p:spPr>
          <a:xfrm>
            <a:off x="405115" y="2002420"/>
            <a:ext cx="3574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leader has received </a:t>
            </a:r>
            <a:r>
              <a:rPr lang="en-US" altLang="zh-CN" i="1" dirty="0"/>
              <a:t>f </a:t>
            </a:r>
            <a:r>
              <a:rPr lang="en-US" altLang="zh-CN" dirty="0"/>
              <a:t>+1 records from replicas in </a:t>
            </a:r>
            <a:r>
              <a:rPr lang="en-US" altLang="zh-CN" dirty="0" err="1"/>
              <a:t>leatest</a:t>
            </a:r>
            <a:r>
              <a:rPr lang="en-US" altLang="zh-CN" dirty="0"/>
              <a:t> view </a:t>
            </a:r>
            <a:br>
              <a:rPr lang="en-US" altLang="zh-CN" dirty="0"/>
            </a:br>
            <a:endParaRPr lang="zh-CN" altLang="en-US" dirty="0"/>
          </a:p>
        </p:txBody>
      </p:sp>
      <p:cxnSp>
        <p:nvCxnSpPr>
          <p:cNvPr id="5" name="连接符: 曲线 4">
            <a:extLst>
              <a:ext uri="{FF2B5EF4-FFF2-40B4-BE49-F238E27FC236}">
                <a16:creationId xmlns:a16="http://schemas.microsoft.com/office/drawing/2014/main" id="{AB249336-0A03-4138-8CAD-66638BC780BB}"/>
              </a:ext>
            </a:extLst>
          </p:cNvPr>
          <p:cNvCxnSpPr>
            <a:stCxn id="42" idx="0"/>
            <a:endCxn id="39" idx="0"/>
          </p:cNvCxnSpPr>
          <p:nvPr/>
        </p:nvCxnSpPr>
        <p:spPr>
          <a:xfrm rot="16200000" flipV="1">
            <a:off x="5773108" y="1525395"/>
            <a:ext cx="2416" cy="1667644"/>
          </a:xfrm>
          <a:prstGeom prst="curvedConnector3">
            <a:avLst>
              <a:gd name="adj1" fmla="val 9561921"/>
            </a:avLst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连接符: 曲线 40">
            <a:extLst>
              <a:ext uri="{FF2B5EF4-FFF2-40B4-BE49-F238E27FC236}">
                <a16:creationId xmlns:a16="http://schemas.microsoft.com/office/drawing/2014/main" id="{42DFEDE7-950C-433D-9266-322B4556601F}"/>
              </a:ext>
            </a:extLst>
          </p:cNvPr>
          <p:cNvCxnSpPr>
            <a:cxnSpLocks/>
            <a:stCxn id="45" idx="0"/>
          </p:cNvCxnSpPr>
          <p:nvPr/>
        </p:nvCxnSpPr>
        <p:spPr>
          <a:xfrm rot="16200000" flipH="1" flipV="1">
            <a:off x="6478547" y="532741"/>
            <a:ext cx="6349" cy="3656883"/>
          </a:xfrm>
          <a:prstGeom prst="curvedConnector4">
            <a:avLst>
              <a:gd name="adj1" fmla="val -9681525"/>
              <a:gd name="adj2" fmla="val 95789"/>
            </a:avLst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Lock/unlock request">
            <a:extLst>
              <a:ext uri="{FF2B5EF4-FFF2-40B4-BE49-F238E27FC236}">
                <a16:creationId xmlns:a16="http://schemas.microsoft.com/office/drawing/2014/main" id="{A205DA14-4BD6-4C74-82A6-7617E3EDAA78}"/>
              </a:ext>
            </a:extLst>
          </p:cNvPr>
          <p:cNvSpPr txBox="1"/>
          <p:nvPr/>
        </p:nvSpPr>
        <p:spPr>
          <a:xfrm>
            <a:off x="441270" y="2622769"/>
            <a:ext cx="3040254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Call IR-Merge-Records(records)</a:t>
            </a:r>
          </a:p>
        </p:txBody>
      </p:sp>
      <p:sp>
        <p:nvSpPr>
          <p:cNvPr id="67" name="Lock/unlock request">
            <a:extLst>
              <a:ext uri="{FF2B5EF4-FFF2-40B4-BE49-F238E27FC236}">
                <a16:creationId xmlns:a16="http://schemas.microsoft.com/office/drawing/2014/main" id="{EE94CFE4-20E8-4BA5-BC45-A14B80BCBB7E}"/>
              </a:ext>
            </a:extLst>
          </p:cNvPr>
          <p:cNvSpPr txBox="1"/>
          <p:nvPr/>
        </p:nvSpPr>
        <p:spPr>
          <a:xfrm>
            <a:off x="945565" y="2925750"/>
            <a:ext cx="3451884" cy="830997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lang="en-US" altLang="zh-CN" sz="1600" dirty="0"/>
              <a:t>R={&lt;1-1,lock,ok,fin&gt;,&lt;1-2,unlock,fin&gt;,&lt;2-1,lock,ok,fin&gt;}</a:t>
            </a:r>
          </a:p>
          <a:p>
            <a:r>
              <a:rPr lang="en-US" altLang="zh-CN" sz="1600" dirty="0"/>
              <a:t>d=⌀ , u=⌀ </a:t>
            </a:r>
          </a:p>
        </p:txBody>
      </p:sp>
      <p:sp>
        <p:nvSpPr>
          <p:cNvPr id="68" name="Lock/unlock request">
            <a:extLst>
              <a:ext uri="{FF2B5EF4-FFF2-40B4-BE49-F238E27FC236}">
                <a16:creationId xmlns:a16="http://schemas.microsoft.com/office/drawing/2014/main" id="{50598257-E9C7-414F-948A-8AF34C27166B}"/>
              </a:ext>
            </a:extLst>
          </p:cNvPr>
          <p:cNvSpPr txBox="1"/>
          <p:nvPr/>
        </p:nvSpPr>
        <p:spPr>
          <a:xfrm>
            <a:off x="945565" y="3862301"/>
            <a:ext cx="3451884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endParaRPr lang="en-US" altLang="zh-CN" sz="1600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90DD587-11AE-420E-B6DC-3990B90E1354}"/>
              </a:ext>
            </a:extLst>
          </p:cNvPr>
          <p:cNvSpPr txBox="1"/>
          <p:nvPr/>
        </p:nvSpPr>
        <p:spPr>
          <a:xfrm>
            <a:off x="941533" y="3745211"/>
            <a:ext cx="13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Call sync(R)</a:t>
            </a:r>
            <a:endParaRPr lang="zh-CN" altLang="en-US" dirty="0"/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5CF95F4D-11FD-44E0-8E9D-7097028AA2B6}"/>
              </a:ext>
            </a:extLst>
          </p:cNvPr>
          <p:cNvCxnSpPr>
            <a:cxnSpLocks/>
          </p:cNvCxnSpPr>
          <p:nvPr/>
        </p:nvCxnSpPr>
        <p:spPr>
          <a:xfrm flipV="1">
            <a:off x="4547924" y="3722277"/>
            <a:ext cx="0" cy="88020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D074F296-2F3B-4C08-956D-88DF365FF489}"/>
              </a:ext>
            </a:extLst>
          </p:cNvPr>
          <p:cNvSpPr txBox="1"/>
          <p:nvPr/>
        </p:nvSpPr>
        <p:spPr>
          <a:xfrm>
            <a:off x="3714100" y="3965075"/>
            <a:ext cx="13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sync(R)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0F12ECDA-939E-4BBC-BB43-C76BEA5D9F92}"/>
              </a:ext>
            </a:extLst>
          </p:cNvPr>
          <p:cNvSpPr txBox="1"/>
          <p:nvPr/>
        </p:nvSpPr>
        <p:spPr>
          <a:xfrm>
            <a:off x="939518" y="4059728"/>
            <a:ext cx="25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Return </a:t>
            </a:r>
            <a:r>
              <a:rPr lang="en-US" altLang="zh-CN" dirty="0" err="1"/>
              <a:t>R∪Merge</a:t>
            </a:r>
            <a:r>
              <a:rPr lang="en-US" altLang="zh-CN" dirty="0"/>
              <a:t>(</a:t>
            </a:r>
            <a:r>
              <a:rPr lang="en-US" altLang="zh-CN" dirty="0" err="1"/>
              <a:t>d,u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73" name="Lock/unlock request">
            <a:extLst>
              <a:ext uri="{FF2B5EF4-FFF2-40B4-BE49-F238E27FC236}">
                <a16:creationId xmlns:a16="http://schemas.microsoft.com/office/drawing/2014/main" id="{D592C1CA-EFCC-4F38-BBC9-CDBA2F196284}"/>
              </a:ext>
            </a:extLst>
          </p:cNvPr>
          <p:cNvSpPr txBox="1"/>
          <p:nvPr/>
        </p:nvSpPr>
        <p:spPr>
          <a:xfrm>
            <a:off x="493836" y="4371358"/>
            <a:ext cx="3513139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3. Send master records to other replicas</a:t>
            </a:r>
          </a:p>
        </p:txBody>
      </p:sp>
      <p:sp>
        <p:nvSpPr>
          <p:cNvPr id="27" name="Lock/unlock request">
            <a:extLst>
              <a:ext uri="{FF2B5EF4-FFF2-40B4-BE49-F238E27FC236}">
                <a16:creationId xmlns:a16="http://schemas.microsoft.com/office/drawing/2014/main" id="{517D5C38-655E-4FE3-8088-F7C620C559E4}"/>
              </a:ext>
            </a:extLst>
          </p:cNvPr>
          <p:cNvSpPr txBox="1"/>
          <p:nvPr/>
        </p:nvSpPr>
        <p:spPr>
          <a:xfrm>
            <a:off x="493836" y="4698572"/>
            <a:ext cx="1900518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4. Replica call sync(R)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5122719-D156-4E77-8BDC-FC43F5CD6307}"/>
              </a:ext>
            </a:extLst>
          </p:cNvPr>
          <p:cNvCxnSpPr>
            <a:cxnSpLocks/>
          </p:cNvCxnSpPr>
          <p:nvPr/>
        </p:nvCxnSpPr>
        <p:spPr>
          <a:xfrm flipV="1">
            <a:off x="6441789" y="3732387"/>
            <a:ext cx="0" cy="88020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749AEAA-02A8-4D86-8CD0-B6F55AEA79AE}"/>
              </a:ext>
            </a:extLst>
          </p:cNvPr>
          <p:cNvSpPr txBox="1"/>
          <p:nvPr/>
        </p:nvSpPr>
        <p:spPr>
          <a:xfrm>
            <a:off x="5607965" y="3975185"/>
            <a:ext cx="13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sync(R)</a:t>
            </a:r>
            <a:endParaRPr lang="zh-CN" altLang="en-US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852975D1-B7A2-4532-8766-5192CAE17128}"/>
              </a:ext>
            </a:extLst>
          </p:cNvPr>
          <p:cNvCxnSpPr>
            <a:cxnSpLocks/>
          </p:cNvCxnSpPr>
          <p:nvPr/>
        </p:nvCxnSpPr>
        <p:spPr>
          <a:xfrm flipV="1">
            <a:off x="8102734" y="3479478"/>
            <a:ext cx="0" cy="880203"/>
          </a:xfrm>
          <a:prstGeom prst="line">
            <a:avLst/>
          </a:prstGeom>
          <a:ln w="38100">
            <a:solidFill>
              <a:srgbClr val="004098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C2A01D39-836C-4D6B-9F35-EA4CBA516BEC}"/>
              </a:ext>
            </a:extLst>
          </p:cNvPr>
          <p:cNvSpPr txBox="1"/>
          <p:nvPr/>
        </p:nvSpPr>
        <p:spPr>
          <a:xfrm>
            <a:off x="7268910" y="3722276"/>
            <a:ext cx="13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sync(R)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450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3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2">
            <a:extLst>
              <a:ext uri="{FF2B5EF4-FFF2-40B4-BE49-F238E27FC236}">
                <a16:creationId xmlns:a16="http://schemas.microsoft.com/office/drawing/2014/main" id="{CF2FBD7A-9EBE-46D2-B75A-7971C6E1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</p:spPr>
        <p:txBody>
          <a:bodyPr/>
          <a:lstStyle/>
          <a:p>
            <a:r>
              <a:rPr lang="en-US" altLang="zh-CN" dirty="0"/>
              <a:t>Replica Synchronization:</a:t>
            </a:r>
            <a:r>
              <a:rPr lang="zh-CN" altLang="en-US" dirty="0"/>
              <a:t> </a:t>
            </a:r>
            <a:r>
              <a:rPr lang="en-US" altLang="zh-CN" dirty="0"/>
              <a:t>view</a:t>
            </a:r>
            <a:r>
              <a:rPr lang="zh-CN" altLang="en-US" dirty="0"/>
              <a:t> </a:t>
            </a:r>
            <a:r>
              <a:rPr lang="en-US" altLang="zh-CN" dirty="0"/>
              <a:t>change</a:t>
            </a:r>
            <a:endParaRPr lang="zh-CN" altLang="en-US" dirty="0"/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494B838F-CEDE-4A47-B17D-D4F9B7D826AC}"/>
              </a:ext>
            </a:extLst>
          </p:cNvPr>
          <p:cNvSpPr txBox="1">
            <a:spLocks/>
          </p:cNvSpPr>
          <p:nvPr/>
        </p:nvSpPr>
        <p:spPr>
          <a:xfrm>
            <a:off x="0" y="1666770"/>
            <a:ext cx="3877289" cy="6713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dirty="0"/>
          </a:p>
        </p:txBody>
      </p:sp>
      <p:sp>
        <p:nvSpPr>
          <p:cNvPr id="39" name="Lock client">
            <a:extLst>
              <a:ext uri="{FF2B5EF4-FFF2-40B4-BE49-F238E27FC236}">
                <a16:creationId xmlns:a16="http://schemas.microsoft.com/office/drawing/2014/main" id="{E1812891-7E26-41A7-82B6-A4C7D06AAA1F}"/>
              </a:ext>
            </a:extLst>
          </p:cNvPr>
          <p:cNvSpPr/>
          <p:nvPr/>
        </p:nvSpPr>
        <p:spPr>
          <a:xfrm>
            <a:off x="4233243" y="2358009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Replica1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Lock client">
            <a:extLst>
              <a:ext uri="{FF2B5EF4-FFF2-40B4-BE49-F238E27FC236}">
                <a16:creationId xmlns:a16="http://schemas.microsoft.com/office/drawing/2014/main" id="{31FA8B22-CF8A-4759-A7A5-34DCD2199BEE}"/>
              </a:ext>
            </a:extLst>
          </p:cNvPr>
          <p:cNvSpPr/>
          <p:nvPr/>
        </p:nvSpPr>
        <p:spPr>
          <a:xfrm>
            <a:off x="5900887" y="2360425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Replica2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Lock client">
            <a:extLst>
              <a:ext uri="{FF2B5EF4-FFF2-40B4-BE49-F238E27FC236}">
                <a16:creationId xmlns:a16="http://schemas.microsoft.com/office/drawing/2014/main" id="{DCD9F517-6514-41D4-B6EE-6917FC2BB9C1}"/>
              </a:ext>
            </a:extLst>
          </p:cNvPr>
          <p:cNvSpPr/>
          <p:nvPr/>
        </p:nvSpPr>
        <p:spPr>
          <a:xfrm>
            <a:off x="7602912" y="2358009"/>
            <a:ext cx="1414501" cy="551496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dirty="0">
                <a:latin typeface="Candara" panose="020E0502030303020204" pitchFamily="34" charset="0"/>
              </a:rPr>
              <a:t>IR Replica3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4" name="Lock client">
            <a:extLst>
              <a:ext uri="{FF2B5EF4-FFF2-40B4-BE49-F238E27FC236}">
                <a16:creationId xmlns:a16="http://schemas.microsoft.com/office/drawing/2014/main" id="{B1909D05-57A7-4F0F-8B5D-B0C3A74D2032}"/>
              </a:ext>
            </a:extLst>
          </p:cNvPr>
          <p:cNvSpPr/>
          <p:nvPr/>
        </p:nvSpPr>
        <p:spPr>
          <a:xfrm>
            <a:off x="4233243" y="289105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28" name="Lock client">
            <a:extLst>
              <a:ext uri="{FF2B5EF4-FFF2-40B4-BE49-F238E27FC236}">
                <a16:creationId xmlns:a16="http://schemas.microsoft.com/office/drawing/2014/main" id="{E4C177CD-6E2C-40DD-B5EA-7818B1DBCC8D}"/>
              </a:ext>
            </a:extLst>
          </p:cNvPr>
          <p:cNvSpPr/>
          <p:nvPr/>
        </p:nvSpPr>
        <p:spPr>
          <a:xfrm>
            <a:off x="5900887" y="2897668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6" name="Lock client">
            <a:extLst>
              <a:ext uri="{FF2B5EF4-FFF2-40B4-BE49-F238E27FC236}">
                <a16:creationId xmlns:a16="http://schemas.microsoft.com/office/drawing/2014/main" id="{93F397C9-42DA-4B68-A0E9-17308941B562}"/>
              </a:ext>
            </a:extLst>
          </p:cNvPr>
          <p:cNvSpPr/>
          <p:nvPr/>
        </p:nvSpPr>
        <p:spPr>
          <a:xfrm>
            <a:off x="4233243" y="317119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7" name="Lock client">
            <a:extLst>
              <a:ext uri="{FF2B5EF4-FFF2-40B4-BE49-F238E27FC236}">
                <a16:creationId xmlns:a16="http://schemas.microsoft.com/office/drawing/2014/main" id="{ECF68D8D-EF91-444F-A0FB-1DE9A69225D1}"/>
              </a:ext>
            </a:extLst>
          </p:cNvPr>
          <p:cNvSpPr/>
          <p:nvPr/>
        </p:nvSpPr>
        <p:spPr>
          <a:xfrm>
            <a:off x="5900887" y="3158304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7" name="Lock client">
            <a:extLst>
              <a:ext uri="{FF2B5EF4-FFF2-40B4-BE49-F238E27FC236}">
                <a16:creationId xmlns:a16="http://schemas.microsoft.com/office/drawing/2014/main" id="{50EDD8D2-ACD3-400A-B5F5-017E8C04D975}"/>
              </a:ext>
            </a:extLst>
          </p:cNvPr>
          <p:cNvSpPr/>
          <p:nvPr/>
        </p:nvSpPr>
        <p:spPr>
          <a:xfrm>
            <a:off x="4233243" y="345133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38" name="Lock client">
            <a:extLst>
              <a:ext uri="{FF2B5EF4-FFF2-40B4-BE49-F238E27FC236}">
                <a16:creationId xmlns:a16="http://schemas.microsoft.com/office/drawing/2014/main" id="{151271C9-BA55-4507-8E91-BE16E271E314}"/>
              </a:ext>
            </a:extLst>
          </p:cNvPr>
          <p:cNvSpPr/>
          <p:nvPr/>
        </p:nvSpPr>
        <p:spPr>
          <a:xfrm>
            <a:off x="5900886" y="3444970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5A3B1F6-05EB-48BE-892D-91600B879313}"/>
              </a:ext>
            </a:extLst>
          </p:cNvPr>
          <p:cNvSpPr txBox="1"/>
          <p:nvPr/>
        </p:nvSpPr>
        <p:spPr>
          <a:xfrm>
            <a:off x="4547924" y="3745211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leader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B04F518-461B-495F-A17A-945D8BDC3E53}"/>
              </a:ext>
            </a:extLst>
          </p:cNvPr>
          <p:cNvSpPr txBox="1"/>
          <p:nvPr/>
        </p:nvSpPr>
        <p:spPr>
          <a:xfrm>
            <a:off x="405115" y="2002420"/>
            <a:ext cx="3574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leader has received </a:t>
            </a:r>
            <a:r>
              <a:rPr lang="en-US" altLang="zh-CN" i="1" dirty="0"/>
              <a:t>f </a:t>
            </a:r>
            <a:r>
              <a:rPr lang="en-US" altLang="zh-CN" dirty="0"/>
              <a:t>+1 records from replicas in </a:t>
            </a:r>
            <a:r>
              <a:rPr lang="en-US" altLang="zh-CN" dirty="0" err="1"/>
              <a:t>leatest</a:t>
            </a:r>
            <a:r>
              <a:rPr lang="en-US" altLang="zh-CN" dirty="0"/>
              <a:t> view </a:t>
            </a:r>
            <a:br>
              <a:rPr lang="en-US" altLang="zh-CN" dirty="0"/>
            </a:br>
            <a:endParaRPr lang="zh-CN" altLang="en-US" dirty="0"/>
          </a:p>
        </p:txBody>
      </p:sp>
      <p:cxnSp>
        <p:nvCxnSpPr>
          <p:cNvPr id="5" name="连接符: 曲线 4">
            <a:extLst>
              <a:ext uri="{FF2B5EF4-FFF2-40B4-BE49-F238E27FC236}">
                <a16:creationId xmlns:a16="http://schemas.microsoft.com/office/drawing/2014/main" id="{AB249336-0A03-4138-8CAD-66638BC780BB}"/>
              </a:ext>
            </a:extLst>
          </p:cNvPr>
          <p:cNvCxnSpPr>
            <a:stCxn id="42" idx="0"/>
            <a:endCxn id="39" idx="0"/>
          </p:cNvCxnSpPr>
          <p:nvPr/>
        </p:nvCxnSpPr>
        <p:spPr>
          <a:xfrm rot="16200000" flipV="1">
            <a:off x="5773108" y="1525395"/>
            <a:ext cx="2416" cy="1667644"/>
          </a:xfrm>
          <a:prstGeom prst="curvedConnector3">
            <a:avLst>
              <a:gd name="adj1" fmla="val 9561921"/>
            </a:avLst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连接符: 曲线 40">
            <a:extLst>
              <a:ext uri="{FF2B5EF4-FFF2-40B4-BE49-F238E27FC236}">
                <a16:creationId xmlns:a16="http://schemas.microsoft.com/office/drawing/2014/main" id="{42DFEDE7-950C-433D-9266-322B4556601F}"/>
              </a:ext>
            </a:extLst>
          </p:cNvPr>
          <p:cNvCxnSpPr>
            <a:cxnSpLocks/>
            <a:stCxn id="45" idx="0"/>
          </p:cNvCxnSpPr>
          <p:nvPr/>
        </p:nvCxnSpPr>
        <p:spPr>
          <a:xfrm rot="16200000" flipH="1" flipV="1">
            <a:off x="6478547" y="532741"/>
            <a:ext cx="6349" cy="3656883"/>
          </a:xfrm>
          <a:prstGeom prst="curvedConnector4">
            <a:avLst>
              <a:gd name="adj1" fmla="val -9681525"/>
              <a:gd name="adj2" fmla="val 95789"/>
            </a:avLst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Lock/unlock request">
            <a:extLst>
              <a:ext uri="{FF2B5EF4-FFF2-40B4-BE49-F238E27FC236}">
                <a16:creationId xmlns:a16="http://schemas.microsoft.com/office/drawing/2014/main" id="{A205DA14-4BD6-4C74-82A6-7617E3EDAA78}"/>
              </a:ext>
            </a:extLst>
          </p:cNvPr>
          <p:cNvSpPr txBox="1"/>
          <p:nvPr/>
        </p:nvSpPr>
        <p:spPr>
          <a:xfrm>
            <a:off x="441270" y="2622769"/>
            <a:ext cx="3040254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2. Call IR-Merge-Records(records)</a:t>
            </a:r>
          </a:p>
        </p:txBody>
      </p:sp>
      <p:sp>
        <p:nvSpPr>
          <p:cNvPr id="67" name="Lock/unlock request">
            <a:extLst>
              <a:ext uri="{FF2B5EF4-FFF2-40B4-BE49-F238E27FC236}">
                <a16:creationId xmlns:a16="http://schemas.microsoft.com/office/drawing/2014/main" id="{EE94CFE4-20E8-4BA5-BC45-A14B80BCBB7E}"/>
              </a:ext>
            </a:extLst>
          </p:cNvPr>
          <p:cNvSpPr txBox="1"/>
          <p:nvPr/>
        </p:nvSpPr>
        <p:spPr>
          <a:xfrm>
            <a:off x="945565" y="2925750"/>
            <a:ext cx="3451884" cy="830997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lang="en-US" altLang="zh-CN" sz="1600" dirty="0"/>
              <a:t>R={&lt;1-1,lock,ok,fin&gt;,&lt;1-2,unlock,fin&gt;,&lt;2-1,lock,ok,fin&gt;}</a:t>
            </a:r>
          </a:p>
          <a:p>
            <a:r>
              <a:rPr lang="en-US" altLang="zh-CN" sz="1600" dirty="0"/>
              <a:t>d=⌀ , u=⌀ </a:t>
            </a:r>
          </a:p>
        </p:txBody>
      </p:sp>
      <p:sp>
        <p:nvSpPr>
          <p:cNvPr id="68" name="Lock/unlock request">
            <a:extLst>
              <a:ext uri="{FF2B5EF4-FFF2-40B4-BE49-F238E27FC236}">
                <a16:creationId xmlns:a16="http://schemas.microsoft.com/office/drawing/2014/main" id="{50598257-E9C7-414F-948A-8AF34C27166B}"/>
              </a:ext>
            </a:extLst>
          </p:cNvPr>
          <p:cNvSpPr txBox="1"/>
          <p:nvPr/>
        </p:nvSpPr>
        <p:spPr>
          <a:xfrm>
            <a:off x="945565" y="3862301"/>
            <a:ext cx="3451884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endParaRPr lang="en-US" altLang="zh-CN" sz="1600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90DD587-11AE-420E-B6DC-3990B90E1354}"/>
              </a:ext>
            </a:extLst>
          </p:cNvPr>
          <p:cNvSpPr txBox="1"/>
          <p:nvPr/>
        </p:nvSpPr>
        <p:spPr>
          <a:xfrm>
            <a:off x="941533" y="3745211"/>
            <a:ext cx="138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Call sync(R)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0F12ECDA-939E-4BBC-BB43-C76BEA5D9F92}"/>
              </a:ext>
            </a:extLst>
          </p:cNvPr>
          <p:cNvSpPr txBox="1"/>
          <p:nvPr/>
        </p:nvSpPr>
        <p:spPr>
          <a:xfrm>
            <a:off x="939518" y="4059728"/>
            <a:ext cx="25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Return </a:t>
            </a:r>
            <a:r>
              <a:rPr lang="en-US" altLang="zh-CN" dirty="0" err="1"/>
              <a:t>R∪Merge</a:t>
            </a:r>
            <a:r>
              <a:rPr lang="en-US" altLang="zh-CN" dirty="0"/>
              <a:t>(</a:t>
            </a:r>
            <a:r>
              <a:rPr lang="en-US" altLang="zh-CN" dirty="0" err="1"/>
              <a:t>d,u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73" name="Lock/unlock request">
            <a:extLst>
              <a:ext uri="{FF2B5EF4-FFF2-40B4-BE49-F238E27FC236}">
                <a16:creationId xmlns:a16="http://schemas.microsoft.com/office/drawing/2014/main" id="{D592C1CA-EFCC-4F38-BBC9-CDBA2F196284}"/>
              </a:ext>
            </a:extLst>
          </p:cNvPr>
          <p:cNvSpPr txBox="1"/>
          <p:nvPr/>
        </p:nvSpPr>
        <p:spPr>
          <a:xfrm>
            <a:off x="493836" y="4371358"/>
            <a:ext cx="3513139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3. Send master records to other replicas</a:t>
            </a:r>
          </a:p>
        </p:txBody>
      </p:sp>
      <p:sp>
        <p:nvSpPr>
          <p:cNvPr id="27" name="Lock/unlock request">
            <a:extLst>
              <a:ext uri="{FF2B5EF4-FFF2-40B4-BE49-F238E27FC236}">
                <a16:creationId xmlns:a16="http://schemas.microsoft.com/office/drawing/2014/main" id="{517D5C38-655E-4FE3-8088-F7C620C559E4}"/>
              </a:ext>
            </a:extLst>
          </p:cNvPr>
          <p:cNvSpPr txBox="1"/>
          <p:nvPr/>
        </p:nvSpPr>
        <p:spPr>
          <a:xfrm>
            <a:off x="493836" y="4698572"/>
            <a:ext cx="1900518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4. Replica call sync(R)</a:t>
            </a:r>
          </a:p>
        </p:txBody>
      </p:sp>
      <p:sp>
        <p:nvSpPr>
          <p:cNvPr id="34" name="Lock/unlock request">
            <a:extLst>
              <a:ext uri="{FF2B5EF4-FFF2-40B4-BE49-F238E27FC236}">
                <a16:creationId xmlns:a16="http://schemas.microsoft.com/office/drawing/2014/main" id="{ED3F2AB0-40E6-4BB5-8892-0A6F2022A4D8}"/>
              </a:ext>
            </a:extLst>
          </p:cNvPr>
          <p:cNvSpPr txBox="1"/>
          <p:nvPr/>
        </p:nvSpPr>
        <p:spPr>
          <a:xfrm>
            <a:off x="493836" y="5005759"/>
            <a:ext cx="4973475" cy="33855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altLang="zh-CN" sz="1600" dirty="0"/>
              <a:t>4. Replicas replace their own records with master records</a:t>
            </a:r>
          </a:p>
        </p:txBody>
      </p:sp>
      <p:sp>
        <p:nvSpPr>
          <p:cNvPr id="35" name="Lock client">
            <a:extLst>
              <a:ext uri="{FF2B5EF4-FFF2-40B4-BE49-F238E27FC236}">
                <a16:creationId xmlns:a16="http://schemas.microsoft.com/office/drawing/2014/main" id="{59B6661C-4FDD-4304-A956-7AD5364A3A59}"/>
              </a:ext>
            </a:extLst>
          </p:cNvPr>
          <p:cNvSpPr/>
          <p:nvPr/>
        </p:nvSpPr>
        <p:spPr>
          <a:xfrm>
            <a:off x="7602913" y="2904037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&lt;1-1,lock,ok,fin&gt;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36" name="Lock client">
            <a:extLst>
              <a:ext uri="{FF2B5EF4-FFF2-40B4-BE49-F238E27FC236}">
                <a16:creationId xmlns:a16="http://schemas.microsoft.com/office/drawing/2014/main" id="{26F73C10-60C2-45C7-A8F4-FD2B566830D3}"/>
              </a:ext>
            </a:extLst>
          </p:cNvPr>
          <p:cNvSpPr/>
          <p:nvPr/>
        </p:nvSpPr>
        <p:spPr>
          <a:xfrm>
            <a:off x="7602913" y="3164673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&lt;1-2,unlock,fin&gt;</a:t>
            </a:r>
            <a:endParaRPr sz="1200" dirty="0">
              <a:latin typeface="Candara" panose="020E0502030303020204" pitchFamily="34" charset="0"/>
            </a:endParaRPr>
          </a:p>
        </p:txBody>
      </p:sp>
      <p:sp>
        <p:nvSpPr>
          <p:cNvPr id="43" name="Lock client">
            <a:extLst>
              <a:ext uri="{FF2B5EF4-FFF2-40B4-BE49-F238E27FC236}">
                <a16:creationId xmlns:a16="http://schemas.microsoft.com/office/drawing/2014/main" id="{01A8B971-D8A4-4EE3-A78D-2449E97664DC}"/>
              </a:ext>
            </a:extLst>
          </p:cNvPr>
          <p:cNvSpPr/>
          <p:nvPr/>
        </p:nvSpPr>
        <p:spPr>
          <a:xfrm>
            <a:off x="7602912" y="3451339"/>
            <a:ext cx="1414501" cy="270937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lang="en-US" altLang="zh-CN" sz="1200" dirty="0"/>
              <a:t>&lt;2-1,lock,ok,fin&gt;</a:t>
            </a:r>
            <a:endParaRPr lang="en-US" altLang="zh-CN" sz="1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46618"/>
      </p:ext>
    </p:extLst>
  </p:cSld>
  <p:clrMapOvr>
    <a:masterClrMapping/>
  </p:clrMapOvr>
</p:sld>
</file>

<file path=ppt/theme/theme1.xml><?xml version="1.0" encoding="utf-8"?>
<a:theme xmlns:a="http://schemas.openxmlformats.org/drawingml/2006/main" name="2016-VI主题-蓝">
  <a:themeElements>
    <a:clrScheme name="VI蓝色版">
      <a:dk1>
        <a:srgbClr val="000000"/>
      </a:dk1>
      <a:lt1>
        <a:srgbClr val="FFFFFF"/>
      </a:lt1>
      <a:dk2>
        <a:srgbClr val="BD9F68"/>
      </a:dk2>
      <a:lt2>
        <a:srgbClr val="B5B5B6"/>
      </a:lt2>
      <a:accent1>
        <a:srgbClr val="004098"/>
      </a:accent1>
      <a:accent2>
        <a:srgbClr val="0086D1"/>
      </a:accent2>
      <a:accent3>
        <a:srgbClr val="338D27"/>
      </a:accent3>
      <a:accent4>
        <a:srgbClr val="00514E"/>
      </a:accent4>
      <a:accent5>
        <a:srgbClr val="FDD000"/>
      </a:accent5>
      <a:accent6>
        <a:srgbClr val="F08300"/>
      </a:accent6>
      <a:hlink>
        <a:srgbClr val="B5B5B6"/>
      </a:hlink>
      <a:folHlink>
        <a:srgbClr val="BD9F68"/>
      </a:folHlink>
    </a:clrScheme>
    <a:fontScheme name="自定义 7">
      <a:majorFont>
        <a:latin typeface="等线"/>
        <a:ea typeface="等线"/>
        <a:cs typeface=""/>
      </a:majorFont>
      <a:minorFont>
        <a:latin typeface="等线 Light"/>
        <a:ea typeface="等线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16-VI主题-蓝" id="{1B918C6D-2D61-4306-88BA-3CA31BAAF13F}" vid="{A734D909-B61D-48C4-8B37-4CE497344009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2016-VI主题-蓝</Template>
  <TotalTime>2467</TotalTime>
  <Words>4370</Words>
  <Application>Microsoft Macintosh PowerPoint</Application>
  <PresentationFormat>全屏显示(4:3)</PresentationFormat>
  <Paragraphs>942</Paragraphs>
  <Slides>67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6" baseType="lpstr">
      <vt:lpstr>等线</vt:lpstr>
      <vt:lpstr>等线 Light</vt:lpstr>
      <vt:lpstr>微软雅黑</vt:lpstr>
      <vt:lpstr>Arial</vt:lpstr>
      <vt:lpstr>Calibri</vt:lpstr>
      <vt:lpstr>Candara</vt:lpstr>
      <vt:lpstr>Open Sans</vt:lpstr>
      <vt:lpstr>Times New Roman</vt:lpstr>
      <vt:lpstr>2016-VI主题-蓝</vt:lpstr>
      <vt:lpstr>Building Consistent Transactions with Inconsistent Replication</vt:lpstr>
      <vt:lpstr>目录 Contents</vt:lpstr>
      <vt:lpstr>Background</vt:lpstr>
      <vt:lpstr>Distribution Transaction</vt:lpstr>
      <vt:lpstr>Distribution Transaction</vt:lpstr>
      <vt:lpstr>Cost of Redundant Coordination</vt:lpstr>
      <vt:lpstr>Cost of Redundant Coordination</vt:lpstr>
      <vt:lpstr>Cost of Redundant Coordination</vt:lpstr>
      <vt:lpstr>Cost of Redundant Coordination</vt:lpstr>
      <vt:lpstr>Cost of Redundant Coordination</vt:lpstr>
      <vt:lpstr>Cost of Redundant Coordination</vt:lpstr>
      <vt:lpstr>Overview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IR-Inconsistent Replication</vt:lpstr>
      <vt:lpstr>IR Application Protocol Requirement:</vt:lpstr>
      <vt:lpstr>IR performance principle:</vt:lpstr>
      <vt:lpstr>TAPIR-Transaction Application Protocol</vt:lpstr>
      <vt:lpstr>TAPIR-Transaction Application Protocol</vt:lpstr>
      <vt:lpstr>TAPIR Execution</vt:lpstr>
      <vt:lpstr>TAPIR Commit</vt:lpstr>
      <vt:lpstr>TAPIR Commit</vt:lpstr>
      <vt:lpstr>TAPIR Commit</vt:lpstr>
      <vt:lpstr>TAPIR Commit</vt:lpstr>
      <vt:lpstr>TAPIR Commit</vt:lpstr>
      <vt:lpstr>TAPIR IR Support</vt:lpstr>
      <vt:lpstr>Evaluation</vt:lpstr>
      <vt:lpstr>Evaluation</vt:lpstr>
      <vt:lpstr>Evaluation</vt:lpstr>
      <vt:lpstr>Evaluation</vt:lpstr>
      <vt:lpstr>Evaluation</vt:lpstr>
      <vt:lpstr>Q&amp;A</vt:lpstr>
      <vt:lpstr>Thanks！</vt:lpstr>
      <vt:lpstr>Demo: A lock server</vt:lpstr>
      <vt:lpstr>Client1 invokes lock</vt:lpstr>
      <vt:lpstr>Client1 invokes lock</vt:lpstr>
      <vt:lpstr>Client1 invokes lock</vt:lpstr>
      <vt:lpstr>Client1 invokes lock</vt:lpstr>
      <vt:lpstr>Client1 unlock &amp; Client2 lock</vt:lpstr>
      <vt:lpstr>Client1 invokes unlock</vt:lpstr>
      <vt:lpstr>Client1 invokes unlock</vt:lpstr>
      <vt:lpstr>Client1 invokes unlock</vt:lpstr>
      <vt:lpstr>Client1 invokes unlock</vt:lpstr>
      <vt:lpstr>Client2 invokes lock</vt:lpstr>
      <vt:lpstr>Client2 invokes lock</vt:lpstr>
      <vt:lpstr>Client2 invokes lock</vt:lpstr>
      <vt:lpstr>Client2 invokes lock</vt:lpstr>
      <vt:lpstr>Client2 invokes lock</vt:lpstr>
      <vt:lpstr>Client2 invokes lock</vt:lpstr>
      <vt:lpstr>Replica Synchronization: view change</vt:lpstr>
      <vt:lpstr>Replica Synchronization: view change</vt:lpstr>
      <vt:lpstr>Replica Synchronization: view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沈小丹</dc:creator>
  <cp:lastModifiedBy>office</cp:lastModifiedBy>
  <cp:revision>225</cp:revision>
  <dcterms:created xsi:type="dcterms:W3CDTF">2016-04-20T02:59:17Z</dcterms:created>
  <dcterms:modified xsi:type="dcterms:W3CDTF">2022-03-27T12:46:30Z</dcterms:modified>
</cp:coreProperties>
</file>