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9" r:id="rId3"/>
    <p:sldId id="285" r:id="rId4"/>
    <p:sldId id="287" r:id="rId5"/>
    <p:sldId id="286" r:id="rId6"/>
    <p:sldId id="311" r:id="rId7"/>
    <p:sldId id="290" r:id="rId8"/>
    <p:sldId id="291" r:id="rId9"/>
    <p:sldId id="292" r:id="rId10"/>
    <p:sldId id="313" r:id="rId11"/>
    <p:sldId id="314" r:id="rId12"/>
    <p:sldId id="315" r:id="rId13"/>
    <p:sldId id="300" r:id="rId14"/>
    <p:sldId id="316" r:id="rId15"/>
    <p:sldId id="317" r:id="rId16"/>
    <p:sldId id="318" r:id="rId17"/>
    <p:sldId id="330" r:id="rId18"/>
    <p:sldId id="319" r:id="rId19"/>
    <p:sldId id="320" r:id="rId20"/>
    <p:sldId id="321" r:id="rId21"/>
    <p:sldId id="322" r:id="rId22"/>
    <p:sldId id="331" r:id="rId23"/>
    <p:sldId id="324" r:id="rId24"/>
    <p:sldId id="301" r:id="rId25"/>
    <p:sldId id="326" r:id="rId26"/>
    <p:sldId id="325" r:id="rId27"/>
    <p:sldId id="328" r:id="rId28"/>
    <p:sldId id="261" r:id="rId29"/>
    <p:sldId id="262" r:id="rId30"/>
    <p:sldId id="263" r:id="rId31"/>
    <p:sldId id="264" r:id="rId32"/>
    <p:sldId id="334" r:id="rId33"/>
    <p:sldId id="265" r:id="rId34"/>
    <p:sldId id="266" r:id="rId35"/>
    <p:sldId id="333" r:id="rId36"/>
    <p:sldId id="323" r:id="rId3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B5B6"/>
    <a:srgbClr val="004098"/>
    <a:srgbClr val="7FB1D8"/>
    <a:srgbClr val="3F6E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4" autoAdjust="0"/>
    <p:restoredTop sz="66940" autoAdjust="0"/>
  </p:normalViewPr>
  <p:slideViewPr>
    <p:cSldViewPr snapToGrid="0">
      <p:cViewPr varScale="1">
        <p:scale>
          <a:sx n="76" d="100"/>
          <a:sy n="76" d="100"/>
        </p:scale>
        <p:origin x="23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496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C1FBA-CF23-45CA-A289-03E32D160964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2B0C5-C56D-47E9-BCFE-D990A940F1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700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66BD8-0FC1-456F-BDC6-7D0CA8E36566}" type="datetimeFigureOut">
              <a:rPr lang="zh-CN" altLang="en-US" smtClean="0"/>
              <a:t>2022/4/2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FC841-E2E1-4802-8701-94EA307E94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598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006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Leader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收到成员变更请求从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Cold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切成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Cold,new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；</a:t>
            </a:r>
          </a:p>
          <a:p>
            <a:pPr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Leader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在本地生成一个新的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log entry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，其内容是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Cold∪Cnew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，代表当前时刻新旧成员配置共存，写入本地日志，同时将该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log entry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复制至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Cold∪Cnew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中的所有副本。在此之后新的日志同步需要保证得到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Cold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和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两个多数派的确认；</a:t>
            </a:r>
          </a:p>
          <a:p>
            <a:pPr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Follower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收到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Cold∪Cnew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的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log entry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后更新本地日志，并且此时就以该配置作为自己的成员配置；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如果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Cold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和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中的两个多数派确认了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Cold U 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这条日志，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Leader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就提交这条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log entry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并切换到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；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接下来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Leader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生成一条新的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log entry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，其内容是新成员配置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，同样将该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log entry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写入本地日志，同时复制到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Follower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上；</a:t>
            </a:r>
          </a:p>
          <a:p>
            <a:pPr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Follower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收到新成员配置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后，将其写入日志，并且从此刻起，就以该配置作为自己的成员配置，并且如果发现自己不在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这个成员配置中会自动退出；</a:t>
            </a:r>
          </a:p>
          <a:p>
            <a:pPr algn="l">
              <a:buFont typeface="+mj-lt"/>
              <a:buAutoNum type="arabicPeriod"/>
            </a:pP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Leader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收到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的多数派确认后，表示成员变更成功，后续的日志只要得到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多数派确认即可。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Leader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给客户端回复成员变更执行成功。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320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680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On average, participants scored 4.9 points higher on the Raft quiz than on the </a:t>
            </a:r>
            <a:r>
              <a:rPr lang="en-US" altLang="zh-CN" dirty="0" err="1"/>
              <a:t>Paxos</a:t>
            </a:r>
            <a:r>
              <a:rPr lang="en-US" altLang="zh-CN" dirty="0"/>
              <a:t> quiz (out of a possible 60 points, the mean Raft score was 25.7 and the mean </a:t>
            </a:r>
            <a:r>
              <a:rPr lang="en-US" altLang="zh-CN" dirty="0" err="1"/>
              <a:t>Paxos</a:t>
            </a:r>
            <a:r>
              <a:rPr lang="en-US" altLang="zh-CN" dirty="0"/>
              <a:t> score was 20.8);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945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top graph in shows that a small amount of randomization in the election timeout is enough to avoid split votes in elections. </a:t>
            </a:r>
          </a:p>
          <a:p>
            <a:r>
              <a:rPr lang="en-US" altLang="zh-CN" dirty="0"/>
              <a:t>In the absence of randomness, leader election consistently took longer than 10 seconds in our tests due to many split votes. Adding just 5ms of randomness helps significantly, resulting in a median downtime of 287ms. Using more randomness improves worst-case behavior: with 50ms of randomness the </a:t>
            </a:r>
            <a:r>
              <a:rPr lang="en-US" altLang="zh-CN" dirty="0" err="1"/>
              <a:t>worstcase</a:t>
            </a:r>
            <a:r>
              <a:rPr lang="en-US" altLang="zh-CN" dirty="0"/>
              <a:t> completion time (over 1000 trials) was 513ms.</a:t>
            </a:r>
          </a:p>
          <a:p>
            <a:r>
              <a:rPr lang="en-US" altLang="zh-CN" dirty="0"/>
              <a:t> The bottom graph in Figure 14 shows that downtime can be reduced by reducing the election timeout.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849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top graph in shows that a small amount of randomization in the election timeout is enough to avoid split votes in elections. </a:t>
            </a:r>
          </a:p>
          <a:p>
            <a:r>
              <a:rPr lang="en-US" altLang="zh-CN" dirty="0"/>
              <a:t>In the absence of randomness, leader election consistently took longer than 10 seconds in our tests due to many split votes. Adding just 5ms of randomness helps significantly, resulting in a median downtime of 287ms. Using more randomness improves worst-case behavior: with 50ms of randomness the </a:t>
            </a:r>
            <a:r>
              <a:rPr lang="en-US" altLang="zh-CN" dirty="0" err="1"/>
              <a:t>worstcase</a:t>
            </a:r>
            <a:r>
              <a:rPr lang="en-US" altLang="zh-CN" dirty="0"/>
              <a:t> completion time (over 1000 trials) was 513ms.</a:t>
            </a:r>
          </a:p>
          <a:p>
            <a:r>
              <a:rPr lang="en-US" altLang="zh-CN" dirty="0"/>
              <a:t> The bottom graph in Figure 14 shows that downtime can be reduced by reducing the election timeout.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811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0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149566"/>
            <a:ext cx="7886700" cy="89951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628650" y="5114029"/>
            <a:ext cx="7886700" cy="604299"/>
          </a:xfrm>
        </p:spPr>
        <p:txBody>
          <a:bodyPr anchor="ctr">
            <a:noAutofit/>
          </a:bodyPr>
          <a:lstStyle>
            <a:lvl1pPr algn="ctr">
              <a:defRPr lang="zh-CN" altLang="en-US" sz="24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/>
              <a:t>单击以编辑母版副标题样式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/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9" name="直接连接符 8"/>
          <p:cNvCxnSpPr/>
          <p:nvPr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0489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0501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6000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" name="灯片编号占位符 5"/>
          <p:cNvSpPr txBox="1">
            <a:spLocks/>
          </p:cNvSpPr>
          <p:nvPr/>
        </p:nvSpPr>
        <p:spPr>
          <a:xfrm>
            <a:off x="8697600" y="31175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mtClean="0"/>
              <a:pPr lvl="0"/>
              <a:t>‹#›</a:t>
            </a:fld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97453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-极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8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-极简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7600" y="313200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4CE0C3C-47D3-4455-AB34-8268314DB49D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7489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5821680"/>
            <a:ext cx="9144000" cy="1036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293" y="6100771"/>
            <a:ext cx="1958547" cy="51846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850" y="235137"/>
            <a:ext cx="6474515" cy="337358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40"/>
            <a:ext cx="9144000" cy="51850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40"/>
            <a:ext cx="9144000" cy="518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49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56">
          <p15:clr>
            <a:srgbClr val="FBAE40"/>
          </p15:clr>
        </p15:guide>
        <p15:guide id="2" pos="204">
          <p15:clr>
            <a:srgbClr val="FBAE40"/>
          </p15:clr>
        </p15:guide>
        <p15:guide id="5" pos="3125">
          <p15:clr>
            <a:srgbClr val="FBAE40"/>
          </p15:clr>
        </p15:guide>
        <p15:guide id="6" pos="115">
          <p15:clr>
            <a:srgbClr val="FBAE40"/>
          </p15:clr>
        </p15:guide>
        <p15:guide id="7" pos="4167" userDrawn="1">
          <p15:clr>
            <a:srgbClr val="FBAE40"/>
          </p15:clr>
        </p15:guide>
        <p15:guide id="8" pos="15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66588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纯标题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灯片编号占位符 5"/>
          <p:cNvSpPr txBox="1">
            <a:spLocks/>
          </p:cNvSpPr>
          <p:nvPr/>
        </p:nvSpPr>
        <p:spPr>
          <a:xfrm>
            <a:off x="8696565" y="311755"/>
            <a:ext cx="447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7E0B4DC1-AB35-4259-8072-EA8F5B8A0BBF}" type="slidenum">
              <a:rPr lang="zh-CN" altLang="en-US" smtClean="0"/>
              <a:pPr lvl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2619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330335"/>
      </p:ext>
    </p:extLst>
  </p:cSld>
  <p:clrMapOvr>
    <a:masterClrMapping/>
  </p:clrMapOvr>
  <p:transition spd="med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97600" y="313200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1703B59-C883-4B8B-974E-AFB30A6C43A7}" type="slidenum">
              <a:rPr lang="en-US" altLang="zh-CN" smtClean="0"/>
              <a:pPr/>
              <a:t>‹#›</a:t>
            </a:fld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350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3" y="975600"/>
            <a:ext cx="8556169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42321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3" pos="1620">
          <p15:clr>
            <a:srgbClr val="FBAE40"/>
          </p15:clr>
        </p15:guide>
        <p15:guide id="4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5" y="313200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3" y="975600"/>
            <a:ext cx="8566445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02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5193">
          <p15:clr>
            <a:srgbClr val="FBAE40"/>
          </p15:clr>
        </p15:guide>
        <p15:guide id="5" pos="1620">
          <p15:clr>
            <a:srgbClr val="FBAE40"/>
          </p15:clr>
        </p15:guide>
        <p15:guide id="6" pos="2921">
          <p15:clr>
            <a:srgbClr val="FBAE40"/>
          </p15:clr>
        </p15:guide>
        <p15:guide id="7" pos="2160" userDrawn="1">
          <p15:clr>
            <a:srgbClr val="FBAE40"/>
          </p15:clr>
        </p15:guide>
        <p15:guide id="8" pos="389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4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475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3" pos="1620">
          <p15:clr>
            <a:srgbClr val="FBAE40"/>
          </p15:clr>
        </p15:guide>
        <p15:guide id="4" pos="216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4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5" y="313200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306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5193">
          <p15:clr>
            <a:srgbClr val="FBAE40"/>
          </p15:clr>
        </p15:guide>
        <p15:guide id="5" pos="1620">
          <p15:clr>
            <a:srgbClr val="FBAE40"/>
          </p15:clr>
        </p15:guide>
        <p15:guide id="6" pos="2921">
          <p15:clr>
            <a:srgbClr val="FBAE40"/>
          </p15:clr>
        </p15:guide>
        <p15:guide id="7" pos="2160" userDrawn="1">
          <p15:clr>
            <a:srgbClr val="FBAE40"/>
          </p15:clr>
        </p15:guide>
        <p15:guide id="8" pos="389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封面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0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9123" y="4006448"/>
            <a:ext cx="8325019" cy="111419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/>
          </p:nvPr>
        </p:nvSpPr>
        <p:spPr>
          <a:xfrm>
            <a:off x="469124" y="5245246"/>
            <a:ext cx="5820358" cy="468179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zh-CN" altLang="en-US" sz="24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/>
              <a:t>单击以编辑母版副标题样式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69124" y="5815087"/>
            <a:ext cx="4159250" cy="49900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单击此处添加日期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/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11" name="直接连接符 10"/>
          <p:cNvCxnSpPr/>
          <p:nvPr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/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9" name="直接连接符 8"/>
          <p:cNvCxnSpPr/>
          <p:nvPr userDrawn="1"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060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95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16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3073"/>
            <a:ext cx="9144000" cy="28117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74" y="3608990"/>
            <a:ext cx="3021843" cy="79994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87896" y="1371600"/>
            <a:ext cx="8410492" cy="926932"/>
          </a:xfrm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3073"/>
            <a:ext cx="9144000" cy="281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72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413468" y="1673352"/>
            <a:ext cx="8340421" cy="4999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  <p:sp>
        <p:nvSpPr>
          <p:cNvPr id="4" name="标题占位符 3"/>
          <p:cNvSpPr>
            <a:spLocks noGrp="1"/>
          </p:cNvSpPr>
          <p:nvPr>
            <p:ph type="title"/>
          </p:nvPr>
        </p:nvSpPr>
        <p:spPr>
          <a:xfrm>
            <a:off x="413468" y="863020"/>
            <a:ext cx="8410492" cy="701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6" name="矩形 15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3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</p:sldLayoutIdLst>
  <p:transition spd="med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28650" y="4149566"/>
            <a:ext cx="8367866" cy="899510"/>
          </a:xfrm>
        </p:spPr>
        <p:txBody>
          <a:bodyPr/>
          <a:lstStyle/>
          <a:p>
            <a:pPr latinLnBrk="1"/>
            <a:r>
              <a:rPr lang="en-US" altLang="zh-CN" sz="4400" dirty="0"/>
              <a:t>In Search of an Understandable Consensus Algorithm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sz="2800" dirty="0"/>
              <a:t>2022</a:t>
            </a:r>
            <a:r>
              <a:rPr lang="zh-CN" altLang="en-US" sz="2800" dirty="0"/>
              <a:t>年</a:t>
            </a:r>
            <a:r>
              <a:rPr lang="en-US" altLang="zh-CN" sz="2800" dirty="0"/>
              <a:t>4</a:t>
            </a:r>
            <a:r>
              <a:rPr lang="zh-CN" altLang="en-US" sz="2800" dirty="0"/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169182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69123" y="4006448"/>
            <a:ext cx="7447811" cy="1114192"/>
          </a:xfrm>
        </p:spPr>
        <p:txBody>
          <a:bodyPr/>
          <a:lstStyle/>
          <a:p>
            <a:pPr latinLnBrk="1"/>
            <a:r>
              <a:rPr lang="en-US" altLang="zh-CN" dirty="0"/>
              <a:t>In Search of an Understandable Consensus Algorithm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刘客、沈俊杰、沈瑞恩、周一凡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2022</a:t>
            </a:r>
            <a:r>
              <a:rPr lang="zh-CN" altLang="en-US" dirty="0"/>
              <a:t>年</a:t>
            </a:r>
            <a:r>
              <a:rPr lang="en-US" altLang="zh-CN" dirty="0"/>
              <a:t>4</a:t>
            </a:r>
            <a:r>
              <a:rPr lang="zh-CN" altLang="en-US" dirty="0"/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2049770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Introduction</a:t>
            </a:r>
            <a:endParaRPr lang="zh-CN" altLang="en-US" sz="2400" dirty="0"/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The Raft consensus algorithm</a:t>
            </a:r>
            <a:endParaRPr lang="zh-CN" altLang="en-US" sz="2400" dirty="0"/>
          </a:p>
        </p:txBody>
      </p:sp>
      <p:sp>
        <p:nvSpPr>
          <p:cNvPr id="18" name="Freeform 10"/>
          <p:cNvSpPr>
            <a:spLocks/>
          </p:cNvSpPr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Leader election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0"/>
          <p:cNvSpPr>
            <a:spLocks/>
          </p:cNvSpPr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Log replication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Freeform 10"/>
          <p:cNvSpPr>
            <a:spLocks/>
          </p:cNvSpPr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Safety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0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Paxos</a:t>
            </a:r>
          </a:p>
          <a:p>
            <a:pPr lvl="1"/>
            <a:r>
              <a:rPr lang="zh-CN" altLang="en-US" dirty="0"/>
              <a:t>在课程中最常被教授的协议</a:t>
            </a:r>
            <a:endParaRPr lang="en-US" altLang="zh-CN" dirty="0"/>
          </a:p>
          <a:p>
            <a:pPr lvl="1"/>
            <a:r>
              <a:rPr lang="en-US" altLang="zh-CN" dirty="0"/>
              <a:t>consensus</a:t>
            </a:r>
            <a:r>
              <a:rPr lang="zh-CN" altLang="en-US" dirty="0"/>
              <a:t>的实现都以它作为起点</a:t>
            </a:r>
            <a:endParaRPr lang="en-US" altLang="zh-CN" dirty="0"/>
          </a:p>
          <a:p>
            <a:r>
              <a:rPr lang="zh-CN" altLang="en-US" dirty="0"/>
              <a:t>缺点</a:t>
            </a:r>
            <a:endParaRPr lang="en-US" altLang="zh-CN" dirty="0"/>
          </a:p>
          <a:p>
            <a:pPr lvl="1"/>
            <a:r>
              <a:rPr lang="zh-CN" altLang="en-US" dirty="0"/>
              <a:t>难以理解</a:t>
            </a:r>
            <a:endParaRPr lang="en-US" altLang="zh-CN" dirty="0"/>
          </a:p>
          <a:p>
            <a:pPr lvl="1"/>
            <a:r>
              <a:rPr lang="zh-CN" altLang="en-US" dirty="0"/>
              <a:t>没有为实际的实现提供一个很好的基础</a:t>
            </a:r>
            <a:endParaRPr lang="en-US" altLang="zh-CN" dirty="0"/>
          </a:p>
          <a:p>
            <a:pPr lvl="2"/>
            <a:r>
              <a:rPr lang="zh-CN" altLang="en-US" dirty="0"/>
              <a:t>对于</a:t>
            </a:r>
            <a:r>
              <a:rPr lang="en-US" altLang="zh-CN" dirty="0"/>
              <a:t>multi-Paxos</a:t>
            </a:r>
            <a:r>
              <a:rPr lang="zh-CN" altLang="en-US" dirty="0"/>
              <a:t>没有一个广受认可的算法</a:t>
            </a:r>
            <a:endParaRPr lang="en-US" altLang="zh-CN" dirty="0"/>
          </a:p>
          <a:p>
            <a:pPr lvl="2"/>
            <a:r>
              <a:rPr lang="zh-CN" altLang="en-US" dirty="0"/>
              <a:t>不利于构建实际系统（实际系统很少和</a:t>
            </a:r>
            <a:r>
              <a:rPr lang="en-US" altLang="zh-CN" dirty="0"/>
              <a:t>Paxos</a:t>
            </a:r>
            <a:r>
              <a:rPr lang="zh-CN" altLang="en-US" dirty="0"/>
              <a:t>类似）</a:t>
            </a:r>
            <a:endParaRPr lang="en-US" altLang="zh-CN" dirty="0"/>
          </a:p>
          <a:p>
            <a:r>
              <a:rPr lang="en-US" altLang="zh-CN" sz="1400" dirty="0"/>
              <a:t>(Chapter.3)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What's wrong with Paxos?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7697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/>
          <a:p>
            <a:r>
              <a:rPr lang="en-US" altLang="zh-CN" dirty="0"/>
              <a:t>RAFT</a:t>
            </a:r>
            <a:r>
              <a:rPr lang="zh-CN" altLang="en-US" dirty="0"/>
              <a:t>是一种用于管理</a:t>
            </a:r>
            <a:r>
              <a:rPr lang="en-US" altLang="zh-CN" dirty="0">
                <a:solidFill>
                  <a:srgbClr val="FF0000"/>
                </a:solidFill>
              </a:rPr>
              <a:t>replicated log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rgbClr val="FF0000"/>
                </a:solidFill>
              </a:rPr>
              <a:t>一致性算法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和</a:t>
            </a:r>
            <a:r>
              <a:rPr lang="en-US" altLang="zh-CN" dirty="0">
                <a:solidFill>
                  <a:srgbClr val="FF0000"/>
                </a:solidFill>
              </a:rPr>
              <a:t>Paxos</a:t>
            </a:r>
            <a:r>
              <a:rPr lang="zh-CN" altLang="en-US" dirty="0"/>
              <a:t>对比</a:t>
            </a:r>
            <a:endParaRPr lang="en-US" altLang="zh-CN" dirty="0"/>
          </a:p>
          <a:p>
            <a:pPr lvl="1"/>
            <a:r>
              <a:rPr lang="zh-CN" altLang="en-US" dirty="0"/>
              <a:t>能和</a:t>
            </a:r>
            <a:r>
              <a:rPr lang="en-US" altLang="zh-CN" dirty="0"/>
              <a:t>Paxos</a:t>
            </a:r>
            <a:r>
              <a:rPr lang="zh-CN" altLang="en-US" dirty="0"/>
              <a:t>产生同样的结果，有着和</a:t>
            </a:r>
            <a:r>
              <a:rPr lang="en-US" altLang="zh-CN" dirty="0"/>
              <a:t>Paxos</a:t>
            </a:r>
            <a:r>
              <a:rPr lang="zh-CN" altLang="en-US" dirty="0"/>
              <a:t>同样的性能，但是结构却不同于</a:t>
            </a:r>
            <a:r>
              <a:rPr lang="en-US" altLang="zh-CN" dirty="0"/>
              <a:t>Paxos</a:t>
            </a:r>
          </a:p>
          <a:p>
            <a:pPr lvl="1"/>
            <a:r>
              <a:rPr lang="zh-CN" altLang="en-US" dirty="0"/>
              <a:t>比</a:t>
            </a:r>
            <a:r>
              <a:rPr lang="en-US" altLang="zh-CN" dirty="0"/>
              <a:t>Paxos</a:t>
            </a:r>
            <a:r>
              <a:rPr lang="zh-CN" altLang="en-US" dirty="0"/>
              <a:t>更易于理解，并且也为用它构建实际的系统提供了更好的基础</a:t>
            </a:r>
            <a:endParaRPr lang="en-US" altLang="zh-CN" dirty="0"/>
          </a:p>
          <a:p>
            <a:pPr lvl="1"/>
            <a:r>
              <a:rPr lang="zh-CN" altLang="en-US" dirty="0"/>
              <a:t>增强可理解性，将例如</a:t>
            </a:r>
            <a:r>
              <a:rPr lang="en-US" altLang="zh-CN" dirty="0"/>
              <a:t>leader election, log replication</a:t>
            </a:r>
            <a:r>
              <a:rPr lang="zh-CN" altLang="en-US" dirty="0"/>
              <a:t>以及</a:t>
            </a:r>
            <a:r>
              <a:rPr lang="en-US" altLang="zh-CN" dirty="0"/>
              <a:t>safety</a:t>
            </a:r>
            <a:r>
              <a:rPr lang="zh-CN" altLang="en-US" dirty="0"/>
              <a:t>等进行了分离</a:t>
            </a:r>
            <a:endParaRPr lang="en-US" altLang="zh-CN" dirty="0"/>
          </a:p>
          <a:p>
            <a:pPr lvl="1"/>
            <a:r>
              <a:rPr lang="zh-CN" altLang="en-US" dirty="0"/>
              <a:t>比</a:t>
            </a:r>
            <a:r>
              <a:rPr lang="en-US" altLang="zh-CN" dirty="0"/>
              <a:t>Paxos</a:t>
            </a:r>
            <a:r>
              <a:rPr lang="zh-CN" altLang="en-US" dirty="0"/>
              <a:t>更易于学生学习</a:t>
            </a:r>
            <a:endParaRPr lang="en-US" altLang="zh-CN" dirty="0"/>
          </a:p>
          <a:p>
            <a:r>
              <a:rPr lang="en-US" altLang="zh-CN" sz="1400" dirty="0"/>
              <a:t>(abstract Chapter.1)</a:t>
            </a:r>
          </a:p>
          <a:p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94025" y="919453"/>
            <a:ext cx="8372163" cy="576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RAFT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12714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Designing for </a:t>
            </a:r>
            <a:r>
              <a:rPr lang="en-US" altLang="zh-CN" dirty="0">
                <a:solidFill>
                  <a:srgbClr val="FF0000"/>
                </a:solidFill>
              </a:rPr>
              <a:t>understandability</a:t>
            </a:r>
          </a:p>
          <a:p>
            <a:pPr lvl="1"/>
            <a:r>
              <a:rPr lang="zh-CN" altLang="en-US" dirty="0"/>
              <a:t>为</a:t>
            </a:r>
            <a:r>
              <a:rPr lang="zh-CN" altLang="en-US" dirty="0">
                <a:solidFill>
                  <a:srgbClr val="FF0000"/>
                </a:solidFill>
              </a:rPr>
              <a:t>可解释性</a:t>
            </a:r>
            <a:r>
              <a:rPr lang="zh-CN" altLang="en-US" dirty="0"/>
              <a:t>而设计</a:t>
            </a:r>
            <a:endParaRPr lang="en-US" altLang="zh-CN" dirty="0"/>
          </a:p>
          <a:p>
            <a:pPr lvl="1"/>
            <a:r>
              <a:rPr lang="zh-CN" altLang="en-US" dirty="0"/>
              <a:t>为系统的构建提供</a:t>
            </a:r>
            <a:r>
              <a:rPr lang="zh-CN" altLang="en-US" dirty="0">
                <a:solidFill>
                  <a:srgbClr val="FF0000"/>
                </a:solidFill>
              </a:rPr>
              <a:t>完整并且实际有效的基础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/>
              <a:t>如何客观地评判</a:t>
            </a:r>
            <a:r>
              <a:rPr lang="zh-CN" altLang="en-US" dirty="0">
                <a:solidFill>
                  <a:srgbClr val="FF0000"/>
                </a:solidFill>
              </a:rPr>
              <a:t>可解释性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问题分解</a:t>
            </a:r>
            <a:r>
              <a:rPr lang="zh-CN" altLang="en-US" dirty="0"/>
              <a:t>：将问题分解为可以被相对独立地解释，理解并被解决的几部分</a:t>
            </a:r>
            <a:endParaRPr lang="en-US" altLang="zh-CN" dirty="0"/>
          </a:p>
          <a:p>
            <a:pPr lvl="2"/>
            <a:r>
              <a:rPr lang="zh-CN" altLang="en-US" dirty="0"/>
              <a:t>分解了</a:t>
            </a:r>
            <a:r>
              <a:rPr lang="en-US" altLang="zh-CN" dirty="0"/>
              <a:t>leader election, log replication, safety</a:t>
            </a:r>
            <a:r>
              <a:rPr lang="zh-CN" altLang="en-US" dirty="0"/>
              <a:t>和</a:t>
            </a:r>
            <a:r>
              <a:rPr lang="en-US" altLang="zh-CN" dirty="0"/>
              <a:t>membership changes</a:t>
            </a:r>
            <a:r>
              <a:rPr lang="zh-CN" altLang="en-US" dirty="0"/>
              <a:t>这几部分</a:t>
            </a:r>
            <a:endParaRPr lang="en-US" altLang="zh-CN" dirty="0"/>
          </a:p>
          <a:p>
            <a:pPr lvl="1"/>
            <a:r>
              <a:rPr lang="zh-CN" altLang="en-US" dirty="0"/>
              <a:t>减少需要考虑的状态数，尽量让系统更一致以及尽可能地减少非确定性，来简化</a:t>
            </a:r>
            <a:r>
              <a:rPr lang="en-US" altLang="zh-CN" dirty="0"/>
              <a:t>state space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sz="1400" dirty="0"/>
              <a:t>(Chapter.4)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RAFT’s goals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1149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rgbClr val="B5B5B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rgbClr val="B5B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Introductions</a:t>
            </a:r>
            <a:endParaRPr lang="zh-CN" altLang="en-US" sz="2400" dirty="0"/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rgbClr val="004098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rgbClr val="0040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The Raft consensus algorithm</a:t>
            </a:r>
            <a:endParaRPr lang="zh-CN" altLang="en-US" sz="2400" dirty="0"/>
          </a:p>
        </p:txBody>
      </p:sp>
      <p:sp>
        <p:nvSpPr>
          <p:cNvPr id="18" name="Freeform 10"/>
          <p:cNvSpPr>
            <a:spLocks/>
          </p:cNvSpPr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Leader election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0"/>
          <p:cNvSpPr>
            <a:spLocks/>
          </p:cNvSpPr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Log replication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Freeform 10"/>
          <p:cNvSpPr>
            <a:spLocks/>
          </p:cNvSpPr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Safety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91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Replicated state machine</a:t>
            </a:r>
            <a:r>
              <a:rPr lang="zh-CN" altLang="en-US" dirty="0"/>
              <a:t>通常用于解决分布式系统中的容错问题</a:t>
            </a:r>
            <a:endParaRPr lang="en-US" altLang="zh-CN" dirty="0"/>
          </a:p>
          <a:p>
            <a:r>
              <a:rPr lang="en-US" altLang="zh-CN" dirty="0"/>
              <a:t>Replicated state machine</a:t>
            </a:r>
            <a:r>
              <a:rPr lang="zh-CN" altLang="en-US" dirty="0"/>
              <a:t>用一个</a:t>
            </a:r>
            <a:r>
              <a:rPr lang="en-US" altLang="zh-CN" dirty="0">
                <a:solidFill>
                  <a:srgbClr val="FF0000"/>
                </a:solidFill>
              </a:rPr>
              <a:t>replicated log</a:t>
            </a:r>
            <a:r>
              <a:rPr lang="zh-CN" altLang="en-US" dirty="0"/>
              <a:t>来实现</a:t>
            </a:r>
            <a:endParaRPr lang="en-US" altLang="zh-CN" dirty="0"/>
          </a:p>
          <a:p>
            <a:r>
              <a:rPr lang="en-US" altLang="zh-CN" dirty="0"/>
              <a:t>RAFT consensus algorithm</a:t>
            </a:r>
            <a:r>
              <a:rPr lang="zh-CN" altLang="en-US" dirty="0"/>
              <a:t>的作用是保证</a:t>
            </a:r>
            <a:r>
              <a:rPr lang="en-US" altLang="zh-CN" dirty="0">
                <a:solidFill>
                  <a:srgbClr val="FF0000"/>
                </a:solidFill>
              </a:rPr>
              <a:t>replicated log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rgbClr val="FF0000"/>
                </a:solidFill>
              </a:rPr>
              <a:t>一致性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en-US" altLang="zh-CN" dirty="0"/>
              <a:t>consensus algorithm</a:t>
            </a:r>
            <a:r>
              <a:rPr lang="zh-CN" altLang="en-US" dirty="0"/>
              <a:t>需要具备的特性：</a:t>
            </a:r>
            <a:endParaRPr lang="en-US" altLang="zh-CN" dirty="0"/>
          </a:p>
          <a:p>
            <a:pPr lvl="1"/>
            <a:r>
              <a:rPr lang="zh-CN" altLang="en-US" sz="1600" dirty="0"/>
              <a:t>在所有的</a:t>
            </a:r>
            <a:r>
              <a:rPr lang="en-US" altLang="zh-CN" sz="1600" dirty="0">
                <a:solidFill>
                  <a:srgbClr val="FF0000"/>
                </a:solidFill>
              </a:rPr>
              <a:t>non-Byzantine</a:t>
            </a:r>
            <a:r>
              <a:rPr lang="zh-CN" altLang="en-US" sz="1600" dirty="0">
                <a:solidFill>
                  <a:srgbClr val="FF0000"/>
                </a:solidFill>
              </a:rPr>
              <a:t>条件下要确保正确性</a:t>
            </a:r>
            <a:r>
              <a:rPr lang="zh-CN" altLang="en-US" sz="1600" dirty="0"/>
              <a:t>（从不返回一个错误的结果），包括网络延迟，分区以及网络包的丢失，重复和乱序。</a:t>
            </a:r>
          </a:p>
          <a:p>
            <a:pPr lvl="1"/>
            <a:r>
              <a:rPr lang="zh-CN" altLang="en-US" sz="1600" dirty="0"/>
              <a:t>只要</a:t>
            </a:r>
            <a:r>
              <a:rPr lang="en-US" altLang="zh-CN" sz="1600" dirty="0">
                <a:solidFill>
                  <a:srgbClr val="FF0000"/>
                </a:solidFill>
              </a:rPr>
              <a:t>majority of servers</a:t>
            </a:r>
            <a:r>
              <a:rPr lang="zh-CN" altLang="en-US" sz="1600" dirty="0"/>
              <a:t>是可操作的并且能相互之间进行通信，以及和</a:t>
            </a:r>
            <a:r>
              <a:rPr lang="en-US" altLang="zh-CN" sz="1600" dirty="0"/>
              <a:t>client</a:t>
            </a:r>
            <a:r>
              <a:rPr lang="zh-CN" altLang="en-US" sz="1600" dirty="0"/>
              <a:t>进行通信，那么系统必须是</a:t>
            </a:r>
            <a:r>
              <a:rPr lang="zh-CN" altLang="en-US" sz="1600" dirty="0">
                <a:solidFill>
                  <a:srgbClr val="FF0000"/>
                </a:solidFill>
              </a:rPr>
              <a:t>可用</a:t>
            </a:r>
            <a:r>
              <a:rPr lang="zh-CN" altLang="en-US" sz="1600" dirty="0"/>
              <a:t>的。</a:t>
            </a:r>
            <a:endParaRPr lang="en-US" altLang="zh-CN" sz="1600" dirty="0"/>
          </a:p>
          <a:p>
            <a:pPr lvl="1"/>
            <a:r>
              <a:rPr lang="zh-CN" altLang="en-US" sz="1600" dirty="0"/>
              <a:t>它们</a:t>
            </a:r>
            <a:r>
              <a:rPr lang="zh-CN" altLang="en-US" sz="1600" dirty="0">
                <a:solidFill>
                  <a:srgbClr val="FF0000"/>
                </a:solidFill>
              </a:rPr>
              <a:t>不依赖于时间</a:t>
            </a:r>
            <a:r>
              <a:rPr lang="zh-CN" altLang="en-US" sz="1600" dirty="0"/>
              <a:t>来确保</a:t>
            </a:r>
            <a:r>
              <a:rPr lang="en-US" altLang="zh-CN" sz="1600" dirty="0"/>
              <a:t>log</a:t>
            </a:r>
            <a:r>
              <a:rPr lang="zh-CN" altLang="en-US" sz="1600" dirty="0"/>
              <a:t>的一致性：</a:t>
            </a:r>
            <a:r>
              <a:rPr lang="en-US" altLang="zh-CN" sz="1600" dirty="0"/>
              <a:t>fault clocks</a:t>
            </a:r>
            <a:r>
              <a:rPr lang="zh-CN" altLang="en-US" sz="1600" dirty="0"/>
              <a:t>和</a:t>
            </a:r>
            <a:r>
              <a:rPr lang="en-US" altLang="zh-CN" sz="1600" dirty="0"/>
              <a:t>extreme message delays</a:t>
            </a:r>
            <a:r>
              <a:rPr lang="zh-CN" altLang="en-US" sz="1600" dirty="0"/>
              <a:t>在最差的情况下也只能导致系统不可用的问题。</a:t>
            </a:r>
          </a:p>
          <a:p>
            <a:pPr lvl="1"/>
            <a:r>
              <a:rPr lang="zh-CN" altLang="en-US" sz="1600" dirty="0"/>
              <a:t>通常情况下，当集群中的</a:t>
            </a:r>
            <a:r>
              <a:rPr lang="zh-CN" altLang="en-US" sz="1600" dirty="0">
                <a:solidFill>
                  <a:srgbClr val="FF0000"/>
                </a:solidFill>
              </a:rPr>
              <a:t>大多数</a:t>
            </a:r>
            <a:r>
              <a:rPr lang="en-US" altLang="zh-CN" sz="1600" dirty="0">
                <a:solidFill>
                  <a:srgbClr val="FF0000"/>
                </a:solidFill>
              </a:rPr>
              <a:t>server</a:t>
            </a:r>
            <a:r>
              <a:rPr lang="zh-CN" altLang="en-US" sz="1600" dirty="0"/>
              <a:t>已经对单一的</a:t>
            </a:r>
            <a:r>
              <a:rPr lang="en-US" altLang="zh-CN" sz="1600" dirty="0"/>
              <a:t>RPC</a:t>
            </a:r>
            <a:r>
              <a:rPr lang="zh-CN" altLang="en-US" sz="1600" dirty="0"/>
              <a:t>做出相应时，可以认为一个命令</a:t>
            </a:r>
            <a:r>
              <a:rPr lang="zh-CN" altLang="en-US" sz="1600" dirty="0">
                <a:solidFill>
                  <a:srgbClr val="FF0000"/>
                </a:solidFill>
              </a:rPr>
              <a:t>完成</a:t>
            </a:r>
            <a:r>
              <a:rPr lang="zh-CN" altLang="en-US" sz="1600" dirty="0"/>
              <a:t>了。</a:t>
            </a:r>
            <a:endParaRPr lang="en-US" altLang="zh-CN" sz="1600" dirty="0"/>
          </a:p>
          <a:p>
            <a:r>
              <a:rPr lang="zh-CN" altLang="en-US" sz="1400" dirty="0"/>
              <a:t>（</a:t>
            </a:r>
            <a:r>
              <a:rPr lang="en-US" altLang="zh-CN" sz="1400" dirty="0"/>
              <a:t>Chapter.2</a:t>
            </a:r>
            <a:r>
              <a:rPr lang="zh-CN" altLang="en-US" sz="1400" dirty="0"/>
              <a:t>）</a:t>
            </a:r>
            <a:endParaRPr lang="en-US" altLang="zh-CN" sz="1400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Replicated state machines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3435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Strong leader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en-US" altLang="zh-CN" dirty="0"/>
              <a:t>Raft</a:t>
            </a:r>
            <a:r>
              <a:rPr lang="zh-CN" altLang="en-US" dirty="0"/>
              <a:t>比其他</a:t>
            </a:r>
            <a:r>
              <a:rPr lang="en-US" altLang="zh-CN" dirty="0"/>
              <a:t>consensus algorithm</a:t>
            </a:r>
            <a:r>
              <a:rPr lang="zh-CN" altLang="en-US" dirty="0"/>
              <a:t>使用了</a:t>
            </a:r>
            <a:r>
              <a:rPr lang="zh-CN" altLang="en-US" dirty="0">
                <a:solidFill>
                  <a:srgbClr val="FF0000"/>
                </a:solidFill>
              </a:rPr>
              <a:t>更强形式的</a:t>
            </a:r>
            <a:r>
              <a:rPr lang="en-US" altLang="zh-CN" dirty="0">
                <a:solidFill>
                  <a:srgbClr val="FF0000"/>
                </a:solidFill>
              </a:rPr>
              <a:t>leadership</a:t>
            </a:r>
            <a:r>
              <a:rPr lang="zh-CN" altLang="en-US" dirty="0"/>
              <a:t>。比如，</a:t>
            </a:r>
            <a:r>
              <a:rPr lang="en-US" altLang="zh-CN" dirty="0"/>
              <a:t>log entry</a:t>
            </a:r>
            <a:r>
              <a:rPr lang="zh-CN" altLang="en-US" dirty="0"/>
              <a:t>只能从</a:t>
            </a:r>
            <a:r>
              <a:rPr lang="en-US" altLang="zh-CN" dirty="0"/>
              <a:t>leader</a:t>
            </a:r>
            <a:r>
              <a:rPr lang="zh-CN" altLang="en-US" dirty="0"/>
              <a:t>流向其他</a:t>
            </a:r>
            <a:r>
              <a:rPr lang="en-US" altLang="zh-CN" dirty="0"/>
              <a:t>server</a:t>
            </a:r>
            <a:r>
              <a:rPr lang="zh-CN" altLang="en-US" dirty="0"/>
              <a:t>。这简化了对于</a:t>
            </a:r>
            <a:r>
              <a:rPr lang="en-US" altLang="zh-CN" dirty="0"/>
              <a:t>replicated log</a:t>
            </a:r>
            <a:r>
              <a:rPr lang="zh-CN" altLang="en-US" dirty="0"/>
              <a:t>的管理并且使</a:t>
            </a:r>
            <a:r>
              <a:rPr lang="en-US" altLang="zh-CN" dirty="0"/>
              <a:t>Raft</a:t>
            </a:r>
            <a:r>
              <a:rPr lang="zh-CN" altLang="en-US" dirty="0"/>
              <a:t>更加易于理解。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Leader election</a:t>
            </a:r>
            <a:endParaRPr lang="en-US" altLang="zh-CN" dirty="0"/>
          </a:p>
          <a:p>
            <a:pPr lvl="1"/>
            <a:r>
              <a:rPr lang="en-US" altLang="zh-CN" dirty="0"/>
              <a:t>Raft</a:t>
            </a:r>
            <a:r>
              <a:rPr lang="zh-CN" altLang="en-US" dirty="0"/>
              <a:t>使用</a:t>
            </a:r>
            <a:r>
              <a:rPr lang="zh-CN" altLang="en-US" dirty="0">
                <a:solidFill>
                  <a:srgbClr val="FF0000"/>
                </a:solidFill>
              </a:rPr>
              <a:t>随机的时钟</a:t>
            </a:r>
            <a:r>
              <a:rPr lang="zh-CN" altLang="en-US" dirty="0"/>
              <a:t>来选举</a:t>
            </a:r>
            <a:r>
              <a:rPr lang="en-US" altLang="zh-CN" dirty="0"/>
              <a:t>leader</a:t>
            </a:r>
            <a:r>
              <a:rPr lang="zh-CN" altLang="en-US" dirty="0"/>
              <a:t>。这只是在原来所有的</a:t>
            </a:r>
            <a:r>
              <a:rPr lang="en-US" altLang="zh-CN" dirty="0"/>
              <a:t>consensus algorithm</a:t>
            </a:r>
            <a:r>
              <a:rPr lang="zh-CN" altLang="en-US" dirty="0"/>
              <a:t>都需要的</a:t>
            </a:r>
            <a:r>
              <a:rPr lang="en-US" altLang="zh-CN" dirty="0"/>
              <a:t>heartbeats</a:t>
            </a:r>
            <a:r>
              <a:rPr lang="zh-CN" altLang="en-US" dirty="0"/>
              <a:t>的基础上增加了小小的一点东西，但是却简单快速地解决了冲突。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Membership changes</a:t>
            </a:r>
            <a:endParaRPr lang="en-US" altLang="zh-CN" dirty="0"/>
          </a:p>
          <a:p>
            <a:pPr lvl="1"/>
            <a:r>
              <a:rPr lang="en-US" altLang="zh-CN" dirty="0"/>
              <a:t>Raft</a:t>
            </a:r>
            <a:r>
              <a:rPr lang="zh-CN" altLang="en-US" dirty="0"/>
              <a:t>通过一种新的</a:t>
            </a:r>
            <a:r>
              <a:rPr lang="en-US" altLang="zh-CN" dirty="0"/>
              <a:t>joint consensus</a:t>
            </a:r>
            <a:r>
              <a:rPr lang="zh-CN" altLang="en-US" dirty="0"/>
              <a:t>的方法来实现</a:t>
            </a:r>
            <a:r>
              <a:rPr lang="en-US" altLang="zh-CN" dirty="0"/>
              <a:t>server</a:t>
            </a:r>
            <a:r>
              <a:rPr lang="zh-CN" altLang="en-US" dirty="0"/>
              <a:t>集合的改变，其中两个不同配置下的</a:t>
            </a:r>
            <a:r>
              <a:rPr lang="en-US" altLang="zh-CN" dirty="0"/>
              <a:t>majority</a:t>
            </a:r>
            <a:r>
              <a:rPr lang="zh-CN" altLang="en-US" dirty="0"/>
              <a:t>在过度阶段会发生重合。这能让集群在配置改变时也能继续正常运行。</a:t>
            </a:r>
            <a:endParaRPr lang="en-US" altLang="zh-CN" dirty="0"/>
          </a:p>
          <a:p>
            <a:r>
              <a:rPr lang="en-US" altLang="zh-CN" sz="1400" dirty="0"/>
              <a:t>(Chapter.1)</a:t>
            </a:r>
            <a:endParaRPr lang="zh-CN" altLang="en-US" sz="1400" dirty="0"/>
          </a:p>
          <a:p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RAFT’s features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6880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选举一个</a:t>
            </a:r>
            <a:r>
              <a:rPr lang="en-US" altLang="zh-CN" dirty="0">
                <a:solidFill>
                  <a:srgbClr val="FF0000"/>
                </a:solidFill>
              </a:rPr>
              <a:t>distinguished leader</a:t>
            </a:r>
            <a:r>
              <a:rPr lang="zh-CN" altLang="en-US" dirty="0"/>
              <a:t>来实现</a:t>
            </a:r>
            <a:r>
              <a:rPr lang="en-US" altLang="zh-CN" dirty="0"/>
              <a:t>consensus</a:t>
            </a:r>
          </a:p>
          <a:p>
            <a:pPr lvl="1"/>
            <a:r>
              <a:rPr lang="zh-CN" altLang="en-US" dirty="0"/>
              <a:t>将管理</a:t>
            </a:r>
            <a:r>
              <a:rPr lang="en-US" altLang="zh-CN" dirty="0"/>
              <a:t>replicated log</a:t>
            </a:r>
            <a:r>
              <a:rPr lang="zh-CN" altLang="en-US" dirty="0"/>
              <a:t>的责任全部给予这个</a:t>
            </a:r>
            <a:r>
              <a:rPr lang="en-US" altLang="zh-CN" dirty="0"/>
              <a:t>leader</a:t>
            </a:r>
          </a:p>
          <a:p>
            <a:r>
              <a:rPr lang="en-US" altLang="zh-CN" dirty="0"/>
              <a:t>leader</a:t>
            </a:r>
            <a:r>
              <a:rPr lang="zh-CN" altLang="en-US" dirty="0"/>
              <a:t>从</a:t>
            </a:r>
            <a:r>
              <a:rPr lang="en-US" altLang="zh-CN" dirty="0"/>
              <a:t>client</a:t>
            </a:r>
            <a:r>
              <a:rPr lang="zh-CN" altLang="en-US" dirty="0"/>
              <a:t>处接收</a:t>
            </a:r>
            <a:r>
              <a:rPr lang="en-US" altLang="zh-CN" dirty="0"/>
              <a:t>log entry</a:t>
            </a:r>
          </a:p>
          <a:p>
            <a:pPr lvl="1"/>
            <a:r>
              <a:rPr lang="zh-CN" altLang="en-US" dirty="0"/>
              <a:t>备份到其他</a:t>
            </a:r>
            <a:r>
              <a:rPr lang="en-US" altLang="zh-CN" dirty="0"/>
              <a:t>server</a:t>
            </a:r>
            <a:r>
              <a:rPr lang="zh-CN" altLang="en-US" dirty="0"/>
              <a:t>中</a:t>
            </a:r>
            <a:endParaRPr lang="en-US" altLang="zh-CN" dirty="0"/>
          </a:p>
          <a:p>
            <a:pPr lvl="1"/>
            <a:r>
              <a:rPr lang="zh-CN" altLang="en-US" dirty="0"/>
              <a:t>告诉</a:t>
            </a:r>
            <a:r>
              <a:rPr lang="en-US" altLang="zh-CN" dirty="0"/>
              <a:t>server</a:t>
            </a:r>
            <a:r>
              <a:rPr lang="zh-CN" altLang="en-US" dirty="0"/>
              <a:t>什么时候能安全地将</a:t>
            </a:r>
            <a:r>
              <a:rPr lang="en-US" altLang="zh-CN" dirty="0"/>
              <a:t>log entry</a:t>
            </a:r>
            <a:r>
              <a:rPr lang="zh-CN" altLang="en-US" dirty="0"/>
              <a:t>加入</a:t>
            </a:r>
            <a:r>
              <a:rPr lang="en-US" altLang="zh-CN" dirty="0"/>
              <a:t>state machine</a:t>
            </a:r>
            <a:r>
              <a:rPr lang="zh-CN" altLang="en-US" dirty="0"/>
              <a:t>中</a:t>
            </a:r>
            <a:endParaRPr lang="en-US" altLang="zh-CN" dirty="0"/>
          </a:p>
          <a:p>
            <a:r>
              <a:rPr lang="en-US" altLang="zh-CN" dirty="0"/>
              <a:t>leader</a:t>
            </a:r>
            <a:r>
              <a:rPr lang="zh-CN" altLang="en-US" dirty="0"/>
              <a:t>的存在简化了</a:t>
            </a:r>
            <a:r>
              <a:rPr lang="en-US" altLang="zh-CN" dirty="0"/>
              <a:t>replicated log</a:t>
            </a:r>
            <a:r>
              <a:rPr lang="zh-CN" altLang="en-US" dirty="0"/>
              <a:t>的管理</a:t>
            </a:r>
            <a:endParaRPr lang="en-US" altLang="zh-CN" dirty="0"/>
          </a:p>
          <a:p>
            <a:pPr lvl="1"/>
            <a:r>
              <a:rPr lang="zh-CN" altLang="en-US" dirty="0"/>
              <a:t>比如，</a:t>
            </a:r>
            <a:r>
              <a:rPr lang="en-US" altLang="zh-CN" dirty="0"/>
              <a:t>leader</a:t>
            </a:r>
            <a:r>
              <a:rPr lang="zh-CN" altLang="en-US" dirty="0"/>
              <a:t>可以在不询问其他</a:t>
            </a:r>
            <a:r>
              <a:rPr lang="en-US" altLang="zh-CN" dirty="0"/>
              <a:t>leader</a:t>
            </a:r>
            <a:r>
              <a:rPr lang="zh-CN" altLang="en-US" dirty="0"/>
              <a:t>的情况下决定将新的</a:t>
            </a:r>
            <a:r>
              <a:rPr lang="en-US" altLang="zh-CN" dirty="0"/>
              <a:t>entry</a:t>
            </a:r>
            <a:r>
              <a:rPr lang="zh-CN" altLang="en-US" dirty="0"/>
              <a:t>存放在</a:t>
            </a:r>
            <a:r>
              <a:rPr lang="en-US" altLang="zh-CN" dirty="0"/>
              <a:t>log</a:t>
            </a:r>
            <a:r>
              <a:rPr lang="zh-CN" altLang="en-US" dirty="0"/>
              <a:t>的什么位置</a:t>
            </a:r>
            <a:endParaRPr lang="en-US" altLang="zh-CN" dirty="0"/>
          </a:p>
          <a:p>
            <a:pPr lvl="1"/>
            <a:r>
              <a:rPr lang="zh-CN" altLang="en-US" dirty="0"/>
              <a:t>数据简单地从</a:t>
            </a:r>
            <a:r>
              <a:rPr lang="en-US" altLang="zh-CN" dirty="0"/>
              <a:t>leader</a:t>
            </a:r>
            <a:r>
              <a:rPr lang="zh-CN" altLang="en-US" dirty="0"/>
              <a:t>流向其他</a:t>
            </a:r>
            <a:r>
              <a:rPr lang="en-US" altLang="zh-CN" dirty="0"/>
              <a:t>server</a:t>
            </a:r>
          </a:p>
          <a:p>
            <a:r>
              <a:rPr lang="en-US" altLang="zh-CN" dirty="0"/>
              <a:t>leader</a:t>
            </a:r>
            <a:r>
              <a:rPr lang="zh-CN" altLang="en-US" dirty="0"/>
              <a:t>可能会发生故障或者和其他</a:t>
            </a:r>
            <a:r>
              <a:rPr lang="en-US" altLang="zh-CN" dirty="0"/>
              <a:t>server</a:t>
            </a:r>
            <a:r>
              <a:rPr lang="zh-CN" altLang="en-US" dirty="0"/>
              <a:t>断开</a:t>
            </a:r>
            <a:endParaRPr lang="en-US" altLang="zh-CN" dirty="0"/>
          </a:p>
          <a:p>
            <a:pPr lvl="1"/>
            <a:r>
              <a:rPr lang="zh-CN" altLang="en-US" dirty="0"/>
              <a:t>在这种情况下，会有新的</a:t>
            </a:r>
            <a:r>
              <a:rPr lang="en-US" altLang="zh-CN" dirty="0"/>
              <a:t>leader</a:t>
            </a:r>
            <a:r>
              <a:rPr lang="zh-CN" altLang="en-US" dirty="0"/>
              <a:t>被选举出来</a:t>
            </a:r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RAFT’s process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6463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Raft</a:t>
            </a:r>
            <a:r>
              <a:rPr lang="zh-CN" altLang="en-US" dirty="0"/>
              <a:t>分解成三个</a:t>
            </a:r>
            <a:r>
              <a:rPr lang="zh-CN" altLang="en-US" dirty="0">
                <a:solidFill>
                  <a:srgbClr val="FF0000"/>
                </a:solidFill>
              </a:rPr>
              <a:t>相对独立</a:t>
            </a:r>
            <a:r>
              <a:rPr lang="zh-CN" altLang="en-US" dirty="0"/>
              <a:t>的子问题</a:t>
            </a:r>
            <a:endParaRPr lang="en-US" altLang="zh-CN" dirty="0"/>
          </a:p>
          <a:p>
            <a:r>
              <a:rPr lang="en-US" altLang="zh-CN" dirty="0">
                <a:solidFill>
                  <a:srgbClr val="FF0000"/>
                </a:solidFill>
              </a:rPr>
              <a:t>Leader election</a:t>
            </a:r>
          </a:p>
          <a:p>
            <a:pPr lvl="1"/>
            <a:r>
              <a:rPr lang="zh-CN" altLang="en-US" dirty="0"/>
              <a:t>在一个已有的</a:t>
            </a:r>
            <a:r>
              <a:rPr lang="en-US" altLang="zh-CN" dirty="0"/>
              <a:t>leader</a:t>
            </a:r>
            <a:r>
              <a:rPr lang="zh-CN" altLang="en-US" dirty="0"/>
              <a:t>故障之后，必须要有一个新的</a:t>
            </a:r>
            <a:r>
              <a:rPr lang="en-US" altLang="zh-CN" dirty="0"/>
              <a:t>leader</a:t>
            </a:r>
            <a:r>
              <a:rPr lang="zh-CN" altLang="en-US" dirty="0"/>
              <a:t>被选举出来</a:t>
            </a:r>
            <a:endParaRPr lang="en-US" altLang="zh-CN" dirty="0"/>
          </a:p>
          <a:p>
            <a:r>
              <a:rPr lang="en-US" altLang="zh-CN" dirty="0">
                <a:solidFill>
                  <a:srgbClr val="FF0000"/>
                </a:solidFill>
              </a:rPr>
              <a:t>Log replication</a:t>
            </a:r>
          </a:p>
          <a:p>
            <a:pPr lvl="1"/>
            <a:r>
              <a:rPr lang="en-US" altLang="zh-CN" dirty="0"/>
              <a:t>leader</a:t>
            </a:r>
            <a:r>
              <a:rPr lang="zh-CN" altLang="en-US" dirty="0"/>
              <a:t>必须从</a:t>
            </a:r>
            <a:r>
              <a:rPr lang="en-US" altLang="zh-CN" dirty="0"/>
              <a:t>client</a:t>
            </a:r>
            <a:r>
              <a:rPr lang="zh-CN" altLang="en-US" dirty="0"/>
              <a:t>处接收</a:t>
            </a:r>
            <a:r>
              <a:rPr lang="en-US" altLang="zh-CN" dirty="0"/>
              <a:t>log entry</a:t>
            </a:r>
            <a:r>
              <a:rPr lang="zh-CN" altLang="en-US" dirty="0"/>
              <a:t>并且将它们在集群中进行备份，强制使其他</a:t>
            </a:r>
            <a:r>
              <a:rPr lang="en-US" altLang="zh-CN" dirty="0"/>
              <a:t>log</a:t>
            </a:r>
            <a:r>
              <a:rPr lang="zh-CN" altLang="en-US" dirty="0"/>
              <a:t>与它自己一致</a:t>
            </a:r>
            <a:endParaRPr lang="en-US" altLang="zh-CN" dirty="0"/>
          </a:p>
          <a:p>
            <a:r>
              <a:rPr lang="en-US" altLang="zh-CN" dirty="0">
                <a:solidFill>
                  <a:srgbClr val="FF0000"/>
                </a:solidFill>
              </a:rPr>
              <a:t>Safety</a:t>
            </a:r>
          </a:p>
          <a:p>
            <a:pPr lvl="1"/>
            <a:r>
              <a:rPr lang="en-US" altLang="zh-CN" dirty="0"/>
              <a:t>Raft</a:t>
            </a:r>
            <a:r>
              <a:rPr lang="zh-CN" altLang="en-US" dirty="0"/>
              <a:t>中最关键的</a:t>
            </a:r>
            <a:r>
              <a:rPr lang="en-US" altLang="zh-CN" dirty="0"/>
              <a:t>safety property</a:t>
            </a:r>
            <a:r>
              <a:rPr lang="zh-CN" altLang="en-US" dirty="0"/>
              <a:t>就是</a:t>
            </a:r>
            <a:r>
              <a:rPr lang="en-US" altLang="zh-CN" dirty="0"/>
              <a:t>State Machine Safety Property</a:t>
            </a:r>
            <a:r>
              <a:rPr lang="zh-CN" altLang="en-US" dirty="0"/>
              <a:t>：如果有任何的</a:t>
            </a:r>
            <a:r>
              <a:rPr lang="en-US" altLang="zh-CN" dirty="0"/>
              <a:t>server</a:t>
            </a:r>
            <a:r>
              <a:rPr lang="zh-CN" altLang="en-US" dirty="0"/>
              <a:t>已经将一个特定的</a:t>
            </a:r>
            <a:r>
              <a:rPr lang="en-US" altLang="zh-CN" dirty="0"/>
              <a:t>log entry</a:t>
            </a:r>
            <a:r>
              <a:rPr lang="zh-CN" altLang="en-US" dirty="0"/>
              <a:t>加入它的</a:t>
            </a:r>
            <a:r>
              <a:rPr lang="en-US" altLang="zh-CN" dirty="0"/>
              <a:t>state machine</a:t>
            </a:r>
            <a:r>
              <a:rPr lang="zh-CN" altLang="en-US" dirty="0"/>
              <a:t>中，那么其他的</a:t>
            </a:r>
            <a:r>
              <a:rPr lang="en-US" altLang="zh-CN" dirty="0"/>
              <a:t>server</a:t>
            </a:r>
            <a:r>
              <a:rPr lang="zh-CN" altLang="en-US" dirty="0"/>
              <a:t>对于同一个</a:t>
            </a:r>
            <a:r>
              <a:rPr lang="en-US" altLang="zh-CN" dirty="0"/>
              <a:t>log index</a:t>
            </a:r>
            <a:r>
              <a:rPr lang="zh-CN" altLang="en-US" dirty="0"/>
              <a:t>的</a:t>
            </a:r>
            <a:r>
              <a:rPr lang="en-US" altLang="zh-CN" dirty="0"/>
              <a:t>log entry</a:t>
            </a:r>
            <a:r>
              <a:rPr lang="zh-CN" altLang="en-US" dirty="0"/>
              <a:t>必须相同</a:t>
            </a:r>
            <a:endParaRPr lang="en-US" altLang="zh-CN" dirty="0"/>
          </a:p>
          <a:p>
            <a:r>
              <a:rPr lang="en-US" altLang="zh-CN" sz="1400" dirty="0"/>
              <a:t>(Chapter.5)</a:t>
            </a:r>
          </a:p>
          <a:p>
            <a:pPr lvl="1"/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three independent subproblems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1062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593426" y="1521048"/>
            <a:ext cx="8272762" cy="5086128"/>
          </a:xfrm>
        </p:spPr>
        <p:txBody>
          <a:bodyPr>
            <a:normAutofit/>
          </a:bodyPr>
          <a:lstStyle/>
          <a:p>
            <a:r>
              <a:rPr lang="zh-CN" altLang="en-US" dirty="0"/>
              <a:t>在任意给定时刻，每个</a:t>
            </a:r>
            <a:r>
              <a:rPr lang="en-US" altLang="zh-CN" dirty="0"/>
              <a:t>server</a:t>
            </a:r>
            <a:r>
              <a:rPr lang="zh-CN" altLang="en-US" dirty="0"/>
              <a:t>都处于以下三个状态中的一个：</a:t>
            </a:r>
            <a:endParaRPr lang="en-US" altLang="zh-CN" dirty="0"/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leader</a:t>
            </a:r>
            <a:r>
              <a:rPr lang="zh-CN" altLang="en-US" dirty="0"/>
              <a:t>：对所有来自</a:t>
            </a:r>
            <a:r>
              <a:rPr lang="en-US" altLang="zh-CN" dirty="0"/>
              <a:t>client</a:t>
            </a:r>
            <a:r>
              <a:rPr lang="zh-CN" altLang="en-US" dirty="0"/>
              <a:t>的请求进行处理</a:t>
            </a:r>
            <a:endParaRPr lang="en-US" altLang="zh-CN" dirty="0"/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follower</a:t>
            </a:r>
            <a:r>
              <a:rPr lang="zh-CN" altLang="en-US" dirty="0"/>
              <a:t>：被动，不会自己发送请求，只是简单地对来自</a:t>
            </a:r>
            <a:r>
              <a:rPr lang="en-US" altLang="zh-CN" dirty="0"/>
              <a:t>leader</a:t>
            </a:r>
            <a:r>
              <a:rPr lang="zh-CN" altLang="en-US" dirty="0"/>
              <a:t>和</a:t>
            </a:r>
            <a:r>
              <a:rPr lang="en-US" altLang="zh-CN" dirty="0"/>
              <a:t>candidate</a:t>
            </a:r>
            <a:r>
              <a:rPr lang="zh-CN" altLang="en-US" dirty="0"/>
              <a:t>的请求进行回复</a:t>
            </a:r>
            <a:endParaRPr lang="en-US" altLang="zh-CN" dirty="0"/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candidate</a:t>
            </a:r>
            <a:r>
              <a:rPr lang="zh-CN" altLang="en-US" dirty="0"/>
              <a:t>：用来选举新的</a:t>
            </a:r>
            <a:r>
              <a:rPr lang="en-US" altLang="zh-CN" dirty="0"/>
              <a:t>leader</a:t>
            </a:r>
          </a:p>
          <a:p>
            <a:r>
              <a:rPr lang="en-US" altLang="zh-CN" dirty="0"/>
              <a:t>Raft</a:t>
            </a:r>
            <a:r>
              <a:rPr lang="zh-CN" altLang="en-US" dirty="0"/>
              <a:t>将时间划分成任意长度的</a:t>
            </a:r>
            <a:r>
              <a:rPr lang="en-US" altLang="zh-CN" dirty="0"/>
              <a:t>term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每个</a:t>
            </a:r>
            <a:r>
              <a:rPr lang="en-US" altLang="zh-CN" dirty="0"/>
              <a:t>term</a:t>
            </a:r>
            <a:r>
              <a:rPr lang="zh-CN" altLang="en-US" dirty="0"/>
              <a:t>以一个</a:t>
            </a:r>
            <a:r>
              <a:rPr lang="en-US" altLang="zh-CN" dirty="0"/>
              <a:t>election</a:t>
            </a:r>
            <a:r>
              <a:rPr lang="zh-CN" altLang="en-US" dirty="0"/>
              <a:t>开始，有一个或多个</a:t>
            </a:r>
            <a:r>
              <a:rPr lang="en-US" altLang="zh-CN" dirty="0"/>
              <a:t>candidate</a:t>
            </a:r>
            <a:r>
              <a:rPr lang="zh-CN" altLang="en-US" dirty="0"/>
              <a:t>竞选</a:t>
            </a:r>
            <a:r>
              <a:rPr lang="en-US" altLang="zh-CN" dirty="0"/>
              <a:t>leader</a:t>
            </a:r>
          </a:p>
          <a:p>
            <a:pPr lvl="1"/>
            <a:r>
              <a:rPr lang="zh-CN" altLang="en-US" dirty="0"/>
              <a:t>一个</a:t>
            </a:r>
            <a:r>
              <a:rPr lang="en-US" altLang="zh-CN" dirty="0"/>
              <a:t>candidate</a:t>
            </a:r>
            <a:r>
              <a:rPr lang="zh-CN" altLang="en-US" dirty="0"/>
              <a:t>竞选成功，那么它将在该</a:t>
            </a:r>
            <a:r>
              <a:rPr lang="en-US" altLang="zh-CN" dirty="0"/>
              <a:t>term</a:t>
            </a:r>
            <a:r>
              <a:rPr lang="zh-CN" altLang="en-US" dirty="0"/>
              <a:t>剩下的时间里作为</a:t>
            </a:r>
            <a:r>
              <a:rPr lang="en-US" altLang="zh-CN" dirty="0"/>
              <a:t>leader</a:t>
            </a:r>
          </a:p>
          <a:p>
            <a:r>
              <a:rPr lang="en-US" altLang="zh-CN" dirty="0"/>
              <a:t>server</a:t>
            </a:r>
            <a:r>
              <a:rPr lang="zh-CN" altLang="en-US" dirty="0"/>
              <a:t>间通过</a:t>
            </a:r>
            <a:r>
              <a:rPr lang="en-US" altLang="zh-CN" dirty="0"/>
              <a:t>RPC</a:t>
            </a:r>
            <a:r>
              <a:rPr lang="zh-CN" altLang="en-US" dirty="0"/>
              <a:t>通信，并分为以下两种形式：</a:t>
            </a:r>
            <a:endParaRPr lang="en-US" altLang="zh-CN" dirty="0"/>
          </a:p>
          <a:p>
            <a:pPr lvl="1"/>
            <a:r>
              <a:rPr lang="en-US" altLang="zh-CN" dirty="0"/>
              <a:t>AppendEntry RPC</a:t>
            </a:r>
            <a:r>
              <a:rPr lang="zh-CN" altLang="en-US" dirty="0"/>
              <a:t>：总由</a:t>
            </a:r>
            <a:r>
              <a:rPr lang="en-US" altLang="zh-CN" dirty="0"/>
              <a:t>leader</a:t>
            </a:r>
            <a:r>
              <a:rPr lang="zh-CN" altLang="en-US" dirty="0"/>
              <a:t>发起</a:t>
            </a:r>
            <a:endParaRPr lang="en-US" altLang="zh-CN" dirty="0"/>
          </a:p>
          <a:p>
            <a:pPr lvl="1"/>
            <a:r>
              <a:rPr lang="en-US" altLang="zh-CN" dirty="0"/>
              <a:t>RequestVote RPC</a:t>
            </a:r>
            <a:r>
              <a:rPr lang="zh-CN" altLang="en-US" dirty="0"/>
              <a:t>：总由</a:t>
            </a:r>
            <a:r>
              <a:rPr lang="en-US" altLang="zh-CN" dirty="0"/>
              <a:t>follower</a:t>
            </a:r>
            <a:r>
              <a:rPr lang="zh-CN" altLang="en-US" dirty="0"/>
              <a:t>开始</a:t>
            </a:r>
            <a:r>
              <a:rPr lang="en-US" altLang="zh-CN" dirty="0"/>
              <a:t>election</a:t>
            </a:r>
            <a:r>
              <a:rPr lang="zh-CN" altLang="en-US" dirty="0"/>
              <a:t>变成</a:t>
            </a:r>
            <a:r>
              <a:rPr lang="en-US" altLang="zh-CN" dirty="0"/>
              <a:t>candidate</a:t>
            </a:r>
            <a:r>
              <a:rPr lang="zh-CN" altLang="en-US" dirty="0"/>
              <a:t>发起</a:t>
            </a:r>
            <a:endParaRPr lang="en-US" altLang="zh-CN" dirty="0"/>
          </a:p>
          <a:p>
            <a:r>
              <a:rPr lang="en-US" altLang="zh-CN" sz="1400" dirty="0"/>
              <a:t>(Chapter.5.1)</a:t>
            </a:r>
          </a:p>
          <a:p>
            <a:pPr marL="0" indent="0">
              <a:buNone/>
            </a:pPr>
            <a:endParaRPr lang="en-US" altLang="zh-CN" sz="1400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RAFT’s</a:t>
            </a:r>
            <a:r>
              <a:rPr lang="zh-CN" altLang="en-US" dirty="0"/>
              <a:t> </a:t>
            </a:r>
            <a:r>
              <a:rPr lang="en-US" altLang="zh-CN" dirty="0"/>
              <a:t>basics</a:t>
            </a:r>
            <a:endParaRPr lang="zh-CN" altLang="en-US" dirty="0"/>
          </a:p>
        </p:txBody>
      </p:sp>
      <p:pic>
        <p:nvPicPr>
          <p:cNvPr id="1028" name="Picture 4" descr="https://img-blog.csdnimg.cn/img_convert/bafb25ebd7233f7ac3bc6e7a60b0631f.png">
            <a:extLst>
              <a:ext uri="{FF2B5EF4-FFF2-40B4-BE49-F238E27FC236}">
                <a16:creationId xmlns:a16="http://schemas.microsoft.com/office/drawing/2014/main" id="{1646C2B9-FEA6-4857-A533-99FB00CA31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60"/>
          <a:stretch/>
        </p:blipFill>
        <p:spPr bwMode="auto">
          <a:xfrm>
            <a:off x="4869377" y="2856908"/>
            <a:ext cx="3681197" cy="102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262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rgbClr val="B5B5B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rgbClr val="B5B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Introductions</a:t>
            </a:r>
            <a:endParaRPr lang="zh-CN" altLang="en-US" sz="2400" dirty="0"/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rgbClr val="B5B5B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rgbClr val="B5B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The Raft consensus algorithm</a:t>
            </a:r>
            <a:endParaRPr lang="zh-CN" altLang="en-US" sz="2400" dirty="0"/>
          </a:p>
        </p:txBody>
      </p:sp>
      <p:sp>
        <p:nvSpPr>
          <p:cNvPr id="18" name="Freeform 10"/>
          <p:cNvSpPr>
            <a:spLocks/>
          </p:cNvSpPr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rgbClr val="004098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rgbClr val="0040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Leader election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0"/>
          <p:cNvSpPr>
            <a:spLocks/>
          </p:cNvSpPr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Log replication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Freeform 10"/>
          <p:cNvSpPr>
            <a:spLocks/>
          </p:cNvSpPr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Safety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33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593426" y="1521048"/>
            <a:ext cx="8272762" cy="5086128"/>
          </a:xfrm>
        </p:spPr>
        <p:txBody>
          <a:bodyPr>
            <a:normAutofit/>
          </a:bodyPr>
          <a:lstStyle/>
          <a:p>
            <a:r>
              <a:rPr lang="zh-CN" altLang="en-US" dirty="0"/>
              <a:t>当</a:t>
            </a:r>
            <a:r>
              <a:rPr lang="en-US" altLang="zh-CN" dirty="0"/>
              <a:t>server</a:t>
            </a:r>
            <a:r>
              <a:rPr lang="zh-CN" altLang="en-US" dirty="0"/>
              <a:t>启动的时候，</a:t>
            </a:r>
            <a:r>
              <a:rPr lang="zh-CN" altLang="en-US" dirty="0">
                <a:solidFill>
                  <a:srgbClr val="FF0000"/>
                </a:solidFill>
              </a:rPr>
              <a:t>默认作为</a:t>
            </a:r>
            <a:r>
              <a:rPr lang="en-US" altLang="zh-CN" dirty="0">
                <a:solidFill>
                  <a:srgbClr val="FF0000"/>
                </a:solidFill>
              </a:rPr>
              <a:t>follower</a:t>
            </a:r>
          </a:p>
          <a:p>
            <a:r>
              <a:rPr lang="en-US" altLang="zh-CN" dirty="0"/>
              <a:t>server</a:t>
            </a:r>
            <a:r>
              <a:rPr lang="zh-CN" altLang="en-US" dirty="0"/>
              <a:t>如果能持续地从</a:t>
            </a:r>
            <a:r>
              <a:rPr lang="en-US" altLang="zh-CN" dirty="0"/>
              <a:t>leader</a:t>
            </a:r>
            <a:r>
              <a:rPr lang="zh-CN" altLang="en-US" dirty="0"/>
              <a:t>或者</a:t>
            </a:r>
            <a:r>
              <a:rPr lang="en-US" altLang="zh-CN" dirty="0"/>
              <a:t>candidate</a:t>
            </a:r>
            <a:r>
              <a:rPr lang="zh-CN" altLang="en-US" dirty="0"/>
              <a:t>处</a:t>
            </a:r>
            <a:r>
              <a:rPr lang="zh-CN" altLang="en-US" dirty="0">
                <a:solidFill>
                  <a:srgbClr val="FF0000"/>
                </a:solidFill>
              </a:rPr>
              <a:t>获取合法的</a:t>
            </a:r>
            <a:r>
              <a:rPr lang="en-US" altLang="zh-CN" dirty="0">
                <a:solidFill>
                  <a:srgbClr val="FF0000"/>
                </a:solidFill>
              </a:rPr>
              <a:t>RPC</a:t>
            </a:r>
            <a:r>
              <a:rPr lang="zh-CN" altLang="en-US" dirty="0"/>
              <a:t>，那么它将</a:t>
            </a:r>
            <a:r>
              <a:rPr lang="zh-CN" altLang="en-US" dirty="0">
                <a:solidFill>
                  <a:srgbClr val="FF0000"/>
                </a:solidFill>
              </a:rPr>
              <a:t>始终保持</a:t>
            </a:r>
            <a:r>
              <a:rPr lang="en-US" altLang="zh-CN" dirty="0">
                <a:solidFill>
                  <a:srgbClr val="FF0000"/>
                </a:solidFill>
              </a:rPr>
              <a:t>follower</a:t>
            </a:r>
            <a:r>
              <a:rPr lang="zh-CN" altLang="en-US" dirty="0">
                <a:solidFill>
                  <a:srgbClr val="FF0000"/>
                </a:solidFill>
              </a:rPr>
              <a:t>状态</a:t>
            </a:r>
            <a:endParaRPr lang="en-US" altLang="zh-CN" dirty="0">
              <a:solidFill>
                <a:srgbClr val="FF0000"/>
              </a:solidFill>
            </a:endParaRPr>
          </a:p>
          <a:p>
            <a:pPr lvl="1"/>
            <a:r>
              <a:rPr lang="zh-CN" altLang="en-US" dirty="0"/>
              <a:t>为了保持自己的权威性，</a:t>
            </a:r>
            <a:r>
              <a:rPr lang="en-US" altLang="zh-CN" dirty="0"/>
              <a:t>leader</a:t>
            </a:r>
            <a:r>
              <a:rPr lang="zh-CN" altLang="en-US" dirty="0"/>
              <a:t>会阶段性地发送</a:t>
            </a:r>
            <a:r>
              <a:rPr lang="en-US" altLang="zh-CN" dirty="0">
                <a:solidFill>
                  <a:srgbClr val="FF0000"/>
                </a:solidFill>
              </a:rPr>
              <a:t>heartbeats</a:t>
            </a:r>
            <a:r>
              <a:rPr lang="zh-CN" altLang="en-US" dirty="0"/>
              <a:t>给所有的</a:t>
            </a:r>
            <a:r>
              <a:rPr lang="en-US" altLang="zh-CN" dirty="0"/>
              <a:t>follower</a:t>
            </a:r>
          </a:p>
          <a:p>
            <a:r>
              <a:rPr lang="zh-CN" altLang="en-US" dirty="0"/>
              <a:t>如果一个</a:t>
            </a:r>
            <a:r>
              <a:rPr lang="en-US" altLang="zh-CN" dirty="0"/>
              <a:t>server</a:t>
            </a:r>
            <a:r>
              <a:rPr lang="zh-CN" altLang="en-US" dirty="0"/>
              <a:t>在</a:t>
            </a:r>
            <a:r>
              <a:rPr lang="en-US" altLang="zh-CN" dirty="0"/>
              <a:t>timeout</a:t>
            </a:r>
            <a:r>
              <a:rPr lang="zh-CN" altLang="en-US" dirty="0"/>
              <a:t>时段内中没有收到交互信息，那么它就会认为不存在一个</a:t>
            </a:r>
            <a:r>
              <a:rPr lang="en-US" altLang="zh-CN" dirty="0"/>
              <a:t>viable leader</a:t>
            </a:r>
            <a:r>
              <a:rPr lang="zh-CN" altLang="en-US" dirty="0"/>
              <a:t>，并且</a:t>
            </a:r>
            <a:r>
              <a:rPr lang="zh-CN" altLang="en-US" dirty="0">
                <a:solidFill>
                  <a:srgbClr val="FF0000"/>
                </a:solidFill>
              </a:rPr>
              <a:t>开始一轮新的</a:t>
            </a:r>
            <a:r>
              <a:rPr lang="en-US" altLang="zh-CN" dirty="0">
                <a:solidFill>
                  <a:srgbClr val="FF0000"/>
                </a:solidFill>
              </a:rPr>
              <a:t>election</a:t>
            </a:r>
            <a:r>
              <a:rPr lang="zh-CN" altLang="en-US" dirty="0"/>
              <a:t>（变成</a:t>
            </a:r>
            <a:r>
              <a:rPr lang="en-US" altLang="zh-CN" dirty="0"/>
              <a:t>candidate</a:t>
            </a:r>
            <a:r>
              <a:rPr lang="zh-CN" altLang="en-US" dirty="0"/>
              <a:t>）。</a:t>
            </a:r>
            <a:endParaRPr lang="en-US" altLang="zh-CN" dirty="0"/>
          </a:p>
          <a:p>
            <a:r>
              <a:rPr lang="en-US" altLang="zh-CN" sz="1400" dirty="0"/>
              <a:t>(Chapter.5.2)</a:t>
            </a:r>
            <a:endParaRPr lang="zh-CN" altLang="en-US" sz="1400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Leader election</a:t>
            </a:r>
            <a:endParaRPr lang="zh-CN" altLang="en-US" dirty="0"/>
          </a:p>
        </p:txBody>
      </p:sp>
      <p:pic>
        <p:nvPicPr>
          <p:cNvPr id="8" name="Picture 4" descr="https://img-blog.csdnimg.cn/img_convert/957e5cc6c3be1547d2cf6a967217911d.png">
            <a:extLst>
              <a:ext uri="{FF2B5EF4-FFF2-40B4-BE49-F238E27FC236}">
                <a16:creationId xmlns:a16="http://schemas.microsoft.com/office/drawing/2014/main" id="{2D89C09E-75C6-4BC5-8018-A183C36A0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36"/>
          <a:stretch/>
        </p:blipFill>
        <p:spPr bwMode="auto">
          <a:xfrm>
            <a:off x="4218039" y="4353188"/>
            <a:ext cx="4706255" cy="211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217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593426" y="1521048"/>
            <a:ext cx="8272762" cy="5086128"/>
          </a:xfrm>
        </p:spPr>
        <p:txBody>
          <a:bodyPr>
            <a:normAutofit/>
          </a:bodyPr>
          <a:lstStyle/>
          <a:p>
            <a:r>
              <a:rPr lang="zh-CN" altLang="en-US" dirty="0"/>
              <a:t>为了开始一个</a:t>
            </a:r>
            <a:r>
              <a:rPr lang="en-US" altLang="zh-CN" dirty="0"/>
              <a:t>election</a:t>
            </a:r>
            <a:r>
              <a:rPr lang="zh-CN" altLang="en-US" dirty="0"/>
              <a:t>，</a:t>
            </a:r>
            <a:r>
              <a:rPr lang="en-US" altLang="zh-CN" dirty="0"/>
              <a:t>follower</a:t>
            </a:r>
            <a:r>
              <a:rPr lang="zh-CN" altLang="en-US" dirty="0"/>
              <a:t>会</a:t>
            </a:r>
            <a:r>
              <a:rPr lang="zh-CN" altLang="en-US" dirty="0">
                <a:solidFill>
                  <a:srgbClr val="FF0000"/>
                </a:solidFill>
              </a:rPr>
              <a:t>增加它的</a:t>
            </a:r>
            <a:r>
              <a:rPr lang="en-US" altLang="zh-CN" dirty="0">
                <a:solidFill>
                  <a:srgbClr val="FF0000"/>
                </a:solidFill>
              </a:rPr>
              <a:t>current term</a:t>
            </a:r>
            <a:r>
              <a:rPr lang="zh-CN" altLang="en-US" dirty="0"/>
              <a:t>并且转换为</a:t>
            </a:r>
            <a:r>
              <a:rPr lang="en-US" altLang="zh-CN" dirty="0">
                <a:solidFill>
                  <a:srgbClr val="FF0000"/>
                </a:solidFill>
              </a:rPr>
              <a:t>candidate</a:t>
            </a:r>
            <a:r>
              <a:rPr lang="en-US" altLang="zh-CN" dirty="0"/>
              <a:t> state</a:t>
            </a:r>
          </a:p>
          <a:p>
            <a:pPr lvl="1"/>
            <a:r>
              <a:rPr lang="zh-CN" altLang="en-US" dirty="0"/>
              <a:t>投票给自己，并且并行地给集群中的其他</a:t>
            </a:r>
            <a:r>
              <a:rPr lang="en-US" altLang="zh-CN" dirty="0"/>
              <a:t>server</a:t>
            </a:r>
            <a:r>
              <a:rPr lang="zh-CN" altLang="en-US" dirty="0"/>
              <a:t>发送</a:t>
            </a:r>
            <a:r>
              <a:rPr lang="en-US" altLang="zh-CN" dirty="0"/>
              <a:t>RequestVote RPC</a:t>
            </a:r>
          </a:p>
          <a:p>
            <a:r>
              <a:rPr lang="en-US" altLang="zh-CN" dirty="0"/>
              <a:t>candidate</a:t>
            </a:r>
            <a:r>
              <a:rPr lang="zh-CN" altLang="en-US" dirty="0"/>
              <a:t>将持续保持这种状态，直到以下三个条件中的一个被触发：</a:t>
            </a:r>
            <a:endParaRPr lang="en-US" altLang="zh-CN" dirty="0"/>
          </a:p>
          <a:p>
            <a:pPr lvl="1"/>
            <a:r>
              <a:rPr lang="en-US" altLang="zh-CN" dirty="0"/>
              <a:t>(a) </a:t>
            </a:r>
            <a:r>
              <a:rPr lang="zh-CN" altLang="en-US" dirty="0"/>
              <a:t>它赢得了选举</a:t>
            </a:r>
            <a:endParaRPr lang="en-US" altLang="zh-CN" dirty="0"/>
          </a:p>
          <a:p>
            <a:pPr lvl="1"/>
            <a:r>
              <a:rPr lang="en-US" altLang="zh-CN" dirty="0"/>
              <a:t>(b) </a:t>
            </a:r>
            <a:r>
              <a:rPr lang="zh-CN" altLang="en-US" dirty="0"/>
              <a:t>另一个</a:t>
            </a:r>
            <a:r>
              <a:rPr lang="en-US" altLang="zh-CN" dirty="0"/>
              <a:t>server</a:t>
            </a:r>
            <a:r>
              <a:rPr lang="zh-CN" altLang="en-US" dirty="0"/>
              <a:t>宣布它自己是</a:t>
            </a:r>
            <a:r>
              <a:rPr lang="en-US" altLang="zh-CN" dirty="0"/>
              <a:t>leader</a:t>
            </a:r>
            <a:r>
              <a:rPr lang="zh-CN" altLang="en-US" dirty="0"/>
              <a:t> </a:t>
            </a:r>
            <a:endParaRPr lang="en-US" altLang="zh-CN" dirty="0"/>
          </a:p>
          <a:p>
            <a:pPr lvl="1"/>
            <a:r>
              <a:rPr lang="en-US" altLang="zh-CN" dirty="0"/>
              <a:t>(c) </a:t>
            </a:r>
            <a:r>
              <a:rPr lang="zh-CN" altLang="en-US" dirty="0"/>
              <a:t>过了一段时间之后也没有</a:t>
            </a:r>
            <a:r>
              <a:rPr lang="en-US" altLang="zh-CN" dirty="0"/>
              <a:t>winner</a:t>
            </a:r>
          </a:p>
          <a:p>
            <a:r>
              <a:rPr lang="en-US" altLang="zh-CN" sz="1400" dirty="0"/>
              <a:t>(Chapter.5.2)</a:t>
            </a:r>
            <a:endParaRPr lang="zh-CN" altLang="en-US" sz="1400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Leader election</a:t>
            </a:r>
            <a:endParaRPr lang="zh-CN" altLang="en-US" dirty="0"/>
          </a:p>
        </p:txBody>
      </p:sp>
      <p:pic>
        <p:nvPicPr>
          <p:cNvPr id="2052" name="Picture 4" descr="https://img-blog.csdnimg.cn/img_convert/957e5cc6c3be1547d2cf6a967217911d.png">
            <a:extLst>
              <a:ext uri="{FF2B5EF4-FFF2-40B4-BE49-F238E27FC236}">
                <a16:creationId xmlns:a16="http://schemas.microsoft.com/office/drawing/2014/main" id="{B8046075-F59C-46A0-9C55-403A6DA8F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36"/>
          <a:stretch/>
        </p:blipFill>
        <p:spPr bwMode="auto">
          <a:xfrm>
            <a:off x="4218039" y="4353188"/>
            <a:ext cx="4706255" cy="211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015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593426" y="1521048"/>
            <a:ext cx="8272762" cy="5086128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dirty="0"/>
              <a:t>(a)</a:t>
            </a:r>
            <a:r>
              <a:rPr lang="zh-CN" altLang="en-US" dirty="0"/>
              <a:t>赢得选举</a:t>
            </a:r>
            <a:endParaRPr lang="en-US" altLang="zh-CN" dirty="0"/>
          </a:p>
          <a:p>
            <a:pPr lvl="1"/>
            <a:r>
              <a:rPr lang="zh-CN" altLang="en-US" dirty="0"/>
              <a:t>一个</a:t>
            </a:r>
            <a:r>
              <a:rPr lang="en-US" altLang="zh-CN" dirty="0"/>
              <a:t>candidate</a:t>
            </a:r>
            <a:r>
              <a:rPr lang="zh-CN" altLang="en-US" dirty="0"/>
              <a:t>收到了来自集群中的</a:t>
            </a:r>
            <a:r>
              <a:rPr lang="en-US" altLang="zh-CN" dirty="0">
                <a:solidFill>
                  <a:srgbClr val="FF0000"/>
                </a:solidFill>
              </a:rPr>
              <a:t>majority</a:t>
            </a:r>
            <a:r>
              <a:rPr lang="zh-CN" altLang="en-US" dirty="0"/>
              <a:t>个</a:t>
            </a:r>
            <a:r>
              <a:rPr lang="en-US" altLang="zh-CN" dirty="0"/>
              <a:t>server</a:t>
            </a:r>
            <a:r>
              <a:rPr lang="zh-CN" altLang="en-US" dirty="0"/>
              <a:t>对于</a:t>
            </a:r>
            <a:r>
              <a:rPr lang="zh-CN" altLang="en-US" dirty="0">
                <a:solidFill>
                  <a:srgbClr val="FF0000"/>
                </a:solidFill>
              </a:rPr>
              <a:t>同一个</a:t>
            </a:r>
            <a:r>
              <a:rPr lang="en-US" altLang="zh-CN" dirty="0">
                <a:solidFill>
                  <a:srgbClr val="FF0000"/>
                </a:solidFill>
              </a:rPr>
              <a:t>term</a:t>
            </a:r>
            <a:r>
              <a:rPr lang="zh-CN" altLang="en-US" dirty="0"/>
              <a:t>的投票</a:t>
            </a:r>
            <a:endParaRPr lang="en-US" altLang="zh-CN" dirty="0"/>
          </a:p>
          <a:p>
            <a:pPr lvl="1"/>
            <a:r>
              <a:rPr lang="zh-CN" altLang="en-US" dirty="0"/>
              <a:t>变成</a:t>
            </a:r>
            <a:r>
              <a:rPr lang="en-US" altLang="zh-CN" dirty="0">
                <a:solidFill>
                  <a:srgbClr val="FF0000"/>
                </a:solidFill>
              </a:rPr>
              <a:t>leader</a:t>
            </a:r>
            <a:r>
              <a:rPr lang="zh-CN" altLang="en-US" dirty="0"/>
              <a:t>，发送</a:t>
            </a:r>
            <a:r>
              <a:rPr lang="en-US" altLang="zh-CN" dirty="0"/>
              <a:t>heartbeats(AppendEntry RPC)</a:t>
            </a:r>
          </a:p>
          <a:p>
            <a:pPr lvl="1"/>
            <a:r>
              <a:rPr lang="zh-CN" altLang="en-US" dirty="0"/>
              <a:t>每一个</a:t>
            </a:r>
            <a:r>
              <a:rPr lang="en-US" altLang="zh-CN" dirty="0"/>
              <a:t>server</a:t>
            </a:r>
            <a:r>
              <a:rPr lang="zh-CN" altLang="en-US" dirty="0"/>
              <a:t>在给定的</a:t>
            </a:r>
            <a:r>
              <a:rPr lang="en-US" altLang="zh-CN" dirty="0"/>
              <a:t>term</a:t>
            </a:r>
            <a:r>
              <a:rPr lang="zh-CN" altLang="en-US" dirty="0"/>
              <a:t>中都最多只会投票给一个</a:t>
            </a:r>
            <a:r>
              <a:rPr lang="en-US" altLang="zh-CN" dirty="0"/>
              <a:t>candidate</a:t>
            </a:r>
            <a:r>
              <a:rPr lang="zh-CN" altLang="en-US" dirty="0"/>
              <a:t>，并且基于</a:t>
            </a:r>
            <a:r>
              <a:rPr lang="en-US" altLang="zh-CN" dirty="0"/>
              <a:t>FCFS</a:t>
            </a:r>
            <a:r>
              <a:rPr lang="zh-CN" altLang="en-US" dirty="0"/>
              <a:t>原则</a:t>
            </a:r>
            <a:endParaRPr lang="en-US" altLang="zh-CN" dirty="0"/>
          </a:p>
          <a:p>
            <a:pPr lvl="1"/>
            <a:r>
              <a:rPr lang="en-US" altLang="zh-CN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Election Safety Property:</a:t>
            </a:r>
            <a:r>
              <a:rPr lang="zh-CN" alt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任何时刻都最多仅有唯一的</a:t>
            </a:r>
            <a:r>
              <a:rPr lang="en-US" altLang="zh-CN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leader.</a:t>
            </a:r>
          </a:p>
          <a:p>
            <a:r>
              <a:rPr lang="en-US" altLang="zh-CN" dirty="0"/>
              <a:t>(b) </a:t>
            </a:r>
            <a:r>
              <a:rPr lang="zh-CN" altLang="en-US" dirty="0"/>
              <a:t>另一个</a:t>
            </a:r>
            <a:r>
              <a:rPr lang="en-US" altLang="zh-CN" dirty="0"/>
              <a:t>server</a:t>
            </a:r>
            <a:r>
              <a:rPr lang="zh-CN" altLang="en-US" dirty="0"/>
              <a:t>宣布它自己是</a:t>
            </a:r>
            <a:r>
              <a:rPr lang="en-US" altLang="zh-CN" dirty="0"/>
              <a:t>leader</a:t>
            </a:r>
          </a:p>
          <a:p>
            <a:pPr lvl="1"/>
            <a:r>
              <a:rPr lang="zh-CN" altLang="en-US" dirty="0"/>
              <a:t>收到来自另一个</a:t>
            </a:r>
            <a:r>
              <a:rPr lang="en-US" altLang="zh-CN" dirty="0"/>
              <a:t>server</a:t>
            </a:r>
            <a:r>
              <a:rPr lang="zh-CN" altLang="en-US" dirty="0"/>
              <a:t>的</a:t>
            </a:r>
            <a:r>
              <a:rPr lang="en-US" altLang="zh-CN" dirty="0"/>
              <a:t>AppendEntry RPC</a:t>
            </a:r>
            <a:r>
              <a:rPr lang="zh-CN" altLang="en-US" dirty="0"/>
              <a:t>声称自己是</a:t>
            </a:r>
            <a:r>
              <a:rPr lang="en-US" altLang="zh-CN" dirty="0"/>
              <a:t>leader</a:t>
            </a:r>
          </a:p>
          <a:p>
            <a:pPr lvl="2"/>
            <a:r>
              <a:rPr lang="zh-CN" altLang="en-US" dirty="0"/>
              <a:t>如果该</a:t>
            </a:r>
            <a:r>
              <a:rPr lang="en-US" altLang="zh-CN" dirty="0"/>
              <a:t>leader</a:t>
            </a:r>
            <a:r>
              <a:rPr lang="zh-CN" altLang="en-US" dirty="0"/>
              <a:t>的</a:t>
            </a:r>
            <a:r>
              <a:rPr lang="en-US" altLang="zh-CN" dirty="0"/>
              <a:t>term</a:t>
            </a:r>
            <a:r>
              <a:rPr lang="zh-CN" altLang="en-US" dirty="0"/>
              <a:t>（包含在该</a:t>
            </a:r>
            <a:r>
              <a:rPr lang="en-US" altLang="zh-CN" dirty="0"/>
              <a:t>RPC</a:t>
            </a:r>
            <a:r>
              <a:rPr lang="zh-CN" altLang="en-US" dirty="0"/>
              <a:t>中）大于等于</a:t>
            </a:r>
            <a:r>
              <a:rPr lang="en-US" altLang="zh-CN" dirty="0"/>
              <a:t>candidate</a:t>
            </a:r>
            <a:r>
              <a:rPr lang="zh-CN" altLang="en-US" dirty="0"/>
              <a:t>的</a:t>
            </a:r>
            <a:r>
              <a:rPr lang="en-US" altLang="zh-CN" dirty="0"/>
              <a:t>current term</a:t>
            </a:r>
            <a:r>
              <a:rPr lang="zh-CN" altLang="en-US" dirty="0"/>
              <a:t>，则接受，并变成</a:t>
            </a:r>
            <a:r>
              <a:rPr lang="en-US" altLang="zh-CN" dirty="0"/>
              <a:t>follower</a:t>
            </a:r>
          </a:p>
          <a:p>
            <a:pPr lvl="2"/>
            <a:r>
              <a:rPr lang="zh-CN" altLang="en-US" dirty="0"/>
              <a:t>反之，拒绝并继续保持</a:t>
            </a:r>
            <a:r>
              <a:rPr lang="en-US" altLang="zh-CN" dirty="0"/>
              <a:t>candidate</a:t>
            </a:r>
          </a:p>
          <a:p>
            <a:r>
              <a:rPr lang="en-US" altLang="zh-CN" dirty="0"/>
              <a:t>(c) </a:t>
            </a:r>
            <a:r>
              <a:rPr lang="zh-CN" altLang="en-US" dirty="0"/>
              <a:t>过了一段时间之后也没有</a:t>
            </a:r>
            <a:r>
              <a:rPr lang="en-US" altLang="zh-CN" dirty="0"/>
              <a:t>winner</a:t>
            </a:r>
          </a:p>
          <a:p>
            <a:pPr lvl="1"/>
            <a:r>
              <a:rPr lang="zh-CN" altLang="en-US" dirty="0"/>
              <a:t>在同一时刻有很多</a:t>
            </a:r>
            <a:r>
              <a:rPr lang="en-US" altLang="zh-CN" dirty="0"/>
              <a:t>follower</a:t>
            </a:r>
            <a:r>
              <a:rPr lang="zh-CN" altLang="en-US" dirty="0"/>
              <a:t>成为了</a:t>
            </a:r>
            <a:r>
              <a:rPr lang="en-US" altLang="zh-CN" dirty="0"/>
              <a:t>candidate</a:t>
            </a:r>
            <a:r>
              <a:rPr lang="zh-CN" altLang="en-US" dirty="0"/>
              <a:t>，投票将会分裂因此没有</a:t>
            </a:r>
            <a:r>
              <a:rPr lang="en-US" altLang="zh-CN" dirty="0"/>
              <a:t>candidate</a:t>
            </a:r>
            <a:r>
              <a:rPr lang="zh-CN" altLang="en-US" dirty="0"/>
              <a:t>会获得</a:t>
            </a:r>
            <a:r>
              <a:rPr lang="en-US" altLang="zh-CN" dirty="0"/>
              <a:t>majority</a:t>
            </a:r>
            <a:r>
              <a:rPr lang="zh-CN" altLang="en-US" dirty="0"/>
              <a:t>。当这种情况发生时，每个</a:t>
            </a:r>
            <a:r>
              <a:rPr lang="en-US" altLang="zh-CN" dirty="0"/>
              <a:t>candidate</a:t>
            </a:r>
            <a:r>
              <a:rPr lang="zh-CN" altLang="en-US" dirty="0"/>
              <a:t>都会</a:t>
            </a:r>
            <a:r>
              <a:rPr lang="en-US" altLang="zh-CN" dirty="0"/>
              <a:t>timeout</a:t>
            </a:r>
            <a:r>
              <a:rPr lang="zh-CN" altLang="en-US" dirty="0"/>
              <a:t>并且通过增加</a:t>
            </a:r>
            <a:r>
              <a:rPr lang="en-US" altLang="zh-CN" dirty="0"/>
              <a:t>term</a:t>
            </a:r>
            <a:r>
              <a:rPr lang="zh-CN" altLang="en-US" dirty="0"/>
              <a:t>和发送新一轮的</a:t>
            </a:r>
            <a:r>
              <a:rPr lang="en-US" altLang="zh-CN" dirty="0"/>
              <a:t>RequestVote RPC</a:t>
            </a:r>
            <a:r>
              <a:rPr lang="zh-CN" altLang="en-US" dirty="0"/>
              <a:t>来开始新的</a:t>
            </a:r>
            <a:r>
              <a:rPr lang="en-US" altLang="zh-CN" dirty="0"/>
              <a:t>election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r>
              <a:rPr lang="zh-CN" altLang="en-US" dirty="0"/>
              <a:t>随机</a:t>
            </a:r>
            <a:r>
              <a:rPr lang="en-US" altLang="zh-CN" dirty="0"/>
              <a:t>timeout</a:t>
            </a:r>
            <a:r>
              <a:rPr lang="zh-CN" altLang="en-US" dirty="0"/>
              <a:t>来确保</a:t>
            </a:r>
            <a:r>
              <a:rPr lang="en-US" altLang="zh-CN" dirty="0"/>
              <a:t>split vote</a:t>
            </a:r>
            <a:r>
              <a:rPr lang="zh-CN" altLang="en-US" dirty="0"/>
              <a:t>很快被解决</a:t>
            </a:r>
            <a:endParaRPr lang="en-US" altLang="zh-CN" dirty="0"/>
          </a:p>
          <a:p>
            <a:r>
              <a:rPr lang="en-US" altLang="zh-CN" sz="1400" dirty="0"/>
              <a:t>(Chapter.5.2)</a:t>
            </a:r>
            <a:endParaRPr lang="zh-CN" altLang="en-US" sz="1400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Leader election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477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 noChangeAspect="1"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>
            <a:spLocks/>
          </p:cNvSpPr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Introduction</a:t>
            </a:r>
            <a:endParaRPr lang="zh-CN" altLang="en-US" sz="2400" dirty="0"/>
          </a:p>
        </p:txBody>
      </p:sp>
      <p:sp>
        <p:nvSpPr>
          <p:cNvPr id="13" name="Freeform 10"/>
          <p:cNvSpPr>
            <a:spLocks noChangeAspect="1"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The Raft consensus algorithm</a:t>
            </a:r>
            <a:endParaRPr lang="zh-CN" altLang="en-US" sz="2400" dirty="0"/>
          </a:p>
        </p:txBody>
      </p:sp>
      <p:sp>
        <p:nvSpPr>
          <p:cNvPr id="18" name="Freeform 10"/>
          <p:cNvSpPr>
            <a:spLocks noChangeAspect="1"/>
          </p:cNvSpPr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Leader election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0"/>
          <p:cNvSpPr>
            <a:spLocks noChangeAspect="1"/>
          </p:cNvSpPr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Log replication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Freeform 10"/>
          <p:cNvSpPr>
            <a:spLocks noChangeAspect="1"/>
          </p:cNvSpPr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Safety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08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593426" y="1521048"/>
            <a:ext cx="8272762" cy="5086128"/>
          </a:xfrm>
        </p:spPr>
        <p:txBody>
          <a:bodyPr>
            <a:normAutofit/>
          </a:bodyPr>
          <a:lstStyle/>
          <a:p>
            <a:r>
              <a:rPr lang="zh-CN" altLang="en-US" dirty="0"/>
              <a:t>一个</a:t>
            </a:r>
            <a:r>
              <a:rPr lang="en-US" altLang="zh-CN" dirty="0"/>
              <a:t>leader</a:t>
            </a:r>
            <a:r>
              <a:rPr lang="zh-CN" altLang="en-US" dirty="0"/>
              <a:t>被选择出来以后，它开始处理</a:t>
            </a:r>
            <a:r>
              <a:rPr lang="en-US" altLang="zh-CN" dirty="0"/>
              <a:t>client request</a:t>
            </a:r>
          </a:p>
          <a:p>
            <a:pPr lvl="1"/>
            <a:r>
              <a:rPr lang="zh-CN" altLang="en-US" dirty="0"/>
              <a:t>发送给</a:t>
            </a:r>
            <a:r>
              <a:rPr lang="en-US" altLang="zh-CN" dirty="0"/>
              <a:t>follower</a:t>
            </a:r>
            <a:r>
              <a:rPr lang="zh-CN" altLang="en-US" dirty="0"/>
              <a:t>的</a:t>
            </a:r>
            <a:r>
              <a:rPr lang="en-US" altLang="zh-CN" dirty="0"/>
              <a:t>request</a:t>
            </a:r>
            <a:r>
              <a:rPr lang="zh-CN" altLang="en-US" dirty="0"/>
              <a:t>会被重定向到</a:t>
            </a:r>
            <a:r>
              <a:rPr lang="en-US" altLang="zh-CN" dirty="0"/>
              <a:t>leader</a:t>
            </a:r>
          </a:p>
          <a:p>
            <a:r>
              <a:rPr lang="zh-CN" altLang="en-US" dirty="0"/>
              <a:t>创建新的</a:t>
            </a:r>
            <a:r>
              <a:rPr lang="en-US" altLang="zh-CN" dirty="0"/>
              <a:t>entry</a:t>
            </a:r>
            <a:r>
              <a:rPr lang="zh-CN" altLang="en-US" dirty="0"/>
              <a:t>，并行地给其他</a:t>
            </a:r>
            <a:r>
              <a:rPr lang="en-US" altLang="zh-CN" dirty="0"/>
              <a:t>server</a:t>
            </a:r>
            <a:r>
              <a:rPr lang="zh-CN" altLang="en-US" dirty="0"/>
              <a:t>发送</a:t>
            </a:r>
            <a:r>
              <a:rPr lang="en-US" altLang="zh-CN" dirty="0"/>
              <a:t>AppendEntry RPC</a:t>
            </a:r>
            <a:r>
              <a:rPr lang="zh-CN" altLang="en-US" dirty="0"/>
              <a:t>来备份</a:t>
            </a:r>
            <a:r>
              <a:rPr lang="en-US" altLang="zh-CN" dirty="0"/>
              <a:t>entry</a:t>
            </a:r>
          </a:p>
          <a:p>
            <a:r>
              <a:rPr lang="zh-CN" altLang="en-US" dirty="0"/>
              <a:t>一旦</a:t>
            </a:r>
            <a:r>
              <a:rPr lang="en-US" altLang="zh-CN" dirty="0"/>
              <a:t>leader</a:t>
            </a:r>
            <a:r>
              <a:rPr lang="zh-CN" altLang="en-US" dirty="0"/>
              <a:t>已经将一个</a:t>
            </a:r>
            <a:r>
              <a:rPr lang="en-US" altLang="zh-CN" dirty="0"/>
              <a:t>entry</a:t>
            </a:r>
            <a:r>
              <a:rPr lang="zh-CN" altLang="en-US" dirty="0"/>
              <a:t>备份到</a:t>
            </a:r>
            <a:r>
              <a:rPr lang="en-US" altLang="zh-CN" dirty="0">
                <a:solidFill>
                  <a:srgbClr val="FF0000"/>
                </a:solidFill>
              </a:rPr>
              <a:t>majority</a:t>
            </a:r>
            <a:r>
              <a:rPr lang="zh-CN" altLang="en-US" dirty="0"/>
              <a:t>个</a:t>
            </a:r>
            <a:r>
              <a:rPr lang="en-US" altLang="zh-CN" dirty="0"/>
              <a:t>server</a:t>
            </a:r>
            <a:r>
              <a:rPr lang="zh-CN" altLang="en-US" dirty="0"/>
              <a:t>中，它就会被</a:t>
            </a:r>
            <a:r>
              <a:rPr lang="en-US" altLang="zh-CN" dirty="0"/>
              <a:t>committed</a:t>
            </a:r>
          </a:p>
          <a:p>
            <a:pPr lvl="1"/>
            <a:r>
              <a:rPr lang="en-US" altLang="zh-CN" dirty="0"/>
              <a:t>leader</a:t>
            </a:r>
            <a:r>
              <a:rPr lang="zh-CN" altLang="en-US" dirty="0"/>
              <a:t>在之后的</a:t>
            </a:r>
            <a:r>
              <a:rPr lang="en-US" altLang="zh-CN" dirty="0"/>
              <a:t>AppendEntry RPC</a:t>
            </a:r>
            <a:r>
              <a:rPr lang="zh-CN" altLang="en-US" dirty="0"/>
              <a:t>（包括</a:t>
            </a:r>
            <a:r>
              <a:rPr lang="en-US" altLang="zh-CN" dirty="0"/>
              <a:t>heartbeat</a:t>
            </a:r>
            <a:r>
              <a:rPr lang="zh-CN" altLang="en-US" dirty="0"/>
              <a:t>）告诉</a:t>
            </a:r>
            <a:r>
              <a:rPr lang="en-US" altLang="zh-CN" dirty="0"/>
              <a:t>follower</a:t>
            </a:r>
            <a:r>
              <a:rPr lang="zh-CN" altLang="en-US" dirty="0"/>
              <a:t>已提交的</a:t>
            </a:r>
            <a:r>
              <a:rPr lang="en-US" altLang="zh-CN" dirty="0"/>
              <a:t>entry index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sz="1200" dirty="0"/>
          </a:p>
          <a:p>
            <a:r>
              <a:rPr lang="en-US" altLang="zh-CN" sz="1400" dirty="0"/>
              <a:t>(Chapter.5.3)</a:t>
            </a:r>
            <a:endParaRPr lang="zh-CN" altLang="en-US" sz="1400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Log replication</a:t>
            </a:r>
            <a:endParaRPr lang="zh-CN" altLang="en-US" dirty="0"/>
          </a:p>
        </p:txBody>
      </p:sp>
      <p:pic>
        <p:nvPicPr>
          <p:cNvPr id="3074" name="Picture 2" descr="https://img-blog.csdnimg.cn/img_convert/0622092d53e73291fdab04e830bc3bbc.png">
            <a:extLst>
              <a:ext uri="{FF2B5EF4-FFF2-40B4-BE49-F238E27FC236}">
                <a16:creationId xmlns:a16="http://schemas.microsoft.com/office/drawing/2014/main" id="{97CCCB20-A7D4-47F8-B914-69C00FC972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54"/>
          <a:stretch/>
        </p:blipFill>
        <p:spPr bwMode="auto">
          <a:xfrm>
            <a:off x="6096430" y="4630994"/>
            <a:ext cx="2596610" cy="189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276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593426" y="1521048"/>
            <a:ext cx="8272762" cy="5086128"/>
          </a:xfrm>
        </p:spPr>
        <p:txBody>
          <a:bodyPr>
            <a:normAutofit/>
          </a:bodyPr>
          <a:lstStyle/>
          <a:p>
            <a:r>
              <a:rPr lang="en-US" altLang="zh-CN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Log Matching Property</a:t>
            </a:r>
          </a:p>
          <a:p>
            <a:pPr lvl="1"/>
            <a:r>
              <a:rPr lang="zh-CN" altLang="en-US" dirty="0"/>
              <a:t>如果不同的</a:t>
            </a:r>
            <a:r>
              <a:rPr lang="en-US" altLang="zh-CN" dirty="0"/>
              <a:t>log</a:t>
            </a:r>
            <a:r>
              <a:rPr lang="zh-CN" altLang="en-US" dirty="0"/>
              <a:t>中的两个</a:t>
            </a:r>
            <a:r>
              <a:rPr lang="en-US" altLang="zh-CN" dirty="0"/>
              <a:t>entry</a:t>
            </a:r>
            <a:r>
              <a:rPr lang="zh-CN" altLang="en-US" dirty="0"/>
              <a:t>有相同的</a:t>
            </a:r>
            <a:r>
              <a:rPr lang="en-US" altLang="zh-CN" dirty="0"/>
              <a:t>index</a:t>
            </a:r>
            <a:r>
              <a:rPr lang="zh-CN" altLang="en-US" dirty="0"/>
              <a:t>和</a:t>
            </a:r>
            <a:r>
              <a:rPr lang="en-US" altLang="zh-CN" dirty="0"/>
              <a:t>term</a:t>
            </a:r>
            <a:r>
              <a:rPr lang="zh-CN" altLang="en-US" dirty="0"/>
              <a:t>，那么它们存储相同的</a:t>
            </a:r>
            <a:r>
              <a:rPr lang="en-US" altLang="zh-CN" dirty="0"/>
              <a:t>command</a:t>
            </a:r>
          </a:p>
          <a:p>
            <a:pPr lvl="1"/>
            <a:r>
              <a:rPr lang="zh-CN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如果不同的</a:t>
            </a:r>
            <a:r>
              <a:rPr lang="en-US" altLang="zh-CN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log</a:t>
            </a:r>
            <a:r>
              <a:rPr lang="zh-CN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中的两个</a:t>
            </a:r>
            <a:r>
              <a:rPr lang="en-US" altLang="zh-CN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entry</a:t>
            </a:r>
            <a:r>
              <a:rPr lang="zh-CN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有相同的</a:t>
            </a:r>
            <a:r>
              <a:rPr lang="en-US" altLang="zh-CN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index</a:t>
            </a:r>
            <a:r>
              <a:rPr lang="zh-CN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和</a:t>
            </a:r>
            <a:r>
              <a:rPr lang="en-US" altLang="zh-CN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term</a:t>
            </a:r>
            <a:r>
              <a:rPr lang="zh-CN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，那么它们之前的</a:t>
            </a:r>
            <a:r>
              <a:rPr lang="en-US" altLang="zh-CN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entry</a:t>
            </a:r>
            <a:r>
              <a:rPr lang="zh-CN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都是相同的</a:t>
            </a:r>
          </a:p>
          <a:p>
            <a:pPr lvl="2"/>
            <a:r>
              <a:rPr lang="zh-CN" altLang="en-US" dirty="0"/>
              <a:t>由</a:t>
            </a:r>
            <a:r>
              <a:rPr lang="en-US" altLang="zh-CN" dirty="0"/>
              <a:t>AppendEntry</a:t>
            </a:r>
            <a:r>
              <a:rPr lang="zh-CN" altLang="en-US" dirty="0"/>
              <a:t>简单的一致性检查来保证</a:t>
            </a:r>
            <a:endParaRPr lang="en-US" altLang="zh-CN" dirty="0"/>
          </a:p>
          <a:p>
            <a:pPr lvl="2"/>
            <a:r>
              <a:rPr lang="zh-CN" altLang="en-US" dirty="0"/>
              <a:t>在</a:t>
            </a:r>
            <a:r>
              <a:rPr lang="en-US" altLang="zh-CN" dirty="0"/>
              <a:t>leader</a:t>
            </a:r>
            <a:r>
              <a:rPr lang="zh-CN" altLang="en-US" dirty="0"/>
              <a:t>发送一个</a:t>
            </a:r>
            <a:r>
              <a:rPr lang="en-US" altLang="zh-CN" dirty="0"/>
              <a:t>AppendEntry RPC</a:t>
            </a:r>
            <a:r>
              <a:rPr lang="zh-CN" altLang="en-US" dirty="0"/>
              <a:t>的时候，</a:t>
            </a:r>
            <a:r>
              <a:rPr lang="en-US" altLang="zh-CN" dirty="0"/>
              <a:t>leader</a:t>
            </a:r>
            <a:r>
              <a:rPr lang="zh-CN" altLang="en-US" dirty="0"/>
              <a:t>会在其中包含新的</a:t>
            </a:r>
            <a:r>
              <a:rPr lang="en-US" altLang="zh-CN" dirty="0"/>
              <a:t>entry</a:t>
            </a:r>
            <a:r>
              <a:rPr lang="zh-CN" altLang="en-US" dirty="0"/>
              <a:t>之前的那个</a:t>
            </a:r>
            <a:r>
              <a:rPr lang="en-US" altLang="zh-CN" dirty="0"/>
              <a:t>entry</a:t>
            </a:r>
            <a:r>
              <a:rPr lang="zh-CN" altLang="en-US" dirty="0"/>
              <a:t>的</a:t>
            </a:r>
            <a:r>
              <a:rPr lang="en-US" altLang="zh-CN" dirty="0"/>
              <a:t>index</a:t>
            </a:r>
            <a:r>
              <a:rPr lang="zh-CN" altLang="en-US" dirty="0"/>
              <a:t>和</a:t>
            </a:r>
            <a:r>
              <a:rPr lang="en-US" altLang="zh-CN" dirty="0"/>
              <a:t>term</a:t>
            </a:r>
            <a:r>
              <a:rPr lang="zh-CN" altLang="en-US" dirty="0"/>
              <a:t>。如果</a:t>
            </a:r>
            <a:r>
              <a:rPr lang="en-US" altLang="zh-CN" dirty="0"/>
              <a:t>follower</a:t>
            </a:r>
            <a:r>
              <a:rPr lang="zh-CN" altLang="en-US" dirty="0"/>
              <a:t>没有在</a:t>
            </a:r>
            <a:r>
              <a:rPr lang="en-US" altLang="zh-CN" dirty="0"/>
              <a:t>log</a:t>
            </a:r>
            <a:r>
              <a:rPr lang="zh-CN" altLang="en-US" dirty="0"/>
              <a:t>中有同样</a:t>
            </a:r>
            <a:r>
              <a:rPr lang="en-US" altLang="zh-CN" dirty="0"/>
              <a:t>index</a:t>
            </a:r>
            <a:r>
              <a:rPr lang="zh-CN" altLang="en-US" dirty="0"/>
              <a:t>和</a:t>
            </a:r>
            <a:r>
              <a:rPr lang="en-US" altLang="zh-CN" dirty="0"/>
              <a:t>term</a:t>
            </a:r>
            <a:r>
              <a:rPr lang="zh-CN" altLang="en-US" dirty="0"/>
              <a:t>的</a:t>
            </a:r>
            <a:r>
              <a:rPr lang="en-US" altLang="zh-CN" dirty="0"/>
              <a:t>entry</a:t>
            </a:r>
            <a:r>
              <a:rPr lang="zh-CN" altLang="en-US" dirty="0"/>
              <a:t>，那么它就会拒绝新的</a:t>
            </a:r>
            <a:r>
              <a:rPr lang="en-US" altLang="zh-CN" dirty="0"/>
              <a:t>entry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indent="0">
              <a:buNone/>
            </a:pPr>
            <a:endParaRPr lang="en-US" altLang="zh-CN" sz="1200" dirty="0"/>
          </a:p>
          <a:p>
            <a:r>
              <a:rPr lang="en-US" altLang="zh-CN" sz="1400" dirty="0"/>
              <a:t>(Chapter.5.3)</a:t>
            </a:r>
            <a:endParaRPr lang="zh-CN" altLang="en-US" sz="1400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Log replication</a:t>
            </a:r>
            <a:endParaRPr lang="zh-CN" altLang="en-US" dirty="0"/>
          </a:p>
        </p:txBody>
      </p:sp>
      <p:pic>
        <p:nvPicPr>
          <p:cNvPr id="3074" name="Picture 2" descr="https://img-blog.csdnimg.cn/img_convert/0622092d53e73291fdab04e830bc3bbc.png">
            <a:extLst>
              <a:ext uri="{FF2B5EF4-FFF2-40B4-BE49-F238E27FC236}">
                <a16:creationId xmlns:a16="http://schemas.microsoft.com/office/drawing/2014/main" id="{97CCCB20-A7D4-47F8-B914-69C00FC972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54"/>
          <a:stretch/>
        </p:blipFill>
        <p:spPr bwMode="auto">
          <a:xfrm>
            <a:off x="6096430" y="4630994"/>
            <a:ext cx="2596610" cy="189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920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593426" y="1521048"/>
            <a:ext cx="8272762" cy="5086128"/>
          </a:xfrm>
        </p:spPr>
        <p:txBody>
          <a:bodyPr>
            <a:normAutofit/>
          </a:bodyPr>
          <a:lstStyle/>
          <a:p>
            <a:r>
              <a:rPr lang="zh-CN" altLang="en-US" dirty="0"/>
              <a:t>若</a:t>
            </a:r>
            <a:r>
              <a:rPr lang="en-US" altLang="zh-CN" dirty="0"/>
              <a:t>leader</a:t>
            </a:r>
            <a:r>
              <a:rPr lang="zh-CN" altLang="en-US" dirty="0"/>
              <a:t> </a:t>
            </a:r>
            <a:r>
              <a:rPr lang="en-US" altLang="zh-CN" dirty="0"/>
              <a:t>crashes</a:t>
            </a:r>
          </a:p>
          <a:p>
            <a:pPr lvl="1"/>
            <a:r>
              <a:rPr lang="zh-CN" altLang="en-US" dirty="0"/>
              <a:t>为了让</a:t>
            </a:r>
            <a:r>
              <a:rPr lang="en-US" altLang="zh-CN" dirty="0"/>
              <a:t>follower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和自己保持一致，</a:t>
            </a:r>
            <a:r>
              <a:rPr lang="en-US" altLang="zh-CN" dirty="0"/>
              <a:t>leader</a:t>
            </a:r>
            <a:r>
              <a:rPr lang="zh-CN" altLang="en-US" dirty="0"/>
              <a:t>必须找到两个</a:t>
            </a:r>
            <a:r>
              <a:rPr lang="en-US" altLang="zh-CN" dirty="0"/>
              <a:t>log</a:t>
            </a:r>
            <a:r>
              <a:rPr lang="zh-CN" altLang="en-US" dirty="0"/>
              <a:t>一致的最远的</a:t>
            </a:r>
            <a:r>
              <a:rPr lang="en-US" altLang="zh-CN" dirty="0"/>
              <a:t>entry</a:t>
            </a:r>
            <a:r>
              <a:rPr lang="zh-CN" altLang="en-US" dirty="0"/>
              <a:t>，并且删除</a:t>
            </a:r>
            <a:r>
              <a:rPr lang="en-US" altLang="zh-CN" dirty="0"/>
              <a:t>follower</a:t>
            </a:r>
            <a:r>
              <a:rPr lang="zh-CN" altLang="en-US" dirty="0"/>
              <a:t>该</a:t>
            </a:r>
            <a:r>
              <a:rPr lang="en-US" altLang="zh-CN" dirty="0"/>
              <a:t>entry</a:t>
            </a:r>
            <a:r>
              <a:rPr lang="zh-CN" altLang="en-US" dirty="0"/>
              <a:t>之后所有的</a:t>
            </a:r>
            <a:r>
              <a:rPr lang="en-US" altLang="zh-CN" dirty="0"/>
              <a:t>entry</a:t>
            </a:r>
            <a:r>
              <a:rPr lang="zh-CN" altLang="en-US" dirty="0"/>
              <a:t>。</a:t>
            </a:r>
            <a:endParaRPr lang="en-US" altLang="zh-CN" sz="2000" dirty="0"/>
          </a:p>
          <a:p>
            <a:pPr lvl="1"/>
            <a:r>
              <a:rPr lang="en-US" altLang="zh-CN" dirty="0"/>
              <a:t>leader</a:t>
            </a:r>
            <a:r>
              <a:rPr lang="zh-CN" altLang="en-US" dirty="0"/>
              <a:t>为每一个</a:t>
            </a:r>
            <a:r>
              <a:rPr lang="en-US" altLang="zh-CN" dirty="0"/>
              <a:t>follower</a:t>
            </a:r>
            <a:r>
              <a:rPr lang="zh-CN" altLang="en-US" dirty="0"/>
              <a:t>维护了一个</a:t>
            </a:r>
            <a:r>
              <a:rPr lang="en-US" altLang="zh-CN" dirty="0">
                <a:solidFill>
                  <a:srgbClr val="FF0000"/>
                </a:solidFill>
              </a:rPr>
              <a:t>nextIndex</a:t>
            </a:r>
            <a:r>
              <a:rPr lang="zh-CN" altLang="en-US" dirty="0"/>
              <a:t>，它代表了</a:t>
            </a:r>
            <a:r>
              <a:rPr lang="en-US" altLang="zh-CN" dirty="0"/>
              <a:t>leader</a:t>
            </a:r>
            <a:r>
              <a:rPr lang="zh-CN" altLang="en-US" dirty="0"/>
              <a:t>将会发送给</a:t>
            </a:r>
            <a:r>
              <a:rPr lang="en-US" altLang="zh-CN" dirty="0"/>
              <a:t>follower</a:t>
            </a:r>
            <a:r>
              <a:rPr lang="zh-CN" altLang="en-US" dirty="0"/>
              <a:t>的下一个</a:t>
            </a:r>
            <a:r>
              <a:rPr lang="en-US" altLang="zh-CN" dirty="0"/>
              <a:t>log entry</a:t>
            </a:r>
            <a:r>
              <a:rPr lang="zh-CN" altLang="en-US" dirty="0"/>
              <a:t>。 </a:t>
            </a:r>
            <a:endParaRPr lang="en-US" altLang="zh-CN" dirty="0"/>
          </a:p>
          <a:p>
            <a:pPr lvl="2"/>
            <a:r>
              <a:rPr lang="zh-CN" altLang="en-US" dirty="0"/>
              <a:t>初始化：成为</a:t>
            </a:r>
            <a:r>
              <a:rPr lang="en-US" altLang="zh-CN" dirty="0"/>
              <a:t>leader</a:t>
            </a:r>
            <a:r>
              <a:rPr lang="zh-CN" altLang="en-US" dirty="0"/>
              <a:t>时，</a:t>
            </a:r>
            <a:r>
              <a:rPr lang="en-US" altLang="zh-CN" dirty="0"/>
              <a:t>nextIndex = leader</a:t>
            </a:r>
            <a:r>
              <a:rPr lang="zh-CN" altLang="en-US" dirty="0"/>
              <a:t>自己</a:t>
            </a:r>
            <a:r>
              <a:rPr lang="en-US" altLang="zh-CN" dirty="0"/>
              <a:t>maxIndex+1</a:t>
            </a:r>
          </a:p>
          <a:p>
            <a:pPr lvl="2"/>
            <a:r>
              <a:rPr lang="zh-CN" altLang="en-US" dirty="0"/>
              <a:t>如果对于某个</a:t>
            </a:r>
            <a:r>
              <a:rPr lang="en-US" altLang="zh-CN" dirty="0"/>
              <a:t>follower</a:t>
            </a:r>
            <a:r>
              <a:rPr lang="zh-CN" altLang="en-US" dirty="0"/>
              <a:t>一致性检查失败，则</a:t>
            </a:r>
            <a:r>
              <a:rPr lang="en-US" altLang="zh-CN" dirty="0"/>
              <a:t>nextIndex--</a:t>
            </a:r>
          </a:p>
          <a:p>
            <a:pPr lvl="2"/>
            <a:r>
              <a:rPr lang="zh-CN" altLang="en-US" dirty="0"/>
              <a:t>如果</a:t>
            </a:r>
            <a:r>
              <a:rPr lang="en-US" altLang="zh-CN" dirty="0"/>
              <a:t>AppendEntry RPC</a:t>
            </a:r>
            <a:r>
              <a:rPr lang="zh-CN" altLang="en-US" dirty="0"/>
              <a:t>发送成功，则</a:t>
            </a:r>
            <a:r>
              <a:rPr lang="en-US" altLang="zh-CN" dirty="0"/>
              <a:t>nextIndex++</a:t>
            </a:r>
          </a:p>
          <a:p>
            <a:pPr lvl="1"/>
            <a:r>
              <a:rPr lang="zh-CN" altLang="en-US" dirty="0"/>
              <a:t>该方式移除了</a:t>
            </a:r>
            <a:r>
              <a:rPr lang="en-US" altLang="zh-CN" dirty="0"/>
              <a:t>follower</a:t>
            </a:r>
            <a:r>
              <a:rPr lang="zh-CN" altLang="en-US" dirty="0"/>
              <a:t>和</a:t>
            </a:r>
            <a:r>
              <a:rPr lang="en-US" altLang="zh-CN" dirty="0"/>
              <a:t>leader</a:t>
            </a:r>
            <a:r>
              <a:rPr lang="zh-CN" altLang="en-US" dirty="0"/>
              <a:t>分支的冲突</a:t>
            </a:r>
            <a:endParaRPr lang="en-US" altLang="zh-CN" dirty="0"/>
          </a:p>
          <a:p>
            <a:pPr lvl="1"/>
            <a:r>
              <a:rPr lang="zh-CN" altLang="en-US" dirty="0"/>
              <a:t>保证了一致性</a:t>
            </a:r>
            <a:endParaRPr lang="en-US" altLang="zh-CN" dirty="0"/>
          </a:p>
          <a:p>
            <a:pPr lvl="1"/>
            <a:r>
              <a:rPr lang="en-US" altLang="zh-CN" sz="1400" dirty="0"/>
              <a:t>(Chapter.5.3)</a:t>
            </a:r>
            <a:endParaRPr lang="zh-CN" altLang="en-US" sz="1400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Log replication</a:t>
            </a:r>
            <a:endParaRPr lang="zh-CN" altLang="en-US" dirty="0"/>
          </a:p>
        </p:txBody>
      </p:sp>
      <p:pic>
        <p:nvPicPr>
          <p:cNvPr id="6146" name="Picture 2" descr="https://img-blog.csdnimg.cn/img_convert/467ff76fb14ab4f05d591a58640e6f10.png">
            <a:extLst>
              <a:ext uri="{FF2B5EF4-FFF2-40B4-BE49-F238E27FC236}">
                <a16:creationId xmlns:a16="http://schemas.microsoft.com/office/drawing/2014/main" id="{4636A9AB-F7EE-467E-ACA7-DAAC61E27F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21"/>
          <a:stretch/>
        </p:blipFill>
        <p:spPr bwMode="auto">
          <a:xfrm>
            <a:off x="5523363" y="4430415"/>
            <a:ext cx="3342825" cy="21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088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593426" y="1521048"/>
            <a:ext cx="8272762" cy="5086128"/>
          </a:xfrm>
        </p:spPr>
        <p:txBody>
          <a:bodyPr>
            <a:normAutofit/>
          </a:bodyPr>
          <a:lstStyle/>
          <a:p>
            <a:r>
              <a:rPr lang="en-US" altLang="zh-CN" dirty="0"/>
              <a:t>nextIndex</a:t>
            </a:r>
            <a:r>
              <a:rPr lang="zh-CN" altLang="en-US" dirty="0"/>
              <a:t>机制</a:t>
            </a:r>
            <a:endParaRPr lang="en-US" altLang="zh-CN" dirty="0"/>
          </a:p>
          <a:p>
            <a:pPr lvl="1"/>
            <a:r>
              <a:rPr lang="en-US" altLang="zh-CN" dirty="0"/>
              <a:t>leader</a:t>
            </a:r>
            <a:r>
              <a:rPr lang="zh-CN" altLang="en-US" dirty="0">
                <a:solidFill>
                  <a:srgbClr val="FF0000"/>
                </a:solidFill>
              </a:rPr>
              <a:t>不用</a:t>
            </a:r>
            <a:r>
              <a:rPr lang="zh-CN" altLang="en-US" dirty="0"/>
              <a:t>在它刚刚成为</a:t>
            </a:r>
            <a:r>
              <a:rPr lang="en-US" altLang="zh-CN" dirty="0"/>
              <a:t>leader</a:t>
            </a:r>
            <a:r>
              <a:rPr lang="zh-CN" altLang="en-US" dirty="0"/>
              <a:t>的时候</a:t>
            </a:r>
            <a:r>
              <a:rPr lang="zh-CN" altLang="en-US" dirty="0">
                <a:solidFill>
                  <a:srgbClr val="FF0000"/>
                </a:solidFill>
              </a:rPr>
              <a:t>执行任何额外的动作</a:t>
            </a:r>
            <a:r>
              <a:rPr lang="zh-CN" altLang="en-US" dirty="0"/>
              <a:t>用于恢复</a:t>
            </a:r>
            <a:r>
              <a:rPr lang="en-US" altLang="zh-CN" dirty="0"/>
              <a:t>log</a:t>
            </a:r>
            <a:r>
              <a:rPr lang="zh-CN" altLang="en-US" dirty="0"/>
              <a:t>的一致性</a:t>
            </a:r>
            <a:endParaRPr lang="en-US" altLang="zh-CN" dirty="0"/>
          </a:p>
          <a:p>
            <a:pPr lvl="1"/>
            <a:r>
              <a:rPr lang="zh-CN" altLang="en-US" dirty="0"/>
              <a:t>它正常地执行</a:t>
            </a:r>
            <a:r>
              <a:rPr lang="en-US" altLang="zh-CN" dirty="0"/>
              <a:t>RPC</a:t>
            </a:r>
            <a:r>
              <a:rPr lang="zh-CN" altLang="en-US" dirty="0"/>
              <a:t>，并且</a:t>
            </a:r>
            <a:r>
              <a:rPr lang="en-US" altLang="zh-CN" dirty="0"/>
              <a:t>log</a:t>
            </a:r>
            <a:r>
              <a:rPr lang="zh-CN" altLang="en-US" dirty="0"/>
              <a:t>会随着</a:t>
            </a:r>
            <a:r>
              <a:rPr lang="en-US" altLang="zh-CN" dirty="0"/>
              <a:t>AppendEntry</a:t>
            </a:r>
            <a:r>
              <a:rPr lang="zh-CN" altLang="en-US" dirty="0"/>
              <a:t>一致性检查的失败而不断收敛。</a:t>
            </a:r>
            <a:endParaRPr lang="en-US" altLang="zh-CN" dirty="0"/>
          </a:p>
          <a:p>
            <a:r>
              <a:rPr lang="en-US" altLang="zh-CN" b="1" dirty="0">
                <a:solidFill>
                  <a:schemeClr val="accent2"/>
                </a:solidFill>
              </a:rPr>
              <a:t>Leader Append-Only Property</a:t>
            </a:r>
          </a:p>
          <a:p>
            <a:pPr lvl="1"/>
            <a:r>
              <a:rPr lang="en-US" altLang="zh-CN" dirty="0">
                <a:solidFill>
                  <a:schemeClr val="accent2"/>
                </a:solidFill>
              </a:rPr>
              <a:t>leader</a:t>
            </a:r>
            <a:r>
              <a:rPr lang="zh-CN" altLang="en-US" dirty="0">
                <a:solidFill>
                  <a:schemeClr val="accent2"/>
                </a:solidFill>
              </a:rPr>
              <a:t>从来不会覆写或者删除它自己</a:t>
            </a:r>
            <a:r>
              <a:rPr lang="en-US" altLang="zh-CN" dirty="0">
                <a:solidFill>
                  <a:schemeClr val="accent2"/>
                </a:solidFill>
              </a:rPr>
              <a:t>log</a:t>
            </a:r>
            <a:r>
              <a:rPr lang="zh-CN" altLang="en-US" dirty="0">
                <a:solidFill>
                  <a:schemeClr val="accent2"/>
                </a:solidFill>
              </a:rPr>
              <a:t>的</a:t>
            </a:r>
            <a:r>
              <a:rPr lang="en-US" altLang="zh-CN" dirty="0">
                <a:solidFill>
                  <a:schemeClr val="accent2"/>
                </a:solidFill>
              </a:rPr>
              <a:t>entry</a:t>
            </a:r>
            <a:endParaRPr lang="en-US" altLang="zh-CN" sz="1200" b="1" dirty="0">
              <a:solidFill>
                <a:schemeClr val="accent2"/>
              </a:solidFill>
            </a:endParaRPr>
          </a:p>
          <a:p>
            <a:pPr lvl="1"/>
            <a:endParaRPr lang="en-US" altLang="zh-CN" sz="1200" dirty="0"/>
          </a:p>
          <a:p>
            <a:r>
              <a:rPr lang="en-US" altLang="zh-CN" sz="1400" dirty="0"/>
              <a:t>(Chapter.5.3)</a:t>
            </a:r>
            <a:endParaRPr lang="zh-CN" altLang="en-US" sz="1400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Log replication</a:t>
            </a:r>
            <a:endParaRPr lang="zh-CN" altLang="en-US" dirty="0"/>
          </a:p>
        </p:txBody>
      </p:sp>
      <p:pic>
        <p:nvPicPr>
          <p:cNvPr id="6146" name="Picture 2" descr="https://img-blog.csdnimg.cn/img_convert/467ff76fb14ab4f05d591a58640e6f10.png">
            <a:extLst>
              <a:ext uri="{FF2B5EF4-FFF2-40B4-BE49-F238E27FC236}">
                <a16:creationId xmlns:a16="http://schemas.microsoft.com/office/drawing/2014/main" id="{4636A9AB-F7EE-467E-ACA7-DAAC61E27F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21"/>
          <a:stretch/>
        </p:blipFill>
        <p:spPr bwMode="auto">
          <a:xfrm>
            <a:off x="5523363" y="4430415"/>
            <a:ext cx="3342825" cy="21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033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solidFill>
                  <a:srgbClr val="C915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solidFill>
                <a:srgbClr val="C915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Introduction</a:t>
            </a:r>
            <a:endParaRPr lang="zh-CN" altLang="en-US" sz="2400" dirty="0"/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The Raft consensus algorithm</a:t>
            </a:r>
            <a:endParaRPr lang="zh-CN" altLang="en-US" sz="2400" dirty="0"/>
          </a:p>
        </p:txBody>
      </p:sp>
      <p:sp>
        <p:nvSpPr>
          <p:cNvPr id="18" name="Freeform 10"/>
          <p:cNvSpPr>
            <a:spLocks/>
          </p:cNvSpPr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Leader election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0"/>
          <p:cNvSpPr>
            <a:spLocks/>
          </p:cNvSpPr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Log replication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Freeform 10"/>
          <p:cNvSpPr>
            <a:spLocks/>
          </p:cNvSpPr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Safety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306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给</a:t>
            </a:r>
            <a:r>
              <a:rPr lang="en-US" altLang="zh-CN" dirty="0">
                <a:solidFill>
                  <a:srgbClr val="FF0000"/>
                </a:solidFill>
              </a:rPr>
              <a:t>leader</a:t>
            </a:r>
            <a:r>
              <a:rPr lang="zh-CN" altLang="en-US" dirty="0">
                <a:solidFill>
                  <a:srgbClr val="FF0000"/>
                </a:solidFill>
              </a:rPr>
              <a:t>选举增加约束</a:t>
            </a:r>
            <a:r>
              <a:rPr lang="zh-CN" altLang="en-US" dirty="0"/>
              <a:t>来完善</a:t>
            </a:r>
            <a:r>
              <a:rPr lang="en-US" altLang="zh-CN" dirty="0"/>
              <a:t>Raft</a:t>
            </a:r>
            <a:r>
              <a:rPr lang="zh-CN" altLang="en-US" dirty="0"/>
              <a:t>算法</a:t>
            </a:r>
            <a:endParaRPr lang="en-US" altLang="zh-CN" dirty="0"/>
          </a:p>
          <a:p>
            <a:pPr lvl="1"/>
            <a:r>
              <a:rPr lang="zh-CN" altLang="en-US" dirty="0"/>
              <a:t>保证在选举期间每个新的</a:t>
            </a:r>
            <a:r>
              <a:rPr lang="en-US" altLang="zh-CN" dirty="0"/>
              <a:t>leader</a:t>
            </a:r>
            <a:r>
              <a:rPr lang="zh-CN" altLang="en-US" dirty="0"/>
              <a:t>都包含了之前</a:t>
            </a:r>
            <a:r>
              <a:rPr lang="en-US" altLang="zh-CN" dirty="0"/>
              <a:t>term</a:t>
            </a:r>
            <a:r>
              <a:rPr lang="zh-CN" altLang="en-US" dirty="0"/>
              <a:t>都包含的所有</a:t>
            </a:r>
            <a:r>
              <a:rPr lang="en-US" altLang="zh-CN" dirty="0"/>
              <a:t>entry</a:t>
            </a:r>
            <a:r>
              <a:rPr lang="zh-CN" altLang="en-US" dirty="0"/>
              <a:t>，从而不需要将这些</a:t>
            </a:r>
            <a:r>
              <a:rPr lang="en-US" altLang="zh-CN" dirty="0"/>
              <a:t>entry</a:t>
            </a:r>
            <a:r>
              <a:rPr lang="zh-CN" altLang="en-US" dirty="0"/>
              <a:t>传输到</a:t>
            </a:r>
            <a:r>
              <a:rPr lang="en-US" altLang="zh-CN" dirty="0"/>
              <a:t>leader</a:t>
            </a:r>
          </a:p>
          <a:p>
            <a:pPr lvl="1"/>
            <a:r>
              <a:rPr lang="en-US" altLang="zh-CN" dirty="0"/>
              <a:t>up-to-date:</a:t>
            </a:r>
          </a:p>
          <a:p>
            <a:pPr lvl="2"/>
            <a:r>
              <a:rPr lang="zh-CN" altLang="en-US" dirty="0"/>
              <a:t>如果两个</a:t>
            </a:r>
            <a:r>
              <a:rPr lang="en-US" altLang="zh-CN" dirty="0"/>
              <a:t>log</a:t>
            </a:r>
            <a:r>
              <a:rPr lang="zh-CN" altLang="en-US" dirty="0"/>
              <a:t>的</a:t>
            </a:r>
            <a:r>
              <a:rPr lang="en-US" altLang="zh-CN" dirty="0"/>
              <a:t>last entry</a:t>
            </a:r>
            <a:r>
              <a:rPr lang="zh-CN" altLang="en-US" dirty="0"/>
              <a:t>有不同的</a:t>
            </a:r>
            <a:r>
              <a:rPr lang="en-US" altLang="zh-CN" dirty="0"/>
              <a:t>term</a:t>
            </a:r>
            <a:r>
              <a:rPr lang="zh-CN" altLang="en-US" dirty="0"/>
              <a:t>，那么拥有较大</a:t>
            </a:r>
            <a:r>
              <a:rPr lang="en-US" altLang="zh-CN" dirty="0"/>
              <a:t>term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更</a:t>
            </a:r>
            <a:r>
              <a:rPr lang="en-US" altLang="zh-CN" dirty="0"/>
              <a:t>up-to-date</a:t>
            </a:r>
          </a:p>
          <a:p>
            <a:pPr lvl="2"/>
            <a:r>
              <a:rPr lang="zh-CN" altLang="en-US" dirty="0"/>
              <a:t>如果两个</a:t>
            </a:r>
            <a:r>
              <a:rPr lang="en-US" altLang="zh-CN" dirty="0"/>
              <a:t>log</a:t>
            </a:r>
            <a:r>
              <a:rPr lang="zh-CN" altLang="en-US" dirty="0"/>
              <a:t>以相同的</a:t>
            </a:r>
            <a:r>
              <a:rPr lang="en-US" altLang="zh-CN" dirty="0"/>
              <a:t>term</a:t>
            </a:r>
            <a:r>
              <a:rPr lang="zh-CN" altLang="en-US" dirty="0"/>
              <a:t>结束，那么</a:t>
            </a:r>
            <a:r>
              <a:rPr lang="en-US" altLang="zh-CN" dirty="0"/>
              <a:t>log</a:t>
            </a:r>
            <a:r>
              <a:rPr lang="zh-CN" altLang="en-US" dirty="0"/>
              <a:t>更长就更</a:t>
            </a:r>
            <a:r>
              <a:rPr lang="en-US" altLang="zh-CN" dirty="0"/>
              <a:t>up-to-date</a:t>
            </a:r>
          </a:p>
          <a:p>
            <a:pPr lvl="1"/>
            <a:r>
              <a:rPr lang="zh-CN" altLang="en-US" dirty="0"/>
              <a:t>拒绝票：</a:t>
            </a:r>
            <a:endParaRPr lang="en-US" altLang="zh-CN" dirty="0"/>
          </a:p>
          <a:p>
            <a:pPr lvl="2"/>
            <a:r>
              <a:rPr lang="zh-CN" altLang="en-US" dirty="0"/>
              <a:t>当</a:t>
            </a:r>
            <a:r>
              <a:rPr lang="en-US" altLang="zh-CN" dirty="0"/>
              <a:t>candidate</a:t>
            </a:r>
            <a:r>
              <a:rPr lang="zh-CN" altLang="en-US" dirty="0"/>
              <a:t>发起选举时，</a:t>
            </a:r>
            <a:r>
              <a:rPr lang="en-US" altLang="zh-CN" dirty="0"/>
              <a:t>follower</a:t>
            </a:r>
            <a:r>
              <a:rPr lang="zh-CN" altLang="en-US" dirty="0"/>
              <a:t>拒绝比自己更不</a:t>
            </a:r>
            <a:r>
              <a:rPr lang="en-US" altLang="zh-CN" dirty="0"/>
              <a:t>up-to-date</a:t>
            </a:r>
            <a:r>
              <a:rPr lang="zh-CN" altLang="en-US" dirty="0"/>
              <a:t>的</a:t>
            </a:r>
            <a:r>
              <a:rPr lang="en-US" altLang="zh-CN" dirty="0"/>
              <a:t>candidate.</a:t>
            </a:r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1"/>
            <a:r>
              <a:rPr lang="en-US" altLang="zh-CN" sz="1400" dirty="0"/>
              <a:t>(Chapter.5.4)</a:t>
            </a:r>
          </a:p>
          <a:p>
            <a:pPr lvl="1"/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Safety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DA66E06-70F9-49A1-902B-38F34A0CDC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837"/>
          <a:stretch/>
        </p:blipFill>
        <p:spPr>
          <a:xfrm>
            <a:off x="5016207" y="4549940"/>
            <a:ext cx="3730062" cy="169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79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/>
          <a:p>
            <a:r>
              <a:rPr lang="en-US" altLang="zh-CN" dirty="0"/>
              <a:t>Cases</a:t>
            </a:r>
          </a:p>
          <a:p>
            <a:pPr lvl="1"/>
            <a:r>
              <a:rPr lang="zh-CN" altLang="en-US" dirty="0"/>
              <a:t>比如，</a:t>
            </a:r>
            <a:r>
              <a:rPr lang="en-US" altLang="zh-CN" dirty="0"/>
              <a:t>follower</a:t>
            </a:r>
            <a:r>
              <a:rPr lang="zh-CN" altLang="en-US" dirty="0"/>
              <a:t>可能在</a:t>
            </a:r>
            <a:r>
              <a:rPr lang="en-US" altLang="zh-CN" dirty="0"/>
              <a:t>leader commit</a:t>
            </a:r>
            <a:r>
              <a:rPr lang="zh-CN" altLang="en-US" dirty="0"/>
              <a:t>多个</a:t>
            </a:r>
            <a:r>
              <a:rPr lang="en-US" altLang="zh-CN" dirty="0"/>
              <a:t>log entry</a:t>
            </a:r>
            <a:r>
              <a:rPr lang="zh-CN" altLang="en-US" dirty="0"/>
              <a:t>的时候一直处于不可用的状态，而之后它可能被选作</a:t>
            </a:r>
            <a:r>
              <a:rPr lang="en-US" altLang="zh-CN" dirty="0"/>
              <a:t>leader</a:t>
            </a:r>
            <a:r>
              <a:rPr lang="zh-CN" altLang="en-US" dirty="0"/>
              <a:t>并且用新的</a:t>
            </a:r>
            <a:r>
              <a:rPr lang="en-US" altLang="zh-CN" dirty="0"/>
              <a:t>entry</a:t>
            </a:r>
            <a:r>
              <a:rPr lang="zh-CN" altLang="en-US" dirty="0"/>
              <a:t>覆写这些</a:t>
            </a:r>
            <a:r>
              <a:rPr lang="en-US" altLang="zh-CN" dirty="0"/>
              <a:t>entry</a:t>
            </a:r>
            <a:r>
              <a:rPr lang="zh-CN" altLang="en-US" dirty="0"/>
              <a:t>；因此，不同的</a:t>
            </a:r>
            <a:r>
              <a:rPr lang="en-US" altLang="zh-CN" dirty="0"/>
              <a:t>state machine</a:t>
            </a:r>
            <a:r>
              <a:rPr lang="zh-CN" altLang="en-US" dirty="0"/>
              <a:t>可能会执行不同的</a:t>
            </a:r>
            <a:r>
              <a:rPr lang="en-US" altLang="zh-CN" dirty="0"/>
              <a:t>command sequences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全提交机制</a:t>
            </a:r>
            <a:endParaRPr lang="en-US" altLang="zh-CN" dirty="0"/>
          </a:p>
          <a:p>
            <a:pPr lvl="1"/>
            <a:r>
              <a:rPr lang="zh-CN" altLang="en-US" dirty="0"/>
              <a:t>只有</a:t>
            </a:r>
            <a:r>
              <a:rPr lang="en-US" altLang="zh-CN" dirty="0"/>
              <a:t>leader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rgbClr val="FF0000"/>
                </a:solidFill>
              </a:rPr>
              <a:t>当前</a:t>
            </a:r>
            <a:r>
              <a:rPr lang="en-US" altLang="zh-CN" dirty="0">
                <a:solidFill>
                  <a:srgbClr val="FF0000"/>
                </a:solidFill>
              </a:rPr>
              <a:t>term</a:t>
            </a:r>
            <a:r>
              <a:rPr lang="zh-CN" altLang="en-US" dirty="0"/>
              <a:t>的</a:t>
            </a:r>
            <a:r>
              <a:rPr lang="en-US" altLang="zh-CN" dirty="0"/>
              <a:t>log entry</a:t>
            </a:r>
            <a:r>
              <a:rPr lang="zh-CN" altLang="en-US" dirty="0"/>
              <a:t>才通过计算备份数</a:t>
            </a:r>
            <a:r>
              <a:rPr lang="en-US" altLang="zh-CN" dirty="0"/>
              <a:t>committed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Log Matching Property</a:t>
            </a:r>
          </a:p>
          <a:p>
            <a:pPr lvl="2"/>
            <a:r>
              <a:rPr lang="zh-CN" altLang="en-US" dirty="0"/>
              <a:t>确保之前的</a:t>
            </a:r>
            <a:r>
              <a:rPr lang="en-US" altLang="zh-CN" dirty="0"/>
              <a:t>log entry</a:t>
            </a:r>
            <a:r>
              <a:rPr lang="zh-CN" altLang="en-US" dirty="0"/>
              <a:t>提交</a:t>
            </a:r>
            <a:endParaRPr lang="en-US" altLang="zh-CN" dirty="0"/>
          </a:p>
          <a:p>
            <a:pPr lvl="1"/>
            <a:r>
              <a:rPr lang="zh-CN" altLang="en-US" dirty="0"/>
              <a:t>先全备份，后</a:t>
            </a:r>
            <a:r>
              <a:rPr lang="en-US" altLang="zh-CN" dirty="0"/>
              <a:t>commit</a:t>
            </a:r>
          </a:p>
          <a:p>
            <a:pPr lvl="1"/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Safety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59FC49D-8646-4515-BB81-55D139C663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837"/>
          <a:stretch/>
        </p:blipFill>
        <p:spPr>
          <a:xfrm>
            <a:off x="5016207" y="4549940"/>
            <a:ext cx="3730062" cy="169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48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b="1" dirty="0">
                <a:solidFill>
                  <a:schemeClr val="accent2"/>
                </a:solidFill>
              </a:rPr>
              <a:t>Election Safety</a:t>
            </a:r>
          </a:p>
          <a:p>
            <a:pPr lvl="1"/>
            <a:r>
              <a:rPr lang="zh-CN" altLang="en-US" dirty="0"/>
              <a:t>对于一个</a:t>
            </a:r>
            <a:r>
              <a:rPr lang="en-US" altLang="zh-CN" dirty="0"/>
              <a:t>term</a:t>
            </a:r>
            <a:r>
              <a:rPr lang="zh-CN" altLang="en-US" dirty="0"/>
              <a:t>，最多只有一个</a:t>
            </a:r>
            <a:r>
              <a:rPr lang="en-US" altLang="zh-CN" dirty="0"/>
              <a:t>leader</a:t>
            </a:r>
            <a:r>
              <a:rPr lang="zh-CN" altLang="en-US" dirty="0"/>
              <a:t>会被选出。</a:t>
            </a:r>
            <a:r>
              <a:rPr lang="en-US" altLang="zh-CN" dirty="0"/>
              <a:t> </a:t>
            </a:r>
          </a:p>
          <a:p>
            <a:r>
              <a:rPr lang="en-US" altLang="zh-CN" b="1" dirty="0">
                <a:solidFill>
                  <a:schemeClr val="accent2"/>
                </a:solidFill>
              </a:rPr>
              <a:t>Leader Append-Only</a:t>
            </a:r>
          </a:p>
          <a:p>
            <a:pPr lvl="1"/>
            <a:r>
              <a:rPr lang="zh-CN" altLang="en-US" dirty="0"/>
              <a:t>一个</a:t>
            </a:r>
            <a:r>
              <a:rPr lang="en-US" altLang="zh-CN" dirty="0"/>
              <a:t>leader</a:t>
            </a:r>
            <a:r>
              <a:rPr lang="zh-CN" altLang="en-US" dirty="0"/>
              <a:t>从不会复写或者删除</a:t>
            </a:r>
            <a:r>
              <a:rPr lang="en-US" altLang="zh-CN" dirty="0"/>
              <a:t>log</a:t>
            </a:r>
            <a:r>
              <a:rPr lang="zh-CN" altLang="en-US" dirty="0"/>
              <a:t>条目，它只会增加条目。</a:t>
            </a:r>
            <a:r>
              <a:rPr lang="en-US" altLang="zh-CN" dirty="0"/>
              <a:t> </a:t>
            </a:r>
          </a:p>
          <a:p>
            <a:r>
              <a:rPr lang="en-US" altLang="zh-CN" sz="2100" b="1" dirty="0">
                <a:solidFill>
                  <a:schemeClr val="accent2"/>
                </a:solidFill>
              </a:rPr>
              <a:t>Log Matching</a:t>
            </a:r>
          </a:p>
          <a:p>
            <a:pPr lvl="1"/>
            <a:r>
              <a:rPr lang="zh-CN" altLang="en-US" dirty="0"/>
              <a:t>如果两个</a:t>
            </a:r>
            <a:r>
              <a:rPr lang="en-US" altLang="zh-CN" dirty="0"/>
              <a:t>logs</a:t>
            </a:r>
            <a:r>
              <a:rPr lang="zh-CN" altLang="en-US" dirty="0"/>
              <a:t>其中包含一个具有相同的</a:t>
            </a:r>
            <a:r>
              <a:rPr lang="en-US" altLang="zh-CN" dirty="0"/>
              <a:t>index</a:t>
            </a:r>
            <a:r>
              <a:rPr lang="zh-CN" altLang="en-US" dirty="0"/>
              <a:t>和</a:t>
            </a:r>
            <a:r>
              <a:rPr lang="en-US" altLang="zh-CN" dirty="0"/>
              <a:t>term</a:t>
            </a:r>
            <a:r>
              <a:rPr lang="zh-CN" altLang="en-US" dirty="0"/>
              <a:t>的条目，那么该条目及其之前的条目一定完全相同。</a:t>
            </a:r>
            <a:r>
              <a:rPr lang="en-US" altLang="zh-CN" dirty="0"/>
              <a:t> </a:t>
            </a:r>
          </a:p>
          <a:p>
            <a:r>
              <a:rPr lang="en-US" altLang="zh-CN" sz="2100" b="1" dirty="0">
                <a:solidFill>
                  <a:schemeClr val="accent2"/>
                </a:solidFill>
              </a:rPr>
              <a:t>Leader Completeness</a:t>
            </a:r>
          </a:p>
          <a:p>
            <a:pPr lvl="1"/>
            <a:r>
              <a:rPr lang="zh-CN" altLang="en-US" dirty="0"/>
              <a:t>如果一个</a:t>
            </a:r>
            <a:r>
              <a:rPr lang="en-US" altLang="zh-CN" dirty="0"/>
              <a:t>log</a:t>
            </a:r>
            <a:r>
              <a:rPr lang="zh-CN" altLang="en-US" dirty="0"/>
              <a:t>条目在当前</a:t>
            </a:r>
            <a:r>
              <a:rPr lang="en-US" altLang="zh-CN" dirty="0"/>
              <a:t>term</a:t>
            </a:r>
            <a:r>
              <a:rPr lang="zh-CN" altLang="en-US" dirty="0"/>
              <a:t>被提交，那么它一定会在之后出现在所有比当前</a:t>
            </a:r>
            <a:r>
              <a:rPr lang="en-US" altLang="zh-CN" dirty="0"/>
              <a:t>term</a:t>
            </a:r>
            <a:r>
              <a:rPr lang="zh-CN" altLang="en-US" dirty="0"/>
              <a:t>更高的</a:t>
            </a:r>
            <a:r>
              <a:rPr lang="en-US" altLang="zh-CN" dirty="0"/>
              <a:t>leader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里。</a:t>
            </a:r>
            <a:endParaRPr lang="en-US" altLang="zh-CN" dirty="0"/>
          </a:p>
          <a:p>
            <a:r>
              <a:rPr lang="en-US" altLang="zh-CN" sz="2100" b="1" dirty="0">
                <a:solidFill>
                  <a:schemeClr val="accent2"/>
                </a:solidFill>
              </a:rPr>
              <a:t>State Machine Safety</a:t>
            </a:r>
          </a:p>
          <a:p>
            <a:pPr lvl="1"/>
            <a:r>
              <a:rPr lang="zh-CN" altLang="en-US" dirty="0"/>
              <a:t>所有的</a:t>
            </a:r>
            <a:r>
              <a:rPr lang="en-US" altLang="zh-CN" dirty="0"/>
              <a:t>state machine</a:t>
            </a:r>
            <a:r>
              <a:rPr lang="zh-CN" altLang="en-US" dirty="0"/>
              <a:t>以相同的顺序执行同样的</a:t>
            </a:r>
            <a:r>
              <a:rPr lang="en-US" altLang="zh-CN" dirty="0"/>
              <a:t>log entry</a:t>
            </a:r>
            <a:r>
              <a:rPr lang="zh-CN" altLang="en-US" dirty="0"/>
              <a:t>。</a:t>
            </a:r>
          </a:p>
          <a:p>
            <a:r>
              <a:rPr lang="en-US" altLang="zh-CN" sz="1500" dirty="0"/>
              <a:t>(Chapter 5)</a:t>
            </a:r>
            <a:br>
              <a:rPr lang="en-US" altLang="zh-CN" dirty="0"/>
            </a:br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RAFT’s properties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6675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/>
          <a:p>
            <a:r>
              <a:rPr lang="zh-CN" altLang="en-US" dirty="0"/>
              <a:t>如果一个</a:t>
            </a:r>
            <a:r>
              <a:rPr lang="en-US" altLang="zh-CN" dirty="0"/>
              <a:t>log</a:t>
            </a:r>
            <a:r>
              <a:rPr lang="zh-CN" altLang="en-US" dirty="0"/>
              <a:t>条目在当前</a:t>
            </a:r>
            <a:r>
              <a:rPr lang="en-US" altLang="zh-CN" dirty="0"/>
              <a:t>term</a:t>
            </a:r>
            <a:r>
              <a:rPr lang="zh-CN" altLang="en-US" dirty="0"/>
              <a:t>被提交，那么它一定会在之后出现在所有比当前</a:t>
            </a:r>
            <a:r>
              <a:rPr lang="en-US" altLang="zh-CN" dirty="0"/>
              <a:t>term</a:t>
            </a:r>
            <a:r>
              <a:rPr lang="zh-CN" altLang="en-US" dirty="0"/>
              <a:t>更高的</a:t>
            </a:r>
            <a:r>
              <a:rPr lang="en-US" altLang="zh-CN" dirty="0"/>
              <a:t>leader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里。</a:t>
            </a:r>
            <a:endParaRPr lang="en-US" altLang="zh-CN" dirty="0"/>
          </a:p>
          <a:p>
            <a:r>
              <a:rPr lang="zh-CN" altLang="en-US" dirty="0"/>
              <a:t>证明：反证法，对于一个在</a:t>
            </a:r>
            <a:r>
              <a:rPr lang="en-US" altLang="zh-CN" dirty="0"/>
              <a:t>termT</a:t>
            </a:r>
            <a:r>
              <a:rPr lang="zh-CN" altLang="en-US" dirty="0"/>
              <a:t>提交的</a:t>
            </a:r>
            <a:r>
              <a:rPr lang="en-US" altLang="zh-CN" dirty="0"/>
              <a:t>entry</a:t>
            </a:r>
            <a:r>
              <a:rPr lang="zh-CN" altLang="en-US" dirty="0"/>
              <a:t>，假设在</a:t>
            </a:r>
            <a:r>
              <a:rPr lang="en-US" altLang="zh-CN" dirty="0"/>
              <a:t>termU(&gt;termT)</a:t>
            </a:r>
            <a:r>
              <a:rPr lang="zh-CN" altLang="en-US" dirty="0"/>
              <a:t>时刻不在当时</a:t>
            </a:r>
            <a:r>
              <a:rPr lang="en-US" altLang="zh-CN" dirty="0"/>
              <a:t>leaderU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里</a:t>
            </a:r>
            <a:endParaRPr lang="en-US" altLang="zh-CN" dirty="0"/>
          </a:p>
          <a:p>
            <a:pPr lvl="1"/>
            <a:r>
              <a:rPr lang="zh-CN" altLang="en-US" dirty="0"/>
              <a:t>该</a:t>
            </a:r>
            <a:r>
              <a:rPr lang="en-US" altLang="zh-CN" dirty="0"/>
              <a:t>committed entry</a:t>
            </a:r>
            <a:r>
              <a:rPr lang="zh-CN" altLang="en-US" dirty="0">
                <a:solidFill>
                  <a:srgbClr val="FF0000"/>
                </a:solidFill>
              </a:rPr>
              <a:t>在</a:t>
            </a:r>
            <a:r>
              <a:rPr lang="en-US" altLang="zh-CN" dirty="0">
                <a:solidFill>
                  <a:srgbClr val="FF0000"/>
                </a:solidFill>
              </a:rPr>
              <a:t>leaderU</a:t>
            </a:r>
            <a:r>
              <a:rPr lang="zh-CN" altLang="en-US" dirty="0">
                <a:solidFill>
                  <a:srgbClr val="FF0000"/>
                </a:solidFill>
              </a:rPr>
              <a:t>选举期间一定不存在于它的</a:t>
            </a:r>
            <a:r>
              <a:rPr lang="en-US" altLang="zh-CN" dirty="0">
                <a:solidFill>
                  <a:srgbClr val="FF0000"/>
                </a:solidFill>
              </a:rPr>
              <a:t>log</a:t>
            </a:r>
            <a:r>
              <a:rPr lang="zh-CN" altLang="en-US" dirty="0">
                <a:solidFill>
                  <a:srgbClr val="FF0000"/>
                </a:solidFill>
              </a:rPr>
              <a:t>中</a:t>
            </a:r>
            <a:r>
              <a:rPr lang="zh-CN" altLang="en-US" dirty="0"/>
              <a:t>（</a:t>
            </a:r>
            <a:r>
              <a:rPr lang="en-US" altLang="zh-CN" b="1" dirty="0">
                <a:solidFill>
                  <a:schemeClr val="accent2"/>
                </a:solidFill>
              </a:rPr>
              <a:t>Leader Append-Only</a:t>
            </a:r>
            <a:r>
              <a:rPr lang="zh-CN" altLang="en-US" dirty="0"/>
              <a:t>）；</a:t>
            </a:r>
            <a:endParaRPr lang="en-US" altLang="zh-CN" dirty="0"/>
          </a:p>
          <a:p>
            <a:pPr lvl="1"/>
            <a:r>
              <a:rPr lang="en-US" altLang="zh-CN" dirty="0"/>
              <a:t>S5(leaderU)</a:t>
            </a:r>
            <a:r>
              <a:rPr lang="zh-CN" altLang="en-US" dirty="0"/>
              <a:t>收到了来自</a:t>
            </a:r>
            <a:r>
              <a:rPr lang="en-US" altLang="zh-CN" dirty="0"/>
              <a:t>S3</a:t>
            </a:r>
            <a:r>
              <a:rPr lang="zh-CN" altLang="en-US" dirty="0"/>
              <a:t>的同意票（</a:t>
            </a:r>
            <a:r>
              <a:rPr lang="en-US" altLang="zh-CN" dirty="0"/>
              <a:t>S5</a:t>
            </a:r>
            <a:r>
              <a:rPr lang="zh-CN" altLang="en-US" dirty="0"/>
              <a:t>比</a:t>
            </a:r>
            <a:r>
              <a:rPr lang="en-US" altLang="zh-CN" dirty="0"/>
              <a:t>S3 up-to-date</a:t>
            </a:r>
            <a:r>
              <a:rPr lang="zh-CN" altLang="en-US" dirty="0"/>
              <a:t>）；</a:t>
            </a:r>
            <a:endParaRPr lang="en-US" altLang="zh-CN" dirty="0"/>
          </a:p>
          <a:p>
            <a:pPr lvl="1"/>
            <a:r>
              <a:rPr lang="zh-CN" altLang="en-US" dirty="0"/>
              <a:t>那么</a:t>
            </a:r>
            <a:r>
              <a:rPr lang="en-US" altLang="zh-CN" dirty="0"/>
              <a:t>S5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在</a:t>
            </a:r>
            <a:r>
              <a:rPr lang="en-US" altLang="zh-CN" dirty="0"/>
              <a:t>termT</a:t>
            </a:r>
            <a:r>
              <a:rPr lang="zh-CN" altLang="en-US" dirty="0"/>
              <a:t>及之前，和</a:t>
            </a:r>
            <a:r>
              <a:rPr lang="en-US" altLang="zh-CN" dirty="0"/>
              <a:t>S3</a:t>
            </a:r>
            <a:r>
              <a:rPr lang="zh-CN" altLang="en-US" dirty="0"/>
              <a:t>保持一致（</a:t>
            </a:r>
            <a:r>
              <a:rPr lang="en-US" altLang="zh-CN" b="1" dirty="0">
                <a:solidFill>
                  <a:schemeClr val="accent2"/>
                </a:solidFill>
              </a:rPr>
              <a:t>Log Matching</a:t>
            </a:r>
            <a:r>
              <a:rPr lang="zh-CN" altLang="en-US" dirty="0"/>
              <a:t>）；</a:t>
            </a:r>
            <a:endParaRPr lang="en-US" altLang="zh-CN" dirty="0"/>
          </a:p>
          <a:p>
            <a:pPr lvl="1"/>
            <a:r>
              <a:rPr lang="zh-CN" altLang="en-US" dirty="0"/>
              <a:t>即</a:t>
            </a:r>
            <a:r>
              <a:rPr lang="en-US" altLang="zh-CN" dirty="0"/>
              <a:t>S5(leaderU)</a:t>
            </a:r>
            <a:r>
              <a:rPr lang="zh-CN" altLang="en-US" dirty="0"/>
              <a:t>包含了</a:t>
            </a:r>
            <a:r>
              <a:rPr lang="en-US" altLang="zh-CN" dirty="0"/>
              <a:t>termT</a:t>
            </a:r>
            <a:r>
              <a:rPr lang="zh-CN" altLang="en-US" dirty="0"/>
              <a:t>的</a:t>
            </a:r>
            <a:r>
              <a:rPr lang="en-US" altLang="zh-CN" dirty="0"/>
              <a:t>entries</a:t>
            </a:r>
            <a:r>
              <a:rPr lang="zh-CN" altLang="en-US" dirty="0"/>
              <a:t>。</a:t>
            </a:r>
            <a:endParaRPr lang="en-US" altLang="zh-CN" dirty="0"/>
          </a:p>
          <a:p>
            <a:pPr lvl="1"/>
            <a:r>
              <a:rPr lang="zh-CN" altLang="en-US" dirty="0"/>
              <a:t>矛盾！</a:t>
            </a:r>
            <a:endParaRPr lang="en-US" altLang="zh-CN" dirty="0"/>
          </a:p>
          <a:p>
            <a:r>
              <a:rPr lang="zh-CN" altLang="en-US" sz="1400" dirty="0"/>
              <a:t>（</a:t>
            </a:r>
            <a:r>
              <a:rPr lang="en-US" altLang="zh-CN" sz="1400" dirty="0"/>
              <a:t>Chapet.5.4</a:t>
            </a:r>
            <a:r>
              <a:rPr lang="zh-CN" altLang="en-US" sz="1400" dirty="0"/>
              <a:t>）</a:t>
            </a:r>
            <a:endParaRPr lang="en-US" altLang="zh-CN" sz="1400" dirty="0"/>
          </a:p>
          <a:p>
            <a:pPr lvl="1"/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Leader Completeness Property</a:t>
            </a:r>
            <a:endParaRPr lang="zh-CN" altLang="en-US" dirty="0"/>
          </a:p>
        </p:txBody>
      </p:sp>
      <p:pic>
        <p:nvPicPr>
          <p:cNvPr id="1026" name="Picture 2" descr="https://img-blog.csdnimg.cn/img_convert/e8ff2e4ed2a182988dcc176b8bb43549.png">
            <a:extLst>
              <a:ext uri="{FF2B5EF4-FFF2-40B4-BE49-F238E27FC236}">
                <a16:creationId xmlns:a16="http://schemas.microsoft.com/office/drawing/2014/main" id="{2103C7E5-FF08-41E3-A5B3-BC803B49A7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0" t="7769" r="13982" b="31902"/>
          <a:stretch/>
        </p:blipFill>
        <p:spPr bwMode="auto">
          <a:xfrm>
            <a:off x="5256325" y="4912732"/>
            <a:ext cx="3268243" cy="169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736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accent2"/>
                </a:solidFill>
              </a:rPr>
              <a:t>Leader Completeness</a:t>
            </a:r>
          </a:p>
          <a:p>
            <a:pPr lvl="1"/>
            <a:r>
              <a:rPr lang="zh-CN" altLang="en-US" dirty="0"/>
              <a:t>即使</a:t>
            </a:r>
            <a:r>
              <a:rPr lang="en-US" altLang="zh-CN" dirty="0"/>
              <a:t>leader</a:t>
            </a:r>
            <a:r>
              <a:rPr lang="zh-CN" altLang="en-US" dirty="0"/>
              <a:t>更替，它始终保持之前</a:t>
            </a:r>
            <a:r>
              <a:rPr lang="en-US" altLang="zh-CN" dirty="0" err="1"/>
              <a:t>commited</a:t>
            </a:r>
            <a:r>
              <a:rPr lang="en-US" altLang="zh-CN" dirty="0"/>
              <a:t> entries</a:t>
            </a:r>
            <a:r>
              <a:rPr lang="zh-CN" altLang="en-US" dirty="0"/>
              <a:t>的顺序，并同步给</a:t>
            </a:r>
            <a:r>
              <a:rPr lang="en-US" altLang="zh-CN" dirty="0"/>
              <a:t>follower</a:t>
            </a:r>
          </a:p>
          <a:p>
            <a:pPr lvl="1"/>
            <a:endParaRPr lang="en-US" altLang="zh-CN" sz="1000" dirty="0"/>
          </a:p>
          <a:p>
            <a:pPr lvl="1"/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State Machine Safety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00026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419C67B-55AF-4CC8-AD10-272CD1C8E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Follower and candidate crashes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09CF293-9030-4C70-BE61-78BADFCFE1B1}"/>
              </a:ext>
            </a:extLst>
          </p:cNvPr>
          <p:cNvSpPr txBox="1"/>
          <p:nvPr/>
        </p:nvSpPr>
        <p:spPr>
          <a:xfrm>
            <a:off x="1195620" y="1997839"/>
            <a:ext cx="69689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candidate crashes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err="1"/>
              <a:t>RequestVote</a:t>
            </a:r>
            <a:r>
              <a:rPr lang="en-US" altLang="zh-CN" dirty="0"/>
              <a:t> and </a:t>
            </a:r>
            <a:r>
              <a:rPr lang="en-US" altLang="zh-CN" dirty="0" err="1"/>
              <a:t>AppendEntries</a:t>
            </a:r>
            <a:r>
              <a:rPr lang="en-US" altLang="zh-CN" dirty="0"/>
              <a:t> RPCs will fail.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r>
              <a:rPr lang="zh-CN" altLang="en-US" dirty="0"/>
              <a:t>解决方法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Retrying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如果</a:t>
            </a:r>
            <a:r>
              <a:rPr lang="en-US" altLang="zh-CN" dirty="0"/>
              <a:t>crashed server </a:t>
            </a:r>
            <a:r>
              <a:rPr lang="zh-CN" altLang="en-US" dirty="0"/>
              <a:t>重启</a:t>
            </a:r>
            <a:r>
              <a:rPr lang="en-US" altLang="zh-CN" dirty="0"/>
              <a:t>, </a:t>
            </a:r>
            <a:r>
              <a:rPr lang="zh-CN" altLang="en-US" dirty="0"/>
              <a:t>那么</a:t>
            </a:r>
            <a:r>
              <a:rPr lang="en-US" altLang="zh-CN" dirty="0"/>
              <a:t>RPC</a:t>
            </a:r>
            <a:r>
              <a:rPr lang="zh-CN" altLang="en-US" dirty="0"/>
              <a:t>会成功进行下去</a:t>
            </a:r>
            <a:r>
              <a:rPr lang="en-US" altLang="zh-CN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如果</a:t>
            </a:r>
            <a:r>
              <a:rPr lang="en-US" altLang="zh-CN" dirty="0"/>
              <a:t>server</a:t>
            </a:r>
            <a:r>
              <a:rPr lang="zh-CN" altLang="en-US" dirty="0"/>
              <a:t>在完成</a:t>
            </a:r>
            <a:r>
              <a:rPr lang="en-US" altLang="zh-CN" dirty="0" err="1"/>
              <a:t>rpc</a:t>
            </a:r>
            <a:r>
              <a:rPr lang="zh-CN" altLang="en-US" dirty="0"/>
              <a:t>之后但在</a:t>
            </a:r>
            <a:r>
              <a:rPr lang="en-US" altLang="zh-CN" dirty="0"/>
              <a:t>respond</a:t>
            </a:r>
            <a:r>
              <a:rPr lang="zh-CN" altLang="en-US" dirty="0"/>
              <a:t>之前</a:t>
            </a:r>
            <a:r>
              <a:rPr lang="en-US" altLang="zh-CN" dirty="0"/>
              <a:t> crash, </a:t>
            </a:r>
            <a:r>
              <a:rPr lang="zh-CN" altLang="en-US" dirty="0"/>
              <a:t>那么它会在重启之后收到相同的</a:t>
            </a:r>
            <a:r>
              <a:rPr lang="en-US" altLang="zh-CN" dirty="0" err="1"/>
              <a:t>rpc</a:t>
            </a:r>
            <a:r>
              <a:rPr lang="zh-CN" altLang="en-US" dirty="0"/>
              <a:t>请求。因为</a:t>
            </a:r>
            <a:r>
              <a:rPr lang="en-US" altLang="zh-CN" dirty="0"/>
              <a:t>raft </a:t>
            </a:r>
            <a:r>
              <a:rPr lang="en-US" altLang="zh-CN" dirty="0" err="1"/>
              <a:t>rpc</a:t>
            </a:r>
            <a:r>
              <a:rPr lang="en-US" altLang="zh-CN" dirty="0"/>
              <a:t> </a:t>
            </a:r>
            <a:r>
              <a:rPr lang="zh-CN" altLang="en-US" dirty="0"/>
              <a:t>是幂等的，所以不会有问题。</a:t>
            </a:r>
          </a:p>
        </p:txBody>
      </p:sp>
    </p:spTree>
    <p:extLst>
      <p:ext uri="{BB962C8B-B14F-4D97-AF65-F5344CB8AC3E}">
        <p14:creationId xmlns:p14="http://schemas.microsoft.com/office/powerpoint/2010/main" val="1081493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419C67B-55AF-4CC8-AD10-272CD1C8E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Timing and availability</a:t>
            </a:r>
            <a:endParaRPr lang="zh-CN" altLang="en-US" sz="3200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D86A54C-AE1D-4941-84D5-5114E35C75EB}"/>
              </a:ext>
            </a:extLst>
          </p:cNvPr>
          <p:cNvSpPr txBox="1"/>
          <p:nvPr/>
        </p:nvSpPr>
        <p:spPr>
          <a:xfrm>
            <a:off x="348449" y="2039190"/>
            <a:ext cx="49074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 err="1"/>
              <a:t>broadcastTime</a:t>
            </a:r>
            <a:r>
              <a:rPr lang="en-US" altLang="zh-CN" sz="2400" dirty="0"/>
              <a:t> ≪ </a:t>
            </a:r>
            <a:r>
              <a:rPr lang="en-US" altLang="zh-CN" sz="2400" dirty="0" err="1"/>
              <a:t>electionTimeout</a:t>
            </a:r>
            <a:r>
              <a:rPr lang="en-US" altLang="zh-CN" sz="2400" dirty="0"/>
              <a:t> ≪ MTBF</a:t>
            </a:r>
            <a:endParaRPr lang="zh-CN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0EAABF0-E3E9-4A43-8F6A-1DB0531235F1}"/>
              </a:ext>
            </a:extLst>
          </p:cNvPr>
          <p:cNvSpPr txBox="1"/>
          <p:nvPr/>
        </p:nvSpPr>
        <p:spPr>
          <a:xfrm>
            <a:off x="348449" y="2823100"/>
            <a:ext cx="75970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/>
              <a:t>Boardcasttime</a:t>
            </a:r>
            <a:r>
              <a:rPr lang="en-US" altLang="zh-CN" sz="2400" dirty="0"/>
              <a:t> &amp; election timeout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如果广播时间和超时选举时间相近的话，就会出现因广播过慢导致的错误的重新选举。</a:t>
            </a:r>
            <a:endParaRPr lang="en-US" altLang="zh-CN" sz="2400" dirty="0"/>
          </a:p>
          <a:p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 err="1"/>
              <a:t>electiontimeout</a:t>
            </a:r>
            <a:r>
              <a:rPr lang="en-US" altLang="zh-CN" sz="2400" dirty="0"/>
              <a:t> &amp; </a:t>
            </a:r>
            <a:r>
              <a:rPr lang="en-US" altLang="zh-CN" sz="2400" dirty="0" err="1"/>
              <a:t>mtbf</a:t>
            </a:r>
            <a:endParaRPr lang="en-US" altLang="zh-CN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超市选举时间和平均故障间隔相近的话，会让系统一直处于重新选举状态，降低可用性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593210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6DA406D-9838-48B5-ADA2-82C1124FC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Cluster membership changes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3B8E16F-D312-4FC0-BB4F-D883BE099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402" y="1667155"/>
            <a:ext cx="4213996" cy="293702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F386493-BA57-430B-B9C2-2D8DC649D0CA}"/>
              </a:ext>
            </a:extLst>
          </p:cNvPr>
          <p:cNvSpPr txBox="1"/>
          <p:nvPr/>
        </p:nvSpPr>
        <p:spPr>
          <a:xfrm>
            <a:off x="1245802" y="4940300"/>
            <a:ext cx="7047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成员变更过程的某一时刻，可能出现在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Cold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和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中同时存在两个不相交的多数派，进而可能选出两个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Leader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，形成不同的决议，破坏安全性。</a:t>
            </a:r>
          </a:p>
        </p:txBody>
      </p:sp>
    </p:spTree>
    <p:extLst>
      <p:ext uri="{BB962C8B-B14F-4D97-AF65-F5344CB8AC3E}">
        <p14:creationId xmlns:p14="http://schemas.microsoft.com/office/powerpoint/2010/main" val="1357737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6DA406D-9838-48B5-ADA2-82C1124FC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b="1" dirty="0"/>
              <a:t>Cluster membership changes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B0EDEEB-1F09-4F83-A72F-694393CB0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584" y="2192855"/>
            <a:ext cx="4658375" cy="220058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9C4D3EE-B2C6-4708-A654-36F3DC079072}"/>
              </a:ext>
            </a:extLst>
          </p:cNvPr>
          <p:cNvSpPr txBox="1"/>
          <p:nvPr/>
        </p:nvSpPr>
        <p:spPr>
          <a:xfrm>
            <a:off x="1497926" y="5037833"/>
            <a:ext cx="5799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集群先从旧成员配置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Cold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切换到一个过渡成员配置，称为共同一致（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joint consensus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），共同一致是旧成员配置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Cold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和新成员配置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的组合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Cold U 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，一旦共同一致</a:t>
            </a:r>
            <a:r>
              <a:rPr lang="en-US" altLang="zh-CN" b="0" i="0" dirty="0">
                <a:solidFill>
                  <a:srgbClr val="121212"/>
                </a:solidFill>
                <a:effectLst/>
                <a:latin typeface="-apple-system"/>
              </a:rPr>
              <a:t>Cold U 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被提交，系统再切换到新成员配置</a:t>
            </a:r>
            <a:r>
              <a:rPr lang="en-US" altLang="zh-CN" b="0" i="0" dirty="0" err="1">
                <a:solidFill>
                  <a:srgbClr val="121212"/>
                </a:solidFill>
                <a:effectLst/>
                <a:latin typeface="-apple-system"/>
              </a:rPr>
              <a:t>Cnew</a:t>
            </a:r>
            <a:r>
              <a:rPr lang="zh-CN" altLang="en-US" b="0" i="0" dirty="0">
                <a:solidFill>
                  <a:srgbClr val="121212"/>
                </a:solidFill>
                <a:effectLst/>
                <a:latin typeface="-apple-system"/>
              </a:rPr>
              <a:t>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35745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6DA406D-9838-48B5-ADA2-82C1124FC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Clients and log compaction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4A48B15-4859-4683-90B2-14A055A457CD}"/>
              </a:ext>
            </a:extLst>
          </p:cNvPr>
          <p:cNvSpPr txBox="1"/>
          <p:nvPr/>
        </p:nvSpPr>
        <p:spPr>
          <a:xfrm>
            <a:off x="889000" y="1981200"/>
            <a:ext cx="7289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每个副本独立的对自己的系统状态进行</a:t>
            </a:r>
            <a:r>
              <a:rPr lang="en-US" altLang="zh-CN" dirty="0"/>
              <a:t>Snapshot</a:t>
            </a:r>
            <a:r>
              <a:rPr lang="zh-CN" altLang="en-US" dirty="0"/>
              <a:t>，并且只能对已经提交的日志记录（已经应用到状态机）进行</a:t>
            </a:r>
            <a:r>
              <a:rPr lang="en-US" altLang="zh-CN" dirty="0"/>
              <a:t>snapshot</a:t>
            </a:r>
            <a:r>
              <a:rPr lang="zh-CN" altLang="en-US" dirty="0"/>
              <a:t>。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Snapshot</a:t>
            </a:r>
            <a:r>
              <a:rPr lang="zh-CN" altLang="en-US" dirty="0"/>
              <a:t>包括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日志元数据。最后一条已提交的 </a:t>
            </a:r>
            <a:r>
              <a:rPr lang="en-US" altLang="zh-CN" dirty="0"/>
              <a:t>log entry</a:t>
            </a:r>
            <a:r>
              <a:rPr lang="zh-CN" altLang="en-US" dirty="0"/>
              <a:t>的 </a:t>
            </a:r>
            <a:r>
              <a:rPr lang="en-US" altLang="zh-CN" dirty="0"/>
              <a:t>log index</a:t>
            </a:r>
            <a:r>
              <a:rPr lang="zh-CN" altLang="en-US" dirty="0"/>
              <a:t>和</a:t>
            </a:r>
            <a:r>
              <a:rPr lang="en-US" altLang="zh-CN" dirty="0"/>
              <a:t>term</a:t>
            </a:r>
            <a:r>
              <a:rPr lang="zh-CN" altLang="en-US" dirty="0"/>
              <a:t>。这两个值在</a:t>
            </a:r>
            <a:r>
              <a:rPr lang="en-US" altLang="zh-CN" dirty="0"/>
              <a:t>snapshot</a:t>
            </a:r>
            <a:r>
              <a:rPr lang="zh-CN" altLang="en-US" dirty="0"/>
              <a:t>之后的第一条</a:t>
            </a:r>
            <a:r>
              <a:rPr lang="en-US" altLang="zh-CN" dirty="0"/>
              <a:t>log entry</a:t>
            </a:r>
            <a:r>
              <a:rPr lang="zh-CN" altLang="en-US" dirty="0"/>
              <a:t>的</a:t>
            </a:r>
            <a:r>
              <a:rPr lang="en-US" altLang="zh-CN" dirty="0" err="1"/>
              <a:t>AppendEntries</a:t>
            </a:r>
            <a:r>
              <a:rPr lang="en-US" altLang="zh-CN" dirty="0"/>
              <a:t> RPC</a:t>
            </a:r>
            <a:r>
              <a:rPr lang="zh-CN" altLang="en-US" dirty="0"/>
              <a:t>的完整性检查的时候会被用上。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zh-CN" alt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系统当前状态。</a:t>
            </a:r>
          </a:p>
        </p:txBody>
      </p:sp>
    </p:spTree>
    <p:extLst>
      <p:ext uri="{BB962C8B-B14F-4D97-AF65-F5344CB8AC3E}">
        <p14:creationId xmlns:p14="http://schemas.microsoft.com/office/powerpoint/2010/main" val="22611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D9B0B0E-98BC-42F5-95E3-E484CEEB0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12816F0-4C7F-448D-9B64-826845375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1" y="3577485"/>
            <a:ext cx="3310784" cy="269767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5C6DEBB-A344-4D94-8DD7-3872AAF253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4251" y="3952481"/>
            <a:ext cx="4494898" cy="193124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043F3BF-5D24-49F0-AA12-BC1523475A94}"/>
              </a:ext>
            </a:extLst>
          </p:cNvPr>
          <p:cNvSpPr txBox="1"/>
          <p:nvPr/>
        </p:nvSpPr>
        <p:spPr>
          <a:xfrm>
            <a:off x="494024" y="2222500"/>
            <a:ext cx="2033276" cy="812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67359B0-2412-4159-B692-75F2B3B02915}"/>
              </a:ext>
            </a:extLst>
          </p:cNvPr>
          <p:cNvSpPr txBox="1"/>
          <p:nvPr/>
        </p:nvSpPr>
        <p:spPr>
          <a:xfrm>
            <a:off x="812799" y="2082800"/>
            <a:ext cx="74163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Understandability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upper-level undergraduate and graduate students in an Advanced Operating Systems course at Stanford University and a Distributed Computing course at U.C. Berkeley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2035781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D9B0B0E-98BC-42F5-95E3-E484CEEB0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390D7D9-7817-4D7E-98FA-CF7B2E184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64" y="1749275"/>
            <a:ext cx="5163271" cy="428684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5D6DAFD-BD3A-434E-871E-FCFFE0C9A5A9}"/>
              </a:ext>
            </a:extLst>
          </p:cNvPr>
          <p:cNvSpPr txBox="1"/>
          <p:nvPr/>
        </p:nvSpPr>
        <p:spPr>
          <a:xfrm>
            <a:off x="5878152" y="2200870"/>
            <a:ext cx="29880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上图展示了</a:t>
            </a:r>
            <a:r>
              <a:rPr lang="en-US" altLang="zh-CN" dirty="0"/>
              <a:t>election timeout</a:t>
            </a:r>
            <a:r>
              <a:rPr lang="zh-CN" altLang="en-US" dirty="0"/>
              <a:t>的随机性与</a:t>
            </a:r>
            <a:r>
              <a:rPr lang="en-US" altLang="zh-CN" dirty="0"/>
              <a:t>downtime</a:t>
            </a:r>
            <a:r>
              <a:rPr lang="zh-CN" altLang="en-US" dirty="0"/>
              <a:t>的关系</a:t>
            </a:r>
            <a:r>
              <a:rPr lang="en-US" altLang="zh-CN" dirty="0"/>
              <a:t>.</a:t>
            </a:r>
          </a:p>
          <a:p>
            <a:r>
              <a:rPr lang="zh-CN" altLang="en-US" dirty="0"/>
              <a:t>加入一定的随机性可以明显减少</a:t>
            </a:r>
            <a:r>
              <a:rPr lang="en-US" altLang="zh-CN" dirty="0"/>
              <a:t>split vote </a:t>
            </a:r>
            <a:r>
              <a:rPr lang="zh-CN" altLang="en-US" dirty="0"/>
              <a:t>进而减少</a:t>
            </a:r>
            <a:r>
              <a:rPr lang="en-US" altLang="zh-CN" dirty="0"/>
              <a:t>downtime.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90986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D9B0B0E-98BC-42F5-95E3-E484CEEB0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390D7D9-7817-4D7E-98FA-CF7B2E184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64" y="1749275"/>
            <a:ext cx="5163271" cy="428684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5D6DAFD-BD3A-434E-871E-FCFFE0C9A5A9}"/>
              </a:ext>
            </a:extLst>
          </p:cNvPr>
          <p:cNvSpPr txBox="1"/>
          <p:nvPr/>
        </p:nvSpPr>
        <p:spPr>
          <a:xfrm>
            <a:off x="5878152" y="2200870"/>
            <a:ext cx="29880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下图展示了</a:t>
            </a:r>
            <a:r>
              <a:rPr lang="en-US" altLang="zh-CN" dirty="0"/>
              <a:t>election timeout</a:t>
            </a:r>
            <a:r>
              <a:rPr lang="zh-CN" altLang="en-US" dirty="0"/>
              <a:t>的时间长短与</a:t>
            </a:r>
            <a:r>
              <a:rPr lang="en-US" altLang="zh-CN" dirty="0"/>
              <a:t>downtime</a:t>
            </a:r>
            <a:r>
              <a:rPr lang="zh-CN" altLang="en-US" dirty="0"/>
              <a:t>的关系</a:t>
            </a:r>
            <a:r>
              <a:rPr lang="en-US" altLang="zh-CN" dirty="0"/>
              <a:t>.</a:t>
            </a:r>
          </a:p>
          <a:p>
            <a:r>
              <a:rPr lang="zh-CN" altLang="en-US" dirty="0"/>
              <a:t>减少</a:t>
            </a:r>
            <a:r>
              <a:rPr lang="en-US" altLang="zh-CN" dirty="0" err="1"/>
              <a:t>electiontimeout</a:t>
            </a:r>
            <a:r>
              <a:rPr lang="zh-CN" altLang="en-US" dirty="0"/>
              <a:t>可以降低</a:t>
            </a:r>
            <a:r>
              <a:rPr lang="en-US" altLang="zh-CN" dirty="0"/>
              <a:t>downtime</a:t>
            </a:r>
          </a:p>
        </p:txBody>
      </p:sp>
    </p:spTree>
    <p:extLst>
      <p:ext uri="{BB962C8B-B14F-4D97-AF65-F5344CB8AC3E}">
        <p14:creationId xmlns:p14="http://schemas.microsoft.com/office/powerpoint/2010/main" val="2106886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  <a:ea typeface="+mn-ea"/>
              </a:rPr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1953896654"/>
      </p:ext>
    </p:extLst>
  </p:cSld>
  <p:clrMapOvr>
    <a:masterClrMapping/>
  </p:clrMapOvr>
</p:sld>
</file>

<file path=ppt/theme/theme1.xml><?xml version="1.0" encoding="utf-8"?>
<a:theme xmlns:a="http://schemas.openxmlformats.org/drawingml/2006/main" name="2016-VI主题-蓝">
  <a:themeElements>
    <a:clrScheme name="VI蓝色版">
      <a:dk1>
        <a:srgbClr val="000000"/>
      </a:dk1>
      <a:lt1>
        <a:srgbClr val="FFFFFF"/>
      </a:lt1>
      <a:dk2>
        <a:srgbClr val="BD9F68"/>
      </a:dk2>
      <a:lt2>
        <a:srgbClr val="B5B5B6"/>
      </a:lt2>
      <a:accent1>
        <a:srgbClr val="004098"/>
      </a:accent1>
      <a:accent2>
        <a:srgbClr val="0086D1"/>
      </a:accent2>
      <a:accent3>
        <a:srgbClr val="338D27"/>
      </a:accent3>
      <a:accent4>
        <a:srgbClr val="00514E"/>
      </a:accent4>
      <a:accent5>
        <a:srgbClr val="FDD000"/>
      </a:accent5>
      <a:accent6>
        <a:srgbClr val="F08300"/>
      </a:accent6>
      <a:hlink>
        <a:srgbClr val="B5B5B6"/>
      </a:hlink>
      <a:folHlink>
        <a:srgbClr val="BD9F68"/>
      </a:folHlink>
    </a:clrScheme>
    <a:fontScheme name="自定义 7">
      <a:majorFont>
        <a:latin typeface="等线"/>
        <a:ea typeface="等线"/>
        <a:cs typeface=""/>
      </a:majorFont>
      <a:minorFont>
        <a:latin typeface="等线 Light"/>
        <a:ea typeface="等线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16-VI主题-蓝" id="{1B918C6D-2D61-4306-88BA-3CA31BAAF13F}" vid="{A734D909-B61D-48C4-8B37-4CE497344009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2016-VI主题-蓝</Template>
  <TotalTime>1566</TotalTime>
  <Words>3125</Words>
  <Application>Microsoft Office PowerPoint</Application>
  <PresentationFormat>全屏显示(4:3)</PresentationFormat>
  <Paragraphs>306</Paragraphs>
  <Slides>36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3" baseType="lpstr">
      <vt:lpstr>-apple-system</vt:lpstr>
      <vt:lpstr>等线</vt:lpstr>
      <vt:lpstr>等线 Light</vt:lpstr>
      <vt:lpstr>微软雅黑</vt:lpstr>
      <vt:lpstr>Arial</vt:lpstr>
      <vt:lpstr>Calibri</vt:lpstr>
      <vt:lpstr>2016-VI主题-蓝</vt:lpstr>
      <vt:lpstr>In Search of an Understandable Consensus Algorithm</vt:lpstr>
      <vt:lpstr>In Search of an Understandable Consensus Algorithm</vt:lpstr>
      <vt:lpstr>目录 Contents</vt:lpstr>
      <vt:lpstr>What's wrong with Paxos?</vt:lpstr>
      <vt:lpstr>RAFT</vt:lpstr>
      <vt:lpstr>RAFT’s goals</vt:lpstr>
      <vt:lpstr>目录 Contents</vt:lpstr>
      <vt:lpstr>Replicated state machines</vt:lpstr>
      <vt:lpstr>RAFT’s features</vt:lpstr>
      <vt:lpstr>RAFT’s process</vt:lpstr>
      <vt:lpstr>three independent subproblems</vt:lpstr>
      <vt:lpstr>RAFT’s basics</vt:lpstr>
      <vt:lpstr>目录 Contents</vt:lpstr>
      <vt:lpstr>Leader election</vt:lpstr>
      <vt:lpstr>Leader election</vt:lpstr>
      <vt:lpstr>Leader election</vt:lpstr>
      <vt:lpstr>目录 Contents</vt:lpstr>
      <vt:lpstr>Log replication</vt:lpstr>
      <vt:lpstr>Log replication</vt:lpstr>
      <vt:lpstr>Log replication</vt:lpstr>
      <vt:lpstr>Log replication</vt:lpstr>
      <vt:lpstr>目录 Contents</vt:lpstr>
      <vt:lpstr>Safety</vt:lpstr>
      <vt:lpstr>Safety</vt:lpstr>
      <vt:lpstr>RAFT’s properties</vt:lpstr>
      <vt:lpstr>Leader Completeness Property</vt:lpstr>
      <vt:lpstr>State Machine Safety</vt:lpstr>
      <vt:lpstr>Follower and candidate crashes</vt:lpstr>
      <vt:lpstr>Timing and availability</vt:lpstr>
      <vt:lpstr>Cluster membership changes</vt:lpstr>
      <vt:lpstr>Cluster membership changes</vt:lpstr>
      <vt:lpstr>Clients and log compaction</vt:lpstr>
      <vt:lpstr>evaluation</vt:lpstr>
      <vt:lpstr>evaluation</vt:lpstr>
      <vt:lpstr>evaluation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沈小丹</dc:creator>
  <cp:lastModifiedBy>shen ruien</cp:lastModifiedBy>
  <cp:revision>128</cp:revision>
  <dcterms:created xsi:type="dcterms:W3CDTF">2016-04-20T02:59:17Z</dcterms:created>
  <dcterms:modified xsi:type="dcterms:W3CDTF">2022-04-02T06:14:38Z</dcterms:modified>
</cp:coreProperties>
</file>