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9"/>
  </p:notesMasterIdLst>
  <p:handoutMasterIdLst>
    <p:handoutMasterId r:id="rId20"/>
  </p:handoutMasterIdLst>
  <p:sldIdLst>
    <p:sldId id="2241" r:id="rId3"/>
    <p:sldId id="2240" r:id="rId4"/>
    <p:sldId id="2242" r:id="rId5"/>
    <p:sldId id="2244" r:id="rId6"/>
    <p:sldId id="2248" r:id="rId7"/>
    <p:sldId id="2247" r:id="rId8"/>
    <p:sldId id="2249" r:id="rId9"/>
    <p:sldId id="2250" r:id="rId10"/>
    <p:sldId id="2254" r:id="rId11"/>
    <p:sldId id="2251" r:id="rId12"/>
    <p:sldId id="2252" r:id="rId13"/>
    <p:sldId id="2253" r:id="rId14"/>
    <p:sldId id="2255" r:id="rId15"/>
    <p:sldId id="2256" r:id="rId16"/>
    <p:sldId id="2257" r:id="rId17"/>
    <p:sldId id="2258" r:id="rId1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73FEFF"/>
    <a:srgbClr val="941100"/>
    <a:srgbClr val="212121"/>
    <a:srgbClr val="005493"/>
    <a:srgbClr val="FF2F92"/>
    <a:srgbClr val="9437FF"/>
    <a:srgbClr val="ED3C64"/>
    <a:srgbClr val="00FB92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1" autoAdjust="0"/>
    <p:restoredTop sz="87385" autoAdjust="0"/>
  </p:normalViewPr>
  <p:slideViewPr>
    <p:cSldViewPr>
      <p:cViewPr varScale="1">
        <p:scale>
          <a:sx n="117" d="100"/>
          <a:sy n="117" d="100"/>
        </p:scale>
        <p:origin x="352" y="176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2022/4/11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和</a:t>
            </a:r>
            <a:r>
              <a:rPr kumimoji="1" lang="en-US" altLang="zh-CN" dirty="0"/>
              <a:t>p2p</a:t>
            </a:r>
            <a:r>
              <a:rPr kumimoji="1" lang="zh-CN" altLang="en-US" dirty="0"/>
              <a:t>的区别：贡献的是资源本身而不是数据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022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动态设计导致性能下降的原因：</a:t>
            </a:r>
            <a:endParaRPr kumimoji="1" lang="en-US" altLang="zh-CN" dirty="0"/>
          </a:p>
          <a:p>
            <a:pPr marL="228600" indent="-228600">
              <a:buAutoNum type="arabicPeriod"/>
            </a:pPr>
            <a:r>
              <a:rPr kumimoji="1" lang="zh-CN" altLang="en-US" dirty="0"/>
              <a:t>如果把空余空间全用上，每次用户占用空间增大都要先阻塞，等贡献出的空间腾出来</a:t>
            </a:r>
            <a:endParaRPr kumimoji="1" lang="en-US" altLang="zh-CN" dirty="0"/>
          </a:p>
          <a:p>
            <a:pPr marL="228600" indent="-228600">
              <a:buAutoNum type="arabicPeriod"/>
            </a:pPr>
            <a:r>
              <a:rPr kumimoji="1" lang="zh-CN" altLang="en-US" dirty="0"/>
              <a:t>如果设置水位线，空闲磁盘空间减少会加剧碎片化（因为文件无法连续存放）并影响去碎片化机制的运行，从而增大</a:t>
            </a:r>
            <a:r>
              <a:rPr kumimoji="1" lang="en-US" altLang="zh-CN" dirty="0"/>
              <a:t>seek</a:t>
            </a:r>
            <a:r>
              <a:rPr kumimoji="1" lang="zh-CN" altLang="en-US" dirty="0"/>
              <a:t>时延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087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有一个后台的</a:t>
            </a:r>
            <a:r>
              <a:rPr kumimoji="1" lang="en-US" altLang="zh-CN" dirty="0"/>
              <a:t>cleaner</a:t>
            </a:r>
            <a:r>
              <a:rPr kumimoji="1" lang="zh-CN" altLang="en-US" dirty="0"/>
              <a:t>会异步地专门做被</a:t>
            </a:r>
            <a:r>
              <a:rPr kumimoji="1" lang="en-US" altLang="zh-CN" dirty="0"/>
              <a:t>overwrite</a:t>
            </a:r>
            <a:r>
              <a:rPr kumimoji="1" lang="zh-CN" altLang="en-US" dirty="0"/>
              <a:t>的文件的清理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82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有一个后台的</a:t>
            </a:r>
            <a:r>
              <a:rPr kumimoji="1" lang="en-US" altLang="zh-CN" dirty="0"/>
              <a:t>cleaner</a:t>
            </a:r>
            <a:r>
              <a:rPr kumimoji="1" lang="zh-CN" altLang="en-US" dirty="0"/>
              <a:t>会异步地专门做被</a:t>
            </a:r>
            <a:r>
              <a:rPr kumimoji="1" lang="en-US" altLang="zh-CN" dirty="0"/>
              <a:t>overwrite</a:t>
            </a:r>
            <a:r>
              <a:rPr kumimoji="1" lang="zh-CN" altLang="en-US" dirty="0"/>
              <a:t>的</a:t>
            </a:r>
            <a:r>
              <a:rPr kumimoji="1" lang="zh-CN" altLang="en-US"/>
              <a:t>文件的清理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284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zh-CN" altLang="en-US" dirty="0"/>
              <a:t>怎么知道一个块的</a:t>
            </a:r>
            <a:r>
              <a:rPr kumimoji="1" lang="en-US" altLang="zh-CN" dirty="0"/>
              <a:t>owner</a:t>
            </a:r>
            <a:r>
              <a:rPr kumimoji="1" lang="zh-CN" altLang="en-US" dirty="0"/>
              <a:t>是哪个进程？</a:t>
            </a:r>
            <a:endParaRPr kumimoji="1" lang="en-US" altLang="zh-CN" dirty="0"/>
          </a:p>
          <a:p>
            <a:pPr marL="228600" indent="-228600">
              <a:buAutoNum type="arabicPeriod"/>
            </a:pPr>
            <a:r>
              <a:rPr kumimoji="1" lang="en-US" altLang="zh-CN" dirty="0"/>
              <a:t>Copy-on-write</a:t>
            </a:r>
            <a:r>
              <a:rPr kumimoji="1" lang="zh-CN" altLang="en-US" dirty="0"/>
              <a:t>需要快速得知一个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属于哪个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，大多数文件系统不支持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317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有坡度的原因：需要网络传输大量数据来进行错误恢复</a:t>
            </a:r>
            <a:endParaRPr kumimoji="1" lang="en-US" altLang="zh-CN" dirty="0"/>
          </a:p>
          <a:p>
            <a:r>
              <a:rPr kumimoji="1" lang="zh-CN" altLang="en-US" dirty="0"/>
              <a:t>前者比后者更加可靠，因此对带宽的要求更低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197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TFS</a:t>
            </a:r>
            <a:r>
              <a:rPr kumimoji="1" lang="zh-CN" altLang="en-US" dirty="0"/>
              <a:t>比原生</a:t>
            </a:r>
            <a:r>
              <a:rPr kumimoji="1" lang="en-US" altLang="zh-CN" dirty="0"/>
              <a:t>ext2</a:t>
            </a:r>
            <a:r>
              <a:rPr kumimoji="1" lang="zh-CN" altLang="en-US" dirty="0"/>
              <a:t>还要强的原因是修改了块分配策略，导致在这个特定的</a:t>
            </a:r>
            <a:r>
              <a:rPr kumimoji="1" lang="en-US" altLang="zh-CN" dirty="0"/>
              <a:t>benchmark</a:t>
            </a:r>
            <a:r>
              <a:rPr kumimoji="1" lang="zh-CN" altLang="en-US" dirty="0"/>
              <a:t>下面表现更好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275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宋体" pitchFamily="2" charset="-122"/>
              </a:defRPr>
            </a:lvl1pPr>
          </a:lstStyle>
          <a:p>
            <a:fld id="{54F3100C-EB21-4948-BC96-CAC85E4C60BF}" type="datetimeFigureOut">
              <a:rPr kumimoji="1" lang="zh-CN" altLang="en-US" smtClean="0"/>
              <a:t>2022/4/11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6044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19320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6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" altLang="zh-CN" sz="3200" dirty="0"/>
              <a:t>TFS: A Transparent File System for Contributory Storage</a:t>
            </a:r>
            <a:endParaRPr kumimoji="1" lang="zh-CN" altLang="en-US" sz="32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Authored by </a:t>
            </a:r>
            <a:r>
              <a:rPr kumimoji="1" lang="en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James </a:t>
            </a:r>
            <a:r>
              <a:rPr kumimoji="1" lang="en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Cipar</a:t>
            </a:r>
            <a:r>
              <a:rPr kumimoji="1" lang="en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al.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B5A8429-BCF6-164C-98F4-27E970C48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Contributory applications</a:t>
            </a:r>
            <a:endParaRPr kumimoji="1" lang="zh-CN" altLang="en-US" dirty="0"/>
          </a:p>
        </p:txBody>
      </p:sp>
      <p:pic>
        <p:nvPicPr>
          <p:cNvPr id="1026" name="Picture 2" descr="Clip Art Cloud Small, HD Png Download - kindpng">
            <a:extLst>
              <a:ext uri="{FF2B5EF4-FFF2-40B4-BE49-F238E27FC236}">
                <a16:creationId xmlns:a16="http://schemas.microsoft.com/office/drawing/2014/main" id="{4F01CCF3-4102-934E-A34F-DFBCF30AA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8" b="90254" l="9419" r="90000">
                        <a14:foregroundMark x1="9535" y1="55508" x2="9419" y2="69280"/>
                        <a14:foregroundMark x1="9419" y1="69280" x2="9884" y2="70339"/>
                        <a14:foregroundMark x1="89884" y1="61864" x2="89884" y2="61864"/>
                        <a14:foregroundMark x1="49535" y1="90254" x2="49535" y2="90254"/>
                        <a14:foregroundMark x1="54070" y1="11229" x2="54070" y2="112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17340"/>
            <a:ext cx="2843732" cy="156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FD6E7BA-295F-654D-90EA-5D578ACD2AEB}"/>
              </a:ext>
            </a:extLst>
          </p:cNvPr>
          <p:cNvSpPr txBox="1"/>
          <p:nvPr/>
        </p:nvSpPr>
        <p:spPr>
          <a:xfrm>
            <a:off x="5580112" y="1921396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Distributed network</a:t>
            </a:r>
            <a:endParaRPr kumimoji="1" lang="zh-CN" altLang="en-US" b="1" dirty="0"/>
          </a:p>
        </p:txBody>
      </p:sp>
      <p:pic>
        <p:nvPicPr>
          <p:cNvPr id="1028" name="Picture 4" descr="PC Icon - Free Icons">
            <a:extLst>
              <a:ext uri="{FF2B5EF4-FFF2-40B4-BE49-F238E27FC236}">
                <a16:creationId xmlns:a16="http://schemas.microsoft.com/office/drawing/2014/main" id="{FAD77720-5BA3-5F4B-B34A-A99327522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77580"/>
            <a:ext cx="1273324" cy="127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B742A3A-7917-B94C-AA0E-A5551EC9122F}"/>
              </a:ext>
            </a:extLst>
          </p:cNvPr>
          <p:cNvSpPr txBox="1"/>
          <p:nvPr/>
        </p:nvSpPr>
        <p:spPr>
          <a:xfrm>
            <a:off x="796053" y="4850904"/>
            <a:ext cx="17684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/>
              <a:t>Endpoint device</a:t>
            </a:r>
            <a:endParaRPr kumimoji="1" lang="zh-CN" altLang="en-US" sz="1600" b="1" dirty="0"/>
          </a:p>
        </p:txBody>
      </p:sp>
      <p:pic>
        <p:nvPicPr>
          <p:cNvPr id="8" name="Picture 4" descr="PC Icon - Free Icons">
            <a:extLst>
              <a:ext uri="{FF2B5EF4-FFF2-40B4-BE49-F238E27FC236}">
                <a16:creationId xmlns:a16="http://schemas.microsoft.com/office/drawing/2014/main" id="{DD86F62D-BA42-B245-8580-C28D4A943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77580"/>
            <a:ext cx="1273324" cy="127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AE1F428-FEC5-ED4E-ACE5-29D9B6918D49}"/>
              </a:ext>
            </a:extLst>
          </p:cNvPr>
          <p:cNvSpPr txBox="1"/>
          <p:nvPr/>
        </p:nvSpPr>
        <p:spPr>
          <a:xfrm>
            <a:off x="3460349" y="4850904"/>
            <a:ext cx="17684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/>
              <a:t>Endpoint device</a:t>
            </a:r>
            <a:endParaRPr kumimoji="1" lang="zh-CN" altLang="en-US" sz="1600" b="1" dirty="0"/>
          </a:p>
        </p:txBody>
      </p:sp>
      <p:pic>
        <p:nvPicPr>
          <p:cNvPr id="10" name="Picture 4" descr="PC Icon - Free Icons">
            <a:extLst>
              <a:ext uri="{FF2B5EF4-FFF2-40B4-BE49-F238E27FC236}">
                <a16:creationId xmlns:a16="http://schemas.microsoft.com/office/drawing/2014/main" id="{F47F871D-6C75-6749-A65F-A0CBD2EC9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77580"/>
            <a:ext cx="1273324" cy="127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BBB940E-8A0F-8A42-B49C-9AA18196CAE5}"/>
              </a:ext>
            </a:extLst>
          </p:cNvPr>
          <p:cNvSpPr txBox="1"/>
          <p:nvPr/>
        </p:nvSpPr>
        <p:spPr>
          <a:xfrm>
            <a:off x="6124645" y="4850904"/>
            <a:ext cx="17684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/>
              <a:t>Endpoint device</a:t>
            </a:r>
            <a:endParaRPr kumimoji="1" lang="zh-CN" altLang="en-US" sz="1600" b="1" dirty="0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E7664940-16B7-1647-B7F2-03FAAEE0A9AC}"/>
              </a:ext>
            </a:extLst>
          </p:cNvPr>
          <p:cNvCxnSpPr>
            <a:stCxn id="1028" idx="0"/>
          </p:cNvCxnSpPr>
          <p:nvPr/>
        </p:nvCxnSpPr>
        <p:spPr>
          <a:xfrm flipV="1">
            <a:off x="1680270" y="2713484"/>
            <a:ext cx="1451570" cy="8640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C8763488-796B-E541-B7CE-43C463C57BEF}"/>
              </a:ext>
            </a:extLst>
          </p:cNvPr>
          <p:cNvCxnSpPr>
            <a:cxnSpLocks/>
            <a:stCxn id="8" idx="0"/>
            <a:endCxn id="1026" idx="2"/>
          </p:cNvCxnSpPr>
          <p:nvPr/>
        </p:nvCxnSpPr>
        <p:spPr>
          <a:xfrm flipH="1" flipV="1">
            <a:off x="4337682" y="2977937"/>
            <a:ext cx="6884" cy="5996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D7DB122D-F840-3042-B305-9A14086C1B22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5292080" y="2794784"/>
            <a:ext cx="1716782" cy="7827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85BB361B-66CE-5344-9541-99346EDD0279}"/>
              </a:ext>
            </a:extLst>
          </p:cNvPr>
          <p:cNvCxnSpPr>
            <a:cxnSpLocks/>
          </p:cNvCxnSpPr>
          <p:nvPr/>
        </p:nvCxnSpPr>
        <p:spPr>
          <a:xfrm flipH="1">
            <a:off x="2061462" y="2857500"/>
            <a:ext cx="1207899" cy="7065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A0A64176-1797-034F-B1C5-3D899A05C4B9}"/>
              </a:ext>
            </a:extLst>
          </p:cNvPr>
          <p:cNvCxnSpPr>
            <a:cxnSpLocks/>
          </p:cNvCxnSpPr>
          <p:nvPr/>
        </p:nvCxnSpPr>
        <p:spPr>
          <a:xfrm>
            <a:off x="4475203" y="2977937"/>
            <a:ext cx="0" cy="5861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1EEDD15D-7238-E24D-99D8-4E361148DA9B}"/>
              </a:ext>
            </a:extLst>
          </p:cNvPr>
          <p:cNvCxnSpPr>
            <a:cxnSpLocks/>
          </p:cNvCxnSpPr>
          <p:nvPr/>
        </p:nvCxnSpPr>
        <p:spPr>
          <a:xfrm>
            <a:off x="5079273" y="2857500"/>
            <a:ext cx="1474002" cy="6736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F9D8BD4A-E379-D94E-BF6C-12EA0F990AFE}"/>
              </a:ext>
            </a:extLst>
          </p:cNvPr>
          <p:cNvCxnSpPr>
            <a:cxnSpLocks/>
          </p:cNvCxnSpPr>
          <p:nvPr/>
        </p:nvCxnSpPr>
        <p:spPr>
          <a:xfrm>
            <a:off x="4644008" y="2977937"/>
            <a:ext cx="0" cy="5861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33D963F7-A809-814D-9314-7C4493FFEBFC}"/>
              </a:ext>
            </a:extLst>
          </p:cNvPr>
          <p:cNvSpPr txBox="1"/>
          <p:nvPr/>
        </p:nvSpPr>
        <p:spPr>
          <a:xfrm>
            <a:off x="854936" y="2794784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Unused resources</a:t>
            </a:r>
            <a:endParaRPr kumimoji="1" lang="zh-CN" altLang="en-US" sz="1400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0ADDFA6-815D-AD46-960E-531A8E290FB2}"/>
              </a:ext>
            </a:extLst>
          </p:cNvPr>
          <p:cNvSpPr txBox="1"/>
          <p:nvPr/>
        </p:nvSpPr>
        <p:spPr>
          <a:xfrm>
            <a:off x="385062" y="2302341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Computing</a:t>
            </a:r>
            <a:endParaRPr kumimoji="1" lang="zh-CN" altLang="en-US" sz="1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9060E65-96CB-AE43-A4AF-36AF39A8C677}"/>
              </a:ext>
            </a:extLst>
          </p:cNvPr>
          <p:cNvSpPr txBox="1"/>
          <p:nvPr/>
        </p:nvSpPr>
        <p:spPr>
          <a:xfrm>
            <a:off x="1748626" y="2319765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Storage</a:t>
            </a:r>
            <a:endParaRPr kumimoji="1" lang="zh-CN" altLang="en-US" sz="1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E81D18DB-19C0-1C4C-974F-F056BD0E8D13}"/>
              </a:ext>
            </a:extLst>
          </p:cNvPr>
          <p:cNvCxnSpPr>
            <a:stCxn id="35" idx="0"/>
            <a:endCxn id="36" idx="2"/>
          </p:cNvCxnSpPr>
          <p:nvPr/>
        </p:nvCxnSpPr>
        <p:spPr>
          <a:xfrm flipH="1" flipV="1">
            <a:off x="949480" y="2610118"/>
            <a:ext cx="778452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3A8EB0C4-5E14-074B-962A-A77D516E1575}"/>
              </a:ext>
            </a:extLst>
          </p:cNvPr>
          <p:cNvCxnSpPr>
            <a:cxnSpLocks/>
            <a:stCxn id="37" idx="2"/>
            <a:endCxn id="35" idx="0"/>
          </p:cNvCxnSpPr>
          <p:nvPr/>
        </p:nvCxnSpPr>
        <p:spPr>
          <a:xfrm flipH="1">
            <a:off x="1727932" y="2627542"/>
            <a:ext cx="446452" cy="167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59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15D63A-5B6D-DF44-8A56-28ED455CD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contributory storage is harder?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A83C52-873A-8C49-A5C0-FAC66880F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696" y="1837557"/>
            <a:ext cx="3826768" cy="4438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zh-CN" sz="2000" dirty="0"/>
              <a:t>Performance impact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D4066E-7869-6544-91F6-ACFB0BB6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3CC3F934-7B9B-1E4B-8B84-96251338A62D}"/>
              </a:ext>
            </a:extLst>
          </p:cNvPr>
          <p:cNvSpPr txBox="1">
            <a:spLocks/>
          </p:cNvSpPr>
          <p:nvPr/>
        </p:nvSpPr>
        <p:spPr>
          <a:xfrm>
            <a:off x="5364088" y="1818794"/>
            <a:ext cx="3156518" cy="443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dirty="0"/>
              <a:t>User experience</a:t>
            </a:r>
            <a:endParaRPr kumimoji="1" lang="zh-CN" altLang="en-US" sz="20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E1524C0-DCE8-4748-B5B5-70C64BA927BB}"/>
              </a:ext>
            </a:extLst>
          </p:cNvPr>
          <p:cNvSpPr txBox="1"/>
          <p:nvPr/>
        </p:nvSpPr>
        <p:spPr>
          <a:xfrm>
            <a:off x="466598" y="2715225"/>
            <a:ext cx="1402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b="1" dirty="0"/>
              <a:t>Computing</a:t>
            </a:r>
          </a:p>
          <a:p>
            <a:pPr algn="ctr"/>
            <a:r>
              <a:rPr kumimoji="1" lang="en-US" altLang="zh-CN" b="1" dirty="0"/>
              <a:t>resources</a:t>
            </a:r>
            <a:endParaRPr kumimoji="1" lang="zh-CN" altLang="en-US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7F1BF1F-BA1A-4546-9AC3-F1603AE5DEF2}"/>
              </a:ext>
            </a:extLst>
          </p:cNvPr>
          <p:cNvSpPr txBox="1"/>
          <p:nvPr/>
        </p:nvSpPr>
        <p:spPr>
          <a:xfrm>
            <a:off x="524306" y="3902023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b="1" dirty="0"/>
              <a:t>Storage</a:t>
            </a:r>
          </a:p>
          <a:p>
            <a:pPr algn="ctr"/>
            <a:r>
              <a:rPr kumimoji="1" lang="en-US" altLang="zh-CN" b="1" dirty="0"/>
              <a:t>resources</a:t>
            </a:r>
            <a:endParaRPr kumimoji="1" lang="zh-CN" altLang="en-US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E303F3C-207F-9143-98CA-80B9A9D7D7D9}"/>
              </a:ext>
            </a:extLst>
          </p:cNvPr>
          <p:cNvSpPr txBox="1"/>
          <p:nvPr/>
        </p:nvSpPr>
        <p:spPr>
          <a:xfrm>
            <a:off x="2711039" y="2715225"/>
            <a:ext cx="2076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600" dirty="0">
                <a:solidFill>
                  <a:srgbClr val="00B050"/>
                </a:solidFill>
              </a:rPr>
              <a:t>Trivial if CPU affinity </a:t>
            </a:r>
            <a:br>
              <a:rPr kumimoji="1" lang="en-US" altLang="zh-CN" sz="1600" dirty="0">
                <a:solidFill>
                  <a:srgbClr val="00B050"/>
                </a:solidFill>
              </a:rPr>
            </a:br>
            <a:r>
              <a:rPr kumimoji="1" lang="en-US" altLang="zh-CN" sz="1600" dirty="0">
                <a:solidFill>
                  <a:srgbClr val="00B050"/>
                </a:solidFill>
              </a:rPr>
              <a:t>is properly set</a:t>
            </a:r>
            <a:endParaRPr kumimoji="1"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F195F18-E2DA-5040-91DD-9188589A84F8}"/>
              </a:ext>
            </a:extLst>
          </p:cNvPr>
          <p:cNvSpPr txBox="1"/>
          <p:nvPr/>
        </p:nvSpPr>
        <p:spPr>
          <a:xfrm>
            <a:off x="5876195" y="2715224"/>
            <a:ext cx="2132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600" dirty="0">
                <a:solidFill>
                  <a:srgbClr val="00B050"/>
                </a:solidFill>
              </a:rPr>
              <a:t>Normal users are </a:t>
            </a:r>
          </a:p>
          <a:p>
            <a:pPr algn="ctr"/>
            <a:r>
              <a:rPr kumimoji="1" lang="en-US" altLang="zh-CN" sz="1600" dirty="0">
                <a:solidFill>
                  <a:srgbClr val="00B050"/>
                </a:solidFill>
              </a:rPr>
              <a:t>unaware of CPU load</a:t>
            </a:r>
            <a:endParaRPr kumimoji="1"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97BC748-4A55-5E4B-87D8-CC7D5FD03E6C}"/>
              </a:ext>
            </a:extLst>
          </p:cNvPr>
          <p:cNvSpPr txBox="1"/>
          <p:nvPr/>
        </p:nvSpPr>
        <p:spPr>
          <a:xfrm>
            <a:off x="2291772" y="3937620"/>
            <a:ext cx="2957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600" dirty="0">
                <a:solidFill>
                  <a:schemeClr val="accent1"/>
                </a:solidFill>
              </a:rPr>
              <a:t>Severely degrades file</a:t>
            </a:r>
          </a:p>
          <a:p>
            <a:pPr algn="ctr"/>
            <a:r>
              <a:rPr kumimoji="1" lang="en-US" altLang="zh-CN" sz="1600" dirty="0">
                <a:solidFill>
                  <a:schemeClr val="accent1"/>
                </a:solidFill>
              </a:rPr>
              <a:t>system operation performance</a:t>
            </a:r>
            <a:endParaRPr kumimoji="1"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80192EB-4951-AC4C-A153-93C95AAB87B6}"/>
              </a:ext>
            </a:extLst>
          </p:cNvPr>
          <p:cNvSpPr txBox="1"/>
          <p:nvPr/>
        </p:nvSpPr>
        <p:spPr>
          <a:xfrm>
            <a:off x="5669974" y="3937620"/>
            <a:ext cx="2658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600" dirty="0">
                <a:solidFill>
                  <a:schemeClr val="accent1"/>
                </a:solidFill>
              </a:rPr>
              <a:t>Users view unused storage</a:t>
            </a:r>
          </a:p>
          <a:p>
            <a:pPr algn="ctr"/>
            <a:r>
              <a:rPr kumimoji="1" lang="en-US" altLang="zh-CN" sz="1600" dirty="0">
                <a:solidFill>
                  <a:schemeClr val="accent1"/>
                </a:solidFill>
              </a:rPr>
              <a:t>space as a limited resource</a:t>
            </a:r>
            <a:endParaRPr kumimoji="1" lang="zh-CN" alt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82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931174-0919-E943-B7D2-FBAE566C7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impact in detail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011CD7-2C52-A846-BA0C-0DF5501C5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dirty="0"/>
              <a:t>Design choices of contributory storage: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6D8658-E03A-3249-982D-FB0E9FB3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36F94F1-8CFF-FB46-9136-2E05CC3F4483}"/>
              </a:ext>
            </a:extLst>
          </p:cNvPr>
          <p:cNvSpPr/>
          <p:nvPr/>
        </p:nvSpPr>
        <p:spPr>
          <a:xfrm>
            <a:off x="827584" y="2209602"/>
            <a:ext cx="669574" cy="27855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828A4FB-DCC2-6647-873C-30F27C4D0E8B}"/>
              </a:ext>
            </a:extLst>
          </p:cNvPr>
          <p:cNvSpPr txBox="1"/>
          <p:nvPr/>
        </p:nvSpPr>
        <p:spPr>
          <a:xfrm>
            <a:off x="1497158" y="2189683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User files</a:t>
            </a:r>
            <a:endParaRPr kumimoji="1" lang="zh-CN" altLang="en-US" sz="1400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96775B4-EE47-EA4C-854B-FDBAB14CC0A2}"/>
              </a:ext>
            </a:extLst>
          </p:cNvPr>
          <p:cNvSpPr/>
          <p:nvPr/>
        </p:nvSpPr>
        <p:spPr>
          <a:xfrm>
            <a:off x="3203848" y="2209602"/>
            <a:ext cx="669574" cy="27855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D7933AB-1BD0-A14E-A3A5-5F79C1524E3F}"/>
              </a:ext>
            </a:extLst>
          </p:cNvPr>
          <p:cNvSpPr txBox="1"/>
          <p:nvPr/>
        </p:nvSpPr>
        <p:spPr>
          <a:xfrm>
            <a:off x="3873422" y="2189683"/>
            <a:ext cx="1754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Contributed space</a:t>
            </a:r>
            <a:endParaRPr kumimoji="1" lang="zh-CN" altLang="en-US" sz="1400" b="1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8991395-13F2-1642-A771-C9E016AE3543}"/>
              </a:ext>
            </a:extLst>
          </p:cNvPr>
          <p:cNvSpPr/>
          <p:nvPr/>
        </p:nvSpPr>
        <p:spPr>
          <a:xfrm>
            <a:off x="6186854" y="2200549"/>
            <a:ext cx="669574" cy="2785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A61AF4C-2E75-3545-AB21-495CCBE3E31A}"/>
              </a:ext>
            </a:extLst>
          </p:cNvPr>
          <p:cNvSpPr txBox="1"/>
          <p:nvPr/>
        </p:nvSpPr>
        <p:spPr>
          <a:xfrm>
            <a:off x="6856428" y="2180630"/>
            <a:ext cx="15263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Free disk space</a:t>
            </a:r>
            <a:endParaRPr kumimoji="1" lang="zh-CN" altLang="en-US" sz="1400" b="1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1A6A30-B100-4C40-94AF-6DD7A0C7066A}"/>
              </a:ext>
            </a:extLst>
          </p:cNvPr>
          <p:cNvGrpSpPr/>
          <p:nvPr/>
        </p:nvGrpSpPr>
        <p:grpSpPr>
          <a:xfrm>
            <a:off x="1174850" y="2929508"/>
            <a:ext cx="2821086" cy="2081563"/>
            <a:chOff x="1174850" y="3073524"/>
            <a:chExt cx="2821086" cy="20815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B0171A1-2918-6D43-958F-FFA9E495E515}"/>
                </a:ext>
              </a:extLst>
            </p:cNvPr>
            <p:cNvSpPr/>
            <p:nvPr/>
          </p:nvSpPr>
          <p:spPr>
            <a:xfrm>
              <a:off x="1174852" y="3082824"/>
              <a:ext cx="597565" cy="155381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9C935D3-E619-DF4D-8E80-FFF90AE68041}"/>
                </a:ext>
              </a:extLst>
            </p:cNvPr>
            <p:cNvSpPr/>
            <p:nvPr/>
          </p:nvSpPr>
          <p:spPr>
            <a:xfrm>
              <a:off x="1174851" y="3073525"/>
              <a:ext cx="597565" cy="9956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E7B4B38-C3B0-7945-88DA-3F1802455EF5}"/>
                </a:ext>
              </a:extLst>
            </p:cNvPr>
            <p:cNvSpPr/>
            <p:nvPr/>
          </p:nvSpPr>
          <p:spPr>
            <a:xfrm>
              <a:off x="1174850" y="4441677"/>
              <a:ext cx="597565" cy="2042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3971442C-956B-E141-BBFE-D3BE29927F22}"/>
                </a:ext>
              </a:extLst>
            </p:cNvPr>
            <p:cNvSpPr/>
            <p:nvPr/>
          </p:nvSpPr>
          <p:spPr>
            <a:xfrm>
              <a:off x="1916025" y="3082824"/>
              <a:ext cx="597565" cy="155381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5B21903-D0F1-4B48-B4FF-10880870D529}"/>
                </a:ext>
              </a:extLst>
            </p:cNvPr>
            <p:cNvSpPr/>
            <p:nvPr/>
          </p:nvSpPr>
          <p:spPr>
            <a:xfrm>
              <a:off x="1916024" y="3073525"/>
              <a:ext cx="597565" cy="12961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4D93755-AB74-904A-9944-1A26CD86FAEE}"/>
                </a:ext>
              </a:extLst>
            </p:cNvPr>
            <p:cNvSpPr/>
            <p:nvPr/>
          </p:nvSpPr>
          <p:spPr>
            <a:xfrm>
              <a:off x="1916023" y="4441677"/>
              <a:ext cx="597565" cy="2042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4E772C5A-2075-6D44-B8AF-94FD37A3356A}"/>
                </a:ext>
              </a:extLst>
            </p:cNvPr>
            <p:cNvSpPr/>
            <p:nvPr/>
          </p:nvSpPr>
          <p:spPr>
            <a:xfrm>
              <a:off x="2657198" y="3082824"/>
              <a:ext cx="597565" cy="155381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5C76E68-D671-514E-A467-FBA6B4C3D890}"/>
                </a:ext>
              </a:extLst>
            </p:cNvPr>
            <p:cNvSpPr/>
            <p:nvPr/>
          </p:nvSpPr>
          <p:spPr>
            <a:xfrm>
              <a:off x="2657197" y="3073525"/>
              <a:ext cx="597565" cy="30777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33AB9D0-62FA-E141-8026-C29E9AF1521D}"/>
                </a:ext>
              </a:extLst>
            </p:cNvPr>
            <p:cNvSpPr/>
            <p:nvPr/>
          </p:nvSpPr>
          <p:spPr>
            <a:xfrm>
              <a:off x="2657196" y="4441677"/>
              <a:ext cx="597565" cy="2042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418BFEC-75DB-CB41-AA62-7C34D48C96B9}"/>
                </a:ext>
              </a:extLst>
            </p:cNvPr>
            <p:cNvSpPr/>
            <p:nvPr/>
          </p:nvSpPr>
          <p:spPr>
            <a:xfrm>
              <a:off x="3398371" y="3082824"/>
              <a:ext cx="597565" cy="155381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3FAEC4C4-1531-5542-8BF1-7BAC3E5271C6}"/>
                </a:ext>
              </a:extLst>
            </p:cNvPr>
            <p:cNvSpPr/>
            <p:nvPr/>
          </p:nvSpPr>
          <p:spPr>
            <a:xfrm>
              <a:off x="3398370" y="3073524"/>
              <a:ext cx="597565" cy="11639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5560FA2B-7E32-A14E-9DA0-2B1E3B557ED0}"/>
                </a:ext>
              </a:extLst>
            </p:cNvPr>
            <p:cNvSpPr/>
            <p:nvPr/>
          </p:nvSpPr>
          <p:spPr>
            <a:xfrm>
              <a:off x="3398369" y="4441677"/>
              <a:ext cx="597565" cy="2042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9C259E3-7EC6-A84F-8C47-5BB05055B044}"/>
                </a:ext>
              </a:extLst>
            </p:cNvPr>
            <p:cNvSpPr txBox="1"/>
            <p:nvPr/>
          </p:nvSpPr>
          <p:spPr>
            <a:xfrm>
              <a:off x="1741157" y="4785755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/>
                <a:t>Static design</a:t>
              </a:r>
              <a:endParaRPr kumimoji="1" lang="zh-CN" altLang="en-US" b="1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80B5243-DB36-FC4E-A9C6-012DD611B756}"/>
              </a:ext>
            </a:extLst>
          </p:cNvPr>
          <p:cNvGrpSpPr/>
          <p:nvPr/>
        </p:nvGrpSpPr>
        <p:grpSpPr>
          <a:xfrm>
            <a:off x="4939816" y="2938808"/>
            <a:ext cx="2821086" cy="2081496"/>
            <a:chOff x="4939816" y="3082824"/>
            <a:chExt cx="2821086" cy="2081496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B9962D3-7637-7949-BC81-0421DB3B7524}"/>
                </a:ext>
              </a:extLst>
            </p:cNvPr>
            <p:cNvSpPr/>
            <p:nvPr/>
          </p:nvSpPr>
          <p:spPr>
            <a:xfrm>
              <a:off x="4939818" y="3092124"/>
              <a:ext cx="597565" cy="155381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CA5CC1D-23AC-2F4E-A163-05938ADF67A0}"/>
                </a:ext>
              </a:extLst>
            </p:cNvPr>
            <p:cNvSpPr/>
            <p:nvPr/>
          </p:nvSpPr>
          <p:spPr>
            <a:xfrm>
              <a:off x="4939817" y="3082825"/>
              <a:ext cx="597565" cy="9956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151A745-B532-6946-AD32-AA247A125DAC}"/>
                </a:ext>
              </a:extLst>
            </p:cNvPr>
            <p:cNvSpPr/>
            <p:nvPr/>
          </p:nvSpPr>
          <p:spPr>
            <a:xfrm>
              <a:off x="4939816" y="4218218"/>
              <a:ext cx="597565" cy="4370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97FE95E-693A-FB4C-9926-BBE66A348203}"/>
                </a:ext>
              </a:extLst>
            </p:cNvPr>
            <p:cNvSpPr/>
            <p:nvPr/>
          </p:nvSpPr>
          <p:spPr>
            <a:xfrm>
              <a:off x="5680991" y="3092124"/>
              <a:ext cx="597565" cy="155381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6A527AFD-EBA5-A943-8402-BB064D3B9E70}"/>
                </a:ext>
              </a:extLst>
            </p:cNvPr>
            <p:cNvSpPr/>
            <p:nvPr/>
          </p:nvSpPr>
          <p:spPr>
            <a:xfrm>
              <a:off x="5680990" y="3082825"/>
              <a:ext cx="597565" cy="12961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5765821E-4C47-124A-8F06-B9EF66DB6B18}"/>
                </a:ext>
              </a:extLst>
            </p:cNvPr>
            <p:cNvSpPr/>
            <p:nvPr/>
          </p:nvSpPr>
          <p:spPr>
            <a:xfrm>
              <a:off x="5680989" y="4518719"/>
              <a:ext cx="597565" cy="13651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41F1D825-EEE8-6645-9A21-A8C8E6A55B7B}"/>
                </a:ext>
              </a:extLst>
            </p:cNvPr>
            <p:cNvSpPr/>
            <p:nvPr/>
          </p:nvSpPr>
          <p:spPr>
            <a:xfrm>
              <a:off x="6422164" y="3092124"/>
              <a:ext cx="597565" cy="155381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5F68CC1D-51C2-384C-AF56-0CB7FB162DC0}"/>
                </a:ext>
              </a:extLst>
            </p:cNvPr>
            <p:cNvSpPr/>
            <p:nvPr/>
          </p:nvSpPr>
          <p:spPr>
            <a:xfrm>
              <a:off x="6422163" y="3082825"/>
              <a:ext cx="597565" cy="30777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54CC594B-7E60-4C4D-863F-B66F54C09E11}"/>
                </a:ext>
              </a:extLst>
            </p:cNvPr>
            <p:cNvSpPr/>
            <p:nvPr/>
          </p:nvSpPr>
          <p:spPr>
            <a:xfrm>
              <a:off x="6422162" y="3530352"/>
              <a:ext cx="597565" cy="11248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D2E54C3E-06B8-474E-878A-30D9A6A757A8}"/>
                </a:ext>
              </a:extLst>
            </p:cNvPr>
            <p:cNvSpPr/>
            <p:nvPr/>
          </p:nvSpPr>
          <p:spPr>
            <a:xfrm>
              <a:off x="7163337" y="3092124"/>
              <a:ext cx="597565" cy="155381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A2B52DF3-9778-5843-B790-8931CB3801F3}"/>
                </a:ext>
              </a:extLst>
            </p:cNvPr>
            <p:cNvSpPr/>
            <p:nvPr/>
          </p:nvSpPr>
          <p:spPr>
            <a:xfrm>
              <a:off x="7163336" y="3082824"/>
              <a:ext cx="597565" cy="11639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930AF37-FA58-524F-AA8F-718CE1922A7E}"/>
                </a:ext>
              </a:extLst>
            </p:cNvPr>
            <p:cNvSpPr/>
            <p:nvPr/>
          </p:nvSpPr>
          <p:spPr>
            <a:xfrm>
              <a:off x="7163335" y="4378969"/>
              <a:ext cx="597565" cy="2762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2081D103-C59D-F547-93AA-429F0C39EBD0}"/>
                </a:ext>
              </a:extLst>
            </p:cNvPr>
            <p:cNvSpPr txBox="1"/>
            <p:nvPr/>
          </p:nvSpPr>
          <p:spPr>
            <a:xfrm>
              <a:off x="5444971" y="4794988"/>
              <a:ext cx="1954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/>
                <a:t>Dynamic design</a:t>
              </a:r>
              <a:endParaRPr kumimoji="1" lang="zh-CN" altLang="en-US" b="1" dirty="0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8966E4F-26D0-D04A-B708-BD7066A71416}"/>
              </a:ext>
            </a:extLst>
          </p:cNvPr>
          <p:cNvSpPr txBox="1"/>
          <p:nvPr/>
        </p:nvSpPr>
        <p:spPr>
          <a:xfrm>
            <a:off x="974684" y="5007875"/>
            <a:ext cx="336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Restricted contributed space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4134C40-7165-E84C-9B74-B647BEAD22AF}"/>
              </a:ext>
            </a:extLst>
          </p:cNvPr>
          <p:cNvSpPr txBox="1"/>
          <p:nvPr/>
        </p:nvSpPr>
        <p:spPr>
          <a:xfrm>
            <a:off x="4887125" y="5007875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Degraded FS performance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4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931174-0919-E943-B7D2-FBAE566C7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impact in detail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011CD7-2C52-A846-BA0C-0DF5501C5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dirty="0"/>
              <a:t>Quantitative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analysis: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6D8658-E03A-3249-982D-FB0E9FB3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014DC2-90C9-0140-96BC-4A4558A57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125" y="2094844"/>
            <a:ext cx="4536504" cy="310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55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931174-0919-E943-B7D2-FBAE566C7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Goal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011CD7-2C52-A846-BA0C-0DF5501C5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771636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dirty="0"/>
              <a:t>Contributed files should be </a:t>
            </a:r>
            <a:r>
              <a:rPr kumimoji="1" lang="en-US" altLang="zh-CN" dirty="0">
                <a:solidFill>
                  <a:schemeClr val="accent1"/>
                </a:solidFill>
              </a:rPr>
              <a:t>transparent</a:t>
            </a:r>
            <a:r>
              <a:rPr kumimoji="1" lang="en-US" altLang="zh-CN" dirty="0"/>
              <a:t>:</a:t>
            </a:r>
          </a:p>
          <a:p>
            <a:pPr>
              <a:buFont typeface="Wingdings" pitchFamily="2" charset="2"/>
              <a:buChar char="Ø"/>
            </a:pPr>
            <a:r>
              <a:rPr kumimoji="1" lang="zh-CN" altLang="en-US" sz="2400" dirty="0"/>
              <a:t> </a:t>
            </a:r>
            <a:r>
              <a:rPr kumimoji="1" lang="en-US" altLang="zh-CN" sz="2400" dirty="0"/>
              <a:t>No effect on file system </a:t>
            </a:r>
            <a:r>
              <a:rPr kumimoji="1" lang="en-US" altLang="zh-CN" sz="2400" dirty="0">
                <a:solidFill>
                  <a:schemeClr val="accent1"/>
                </a:solidFill>
              </a:rPr>
              <a:t>performance</a:t>
            </a:r>
            <a:endParaRPr kumimoji="1" lang="en-US" altLang="zh-CN" sz="22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kumimoji="1" lang="en-US" altLang="zh-CN" sz="2400" dirty="0"/>
              <a:t> No effect on file system </a:t>
            </a:r>
            <a:r>
              <a:rPr kumimoji="1" lang="en-US" altLang="zh-CN" sz="2400" dirty="0">
                <a:solidFill>
                  <a:schemeClr val="accent1"/>
                </a:solidFill>
              </a:rPr>
              <a:t>capacity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6D8658-E03A-3249-982D-FB0E9FB3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957C2B67-A4DA-B045-9246-9077C1306343}"/>
              </a:ext>
            </a:extLst>
          </p:cNvPr>
          <p:cNvCxnSpPr>
            <a:cxnSpLocks/>
          </p:cNvCxnSpPr>
          <p:nvPr/>
        </p:nvCxnSpPr>
        <p:spPr>
          <a:xfrm>
            <a:off x="1043608" y="4390369"/>
            <a:ext cx="226050" cy="0"/>
          </a:xfrm>
          <a:prstGeom prst="line">
            <a:avLst/>
          </a:prstGeom>
          <a:ln w="76200">
            <a:solidFill>
              <a:schemeClr val="accent1"/>
            </a:solidFill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B3159CAE-B668-5A41-A40E-373A5C97EABD}"/>
              </a:ext>
            </a:extLst>
          </p:cNvPr>
          <p:cNvCxnSpPr>
            <a:cxnSpLocks/>
          </p:cNvCxnSpPr>
          <p:nvPr/>
        </p:nvCxnSpPr>
        <p:spPr>
          <a:xfrm>
            <a:off x="7956376" y="4390369"/>
            <a:ext cx="180020" cy="0"/>
          </a:xfrm>
          <a:prstGeom prst="line">
            <a:avLst/>
          </a:prstGeom>
          <a:ln w="76200">
            <a:solidFill>
              <a:schemeClr val="accent3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283DCA5E-0A7C-144E-935F-2D755E9F75AB}"/>
              </a:ext>
            </a:extLst>
          </p:cNvPr>
          <p:cNvSpPr/>
          <p:nvPr/>
        </p:nvSpPr>
        <p:spPr>
          <a:xfrm>
            <a:off x="1269658" y="4342930"/>
            <a:ext cx="6686718" cy="8983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dk1">
                  <a:tint val="44500"/>
                  <a:satMod val="160000"/>
                </a:schemeClr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B1A6675-120F-7044-88F6-AC17D1C5FF12}"/>
              </a:ext>
            </a:extLst>
          </p:cNvPr>
          <p:cNvSpPr txBox="1"/>
          <p:nvPr/>
        </p:nvSpPr>
        <p:spPr>
          <a:xfrm>
            <a:off x="4026927" y="4474540"/>
            <a:ext cx="1172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Trade-off</a:t>
            </a:r>
            <a:endParaRPr kumimoji="1" lang="zh-CN" altLang="en-US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773B9AB-75A0-DC48-85B4-627788EEBB62}"/>
              </a:ext>
            </a:extLst>
          </p:cNvPr>
          <p:cNvSpPr txBox="1"/>
          <p:nvPr/>
        </p:nvSpPr>
        <p:spPr>
          <a:xfrm>
            <a:off x="392599" y="3793604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User FS operation performance</a:t>
            </a:r>
            <a:endParaRPr kumimoji="1" lang="zh-CN" altLang="en-US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0F33C9A-2335-294E-96DA-366FA85DFEBC}"/>
              </a:ext>
            </a:extLst>
          </p:cNvPr>
          <p:cNvSpPr txBox="1"/>
          <p:nvPr/>
        </p:nvSpPr>
        <p:spPr>
          <a:xfrm>
            <a:off x="4860592" y="3793604"/>
            <a:ext cx="389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Contributing system performance</a:t>
            </a:r>
            <a:endParaRPr kumimoji="1" lang="zh-CN" altLang="en-US" b="1" dirty="0">
              <a:ln w="0"/>
              <a:solidFill>
                <a:schemeClr val="accent3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194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 animBg="1"/>
      <p:bldP spid="12" grpId="0"/>
      <p:bldP spid="20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931174-0919-E943-B7D2-FBAE566C7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TFS’s key technique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6D8658-E03A-3249-982D-FB0E9FB3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D637C3B-1230-AA4E-8E1F-B7D4CC7A78A2}"/>
              </a:ext>
            </a:extLst>
          </p:cNvPr>
          <p:cNvSpPr/>
          <p:nvPr/>
        </p:nvSpPr>
        <p:spPr>
          <a:xfrm>
            <a:off x="971602" y="2081698"/>
            <a:ext cx="1008113" cy="28349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14A9790-55E2-154E-A0F4-6A540F648C12}"/>
              </a:ext>
            </a:extLst>
          </p:cNvPr>
          <p:cNvSpPr/>
          <p:nvPr/>
        </p:nvSpPr>
        <p:spPr>
          <a:xfrm>
            <a:off x="971600" y="2081698"/>
            <a:ext cx="1008113" cy="212366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EABBF58-7151-354A-9ED3-119E682639AA}"/>
              </a:ext>
            </a:extLst>
          </p:cNvPr>
          <p:cNvSpPr/>
          <p:nvPr/>
        </p:nvSpPr>
        <p:spPr>
          <a:xfrm>
            <a:off x="971600" y="4412599"/>
            <a:ext cx="1008113" cy="50405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7C7F09-91CC-4B40-B2AF-8283C0BDD9C3}"/>
              </a:ext>
            </a:extLst>
          </p:cNvPr>
          <p:cNvSpPr txBox="1"/>
          <p:nvPr/>
        </p:nvSpPr>
        <p:spPr>
          <a:xfrm>
            <a:off x="1735897" y="1518970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Normal file system</a:t>
            </a:r>
            <a:endParaRPr kumimoji="1" lang="zh-CN" altLang="en-US" b="1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286046A-67C4-CD4A-B2AC-EDD143D0D9EF}"/>
              </a:ext>
            </a:extLst>
          </p:cNvPr>
          <p:cNvSpPr/>
          <p:nvPr/>
        </p:nvSpPr>
        <p:spPr>
          <a:xfrm>
            <a:off x="2350098" y="2096237"/>
            <a:ext cx="1008113" cy="28349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1351E21-9C57-994F-BDEB-EE4DA83E344A}"/>
              </a:ext>
            </a:extLst>
          </p:cNvPr>
          <p:cNvSpPr/>
          <p:nvPr/>
        </p:nvSpPr>
        <p:spPr>
          <a:xfrm>
            <a:off x="2350096" y="2096237"/>
            <a:ext cx="1008113" cy="212366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D75D40F-D0EF-FD47-BF62-C901D1856753}"/>
              </a:ext>
            </a:extLst>
          </p:cNvPr>
          <p:cNvSpPr/>
          <p:nvPr/>
        </p:nvSpPr>
        <p:spPr>
          <a:xfrm>
            <a:off x="2350096" y="4673986"/>
            <a:ext cx="1008113" cy="25720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0FE0D12-D014-D94A-981A-5393F5C3CE34}"/>
              </a:ext>
            </a:extLst>
          </p:cNvPr>
          <p:cNvSpPr/>
          <p:nvPr/>
        </p:nvSpPr>
        <p:spPr>
          <a:xfrm>
            <a:off x="3718250" y="2110776"/>
            <a:ext cx="1008113" cy="28349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EDA2D84-1028-444E-B4B8-DE14A6421C19}"/>
              </a:ext>
            </a:extLst>
          </p:cNvPr>
          <p:cNvSpPr/>
          <p:nvPr/>
        </p:nvSpPr>
        <p:spPr>
          <a:xfrm>
            <a:off x="3718248" y="2110776"/>
            <a:ext cx="1008113" cy="249120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9608CF1-27C6-AE47-8719-B6BE00C7D1E0}"/>
              </a:ext>
            </a:extLst>
          </p:cNvPr>
          <p:cNvSpPr/>
          <p:nvPr/>
        </p:nvSpPr>
        <p:spPr>
          <a:xfrm>
            <a:off x="3718248" y="4688525"/>
            <a:ext cx="1008113" cy="25720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DCF245CD-5E1E-B444-9BC4-6DBEE2CF7302}"/>
              </a:ext>
            </a:extLst>
          </p:cNvPr>
          <p:cNvCxnSpPr>
            <a:cxnSpLocks/>
          </p:cNvCxnSpPr>
          <p:nvPr/>
        </p:nvCxnSpPr>
        <p:spPr>
          <a:xfrm>
            <a:off x="2051720" y="3521858"/>
            <a:ext cx="2263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B39B0889-1CA2-CB41-B71A-58FADD1DC0C6}"/>
              </a:ext>
            </a:extLst>
          </p:cNvPr>
          <p:cNvCxnSpPr>
            <a:cxnSpLocks/>
          </p:cNvCxnSpPr>
          <p:nvPr/>
        </p:nvCxnSpPr>
        <p:spPr>
          <a:xfrm>
            <a:off x="3430216" y="3521858"/>
            <a:ext cx="2263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82DECD76-AE62-EB47-965C-5435C1EB862C}"/>
              </a:ext>
            </a:extLst>
          </p:cNvPr>
          <p:cNvSpPr/>
          <p:nvPr/>
        </p:nvSpPr>
        <p:spPr>
          <a:xfrm>
            <a:off x="5508106" y="2105548"/>
            <a:ext cx="1008113" cy="28349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46407FB-E6B2-9A47-8479-FF7B07D53182}"/>
              </a:ext>
            </a:extLst>
          </p:cNvPr>
          <p:cNvSpPr/>
          <p:nvPr/>
        </p:nvSpPr>
        <p:spPr>
          <a:xfrm>
            <a:off x="5508104" y="2105548"/>
            <a:ext cx="1008113" cy="212366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6B9AD51-6ADE-FC40-96CB-1A778283E8C3}"/>
              </a:ext>
            </a:extLst>
          </p:cNvPr>
          <p:cNvSpPr/>
          <p:nvPr/>
        </p:nvSpPr>
        <p:spPr>
          <a:xfrm>
            <a:off x="5508104" y="4436449"/>
            <a:ext cx="1008113" cy="5040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84E3A86-CD3D-C945-8B10-1C6D28D670C7}"/>
              </a:ext>
            </a:extLst>
          </p:cNvPr>
          <p:cNvSpPr txBox="1"/>
          <p:nvPr/>
        </p:nvSpPr>
        <p:spPr>
          <a:xfrm>
            <a:off x="6457902" y="152828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TFS</a:t>
            </a:r>
            <a:endParaRPr kumimoji="1" lang="zh-CN" altLang="en-US" b="1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D7E08A4-477D-EB45-ADD9-831020316CC8}"/>
              </a:ext>
            </a:extLst>
          </p:cNvPr>
          <p:cNvSpPr/>
          <p:nvPr/>
        </p:nvSpPr>
        <p:spPr>
          <a:xfrm>
            <a:off x="7020271" y="2110776"/>
            <a:ext cx="1008113" cy="28349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DD72DA5-EA1B-9346-B3EF-2FACD0FABB9F}"/>
              </a:ext>
            </a:extLst>
          </p:cNvPr>
          <p:cNvSpPr/>
          <p:nvPr/>
        </p:nvSpPr>
        <p:spPr>
          <a:xfrm>
            <a:off x="7020269" y="4412599"/>
            <a:ext cx="1008113" cy="53313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5507D2F1-CAA9-934F-8A95-66E8230BF40E}"/>
              </a:ext>
            </a:extLst>
          </p:cNvPr>
          <p:cNvCxnSpPr/>
          <p:nvPr/>
        </p:nvCxnSpPr>
        <p:spPr>
          <a:xfrm>
            <a:off x="6588224" y="3545708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B31B4886-175E-AB4A-B94B-DDBF77AA90AA}"/>
              </a:ext>
            </a:extLst>
          </p:cNvPr>
          <p:cNvSpPr/>
          <p:nvPr/>
        </p:nvSpPr>
        <p:spPr>
          <a:xfrm>
            <a:off x="7020269" y="2110776"/>
            <a:ext cx="1008113" cy="2491202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82944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8" grpId="0" animBg="1"/>
      <p:bldP spid="30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931174-0919-E943-B7D2-FBAE566C7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TFS’s key technique</a:t>
            </a:r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B397088-1229-4A45-953A-7CD21CBD6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25257"/>
            <a:ext cx="4690864" cy="22322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2400" dirty="0"/>
              <a:t>Two problem incurred by </a:t>
            </a:r>
            <a:r>
              <a:rPr lang="en-US" altLang="zh-CN" sz="2400" dirty="0">
                <a:solidFill>
                  <a:schemeClr val="accent1"/>
                </a:solidFill>
              </a:rPr>
              <a:t>overwriting</a:t>
            </a:r>
            <a:r>
              <a:rPr lang="en-US" altLang="zh-CN" sz="2400" dirty="0"/>
              <a:t> contributed data: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000" dirty="0"/>
              <a:t>Contributed data loss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000" dirty="0"/>
              <a:t>Transparent file owner’s direct access to user data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6D8658-E03A-3249-982D-FB0E9FB3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176EA33-4D6E-DF43-96E9-5CF6EBFB323A}"/>
              </a:ext>
            </a:extLst>
          </p:cNvPr>
          <p:cNvSpPr/>
          <p:nvPr/>
        </p:nvSpPr>
        <p:spPr>
          <a:xfrm>
            <a:off x="5508106" y="2105548"/>
            <a:ext cx="1008113" cy="28349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2D124C3-8A19-B74D-92EB-358C7EED05C1}"/>
              </a:ext>
            </a:extLst>
          </p:cNvPr>
          <p:cNvSpPr/>
          <p:nvPr/>
        </p:nvSpPr>
        <p:spPr>
          <a:xfrm>
            <a:off x="5508104" y="2105548"/>
            <a:ext cx="1008113" cy="212366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697DA8D-2C63-B644-A42B-D0B5B18FE01B}"/>
              </a:ext>
            </a:extLst>
          </p:cNvPr>
          <p:cNvSpPr/>
          <p:nvPr/>
        </p:nvSpPr>
        <p:spPr>
          <a:xfrm>
            <a:off x="5508104" y="4436449"/>
            <a:ext cx="1008113" cy="5040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F4F8710-7ED4-2B4B-95D9-CC9FC2DFE5AE}"/>
              </a:ext>
            </a:extLst>
          </p:cNvPr>
          <p:cNvSpPr txBox="1"/>
          <p:nvPr/>
        </p:nvSpPr>
        <p:spPr>
          <a:xfrm>
            <a:off x="6457902" y="152828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TFS</a:t>
            </a:r>
            <a:endParaRPr kumimoji="1" lang="zh-CN" altLang="en-US" b="1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B9C6CE6-B783-314F-8D2D-590F0BF2318C}"/>
              </a:ext>
            </a:extLst>
          </p:cNvPr>
          <p:cNvSpPr/>
          <p:nvPr/>
        </p:nvSpPr>
        <p:spPr>
          <a:xfrm>
            <a:off x="7020271" y="2110776"/>
            <a:ext cx="1008113" cy="28349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9EE4B43-A7DA-AE4C-B502-FE472FE55058}"/>
              </a:ext>
            </a:extLst>
          </p:cNvPr>
          <p:cNvSpPr/>
          <p:nvPr/>
        </p:nvSpPr>
        <p:spPr>
          <a:xfrm>
            <a:off x="7020269" y="4412599"/>
            <a:ext cx="1008113" cy="53313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06DC31B9-4F89-DA4A-B82F-562D362D95FB}"/>
              </a:ext>
            </a:extLst>
          </p:cNvPr>
          <p:cNvCxnSpPr/>
          <p:nvPr/>
        </p:nvCxnSpPr>
        <p:spPr>
          <a:xfrm>
            <a:off x="6588224" y="3545708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2D267EFD-1A45-E749-8A17-E15804664781}"/>
              </a:ext>
            </a:extLst>
          </p:cNvPr>
          <p:cNvSpPr/>
          <p:nvPr/>
        </p:nvSpPr>
        <p:spPr>
          <a:xfrm>
            <a:off x="7020269" y="2110776"/>
            <a:ext cx="1008113" cy="2491202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E93F4B9-B215-A64A-A81F-405918FF5096}"/>
              </a:ext>
            </a:extLst>
          </p:cNvPr>
          <p:cNvSpPr/>
          <p:nvPr/>
        </p:nvSpPr>
        <p:spPr>
          <a:xfrm>
            <a:off x="7020269" y="4436449"/>
            <a:ext cx="1008113" cy="16552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09673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C019F4-17F5-C946-AEAA-A539F8DBB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Preventing data loss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ADC0C7-1B53-6D47-9E39-64A15AD91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Picture 2" descr="Clip Art Cloud Small, HD Png Download - kindpng">
            <a:extLst>
              <a:ext uri="{FF2B5EF4-FFF2-40B4-BE49-F238E27FC236}">
                <a16:creationId xmlns:a16="http://schemas.microsoft.com/office/drawing/2014/main" id="{2E4F3F67-83BB-9649-ABB4-E6FB9472D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8" b="90254" l="9419" r="90000">
                        <a14:foregroundMark x1="9535" y1="55508" x2="9419" y2="69280"/>
                        <a14:foregroundMark x1="9419" y1="69280" x2="9884" y2="70339"/>
                        <a14:foregroundMark x1="89884" y1="61864" x2="89884" y2="61864"/>
                        <a14:foregroundMark x1="49535" y1="90254" x2="49535" y2="90254"/>
                        <a14:foregroundMark x1="54070" y1="11229" x2="54070" y2="112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29308"/>
            <a:ext cx="2843732" cy="156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832A81E-277D-4E4F-A0E8-50E682CD3E75}"/>
              </a:ext>
            </a:extLst>
          </p:cNvPr>
          <p:cNvSpPr txBox="1"/>
          <p:nvPr/>
        </p:nvSpPr>
        <p:spPr>
          <a:xfrm>
            <a:off x="5580112" y="148934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Distributed system</a:t>
            </a:r>
            <a:endParaRPr kumimoji="1"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FEEEC0F-6DC0-A84F-9210-F630A72F2CA6}"/>
              </a:ext>
            </a:extLst>
          </p:cNvPr>
          <p:cNvSpPr/>
          <p:nvPr/>
        </p:nvSpPr>
        <p:spPr>
          <a:xfrm>
            <a:off x="1595399" y="3001516"/>
            <a:ext cx="1008113" cy="1721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06A370A-2344-484F-851B-FBA5015855E3}"/>
              </a:ext>
            </a:extLst>
          </p:cNvPr>
          <p:cNvSpPr/>
          <p:nvPr/>
        </p:nvSpPr>
        <p:spPr>
          <a:xfrm>
            <a:off x="1595397" y="4399047"/>
            <a:ext cx="1008113" cy="32368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7036BFF-43C4-A643-840F-3DB4F746470D}"/>
              </a:ext>
            </a:extLst>
          </p:cNvPr>
          <p:cNvSpPr/>
          <p:nvPr/>
        </p:nvSpPr>
        <p:spPr>
          <a:xfrm>
            <a:off x="1595397" y="3001517"/>
            <a:ext cx="1008113" cy="151251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1D8AFCF-70EB-2F4A-A06D-C853D18A1F22}"/>
              </a:ext>
            </a:extLst>
          </p:cNvPr>
          <p:cNvSpPr/>
          <p:nvPr/>
        </p:nvSpPr>
        <p:spPr>
          <a:xfrm>
            <a:off x="1595397" y="4378979"/>
            <a:ext cx="1008113" cy="1350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4B02E67-E9F8-9249-B1D2-D92698E28004}"/>
              </a:ext>
            </a:extLst>
          </p:cNvPr>
          <p:cNvSpPr/>
          <p:nvPr/>
        </p:nvSpPr>
        <p:spPr>
          <a:xfrm>
            <a:off x="3827174" y="3001516"/>
            <a:ext cx="1008113" cy="1721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E778695-4388-684A-B59E-C6E1F21BD923}"/>
              </a:ext>
            </a:extLst>
          </p:cNvPr>
          <p:cNvSpPr/>
          <p:nvPr/>
        </p:nvSpPr>
        <p:spPr>
          <a:xfrm>
            <a:off x="3827172" y="3874903"/>
            <a:ext cx="1008113" cy="8478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E0FCBA9-4EE6-0549-B23A-2A1A7D8320ED}"/>
              </a:ext>
            </a:extLst>
          </p:cNvPr>
          <p:cNvSpPr/>
          <p:nvPr/>
        </p:nvSpPr>
        <p:spPr>
          <a:xfrm>
            <a:off x="3827172" y="3001516"/>
            <a:ext cx="1008113" cy="585355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89C09D2-FBC6-B946-A9FB-E52A0A61879C}"/>
              </a:ext>
            </a:extLst>
          </p:cNvPr>
          <p:cNvSpPr/>
          <p:nvPr/>
        </p:nvSpPr>
        <p:spPr>
          <a:xfrm>
            <a:off x="6058947" y="3001516"/>
            <a:ext cx="1008113" cy="1721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BE37A75-AFB8-384F-8064-9C8F123257B4}"/>
              </a:ext>
            </a:extLst>
          </p:cNvPr>
          <p:cNvSpPr/>
          <p:nvPr/>
        </p:nvSpPr>
        <p:spPr>
          <a:xfrm>
            <a:off x="6058945" y="4399047"/>
            <a:ext cx="1008113" cy="32368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6453FDC-282D-B248-AB63-8DF9C6439642}"/>
              </a:ext>
            </a:extLst>
          </p:cNvPr>
          <p:cNvSpPr/>
          <p:nvPr/>
        </p:nvSpPr>
        <p:spPr>
          <a:xfrm>
            <a:off x="6058945" y="3001516"/>
            <a:ext cx="1008113" cy="1305435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F7C7E1B-F512-AB41-9BC6-12E160D94201}"/>
              </a:ext>
            </a:extLst>
          </p:cNvPr>
          <p:cNvSpPr/>
          <p:nvPr/>
        </p:nvSpPr>
        <p:spPr>
          <a:xfrm>
            <a:off x="3827168" y="4378980"/>
            <a:ext cx="1008113" cy="135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346A6E7-C6BC-8841-A120-1407EDE8D3E0}"/>
              </a:ext>
            </a:extLst>
          </p:cNvPr>
          <p:cNvSpPr/>
          <p:nvPr/>
        </p:nvSpPr>
        <p:spPr>
          <a:xfrm>
            <a:off x="6058945" y="4378979"/>
            <a:ext cx="1008113" cy="135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D9A173ED-5A93-9843-A6E6-6E8C8974D855}"/>
              </a:ext>
            </a:extLst>
          </p:cNvPr>
          <p:cNvCxnSpPr>
            <a:stCxn id="9" idx="0"/>
          </p:cNvCxnSpPr>
          <p:nvPr/>
        </p:nvCxnSpPr>
        <p:spPr>
          <a:xfrm flipV="1">
            <a:off x="2099454" y="2497460"/>
            <a:ext cx="1032386" cy="50405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C9015AF9-0BB2-3246-9954-630E40BA4E49}"/>
              </a:ext>
            </a:extLst>
          </p:cNvPr>
          <p:cNvCxnSpPr>
            <a:cxnSpLocks/>
            <a:stCxn id="13" idx="0"/>
            <a:endCxn id="5" idx="2"/>
          </p:cNvCxnSpPr>
          <p:nvPr/>
        </p:nvCxnSpPr>
        <p:spPr>
          <a:xfrm flipV="1">
            <a:off x="4331229" y="2689905"/>
            <a:ext cx="6453" cy="3116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F8E47A43-8866-1741-9A1F-2D0C649780A6}"/>
              </a:ext>
            </a:extLst>
          </p:cNvPr>
          <p:cNvCxnSpPr>
            <a:cxnSpLocks/>
            <a:stCxn id="17" idx="0"/>
          </p:cNvCxnSpPr>
          <p:nvPr/>
        </p:nvCxnSpPr>
        <p:spPr>
          <a:xfrm flipH="1" flipV="1">
            <a:off x="5339340" y="2506752"/>
            <a:ext cx="1223662" cy="4947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D962693D-8EEF-F84E-A1C7-13B4791AE069}"/>
              </a:ext>
            </a:extLst>
          </p:cNvPr>
          <p:cNvSpPr txBox="1"/>
          <p:nvPr/>
        </p:nvSpPr>
        <p:spPr>
          <a:xfrm>
            <a:off x="3616926" y="490661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Replication</a:t>
            </a:r>
            <a:endParaRPr kumimoji="1" lang="zh-CN" altLang="en-US" b="1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FE9963D-3C4F-CD42-BE81-77588BD9606C}"/>
              </a:ext>
            </a:extLst>
          </p:cNvPr>
          <p:cNvSpPr txBox="1"/>
          <p:nvPr/>
        </p:nvSpPr>
        <p:spPr>
          <a:xfrm>
            <a:off x="1479367" y="5226811"/>
            <a:ext cx="5716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Replication-related algorithm are omitted due to the time limit</a:t>
            </a:r>
            <a:endParaRPr kumimoji="1" lang="zh-CN" alt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70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4B9D06-26AA-1142-9547-DE1925D4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Prevent unauthorized access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0C59F108-99F7-F048-80E8-72FB4634B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47232" y="1625635"/>
            <a:ext cx="4013200" cy="31750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5319AF-75BC-774A-BB9A-019663E8D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7" name="内容占位符 4">
            <a:extLst>
              <a:ext uri="{FF2B5EF4-FFF2-40B4-BE49-F238E27FC236}">
                <a16:creationId xmlns:a16="http://schemas.microsoft.com/office/drawing/2014/main" id="{62C04DBC-2F7C-5943-AE7F-1458A7AEAF46}"/>
              </a:ext>
            </a:extLst>
          </p:cNvPr>
          <p:cNvSpPr txBox="1">
            <a:spLocks/>
          </p:cNvSpPr>
          <p:nvPr/>
        </p:nvSpPr>
        <p:spPr>
          <a:xfrm>
            <a:off x="332432" y="1973735"/>
            <a:ext cx="4114800" cy="28249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sz="2000" dirty="0"/>
              <a:t>Augmented block state machine</a:t>
            </a:r>
            <a:endParaRPr lang="en-US" altLang="zh-CN" sz="2000" dirty="0"/>
          </a:p>
          <a:p>
            <a:pPr>
              <a:buFont typeface="Wingdings" pitchFamily="2" charset="2"/>
              <a:buChar char="Ø"/>
            </a:pPr>
            <a:r>
              <a:rPr lang="en-US" altLang="zh-CN" sz="1800" dirty="0">
                <a:solidFill>
                  <a:schemeClr val="accent1"/>
                </a:solidFill>
              </a:rPr>
              <a:t>Overwritten blocks</a:t>
            </a:r>
            <a:r>
              <a:rPr lang="zh-CN" altLang="en-US" sz="1800" dirty="0">
                <a:solidFill>
                  <a:schemeClr val="accent1"/>
                </a:solidFill>
              </a:rPr>
              <a:t> </a:t>
            </a:r>
            <a:r>
              <a:rPr lang="en-US" altLang="zh-CN" sz="1800" dirty="0"/>
              <a:t>are represented by specific states</a:t>
            </a:r>
            <a:endParaRPr lang="en-US" altLang="zh-CN" sz="1800" dirty="0">
              <a:solidFill>
                <a:schemeClr val="accent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1800" dirty="0"/>
              <a:t>open() checks if all blocks are not overwritten, fails if false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1800" dirty="0"/>
              <a:t>Remove overwritten transparent file entry after a failed open()</a:t>
            </a:r>
            <a:endParaRPr lang="zh-CN" altLang="en-US" sz="18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4175F1C-B39B-DE46-ACDD-2CFC8922D6EB}"/>
              </a:ext>
            </a:extLst>
          </p:cNvPr>
          <p:cNvSpPr/>
          <p:nvPr/>
        </p:nvSpPr>
        <p:spPr>
          <a:xfrm>
            <a:off x="4447232" y="2672151"/>
            <a:ext cx="4013200" cy="205755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584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4B9D06-26AA-1142-9547-DE1925D4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Prevent unauthorized access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5319AF-75BC-774A-BB9A-019663E8D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C6BEA4D-6778-1D40-A493-4F05CE5B1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How about an opened file?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C401AA0-4248-9345-BA54-6B1588D7F427}"/>
              </a:ext>
            </a:extLst>
          </p:cNvPr>
          <p:cNvSpPr/>
          <p:nvPr/>
        </p:nvSpPr>
        <p:spPr>
          <a:xfrm>
            <a:off x="1149713" y="2780913"/>
            <a:ext cx="12241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31FC351-A3FF-FD47-849F-F095731C0A71}"/>
              </a:ext>
            </a:extLst>
          </p:cNvPr>
          <p:cNvSpPr/>
          <p:nvPr/>
        </p:nvSpPr>
        <p:spPr>
          <a:xfrm>
            <a:off x="3548317" y="2775470"/>
            <a:ext cx="12241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50285C8-2F22-9549-B115-4C81E1C3F1AB}"/>
              </a:ext>
            </a:extLst>
          </p:cNvPr>
          <p:cNvSpPr/>
          <p:nvPr/>
        </p:nvSpPr>
        <p:spPr>
          <a:xfrm>
            <a:off x="3548317" y="2775470"/>
            <a:ext cx="864096" cy="7200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175A0310-8EB7-5348-8A69-FDF5BEDED106}"/>
              </a:ext>
            </a:extLst>
          </p:cNvPr>
          <p:cNvCxnSpPr>
            <a:stCxn id="8" idx="3"/>
            <a:endCxn id="10" idx="1"/>
          </p:cNvCxnSpPr>
          <p:nvPr/>
        </p:nvCxnSpPr>
        <p:spPr>
          <a:xfrm flipV="1">
            <a:off x="2373849" y="3135510"/>
            <a:ext cx="1174468" cy="54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B03C59D4-BEEE-B143-BEC0-517F890A9C7E}"/>
              </a:ext>
            </a:extLst>
          </p:cNvPr>
          <p:cNvSpPr txBox="1"/>
          <p:nvPr/>
        </p:nvSpPr>
        <p:spPr>
          <a:xfrm>
            <a:off x="2506813" y="2854363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/>
              <a:t>overwrite</a:t>
            </a:r>
            <a:endParaRPr kumimoji="1" lang="zh-CN" altLang="en-US" sz="1200" b="1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0BFC4A8-ADED-204A-A3F0-D51FDBCC3723}"/>
              </a:ext>
            </a:extLst>
          </p:cNvPr>
          <p:cNvSpPr/>
          <p:nvPr/>
        </p:nvSpPr>
        <p:spPr>
          <a:xfrm>
            <a:off x="6372200" y="2775470"/>
            <a:ext cx="1224136" cy="7200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75EBBD9-B353-1E4A-9897-2C2374B8EB8F}"/>
              </a:ext>
            </a:extLst>
          </p:cNvPr>
          <p:cNvSpPr/>
          <p:nvPr/>
        </p:nvSpPr>
        <p:spPr>
          <a:xfrm>
            <a:off x="6372200" y="2775470"/>
            <a:ext cx="864096" cy="7200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0EC2F5AF-5CAB-A044-BB4A-666116CE2790}"/>
              </a:ext>
            </a:extLst>
          </p:cNvPr>
          <p:cNvCxnSpPr>
            <a:cxnSpLocks/>
            <a:stCxn id="9" idx="3"/>
            <a:endCxn id="16" idx="1"/>
          </p:cNvCxnSpPr>
          <p:nvPr/>
        </p:nvCxnSpPr>
        <p:spPr>
          <a:xfrm>
            <a:off x="4772453" y="3135510"/>
            <a:ext cx="159974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944F4157-9803-7F42-8C97-ABA38159FDB3}"/>
              </a:ext>
            </a:extLst>
          </p:cNvPr>
          <p:cNvSpPr txBox="1"/>
          <p:nvPr/>
        </p:nvSpPr>
        <p:spPr>
          <a:xfrm>
            <a:off x="5450070" y="2843580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/>
              <a:t>delete</a:t>
            </a:r>
            <a:endParaRPr kumimoji="1" lang="zh-CN" altLang="en-US" sz="1200" b="1" dirty="0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D2BB607-762D-024C-82B0-085AA9A04BB4}"/>
              </a:ext>
            </a:extLst>
          </p:cNvPr>
          <p:cNvCxnSpPr>
            <a:cxnSpLocks/>
          </p:cNvCxnSpPr>
          <p:nvPr/>
        </p:nvCxnSpPr>
        <p:spPr>
          <a:xfrm>
            <a:off x="5292080" y="2636897"/>
            <a:ext cx="0" cy="5058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6ED5060-89D9-F149-8040-161265916EB3}"/>
              </a:ext>
            </a:extLst>
          </p:cNvPr>
          <p:cNvSpPr txBox="1"/>
          <p:nvPr/>
        </p:nvSpPr>
        <p:spPr>
          <a:xfrm>
            <a:off x="4964105" y="2353444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/>
              <a:t>open()</a:t>
            </a:r>
            <a:endParaRPr kumimoji="1" lang="zh-CN" altLang="en-US" sz="1200" b="1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B9931E5-6D95-7444-8228-CE0DA8A192DA}"/>
              </a:ext>
            </a:extLst>
          </p:cNvPr>
          <p:cNvSpPr/>
          <p:nvPr/>
        </p:nvSpPr>
        <p:spPr>
          <a:xfrm>
            <a:off x="1165804" y="4145163"/>
            <a:ext cx="12241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26534BC-B1F5-974A-9056-A2EB15F28847}"/>
              </a:ext>
            </a:extLst>
          </p:cNvPr>
          <p:cNvSpPr/>
          <p:nvPr/>
        </p:nvSpPr>
        <p:spPr>
          <a:xfrm>
            <a:off x="4030033" y="4146338"/>
            <a:ext cx="12241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401A5BA-F3E1-4947-84CD-BE9BA1A70A5C}"/>
              </a:ext>
            </a:extLst>
          </p:cNvPr>
          <p:cNvSpPr/>
          <p:nvPr/>
        </p:nvSpPr>
        <p:spPr>
          <a:xfrm>
            <a:off x="4030033" y="4146338"/>
            <a:ext cx="864096" cy="7200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CB9AF4CE-F1EC-D443-8004-D756AF02C042}"/>
              </a:ext>
            </a:extLst>
          </p:cNvPr>
          <p:cNvCxnSpPr>
            <a:stCxn id="26" idx="3"/>
            <a:endCxn id="28" idx="1"/>
          </p:cNvCxnSpPr>
          <p:nvPr/>
        </p:nvCxnSpPr>
        <p:spPr>
          <a:xfrm>
            <a:off x="2389940" y="4505203"/>
            <a:ext cx="1640093" cy="11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432440F7-44A6-D346-A1D0-775B0D1AE243}"/>
              </a:ext>
            </a:extLst>
          </p:cNvPr>
          <p:cNvSpPr txBox="1"/>
          <p:nvPr/>
        </p:nvSpPr>
        <p:spPr>
          <a:xfrm>
            <a:off x="3114544" y="4222761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/>
              <a:t>overwrite</a:t>
            </a:r>
            <a:endParaRPr kumimoji="1" lang="zh-CN" altLang="en-US" sz="1200" b="1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CAA375-F106-8E43-B4A0-DF34EEDA49AC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5254169" y="4499760"/>
            <a:ext cx="1134122" cy="66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C359FABF-5DBA-114A-91BD-915A1DD8F446}"/>
              </a:ext>
            </a:extLst>
          </p:cNvPr>
          <p:cNvCxnSpPr>
            <a:cxnSpLocks/>
          </p:cNvCxnSpPr>
          <p:nvPr/>
        </p:nvCxnSpPr>
        <p:spPr>
          <a:xfrm>
            <a:off x="2837963" y="4000470"/>
            <a:ext cx="0" cy="5058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7D063320-7D0A-F74E-A6E3-DEB6DADF1E80}"/>
              </a:ext>
            </a:extLst>
          </p:cNvPr>
          <p:cNvSpPr txBox="1"/>
          <p:nvPr/>
        </p:nvSpPr>
        <p:spPr>
          <a:xfrm>
            <a:off x="2509988" y="3717017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/>
              <a:t>open()</a:t>
            </a:r>
            <a:endParaRPr kumimoji="1" lang="zh-CN" altLang="en-US" sz="1200" b="1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456C516C-B61F-3B40-B47F-BE7F14B031A9}"/>
              </a:ext>
            </a:extLst>
          </p:cNvPr>
          <p:cNvCxnSpPr>
            <a:cxnSpLocks/>
          </p:cNvCxnSpPr>
          <p:nvPr/>
        </p:nvCxnSpPr>
        <p:spPr>
          <a:xfrm>
            <a:off x="5743996" y="3993925"/>
            <a:ext cx="0" cy="5058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E99C0BCD-35A8-BA44-A561-672FA004844D}"/>
              </a:ext>
            </a:extLst>
          </p:cNvPr>
          <p:cNvSpPr txBox="1"/>
          <p:nvPr/>
        </p:nvSpPr>
        <p:spPr>
          <a:xfrm>
            <a:off x="5213392" y="3710308"/>
            <a:ext cx="1116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/>
              <a:t>read()/write()</a:t>
            </a:r>
            <a:endParaRPr kumimoji="1" lang="zh-CN" altLang="en-US" sz="1200" b="1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9333E9D-91AA-6B4D-A9C0-D3D0A22EAFA5}"/>
              </a:ext>
            </a:extLst>
          </p:cNvPr>
          <p:cNvSpPr/>
          <p:nvPr/>
        </p:nvSpPr>
        <p:spPr>
          <a:xfrm>
            <a:off x="660521" y="2123498"/>
            <a:ext cx="655949" cy="276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9768634-CDC9-4643-80FE-A610248FA681}"/>
              </a:ext>
            </a:extLst>
          </p:cNvPr>
          <p:cNvSpPr txBox="1"/>
          <p:nvPr/>
        </p:nvSpPr>
        <p:spPr>
          <a:xfrm>
            <a:off x="1316470" y="2090931"/>
            <a:ext cx="1476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transparent file</a:t>
            </a:r>
            <a:endParaRPr kumimoji="1" lang="zh-CN" altLang="en-US" sz="1400" b="1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4DEC27C5-C696-D447-B4C1-DEE356715133}"/>
              </a:ext>
            </a:extLst>
          </p:cNvPr>
          <p:cNvSpPr/>
          <p:nvPr/>
        </p:nvSpPr>
        <p:spPr>
          <a:xfrm>
            <a:off x="2932236" y="2125783"/>
            <a:ext cx="655949" cy="2769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C958AEB-4074-2F4D-AA37-F4DCE705B01A}"/>
              </a:ext>
            </a:extLst>
          </p:cNvPr>
          <p:cNvSpPr txBox="1"/>
          <p:nvPr/>
        </p:nvSpPr>
        <p:spPr>
          <a:xfrm>
            <a:off x="3592245" y="2106666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/>
              <a:t>user data</a:t>
            </a:r>
            <a:endParaRPr kumimoji="1" lang="zh-CN" altLang="en-US" sz="1400" b="1" dirty="0"/>
          </a:p>
        </p:txBody>
      </p:sp>
      <p:sp>
        <p:nvSpPr>
          <p:cNvPr id="45" name="爆炸形 1 44">
            <a:extLst>
              <a:ext uri="{FF2B5EF4-FFF2-40B4-BE49-F238E27FC236}">
                <a16:creationId xmlns:a16="http://schemas.microsoft.com/office/drawing/2014/main" id="{30C46A49-34DD-D74E-9D44-F874B8677757}"/>
              </a:ext>
            </a:extLst>
          </p:cNvPr>
          <p:cNvSpPr/>
          <p:nvPr/>
        </p:nvSpPr>
        <p:spPr>
          <a:xfrm>
            <a:off x="6293799" y="4004821"/>
            <a:ext cx="1482957" cy="1151799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9159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5" grpId="0" animBg="1"/>
      <p:bldP spid="16" grpId="0" animBg="1"/>
      <p:bldP spid="20" grpId="0"/>
      <p:bldP spid="25" grpId="0"/>
      <p:bldP spid="27" grpId="0" animBg="1"/>
      <p:bldP spid="28" grpId="0" animBg="1"/>
      <p:bldP spid="30" grpId="0"/>
      <p:bldP spid="36" grpId="0"/>
      <p:bldP spid="40" grpId="0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74F7F3-47E3-AC44-9EA0-C0C4987FF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 performance concessions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36B367-297F-8645-8066-F2D2A4015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Prevent user writes to opened transparent files</a:t>
            </a:r>
          </a:p>
          <a:p>
            <a:pPr lvl="1">
              <a:buFont typeface="Wingdings" pitchFamily="2" charset="2"/>
              <a:buChar char="Ø"/>
            </a:pPr>
            <a:r>
              <a:rPr kumimoji="1" lang="en-US" altLang="zh-CN" dirty="0"/>
              <a:t> Why not killing the file owner?</a:t>
            </a:r>
          </a:p>
          <a:p>
            <a:pPr lvl="1">
              <a:buFont typeface="Wingdings" pitchFamily="2" charset="2"/>
              <a:buChar char="Ø"/>
            </a:pPr>
            <a:r>
              <a:rPr kumimoji="1" lang="en-US" altLang="zh-CN" dirty="0"/>
              <a:t> Why not move the transparent block elsewhere?</a:t>
            </a:r>
          </a:p>
          <a:p>
            <a:r>
              <a:rPr kumimoji="1" lang="en-US" altLang="zh-CN" dirty="0"/>
              <a:t>Store transparent file metadata in ordinary blocks</a:t>
            </a:r>
          </a:p>
          <a:p>
            <a:pPr lvl="1">
              <a:buFont typeface="Wingdings" pitchFamily="2" charset="2"/>
              <a:buChar char="Ø"/>
            </a:pPr>
            <a:r>
              <a:rPr kumimoji="1" lang="en-US" altLang="zh-CN" dirty="0"/>
              <a:t> metadata occupy trivial space</a:t>
            </a:r>
          </a:p>
          <a:p>
            <a:pPr lvl="1">
              <a:buFont typeface="Wingdings" pitchFamily="2" charset="2"/>
              <a:buChar char="Ø"/>
            </a:pPr>
            <a:r>
              <a:rPr kumimoji="1" lang="en-US" altLang="zh-CN" dirty="0"/>
              <a:t> overwrite metadata corrupts much more blocks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F7273D-145B-F047-AB01-C696027FE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47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48C81B-975F-4C46-A0A5-9463F2AE4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Amount of contribution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9D170336-07B8-9E4E-BBEC-AD7701CFD0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5536" y="1705372"/>
            <a:ext cx="4144385" cy="280664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84063D-41FB-9247-89EB-7653BF48C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7934933-0541-8748-BFE5-808EA3187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834" y="1768812"/>
            <a:ext cx="4000500" cy="27432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0E23B34-AA19-EB48-931A-19F5602CDB71}"/>
              </a:ext>
            </a:extLst>
          </p:cNvPr>
          <p:cNvSpPr txBox="1"/>
          <p:nvPr/>
        </p:nvSpPr>
        <p:spPr>
          <a:xfrm>
            <a:off x="842924" y="4657206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Corporate-like failure model</a:t>
            </a:r>
            <a:endParaRPr kumimoji="1" lang="zh-CN" altLang="en-US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C36661A-DE1B-F845-AB3E-5AD52A0636EA}"/>
              </a:ext>
            </a:extLst>
          </p:cNvPr>
          <p:cNvSpPr txBox="1"/>
          <p:nvPr/>
        </p:nvSpPr>
        <p:spPr>
          <a:xfrm>
            <a:off x="5220072" y="4657206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Internet-like failure model</a:t>
            </a:r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601127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756A20-AEE1-5242-8A82-1F277E36C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Normal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EAD9F15-49D1-094F-9724-6BEE687C83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5536" y="1561355"/>
            <a:ext cx="4126430" cy="2755973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C019A1-C220-EA4E-B2FF-36B2943EE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0F9EA29-8C46-A14A-B378-4A64C30FF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279" y="1561355"/>
            <a:ext cx="4111118" cy="275597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4E6C922-156B-EC46-8DF6-1C301829FF8B}"/>
              </a:ext>
            </a:extLst>
          </p:cNvPr>
          <p:cNvSpPr txBox="1"/>
          <p:nvPr/>
        </p:nvSpPr>
        <p:spPr>
          <a:xfrm>
            <a:off x="1763688" y="4380043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Unaged</a:t>
            </a:r>
            <a:endParaRPr kumimoji="1" lang="zh-CN" altLang="en-US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55EAAA-75D0-BB4A-9F1D-8A9DE61C9D4F}"/>
              </a:ext>
            </a:extLst>
          </p:cNvPr>
          <p:cNvSpPr txBox="1"/>
          <p:nvPr/>
        </p:nvSpPr>
        <p:spPr>
          <a:xfrm>
            <a:off x="6172326" y="4380043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Aged</a:t>
            </a:r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21534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FEABCF-D440-1A46-8E79-7B604C20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 locality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3A6E2CE-F133-7443-A22A-736F828C5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2" y="1979734"/>
            <a:ext cx="6192688" cy="2280482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9985BB-D5EE-F748-8067-47FCE1308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629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EBEE13BC-89B8-D546-B65A-F73E5DB9D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44989"/>
            <a:ext cx="7772400" cy="1225021"/>
          </a:xfrm>
        </p:spPr>
        <p:txBody>
          <a:bodyPr/>
          <a:lstStyle/>
          <a:p>
            <a:r>
              <a:rPr lang="en-US" altLang="zh-CN" dirty="0"/>
              <a:t>Thanks!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266469-FC0E-2142-BEE7-BFCBEB482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045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33350</TotalTime>
  <Words>523</Words>
  <Application>Microsoft Macintosh PowerPoint</Application>
  <PresentationFormat>全屏显示(16:10)</PresentationFormat>
  <Paragraphs>117</Paragraphs>
  <Slides>16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DengXian</vt:lpstr>
      <vt:lpstr>Arial</vt:lpstr>
      <vt:lpstr>Calibri</vt:lpstr>
      <vt:lpstr>Wingdings</vt:lpstr>
      <vt:lpstr>Office 主题​​</vt:lpstr>
      <vt:lpstr>1_Office 主题​​</vt:lpstr>
      <vt:lpstr>TFS: A Transparent File System for Contributory Storage</vt:lpstr>
      <vt:lpstr>Contributory applications</vt:lpstr>
      <vt:lpstr>Why contributory storage is harder?</vt:lpstr>
      <vt:lpstr>Performance impact in detail</vt:lpstr>
      <vt:lpstr>Performance impact in detail</vt:lpstr>
      <vt:lpstr>Goal</vt:lpstr>
      <vt:lpstr>TFS’s key technique</vt:lpstr>
      <vt:lpstr>TFS’s key technique</vt:lpstr>
      <vt:lpstr>Preventing data loss</vt:lpstr>
      <vt:lpstr>Prevent unauthorized access</vt:lpstr>
      <vt:lpstr>Prevent unauthorized access</vt:lpstr>
      <vt:lpstr>Two performance concessions</vt:lpstr>
      <vt:lpstr>Amount of contribution</vt:lpstr>
      <vt:lpstr>Normal file system operations</vt:lpstr>
      <vt:lpstr>Block allocation locality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张 汉泽</cp:lastModifiedBy>
  <cp:revision>1082</cp:revision>
  <cp:lastPrinted>2020-03-02T13:38:09Z</cp:lastPrinted>
  <dcterms:created xsi:type="dcterms:W3CDTF">2017-11-24T09:35:45Z</dcterms:created>
  <dcterms:modified xsi:type="dcterms:W3CDTF">2022-04-11T08:30:38Z</dcterms:modified>
</cp:coreProperties>
</file>