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9"/>
  </p:notesMasterIdLst>
  <p:sldIdLst>
    <p:sldId id="1403" r:id="rId2"/>
    <p:sldId id="1405" r:id="rId3"/>
    <p:sldId id="1404" r:id="rId4"/>
    <p:sldId id="1407" r:id="rId5"/>
    <p:sldId id="1408" r:id="rId6"/>
    <p:sldId id="1420" r:id="rId7"/>
    <p:sldId id="1419" r:id="rId8"/>
    <p:sldId id="1421" r:id="rId9"/>
    <p:sldId id="1410" r:id="rId10"/>
    <p:sldId id="1411" r:id="rId11"/>
    <p:sldId id="1409" r:id="rId12"/>
    <p:sldId id="1413" r:id="rId13"/>
    <p:sldId id="1414" r:id="rId14"/>
    <p:sldId id="1415" r:id="rId15"/>
    <p:sldId id="1444" r:id="rId16"/>
    <p:sldId id="1447" r:id="rId17"/>
    <p:sldId id="1446" r:id="rId18"/>
    <p:sldId id="1449" r:id="rId19"/>
    <p:sldId id="1452" r:id="rId20"/>
    <p:sldId id="1448" r:id="rId21"/>
    <p:sldId id="1450" r:id="rId22"/>
    <p:sldId id="1451" r:id="rId23"/>
    <p:sldId id="1453" r:id="rId24"/>
    <p:sldId id="1454" r:id="rId25"/>
    <p:sldId id="1455" r:id="rId26"/>
    <p:sldId id="1456" r:id="rId27"/>
    <p:sldId id="1445" r:id="rId28"/>
    <p:sldId id="1458" r:id="rId29"/>
    <p:sldId id="1459" r:id="rId30"/>
    <p:sldId id="1460" r:id="rId31"/>
    <p:sldId id="1461" r:id="rId32"/>
    <p:sldId id="1462" r:id="rId33"/>
    <p:sldId id="1463" r:id="rId34"/>
    <p:sldId id="1416" r:id="rId35"/>
    <p:sldId id="1417" r:id="rId36"/>
    <p:sldId id="1464" r:id="rId37"/>
    <p:sldId id="1433" r:id="rId38"/>
    <p:sldId id="1432" r:id="rId39"/>
    <p:sldId id="1434" r:id="rId40"/>
    <p:sldId id="1431" r:id="rId41"/>
    <p:sldId id="1442" r:id="rId42"/>
    <p:sldId id="1443" r:id="rId43"/>
    <p:sldId id="1441" r:id="rId44"/>
    <p:sldId id="1440" r:id="rId45"/>
    <p:sldId id="1439" r:id="rId46"/>
    <p:sldId id="1437" r:id="rId47"/>
    <p:sldId id="1465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0BAD"/>
    <a:srgbClr val="4CC9F0"/>
    <a:srgbClr val="F72585"/>
    <a:srgbClr val="480CA8"/>
    <a:srgbClr val="A3C4F3"/>
    <a:srgbClr val="FFCFD2"/>
    <a:srgbClr val="F1C0E8"/>
    <a:srgbClr val="B9FBC0"/>
    <a:srgbClr val="A2D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03"/>
    <p:restoredTop sz="96327"/>
  </p:normalViewPr>
  <p:slideViewPr>
    <p:cSldViewPr snapToGrid="0" snapToObjects="1">
      <p:cViewPr>
        <p:scale>
          <a:sx n="119" d="100"/>
          <a:sy n="119" d="100"/>
        </p:scale>
        <p:origin x="384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EC2FD-8517-2B48-A820-42D8D0462B56}" type="datetimeFigureOut">
              <a:rPr lang="en-US" smtClean="0"/>
              <a:t>4/18/22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D54551-4571-D24E-ACDB-DE8416092D6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080530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j-ea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3465" b="1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>
              <a:lnSpc>
                <a:spcPct val="120000"/>
              </a:lnSpc>
              <a:defRPr sz="32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2665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24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24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240703" y="526874"/>
            <a:ext cx="219442" cy="5760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三角形 7"/>
          <p:cNvSpPr/>
          <p:nvPr userDrawn="1"/>
        </p:nvSpPr>
        <p:spPr>
          <a:xfrm rot="5400000">
            <a:off x="-182251" y="708851"/>
            <a:ext cx="576336" cy="21183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24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4"/>
          </a:xfrm>
        </p:spPr>
        <p:txBody>
          <a:bodyPr anchor="t"/>
          <a:lstStyle>
            <a:lvl1pPr algn="l">
              <a:defRPr sz="5335" b="0" cap="all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/>
          <p:cNvSpPr/>
          <p:nvPr userDrawn="1"/>
        </p:nvSpPr>
        <p:spPr>
          <a:xfrm rot="5400000">
            <a:off x="-182252" y="4693855"/>
            <a:ext cx="576336" cy="21183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24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1" y="1600201"/>
            <a:ext cx="5384800" cy="45259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8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8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74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74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6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4" y="273053"/>
            <a:ext cx="6815666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6" y="1435104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 hasCustomPrompt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r>
              <a:rPr lang="zh-CN" altLang="en-US" dirty="0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743200" cy="5851525"/>
          </a:xfrm>
        </p:spPr>
        <p:txBody>
          <a:bodyPr vert="eaVert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1" y="274642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1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1" y="6356354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1218565" rtl="0" eaLnBrk="1" latinLnBrk="0" hangingPunct="1">
        <a:spcBef>
          <a:spcPct val="0"/>
        </a:spcBef>
        <a:buNone/>
        <a:defRPr sz="4800" b="1" kern="1200">
          <a:solidFill>
            <a:schemeClr val="accent1"/>
          </a:solidFill>
          <a:latin typeface="+mj-ea"/>
          <a:ea typeface="+mj-ea"/>
          <a:cs typeface="微软雅黑 Light" panose="020B0502040204020203" pitchFamily="34" charset="-122"/>
        </a:defRPr>
      </a:lvl1pPr>
    </p:titleStyle>
    <p:bodyStyle>
      <a:lvl1pPr marL="457200" indent="-457200" algn="l" defTabSz="1218565" rtl="0" eaLnBrk="1" latinLnBrk="0" hangingPunct="1">
        <a:lnSpc>
          <a:spcPct val="120000"/>
        </a:lnSpc>
        <a:spcBef>
          <a:spcPts val="1600"/>
        </a:spcBef>
        <a:buFont typeface="Arial" panose="020B0604020202090204" pitchFamily="34" charset="0"/>
        <a:buChar char="•"/>
        <a:defRPr sz="3465" b="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DengXian" charset="0"/>
        </a:defRPr>
      </a:lvl1pPr>
      <a:lvl2pPr marL="990600" indent="-381000" algn="l" defTabSz="1218565" rtl="0" eaLnBrk="1" latinLnBrk="0" hangingPunct="1">
        <a:lnSpc>
          <a:spcPct val="120000"/>
        </a:lnSpc>
        <a:spcBef>
          <a:spcPct val="20000"/>
        </a:spcBef>
        <a:buFont typeface="Arial" panose="020B0604020202090204" pitchFamily="34" charset="0"/>
        <a:buChar char="–"/>
        <a:defRPr sz="320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DengXian" charset="0"/>
        </a:defRPr>
      </a:lvl2pPr>
      <a:lvl3pPr marL="1524000" indent="-304800" algn="l" defTabSz="1218565" rtl="0" eaLnBrk="1" latinLnBrk="0" hangingPunct="1">
        <a:lnSpc>
          <a:spcPct val="120000"/>
        </a:lnSpc>
        <a:spcBef>
          <a:spcPct val="20000"/>
        </a:spcBef>
        <a:buFont typeface="Arial" panose="020B0604020202090204" pitchFamily="34" charset="0"/>
        <a:buChar char="•"/>
        <a:defRPr sz="2665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DengXian" charset="0"/>
        </a:defRPr>
      </a:lvl3pPr>
      <a:lvl4pPr marL="2133600" indent="-304800" algn="l" defTabSz="1218565" rtl="0" eaLnBrk="1" latinLnBrk="0" hangingPunct="1">
        <a:lnSpc>
          <a:spcPct val="120000"/>
        </a:lnSpc>
        <a:spcBef>
          <a:spcPct val="20000"/>
        </a:spcBef>
        <a:buFont typeface="Arial" panose="020B0604020202090204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DengXian" charset="0"/>
        </a:defRPr>
      </a:lvl4pPr>
      <a:lvl5pPr marL="2743200" indent="-304800" algn="l" defTabSz="1218565" rtl="0" eaLnBrk="1" latinLnBrk="0" hangingPunct="1">
        <a:lnSpc>
          <a:spcPct val="120000"/>
        </a:lnSpc>
        <a:spcBef>
          <a:spcPct val="20000"/>
        </a:spcBef>
        <a:buFont typeface="Arial" panose="020B0604020202090204" pitchFamily="34" charset="0"/>
        <a:buChar char="»"/>
        <a:defRPr sz="240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DengXian" charset="0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9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9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9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9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914400" y="1913659"/>
            <a:ext cx="10363200" cy="1633361"/>
          </a:xfrm>
        </p:spPr>
        <p:txBody>
          <a:bodyPr>
            <a:normAutofit fontScale="90000"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dirty="0">
                <a:latin typeface="Source Sans Pro" panose="020B0503030403020204" pitchFamily="34" charset="0"/>
                <a:ea typeface="Source Sans Pro" panose="020B0503030403020204" pitchFamily="34" charset="0"/>
              </a:rPr>
              <a:t>Ray: A Distributed Framework for Emerging AI Applications</a:t>
            </a:r>
            <a:endParaRPr kumimoji="1" lang="zh-CN" altLang="en-US" dirty="0">
              <a:latin typeface="Source Sans Pro" panose="020B0503030403020204" pitchFamily="34" charset="0"/>
            </a:endParaRP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OSDI</a:t>
            </a:r>
            <a:r>
              <a:rPr lang="zh-CN" alt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altLang="zh-CN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2018</a:t>
            </a:r>
            <a:endParaRPr lang="en-US" sz="2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Ray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2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890" y="2074479"/>
            <a:ext cx="10328219" cy="27090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强化学习的需求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dirty="0">
                <a:latin typeface="Source Sans Pro" panose="020B0503030403020204" pitchFamily="34" charset="0"/>
              </a:rPr>
              <a:t>支持细粒度的计算</a:t>
            </a:r>
            <a:endParaRPr lang="en-US" altLang="zh-CN"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>
              <a:lnSpc>
                <a:spcPct val="110000"/>
              </a:lnSpc>
            </a:pPr>
            <a:r>
              <a:rPr lang="zh-CN" altLang="en-US" sz="2400" dirty="0">
                <a:latin typeface="Source Sans Pro" panose="020B0503030403020204" pitchFamily="34" charset="0"/>
              </a:rPr>
              <a:t>与</a:t>
            </a:r>
            <a:r>
              <a:rPr lang="en-US" altLang="zh-CN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Real-world</a:t>
            </a:r>
            <a:r>
              <a:rPr lang="zh-CN" altLang="en-US" sz="2400" dirty="0">
                <a:latin typeface="Source Sans Pro" panose="020B0503030403020204" pitchFamily="34" charset="0"/>
              </a:rPr>
              <a:t>做互动时，需要在极短时间内互动</a:t>
            </a:r>
            <a:endParaRPr lang="en-US" altLang="zh-CN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>
              <a:lnSpc>
                <a:spcPct val="110000"/>
              </a:lnSpc>
            </a:pPr>
            <a:r>
              <a:rPr lang="zh-CN" altLang="en-US" sz="2800" dirty="0">
                <a:latin typeface="Source Sans Pro" panose="020B0503030403020204" pitchFamily="34" charset="0"/>
              </a:rPr>
              <a:t>支持各种时间跨度</a:t>
            </a:r>
            <a:endParaRPr lang="en-US" altLang="zh-CN"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>
              <a:lnSpc>
                <a:spcPct val="110000"/>
              </a:lnSpc>
            </a:pPr>
            <a:r>
              <a:rPr lang="zh-CN" altLang="en-US" sz="2400" dirty="0">
                <a:latin typeface="Source Sans Pro" panose="020B0503030403020204" pitchFamily="34" charset="0"/>
              </a:rPr>
              <a:t>模拟可能需要几毫秒或几小时</a:t>
            </a:r>
            <a:endParaRPr lang="en-US" altLang="zh-CN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支持异构计算</a:t>
            </a:r>
          </a:p>
          <a:p>
            <a:pPr lvl="1">
              <a:lnSpc>
                <a:spcPct val="110000"/>
              </a:lnSpc>
            </a:pPr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可能由CPU决策而GPU计算</a:t>
            </a:r>
          </a:p>
          <a:p>
            <a:pPr>
              <a:lnSpc>
                <a:spcPct val="110000"/>
              </a:lnSpc>
            </a:pPr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支持根据结果动态改变</a:t>
            </a:r>
          </a:p>
          <a:p>
            <a:pPr lvl="1">
              <a:lnSpc>
                <a:spcPct val="110000"/>
              </a:lnSpc>
            </a:pPr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环境可能发生变化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3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强化学习的需求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6046381" cy="452596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8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现有的系统并不支持强化学习</a:t>
            </a:r>
            <a:endParaRPr lang="en-US"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>
              <a:lnSpc>
                <a:spcPct val="110000"/>
              </a:lnSpc>
            </a:pPr>
            <a:r>
              <a:rPr lang="en-US" sz="24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MapReduce、Apache</a:t>
            </a:r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Spark</a:t>
            </a:r>
            <a:r>
              <a:rPr lang="zh-CN" altLang="en-US" sz="2400" dirty="0">
                <a:latin typeface="Source Sans Pro" panose="020B0503030403020204" pitchFamily="34" charset="0"/>
              </a:rPr>
              <a:t>和</a:t>
            </a:r>
            <a:r>
              <a:rPr lang="en-US" sz="24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Dryad不支持细粒度模拟或策略任务</a:t>
            </a: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>
              <a:lnSpc>
                <a:spcPct val="110000"/>
              </a:lnSpc>
            </a:pPr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TensorFlow</a:t>
            </a:r>
            <a:r>
              <a:rPr lang="zh-CN" altLang="en-US" sz="2400" dirty="0">
                <a:latin typeface="Source Sans Pro" panose="020B0503030403020204" pitchFamily="34" charset="0"/>
              </a:rPr>
              <a:t>和</a:t>
            </a:r>
            <a:r>
              <a:rPr lang="en-US" sz="24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MXNet不支持模拟</a:t>
            </a: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sz="28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拼接现有的系统也无法支持</a:t>
            </a:r>
            <a:endParaRPr lang="en-US"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>
              <a:lnSpc>
                <a:spcPct val="110000"/>
              </a:lnSpc>
            </a:pPr>
            <a:r>
              <a:rPr lang="en-US" sz="24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Horovod</a:t>
            </a:r>
            <a:r>
              <a:rPr lang="zh-CN" altLang="en-US" sz="2400" dirty="0">
                <a:latin typeface="Source Sans Pro" panose="020B0503030403020204" pitchFamily="34" charset="0"/>
              </a:rPr>
              <a:t>用于分布式训练，</a:t>
            </a:r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Clipper</a:t>
            </a:r>
            <a:r>
              <a:rPr lang="zh-CN" altLang="en-US" sz="2400" dirty="0">
                <a:latin typeface="Source Sans Pro" panose="020B0503030403020204" pitchFamily="34" charset="0"/>
              </a:rPr>
              <a:t>用于服务，</a:t>
            </a:r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CIEL</a:t>
            </a:r>
            <a:r>
              <a:rPr lang="zh-CN" altLang="en-US" sz="2400" dirty="0">
                <a:latin typeface="Source Sans Pro" panose="020B0503030403020204" pitchFamily="34" charset="0"/>
              </a:rPr>
              <a:t>用于模拟</a:t>
            </a:r>
            <a:endParaRPr lang="en-US" altLang="zh-CN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>
              <a:lnSpc>
                <a:spcPct val="110000"/>
              </a:lnSpc>
            </a:pPr>
            <a:r>
              <a:rPr lang="zh-CN" altLang="en-US" sz="2400" dirty="0">
                <a:latin typeface="Source Sans Pro" panose="020B0503030403020204" pitchFamily="34" charset="0"/>
              </a:rPr>
              <a:t>模块之间紧耦合，无法用于训练</a:t>
            </a: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4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3952" y="2375253"/>
            <a:ext cx="5494187" cy="21074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设计目标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800" dirty="0"/>
              <a:t>设计了一个通用的计算框架</a:t>
            </a:r>
            <a:r>
              <a:rPr lang="zh-CN" altLang="en-US" sz="2800" dirty="0"/>
              <a:t>，将训练、模拟和服务等统一起来</a:t>
            </a:r>
            <a:endParaRPr lang="en-US" altLang="zh-CN" sz="2800" dirty="0"/>
          </a:p>
          <a:p>
            <a:pPr lvl="1">
              <a:lnSpc>
                <a:spcPct val="110000"/>
              </a:lnSpc>
            </a:pPr>
            <a:r>
              <a:rPr lang="zh-CN" altLang="en-US" sz="2400" dirty="0"/>
              <a:t>支持轻量级和无状态的计算（模拟）</a:t>
            </a:r>
            <a:endParaRPr lang="en-US" altLang="zh-CN" sz="2400" dirty="0"/>
          </a:p>
          <a:p>
            <a:pPr lvl="1">
              <a:lnSpc>
                <a:spcPct val="110000"/>
              </a:lnSpc>
            </a:pPr>
            <a:r>
              <a:rPr lang="zh-CN" altLang="en-US" sz="2400" dirty="0"/>
              <a:t>支持长时间和有状态的计算（训练）</a:t>
            </a:r>
            <a:endParaRPr lang="en-US" altLang="zh-CN" sz="2400" dirty="0"/>
          </a:p>
          <a:p>
            <a:pPr>
              <a:lnSpc>
                <a:spcPct val="110000"/>
              </a:lnSpc>
            </a:pPr>
            <a:r>
              <a:rPr lang="zh-CN" altLang="en-US" sz="2800" dirty="0"/>
              <a:t>具有高度的可扩展性与容错机制</a:t>
            </a:r>
            <a:endParaRPr lang="en-US" altLang="zh-CN" sz="2800" dirty="0"/>
          </a:p>
          <a:p>
            <a:pPr lvl="1">
              <a:lnSpc>
                <a:spcPct val="110000"/>
              </a:lnSpc>
            </a:pPr>
            <a:r>
              <a:rPr lang="zh-CN" altLang="en-US" sz="2400" dirty="0"/>
              <a:t>将控制状态存储在分片的元数据存储之中，所有其他系统组件都是无状态的。</a:t>
            </a:r>
            <a:endParaRPr lang="en-US" altLang="zh-CN" sz="2400" dirty="0"/>
          </a:p>
          <a:p>
            <a:pPr lvl="1">
              <a:lnSpc>
                <a:spcPct val="110000"/>
              </a:lnSpc>
            </a:pPr>
            <a:r>
              <a:rPr lang="zh-CN" altLang="en-US" sz="2400" dirty="0"/>
              <a:t>提出了一个自下而上的分布式调度策略</a:t>
            </a:r>
            <a:endParaRPr lang="en-US" altLang="zh-CN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5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Machine</a:t>
            </a:r>
            <a:r>
              <a:rPr lang="zh-CN" alt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  <a:ea typeface="Source Sans Pro" panose="020B0503030403020204" pitchFamily="34" charset="0"/>
              </a:rPr>
              <a:t>Learning</a:t>
            </a:r>
            <a:r>
              <a:rPr lang="zh-CN" alt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  <a:ea typeface="Source Sans Pro" panose="020B0503030403020204" pitchFamily="34" charset="0"/>
              </a:rPr>
              <a:t>Ecosystem</a:t>
            </a: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6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50476" y="1731519"/>
            <a:ext cx="1690161" cy="27735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分布式系统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模型服务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TensorFlow</a:t>
            </a:r>
            <a:r>
              <a:rPr lang="zh-CN" altLang="en-US" dirty="0"/>
              <a:t> </a:t>
            </a:r>
            <a:r>
              <a:rPr lang="en-US" altLang="zh-CN" dirty="0"/>
              <a:t>Serving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284106" y="1731519"/>
            <a:ext cx="1690160" cy="27735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分布式系统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分布式RL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Coach</a:t>
            </a:r>
            <a:r>
              <a:rPr lang="zh-CN" altLang="en-US" dirty="0"/>
              <a:t> </a:t>
            </a:r>
            <a:r>
              <a:rPr lang="en-US" altLang="zh-CN" dirty="0" err="1"/>
              <a:t>RLlab</a:t>
            </a:r>
            <a:endParaRPr lang="en-US" altLang="zh-CN" dirty="0"/>
          </a:p>
          <a:p>
            <a:pPr algn="ctr"/>
            <a:r>
              <a:rPr lang="en-US" dirty="0" err="1"/>
              <a:t>TensorForce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217735" y="1731519"/>
            <a:ext cx="1690160" cy="27735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分布式系统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流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Flink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51364" y="1731519"/>
            <a:ext cx="1690160" cy="27735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分布式系统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数据处理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Hadoop</a:t>
            </a:r>
            <a:r>
              <a:rPr lang="zh-CN" altLang="en-US" dirty="0"/>
              <a:t> </a:t>
            </a:r>
            <a:r>
              <a:rPr lang="en-US" altLang="zh-CN" dirty="0"/>
              <a:t>Spark</a:t>
            </a:r>
          </a:p>
          <a:p>
            <a:pPr algn="ctr"/>
            <a:r>
              <a:rPr lang="en-US" dirty="0"/>
              <a:t>MapReduce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084993" y="1731519"/>
            <a:ext cx="1690160" cy="27735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分布式系统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超参数搜索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Vizier</a:t>
            </a:r>
          </a:p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416846" y="1731519"/>
            <a:ext cx="1690161" cy="27735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分布式系统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分布式训练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Distributed</a:t>
            </a:r>
            <a:r>
              <a:rPr lang="zh-CN" altLang="en-US" dirty="0"/>
              <a:t> </a:t>
            </a:r>
            <a:r>
              <a:rPr lang="en-US" altLang="zh-CN" dirty="0"/>
              <a:t>TF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5673" y="1254807"/>
            <a:ext cx="11920654" cy="46107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机器学习生态层</a:t>
            </a:r>
          </a:p>
        </p:txBody>
      </p:sp>
      <p:sp>
        <p:nvSpPr>
          <p:cNvPr id="7" name="Rectangle 6"/>
          <p:cNvSpPr/>
          <p:nvPr/>
        </p:nvSpPr>
        <p:spPr>
          <a:xfrm>
            <a:off x="467421" y="1714577"/>
            <a:ext cx="11257157" cy="317809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分布式系统层</a:t>
            </a:r>
            <a:r>
              <a:rPr lang="zh-CN" altLang="en-US" dirty="0"/>
              <a:t>：</a:t>
            </a:r>
            <a:r>
              <a:rPr lang="en-US" altLang="zh-CN" dirty="0"/>
              <a:t>Ray</a:t>
            </a:r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altLang="zh-CN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Ray的位置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7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6424" y="2536902"/>
            <a:ext cx="10679151" cy="178419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Library</a:t>
            </a:r>
            <a:r>
              <a:rPr lang="zh-CN" altLang="en-US" dirty="0"/>
              <a:t> 层</a:t>
            </a:r>
            <a:endParaRPr lang="en-US" altLang="zh-CN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003610" y="3133493"/>
            <a:ext cx="1427356" cy="9367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分布式训练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78152" y="3127916"/>
            <a:ext cx="1427356" cy="9367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模型相关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94511" y="3127916"/>
            <a:ext cx="1427356" cy="9367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分布式RL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10870" y="3127916"/>
            <a:ext cx="1427356" cy="9367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流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827229" y="3127916"/>
            <a:ext cx="1427356" cy="9367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数据处理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543588" y="3136426"/>
            <a:ext cx="1427356" cy="9367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超参数搜索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Ray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8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1670" y="1355169"/>
            <a:ext cx="8688659" cy="46685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编程模型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Actor</a:t>
            </a:r>
          </a:p>
          <a:p>
            <a:pPr lvl="1"/>
            <a:r>
              <a:rPr lang="en-US" sz="2400" dirty="0"/>
              <a:t>代表一个状态化的执行</a:t>
            </a:r>
          </a:p>
          <a:p>
            <a:pPr lvl="1"/>
            <a:r>
              <a:rPr lang="en-US" sz="2400" dirty="0" err="1"/>
              <a:t>在有状态的worker上执行</a:t>
            </a:r>
            <a:endParaRPr lang="en-US" sz="2400" dirty="0"/>
          </a:p>
          <a:p>
            <a:r>
              <a:rPr lang="en-US" altLang="zh-CN" sz="2800" dirty="0"/>
              <a:t>Task</a:t>
            </a:r>
          </a:p>
          <a:p>
            <a:pPr lvl="1"/>
            <a:r>
              <a:rPr lang="en-US" sz="2400" dirty="0" err="1"/>
              <a:t>在一个无状态的worker上执行一个任务</a:t>
            </a:r>
            <a:endParaRPr lang="en-US" sz="2400" dirty="0"/>
          </a:p>
          <a:p>
            <a:pPr lvl="1"/>
            <a:r>
              <a:rPr lang="en-US" sz="2400" dirty="0" err="1"/>
              <a:t>运行结果只和输入相关</a:t>
            </a:r>
            <a:endParaRPr lang="en-US" sz="2400" dirty="0"/>
          </a:p>
          <a:p>
            <a:pPr lvl="1"/>
            <a:r>
              <a:rPr lang="en-US" sz="2400" dirty="0" err="1"/>
              <a:t>运行过程是无状态且不会影响到外界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9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7316" y="1941181"/>
            <a:ext cx="6240568" cy="14027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计算模型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10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512127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2800" dirty="0">
                <a:latin typeface="Source Sans Pro" panose="020B0503030403020204" pitchFamily="34" charset="0"/>
              </a:rPr>
              <a:t>采用动态任务图计算模型</a:t>
            </a:r>
            <a:endParaRPr lang="en-US" altLang="zh-CN"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>
              <a:lnSpc>
                <a:spcPct val="100000"/>
              </a:lnSpc>
            </a:pPr>
            <a:r>
              <a:rPr lang="en-US" altLang="zh-CN" sz="2400" dirty="0">
                <a:latin typeface="Source Sans Pro" panose="020B0503030403020204" pitchFamily="34" charset="0"/>
              </a:rPr>
              <a:t>Remote</a:t>
            </a:r>
            <a:r>
              <a:rPr lang="zh-CN" altLang="en-US" sz="2400" dirty="0">
                <a:latin typeface="Source Sans Pro" panose="020B0503030403020204" pitchFamily="34" charset="0"/>
              </a:rPr>
              <a:t>函数和</a:t>
            </a:r>
            <a:r>
              <a:rPr lang="en-US" altLang="zh-CN" sz="2400" dirty="0">
                <a:latin typeface="Source Sans Pro" panose="020B0503030403020204" pitchFamily="34" charset="0"/>
              </a:rPr>
              <a:t>Actor</a:t>
            </a:r>
            <a:r>
              <a:rPr lang="zh-CN" altLang="en-US" sz="2400" dirty="0">
                <a:latin typeface="Source Sans Pro" panose="020B0503030403020204" pitchFamily="34" charset="0"/>
              </a:rPr>
              <a:t>方法由系统在输入可用的时候自动触发</a:t>
            </a:r>
            <a:endParaRPr lang="en-US" altLang="zh-CN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>
              <a:lnSpc>
                <a:spcPct val="100000"/>
              </a:lnSpc>
            </a:pPr>
            <a:r>
              <a:rPr lang="zh-CN" altLang="en-US" sz="2800" dirty="0">
                <a:latin typeface="Source Sans Pro" panose="020B0503030403020204" pitchFamily="34" charset="0"/>
              </a:rPr>
              <a:t>任务图的构建</a:t>
            </a:r>
            <a:endParaRPr lang="en-US" altLang="zh-CN"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>
              <a:lnSpc>
                <a:spcPct val="100000"/>
              </a:lnSpc>
            </a:pPr>
            <a:r>
              <a:rPr lang="zh-CN" altLang="en-US" sz="2400" dirty="0">
                <a:latin typeface="Source Sans Pro" panose="020B0503030403020204" pitchFamily="34" charset="0"/>
              </a:rPr>
              <a:t>节点包括数据对象和任务（</a:t>
            </a:r>
            <a:r>
              <a:rPr lang="en-US" altLang="zh-CN" sz="2400" dirty="0">
                <a:latin typeface="Source Sans Pro" panose="020B0503030403020204" pitchFamily="34" charset="0"/>
              </a:rPr>
              <a:t>Remote</a:t>
            </a:r>
            <a:r>
              <a:rPr lang="zh-CN" altLang="en-US" sz="2400" dirty="0">
                <a:latin typeface="Source Sans Pro" panose="020B0503030403020204" pitchFamily="34" charset="0"/>
              </a:rPr>
              <a:t>函数调用）以及</a:t>
            </a:r>
            <a:r>
              <a:rPr lang="en-US" altLang="zh-CN" sz="2400" dirty="0">
                <a:latin typeface="Source Sans Pro" panose="020B0503030403020204" pitchFamily="34" charset="0"/>
              </a:rPr>
              <a:t>Actor</a:t>
            </a:r>
            <a:r>
              <a:rPr lang="zh-CN" altLang="en-US" sz="2400" dirty="0">
                <a:latin typeface="Source Sans Pro" panose="020B0503030403020204" pitchFamily="34" charset="0"/>
              </a:rPr>
              <a:t>，边包括数据边和控制边。</a:t>
            </a:r>
            <a:endParaRPr lang="en-US" altLang="zh-CN" sz="2400" dirty="0">
              <a:latin typeface="Source Sans Pro" panose="020B0503030403020204" pitchFamily="34" charset="0"/>
            </a:endParaRPr>
          </a:p>
          <a:p>
            <a:pPr lvl="1">
              <a:lnSpc>
                <a:spcPct val="100000"/>
              </a:lnSpc>
            </a:pPr>
            <a:r>
              <a:rPr lang="zh-CN" alt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数据边：捕捉数据与任务的关系。</a:t>
            </a:r>
            <a:endParaRPr lang="en-US" altLang="zh-CN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2">
              <a:lnSpc>
                <a:spcPct val="100000"/>
              </a:lnSpc>
            </a:pPr>
            <a:r>
              <a:rPr lang="zh-CN" altLang="en-US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如果数据对象</a:t>
            </a:r>
            <a:r>
              <a:rPr lang="en-US" altLang="zh-CN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D</a:t>
            </a:r>
            <a:r>
              <a:rPr lang="zh-CN" altLang="en-US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是任务</a:t>
            </a:r>
            <a:r>
              <a:rPr lang="en-US" altLang="zh-CN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T</a:t>
            </a:r>
            <a:r>
              <a:rPr lang="zh-CN" altLang="en-US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的输出，从</a:t>
            </a:r>
            <a:r>
              <a:rPr lang="en-US" altLang="zh-CN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T</a:t>
            </a:r>
            <a:r>
              <a:rPr lang="zh-CN" altLang="en-US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添加一条数据边到</a:t>
            </a:r>
            <a:r>
              <a:rPr lang="en-US" altLang="zh-CN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D</a:t>
            </a:r>
            <a:r>
              <a:rPr lang="zh-CN" altLang="en-US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。</a:t>
            </a:r>
            <a:endParaRPr lang="en-US" altLang="zh-CN" sz="1865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2">
              <a:lnSpc>
                <a:spcPct val="100000"/>
              </a:lnSpc>
            </a:pPr>
            <a:r>
              <a:rPr lang="zh-CN" altLang="en-US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如果</a:t>
            </a:r>
            <a:r>
              <a:rPr lang="en-US" altLang="zh-CN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D</a:t>
            </a:r>
            <a:r>
              <a:rPr lang="zh-CN" altLang="en-US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是</a:t>
            </a:r>
            <a:r>
              <a:rPr lang="en-US" altLang="zh-CN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T</a:t>
            </a:r>
            <a:r>
              <a:rPr lang="zh-CN" altLang="en-US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的输入，从</a:t>
            </a:r>
            <a:r>
              <a:rPr lang="en-US" altLang="zh-CN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D</a:t>
            </a:r>
            <a:r>
              <a:rPr lang="zh-CN" altLang="en-US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添加一条数据边到</a:t>
            </a:r>
            <a:r>
              <a:rPr lang="en-US" altLang="zh-CN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T</a:t>
            </a:r>
            <a:r>
              <a:rPr lang="zh-CN" altLang="en-US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。</a:t>
            </a:r>
            <a:endParaRPr lang="en-US" altLang="zh-CN" sz="1865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>
              <a:lnSpc>
                <a:spcPct val="100000"/>
              </a:lnSpc>
            </a:pPr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控制边</a:t>
            </a:r>
            <a:r>
              <a:rPr lang="zh-CN" alt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：</a:t>
            </a:r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用于捕获嵌套调用情况</a:t>
            </a:r>
            <a:r>
              <a:rPr lang="zh-CN" alt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。</a:t>
            </a:r>
            <a:endParaRPr lang="en-US" altLang="zh-CN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2">
              <a:lnSpc>
                <a:spcPct val="100000"/>
              </a:lnSpc>
            </a:pPr>
            <a:r>
              <a:rPr lang="en-US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如果</a:t>
            </a:r>
            <a:r>
              <a:rPr lang="zh-CN" altLang="en-US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任务</a:t>
            </a:r>
            <a:r>
              <a:rPr lang="en-US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T1</a:t>
            </a:r>
            <a:r>
              <a:rPr lang="zh-CN" altLang="en-US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调用任务</a:t>
            </a:r>
            <a:r>
              <a:rPr lang="en-US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T2，</a:t>
            </a:r>
            <a:r>
              <a:rPr lang="zh-CN" altLang="en-US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从</a:t>
            </a:r>
            <a:r>
              <a:rPr lang="en-US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T1</a:t>
            </a:r>
            <a:r>
              <a:rPr lang="zh-CN" altLang="en-US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添加一条控制边到</a:t>
            </a:r>
            <a:r>
              <a:rPr lang="en-US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T2。</a:t>
            </a:r>
          </a:p>
          <a:p>
            <a:pPr lvl="1">
              <a:lnSpc>
                <a:spcPct val="100000"/>
              </a:lnSpc>
            </a:pPr>
            <a:r>
              <a:rPr lang="zh-CN" alt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有状态边：捕捉同一角色的后续方法调用的状态依赖性。</a:t>
            </a:r>
            <a:endParaRPr lang="en-US" altLang="zh-CN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2">
              <a:lnSpc>
                <a:spcPct val="100000"/>
              </a:lnSpc>
            </a:pPr>
            <a:r>
              <a:rPr lang="zh-CN" altLang="en-US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方法</a:t>
            </a:r>
            <a:r>
              <a:rPr lang="en-US" altLang="zh-CN" sz="1865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Mj</a:t>
            </a:r>
            <a:r>
              <a:rPr lang="zh-CN" altLang="en-US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在</a:t>
            </a:r>
            <a:r>
              <a:rPr lang="en-US" altLang="zh-CN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Actor</a:t>
            </a:r>
            <a:r>
              <a:rPr lang="zh-CN" altLang="en-US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的方法</a:t>
            </a:r>
            <a:r>
              <a:rPr lang="en-US" altLang="zh-CN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Mi</a:t>
            </a:r>
            <a:r>
              <a:rPr lang="zh-CN" altLang="en-US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之后被调用，添加一条从</a:t>
            </a:r>
            <a:r>
              <a:rPr lang="en-US" altLang="zh-CN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Mi</a:t>
            </a:r>
            <a:r>
              <a:rPr lang="zh-CN" altLang="en-US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到</a:t>
            </a:r>
            <a:r>
              <a:rPr lang="en-US" altLang="zh-CN" sz="1865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Mj</a:t>
            </a:r>
            <a:r>
              <a:rPr lang="zh-CN" altLang="en-US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的有状态边。</a:t>
            </a: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强化学习过程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11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28" y="1465040"/>
            <a:ext cx="4757320" cy="459129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1748" y="677584"/>
            <a:ext cx="3592939" cy="550283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8346" y="499730"/>
            <a:ext cx="4082974" cy="37532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框架结构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12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792" y="1480533"/>
            <a:ext cx="8192416" cy="47607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54958" y="6214029"/>
            <a:ext cx="9482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90204"/>
                <a:ea typeface="微软雅黑"/>
                <a:cs typeface="+mn-cs"/>
              </a:rPr>
              <a:t>Ray设计的为两层架构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90204"/>
                <a:ea typeface="微软雅黑"/>
                <a:cs typeface="+mn-cs"/>
              </a:rPr>
              <a:t>，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90204"/>
                <a:ea typeface="微软雅黑"/>
                <a:cs typeface="+mn-cs"/>
              </a:rPr>
              <a:t>App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90204"/>
                <a:ea typeface="微软雅黑"/>
                <a:cs typeface="+mn-cs"/>
              </a:rPr>
              <a:t>层用于实现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90204"/>
                <a:ea typeface="微软雅黑"/>
                <a:cs typeface="+mn-cs"/>
              </a:rPr>
              <a:t>Ray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90204"/>
                <a:ea typeface="微软雅黑"/>
                <a:cs typeface="+mn-cs"/>
              </a:rPr>
              <a:t>的基本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90204"/>
                <a:ea typeface="微软雅黑"/>
                <a:cs typeface="+mn-cs"/>
              </a:rPr>
              <a:t>API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90204"/>
                <a:ea typeface="微软雅黑"/>
                <a:cs typeface="+mn-cs"/>
              </a:rPr>
              <a:t>。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90204"/>
                <a:ea typeface="微软雅黑"/>
                <a:cs typeface="+mn-cs"/>
              </a:rPr>
              <a:t>System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90204"/>
                <a:ea typeface="微软雅黑"/>
                <a:cs typeface="+mn-cs"/>
              </a:rPr>
              <a:t>层实现了调度和数据管理。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90204"/>
              <a:ea typeface="微软雅黑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应用层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13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5121278"/>
          </a:xfrm>
        </p:spPr>
        <p:txBody>
          <a:bodyPr>
            <a:normAutofit/>
          </a:bodyPr>
          <a:lstStyle/>
          <a:p>
            <a:r>
              <a:rPr lang="zh-CN" altLang="en-US" sz="2800" dirty="0">
                <a:latin typeface="Source Sans Pro" panose="020B0503030403020204" pitchFamily="34" charset="0"/>
              </a:rPr>
              <a:t>包括三个对象：</a:t>
            </a:r>
            <a:r>
              <a:rPr lang="en-US" altLang="zh-CN" sz="2800" dirty="0">
                <a:latin typeface="Source Sans Pro" panose="020B0503030403020204" pitchFamily="34" charset="0"/>
              </a:rPr>
              <a:t>Actor</a:t>
            </a:r>
            <a:r>
              <a:rPr lang="zh-CN" altLang="en-US" sz="2800" dirty="0">
                <a:latin typeface="Source Sans Pro" panose="020B0503030403020204" pitchFamily="34" charset="0"/>
              </a:rPr>
              <a:t>、</a:t>
            </a:r>
            <a:r>
              <a:rPr lang="en-US" altLang="zh-CN" sz="2800" dirty="0">
                <a:latin typeface="Source Sans Pro" panose="020B0503030403020204" pitchFamily="34" charset="0"/>
              </a:rPr>
              <a:t>Driver</a:t>
            </a:r>
            <a:r>
              <a:rPr lang="zh-CN" altLang="en-US" sz="2800" dirty="0">
                <a:latin typeface="Source Sans Pro" panose="020B0503030403020204" pitchFamily="34" charset="0"/>
              </a:rPr>
              <a:t>、</a:t>
            </a:r>
            <a:r>
              <a:rPr lang="en-US" altLang="zh-CN" sz="2800" dirty="0">
                <a:latin typeface="Source Sans Pro" panose="020B0503030403020204" pitchFamily="34" charset="0"/>
              </a:rPr>
              <a:t>Worker</a:t>
            </a:r>
            <a:endParaRPr lang="en-US" altLang="zh-CN"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/>
            <a:r>
              <a:rPr lang="en-US" altLang="zh-CN" sz="2400" dirty="0">
                <a:latin typeface="Source Sans Pro" panose="020B0503030403020204" pitchFamily="34" charset="0"/>
              </a:rPr>
              <a:t>Driver</a:t>
            </a:r>
            <a:r>
              <a:rPr lang="zh-CN" altLang="en-US" sz="2400" dirty="0">
                <a:latin typeface="Source Sans Pro" panose="020B0503030403020204" pitchFamily="34" charset="0"/>
              </a:rPr>
              <a:t>：执行用户程序</a:t>
            </a:r>
            <a:endParaRPr lang="en-US" altLang="zh-CN" sz="2400" dirty="0">
              <a:latin typeface="Source Sans Pro" panose="020B0503030403020204" pitchFamily="34" charset="0"/>
            </a:endParaRPr>
          </a:p>
          <a:p>
            <a:pPr lvl="1"/>
            <a:r>
              <a:rPr lang="en-US" altLang="zh-CN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Worker</a:t>
            </a:r>
            <a:r>
              <a:rPr lang="zh-CN" alt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：一个无状态的程序，由另外一个</a:t>
            </a:r>
            <a:r>
              <a:rPr lang="en-US" altLang="zh-CN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Worker</a:t>
            </a:r>
            <a:r>
              <a:rPr lang="zh-CN" alt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或者</a:t>
            </a:r>
            <a:r>
              <a:rPr lang="en-US" altLang="zh-CN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Driver</a:t>
            </a:r>
            <a:r>
              <a:rPr lang="zh-CN" alt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调用。当一个远程函数被声明时，该函数会自动发布给所有的工作者。本身由系统层分发任务，且串行地执行任务，在不同的任务中不保留本地状态。</a:t>
            </a:r>
            <a:endParaRPr lang="en-US" altLang="zh-CN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/>
            <a:r>
              <a:rPr lang="en-US" altLang="zh-CN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Actor</a:t>
            </a:r>
            <a:r>
              <a:rPr lang="zh-CN" alt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：一个有状态的程序，与</a:t>
            </a:r>
            <a:r>
              <a:rPr lang="en-US" altLang="zh-CN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worker</a:t>
            </a:r>
            <a:r>
              <a:rPr lang="zh-CN" alt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不同，</a:t>
            </a:r>
            <a:r>
              <a:rPr lang="en-US" altLang="zh-CN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actor</a:t>
            </a:r>
            <a:r>
              <a:rPr lang="zh-CN" alt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是由</a:t>
            </a:r>
            <a:r>
              <a:rPr lang="en-US" altLang="zh-CN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driver</a:t>
            </a:r>
            <a:r>
              <a:rPr lang="zh-CN" alt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或驱动明确实例化的。</a:t>
            </a:r>
            <a:r>
              <a:rPr lang="en-US" altLang="zh-CN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Actor</a:t>
            </a:r>
            <a:r>
              <a:rPr lang="zh-CN" alt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也是以串行方式执行，只是每个方法都依赖于前一个方法执行所产生的状态。</a:t>
            </a:r>
            <a:endParaRPr lang="en-US" altLang="zh-CN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系统层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14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5121278"/>
          </a:xfrm>
        </p:spPr>
        <p:txBody>
          <a:bodyPr>
            <a:normAutofit/>
          </a:bodyPr>
          <a:lstStyle/>
          <a:p>
            <a:r>
              <a:rPr lang="zh-CN" altLang="en-US" sz="2800" dirty="0">
                <a:latin typeface="Source Sans Pro" panose="020B0503030403020204" pitchFamily="34" charset="0"/>
              </a:rPr>
              <a:t>包括三个部分：</a:t>
            </a:r>
            <a:endParaRPr lang="en-US" altLang="zh-CN"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/>
            <a:r>
              <a:rPr lang="zh-CN" altLang="en-US" sz="2400" dirty="0">
                <a:latin typeface="Source Sans Pro" panose="020B0503030403020204" pitchFamily="34" charset="0"/>
              </a:rPr>
              <a:t>全局的控制信息存储 </a:t>
            </a:r>
            <a:r>
              <a:rPr lang="en-US" altLang="zh-CN" sz="2400" dirty="0">
                <a:latin typeface="Source Sans Pro" panose="020B0503030403020204" pitchFamily="34" charset="0"/>
              </a:rPr>
              <a:t>GCS</a:t>
            </a:r>
          </a:p>
          <a:p>
            <a:pPr lvl="2"/>
            <a:r>
              <a:rPr lang="en-US" altLang="zh-CN" sz="1865" dirty="0">
                <a:latin typeface="Source Sans Pro" panose="020B0503030403020204" pitchFamily="34" charset="0"/>
              </a:rPr>
              <a:t>KV</a:t>
            </a:r>
            <a:r>
              <a:rPr lang="zh-CN" altLang="en-US" sz="1865" dirty="0">
                <a:latin typeface="Source Sans Pro" panose="020B0503030403020204" pitchFamily="34" charset="0"/>
              </a:rPr>
              <a:t>对存储，使用</a:t>
            </a:r>
            <a:r>
              <a:rPr lang="en-US" altLang="zh-CN" sz="1865" dirty="0">
                <a:latin typeface="Source Sans Pro" panose="020B0503030403020204" pitchFamily="34" charset="0"/>
              </a:rPr>
              <a:t>Replica</a:t>
            </a:r>
            <a:r>
              <a:rPr lang="zh-CN" altLang="en-US" sz="1865" dirty="0">
                <a:latin typeface="Source Sans Pro" panose="020B0503030403020204" pitchFamily="34" charset="0"/>
              </a:rPr>
              <a:t>实现容错</a:t>
            </a:r>
            <a:endParaRPr lang="en-US" altLang="zh-CN" sz="1865" dirty="0">
              <a:latin typeface="Source Sans Pro" panose="020B0503030403020204" pitchFamily="34" charset="0"/>
            </a:endParaRPr>
          </a:p>
          <a:p>
            <a:pPr lvl="2"/>
            <a:r>
              <a:rPr lang="zh-CN" altLang="en-US" sz="1865" dirty="0">
                <a:latin typeface="Source Sans Pro" panose="020B0503030403020204" pitchFamily="34" charset="0"/>
              </a:rPr>
              <a:t>存储与其他组件解耦，提高可扩展性</a:t>
            </a:r>
            <a:endParaRPr lang="en-US" altLang="zh-CN" sz="1865" dirty="0">
              <a:latin typeface="Source Sans Pro" panose="020B0503030403020204" pitchFamily="34" charset="0"/>
            </a:endParaRPr>
          </a:p>
          <a:p>
            <a:pPr lvl="2"/>
            <a:r>
              <a:rPr lang="zh-CN" altLang="en-US" sz="1865" dirty="0">
                <a:latin typeface="Source Sans Pro" panose="020B0503030403020204" pitchFamily="34" charset="0"/>
              </a:rPr>
              <a:t>将任务元数据保存在</a:t>
            </a:r>
            <a:r>
              <a:rPr lang="en-US" altLang="zh-CN" sz="1865" dirty="0">
                <a:latin typeface="Source Sans Pro" panose="020B0503030403020204" pitchFamily="34" charset="0"/>
              </a:rPr>
              <a:t>GCS</a:t>
            </a:r>
            <a:r>
              <a:rPr lang="zh-CN" altLang="en-US" sz="1865" dirty="0">
                <a:latin typeface="Source Sans Pro" panose="020B0503030403020204" pitchFamily="34" charset="0"/>
              </a:rPr>
              <a:t>中，避免调度器在</a:t>
            </a:r>
            <a:r>
              <a:rPr lang="en-US" altLang="zh-CN" sz="1865" dirty="0">
                <a:latin typeface="Source Sans Pro" panose="020B0503030403020204" pitchFamily="34" charset="0"/>
              </a:rPr>
              <a:t>Critical</a:t>
            </a:r>
            <a:r>
              <a:rPr lang="zh-CN" altLang="en-US" sz="1865" dirty="0">
                <a:latin typeface="Source Sans Pro" panose="020B0503030403020204" pitchFamily="34" charset="0"/>
              </a:rPr>
              <a:t> </a:t>
            </a:r>
            <a:r>
              <a:rPr lang="en-US" altLang="zh-CN" sz="1865" dirty="0">
                <a:latin typeface="Source Sans Pro" panose="020B0503030403020204" pitchFamily="34" charset="0"/>
              </a:rPr>
              <a:t>Path</a:t>
            </a:r>
            <a:r>
              <a:rPr lang="zh-CN" altLang="en-US" sz="1865" dirty="0">
                <a:latin typeface="Source Sans Pro" panose="020B0503030403020204" pitchFamily="34" charset="0"/>
              </a:rPr>
              <a:t>上。解耦任务调度与任务编排。</a:t>
            </a:r>
            <a:endParaRPr lang="en-US" altLang="zh-CN" sz="1865" dirty="0">
              <a:latin typeface="Source Sans Pro" panose="020B0503030403020204" pitchFamily="34" charset="0"/>
            </a:endParaRPr>
          </a:p>
          <a:p>
            <a:pPr lvl="1"/>
            <a:r>
              <a:rPr lang="zh-CN" alt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自底向上的分布式调度器</a:t>
            </a:r>
            <a:endParaRPr lang="en-US" altLang="zh-CN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2"/>
            <a:r>
              <a:rPr lang="zh-CN" altLang="en-US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由全局调度器和每个节点本地调度器组成的两级分层调度器</a:t>
            </a:r>
            <a:endParaRPr lang="en-US" altLang="zh-CN" sz="1865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2"/>
            <a:r>
              <a:rPr lang="zh-CN" altLang="en-US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自底向上：先尝试本地调度，再全局调度</a:t>
            </a:r>
            <a:endParaRPr lang="en-US" altLang="zh-CN" sz="1865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/>
            <a:r>
              <a:rPr lang="zh-CN" alt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内存中的分布式对象存储</a:t>
            </a:r>
            <a:endParaRPr lang="en-US" altLang="zh-CN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2"/>
            <a:r>
              <a:rPr lang="zh-CN" altLang="en-US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同一个节点上的任务之间使用</a:t>
            </a:r>
            <a:r>
              <a:rPr lang="en-US" altLang="zh-CN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Zero</a:t>
            </a:r>
            <a:r>
              <a:rPr lang="zh-CN" altLang="en-US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altLang="zh-CN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Copy</a:t>
            </a:r>
            <a:r>
              <a:rPr lang="zh-CN" altLang="en-US" sz="1865" dirty="0">
                <a:latin typeface="Source Sans Pro" panose="020B0503030403020204" pitchFamily="34" charset="0"/>
                <a:ea typeface="Source Sans Pro" panose="020B0503030403020204" pitchFamily="34" charset="0"/>
              </a:rPr>
              <a:t>保留输入输出信息</a:t>
            </a:r>
            <a:endParaRPr lang="en-US" altLang="zh-CN" sz="1865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8633" y="0"/>
            <a:ext cx="5973367" cy="34712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Pro" panose="020B0503030403020204" pitchFamily="34" charset="0"/>
              </a:rPr>
              <a:t>Fault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Tolerance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15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4434CF-83FC-004A-AD7C-8F62813BD239}"/>
              </a:ext>
            </a:extLst>
          </p:cNvPr>
          <p:cNvSpPr/>
          <p:nvPr/>
        </p:nvSpPr>
        <p:spPr>
          <a:xfrm>
            <a:off x="769400" y="1527786"/>
            <a:ext cx="2548204" cy="2618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AA73FA-39B2-7649-87C3-7FAB99553C38}"/>
              </a:ext>
            </a:extLst>
          </p:cNvPr>
          <p:cNvSpPr/>
          <p:nvPr/>
        </p:nvSpPr>
        <p:spPr>
          <a:xfrm>
            <a:off x="945465" y="1669775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Driver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51D2F5-7DE0-FB42-86EF-728E5D450E6B}"/>
              </a:ext>
            </a:extLst>
          </p:cNvPr>
          <p:cNvSpPr/>
          <p:nvPr/>
        </p:nvSpPr>
        <p:spPr>
          <a:xfrm>
            <a:off x="2148573" y="1669775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486C1E-CDFF-9841-834A-536989AAF8F0}"/>
              </a:ext>
            </a:extLst>
          </p:cNvPr>
          <p:cNvSpPr/>
          <p:nvPr/>
        </p:nvSpPr>
        <p:spPr>
          <a:xfrm>
            <a:off x="945464" y="2361728"/>
            <a:ext cx="2223526" cy="9721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Object Store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D2A953-3AAD-654F-865E-7F073C6FD431}"/>
              </a:ext>
            </a:extLst>
          </p:cNvPr>
          <p:cNvSpPr/>
          <p:nvPr/>
        </p:nvSpPr>
        <p:spPr>
          <a:xfrm>
            <a:off x="945464" y="3423793"/>
            <a:ext cx="2223526" cy="6313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Scheduler</a:t>
            </a:r>
          </a:p>
        </p:txBody>
      </p:sp>
      <p:sp>
        <p:nvSpPr>
          <p:cNvPr id="13" name="椭圆 7">
            <a:extLst>
              <a:ext uri="{FF2B5EF4-FFF2-40B4-BE49-F238E27FC236}">
                <a16:creationId xmlns:a16="http://schemas.microsoft.com/office/drawing/2014/main" id="{2F53195B-0D02-E043-94E6-12FB6A7EBB69}"/>
              </a:ext>
            </a:extLst>
          </p:cNvPr>
          <p:cNvSpPr/>
          <p:nvPr/>
        </p:nvSpPr>
        <p:spPr>
          <a:xfrm>
            <a:off x="7378112" y="966446"/>
            <a:ext cx="1809750" cy="561340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tx1"/>
                </a:solidFill>
                <a:latin typeface="Source Sans Pro" panose="020B0503030403020204" pitchFamily="34" charset="0"/>
              </a:rPr>
              <a:t>zeros</a:t>
            </a:r>
          </a:p>
        </p:txBody>
      </p:sp>
      <p:sp>
        <p:nvSpPr>
          <p:cNvPr id="14" name="椭圆 8">
            <a:extLst>
              <a:ext uri="{FF2B5EF4-FFF2-40B4-BE49-F238E27FC236}">
                <a16:creationId xmlns:a16="http://schemas.microsoft.com/office/drawing/2014/main" id="{05D3F656-B11F-DD4C-9243-FB9FF4F60683}"/>
              </a:ext>
            </a:extLst>
          </p:cNvPr>
          <p:cNvSpPr/>
          <p:nvPr/>
        </p:nvSpPr>
        <p:spPr>
          <a:xfrm>
            <a:off x="10203227" y="966446"/>
            <a:ext cx="1809750" cy="561340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tx1"/>
                </a:solidFill>
                <a:latin typeface="Source Sans Pro" panose="020B0503030403020204" pitchFamily="34" charset="0"/>
              </a:rPr>
              <a:t>zeros</a:t>
            </a:r>
          </a:p>
        </p:txBody>
      </p:sp>
      <p:sp>
        <p:nvSpPr>
          <p:cNvPr id="15" name="矩形 9">
            <a:extLst>
              <a:ext uri="{FF2B5EF4-FFF2-40B4-BE49-F238E27FC236}">
                <a16:creationId xmlns:a16="http://schemas.microsoft.com/office/drawing/2014/main" id="{5E3683C3-CA89-C443-B206-A5567C1465C7}"/>
              </a:ext>
            </a:extLst>
          </p:cNvPr>
          <p:cNvSpPr/>
          <p:nvPr/>
        </p:nvSpPr>
        <p:spPr>
          <a:xfrm>
            <a:off x="7846107" y="2218666"/>
            <a:ext cx="873125" cy="494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tx1"/>
                </a:solidFill>
                <a:latin typeface="Source Sans Pro" panose="020B0503030403020204" pitchFamily="34" charset="0"/>
              </a:rPr>
              <a:t>id1</a:t>
            </a:r>
          </a:p>
        </p:txBody>
      </p:sp>
      <p:sp>
        <p:nvSpPr>
          <p:cNvPr id="16" name="矩形 10">
            <a:extLst>
              <a:ext uri="{FF2B5EF4-FFF2-40B4-BE49-F238E27FC236}">
                <a16:creationId xmlns:a16="http://schemas.microsoft.com/office/drawing/2014/main" id="{C7AE4D27-2490-7B43-A02B-FB8E4342B686}"/>
              </a:ext>
            </a:extLst>
          </p:cNvPr>
          <p:cNvSpPr/>
          <p:nvPr/>
        </p:nvSpPr>
        <p:spPr>
          <a:xfrm>
            <a:off x="10671857" y="2218666"/>
            <a:ext cx="873125" cy="494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tx1"/>
                </a:solidFill>
                <a:latin typeface="Source Sans Pro" panose="020B0503030403020204" pitchFamily="34" charset="0"/>
              </a:rPr>
              <a:t>id2</a:t>
            </a:r>
          </a:p>
        </p:txBody>
      </p:sp>
      <p:sp>
        <p:nvSpPr>
          <p:cNvPr id="17" name="椭圆 11">
            <a:extLst>
              <a:ext uri="{FF2B5EF4-FFF2-40B4-BE49-F238E27FC236}">
                <a16:creationId xmlns:a16="http://schemas.microsoft.com/office/drawing/2014/main" id="{358C2812-0522-3840-AF54-3EB3F9DFB4C1}"/>
              </a:ext>
            </a:extLst>
          </p:cNvPr>
          <p:cNvSpPr/>
          <p:nvPr/>
        </p:nvSpPr>
        <p:spPr>
          <a:xfrm>
            <a:off x="8862107" y="3344521"/>
            <a:ext cx="1809750" cy="561340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tx1"/>
                </a:solidFill>
                <a:latin typeface="Source Sans Pro" panose="020B0503030403020204" pitchFamily="34" charset="0"/>
              </a:rPr>
              <a:t>dot</a:t>
            </a:r>
          </a:p>
        </p:txBody>
      </p:sp>
      <p:sp>
        <p:nvSpPr>
          <p:cNvPr id="18" name="矩形 12">
            <a:extLst>
              <a:ext uri="{FF2B5EF4-FFF2-40B4-BE49-F238E27FC236}">
                <a16:creationId xmlns:a16="http://schemas.microsoft.com/office/drawing/2014/main" id="{B35A9435-525F-A84D-B468-733C3E44C381}"/>
              </a:ext>
            </a:extLst>
          </p:cNvPr>
          <p:cNvSpPr/>
          <p:nvPr/>
        </p:nvSpPr>
        <p:spPr>
          <a:xfrm>
            <a:off x="9330737" y="4649446"/>
            <a:ext cx="873125" cy="494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tx1"/>
                </a:solidFill>
                <a:latin typeface="Source Sans Pro" panose="020B0503030403020204" pitchFamily="34" charset="0"/>
              </a:rPr>
              <a:t>id3</a:t>
            </a:r>
          </a:p>
        </p:txBody>
      </p:sp>
      <p:cxnSp>
        <p:nvCxnSpPr>
          <p:cNvPr id="19" name="直接箭头连接符 13">
            <a:extLst>
              <a:ext uri="{FF2B5EF4-FFF2-40B4-BE49-F238E27FC236}">
                <a16:creationId xmlns:a16="http://schemas.microsoft.com/office/drawing/2014/main" id="{34C5783D-BDC2-F248-8135-E47019EF01DA}"/>
              </a:ext>
            </a:extLst>
          </p:cNvPr>
          <p:cNvCxnSpPr/>
          <p:nvPr/>
        </p:nvCxnSpPr>
        <p:spPr>
          <a:xfrm>
            <a:off x="8282987" y="1527786"/>
            <a:ext cx="0" cy="69088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4">
            <a:extLst>
              <a:ext uri="{FF2B5EF4-FFF2-40B4-BE49-F238E27FC236}">
                <a16:creationId xmlns:a16="http://schemas.microsoft.com/office/drawing/2014/main" id="{921642DF-0FB7-6744-A1C1-EA78BFC425D2}"/>
              </a:ext>
            </a:extLst>
          </p:cNvPr>
          <p:cNvCxnSpPr/>
          <p:nvPr/>
        </p:nvCxnSpPr>
        <p:spPr>
          <a:xfrm>
            <a:off x="11108102" y="1527786"/>
            <a:ext cx="0" cy="69088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15">
            <a:extLst>
              <a:ext uri="{FF2B5EF4-FFF2-40B4-BE49-F238E27FC236}">
                <a16:creationId xmlns:a16="http://schemas.microsoft.com/office/drawing/2014/main" id="{35F6E3C4-43BF-7748-91CB-0EBA0B77EC0B}"/>
              </a:ext>
            </a:extLst>
          </p:cNvPr>
          <p:cNvCxnSpPr>
            <a:endCxn id="17" idx="1"/>
          </p:cNvCxnSpPr>
          <p:nvPr/>
        </p:nvCxnSpPr>
        <p:spPr>
          <a:xfrm>
            <a:off x="8282987" y="2713331"/>
            <a:ext cx="843915" cy="71310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16">
            <a:extLst>
              <a:ext uri="{FF2B5EF4-FFF2-40B4-BE49-F238E27FC236}">
                <a16:creationId xmlns:a16="http://schemas.microsoft.com/office/drawing/2014/main" id="{55F91089-31B1-A649-B664-1E498AC5F458}"/>
              </a:ext>
            </a:extLst>
          </p:cNvPr>
          <p:cNvCxnSpPr>
            <a:endCxn id="17" idx="7"/>
          </p:cNvCxnSpPr>
          <p:nvPr/>
        </p:nvCxnSpPr>
        <p:spPr>
          <a:xfrm flipH="1">
            <a:off x="10407062" y="2713331"/>
            <a:ext cx="701040" cy="71310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17">
            <a:extLst>
              <a:ext uri="{FF2B5EF4-FFF2-40B4-BE49-F238E27FC236}">
                <a16:creationId xmlns:a16="http://schemas.microsoft.com/office/drawing/2014/main" id="{093C2D10-83D9-2D43-A501-4E3995B2E628}"/>
              </a:ext>
            </a:extLst>
          </p:cNvPr>
          <p:cNvCxnSpPr>
            <a:endCxn id="18" idx="0"/>
          </p:cNvCxnSpPr>
          <p:nvPr/>
        </p:nvCxnSpPr>
        <p:spPr>
          <a:xfrm>
            <a:off x="9767617" y="3905861"/>
            <a:ext cx="0" cy="74358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15D1EBE2-5B03-1C44-8189-BF4E86A462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4484" y="1355169"/>
            <a:ext cx="4803775" cy="4236810"/>
          </a:xfrm>
        </p:spPr>
        <p:txBody>
          <a:bodyPr>
            <a:normAutofit fontScale="97500"/>
          </a:bodyPr>
          <a:lstStyle/>
          <a:p>
            <a:pPr marL="0" indent="0">
              <a:buNone/>
            </a:pPr>
            <a:r>
              <a:rPr lang="en-US" sz="2000" dirty="0">
                <a:latin typeface="Source Sans Pro" panose="020B0503030403020204" pitchFamily="34" charset="0"/>
              </a:rPr>
              <a:t>	Tasks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@</a:t>
            </a:r>
            <a:r>
              <a:rPr lang="en-US" sz="2000" dirty="0" err="1">
                <a:solidFill>
                  <a:srgbClr val="7030A0"/>
                </a:solidFill>
                <a:latin typeface="Source Sans Pro" panose="020B0503030403020204" pitchFamily="34" charset="0"/>
              </a:rPr>
              <a:t>ray.remote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def</a:t>
            </a: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zeros</a:t>
            </a:r>
            <a:r>
              <a:rPr lang="en-US" sz="2000" dirty="0">
                <a:latin typeface="Source Sans Pro" panose="020B0503030403020204" pitchFamily="34" charset="0"/>
              </a:rPr>
              <a:t>(shape):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</a:rPr>
              <a:t>     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return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</a:rPr>
              <a:t>np.zeros</a:t>
            </a:r>
            <a:r>
              <a:rPr lang="en-US" sz="2000" dirty="0">
                <a:latin typeface="Source Sans Pro" panose="020B0503030403020204" pitchFamily="34" charset="0"/>
              </a:rPr>
              <a:t>(shape)</a:t>
            </a:r>
          </a:p>
          <a:p>
            <a:pPr marL="0" indent="0" fontAlgn="auto">
              <a:lnSpc>
                <a:spcPct val="50000"/>
              </a:lnSpc>
              <a:buNone/>
            </a:pP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@</a:t>
            </a:r>
            <a:r>
              <a:rPr lang="en-US" sz="2000" dirty="0" err="1">
                <a:solidFill>
                  <a:srgbClr val="7030A0"/>
                </a:solidFill>
                <a:latin typeface="Source Sans Pro" panose="020B0503030403020204" pitchFamily="34" charset="0"/>
              </a:rPr>
              <a:t>ray.remote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def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dot</a:t>
            </a:r>
            <a:r>
              <a:rPr lang="en-US" sz="2000" dirty="0">
                <a:latin typeface="Source Sans Pro" panose="020B0503030403020204" pitchFamily="34" charset="0"/>
              </a:rPr>
              <a:t>(</a:t>
            </a:r>
            <a:r>
              <a:rPr lang="en-US" sz="2000" dirty="0" err="1">
                <a:latin typeface="Source Sans Pro" panose="020B0503030403020204" pitchFamily="34" charset="0"/>
              </a:rPr>
              <a:t>a,b</a:t>
            </a:r>
            <a:r>
              <a:rPr lang="en-US" sz="2000" dirty="0">
                <a:latin typeface="Source Sans Pro" panose="020B0503030403020204" pitchFamily="34" charset="0"/>
              </a:rPr>
              <a:t>):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</a:rPr>
              <a:t>     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return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</a:rPr>
              <a:t>np.dot</a:t>
            </a:r>
            <a:r>
              <a:rPr lang="en-US" sz="2000" dirty="0">
                <a:latin typeface="Source Sans Pro" panose="020B0503030403020204" pitchFamily="34" charset="0"/>
              </a:rPr>
              <a:t>(</a:t>
            </a:r>
            <a:r>
              <a:rPr lang="en-US" sz="2000" dirty="0" err="1">
                <a:latin typeface="Source Sans Pro" panose="020B0503030403020204" pitchFamily="34" charset="0"/>
              </a:rPr>
              <a:t>a,b</a:t>
            </a:r>
            <a:r>
              <a:rPr lang="en-US" sz="2000" dirty="0">
                <a:latin typeface="Source Sans Pro" panose="020B0503030403020204" pitchFamily="34" charset="0"/>
              </a:rPr>
              <a:t>)</a:t>
            </a:r>
          </a:p>
          <a:p>
            <a:pPr marL="0" indent="0" fontAlgn="auto">
              <a:lnSpc>
                <a:spcPct val="50000"/>
              </a:lnSpc>
              <a:buNone/>
            </a:pP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</a:rPr>
              <a:t>id1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=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</a:rPr>
              <a:t>zeros.remote</a:t>
            </a:r>
            <a:r>
              <a:rPr lang="en-US" sz="2000" dirty="0">
                <a:latin typeface="Source Sans Pro" panose="020B0503030403020204" pitchFamily="34" charset="0"/>
              </a:rPr>
              <a:t>([5,5])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  <a:sym typeface="+mn-ea"/>
              </a:rPr>
              <a:t>id2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  <a:sym typeface="+mn-ea"/>
              </a:rPr>
              <a:t>=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  <a:sym typeface="+mn-ea"/>
              </a:rPr>
              <a:t>zeros.remote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([5,5])</a:t>
            </a:r>
            <a:endParaRPr lang="en-US" sz="2000" dirty="0">
              <a:solidFill>
                <a:srgbClr val="C00000"/>
              </a:solidFill>
              <a:latin typeface="Source Sans Pro" panose="020B0503030403020204" pitchFamily="34" charset="0"/>
            </a:endParaRPr>
          </a:p>
        </p:txBody>
      </p:sp>
      <p:cxnSp>
        <p:nvCxnSpPr>
          <p:cNvPr id="5" name="Curved Connector 4">
            <a:extLst>
              <a:ext uri="{FF2B5EF4-FFF2-40B4-BE49-F238E27FC236}">
                <a16:creationId xmlns:a16="http://schemas.microsoft.com/office/drawing/2014/main" id="{D338B03A-B489-7143-A798-B0737B73C239}"/>
              </a:ext>
            </a:extLst>
          </p:cNvPr>
          <p:cNvCxnSpPr>
            <a:cxnSpLocks/>
            <a:stCxn id="8" idx="1"/>
            <a:endCxn id="12" idx="1"/>
          </p:cNvCxnSpPr>
          <p:nvPr/>
        </p:nvCxnSpPr>
        <p:spPr>
          <a:xfrm rot="10800000" flipV="1">
            <a:off x="945465" y="1970789"/>
            <a:ext cx="1" cy="1768690"/>
          </a:xfrm>
          <a:prstGeom prst="curvedConnector3">
            <a:avLst>
              <a:gd name="adj1" fmla="val 2286010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ACE38511-EEF9-734F-9D64-FEC7766026A5}"/>
              </a:ext>
            </a:extLst>
          </p:cNvPr>
          <p:cNvSpPr/>
          <p:nvPr/>
        </p:nvSpPr>
        <p:spPr>
          <a:xfrm>
            <a:off x="643793" y="4327969"/>
            <a:ext cx="3009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7030A0"/>
                </a:solidFill>
                <a:latin typeface="+mn-ea"/>
              </a:rPr>
              <a:t>先将任务提交给本地调度器</a:t>
            </a:r>
            <a:endParaRPr 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942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Pro" panose="020B0503030403020204" pitchFamily="34" charset="0"/>
              </a:rPr>
              <a:t>Fault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Tolerance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16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4434CF-83FC-004A-AD7C-8F62813BD239}"/>
              </a:ext>
            </a:extLst>
          </p:cNvPr>
          <p:cNvSpPr/>
          <p:nvPr/>
        </p:nvSpPr>
        <p:spPr>
          <a:xfrm>
            <a:off x="769400" y="1527786"/>
            <a:ext cx="2548204" cy="2618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AA73FA-39B2-7649-87C3-7FAB99553C38}"/>
              </a:ext>
            </a:extLst>
          </p:cNvPr>
          <p:cNvSpPr/>
          <p:nvPr/>
        </p:nvSpPr>
        <p:spPr>
          <a:xfrm>
            <a:off x="945465" y="1669775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Driver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51D2F5-7DE0-FB42-86EF-728E5D450E6B}"/>
              </a:ext>
            </a:extLst>
          </p:cNvPr>
          <p:cNvSpPr/>
          <p:nvPr/>
        </p:nvSpPr>
        <p:spPr>
          <a:xfrm>
            <a:off x="2148573" y="1669775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486C1E-CDFF-9841-834A-536989AAF8F0}"/>
              </a:ext>
            </a:extLst>
          </p:cNvPr>
          <p:cNvSpPr/>
          <p:nvPr/>
        </p:nvSpPr>
        <p:spPr>
          <a:xfrm>
            <a:off x="945464" y="2361728"/>
            <a:ext cx="2223526" cy="9721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Object Store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D2A953-3AAD-654F-865E-7F073C6FD431}"/>
              </a:ext>
            </a:extLst>
          </p:cNvPr>
          <p:cNvSpPr/>
          <p:nvPr/>
        </p:nvSpPr>
        <p:spPr>
          <a:xfrm>
            <a:off x="945464" y="3423793"/>
            <a:ext cx="2223526" cy="6313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Scheduler</a:t>
            </a:r>
          </a:p>
        </p:txBody>
      </p:sp>
      <p:cxnSp>
        <p:nvCxnSpPr>
          <p:cNvPr id="5" name="Curved Connector 4">
            <a:extLst>
              <a:ext uri="{FF2B5EF4-FFF2-40B4-BE49-F238E27FC236}">
                <a16:creationId xmlns:a16="http://schemas.microsoft.com/office/drawing/2014/main" id="{D338B03A-B489-7143-A798-B0737B73C239}"/>
              </a:ext>
            </a:extLst>
          </p:cNvPr>
          <p:cNvCxnSpPr>
            <a:cxnSpLocks/>
            <a:stCxn id="8" idx="1"/>
            <a:endCxn id="12" idx="1"/>
          </p:cNvCxnSpPr>
          <p:nvPr/>
        </p:nvCxnSpPr>
        <p:spPr>
          <a:xfrm rot="10800000" flipV="1">
            <a:off x="945465" y="1970789"/>
            <a:ext cx="1" cy="1768690"/>
          </a:xfrm>
          <a:prstGeom prst="curvedConnector3">
            <a:avLst>
              <a:gd name="adj1" fmla="val 2286010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C9820BB-FF37-B345-938C-9BEC8E770C5E}"/>
              </a:ext>
            </a:extLst>
          </p:cNvPr>
          <p:cNvGrpSpPr/>
          <p:nvPr/>
        </p:nvGrpSpPr>
        <p:grpSpPr>
          <a:xfrm>
            <a:off x="4635693" y="4808689"/>
            <a:ext cx="2920613" cy="1912790"/>
            <a:chOff x="3997348" y="4808689"/>
            <a:chExt cx="2920613" cy="191279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544C83D-AD62-DA4D-95C4-B8080975244D}"/>
                </a:ext>
              </a:extLst>
            </p:cNvPr>
            <p:cNvSpPr/>
            <p:nvPr/>
          </p:nvSpPr>
          <p:spPr>
            <a:xfrm>
              <a:off x="3997348" y="4808689"/>
              <a:ext cx="2920613" cy="191279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dirty="0"/>
                <a:t>Global</a:t>
              </a:r>
              <a:r>
                <a:rPr lang="zh-CN" altLang="en-US" dirty="0"/>
                <a:t> </a:t>
              </a:r>
              <a:r>
                <a:rPr lang="en-US" altLang="zh-CN" dirty="0"/>
                <a:t>Control</a:t>
              </a:r>
              <a:r>
                <a:rPr lang="zh-CN" altLang="en-US" dirty="0"/>
                <a:t> </a:t>
              </a:r>
              <a:r>
                <a:rPr lang="en-US" altLang="zh-CN" dirty="0"/>
                <a:t>Store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CN" dirty="0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D352829-588D-9340-AEAE-AB9A2A46D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65002" y="5299974"/>
              <a:ext cx="1385303" cy="1283387"/>
            </a:xfrm>
            <a:prstGeom prst="rect">
              <a:avLst/>
            </a:prstGeom>
          </p:spPr>
        </p:pic>
      </p:grpSp>
      <p:cxnSp>
        <p:nvCxnSpPr>
          <p:cNvPr id="41" name="Curved Connector 40">
            <a:extLst>
              <a:ext uri="{FF2B5EF4-FFF2-40B4-BE49-F238E27FC236}">
                <a16:creationId xmlns:a16="http://schemas.microsoft.com/office/drawing/2014/main" id="{0DC12544-4117-514E-9471-5F9DECBA5B2E}"/>
              </a:ext>
            </a:extLst>
          </p:cNvPr>
          <p:cNvCxnSpPr>
            <a:cxnSpLocks/>
            <a:stCxn id="12" idx="2"/>
          </p:cNvCxnSpPr>
          <p:nvPr/>
        </p:nvCxnSpPr>
        <p:spPr>
          <a:xfrm rot="16200000" flipH="1">
            <a:off x="2416678" y="3695714"/>
            <a:ext cx="1859562" cy="2578464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6DAD7B9A-3462-7746-9B53-AE93723415EA}"/>
              </a:ext>
            </a:extLst>
          </p:cNvPr>
          <p:cNvSpPr/>
          <p:nvPr/>
        </p:nvSpPr>
        <p:spPr>
          <a:xfrm>
            <a:off x="203489" y="5838527"/>
            <a:ext cx="38901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solidFill>
                  <a:srgbClr val="7030A0"/>
                </a:solidFill>
                <a:latin typeface="Source Sans Pro" panose="020B0503030403020204" pitchFamily="34" charset="0"/>
              </a:rPr>
              <a:t>由调度器在GCS中记录该任务的日志</a:t>
            </a:r>
            <a:endParaRPr lang="en-US" dirty="0">
              <a:solidFill>
                <a:srgbClr val="7030A0"/>
              </a:solidFill>
              <a:latin typeface="Source Sans Pro" panose="020B0503030403020204" pitchFamily="34" charset="0"/>
            </a:endParaRPr>
          </a:p>
          <a:p>
            <a:pPr algn="ctr"/>
            <a:r>
              <a:rPr lang="en-US" dirty="0" err="1">
                <a:solidFill>
                  <a:srgbClr val="7030A0"/>
                </a:solidFill>
                <a:latin typeface="Source Sans Pro" panose="020B0503030403020204" pitchFamily="34" charset="0"/>
              </a:rPr>
              <a:t>日志中保存任务的依赖关联信息</a:t>
            </a:r>
            <a:endParaRPr lang="en-US" dirty="0">
              <a:solidFill>
                <a:srgbClr val="7030A0"/>
              </a:solidFill>
              <a:latin typeface="Source Sans Pro" panose="020B0503030403020204" pitchFamily="34" charset="0"/>
            </a:endParaRPr>
          </a:p>
          <a:p>
            <a:pPr algn="ctr"/>
            <a:r>
              <a:rPr lang="en-US" dirty="0" err="1">
                <a:solidFill>
                  <a:srgbClr val="7030A0"/>
                </a:solidFill>
                <a:latin typeface="Source Sans Pro" panose="020B0503030403020204" pitchFamily="34" charset="0"/>
              </a:rPr>
              <a:t>用于Fault</a:t>
            </a:r>
            <a:r>
              <a:rPr lang="zh-CN" altLang="en-US" dirty="0">
                <a:solidFill>
                  <a:srgbClr val="7030A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solidFill>
                  <a:srgbClr val="7030A0"/>
                </a:solidFill>
                <a:latin typeface="Source Sans Pro" panose="020B0503030403020204" pitchFamily="34" charset="0"/>
              </a:rPr>
              <a:t>Tolerance</a:t>
            </a:r>
            <a:endParaRPr 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3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Pro" panose="020B0503030403020204" pitchFamily="34" charset="0"/>
              </a:rPr>
              <a:t>Fault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Tolerance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17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4434CF-83FC-004A-AD7C-8F62813BD239}"/>
              </a:ext>
            </a:extLst>
          </p:cNvPr>
          <p:cNvSpPr/>
          <p:nvPr/>
        </p:nvSpPr>
        <p:spPr>
          <a:xfrm>
            <a:off x="769400" y="1527786"/>
            <a:ext cx="2548204" cy="2618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AA73FA-39B2-7649-87C3-7FAB99553C38}"/>
              </a:ext>
            </a:extLst>
          </p:cNvPr>
          <p:cNvSpPr/>
          <p:nvPr/>
        </p:nvSpPr>
        <p:spPr>
          <a:xfrm>
            <a:off x="945465" y="1669775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Driver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51D2F5-7DE0-FB42-86EF-728E5D450E6B}"/>
              </a:ext>
            </a:extLst>
          </p:cNvPr>
          <p:cNvSpPr/>
          <p:nvPr/>
        </p:nvSpPr>
        <p:spPr>
          <a:xfrm>
            <a:off x="2148573" y="1669775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486C1E-CDFF-9841-834A-536989AAF8F0}"/>
              </a:ext>
            </a:extLst>
          </p:cNvPr>
          <p:cNvSpPr/>
          <p:nvPr/>
        </p:nvSpPr>
        <p:spPr>
          <a:xfrm>
            <a:off x="945464" y="2361728"/>
            <a:ext cx="2223526" cy="9721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Object Store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D2A953-3AAD-654F-865E-7F073C6FD431}"/>
              </a:ext>
            </a:extLst>
          </p:cNvPr>
          <p:cNvSpPr/>
          <p:nvPr/>
        </p:nvSpPr>
        <p:spPr>
          <a:xfrm>
            <a:off x="945464" y="3423793"/>
            <a:ext cx="2223526" cy="6313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Scheduler</a:t>
            </a:r>
          </a:p>
        </p:txBody>
      </p:sp>
      <p:cxnSp>
        <p:nvCxnSpPr>
          <p:cNvPr id="5" name="Curved Connector 4">
            <a:extLst>
              <a:ext uri="{FF2B5EF4-FFF2-40B4-BE49-F238E27FC236}">
                <a16:creationId xmlns:a16="http://schemas.microsoft.com/office/drawing/2014/main" id="{D338B03A-B489-7143-A798-B0737B73C239}"/>
              </a:ext>
            </a:extLst>
          </p:cNvPr>
          <p:cNvCxnSpPr>
            <a:cxnSpLocks/>
            <a:stCxn id="8" idx="1"/>
            <a:endCxn id="12" idx="1"/>
          </p:cNvCxnSpPr>
          <p:nvPr/>
        </p:nvCxnSpPr>
        <p:spPr>
          <a:xfrm rot="10800000" flipV="1">
            <a:off x="945465" y="1970789"/>
            <a:ext cx="1" cy="1768690"/>
          </a:xfrm>
          <a:prstGeom prst="curvedConnector3">
            <a:avLst>
              <a:gd name="adj1" fmla="val 2286010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C9820BB-FF37-B345-938C-9BEC8E770C5E}"/>
              </a:ext>
            </a:extLst>
          </p:cNvPr>
          <p:cNvGrpSpPr/>
          <p:nvPr/>
        </p:nvGrpSpPr>
        <p:grpSpPr>
          <a:xfrm>
            <a:off x="4635693" y="4808689"/>
            <a:ext cx="2920613" cy="1912790"/>
            <a:chOff x="3997348" y="4808689"/>
            <a:chExt cx="2920613" cy="191279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544C83D-AD62-DA4D-95C4-B8080975244D}"/>
                </a:ext>
              </a:extLst>
            </p:cNvPr>
            <p:cNvSpPr/>
            <p:nvPr/>
          </p:nvSpPr>
          <p:spPr>
            <a:xfrm>
              <a:off x="3997348" y="4808689"/>
              <a:ext cx="2920613" cy="191279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dirty="0"/>
                <a:t>Global</a:t>
              </a:r>
              <a:r>
                <a:rPr lang="zh-CN" altLang="en-US" dirty="0"/>
                <a:t> </a:t>
              </a:r>
              <a:r>
                <a:rPr lang="en-US" altLang="zh-CN" dirty="0"/>
                <a:t>Control</a:t>
              </a:r>
              <a:r>
                <a:rPr lang="zh-CN" altLang="en-US" dirty="0"/>
                <a:t> </a:t>
              </a:r>
              <a:r>
                <a:rPr lang="en-US" altLang="zh-CN" dirty="0"/>
                <a:t>Store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CN" dirty="0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D352829-588D-9340-AEAE-AB9A2A46D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65002" y="5299974"/>
              <a:ext cx="1385303" cy="1283387"/>
            </a:xfrm>
            <a:prstGeom prst="rect">
              <a:avLst/>
            </a:prstGeom>
          </p:spPr>
        </p:pic>
      </p:grpSp>
      <p:cxnSp>
        <p:nvCxnSpPr>
          <p:cNvPr id="41" name="Curved Connector 40">
            <a:extLst>
              <a:ext uri="{FF2B5EF4-FFF2-40B4-BE49-F238E27FC236}">
                <a16:creationId xmlns:a16="http://schemas.microsoft.com/office/drawing/2014/main" id="{0DC12544-4117-514E-9471-5F9DECBA5B2E}"/>
              </a:ext>
            </a:extLst>
          </p:cNvPr>
          <p:cNvCxnSpPr>
            <a:cxnSpLocks/>
            <a:stCxn id="12" idx="2"/>
          </p:cNvCxnSpPr>
          <p:nvPr/>
        </p:nvCxnSpPr>
        <p:spPr>
          <a:xfrm rot="16200000" flipH="1">
            <a:off x="2416678" y="3695714"/>
            <a:ext cx="1859562" cy="2578464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189D885E-841C-BB4C-86F2-AA1D2006B8FC}"/>
              </a:ext>
            </a:extLst>
          </p:cNvPr>
          <p:cNvSpPr/>
          <p:nvPr/>
        </p:nvSpPr>
        <p:spPr>
          <a:xfrm>
            <a:off x="4818383" y="1527785"/>
            <a:ext cx="2548204" cy="2618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D0267FF-9559-5743-A3D3-7BD4CE7BAED9}"/>
              </a:ext>
            </a:extLst>
          </p:cNvPr>
          <p:cNvSpPr/>
          <p:nvPr/>
        </p:nvSpPr>
        <p:spPr>
          <a:xfrm>
            <a:off x="4994448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7B289C4-9FAB-FD4E-9BA7-F9EC9546AD93}"/>
              </a:ext>
            </a:extLst>
          </p:cNvPr>
          <p:cNvSpPr/>
          <p:nvPr/>
        </p:nvSpPr>
        <p:spPr>
          <a:xfrm>
            <a:off x="6197556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E3A46EC-CF10-3243-8048-6526943A882F}"/>
              </a:ext>
            </a:extLst>
          </p:cNvPr>
          <p:cNvSpPr/>
          <p:nvPr/>
        </p:nvSpPr>
        <p:spPr>
          <a:xfrm>
            <a:off x="4994447" y="2361727"/>
            <a:ext cx="2223526" cy="9721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Object Store</a:t>
            </a: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8BE291F-C004-0B43-8DFC-201F47503A4E}"/>
              </a:ext>
            </a:extLst>
          </p:cNvPr>
          <p:cNvSpPr/>
          <p:nvPr/>
        </p:nvSpPr>
        <p:spPr>
          <a:xfrm>
            <a:off x="4994447" y="3423792"/>
            <a:ext cx="2223526" cy="6313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Scheduler</a:t>
            </a:r>
          </a:p>
        </p:txBody>
      </p:sp>
      <p:cxnSp>
        <p:nvCxnSpPr>
          <p:cNvPr id="49" name="Curved Connector 48">
            <a:extLst>
              <a:ext uri="{FF2B5EF4-FFF2-40B4-BE49-F238E27FC236}">
                <a16:creationId xmlns:a16="http://schemas.microsoft.com/office/drawing/2014/main" id="{F78B3E10-966E-AF4C-93F6-BE8A658BC355}"/>
              </a:ext>
            </a:extLst>
          </p:cNvPr>
          <p:cNvCxnSpPr>
            <a:cxnSpLocks/>
            <a:stCxn id="12" idx="3"/>
            <a:endCxn id="48" idx="1"/>
          </p:cNvCxnSpPr>
          <p:nvPr/>
        </p:nvCxnSpPr>
        <p:spPr>
          <a:xfrm flipV="1">
            <a:off x="3168990" y="3739478"/>
            <a:ext cx="1825457" cy="1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CE35FB3A-839C-9346-8818-F8F83A540D15}"/>
              </a:ext>
            </a:extLst>
          </p:cNvPr>
          <p:cNvSpPr/>
          <p:nvPr/>
        </p:nvSpPr>
        <p:spPr>
          <a:xfrm>
            <a:off x="1997413" y="4167809"/>
            <a:ext cx="41686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solidFill>
                  <a:srgbClr val="7030A0"/>
                </a:solidFill>
                <a:latin typeface="Source Sans Pro" panose="020B0503030403020204" pitchFamily="34" charset="0"/>
              </a:rPr>
              <a:t>假设任务传递到另外一个节点</a:t>
            </a:r>
          </a:p>
          <a:p>
            <a:pPr algn="ctr"/>
            <a:r>
              <a:rPr lang="en-CN" dirty="0">
                <a:solidFill>
                  <a:srgbClr val="7030A0"/>
                </a:solidFill>
                <a:latin typeface="Source Sans Pro" panose="020B0503030403020204" pitchFamily="34" charset="0"/>
              </a:rPr>
              <a:t>节点上缺少一个数据</a:t>
            </a:r>
          </a:p>
          <a:p>
            <a:pPr algn="ctr"/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C74DFEE-0391-D84D-A346-CB068EFC2B5C}"/>
              </a:ext>
            </a:extLst>
          </p:cNvPr>
          <p:cNvSpPr/>
          <p:nvPr/>
        </p:nvSpPr>
        <p:spPr>
          <a:xfrm>
            <a:off x="5142155" y="2779545"/>
            <a:ext cx="872710" cy="451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/>
              <a:t>Obj</a:t>
            </a:r>
            <a:r>
              <a:rPr lang="en-US" altLang="zh-CN" dirty="0"/>
              <a:t>1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380115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Pro" panose="020B0503030403020204" pitchFamily="34" charset="0"/>
              </a:rPr>
              <a:t>Fault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Tolerance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18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4434CF-83FC-004A-AD7C-8F62813BD239}"/>
              </a:ext>
            </a:extLst>
          </p:cNvPr>
          <p:cNvSpPr/>
          <p:nvPr/>
        </p:nvSpPr>
        <p:spPr>
          <a:xfrm>
            <a:off x="769400" y="1527786"/>
            <a:ext cx="2548204" cy="2618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AA73FA-39B2-7649-87C3-7FAB99553C38}"/>
              </a:ext>
            </a:extLst>
          </p:cNvPr>
          <p:cNvSpPr/>
          <p:nvPr/>
        </p:nvSpPr>
        <p:spPr>
          <a:xfrm>
            <a:off x="945465" y="1669775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Driver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51D2F5-7DE0-FB42-86EF-728E5D450E6B}"/>
              </a:ext>
            </a:extLst>
          </p:cNvPr>
          <p:cNvSpPr/>
          <p:nvPr/>
        </p:nvSpPr>
        <p:spPr>
          <a:xfrm>
            <a:off x="2148573" y="1669775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486C1E-CDFF-9841-834A-536989AAF8F0}"/>
              </a:ext>
            </a:extLst>
          </p:cNvPr>
          <p:cNvSpPr/>
          <p:nvPr/>
        </p:nvSpPr>
        <p:spPr>
          <a:xfrm>
            <a:off x="945464" y="2361728"/>
            <a:ext cx="2223526" cy="9721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Object Store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D2A953-3AAD-654F-865E-7F073C6FD431}"/>
              </a:ext>
            </a:extLst>
          </p:cNvPr>
          <p:cNvSpPr/>
          <p:nvPr/>
        </p:nvSpPr>
        <p:spPr>
          <a:xfrm>
            <a:off x="945464" y="3423793"/>
            <a:ext cx="2223526" cy="6313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Scheduler</a:t>
            </a:r>
          </a:p>
        </p:txBody>
      </p:sp>
      <p:cxnSp>
        <p:nvCxnSpPr>
          <p:cNvPr id="5" name="Curved Connector 4">
            <a:extLst>
              <a:ext uri="{FF2B5EF4-FFF2-40B4-BE49-F238E27FC236}">
                <a16:creationId xmlns:a16="http://schemas.microsoft.com/office/drawing/2014/main" id="{D338B03A-B489-7143-A798-B0737B73C239}"/>
              </a:ext>
            </a:extLst>
          </p:cNvPr>
          <p:cNvCxnSpPr>
            <a:cxnSpLocks/>
            <a:stCxn id="8" idx="1"/>
            <a:endCxn id="12" idx="1"/>
          </p:cNvCxnSpPr>
          <p:nvPr/>
        </p:nvCxnSpPr>
        <p:spPr>
          <a:xfrm rot="10800000" flipV="1">
            <a:off x="945465" y="1970789"/>
            <a:ext cx="1" cy="1768690"/>
          </a:xfrm>
          <a:prstGeom prst="curvedConnector3">
            <a:avLst>
              <a:gd name="adj1" fmla="val 2286010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C9820BB-FF37-B345-938C-9BEC8E770C5E}"/>
              </a:ext>
            </a:extLst>
          </p:cNvPr>
          <p:cNvGrpSpPr/>
          <p:nvPr/>
        </p:nvGrpSpPr>
        <p:grpSpPr>
          <a:xfrm>
            <a:off x="4635693" y="4808689"/>
            <a:ext cx="2920613" cy="1912790"/>
            <a:chOff x="3997348" y="4808689"/>
            <a:chExt cx="2920613" cy="191279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544C83D-AD62-DA4D-95C4-B8080975244D}"/>
                </a:ext>
              </a:extLst>
            </p:cNvPr>
            <p:cNvSpPr/>
            <p:nvPr/>
          </p:nvSpPr>
          <p:spPr>
            <a:xfrm>
              <a:off x="3997348" y="4808689"/>
              <a:ext cx="2920613" cy="191279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dirty="0"/>
                <a:t>Global</a:t>
              </a:r>
              <a:r>
                <a:rPr lang="zh-CN" altLang="en-US" dirty="0"/>
                <a:t> </a:t>
              </a:r>
              <a:r>
                <a:rPr lang="en-US" altLang="zh-CN" dirty="0"/>
                <a:t>Control</a:t>
              </a:r>
              <a:r>
                <a:rPr lang="zh-CN" altLang="en-US" dirty="0"/>
                <a:t> </a:t>
              </a:r>
              <a:r>
                <a:rPr lang="en-US" altLang="zh-CN" dirty="0"/>
                <a:t>Store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CN" dirty="0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D352829-588D-9340-AEAE-AB9A2A46D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65002" y="5299974"/>
              <a:ext cx="1385303" cy="1283387"/>
            </a:xfrm>
            <a:prstGeom prst="rect">
              <a:avLst/>
            </a:prstGeom>
          </p:spPr>
        </p:pic>
      </p:grpSp>
      <p:cxnSp>
        <p:nvCxnSpPr>
          <p:cNvPr id="41" name="Curved Connector 40">
            <a:extLst>
              <a:ext uri="{FF2B5EF4-FFF2-40B4-BE49-F238E27FC236}">
                <a16:creationId xmlns:a16="http://schemas.microsoft.com/office/drawing/2014/main" id="{0DC12544-4117-514E-9471-5F9DECBA5B2E}"/>
              </a:ext>
            </a:extLst>
          </p:cNvPr>
          <p:cNvCxnSpPr>
            <a:cxnSpLocks/>
            <a:stCxn id="12" idx="2"/>
          </p:cNvCxnSpPr>
          <p:nvPr/>
        </p:nvCxnSpPr>
        <p:spPr>
          <a:xfrm rot="16200000" flipH="1">
            <a:off x="2416678" y="3695714"/>
            <a:ext cx="1859562" cy="2578464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189D885E-841C-BB4C-86F2-AA1D2006B8FC}"/>
              </a:ext>
            </a:extLst>
          </p:cNvPr>
          <p:cNvSpPr/>
          <p:nvPr/>
        </p:nvSpPr>
        <p:spPr>
          <a:xfrm>
            <a:off x="4818383" y="1527785"/>
            <a:ext cx="2548204" cy="2618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D0267FF-9559-5743-A3D3-7BD4CE7BAED9}"/>
              </a:ext>
            </a:extLst>
          </p:cNvPr>
          <p:cNvSpPr/>
          <p:nvPr/>
        </p:nvSpPr>
        <p:spPr>
          <a:xfrm>
            <a:off x="4994448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7B289C4-9FAB-FD4E-9BA7-F9EC9546AD93}"/>
              </a:ext>
            </a:extLst>
          </p:cNvPr>
          <p:cNvSpPr/>
          <p:nvPr/>
        </p:nvSpPr>
        <p:spPr>
          <a:xfrm>
            <a:off x="6197556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E3A46EC-CF10-3243-8048-6526943A882F}"/>
              </a:ext>
            </a:extLst>
          </p:cNvPr>
          <p:cNvSpPr/>
          <p:nvPr/>
        </p:nvSpPr>
        <p:spPr>
          <a:xfrm>
            <a:off x="4994447" y="2361727"/>
            <a:ext cx="2223526" cy="9721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Object Store</a:t>
            </a: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8BE291F-C004-0B43-8DFC-201F47503A4E}"/>
              </a:ext>
            </a:extLst>
          </p:cNvPr>
          <p:cNvSpPr/>
          <p:nvPr/>
        </p:nvSpPr>
        <p:spPr>
          <a:xfrm>
            <a:off x="4994447" y="3423792"/>
            <a:ext cx="2223526" cy="6313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Scheduler</a:t>
            </a:r>
          </a:p>
        </p:txBody>
      </p:sp>
      <p:cxnSp>
        <p:nvCxnSpPr>
          <p:cNvPr id="49" name="Curved Connector 48">
            <a:extLst>
              <a:ext uri="{FF2B5EF4-FFF2-40B4-BE49-F238E27FC236}">
                <a16:creationId xmlns:a16="http://schemas.microsoft.com/office/drawing/2014/main" id="{F78B3E10-966E-AF4C-93F6-BE8A658BC355}"/>
              </a:ext>
            </a:extLst>
          </p:cNvPr>
          <p:cNvCxnSpPr>
            <a:cxnSpLocks/>
            <a:stCxn id="12" idx="3"/>
            <a:endCxn id="48" idx="1"/>
          </p:cNvCxnSpPr>
          <p:nvPr/>
        </p:nvCxnSpPr>
        <p:spPr>
          <a:xfrm flipV="1">
            <a:off x="3168990" y="3739478"/>
            <a:ext cx="1825457" cy="1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CE35FB3A-839C-9346-8818-F8F83A540D15}"/>
              </a:ext>
            </a:extLst>
          </p:cNvPr>
          <p:cNvSpPr/>
          <p:nvPr/>
        </p:nvSpPr>
        <p:spPr>
          <a:xfrm>
            <a:off x="6197556" y="4288025"/>
            <a:ext cx="41686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solidFill>
                  <a:srgbClr val="7030A0"/>
                </a:solidFill>
                <a:latin typeface="Source Sans Pro" panose="020B0503030403020204" pitchFamily="34" charset="0"/>
              </a:rPr>
              <a:t>对缺失的数据向</a:t>
            </a:r>
            <a:r>
              <a:rPr lang="zh-CN" altLang="en-US" dirty="0">
                <a:solidFill>
                  <a:srgbClr val="7030A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solidFill>
                  <a:srgbClr val="7030A0"/>
                </a:solidFill>
                <a:latin typeface="Source Sans Pro" panose="020B0503030403020204" pitchFamily="34" charset="0"/>
              </a:rPr>
              <a:t>GCS</a:t>
            </a:r>
            <a:r>
              <a:rPr lang="zh-CN" altLang="en-US" dirty="0">
                <a:solidFill>
                  <a:srgbClr val="7030A0"/>
                </a:solidFill>
                <a:latin typeface="Source Sans Pro" panose="020B0503030403020204" pitchFamily="34" charset="0"/>
              </a:rPr>
              <a:t> 发请求找存储位置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C74DFEE-0391-D84D-A346-CB068EFC2B5C}"/>
              </a:ext>
            </a:extLst>
          </p:cNvPr>
          <p:cNvSpPr/>
          <p:nvPr/>
        </p:nvSpPr>
        <p:spPr>
          <a:xfrm>
            <a:off x="5142155" y="2779545"/>
            <a:ext cx="872710" cy="451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/>
              <a:t>Obj</a:t>
            </a:r>
            <a:r>
              <a:rPr lang="en-US" altLang="zh-CN" dirty="0"/>
              <a:t>1</a:t>
            </a:r>
            <a:endParaRPr lang="en-CN" dirty="0"/>
          </a:p>
        </p:txBody>
      </p:sp>
      <p:cxnSp>
        <p:nvCxnSpPr>
          <p:cNvPr id="22" name="Curved Connector 21">
            <a:extLst>
              <a:ext uri="{FF2B5EF4-FFF2-40B4-BE49-F238E27FC236}">
                <a16:creationId xmlns:a16="http://schemas.microsoft.com/office/drawing/2014/main" id="{50A1EC5E-9D88-284F-A3AF-598C053AF022}"/>
              </a:ext>
            </a:extLst>
          </p:cNvPr>
          <p:cNvCxnSpPr>
            <a:cxnSpLocks/>
            <a:stCxn id="48" idx="2"/>
            <a:endCxn id="25" idx="0"/>
          </p:cNvCxnSpPr>
          <p:nvPr/>
        </p:nvCxnSpPr>
        <p:spPr>
          <a:xfrm rot="5400000">
            <a:off x="5724343" y="4426821"/>
            <a:ext cx="753525" cy="10210"/>
          </a:xfrm>
          <a:prstGeom prst="curvedConnector3">
            <a:avLst>
              <a:gd name="adj1" fmla="val 50000"/>
            </a:avLst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95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Pro" panose="020B0503030403020204" pitchFamily="34" charset="0"/>
              </a:rPr>
              <a:t>Fault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Tolerance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19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4434CF-83FC-004A-AD7C-8F62813BD239}"/>
              </a:ext>
            </a:extLst>
          </p:cNvPr>
          <p:cNvSpPr/>
          <p:nvPr/>
        </p:nvSpPr>
        <p:spPr>
          <a:xfrm>
            <a:off x="769400" y="1527786"/>
            <a:ext cx="2548204" cy="2618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AA73FA-39B2-7649-87C3-7FAB99553C38}"/>
              </a:ext>
            </a:extLst>
          </p:cNvPr>
          <p:cNvSpPr/>
          <p:nvPr/>
        </p:nvSpPr>
        <p:spPr>
          <a:xfrm>
            <a:off x="945465" y="1669775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Driver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51D2F5-7DE0-FB42-86EF-728E5D450E6B}"/>
              </a:ext>
            </a:extLst>
          </p:cNvPr>
          <p:cNvSpPr/>
          <p:nvPr/>
        </p:nvSpPr>
        <p:spPr>
          <a:xfrm>
            <a:off x="2148573" y="1669775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486C1E-CDFF-9841-834A-536989AAF8F0}"/>
              </a:ext>
            </a:extLst>
          </p:cNvPr>
          <p:cNvSpPr/>
          <p:nvPr/>
        </p:nvSpPr>
        <p:spPr>
          <a:xfrm>
            <a:off x="945464" y="2361728"/>
            <a:ext cx="2223526" cy="9721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Object Store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D2A953-3AAD-654F-865E-7F073C6FD431}"/>
              </a:ext>
            </a:extLst>
          </p:cNvPr>
          <p:cNvSpPr/>
          <p:nvPr/>
        </p:nvSpPr>
        <p:spPr>
          <a:xfrm>
            <a:off x="945464" y="3423793"/>
            <a:ext cx="2223526" cy="6313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Scheduler</a:t>
            </a:r>
          </a:p>
        </p:txBody>
      </p:sp>
      <p:cxnSp>
        <p:nvCxnSpPr>
          <p:cNvPr id="5" name="Curved Connector 4">
            <a:extLst>
              <a:ext uri="{FF2B5EF4-FFF2-40B4-BE49-F238E27FC236}">
                <a16:creationId xmlns:a16="http://schemas.microsoft.com/office/drawing/2014/main" id="{D338B03A-B489-7143-A798-B0737B73C239}"/>
              </a:ext>
            </a:extLst>
          </p:cNvPr>
          <p:cNvCxnSpPr>
            <a:cxnSpLocks/>
            <a:stCxn id="8" idx="1"/>
            <a:endCxn id="12" idx="1"/>
          </p:cNvCxnSpPr>
          <p:nvPr/>
        </p:nvCxnSpPr>
        <p:spPr>
          <a:xfrm rot="10800000" flipV="1">
            <a:off x="945465" y="1970789"/>
            <a:ext cx="1" cy="1768690"/>
          </a:xfrm>
          <a:prstGeom prst="curvedConnector3">
            <a:avLst>
              <a:gd name="adj1" fmla="val 2286010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C9820BB-FF37-B345-938C-9BEC8E770C5E}"/>
              </a:ext>
            </a:extLst>
          </p:cNvPr>
          <p:cNvGrpSpPr/>
          <p:nvPr/>
        </p:nvGrpSpPr>
        <p:grpSpPr>
          <a:xfrm>
            <a:off x="4635693" y="4808689"/>
            <a:ext cx="2920613" cy="1912790"/>
            <a:chOff x="3997348" y="4808689"/>
            <a:chExt cx="2920613" cy="191279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544C83D-AD62-DA4D-95C4-B8080975244D}"/>
                </a:ext>
              </a:extLst>
            </p:cNvPr>
            <p:cNvSpPr/>
            <p:nvPr/>
          </p:nvSpPr>
          <p:spPr>
            <a:xfrm>
              <a:off x="3997348" y="4808689"/>
              <a:ext cx="2920613" cy="191279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dirty="0"/>
                <a:t>Global</a:t>
              </a:r>
              <a:r>
                <a:rPr lang="zh-CN" altLang="en-US" dirty="0"/>
                <a:t> </a:t>
              </a:r>
              <a:r>
                <a:rPr lang="en-US" altLang="zh-CN" dirty="0"/>
                <a:t>Control</a:t>
              </a:r>
              <a:r>
                <a:rPr lang="zh-CN" altLang="en-US" dirty="0"/>
                <a:t> </a:t>
              </a:r>
              <a:r>
                <a:rPr lang="en-US" altLang="zh-CN" dirty="0"/>
                <a:t>Store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CN" dirty="0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D352829-588D-9340-AEAE-AB9A2A46D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65002" y="5299974"/>
              <a:ext cx="1385303" cy="1283387"/>
            </a:xfrm>
            <a:prstGeom prst="rect">
              <a:avLst/>
            </a:prstGeom>
          </p:spPr>
        </p:pic>
      </p:grpSp>
      <p:cxnSp>
        <p:nvCxnSpPr>
          <p:cNvPr id="41" name="Curved Connector 40">
            <a:extLst>
              <a:ext uri="{FF2B5EF4-FFF2-40B4-BE49-F238E27FC236}">
                <a16:creationId xmlns:a16="http://schemas.microsoft.com/office/drawing/2014/main" id="{0DC12544-4117-514E-9471-5F9DECBA5B2E}"/>
              </a:ext>
            </a:extLst>
          </p:cNvPr>
          <p:cNvCxnSpPr>
            <a:cxnSpLocks/>
            <a:stCxn id="12" idx="2"/>
          </p:cNvCxnSpPr>
          <p:nvPr/>
        </p:nvCxnSpPr>
        <p:spPr>
          <a:xfrm rot="16200000" flipH="1">
            <a:off x="2416678" y="3695714"/>
            <a:ext cx="1859562" cy="2578464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189D885E-841C-BB4C-86F2-AA1D2006B8FC}"/>
              </a:ext>
            </a:extLst>
          </p:cNvPr>
          <p:cNvSpPr/>
          <p:nvPr/>
        </p:nvSpPr>
        <p:spPr>
          <a:xfrm>
            <a:off x="4818383" y="1527785"/>
            <a:ext cx="2548204" cy="2618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D0267FF-9559-5743-A3D3-7BD4CE7BAED9}"/>
              </a:ext>
            </a:extLst>
          </p:cNvPr>
          <p:cNvSpPr/>
          <p:nvPr/>
        </p:nvSpPr>
        <p:spPr>
          <a:xfrm>
            <a:off x="4994448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7B289C4-9FAB-FD4E-9BA7-F9EC9546AD93}"/>
              </a:ext>
            </a:extLst>
          </p:cNvPr>
          <p:cNvSpPr/>
          <p:nvPr/>
        </p:nvSpPr>
        <p:spPr>
          <a:xfrm>
            <a:off x="6197556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E3A46EC-CF10-3243-8048-6526943A882F}"/>
              </a:ext>
            </a:extLst>
          </p:cNvPr>
          <p:cNvSpPr/>
          <p:nvPr/>
        </p:nvSpPr>
        <p:spPr>
          <a:xfrm>
            <a:off x="4994447" y="2361727"/>
            <a:ext cx="2223526" cy="9721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Object Store</a:t>
            </a: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8BE291F-C004-0B43-8DFC-201F47503A4E}"/>
              </a:ext>
            </a:extLst>
          </p:cNvPr>
          <p:cNvSpPr/>
          <p:nvPr/>
        </p:nvSpPr>
        <p:spPr>
          <a:xfrm>
            <a:off x="4994447" y="3423792"/>
            <a:ext cx="2223526" cy="6313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Scheduler</a:t>
            </a:r>
          </a:p>
        </p:txBody>
      </p:sp>
      <p:cxnSp>
        <p:nvCxnSpPr>
          <p:cNvPr id="49" name="Curved Connector 48">
            <a:extLst>
              <a:ext uri="{FF2B5EF4-FFF2-40B4-BE49-F238E27FC236}">
                <a16:creationId xmlns:a16="http://schemas.microsoft.com/office/drawing/2014/main" id="{F78B3E10-966E-AF4C-93F6-BE8A658BC355}"/>
              </a:ext>
            </a:extLst>
          </p:cNvPr>
          <p:cNvCxnSpPr>
            <a:cxnSpLocks/>
            <a:stCxn id="12" idx="3"/>
            <a:endCxn id="48" idx="1"/>
          </p:cNvCxnSpPr>
          <p:nvPr/>
        </p:nvCxnSpPr>
        <p:spPr>
          <a:xfrm flipV="1">
            <a:off x="3168990" y="3739478"/>
            <a:ext cx="1825457" cy="1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0C74DFEE-0391-D84D-A346-CB068EFC2B5C}"/>
              </a:ext>
            </a:extLst>
          </p:cNvPr>
          <p:cNvSpPr/>
          <p:nvPr/>
        </p:nvSpPr>
        <p:spPr>
          <a:xfrm>
            <a:off x="5142155" y="2779545"/>
            <a:ext cx="872710" cy="451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/>
              <a:t>Obj</a:t>
            </a:r>
            <a:r>
              <a:rPr lang="en-US" altLang="zh-CN" dirty="0"/>
              <a:t>1</a:t>
            </a:r>
            <a:endParaRPr lang="en-CN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5E65266-6CF0-E849-849D-918DC2B9B915}"/>
              </a:ext>
            </a:extLst>
          </p:cNvPr>
          <p:cNvSpPr/>
          <p:nvPr/>
        </p:nvSpPr>
        <p:spPr>
          <a:xfrm>
            <a:off x="8867366" y="1527785"/>
            <a:ext cx="2548204" cy="2618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8F519D3-2F22-6E47-BCC8-C9EC058AECAB}"/>
              </a:ext>
            </a:extLst>
          </p:cNvPr>
          <p:cNvSpPr/>
          <p:nvPr/>
        </p:nvSpPr>
        <p:spPr>
          <a:xfrm>
            <a:off x="9043431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0159242-B77F-164F-8922-4881863E801B}"/>
              </a:ext>
            </a:extLst>
          </p:cNvPr>
          <p:cNvSpPr/>
          <p:nvPr/>
        </p:nvSpPr>
        <p:spPr>
          <a:xfrm>
            <a:off x="10246539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1D90363-2B88-1D46-A045-91322647DE7B}"/>
              </a:ext>
            </a:extLst>
          </p:cNvPr>
          <p:cNvSpPr/>
          <p:nvPr/>
        </p:nvSpPr>
        <p:spPr>
          <a:xfrm>
            <a:off x="9043430" y="2361727"/>
            <a:ext cx="2223526" cy="9721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Object Store</a:t>
            </a: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9DB9D8F-6851-CE4F-853D-FF4F1B6B6CD1}"/>
              </a:ext>
            </a:extLst>
          </p:cNvPr>
          <p:cNvSpPr/>
          <p:nvPr/>
        </p:nvSpPr>
        <p:spPr>
          <a:xfrm>
            <a:off x="9043430" y="3423792"/>
            <a:ext cx="2223526" cy="6313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Scheduler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97269BC-B812-DD4E-A66C-110D78719C3E}"/>
              </a:ext>
            </a:extLst>
          </p:cNvPr>
          <p:cNvSpPr/>
          <p:nvPr/>
        </p:nvSpPr>
        <p:spPr>
          <a:xfrm>
            <a:off x="9191138" y="2779545"/>
            <a:ext cx="872710" cy="451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/>
              <a:t>Obj</a:t>
            </a:r>
            <a:r>
              <a:rPr lang="en-US" altLang="zh-CN" dirty="0"/>
              <a:t>2</a:t>
            </a:r>
            <a:endParaRPr lang="en-CN" dirty="0"/>
          </a:p>
        </p:txBody>
      </p:sp>
      <p:cxnSp>
        <p:nvCxnSpPr>
          <p:cNvPr id="28" name="Curved Connector 27">
            <a:extLst>
              <a:ext uri="{FF2B5EF4-FFF2-40B4-BE49-F238E27FC236}">
                <a16:creationId xmlns:a16="http://schemas.microsoft.com/office/drawing/2014/main" id="{FF314337-3EBA-0E4E-AA2D-B62887F3E226}"/>
              </a:ext>
            </a:extLst>
          </p:cNvPr>
          <p:cNvCxnSpPr>
            <a:cxnSpLocks/>
            <a:stCxn id="25" idx="3"/>
            <a:endCxn id="54" idx="2"/>
          </p:cNvCxnSpPr>
          <p:nvPr/>
        </p:nvCxnSpPr>
        <p:spPr>
          <a:xfrm flipV="1">
            <a:off x="7556306" y="4146036"/>
            <a:ext cx="2585162" cy="1619048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879A2A6C-5674-8045-8786-971CB42C61E6}"/>
              </a:ext>
            </a:extLst>
          </p:cNvPr>
          <p:cNvSpPr/>
          <p:nvPr/>
        </p:nvSpPr>
        <p:spPr>
          <a:xfrm>
            <a:off x="5895239" y="4301239"/>
            <a:ext cx="41686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solidFill>
                  <a:srgbClr val="7030A0"/>
                </a:solidFill>
                <a:latin typeface="Source Sans Pro" panose="020B0503030403020204" pitchFamily="34" charset="0"/>
              </a:rPr>
              <a:t>GCS</a:t>
            </a:r>
            <a:r>
              <a:rPr lang="zh-CN" altLang="en-US" dirty="0">
                <a:solidFill>
                  <a:srgbClr val="7030A0"/>
                </a:solidFill>
                <a:latin typeface="Source Sans Pro" panose="020B0503030403020204" pitchFamily="34" charset="0"/>
              </a:rPr>
              <a:t> 调度完成数据同步</a:t>
            </a:r>
            <a:endParaRPr lang="en-US" dirty="0">
              <a:latin typeface="Source Sans Pro" panose="020B0503030403020204" pitchFamily="34" charset="0"/>
            </a:endParaRPr>
          </a:p>
        </p:txBody>
      </p:sp>
      <p:cxnSp>
        <p:nvCxnSpPr>
          <p:cNvPr id="33" name="Curved Connector 32">
            <a:extLst>
              <a:ext uri="{FF2B5EF4-FFF2-40B4-BE49-F238E27FC236}">
                <a16:creationId xmlns:a16="http://schemas.microsoft.com/office/drawing/2014/main" id="{568FD3C1-9414-A245-B91A-314CB172C8E1}"/>
              </a:ext>
            </a:extLst>
          </p:cNvPr>
          <p:cNvCxnSpPr>
            <a:cxnSpLocks/>
            <a:endCxn id="47" idx="3"/>
          </p:cNvCxnSpPr>
          <p:nvPr/>
        </p:nvCxnSpPr>
        <p:spPr>
          <a:xfrm rot="10800000">
            <a:off x="7217974" y="2847798"/>
            <a:ext cx="1824551" cy="15275"/>
          </a:xfrm>
          <a:prstGeom prst="curvedConnector3">
            <a:avLst>
              <a:gd name="adj1" fmla="val 50000"/>
            </a:avLst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9" name="Curved Connector 38">
            <a:extLst>
              <a:ext uri="{FF2B5EF4-FFF2-40B4-BE49-F238E27FC236}">
                <a16:creationId xmlns:a16="http://schemas.microsoft.com/office/drawing/2014/main" id="{254CDFF2-3996-8A46-9CFA-D52A5622B090}"/>
              </a:ext>
            </a:extLst>
          </p:cNvPr>
          <p:cNvCxnSpPr>
            <a:cxnSpLocks/>
          </p:cNvCxnSpPr>
          <p:nvPr/>
        </p:nvCxnSpPr>
        <p:spPr>
          <a:xfrm rot="16200000" flipH="1">
            <a:off x="5762916" y="4475604"/>
            <a:ext cx="662653" cy="3515"/>
          </a:xfrm>
          <a:prstGeom prst="curvedConnector3">
            <a:avLst>
              <a:gd name="adj1" fmla="val 50000"/>
            </a:avLst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1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Pro" panose="020B0503030403020204" pitchFamily="34" charset="0"/>
              </a:rPr>
              <a:t>Fault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Tolerance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20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4434CF-83FC-004A-AD7C-8F62813BD239}"/>
              </a:ext>
            </a:extLst>
          </p:cNvPr>
          <p:cNvSpPr/>
          <p:nvPr/>
        </p:nvSpPr>
        <p:spPr>
          <a:xfrm>
            <a:off x="769400" y="1527786"/>
            <a:ext cx="2548204" cy="2618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AA73FA-39B2-7649-87C3-7FAB99553C38}"/>
              </a:ext>
            </a:extLst>
          </p:cNvPr>
          <p:cNvSpPr/>
          <p:nvPr/>
        </p:nvSpPr>
        <p:spPr>
          <a:xfrm>
            <a:off x="945465" y="1669775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Driver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51D2F5-7DE0-FB42-86EF-728E5D450E6B}"/>
              </a:ext>
            </a:extLst>
          </p:cNvPr>
          <p:cNvSpPr/>
          <p:nvPr/>
        </p:nvSpPr>
        <p:spPr>
          <a:xfrm>
            <a:off x="2148573" y="1669775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486C1E-CDFF-9841-834A-536989AAF8F0}"/>
              </a:ext>
            </a:extLst>
          </p:cNvPr>
          <p:cNvSpPr/>
          <p:nvPr/>
        </p:nvSpPr>
        <p:spPr>
          <a:xfrm>
            <a:off x="945464" y="2361728"/>
            <a:ext cx="2223526" cy="9721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Object Store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D2A953-3AAD-654F-865E-7F073C6FD431}"/>
              </a:ext>
            </a:extLst>
          </p:cNvPr>
          <p:cNvSpPr/>
          <p:nvPr/>
        </p:nvSpPr>
        <p:spPr>
          <a:xfrm>
            <a:off x="945464" y="3423793"/>
            <a:ext cx="2223526" cy="6313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Scheduler</a:t>
            </a:r>
          </a:p>
        </p:txBody>
      </p:sp>
      <p:cxnSp>
        <p:nvCxnSpPr>
          <p:cNvPr id="5" name="Curved Connector 4">
            <a:extLst>
              <a:ext uri="{FF2B5EF4-FFF2-40B4-BE49-F238E27FC236}">
                <a16:creationId xmlns:a16="http://schemas.microsoft.com/office/drawing/2014/main" id="{D338B03A-B489-7143-A798-B0737B73C239}"/>
              </a:ext>
            </a:extLst>
          </p:cNvPr>
          <p:cNvCxnSpPr>
            <a:cxnSpLocks/>
            <a:stCxn id="8" idx="1"/>
            <a:endCxn id="12" idx="1"/>
          </p:cNvCxnSpPr>
          <p:nvPr/>
        </p:nvCxnSpPr>
        <p:spPr>
          <a:xfrm rot="10800000" flipV="1">
            <a:off x="945465" y="1970789"/>
            <a:ext cx="1" cy="1768690"/>
          </a:xfrm>
          <a:prstGeom prst="curvedConnector3">
            <a:avLst>
              <a:gd name="adj1" fmla="val 2286010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C9820BB-FF37-B345-938C-9BEC8E770C5E}"/>
              </a:ext>
            </a:extLst>
          </p:cNvPr>
          <p:cNvGrpSpPr/>
          <p:nvPr/>
        </p:nvGrpSpPr>
        <p:grpSpPr>
          <a:xfrm>
            <a:off x="4635693" y="4808689"/>
            <a:ext cx="2920613" cy="1912790"/>
            <a:chOff x="3997348" y="4808689"/>
            <a:chExt cx="2920613" cy="191279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544C83D-AD62-DA4D-95C4-B8080975244D}"/>
                </a:ext>
              </a:extLst>
            </p:cNvPr>
            <p:cNvSpPr/>
            <p:nvPr/>
          </p:nvSpPr>
          <p:spPr>
            <a:xfrm>
              <a:off x="3997348" y="4808689"/>
              <a:ext cx="2920613" cy="191279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dirty="0"/>
                <a:t>Global</a:t>
              </a:r>
              <a:r>
                <a:rPr lang="zh-CN" altLang="en-US" dirty="0"/>
                <a:t> </a:t>
              </a:r>
              <a:r>
                <a:rPr lang="en-US" altLang="zh-CN" dirty="0"/>
                <a:t>Control</a:t>
              </a:r>
              <a:r>
                <a:rPr lang="zh-CN" altLang="en-US" dirty="0"/>
                <a:t> </a:t>
              </a:r>
              <a:r>
                <a:rPr lang="en-US" altLang="zh-CN" dirty="0"/>
                <a:t>Store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CN" dirty="0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D352829-588D-9340-AEAE-AB9A2A46D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65002" y="5299974"/>
              <a:ext cx="1385303" cy="1283387"/>
            </a:xfrm>
            <a:prstGeom prst="rect">
              <a:avLst/>
            </a:prstGeom>
          </p:spPr>
        </p:pic>
      </p:grpSp>
      <p:cxnSp>
        <p:nvCxnSpPr>
          <p:cNvPr id="41" name="Curved Connector 40">
            <a:extLst>
              <a:ext uri="{FF2B5EF4-FFF2-40B4-BE49-F238E27FC236}">
                <a16:creationId xmlns:a16="http://schemas.microsoft.com/office/drawing/2014/main" id="{0DC12544-4117-514E-9471-5F9DECBA5B2E}"/>
              </a:ext>
            </a:extLst>
          </p:cNvPr>
          <p:cNvCxnSpPr>
            <a:cxnSpLocks/>
            <a:stCxn id="12" idx="2"/>
          </p:cNvCxnSpPr>
          <p:nvPr/>
        </p:nvCxnSpPr>
        <p:spPr>
          <a:xfrm rot="16200000" flipH="1">
            <a:off x="2416678" y="3695714"/>
            <a:ext cx="1859562" cy="2578464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189D885E-841C-BB4C-86F2-AA1D2006B8FC}"/>
              </a:ext>
            </a:extLst>
          </p:cNvPr>
          <p:cNvSpPr/>
          <p:nvPr/>
        </p:nvSpPr>
        <p:spPr>
          <a:xfrm>
            <a:off x="4818383" y="1527785"/>
            <a:ext cx="2548204" cy="2618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D0267FF-9559-5743-A3D3-7BD4CE7BAED9}"/>
              </a:ext>
            </a:extLst>
          </p:cNvPr>
          <p:cNvSpPr/>
          <p:nvPr/>
        </p:nvSpPr>
        <p:spPr>
          <a:xfrm>
            <a:off x="4994448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7B289C4-9FAB-FD4E-9BA7-F9EC9546AD93}"/>
              </a:ext>
            </a:extLst>
          </p:cNvPr>
          <p:cNvSpPr/>
          <p:nvPr/>
        </p:nvSpPr>
        <p:spPr>
          <a:xfrm>
            <a:off x="6197556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E3A46EC-CF10-3243-8048-6526943A882F}"/>
              </a:ext>
            </a:extLst>
          </p:cNvPr>
          <p:cNvSpPr/>
          <p:nvPr/>
        </p:nvSpPr>
        <p:spPr>
          <a:xfrm>
            <a:off x="4994447" y="2361727"/>
            <a:ext cx="2223526" cy="9721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Object Store</a:t>
            </a: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8BE291F-C004-0B43-8DFC-201F47503A4E}"/>
              </a:ext>
            </a:extLst>
          </p:cNvPr>
          <p:cNvSpPr/>
          <p:nvPr/>
        </p:nvSpPr>
        <p:spPr>
          <a:xfrm>
            <a:off x="4994447" y="3423792"/>
            <a:ext cx="2223526" cy="6313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Scheduler</a:t>
            </a:r>
          </a:p>
        </p:txBody>
      </p:sp>
      <p:cxnSp>
        <p:nvCxnSpPr>
          <p:cNvPr id="49" name="Curved Connector 48">
            <a:extLst>
              <a:ext uri="{FF2B5EF4-FFF2-40B4-BE49-F238E27FC236}">
                <a16:creationId xmlns:a16="http://schemas.microsoft.com/office/drawing/2014/main" id="{F78B3E10-966E-AF4C-93F6-BE8A658BC355}"/>
              </a:ext>
            </a:extLst>
          </p:cNvPr>
          <p:cNvCxnSpPr>
            <a:cxnSpLocks/>
            <a:stCxn id="12" idx="3"/>
            <a:endCxn id="48" idx="1"/>
          </p:cNvCxnSpPr>
          <p:nvPr/>
        </p:nvCxnSpPr>
        <p:spPr>
          <a:xfrm flipV="1">
            <a:off x="3168990" y="3739478"/>
            <a:ext cx="1825457" cy="1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0C74DFEE-0391-D84D-A346-CB068EFC2B5C}"/>
              </a:ext>
            </a:extLst>
          </p:cNvPr>
          <p:cNvSpPr/>
          <p:nvPr/>
        </p:nvSpPr>
        <p:spPr>
          <a:xfrm>
            <a:off x="5142155" y="2779545"/>
            <a:ext cx="872710" cy="451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/>
              <a:t>Obj</a:t>
            </a:r>
            <a:r>
              <a:rPr lang="en-US" altLang="zh-CN" dirty="0"/>
              <a:t>1</a:t>
            </a:r>
            <a:endParaRPr lang="en-CN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5E65266-6CF0-E849-849D-918DC2B9B915}"/>
              </a:ext>
            </a:extLst>
          </p:cNvPr>
          <p:cNvSpPr/>
          <p:nvPr/>
        </p:nvSpPr>
        <p:spPr>
          <a:xfrm>
            <a:off x="8867366" y="1527785"/>
            <a:ext cx="2548204" cy="2618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8F519D3-2F22-6E47-BCC8-C9EC058AECAB}"/>
              </a:ext>
            </a:extLst>
          </p:cNvPr>
          <p:cNvSpPr/>
          <p:nvPr/>
        </p:nvSpPr>
        <p:spPr>
          <a:xfrm>
            <a:off x="9043431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0159242-B77F-164F-8922-4881863E801B}"/>
              </a:ext>
            </a:extLst>
          </p:cNvPr>
          <p:cNvSpPr/>
          <p:nvPr/>
        </p:nvSpPr>
        <p:spPr>
          <a:xfrm>
            <a:off x="10246539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1D90363-2B88-1D46-A045-91322647DE7B}"/>
              </a:ext>
            </a:extLst>
          </p:cNvPr>
          <p:cNvSpPr/>
          <p:nvPr/>
        </p:nvSpPr>
        <p:spPr>
          <a:xfrm>
            <a:off x="9043430" y="2361727"/>
            <a:ext cx="2223526" cy="9721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Object Store</a:t>
            </a: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9DB9D8F-6851-CE4F-853D-FF4F1B6B6CD1}"/>
              </a:ext>
            </a:extLst>
          </p:cNvPr>
          <p:cNvSpPr/>
          <p:nvPr/>
        </p:nvSpPr>
        <p:spPr>
          <a:xfrm>
            <a:off x="9043430" y="3423792"/>
            <a:ext cx="2223526" cy="6313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Scheduler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97269BC-B812-DD4E-A66C-110D78719C3E}"/>
              </a:ext>
            </a:extLst>
          </p:cNvPr>
          <p:cNvSpPr/>
          <p:nvPr/>
        </p:nvSpPr>
        <p:spPr>
          <a:xfrm>
            <a:off x="9191138" y="2779545"/>
            <a:ext cx="872710" cy="451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/>
              <a:t>Obj</a:t>
            </a:r>
            <a:r>
              <a:rPr lang="en-US" altLang="zh-CN" dirty="0"/>
              <a:t>2</a:t>
            </a:r>
            <a:endParaRPr lang="en-CN" dirty="0"/>
          </a:p>
        </p:txBody>
      </p:sp>
      <p:cxnSp>
        <p:nvCxnSpPr>
          <p:cNvPr id="28" name="Curved Connector 27">
            <a:extLst>
              <a:ext uri="{FF2B5EF4-FFF2-40B4-BE49-F238E27FC236}">
                <a16:creationId xmlns:a16="http://schemas.microsoft.com/office/drawing/2014/main" id="{FF314337-3EBA-0E4E-AA2D-B62887F3E226}"/>
              </a:ext>
            </a:extLst>
          </p:cNvPr>
          <p:cNvCxnSpPr>
            <a:cxnSpLocks/>
            <a:stCxn id="25" idx="3"/>
            <a:endCxn id="54" idx="2"/>
          </p:cNvCxnSpPr>
          <p:nvPr/>
        </p:nvCxnSpPr>
        <p:spPr>
          <a:xfrm flipV="1">
            <a:off x="7556306" y="4146036"/>
            <a:ext cx="2585162" cy="1619048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879A2A6C-5674-8045-8786-971CB42C61E6}"/>
              </a:ext>
            </a:extLst>
          </p:cNvPr>
          <p:cNvSpPr/>
          <p:nvPr/>
        </p:nvSpPr>
        <p:spPr>
          <a:xfrm>
            <a:off x="5895239" y="4301239"/>
            <a:ext cx="41686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solidFill>
                  <a:srgbClr val="7030A0"/>
                </a:solidFill>
                <a:latin typeface="Source Sans Pro" panose="020B0503030403020204" pitchFamily="34" charset="0"/>
              </a:rPr>
              <a:t>GCS</a:t>
            </a:r>
            <a:r>
              <a:rPr lang="zh-CN" altLang="en-US" dirty="0">
                <a:solidFill>
                  <a:srgbClr val="7030A0"/>
                </a:solidFill>
                <a:latin typeface="Source Sans Pro" panose="020B0503030403020204" pitchFamily="34" charset="0"/>
              </a:rPr>
              <a:t> 调度完成数据同步</a:t>
            </a:r>
            <a:endParaRPr lang="en-US" dirty="0">
              <a:latin typeface="Source Sans Pro" panose="020B0503030403020204" pitchFamily="34" charset="0"/>
            </a:endParaRPr>
          </a:p>
        </p:txBody>
      </p:sp>
      <p:cxnSp>
        <p:nvCxnSpPr>
          <p:cNvPr id="33" name="Curved Connector 32">
            <a:extLst>
              <a:ext uri="{FF2B5EF4-FFF2-40B4-BE49-F238E27FC236}">
                <a16:creationId xmlns:a16="http://schemas.microsoft.com/office/drawing/2014/main" id="{568FD3C1-9414-A245-B91A-314CB172C8E1}"/>
              </a:ext>
            </a:extLst>
          </p:cNvPr>
          <p:cNvCxnSpPr>
            <a:cxnSpLocks/>
            <a:endCxn id="47" idx="3"/>
          </p:cNvCxnSpPr>
          <p:nvPr/>
        </p:nvCxnSpPr>
        <p:spPr>
          <a:xfrm rot="10800000">
            <a:off x="7217974" y="2847798"/>
            <a:ext cx="1824551" cy="15275"/>
          </a:xfrm>
          <a:prstGeom prst="curvedConnector3">
            <a:avLst>
              <a:gd name="adj1" fmla="val 50000"/>
            </a:avLst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A93C2B75-13CA-6B49-882F-9C0D1A996530}"/>
              </a:ext>
            </a:extLst>
          </p:cNvPr>
          <p:cNvSpPr/>
          <p:nvPr/>
        </p:nvSpPr>
        <p:spPr>
          <a:xfrm>
            <a:off x="6167228" y="2779545"/>
            <a:ext cx="872710" cy="451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/>
              <a:t>Obj</a:t>
            </a:r>
            <a:r>
              <a:rPr lang="en-US" altLang="zh-CN" dirty="0"/>
              <a:t>2</a:t>
            </a:r>
            <a:endParaRPr lang="en-CN" dirty="0"/>
          </a:p>
        </p:txBody>
      </p:sp>
      <p:cxnSp>
        <p:nvCxnSpPr>
          <p:cNvPr id="39" name="Curved Connector 38">
            <a:extLst>
              <a:ext uri="{FF2B5EF4-FFF2-40B4-BE49-F238E27FC236}">
                <a16:creationId xmlns:a16="http://schemas.microsoft.com/office/drawing/2014/main" id="{254CDFF2-3996-8A46-9CFA-D52A5622B090}"/>
              </a:ext>
            </a:extLst>
          </p:cNvPr>
          <p:cNvCxnSpPr>
            <a:cxnSpLocks/>
          </p:cNvCxnSpPr>
          <p:nvPr/>
        </p:nvCxnSpPr>
        <p:spPr>
          <a:xfrm rot="16200000" flipH="1">
            <a:off x="5762916" y="4475604"/>
            <a:ext cx="662653" cy="3515"/>
          </a:xfrm>
          <a:prstGeom prst="curvedConnector3">
            <a:avLst>
              <a:gd name="adj1" fmla="val 50000"/>
            </a:avLst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1001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Pro" panose="020B0503030403020204" pitchFamily="34" charset="0"/>
              </a:rPr>
              <a:t>Fault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Tolerance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21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4434CF-83FC-004A-AD7C-8F62813BD239}"/>
              </a:ext>
            </a:extLst>
          </p:cNvPr>
          <p:cNvSpPr/>
          <p:nvPr/>
        </p:nvSpPr>
        <p:spPr>
          <a:xfrm>
            <a:off x="769400" y="1527786"/>
            <a:ext cx="2548204" cy="2618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AA73FA-39B2-7649-87C3-7FAB99553C38}"/>
              </a:ext>
            </a:extLst>
          </p:cNvPr>
          <p:cNvSpPr/>
          <p:nvPr/>
        </p:nvSpPr>
        <p:spPr>
          <a:xfrm>
            <a:off x="945465" y="1669775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Driver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51D2F5-7DE0-FB42-86EF-728E5D450E6B}"/>
              </a:ext>
            </a:extLst>
          </p:cNvPr>
          <p:cNvSpPr/>
          <p:nvPr/>
        </p:nvSpPr>
        <p:spPr>
          <a:xfrm>
            <a:off x="2148573" y="1669775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486C1E-CDFF-9841-834A-536989AAF8F0}"/>
              </a:ext>
            </a:extLst>
          </p:cNvPr>
          <p:cNvSpPr/>
          <p:nvPr/>
        </p:nvSpPr>
        <p:spPr>
          <a:xfrm>
            <a:off x="945464" y="2361728"/>
            <a:ext cx="2223526" cy="9721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Object Store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D2A953-3AAD-654F-865E-7F073C6FD431}"/>
              </a:ext>
            </a:extLst>
          </p:cNvPr>
          <p:cNvSpPr/>
          <p:nvPr/>
        </p:nvSpPr>
        <p:spPr>
          <a:xfrm>
            <a:off x="945464" y="3423793"/>
            <a:ext cx="2223526" cy="6313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Scheduler</a:t>
            </a:r>
          </a:p>
        </p:txBody>
      </p:sp>
      <p:cxnSp>
        <p:nvCxnSpPr>
          <p:cNvPr id="5" name="Curved Connector 4">
            <a:extLst>
              <a:ext uri="{FF2B5EF4-FFF2-40B4-BE49-F238E27FC236}">
                <a16:creationId xmlns:a16="http://schemas.microsoft.com/office/drawing/2014/main" id="{D338B03A-B489-7143-A798-B0737B73C239}"/>
              </a:ext>
            </a:extLst>
          </p:cNvPr>
          <p:cNvCxnSpPr>
            <a:cxnSpLocks/>
            <a:stCxn id="8" idx="1"/>
            <a:endCxn id="12" idx="1"/>
          </p:cNvCxnSpPr>
          <p:nvPr/>
        </p:nvCxnSpPr>
        <p:spPr>
          <a:xfrm rot="10800000" flipV="1">
            <a:off x="945465" y="1970789"/>
            <a:ext cx="1" cy="1768690"/>
          </a:xfrm>
          <a:prstGeom prst="curvedConnector3">
            <a:avLst>
              <a:gd name="adj1" fmla="val 2286010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C9820BB-FF37-B345-938C-9BEC8E770C5E}"/>
              </a:ext>
            </a:extLst>
          </p:cNvPr>
          <p:cNvGrpSpPr/>
          <p:nvPr/>
        </p:nvGrpSpPr>
        <p:grpSpPr>
          <a:xfrm>
            <a:off x="4635693" y="4808689"/>
            <a:ext cx="2920613" cy="1912790"/>
            <a:chOff x="3997348" y="4808689"/>
            <a:chExt cx="2920613" cy="191279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544C83D-AD62-DA4D-95C4-B8080975244D}"/>
                </a:ext>
              </a:extLst>
            </p:cNvPr>
            <p:cNvSpPr/>
            <p:nvPr/>
          </p:nvSpPr>
          <p:spPr>
            <a:xfrm>
              <a:off x="3997348" y="4808689"/>
              <a:ext cx="2920613" cy="191279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dirty="0"/>
                <a:t>Global</a:t>
              </a:r>
              <a:r>
                <a:rPr lang="zh-CN" altLang="en-US" dirty="0"/>
                <a:t> </a:t>
              </a:r>
              <a:r>
                <a:rPr lang="en-US" altLang="zh-CN" dirty="0"/>
                <a:t>Control</a:t>
              </a:r>
              <a:r>
                <a:rPr lang="zh-CN" altLang="en-US" dirty="0"/>
                <a:t> </a:t>
              </a:r>
              <a:r>
                <a:rPr lang="en-US" altLang="zh-CN" dirty="0"/>
                <a:t>Store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CN" dirty="0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D352829-588D-9340-AEAE-AB9A2A46D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65002" y="5299974"/>
              <a:ext cx="1385303" cy="1283387"/>
            </a:xfrm>
            <a:prstGeom prst="rect">
              <a:avLst/>
            </a:prstGeom>
          </p:spPr>
        </p:pic>
      </p:grpSp>
      <p:cxnSp>
        <p:nvCxnSpPr>
          <p:cNvPr id="41" name="Curved Connector 40">
            <a:extLst>
              <a:ext uri="{FF2B5EF4-FFF2-40B4-BE49-F238E27FC236}">
                <a16:creationId xmlns:a16="http://schemas.microsoft.com/office/drawing/2014/main" id="{0DC12544-4117-514E-9471-5F9DECBA5B2E}"/>
              </a:ext>
            </a:extLst>
          </p:cNvPr>
          <p:cNvCxnSpPr>
            <a:cxnSpLocks/>
            <a:stCxn id="12" idx="2"/>
          </p:cNvCxnSpPr>
          <p:nvPr/>
        </p:nvCxnSpPr>
        <p:spPr>
          <a:xfrm rot="16200000" flipH="1">
            <a:off x="2416678" y="3695714"/>
            <a:ext cx="1859562" cy="2578464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189D885E-841C-BB4C-86F2-AA1D2006B8FC}"/>
              </a:ext>
            </a:extLst>
          </p:cNvPr>
          <p:cNvSpPr/>
          <p:nvPr/>
        </p:nvSpPr>
        <p:spPr>
          <a:xfrm>
            <a:off x="4818383" y="1527785"/>
            <a:ext cx="2548204" cy="2618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D0267FF-9559-5743-A3D3-7BD4CE7BAED9}"/>
              </a:ext>
            </a:extLst>
          </p:cNvPr>
          <p:cNvSpPr/>
          <p:nvPr/>
        </p:nvSpPr>
        <p:spPr>
          <a:xfrm>
            <a:off x="4994448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7B289C4-9FAB-FD4E-9BA7-F9EC9546AD93}"/>
              </a:ext>
            </a:extLst>
          </p:cNvPr>
          <p:cNvSpPr/>
          <p:nvPr/>
        </p:nvSpPr>
        <p:spPr>
          <a:xfrm>
            <a:off x="6197556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E3A46EC-CF10-3243-8048-6526943A882F}"/>
              </a:ext>
            </a:extLst>
          </p:cNvPr>
          <p:cNvSpPr/>
          <p:nvPr/>
        </p:nvSpPr>
        <p:spPr>
          <a:xfrm>
            <a:off x="4994447" y="2361727"/>
            <a:ext cx="2223526" cy="9721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Object Store</a:t>
            </a: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8BE291F-C004-0B43-8DFC-201F47503A4E}"/>
              </a:ext>
            </a:extLst>
          </p:cNvPr>
          <p:cNvSpPr/>
          <p:nvPr/>
        </p:nvSpPr>
        <p:spPr>
          <a:xfrm>
            <a:off x="4994447" y="3423792"/>
            <a:ext cx="2223526" cy="6313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Scheduler</a:t>
            </a:r>
          </a:p>
        </p:txBody>
      </p:sp>
      <p:cxnSp>
        <p:nvCxnSpPr>
          <p:cNvPr id="49" name="Curved Connector 48">
            <a:extLst>
              <a:ext uri="{FF2B5EF4-FFF2-40B4-BE49-F238E27FC236}">
                <a16:creationId xmlns:a16="http://schemas.microsoft.com/office/drawing/2014/main" id="{F78B3E10-966E-AF4C-93F6-BE8A658BC355}"/>
              </a:ext>
            </a:extLst>
          </p:cNvPr>
          <p:cNvCxnSpPr>
            <a:cxnSpLocks/>
            <a:stCxn id="48" idx="1"/>
            <a:endCxn id="45" idx="1"/>
          </p:cNvCxnSpPr>
          <p:nvPr/>
        </p:nvCxnSpPr>
        <p:spPr>
          <a:xfrm rot="10800000" flipH="1">
            <a:off x="4994446" y="1970788"/>
            <a:ext cx="1" cy="1768690"/>
          </a:xfrm>
          <a:prstGeom prst="curvedConnector3">
            <a:avLst>
              <a:gd name="adj1" fmla="val -2286000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0C74DFEE-0391-D84D-A346-CB068EFC2B5C}"/>
              </a:ext>
            </a:extLst>
          </p:cNvPr>
          <p:cNvSpPr/>
          <p:nvPr/>
        </p:nvSpPr>
        <p:spPr>
          <a:xfrm>
            <a:off x="5142155" y="2779545"/>
            <a:ext cx="872710" cy="451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/>
              <a:t>Obj</a:t>
            </a:r>
            <a:r>
              <a:rPr lang="en-US" altLang="zh-CN" dirty="0"/>
              <a:t>1</a:t>
            </a:r>
            <a:endParaRPr lang="en-CN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5E65266-6CF0-E849-849D-918DC2B9B915}"/>
              </a:ext>
            </a:extLst>
          </p:cNvPr>
          <p:cNvSpPr/>
          <p:nvPr/>
        </p:nvSpPr>
        <p:spPr>
          <a:xfrm>
            <a:off x="8867366" y="1527785"/>
            <a:ext cx="2548204" cy="2618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8F519D3-2F22-6E47-BCC8-C9EC058AECAB}"/>
              </a:ext>
            </a:extLst>
          </p:cNvPr>
          <p:cNvSpPr/>
          <p:nvPr/>
        </p:nvSpPr>
        <p:spPr>
          <a:xfrm>
            <a:off x="9043431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0159242-B77F-164F-8922-4881863E801B}"/>
              </a:ext>
            </a:extLst>
          </p:cNvPr>
          <p:cNvSpPr/>
          <p:nvPr/>
        </p:nvSpPr>
        <p:spPr>
          <a:xfrm>
            <a:off x="10246539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1D90363-2B88-1D46-A045-91322647DE7B}"/>
              </a:ext>
            </a:extLst>
          </p:cNvPr>
          <p:cNvSpPr/>
          <p:nvPr/>
        </p:nvSpPr>
        <p:spPr>
          <a:xfrm>
            <a:off x="9043430" y="2361727"/>
            <a:ext cx="2223526" cy="9721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Object Store</a:t>
            </a: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9DB9D8F-6851-CE4F-853D-FF4F1B6B6CD1}"/>
              </a:ext>
            </a:extLst>
          </p:cNvPr>
          <p:cNvSpPr/>
          <p:nvPr/>
        </p:nvSpPr>
        <p:spPr>
          <a:xfrm>
            <a:off x="9043430" y="3423792"/>
            <a:ext cx="2223526" cy="6313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Scheduler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97269BC-B812-DD4E-A66C-110D78719C3E}"/>
              </a:ext>
            </a:extLst>
          </p:cNvPr>
          <p:cNvSpPr/>
          <p:nvPr/>
        </p:nvSpPr>
        <p:spPr>
          <a:xfrm>
            <a:off x="9191138" y="2779545"/>
            <a:ext cx="872710" cy="451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/>
              <a:t>Obj</a:t>
            </a:r>
            <a:r>
              <a:rPr lang="en-US" altLang="zh-CN" dirty="0"/>
              <a:t>2</a:t>
            </a:r>
            <a:endParaRPr lang="en-CN" dirty="0"/>
          </a:p>
        </p:txBody>
      </p:sp>
      <p:cxnSp>
        <p:nvCxnSpPr>
          <p:cNvPr id="28" name="Curved Connector 27">
            <a:extLst>
              <a:ext uri="{FF2B5EF4-FFF2-40B4-BE49-F238E27FC236}">
                <a16:creationId xmlns:a16="http://schemas.microsoft.com/office/drawing/2014/main" id="{FF314337-3EBA-0E4E-AA2D-B62887F3E226}"/>
              </a:ext>
            </a:extLst>
          </p:cNvPr>
          <p:cNvCxnSpPr>
            <a:cxnSpLocks/>
            <a:stCxn id="25" idx="3"/>
            <a:endCxn id="54" idx="2"/>
          </p:cNvCxnSpPr>
          <p:nvPr/>
        </p:nvCxnSpPr>
        <p:spPr>
          <a:xfrm flipV="1">
            <a:off x="7556306" y="4146036"/>
            <a:ext cx="2585162" cy="1619048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Curved Connector 32">
            <a:extLst>
              <a:ext uri="{FF2B5EF4-FFF2-40B4-BE49-F238E27FC236}">
                <a16:creationId xmlns:a16="http://schemas.microsoft.com/office/drawing/2014/main" id="{568FD3C1-9414-A245-B91A-314CB172C8E1}"/>
              </a:ext>
            </a:extLst>
          </p:cNvPr>
          <p:cNvCxnSpPr>
            <a:cxnSpLocks/>
            <a:endCxn id="47" idx="3"/>
          </p:cNvCxnSpPr>
          <p:nvPr/>
        </p:nvCxnSpPr>
        <p:spPr>
          <a:xfrm rot="10800000">
            <a:off x="7217974" y="2847798"/>
            <a:ext cx="1824551" cy="15275"/>
          </a:xfrm>
          <a:prstGeom prst="curvedConnector3">
            <a:avLst>
              <a:gd name="adj1" fmla="val 50000"/>
            </a:avLst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A93C2B75-13CA-6B49-882F-9C0D1A996530}"/>
              </a:ext>
            </a:extLst>
          </p:cNvPr>
          <p:cNvSpPr/>
          <p:nvPr/>
        </p:nvSpPr>
        <p:spPr>
          <a:xfrm>
            <a:off x="6167228" y="2779545"/>
            <a:ext cx="872710" cy="451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/>
              <a:t>Obj</a:t>
            </a:r>
            <a:r>
              <a:rPr lang="en-US" altLang="zh-CN" dirty="0"/>
              <a:t>2</a:t>
            </a:r>
            <a:endParaRPr lang="en-CN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160F6A8-51A4-B948-A1A9-D2A9789F223D}"/>
              </a:ext>
            </a:extLst>
          </p:cNvPr>
          <p:cNvSpPr/>
          <p:nvPr/>
        </p:nvSpPr>
        <p:spPr>
          <a:xfrm>
            <a:off x="3359722" y="2386132"/>
            <a:ext cx="1299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solidFill>
                  <a:srgbClr val="7030A0"/>
                </a:solidFill>
                <a:latin typeface="Source Sans Pro" panose="020B0503030403020204" pitchFamily="34" charset="0"/>
              </a:rPr>
              <a:t>dot</a:t>
            </a:r>
            <a:r>
              <a:rPr lang="zh-CN" altLang="en-US" dirty="0">
                <a:solidFill>
                  <a:srgbClr val="7030A0"/>
                </a:solidFill>
                <a:latin typeface="Source Sans Pro" panose="020B0503030403020204" pitchFamily="34" charset="0"/>
              </a:rPr>
              <a:t> </a:t>
            </a:r>
            <a:endParaRPr lang="en-US" altLang="zh-CN" dirty="0">
              <a:solidFill>
                <a:srgbClr val="7030A0"/>
              </a:solidFill>
              <a:latin typeface="Source Sans Pro" panose="020B0503030403020204" pitchFamily="34" charset="0"/>
            </a:endParaRPr>
          </a:p>
          <a:p>
            <a:pPr algn="ctr"/>
            <a:r>
              <a:rPr lang="zh-CN" altLang="en-US" dirty="0">
                <a:solidFill>
                  <a:srgbClr val="7030A0"/>
                </a:solidFill>
                <a:latin typeface="Source Sans Pro" panose="020B0503030403020204" pitchFamily="34" charset="0"/>
              </a:rPr>
              <a:t>任务上发</a:t>
            </a:r>
            <a:endParaRPr lang="en-US" dirty="0">
              <a:latin typeface="Source Sans Pro" panose="020B0503030403020204" pitchFamily="34" charset="0"/>
            </a:endParaRPr>
          </a:p>
        </p:txBody>
      </p:sp>
      <p:cxnSp>
        <p:nvCxnSpPr>
          <p:cNvPr id="35" name="Curved Connector 34">
            <a:extLst>
              <a:ext uri="{FF2B5EF4-FFF2-40B4-BE49-F238E27FC236}">
                <a16:creationId xmlns:a16="http://schemas.microsoft.com/office/drawing/2014/main" id="{EC8AEAE1-7BDA-BB4A-B33A-5C3EF5DF5E9A}"/>
              </a:ext>
            </a:extLst>
          </p:cNvPr>
          <p:cNvCxnSpPr>
            <a:cxnSpLocks/>
            <a:stCxn id="44" idx="2"/>
            <a:endCxn id="25" idx="0"/>
          </p:cNvCxnSpPr>
          <p:nvPr/>
        </p:nvCxnSpPr>
        <p:spPr>
          <a:xfrm rot="16200000" flipH="1">
            <a:off x="5762916" y="4475604"/>
            <a:ext cx="662653" cy="3515"/>
          </a:xfrm>
          <a:prstGeom prst="curvedConnector3">
            <a:avLst>
              <a:gd name="adj1" fmla="val 50000"/>
            </a:avLst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706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Pro" panose="020B0503030403020204" pitchFamily="34" charset="0"/>
              </a:rPr>
              <a:t>Fault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Tolerance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22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4434CF-83FC-004A-AD7C-8F62813BD239}"/>
              </a:ext>
            </a:extLst>
          </p:cNvPr>
          <p:cNvSpPr/>
          <p:nvPr/>
        </p:nvSpPr>
        <p:spPr>
          <a:xfrm>
            <a:off x="769400" y="1527786"/>
            <a:ext cx="2548204" cy="2618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AA73FA-39B2-7649-87C3-7FAB99553C38}"/>
              </a:ext>
            </a:extLst>
          </p:cNvPr>
          <p:cNvSpPr/>
          <p:nvPr/>
        </p:nvSpPr>
        <p:spPr>
          <a:xfrm>
            <a:off x="945465" y="1669775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Driver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51D2F5-7DE0-FB42-86EF-728E5D450E6B}"/>
              </a:ext>
            </a:extLst>
          </p:cNvPr>
          <p:cNvSpPr/>
          <p:nvPr/>
        </p:nvSpPr>
        <p:spPr>
          <a:xfrm>
            <a:off x="2148573" y="1669775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486C1E-CDFF-9841-834A-536989AAF8F0}"/>
              </a:ext>
            </a:extLst>
          </p:cNvPr>
          <p:cNvSpPr/>
          <p:nvPr/>
        </p:nvSpPr>
        <p:spPr>
          <a:xfrm>
            <a:off x="945464" y="2361728"/>
            <a:ext cx="2223526" cy="9721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Object Store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D2A953-3AAD-654F-865E-7F073C6FD431}"/>
              </a:ext>
            </a:extLst>
          </p:cNvPr>
          <p:cNvSpPr/>
          <p:nvPr/>
        </p:nvSpPr>
        <p:spPr>
          <a:xfrm>
            <a:off x="945464" y="3423793"/>
            <a:ext cx="2223526" cy="6313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Scheduler</a:t>
            </a:r>
          </a:p>
        </p:txBody>
      </p:sp>
      <p:cxnSp>
        <p:nvCxnSpPr>
          <p:cNvPr id="5" name="Curved Connector 4">
            <a:extLst>
              <a:ext uri="{FF2B5EF4-FFF2-40B4-BE49-F238E27FC236}">
                <a16:creationId xmlns:a16="http://schemas.microsoft.com/office/drawing/2014/main" id="{D338B03A-B489-7143-A798-B0737B73C239}"/>
              </a:ext>
            </a:extLst>
          </p:cNvPr>
          <p:cNvCxnSpPr>
            <a:cxnSpLocks/>
            <a:stCxn id="8" idx="1"/>
            <a:endCxn id="12" idx="1"/>
          </p:cNvCxnSpPr>
          <p:nvPr/>
        </p:nvCxnSpPr>
        <p:spPr>
          <a:xfrm rot="10800000" flipV="1">
            <a:off x="945465" y="1970789"/>
            <a:ext cx="1" cy="1768690"/>
          </a:xfrm>
          <a:prstGeom prst="curvedConnector3">
            <a:avLst>
              <a:gd name="adj1" fmla="val 2286010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C9820BB-FF37-B345-938C-9BEC8E770C5E}"/>
              </a:ext>
            </a:extLst>
          </p:cNvPr>
          <p:cNvGrpSpPr/>
          <p:nvPr/>
        </p:nvGrpSpPr>
        <p:grpSpPr>
          <a:xfrm>
            <a:off x="4635693" y="4808689"/>
            <a:ext cx="2920613" cy="1912790"/>
            <a:chOff x="3997348" y="4808689"/>
            <a:chExt cx="2920613" cy="191279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544C83D-AD62-DA4D-95C4-B8080975244D}"/>
                </a:ext>
              </a:extLst>
            </p:cNvPr>
            <p:cNvSpPr/>
            <p:nvPr/>
          </p:nvSpPr>
          <p:spPr>
            <a:xfrm>
              <a:off x="3997348" y="4808689"/>
              <a:ext cx="2920613" cy="191279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dirty="0"/>
                <a:t>Global</a:t>
              </a:r>
              <a:r>
                <a:rPr lang="zh-CN" altLang="en-US" dirty="0"/>
                <a:t> </a:t>
              </a:r>
              <a:r>
                <a:rPr lang="en-US" altLang="zh-CN" dirty="0"/>
                <a:t>Control</a:t>
              </a:r>
              <a:r>
                <a:rPr lang="zh-CN" altLang="en-US" dirty="0"/>
                <a:t> </a:t>
              </a:r>
              <a:r>
                <a:rPr lang="en-US" altLang="zh-CN" dirty="0"/>
                <a:t>Store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CN" dirty="0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D352829-588D-9340-AEAE-AB9A2A46D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65002" y="5299974"/>
              <a:ext cx="1385303" cy="1283387"/>
            </a:xfrm>
            <a:prstGeom prst="rect">
              <a:avLst/>
            </a:prstGeom>
          </p:spPr>
        </p:pic>
      </p:grpSp>
      <p:cxnSp>
        <p:nvCxnSpPr>
          <p:cNvPr id="41" name="Curved Connector 40">
            <a:extLst>
              <a:ext uri="{FF2B5EF4-FFF2-40B4-BE49-F238E27FC236}">
                <a16:creationId xmlns:a16="http://schemas.microsoft.com/office/drawing/2014/main" id="{0DC12544-4117-514E-9471-5F9DECBA5B2E}"/>
              </a:ext>
            </a:extLst>
          </p:cNvPr>
          <p:cNvCxnSpPr>
            <a:cxnSpLocks/>
            <a:stCxn id="12" idx="2"/>
          </p:cNvCxnSpPr>
          <p:nvPr/>
        </p:nvCxnSpPr>
        <p:spPr>
          <a:xfrm rot="16200000" flipH="1">
            <a:off x="2416678" y="3695714"/>
            <a:ext cx="1859562" cy="2578464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189D885E-841C-BB4C-86F2-AA1D2006B8FC}"/>
              </a:ext>
            </a:extLst>
          </p:cNvPr>
          <p:cNvSpPr/>
          <p:nvPr/>
        </p:nvSpPr>
        <p:spPr>
          <a:xfrm>
            <a:off x="4818383" y="1527785"/>
            <a:ext cx="2548204" cy="2618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D0267FF-9559-5743-A3D3-7BD4CE7BAED9}"/>
              </a:ext>
            </a:extLst>
          </p:cNvPr>
          <p:cNvSpPr/>
          <p:nvPr/>
        </p:nvSpPr>
        <p:spPr>
          <a:xfrm>
            <a:off x="4994448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7B289C4-9FAB-FD4E-9BA7-F9EC9546AD93}"/>
              </a:ext>
            </a:extLst>
          </p:cNvPr>
          <p:cNvSpPr/>
          <p:nvPr/>
        </p:nvSpPr>
        <p:spPr>
          <a:xfrm>
            <a:off x="6197556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E3A46EC-CF10-3243-8048-6526943A882F}"/>
              </a:ext>
            </a:extLst>
          </p:cNvPr>
          <p:cNvSpPr/>
          <p:nvPr/>
        </p:nvSpPr>
        <p:spPr>
          <a:xfrm>
            <a:off x="4994447" y="2361727"/>
            <a:ext cx="2223526" cy="9721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Object Store</a:t>
            </a: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8BE291F-C004-0B43-8DFC-201F47503A4E}"/>
              </a:ext>
            </a:extLst>
          </p:cNvPr>
          <p:cNvSpPr/>
          <p:nvPr/>
        </p:nvSpPr>
        <p:spPr>
          <a:xfrm>
            <a:off x="4994447" y="3423792"/>
            <a:ext cx="2223526" cy="6313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Scheduler</a:t>
            </a:r>
          </a:p>
        </p:txBody>
      </p:sp>
      <p:cxnSp>
        <p:nvCxnSpPr>
          <p:cNvPr id="49" name="Curved Connector 48">
            <a:extLst>
              <a:ext uri="{FF2B5EF4-FFF2-40B4-BE49-F238E27FC236}">
                <a16:creationId xmlns:a16="http://schemas.microsoft.com/office/drawing/2014/main" id="{F78B3E10-966E-AF4C-93F6-BE8A658BC355}"/>
              </a:ext>
            </a:extLst>
          </p:cNvPr>
          <p:cNvCxnSpPr>
            <a:cxnSpLocks/>
            <a:endCxn id="45" idx="3"/>
          </p:cNvCxnSpPr>
          <p:nvPr/>
        </p:nvCxnSpPr>
        <p:spPr>
          <a:xfrm rot="16200000" flipV="1">
            <a:off x="6006583" y="1979071"/>
            <a:ext cx="790351" cy="773785"/>
          </a:xfrm>
          <a:prstGeom prst="curvedConnector2">
            <a:avLst/>
          </a:prstGeom>
          <a:ln>
            <a:headEnd type="triangle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0C74DFEE-0391-D84D-A346-CB068EFC2B5C}"/>
              </a:ext>
            </a:extLst>
          </p:cNvPr>
          <p:cNvSpPr/>
          <p:nvPr/>
        </p:nvSpPr>
        <p:spPr>
          <a:xfrm>
            <a:off x="5120381" y="2779545"/>
            <a:ext cx="634430" cy="451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sz="1600" dirty="0"/>
              <a:t>Obj</a:t>
            </a:r>
            <a:r>
              <a:rPr lang="en-US" altLang="zh-CN" sz="1600" dirty="0"/>
              <a:t>1</a:t>
            </a:r>
            <a:endParaRPr lang="en-CN" sz="1600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5E65266-6CF0-E849-849D-918DC2B9B915}"/>
              </a:ext>
            </a:extLst>
          </p:cNvPr>
          <p:cNvSpPr/>
          <p:nvPr/>
        </p:nvSpPr>
        <p:spPr>
          <a:xfrm>
            <a:off x="8867366" y="1527785"/>
            <a:ext cx="2548204" cy="2618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8F519D3-2F22-6E47-BCC8-C9EC058AECAB}"/>
              </a:ext>
            </a:extLst>
          </p:cNvPr>
          <p:cNvSpPr/>
          <p:nvPr/>
        </p:nvSpPr>
        <p:spPr>
          <a:xfrm>
            <a:off x="9043431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0159242-B77F-164F-8922-4881863E801B}"/>
              </a:ext>
            </a:extLst>
          </p:cNvPr>
          <p:cNvSpPr/>
          <p:nvPr/>
        </p:nvSpPr>
        <p:spPr>
          <a:xfrm>
            <a:off x="10246539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1D90363-2B88-1D46-A045-91322647DE7B}"/>
              </a:ext>
            </a:extLst>
          </p:cNvPr>
          <p:cNvSpPr/>
          <p:nvPr/>
        </p:nvSpPr>
        <p:spPr>
          <a:xfrm>
            <a:off x="9043430" y="2361727"/>
            <a:ext cx="2223526" cy="9721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Object Store</a:t>
            </a: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9DB9D8F-6851-CE4F-853D-FF4F1B6B6CD1}"/>
              </a:ext>
            </a:extLst>
          </p:cNvPr>
          <p:cNvSpPr/>
          <p:nvPr/>
        </p:nvSpPr>
        <p:spPr>
          <a:xfrm>
            <a:off x="9043430" y="3423792"/>
            <a:ext cx="2223526" cy="6313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Scheduler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97269BC-B812-DD4E-A66C-110D78719C3E}"/>
              </a:ext>
            </a:extLst>
          </p:cNvPr>
          <p:cNvSpPr/>
          <p:nvPr/>
        </p:nvSpPr>
        <p:spPr>
          <a:xfrm>
            <a:off x="9191138" y="2779545"/>
            <a:ext cx="872710" cy="451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/>
              <a:t>Obj</a:t>
            </a:r>
            <a:r>
              <a:rPr lang="en-US" altLang="zh-CN" dirty="0"/>
              <a:t>2</a:t>
            </a:r>
            <a:endParaRPr lang="en-CN" dirty="0"/>
          </a:p>
        </p:txBody>
      </p:sp>
      <p:cxnSp>
        <p:nvCxnSpPr>
          <p:cNvPr id="28" name="Curved Connector 27">
            <a:extLst>
              <a:ext uri="{FF2B5EF4-FFF2-40B4-BE49-F238E27FC236}">
                <a16:creationId xmlns:a16="http://schemas.microsoft.com/office/drawing/2014/main" id="{FF314337-3EBA-0E4E-AA2D-B62887F3E226}"/>
              </a:ext>
            </a:extLst>
          </p:cNvPr>
          <p:cNvCxnSpPr>
            <a:cxnSpLocks/>
            <a:stCxn id="25" idx="3"/>
            <a:endCxn id="54" idx="2"/>
          </p:cNvCxnSpPr>
          <p:nvPr/>
        </p:nvCxnSpPr>
        <p:spPr>
          <a:xfrm flipV="1">
            <a:off x="7556306" y="4146036"/>
            <a:ext cx="2585162" cy="1619048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A93C2B75-13CA-6B49-882F-9C0D1A996530}"/>
              </a:ext>
            </a:extLst>
          </p:cNvPr>
          <p:cNvSpPr/>
          <p:nvPr/>
        </p:nvSpPr>
        <p:spPr>
          <a:xfrm>
            <a:off x="5816883" y="2779545"/>
            <a:ext cx="634430" cy="451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sz="1600" dirty="0"/>
              <a:t>Obj</a:t>
            </a:r>
            <a:r>
              <a:rPr lang="en-US" altLang="zh-CN" sz="1600" dirty="0"/>
              <a:t>2</a:t>
            </a:r>
            <a:endParaRPr lang="en-CN" sz="160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160F6A8-51A4-B948-A1A9-D2A9789F223D}"/>
              </a:ext>
            </a:extLst>
          </p:cNvPr>
          <p:cNvSpPr/>
          <p:nvPr/>
        </p:nvSpPr>
        <p:spPr>
          <a:xfrm>
            <a:off x="5440038" y="1097046"/>
            <a:ext cx="1332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solidFill>
                  <a:srgbClr val="7030A0"/>
                </a:solidFill>
                <a:latin typeface="Source Sans Pro" panose="020B0503030403020204" pitchFamily="34" charset="0"/>
              </a:rPr>
              <a:t>返回值存储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E01FB98-F4F8-7E41-B734-A8E6CFB28258}"/>
              </a:ext>
            </a:extLst>
          </p:cNvPr>
          <p:cNvSpPr/>
          <p:nvPr/>
        </p:nvSpPr>
        <p:spPr>
          <a:xfrm>
            <a:off x="6513385" y="2779545"/>
            <a:ext cx="634430" cy="451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sz="1600" dirty="0"/>
              <a:t>Obj</a:t>
            </a:r>
            <a:r>
              <a:rPr lang="en-US" altLang="zh-CN" sz="1600" dirty="0"/>
              <a:t>3</a:t>
            </a:r>
            <a:endParaRPr lang="en-CN" sz="1600" dirty="0"/>
          </a:p>
        </p:txBody>
      </p:sp>
      <p:cxnSp>
        <p:nvCxnSpPr>
          <p:cNvPr id="35" name="Curved Connector 34">
            <a:extLst>
              <a:ext uri="{FF2B5EF4-FFF2-40B4-BE49-F238E27FC236}">
                <a16:creationId xmlns:a16="http://schemas.microsoft.com/office/drawing/2014/main" id="{EE260902-2CA5-254D-B757-A45EF554DD02}"/>
              </a:ext>
            </a:extLst>
          </p:cNvPr>
          <p:cNvCxnSpPr>
            <a:cxnSpLocks/>
          </p:cNvCxnSpPr>
          <p:nvPr/>
        </p:nvCxnSpPr>
        <p:spPr>
          <a:xfrm rot="16200000" flipH="1">
            <a:off x="5762916" y="4475604"/>
            <a:ext cx="662653" cy="3515"/>
          </a:xfrm>
          <a:prstGeom prst="curvedConnector3">
            <a:avLst>
              <a:gd name="adj1" fmla="val 50000"/>
            </a:avLst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464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1582400" cy="1080530"/>
          </a:xfrm>
        </p:spPr>
        <p:txBody>
          <a:bodyPr>
            <a:normAutofit/>
          </a:bodyPr>
          <a:lstStyle/>
          <a:p>
            <a:r>
              <a:rPr lang="en-US" dirty="0">
                <a:latin typeface="Source Sans Pro" panose="020B0503030403020204" pitchFamily="34" charset="0"/>
              </a:rPr>
              <a:t>Fault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Tolerance: Lineage Reconstruction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23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4434CF-83FC-004A-AD7C-8F62813BD239}"/>
              </a:ext>
            </a:extLst>
          </p:cNvPr>
          <p:cNvSpPr/>
          <p:nvPr/>
        </p:nvSpPr>
        <p:spPr>
          <a:xfrm>
            <a:off x="769400" y="1527786"/>
            <a:ext cx="2548204" cy="2618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AA73FA-39B2-7649-87C3-7FAB99553C38}"/>
              </a:ext>
            </a:extLst>
          </p:cNvPr>
          <p:cNvSpPr/>
          <p:nvPr/>
        </p:nvSpPr>
        <p:spPr>
          <a:xfrm>
            <a:off x="945465" y="1669775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Driver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51D2F5-7DE0-FB42-86EF-728E5D450E6B}"/>
              </a:ext>
            </a:extLst>
          </p:cNvPr>
          <p:cNvSpPr/>
          <p:nvPr/>
        </p:nvSpPr>
        <p:spPr>
          <a:xfrm>
            <a:off x="2148573" y="1669775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486C1E-CDFF-9841-834A-536989AAF8F0}"/>
              </a:ext>
            </a:extLst>
          </p:cNvPr>
          <p:cNvSpPr/>
          <p:nvPr/>
        </p:nvSpPr>
        <p:spPr>
          <a:xfrm>
            <a:off x="945464" y="2361728"/>
            <a:ext cx="2223526" cy="9721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Object Store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D2A953-3AAD-654F-865E-7F073C6FD431}"/>
              </a:ext>
            </a:extLst>
          </p:cNvPr>
          <p:cNvSpPr/>
          <p:nvPr/>
        </p:nvSpPr>
        <p:spPr>
          <a:xfrm>
            <a:off x="945464" y="3423793"/>
            <a:ext cx="2223526" cy="6313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Scheduler</a:t>
            </a:r>
          </a:p>
        </p:txBody>
      </p:sp>
      <p:cxnSp>
        <p:nvCxnSpPr>
          <p:cNvPr id="5" name="Curved Connector 4">
            <a:extLst>
              <a:ext uri="{FF2B5EF4-FFF2-40B4-BE49-F238E27FC236}">
                <a16:creationId xmlns:a16="http://schemas.microsoft.com/office/drawing/2014/main" id="{D338B03A-B489-7143-A798-B0737B73C239}"/>
              </a:ext>
            </a:extLst>
          </p:cNvPr>
          <p:cNvCxnSpPr>
            <a:cxnSpLocks/>
            <a:stCxn id="8" idx="1"/>
            <a:endCxn id="12" idx="1"/>
          </p:cNvCxnSpPr>
          <p:nvPr/>
        </p:nvCxnSpPr>
        <p:spPr>
          <a:xfrm rot="10800000" flipV="1">
            <a:off x="945465" y="1970789"/>
            <a:ext cx="1" cy="1768690"/>
          </a:xfrm>
          <a:prstGeom prst="curvedConnector3">
            <a:avLst>
              <a:gd name="adj1" fmla="val 2286010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C9820BB-FF37-B345-938C-9BEC8E770C5E}"/>
              </a:ext>
            </a:extLst>
          </p:cNvPr>
          <p:cNvGrpSpPr/>
          <p:nvPr/>
        </p:nvGrpSpPr>
        <p:grpSpPr>
          <a:xfrm>
            <a:off x="4635693" y="4808689"/>
            <a:ext cx="2920613" cy="1912790"/>
            <a:chOff x="3997348" y="4808689"/>
            <a:chExt cx="2920613" cy="191279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544C83D-AD62-DA4D-95C4-B8080975244D}"/>
                </a:ext>
              </a:extLst>
            </p:cNvPr>
            <p:cNvSpPr/>
            <p:nvPr/>
          </p:nvSpPr>
          <p:spPr>
            <a:xfrm>
              <a:off x="3997348" y="4808689"/>
              <a:ext cx="2920613" cy="191279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dirty="0"/>
                <a:t>Global</a:t>
              </a:r>
              <a:r>
                <a:rPr lang="zh-CN" altLang="en-US" dirty="0"/>
                <a:t> </a:t>
              </a:r>
              <a:r>
                <a:rPr lang="en-US" altLang="zh-CN" dirty="0"/>
                <a:t>Control</a:t>
              </a:r>
              <a:r>
                <a:rPr lang="zh-CN" altLang="en-US" dirty="0"/>
                <a:t> </a:t>
              </a:r>
              <a:r>
                <a:rPr lang="en-US" altLang="zh-CN" dirty="0"/>
                <a:t>Store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CN" dirty="0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D352829-588D-9340-AEAE-AB9A2A46D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65002" y="5299974"/>
              <a:ext cx="1385303" cy="1283387"/>
            </a:xfrm>
            <a:prstGeom prst="rect">
              <a:avLst/>
            </a:prstGeom>
          </p:spPr>
        </p:pic>
      </p:grpSp>
      <p:cxnSp>
        <p:nvCxnSpPr>
          <p:cNvPr id="41" name="Curved Connector 40">
            <a:extLst>
              <a:ext uri="{FF2B5EF4-FFF2-40B4-BE49-F238E27FC236}">
                <a16:creationId xmlns:a16="http://schemas.microsoft.com/office/drawing/2014/main" id="{0DC12544-4117-514E-9471-5F9DECBA5B2E}"/>
              </a:ext>
            </a:extLst>
          </p:cNvPr>
          <p:cNvCxnSpPr>
            <a:cxnSpLocks/>
            <a:stCxn id="12" idx="2"/>
          </p:cNvCxnSpPr>
          <p:nvPr/>
        </p:nvCxnSpPr>
        <p:spPr>
          <a:xfrm rot="16200000" flipH="1">
            <a:off x="2416678" y="3695714"/>
            <a:ext cx="1859562" cy="2578464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189D885E-841C-BB4C-86F2-AA1D2006B8FC}"/>
              </a:ext>
            </a:extLst>
          </p:cNvPr>
          <p:cNvSpPr/>
          <p:nvPr/>
        </p:nvSpPr>
        <p:spPr>
          <a:xfrm>
            <a:off x="4818383" y="1527785"/>
            <a:ext cx="2548204" cy="2618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D0267FF-9559-5743-A3D3-7BD4CE7BAED9}"/>
              </a:ext>
            </a:extLst>
          </p:cNvPr>
          <p:cNvSpPr/>
          <p:nvPr/>
        </p:nvSpPr>
        <p:spPr>
          <a:xfrm>
            <a:off x="4994448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7B289C4-9FAB-FD4E-9BA7-F9EC9546AD93}"/>
              </a:ext>
            </a:extLst>
          </p:cNvPr>
          <p:cNvSpPr/>
          <p:nvPr/>
        </p:nvSpPr>
        <p:spPr>
          <a:xfrm>
            <a:off x="6197556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E3A46EC-CF10-3243-8048-6526943A882F}"/>
              </a:ext>
            </a:extLst>
          </p:cNvPr>
          <p:cNvSpPr/>
          <p:nvPr/>
        </p:nvSpPr>
        <p:spPr>
          <a:xfrm>
            <a:off x="4994447" y="2361727"/>
            <a:ext cx="2223526" cy="9721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Object Store</a:t>
            </a: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8BE291F-C004-0B43-8DFC-201F47503A4E}"/>
              </a:ext>
            </a:extLst>
          </p:cNvPr>
          <p:cNvSpPr/>
          <p:nvPr/>
        </p:nvSpPr>
        <p:spPr>
          <a:xfrm>
            <a:off x="4994447" y="3423792"/>
            <a:ext cx="2223526" cy="6313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Scheduler</a:t>
            </a:r>
          </a:p>
        </p:txBody>
      </p:sp>
      <p:cxnSp>
        <p:nvCxnSpPr>
          <p:cNvPr id="49" name="Curved Connector 48">
            <a:extLst>
              <a:ext uri="{FF2B5EF4-FFF2-40B4-BE49-F238E27FC236}">
                <a16:creationId xmlns:a16="http://schemas.microsoft.com/office/drawing/2014/main" id="{F78B3E10-966E-AF4C-93F6-BE8A658BC355}"/>
              </a:ext>
            </a:extLst>
          </p:cNvPr>
          <p:cNvCxnSpPr>
            <a:cxnSpLocks/>
            <a:stCxn id="12" idx="3"/>
            <a:endCxn id="48" idx="1"/>
          </p:cNvCxnSpPr>
          <p:nvPr/>
        </p:nvCxnSpPr>
        <p:spPr>
          <a:xfrm flipV="1">
            <a:off x="3168990" y="3739478"/>
            <a:ext cx="1825457" cy="1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0C74DFEE-0391-D84D-A346-CB068EFC2B5C}"/>
              </a:ext>
            </a:extLst>
          </p:cNvPr>
          <p:cNvSpPr/>
          <p:nvPr/>
        </p:nvSpPr>
        <p:spPr>
          <a:xfrm>
            <a:off x="5142155" y="2779545"/>
            <a:ext cx="872710" cy="451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/>
              <a:t>Obj</a:t>
            </a:r>
            <a:r>
              <a:rPr lang="en-US" altLang="zh-CN" dirty="0"/>
              <a:t>1</a:t>
            </a:r>
            <a:endParaRPr lang="en-CN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5E65266-6CF0-E849-849D-918DC2B9B915}"/>
              </a:ext>
            </a:extLst>
          </p:cNvPr>
          <p:cNvSpPr/>
          <p:nvPr/>
        </p:nvSpPr>
        <p:spPr>
          <a:xfrm>
            <a:off x="8867366" y="1527785"/>
            <a:ext cx="2548204" cy="2618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8F519D3-2F22-6E47-BCC8-C9EC058AECAB}"/>
              </a:ext>
            </a:extLst>
          </p:cNvPr>
          <p:cNvSpPr/>
          <p:nvPr/>
        </p:nvSpPr>
        <p:spPr>
          <a:xfrm>
            <a:off x="9043431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0159242-B77F-164F-8922-4881863E801B}"/>
              </a:ext>
            </a:extLst>
          </p:cNvPr>
          <p:cNvSpPr/>
          <p:nvPr/>
        </p:nvSpPr>
        <p:spPr>
          <a:xfrm>
            <a:off x="10246539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1D90363-2B88-1D46-A045-91322647DE7B}"/>
              </a:ext>
            </a:extLst>
          </p:cNvPr>
          <p:cNvSpPr/>
          <p:nvPr/>
        </p:nvSpPr>
        <p:spPr>
          <a:xfrm>
            <a:off x="9043430" y="2361727"/>
            <a:ext cx="2223526" cy="9721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Object Store</a:t>
            </a: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9DB9D8F-6851-CE4F-853D-FF4F1B6B6CD1}"/>
              </a:ext>
            </a:extLst>
          </p:cNvPr>
          <p:cNvSpPr/>
          <p:nvPr/>
        </p:nvSpPr>
        <p:spPr>
          <a:xfrm>
            <a:off x="9043430" y="3423792"/>
            <a:ext cx="2223526" cy="6313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Scheduler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97269BC-B812-DD4E-A66C-110D78719C3E}"/>
              </a:ext>
            </a:extLst>
          </p:cNvPr>
          <p:cNvSpPr/>
          <p:nvPr/>
        </p:nvSpPr>
        <p:spPr>
          <a:xfrm>
            <a:off x="9191138" y="2779545"/>
            <a:ext cx="872710" cy="451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/>
              <a:t>Obj</a:t>
            </a:r>
            <a:r>
              <a:rPr lang="en-US" altLang="zh-CN" dirty="0"/>
              <a:t>2</a:t>
            </a:r>
            <a:endParaRPr lang="en-CN" dirty="0"/>
          </a:p>
        </p:txBody>
      </p:sp>
      <p:cxnSp>
        <p:nvCxnSpPr>
          <p:cNvPr id="28" name="Curved Connector 27">
            <a:extLst>
              <a:ext uri="{FF2B5EF4-FFF2-40B4-BE49-F238E27FC236}">
                <a16:creationId xmlns:a16="http://schemas.microsoft.com/office/drawing/2014/main" id="{FF314337-3EBA-0E4E-AA2D-B62887F3E226}"/>
              </a:ext>
            </a:extLst>
          </p:cNvPr>
          <p:cNvCxnSpPr>
            <a:cxnSpLocks/>
            <a:stCxn id="25" idx="3"/>
            <a:endCxn id="54" idx="2"/>
          </p:cNvCxnSpPr>
          <p:nvPr/>
        </p:nvCxnSpPr>
        <p:spPr>
          <a:xfrm flipV="1">
            <a:off x="7556306" y="4146036"/>
            <a:ext cx="2585162" cy="1619048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9" name="Curved Connector 38">
            <a:extLst>
              <a:ext uri="{FF2B5EF4-FFF2-40B4-BE49-F238E27FC236}">
                <a16:creationId xmlns:a16="http://schemas.microsoft.com/office/drawing/2014/main" id="{254CDFF2-3996-8A46-9CFA-D52A5622B090}"/>
              </a:ext>
            </a:extLst>
          </p:cNvPr>
          <p:cNvCxnSpPr>
            <a:cxnSpLocks/>
          </p:cNvCxnSpPr>
          <p:nvPr/>
        </p:nvCxnSpPr>
        <p:spPr>
          <a:xfrm rot="16200000" flipH="1">
            <a:off x="5762916" y="4475604"/>
            <a:ext cx="662653" cy="3515"/>
          </a:xfrm>
          <a:prstGeom prst="curvedConnector3">
            <a:avLst>
              <a:gd name="adj1" fmla="val 50000"/>
            </a:avLst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1C735CEB-AA87-9948-A958-8B9963EA6833}"/>
              </a:ext>
            </a:extLst>
          </p:cNvPr>
          <p:cNvSpPr/>
          <p:nvPr/>
        </p:nvSpPr>
        <p:spPr>
          <a:xfrm>
            <a:off x="7746025" y="5571399"/>
            <a:ext cx="42899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solidFill>
                  <a:srgbClr val="7030A0"/>
                </a:solidFill>
                <a:latin typeface="Source Sans Pro" panose="020B0503030403020204" pitchFamily="34" charset="0"/>
              </a:rPr>
              <a:t>假设此时有一个节点Fail</a:t>
            </a:r>
            <a:endParaRPr lang="en-US" dirty="0">
              <a:solidFill>
                <a:srgbClr val="7030A0"/>
              </a:solidFill>
              <a:latin typeface="Source Sans Pro" panose="020B0503030403020204" pitchFamily="34" charset="0"/>
            </a:endParaRPr>
          </a:p>
          <a:p>
            <a:pPr algn="ctr"/>
            <a:r>
              <a:rPr lang="en-US" dirty="0" err="1">
                <a:solidFill>
                  <a:srgbClr val="7030A0"/>
                </a:solidFill>
                <a:latin typeface="Source Sans Pro" panose="020B0503030403020204" pitchFamily="34" charset="0"/>
              </a:rPr>
              <a:t>且数据还没有传到</a:t>
            </a:r>
            <a:endParaRPr lang="en-US" dirty="0">
              <a:solidFill>
                <a:srgbClr val="7030A0"/>
              </a:solidFill>
              <a:latin typeface="Source Sans Pro" panose="020B0503030403020204" pitchFamily="34" charset="0"/>
            </a:endParaRPr>
          </a:p>
          <a:p>
            <a:pPr algn="ctr"/>
            <a:r>
              <a:rPr lang="en-US" dirty="0" err="1">
                <a:latin typeface="Source Sans Pro" panose="020B0503030403020204" pitchFamily="34" charset="0"/>
              </a:rPr>
              <a:t>该情况影响大</a:t>
            </a:r>
            <a:r>
              <a:rPr lang="zh-CN" altLang="en-US" dirty="0">
                <a:latin typeface="Source Sans Pro" panose="020B0503030403020204" pitchFamily="34" charset="0"/>
              </a:rPr>
              <a:t>，因为</a:t>
            </a:r>
            <a:r>
              <a:rPr lang="en-US" altLang="zh-CN" dirty="0">
                <a:latin typeface="Source Sans Pro" panose="020B0503030403020204" pitchFamily="34" charset="0"/>
              </a:rPr>
              <a:t>Obj2</a:t>
            </a:r>
            <a:r>
              <a:rPr lang="zh-CN" altLang="en-US" dirty="0">
                <a:latin typeface="Source Sans Pro" panose="020B0503030403020204" pitchFamily="34" charset="0"/>
              </a:rPr>
              <a:t>没有拷贝</a:t>
            </a:r>
            <a:endParaRPr lang="en-US" dirty="0">
              <a:latin typeface="Source Sans Pro" panose="020B0503030403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20F11D1-8AC5-8F4E-9D30-EBF7DD143B2D}"/>
              </a:ext>
            </a:extLst>
          </p:cNvPr>
          <p:cNvCxnSpPr/>
          <p:nvPr/>
        </p:nvCxnSpPr>
        <p:spPr>
          <a:xfrm flipH="1">
            <a:off x="8466268" y="1355169"/>
            <a:ext cx="3116132" cy="311613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8DC27D7-6528-6347-BE25-7A46D8522AAA}"/>
              </a:ext>
            </a:extLst>
          </p:cNvPr>
          <p:cNvCxnSpPr>
            <a:cxnSpLocks/>
          </p:cNvCxnSpPr>
          <p:nvPr/>
        </p:nvCxnSpPr>
        <p:spPr>
          <a:xfrm>
            <a:off x="8661787" y="1321688"/>
            <a:ext cx="3042533" cy="299696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048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1582400" cy="1080530"/>
          </a:xfrm>
        </p:spPr>
        <p:txBody>
          <a:bodyPr>
            <a:normAutofit/>
          </a:bodyPr>
          <a:lstStyle/>
          <a:p>
            <a:r>
              <a:rPr lang="en-US" dirty="0">
                <a:latin typeface="Source Sans Pro" panose="020B0503030403020204" pitchFamily="34" charset="0"/>
              </a:rPr>
              <a:t>Fault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Tolerance: Lineage Reconstruction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24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4434CF-83FC-004A-AD7C-8F62813BD239}"/>
              </a:ext>
            </a:extLst>
          </p:cNvPr>
          <p:cNvSpPr/>
          <p:nvPr/>
        </p:nvSpPr>
        <p:spPr>
          <a:xfrm>
            <a:off x="769400" y="1527786"/>
            <a:ext cx="2548204" cy="2618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AA73FA-39B2-7649-87C3-7FAB99553C38}"/>
              </a:ext>
            </a:extLst>
          </p:cNvPr>
          <p:cNvSpPr/>
          <p:nvPr/>
        </p:nvSpPr>
        <p:spPr>
          <a:xfrm>
            <a:off x="945465" y="1669775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Driver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51D2F5-7DE0-FB42-86EF-728E5D450E6B}"/>
              </a:ext>
            </a:extLst>
          </p:cNvPr>
          <p:cNvSpPr/>
          <p:nvPr/>
        </p:nvSpPr>
        <p:spPr>
          <a:xfrm>
            <a:off x="2148573" y="1669775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486C1E-CDFF-9841-834A-536989AAF8F0}"/>
              </a:ext>
            </a:extLst>
          </p:cNvPr>
          <p:cNvSpPr/>
          <p:nvPr/>
        </p:nvSpPr>
        <p:spPr>
          <a:xfrm>
            <a:off x="945464" y="2361728"/>
            <a:ext cx="2223526" cy="9721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Object Store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D2A953-3AAD-654F-865E-7F073C6FD431}"/>
              </a:ext>
            </a:extLst>
          </p:cNvPr>
          <p:cNvSpPr/>
          <p:nvPr/>
        </p:nvSpPr>
        <p:spPr>
          <a:xfrm>
            <a:off x="945464" y="3423793"/>
            <a:ext cx="2223526" cy="6313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Scheduler</a:t>
            </a:r>
          </a:p>
        </p:txBody>
      </p:sp>
      <p:cxnSp>
        <p:nvCxnSpPr>
          <p:cNvPr id="5" name="Curved Connector 4">
            <a:extLst>
              <a:ext uri="{FF2B5EF4-FFF2-40B4-BE49-F238E27FC236}">
                <a16:creationId xmlns:a16="http://schemas.microsoft.com/office/drawing/2014/main" id="{D338B03A-B489-7143-A798-B0737B73C239}"/>
              </a:ext>
            </a:extLst>
          </p:cNvPr>
          <p:cNvCxnSpPr>
            <a:cxnSpLocks/>
            <a:stCxn id="8" idx="1"/>
            <a:endCxn id="12" idx="1"/>
          </p:cNvCxnSpPr>
          <p:nvPr/>
        </p:nvCxnSpPr>
        <p:spPr>
          <a:xfrm rot="10800000" flipV="1">
            <a:off x="945465" y="1970789"/>
            <a:ext cx="1" cy="1768690"/>
          </a:xfrm>
          <a:prstGeom prst="curvedConnector3">
            <a:avLst>
              <a:gd name="adj1" fmla="val 2286010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C9820BB-FF37-B345-938C-9BEC8E770C5E}"/>
              </a:ext>
            </a:extLst>
          </p:cNvPr>
          <p:cNvGrpSpPr/>
          <p:nvPr/>
        </p:nvGrpSpPr>
        <p:grpSpPr>
          <a:xfrm>
            <a:off x="4635693" y="4808689"/>
            <a:ext cx="2920613" cy="1912790"/>
            <a:chOff x="3997348" y="4808689"/>
            <a:chExt cx="2920613" cy="191279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544C83D-AD62-DA4D-95C4-B8080975244D}"/>
                </a:ext>
              </a:extLst>
            </p:cNvPr>
            <p:cNvSpPr/>
            <p:nvPr/>
          </p:nvSpPr>
          <p:spPr>
            <a:xfrm>
              <a:off x="3997348" y="4808689"/>
              <a:ext cx="2920613" cy="191279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dirty="0"/>
                <a:t>Global</a:t>
              </a:r>
              <a:r>
                <a:rPr lang="zh-CN" altLang="en-US" dirty="0"/>
                <a:t> </a:t>
              </a:r>
              <a:r>
                <a:rPr lang="en-US" altLang="zh-CN" dirty="0"/>
                <a:t>Control</a:t>
              </a:r>
              <a:r>
                <a:rPr lang="zh-CN" altLang="en-US" dirty="0"/>
                <a:t> </a:t>
              </a:r>
              <a:r>
                <a:rPr lang="en-US" altLang="zh-CN" dirty="0"/>
                <a:t>Store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CN" dirty="0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D352829-588D-9340-AEAE-AB9A2A46D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65002" y="5299974"/>
              <a:ext cx="1385303" cy="1283387"/>
            </a:xfrm>
            <a:prstGeom prst="rect">
              <a:avLst/>
            </a:prstGeom>
          </p:spPr>
        </p:pic>
      </p:grpSp>
      <p:cxnSp>
        <p:nvCxnSpPr>
          <p:cNvPr id="41" name="Curved Connector 40">
            <a:extLst>
              <a:ext uri="{FF2B5EF4-FFF2-40B4-BE49-F238E27FC236}">
                <a16:creationId xmlns:a16="http://schemas.microsoft.com/office/drawing/2014/main" id="{0DC12544-4117-514E-9471-5F9DECBA5B2E}"/>
              </a:ext>
            </a:extLst>
          </p:cNvPr>
          <p:cNvCxnSpPr>
            <a:cxnSpLocks/>
            <a:stCxn id="12" idx="2"/>
          </p:cNvCxnSpPr>
          <p:nvPr/>
        </p:nvCxnSpPr>
        <p:spPr>
          <a:xfrm rot="16200000" flipH="1">
            <a:off x="2416678" y="3695714"/>
            <a:ext cx="1859562" cy="2578464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189D885E-841C-BB4C-86F2-AA1D2006B8FC}"/>
              </a:ext>
            </a:extLst>
          </p:cNvPr>
          <p:cNvSpPr/>
          <p:nvPr/>
        </p:nvSpPr>
        <p:spPr>
          <a:xfrm>
            <a:off x="4818383" y="1527785"/>
            <a:ext cx="2548204" cy="2618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D0267FF-9559-5743-A3D3-7BD4CE7BAED9}"/>
              </a:ext>
            </a:extLst>
          </p:cNvPr>
          <p:cNvSpPr/>
          <p:nvPr/>
        </p:nvSpPr>
        <p:spPr>
          <a:xfrm>
            <a:off x="4994448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7B289C4-9FAB-FD4E-9BA7-F9EC9546AD93}"/>
              </a:ext>
            </a:extLst>
          </p:cNvPr>
          <p:cNvSpPr/>
          <p:nvPr/>
        </p:nvSpPr>
        <p:spPr>
          <a:xfrm>
            <a:off x="6197556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E3A46EC-CF10-3243-8048-6526943A882F}"/>
              </a:ext>
            </a:extLst>
          </p:cNvPr>
          <p:cNvSpPr/>
          <p:nvPr/>
        </p:nvSpPr>
        <p:spPr>
          <a:xfrm>
            <a:off x="4994447" y="2361727"/>
            <a:ext cx="2223526" cy="9721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Object Store</a:t>
            </a: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8BE291F-C004-0B43-8DFC-201F47503A4E}"/>
              </a:ext>
            </a:extLst>
          </p:cNvPr>
          <p:cNvSpPr/>
          <p:nvPr/>
        </p:nvSpPr>
        <p:spPr>
          <a:xfrm>
            <a:off x="4994447" y="3423792"/>
            <a:ext cx="2223526" cy="6313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Scheduler</a:t>
            </a:r>
          </a:p>
        </p:txBody>
      </p:sp>
      <p:cxnSp>
        <p:nvCxnSpPr>
          <p:cNvPr id="49" name="Curved Connector 48">
            <a:extLst>
              <a:ext uri="{FF2B5EF4-FFF2-40B4-BE49-F238E27FC236}">
                <a16:creationId xmlns:a16="http://schemas.microsoft.com/office/drawing/2014/main" id="{F78B3E10-966E-AF4C-93F6-BE8A658BC355}"/>
              </a:ext>
            </a:extLst>
          </p:cNvPr>
          <p:cNvCxnSpPr>
            <a:cxnSpLocks/>
            <a:stCxn id="12" idx="3"/>
            <a:endCxn id="48" idx="1"/>
          </p:cNvCxnSpPr>
          <p:nvPr/>
        </p:nvCxnSpPr>
        <p:spPr>
          <a:xfrm flipV="1">
            <a:off x="3168990" y="3739478"/>
            <a:ext cx="1825457" cy="1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0C74DFEE-0391-D84D-A346-CB068EFC2B5C}"/>
              </a:ext>
            </a:extLst>
          </p:cNvPr>
          <p:cNvSpPr/>
          <p:nvPr/>
        </p:nvSpPr>
        <p:spPr>
          <a:xfrm>
            <a:off x="5142155" y="2779545"/>
            <a:ext cx="872710" cy="451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/>
              <a:t>Obj</a:t>
            </a:r>
            <a:r>
              <a:rPr lang="en-US" altLang="zh-CN" dirty="0"/>
              <a:t>1</a:t>
            </a:r>
            <a:endParaRPr lang="en-CN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5E65266-6CF0-E849-849D-918DC2B9B915}"/>
              </a:ext>
            </a:extLst>
          </p:cNvPr>
          <p:cNvSpPr/>
          <p:nvPr/>
        </p:nvSpPr>
        <p:spPr>
          <a:xfrm>
            <a:off x="8867366" y="1527785"/>
            <a:ext cx="2548204" cy="2618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8F519D3-2F22-6E47-BCC8-C9EC058AECAB}"/>
              </a:ext>
            </a:extLst>
          </p:cNvPr>
          <p:cNvSpPr/>
          <p:nvPr/>
        </p:nvSpPr>
        <p:spPr>
          <a:xfrm>
            <a:off x="9043431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0159242-B77F-164F-8922-4881863E801B}"/>
              </a:ext>
            </a:extLst>
          </p:cNvPr>
          <p:cNvSpPr/>
          <p:nvPr/>
        </p:nvSpPr>
        <p:spPr>
          <a:xfrm>
            <a:off x="10246539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1D90363-2B88-1D46-A045-91322647DE7B}"/>
              </a:ext>
            </a:extLst>
          </p:cNvPr>
          <p:cNvSpPr/>
          <p:nvPr/>
        </p:nvSpPr>
        <p:spPr>
          <a:xfrm>
            <a:off x="9043430" y="2361727"/>
            <a:ext cx="2223526" cy="9721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Object Store</a:t>
            </a: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9DB9D8F-6851-CE4F-853D-FF4F1B6B6CD1}"/>
              </a:ext>
            </a:extLst>
          </p:cNvPr>
          <p:cNvSpPr/>
          <p:nvPr/>
        </p:nvSpPr>
        <p:spPr>
          <a:xfrm>
            <a:off x="9043430" y="3423792"/>
            <a:ext cx="2223526" cy="6313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Scheduler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97269BC-B812-DD4E-A66C-110D78719C3E}"/>
              </a:ext>
            </a:extLst>
          </p:cNvPr>
          <p:cNvSpPr/>
          <p:nvPr/>
        </p:nvSpPr>
        <p:spPr>
          <a:xfrm>
            <a:off x="9191138" y="2779545"/>
            <a:ext cx="872710" cy="451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/>
              <a:t>Obj</a:t>
            </a:r>
            <a:r>
              <a:rPr lang="en-US" altLang="zh-CN" dirty="0"/>
              <a:t>2</a:t>
            </a:r>
            <a:endParaRPr lang="en-CN" dirty="0"/>
          </a:p>
        </p:txBody>
      </p:sp>
      <p:cxnSp>
        <p:nvCxnSpPr>
          <p:cNvPr id="28" name="Curved Connector 27">
            <a:extLst>
              <a:ext uri="{FF2B5EF4-FFF2-40B4-BE49-F238E27FC236}">
                <a16:creationId xmlns:a16="http://schemas.microsoft.com/office/drawing/2014/main" id="{FF314337-3EBA-0E4E-AA2D-B62887F3E226}"/>
              </a:ext>
            </a:extLst>
          </p:cNvPr>
          <p:cNvCxnSpPr>
            <a:cxnSpLocks/>
            <a:stCxn id="25" idx="3"/>
            <a:endCxn id="54" idx="2"/>
          </p:cNvCxnSpPr>
          <p:nvPr/>
        </p:nvCxnSpPr>
        <p:spPr>
          <a:xfrm flipV="1">
            <a:off x="7556306" y="4146036"/>
            <a:ext cx="2585162" cy="1619048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9" name="Curved Connector 38">
            <a:extLst>
              <a:ext uri="{FF2B5EF4-FFF2-40B4-BE49-F238E27FC236}">
                <a16:creationId xmlns:a16="http://schemas.microsoft.com/office/drawing/2014/main" id="{254CDFF2-3996-8A46-9CFA-D52A5622B090}"/>
              </a:ext>
            </a:extLst>
          </p:cNvPr>
          <p:cNvCxnSpPr>
            <a:cxnSpLocks/>
          </p:cNvCxnSpPr>
          <p:nvPr/>
        </p:nvCxnSpPr>
        <p:spPr>
          <a:xfrm rot="16200000" flipH="1">
            <a:off x="5762916" y="4475604"/>
            <a:ext cx="662653" cy="3515"/>
          </a:xfrm>
          <a:prstGeom prst="curvedConnector3">
            <a:avLst>
              <a:gd name="adj1" fmla="val 50000"/>
            </a:avLst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20F11D1-8AC5-8F4E-9D30-EBF7DD143B2D}"/>
              </a:ext>
            </a:extLst>
          </p:cNvPr>
          <p:cNvCxnSpPr/>
          <p:nvPr/>
        </p:nvCxnSpPr>
        <p:spPr>
          <a:xfrm flipH="1">
            <a:off x="8466268" y="1355169"/>
            <a:ext cx="3116132" cy="311613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8DC27D7-6528-6347-BE25-7A46D8522AAA}"/>
              </a:ext>
            </a:extLst>
          </p:cNvPr>
          <p:cNvCxnSpPr>
            <a:cxnSpLocks/>
          </p:cNvCxnSpPr>
          <p:nvPr/>
        </p:nvCxnSpPr>
        <p:spPr>
          <a:xfrm>
            <a:off x="8661787" y="1321688"/>
            <a:ext cx="3042533" cy="299696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6B4DEAF2-9F0B-4D40-A043-1B0044B950BA}"/>
              </a:ext>
            </a:extLst>
          </p:cNvPr>
          <p:cNvSpPr/>
          <p:nvPr/>
        </p:nvSpPr>
        <p:spPr>
          <a:xfrm>
            <a:off x="3155581" y="1296421"/>
            <a:ext cx="5987761" cy="5399791"/>
          </a:xfrm>
          <a:prstGeom prst="rect">
            <a:avLst/>
          </a:prstGeom>
          <a:solidFill>
            <a:schemeClr val="bg1">
              <a:alpha val="89528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1FE7C7F-B926-1A46-9695-1FBCBFCD5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231" y="1846454"/>
            <a:ext cx="4641175" cy="4299726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C735CEB-AA87-9948-A958-8B9963EA6833}"/>
              </a:ext>
            </a:extLst>
          </p:cNvPr>
          <p:cNvSpPr/>
          <p:nvPr/>
        </p:nvSpPr>
        <p:spPr>
          <a:xfrm>
            <a:off x="3917822" y="1406128"/>
            <a:ext cx="46411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solidFill>
                  <a:srgbClr val="7030A0"/>
                </a:solidFill>
                <a:latin typeface="Source Sans Pro" panose="020B0503030403020204" pitchFamily="34" charset="0"/>
              </a:rPr>
              <a:t>重新分析GCS中的任务图</a:t>
            </a:r>
            <a:r>
              <a:rPr lang="zh-CN" altLang="en-US" dirty="0">
                <a:solidFill>
                  <a:srgbClr val="7030A0"/>
                </a:solidFill>
                <a:latin typeface="Source Sans Pro" panose="020B0503030403020204" pitchFamily="34" charset="0"/>
              </a:rPr>
              <a:t>，寻找丢失的依赖</a:t>
            </a:r>
            <a:endParaRPr 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5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1582400" cy="1080530"/>
          </a:xfrm>
        </p:spPr>
        <p:txBody>
          <a:bodyPr>
            <a:normAutofit/>
          </a:bodyPr>
          <a:lstStyle/>
          <a:p>
            <a:r>
              <a:rPr lang="en-US" dirty="0">
                <a:latin typeface="Source Sans Pro" panose="020B0503030403020204" pitchFamily="34" charset="0"/>
              </a:rPr>
              <a:t>Fault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Tolerance: Lineage Reconstruction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25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4434CF-83FC-004A-AD7C-8F62813BD239}"/>
              </a:ext>
            </a:extLst>
          </p:cNvPr>
          <p:cNvSpPr/>
          <p:nvPr/>
        </p:nvSpPr>
        <p:spPr>
          <a:xfrm>
            <a:off x="769400" y="1527786"/>
            <a:ext cx="2548204" cy="2618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AA73FA-39B2-7649-87C3-7FAB99553C38}"/>
              </a:ext>
            </a:extLst>
          </p:cNvPr>
          <p:cNvSpPr/>
          <p:nvPr/>
        </p:nvSpPr>
        <p:spPr>
          <a:xfrm>
            <a:off x="945465" y="1669775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Driver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51D2F5-7DE0-FB42-86EF-728E5D450E6B}"/>
              </a:ext>
            </a:extLst>
          </p:cNvPr>
          <p:cNvSpPr/>
          <p:nvPr/>
        </p:nvSpPr>
        <p:spPr>
          <a:xfrm>
            <a:off x="2148573" y="1669775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486C1E-CDFF-9841-834A-536989AAF8F0}"/>
              </a:ext>
            </a:extLst>
          </p:cNvPr>
          <p:cNvSpPr/>
          <p:nvPr/>
        </p:nvSpPr>
        <p:spPr>
          <a:xfrm>
            <a:off x="945464" y="2361728"/>
            <a:ext cx="2223526" cy="9721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Object Store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D2A953-3AAD-654F-865E-7F073C6FD431}"/>
              </a:ext>
            </a:extLst>
          </p:cNvPr>
          <p:cNvSpPr/>
          <p:nvPr/>
        </p:nvSpPr>
        <p:spPr>
          <a:xfrm>
            <a:off x="945464" y="3423793"/>
            <a:ext cx="2223526" cy="6313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Scheduler</a:t>
            </a:r>
          </a:p>
        </p:txBody>
      </p:sp>
      <p:cxnSp>
        <p:nvCxnSpPr>
          <p:cNvPr id="5" name="Curved Connector 4">
            <a:extLst>
              <a:ext uri="{FF2B5EF4-FFF2-40B4-BE49-F238E27FC236}">
                <a16:creationId xmlns:a16="http://schemas.microsoft.com/office/drawing/2014/main" id="{D338B03A-B489-7143-A798-B0737B73C239}"/>
              </a:ext>
            </a:extLst>
          </p:cNvPr>
          <p:cNvCxnSpPr>
            <a:cxnSpLocks/>
            <a:stCxn id="8" idx="1"/>
            <a:endCxn id="12" idx="1"/>
          </p:cNvCxnSpPr>
          <p:nvPr/>
        </p:nvCxnSpPr>
        <p:spPr>
          <a:xfrm rot="10800000" flipV="1">
            <a:off x="945465" y="1970789"/>
            <a:ext cx="1" cy="1768690"/>
          </a:xfrm>
          <a:prstGeom prst="curvedConnector3">
            <a:avLst>
              <a:gd name="adj1" fmla="val 2286010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C9820BB-FF37-B345-938C-9BEC8E770C5E}"/>
              </a:ext>
            </a:extLst>
          </p:cNvPr>
          <p:cNvGrpSpPr/>
          <p:nvPr/>
        </p:nvGrpSpPr>
        <p:grpSpPr>
          <a:xfrm>
            <a:off x="4635693" y="4808689"/>
            <a:ext cx="2920613" cy="1912790"/>
            <a:chOff x="3997348" y="4808689"/>
            <a:chExt cx="2920613" cy="191279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544C83D-AD62-DA4D-95C4-B8080975244D}"/>
                </a:ext>
              </a:extLst>
            </p:cNvPr>
            <p:cNvSpPr/>
            <p:nvPr/>
          </p:nvSpPr>
          <p:spPr>
            <a:xfrm>
              <a:off x="3997348" y="4808689"/>
              <a:ext cx="2920613" cy="191279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dirty="0"/>
                <a:t>Global</a:t>
              </a:r>
              <a:r>
                <a:rPr lang="zh-CN" altLang="en-US" dirty="0"/>
                <a:t> </a:t>
              </a:r>
              <a:r>
                <a:rPr lang="en-US" altLang="zh-CN" dirty="0"/>
                <a:t>Control</a:t>
              </a:r>
              <a:r>
                <a:rPr lang="zh-CN" altLang="en-US" dirty="0"/>
                <a:t> </a:t>
              </a:r>
              <a:r>
                <a:rPr lang="en-US" altLang="zh-CN" dirty="0"/>
                <a:t>Store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CN" dirty="0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D352829-588D-9340-AEAE-AB9A2A46D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65002" y="5299974"/>
              <a:ext cx="1385303" cy="1283387"/>
            </a:xfrm>
            <a:prstGeom prst="rect">
              <a:avLst/>
            </a:prstGeom>
          </p:spPr>
        </p:pic>
      </p:grpSp>
      <p:cxnSp>
        <p:nvCxnSpPr>
          <p:cNvPr id="41" name="Curved Connector 40">
            <a:extLst>
              <a:ext uri="{FF2B5EF4-FFF2-40B4-BE49-F238E27FC236}">
                <a16:creationId xmlns:a16="http://schemas.microsoft.com/office/drawing/2014/main" id="{0DC12544-4117-514E-9471-5F9DECBA5B2E}"/>
              </a:ext>
            </a:extLst>
          </p:cNvPr>
          <p:cNvCxnSpPr>
            <a:cxnSpLocks/>
            <a:stCxn id="12" idx="2"/>
          </p:cNvCxnSpPr>
          <p:nvPr/>
        </p:nvCxnSpPr>
        <p:spPr>
          <a:xfrm rot="16200000" flipH="1">
            <a:off x="2416678" y="3695714"/>
            <a:ext cx="1859562" cy="2578464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189D885E-841C-BB4C-86F2-AA1D2006B8FC}"/>
              </a:ext>
            </a:extLst>
          </p:cNvPr>
          <p:cNvSpPr/>
          <p:nvPr/>
        </p:nvSpPr>
        <p:spPr>
          <a:xfrm>
            <a:off x="4818383" y="1527785"/>
            <a:ext cx="2548204" cy="2618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D0267FF-9559-5743-A3D3-7BD4CE7BAED9}"/>
              </a:ext>
            </a:extLst>
          </p:cNvPr>
          <p:cNvSpPr/>
          <p:nvPr/>
        </p:nvSpPr>
        <p:spPr>
          <a:xfrm>
            <a:off x="4994448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7B289C4-9FAB-FD4E-9BA7-F9EC9546AD93}"/>
              </a:ext>
            </a:extLst>
          </p:cNvPr>
          <p:cNvSpPr/>
          <p:nvPr/>
        </p:nvSpPr>
        <p:spPr>
          <a:xfrm>
            <a:off x="6197556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E3A46EC-CF10-3243-8048-6526943A882F}"/>
              </a:ext>
            </a:extLst>
          </p:cNvPr>
          <p:cNvSpPr/>
          <p:nvPr/>
        </p:nvSpPr>
        <p:spPr>
          <a:xfrm>
            <a:off x="4994447" y="2361727"/>
            <a:ext cx="2223526" cy="9721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Object Store</a:t>
            </a: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8BE291F-C004-0B43-8DFC-201F47503A4E}"/>
              </a:ext>
            </a:extLst>
          </p:cNvPr>
          <p:cNvSpPr/>
          <p:nvPr/>
        </p:nvSpPr>
        <p:spPr>
          <a:xfrm>
            <a:off x="4994447" y="3423792"/>
            <a:ext cx="2223526" cy="6313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Scheduler</a:t>
            </a:r>
          </a:p>
        </p:txBody>
      </p:sp>
      <p:cxnSp>
        <p:nvCxnSpPr>
          <p:cNvPr id="49" name="Curved Connector 48">
            <a:extLst>
              <a:ext uri="{FF2B5EF4-FFF2-40B4-BE49-F238E27FC236}">
                <a16:creationId xmlns:a16="http://schemas.microsoft.com/office/drawing/2014/main" id="{F78B3E10-966E-AF4C-93F6-BE8A658BC355}"/>
              </a:ext>
            </a:extLst>
          </p:cNvPr>
          <p:cNvCxnSpPr>
            <a:cxnSpLocks/>
            <a:stCxn id="12" idx="3"/>
            <a:endCxn id="48" idx="1"/>
          </p:cNvCxnSpPr>
          <p:nvPr/>
        </p:nvCxnSpPr>
        <p:spPr>
          <a:xfrm flipV="1">
            <a:off x="3168990" y="3739478"/>
            <a:ext cx="1825457" cy="1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0C74DFEE-0391-D84D-A346-CB068EFC2B5C}"/>
              </a:ext>
            </a:extLst>
          </p:cNvPr>
          <p:cNvSpPr/>
          <p:nvPr/>
        </p:nvSpPr>
        <p:spPr>
          <a:xfrm>
            <a:off x="5142155" y="2779545"/>
            <a:ext cx="872710" cy="451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/>
              <a:t>Obj</a:t>
            </a:r>
            <a:r>
              <a:rPr lang="en-US" altLang="zh-CN" dirty="0"/>
              <a:t>1</a:t>
            </a:r>
            <a:endParaRPr lang="en-CN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5E65266-6CF0-E849-849D-918DC2B9B915}"/>
              </a:ext>
            </a:extLst>
          </p:cNvPr>
          <p:cNvSpPr/>
          <p:nvPr/>
        </p:nvSpPr>
        <p:spPr>
          <a:xfrm>
            <a:off x="8867366" y="1527785"/>
            <a:ext cx="2548204" cy="2618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8F519D3-2F22-6E47-BCC8-C9EC058AECAB}"/>
              </a:ext>
            </a:extLst>
          </p:cNvPr>
          <p:cNvSpPr/>
          <p:nvPr/>
        </p:nvSpPr>
        <p:spPr>
          <a:xfrm>
            <a:off x="9043431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0159242-B77F-164F-8922-4881863E801B}"/>
              </a:ext>
            </a:extLst>
          </p:cNvPr>
          <p:cNvSpPr/>
          <p:nvPr/>
        </p:nvSpPr>
        <p:spPr>
          <a:xfrm>
            <a:off x="10246539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1D90363-2B88-1D46-A045-91322647DE7B}"/>
              </a:ext>
            </a:extLst>
          </p:cNvPr>
          <p:cNvSpPr/>
          <p:nvPr/>
        </p:nvSpPr>
        <p:spPr>
          <a:xfrm>
            <a:off x="9043430" y="2361727"/>
            <a:ext cx="2223526" cy="9721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Object Store</a:t>
            </a: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9DB9D8F-6851-CE4F-853D-FF4F1B6B6CD1}"/>
              </a:ext>
            </a:extLst>
          </p:cNvPr>
          <p:cNvSpPr/>
          <p:nvPr/>
        </p:nvSpPr>
        <p:spPr>
          <a:xfrm>
            <a:off x="9043430" y="3423792"/>
            <a:ext cx="2223526" cy="6313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Scheduler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97269BC-B812-DD4E-A66C-110D78719C3E}"/>
              </a:ext>
            </a:extLst>
          </p:cNvPr>
          <p:cNvSpPr/>
          <p:nvPr/>
        </p:nvSpPr>
        <p:spPr>
          <a:xfrm>
            <a:off x="9191138" y="2779545"/>
            <a:ext cx="872710" cy="451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/>
              <a:t>Obj</a:t>
            </a:r>
            <a:r>
              <a:rPr lang="en-US" altLang="zh-CN" dirty="0"/>
              <a:t>2</a:t>
            </a:r>
            <a:endParaRPr lang="en-CN" dirty="0"/>
          </a:p>
        </p:txBody>
      </p:sp>
      <p:cxnSp>
        <p:nvCxnSpPr>
          <p:cNvPr id="28" name="Curved Connector 27">
            <a:extLst>
              <a:ext uri="{FF2B5EF4-FFF2-40B4-BE49-F238E27FC236}">
                <a16:creationId xmlns:a16="http://schemas.microsoft.com/office/drawing/2014/main" id="{FF314337-3EBA-0E4E-AA2D-B62887F3E226}"/>
              </a:ext>
            </a:extLst>
          </p:cNvPr>
          <p:cNvCxnSpPr>
            <a:cxnSpLocks/>
            <a:stCxn id="25" idx="3"/>
            <a:endCxn id="54" idx="2"/>
          </p:cNvCxnSpPr>
          <p:nvPr/>
        </p:nvCxnSpPr>
        <p:spPr>
          <a:xfrm flipV="1">
            <a:off x="7556306" y="4146036"/>
            <a:ext cx="2585162" cy="1619048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9" name="Curved Connector 38">
            <a:extLst>
              <a:ext uri="{FF2B5EF4-FFF2-40B4-BE49-F238E27FC236}">
                <a16:creationId xmlns:a16="http://schemas.microsoft.com/office/drawing/2014/main" id="{254CDFF2-3996-8A46-9CFA-D52A5622B090}"/>
              </a:ext>
            </a:extLst>
          </p:cNvPr>
          <p:cNvCxnSpPr>
            <a:cxnSpLocks/>
          </p:cNvCxnSpPr>
          <p:nvPr/>
        </p:nvCxnSpPr>
        <p:spPr>
          <a:xfrm rot="16200000" flipH="1">
            <a:off x="5762916" y="4475604"/>
            <a:ext cx="662653" cy="3515"/>
          </a:xfrm>
          <a:prstGeom prst="curvedConnector3">
            <a:avLst>
              <a:gd name="adj1" fmla="val 50000"/>
            </a:avLst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20F11D1-8AC5-8F4E-9D30-EBF7DD143B2D}"/>
              </a:ext>
            </a:extLst>
          </p:cNvPr>
          <p:cNvCxnSpPr/>
          <p:nvPr/>
        </p:nvCxnSpPr>
        <p:spPr>
          <a:xfrm flipH="1">
            <a:off x="8466268" y="1355169"/>
            <a:ext cx="3116132" cy="311613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8DC27D7-6528-6347-BE25-7A46D8522AAA}"/>
              </a:ext>
            </a:extLst>
          </p:cNvPr>
          <p:cNvCxnSpPr>
            <a:cxnSpLocks/>
          </p:cNvCxnSpPr>
          <p:nvPr/>
        </p:nvCxnSpPr>
        <p:spPr>
          <a:xfrm>
            <a:off x="8661787" y="1321688"/>
            <a:ext cx="3042533" cy="299696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Curved Connector 35">
            <a:extLst>
              <a:ext uri="{FF2B5EF4-FFF2-40B4-BE49-F238E27FC236}">
                <a16:creationId xmlns:a16="http://schemas.microsoft.com/office/drawing/2014/main" id="{5112ABCB-CA72-EC49-9EEF-16D709B84F62}"/>
              </a:ext>
            </a:extLst>
          </p:cNvPr>
          <p:cNvCxnSpPr>
            <a:cxnSpLocks/>
            <a:stCxn id="48" idx="3"/>
            <a:endCxn id="46" idx="3"/>
          </p:cNvCxnSpPr>
          <p:nvPr/>
        </p:nvCxnSpPr>
        <p:spPr>
          <a:xfrm flipV="1">
            <a:off x="7217973" y="1970788"/>
            <a:ext cx="12700" cy="1768690"/>
          </a:xfrm>
          <a:prstGeom prst="curvedConnector3">
            <a:avLst>
              <a:gd name="adj1" fmla="val 180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60358197-63F2-4348-A4A9-94EB763E7BAD}"/>
              </a:ext>
            </a:extLst>
          </p:cNvPr>
          <p:cNvSpPr/>
          <p:nvPr/>
        </p:nvSpPr>
        <p:spPr>
          <a:xfrm>
            <a:off x="7394037" y="2244383"/>
            <a:ext cx="13886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solidFill>
                  <a:srgbClr val="7030A0"/>
                </a:solidFill>
                <a:latin typeface="Source Sans Pro" panose="020B0503030403020204" pitchFamily="34" charset="0"/>
              </a:rPr>
              <a:t>发zeros任务</a:t>
            </a:r>
          </a:p>
          <a:p>
            <a:pPr algn="ctr"/>
            <a:r>
              <a:rPr lang="en-CN" dirty="0">
                <a:solidFill>
                  <a:srgbClr val="7030A0"/>
                </a:solidFill>
                <a:latin typeface="Source Sans Pro" panose="020B0503030403020204" pitchFamily="34" charset="0"/>
              </a:rPr>
              <a:t>本地的worker</a:t>
            </a:r>
          </a:p>
          <a:p>
            <a:pPr algn="ctr"/>
            <a:r>
              <a:rPr lang="en-CN" dirty="0">
                <a:solidFill>
                  <a:srgbClr val="7030A0"/>
                </a:solidFill>
                <a:latin typeface="Source Sans Pro" panose="020B0503030403020204" pitchFamily="34" charset="0"/>
              </a:rPr>
              <a:t>执行</a:t>
            </a:r>
            <a:endParaRPr 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608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1836998" cy="1080530"/>
          </a:xfrm>
        </p:spPr>
        <p:txBody>
          <a:bodyPr>
            <a:normAutofit/>
          </a:bodyPr>
          <a:lstStyle/>
          <a:p>
            <a:r>
              <a:rPr lang="en-US" dirty="0">
                <a:latin typeface="Source Sans Pro" panose="020B0503030403020204" pitchFamily="34" charset="0"/>
              </a:rPr>
              <a:t>Fault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Tolerance: Lineage Reconstruction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26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4434CF-83FC-004A-AD7C-8F62813BD239}"/>
              </a:ext>
            </a:extLst>
          </p:cNvPr>
          <p:cNvSpPr/>
          <p:nvPr/>
        </p:nvSpPr>
        <p:spPr>
          <a:xfrm>
            <a:off x="769400" y="1527786"/>
            <a:ext cx="2548204" cy="2618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AA73FA-39B2-7649-87C3-7FAB99553C38}"/>
              </a:ext>
            </a:extLst>
          </p:cNvPr>
          <p:cNvSpPr/>
          <p:nvPr/>
        </p:nvSpPr>
        <p:spPr>
          <a:xfrm>
            <a:off x="945465" y="1669775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Driver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51D2F5-7DE0-FB42-86EF-728E5D450E6B}"/>
              </a:ext>
            </a:extLst>
          </p:cNvPr>
          <p:cNvSpPr/>
          <p:nvPr/>
        </p:nvSpPr>
        <p:spPr>
          <a:xfrm>
            <a:off x="2148573" y="1669775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486C1E-CDFF-9841-834A-536989AAF8F0}"/>
              </a:ext>
            </a:extLst>
          </p:cNvPr>
          <p:cNvSpPr/>
          <p:nvPr/>
        </p:nvSpPr>
        <p:spPr>
          <a:xfrm>
            <a:off x="945464" y="2361728"/>
            <a:ext cx="2223526" cy="9721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Object Store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D2A953-3AAD-654F-865E-7F073C6FD431}"/>
              </a:ext>
            </a:extLst>
          </p:cNvPr>
          <p:cNvSpPr/>
          <p:nvPr/>
        </p:nvSpPr>
        <p:spPr>
          <a:xfrm>
            <a:off x="945464" y="3423793"/>
            <a:ext cx="2223526" cy="6313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Scheduler</a:t>
            </a:r>
          </a:p>
        </p:txBody>
      </p:sp>
      <p:cxnSp>
        <p:nvCxnSpPr>
          <p:cNvPr id="5" name="Curved Connector 4">
            <a:extLst>
              <a:ext uri="{FF2B5EF4-FFF2-40B4-BE49-F238E27FC236}">
                <a16:creationId xmlns:a16="http://schemas.microsoft.com/office/drawing/2014/main" id="{D338B03A-B489-7143-A798-B0737B73C239}"/>
              </a:ext>
            </a:extLst>
          </p:cNvPr>
          <p:cNvCxnSpPr>
            <a:cxnSpLocks/>
            <a:stCxn id="8" idx="1"/>
            <a:endCxn id="12" idx="1"/>
          </p:cNvCxnSpPr>
          <p:nvPr/>
        </p:nvCxnSpPr>
        <p:spPr>
          <a:xfrm rot="10800000" flipV="1">
            <a:off x="945465" y="1970789"/>
            <a:ext cx="1" cy="1768690"/>
          </a:xfrm>
          <a:prstGeom prst="curvedConnector3">
            <a:avLst>
              <a:gd name="adj1" fmla="val 2286010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C9820BB-FF37-B345-938C-9BEC8E770C5E}"/>
              </a:ext>
            </a:extLst>
          </p:cNvPr>
          <p:cNvGrpSpPr/>
          <p:nvPr/>
        </p:nvGrpSpPr>
        <p:grpSpPr>
          <a:xfrm>
            <a:off x="4635693" y="4808689"/>
            <a:ext cx="2920613" cy="1912790"/>
            <a:chOff x="3997348" y="4808689"/>
            <a:chExt cx="2920613" cy="191279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544C83D-AD62-DA4D-95C4-B8080975244D}"/>
                </a:ext>
              </a:extLst>
            </p:cNvPr>
            <p:cNvSpPr/>
            <p:nvPr/>
          </p:nvSpPr>
          <p:spPr>
            <a:xfrm>
              <a:off x="3997348" y="4808689"/>
              <a:ext cx="2920613" cy="191279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dirty="0"/>
                <a:t>Global</a:t>
              </a:r>
              <a:r>
                <a:rPr lang="zh-CN" altLang="en-US" dirty="0"/>
                <a:t> </a:t>
              </a:r>
              <a:r>
                <a:rPr lang="en-US" altLang="zh-CN" dirty="0"/>
                <a:t>Control</a:t>
              </a:r>
              <a:r>
                <a:rPr lang="zh-CN" altLang="en-US" dirty="0"/>
                <a:t> </a:t>
              </a:r>
              <a:r>
                <a:rPr lang="en-US" altLang="zh-CN" dirty="0"/>
                <a:t>Store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CN" dirty="0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D352829-588D-9340-AEAE-AB9A2A46D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65002" y="5299974"/>
              <a:ext cx="1385303" cy="1283387"/>
            </a:xfrm>
            <a:prstGeom prst="rect">
              <a:avLst/>
            </a:prstGeom>
          </p:spPr>
        </p:pic>
      </p:grpSp>
      <p:cxnSp>
        <p:nvCxnSpPr>
          <p:cNvPr id="41" name="Curved Connector 40">
            <a:extLst>
              <a:ext uri="{FF2B5EF4-FFF2-40B4-BE49-F238E27FC236}">
                <a16:creationId xmlns:a16="http://schemas.microsoft.com/office/drawing/2014/main" id="{0DC12544-4117-514E-9471-5F9DECBA5B2E}"/>
              </a:ext>
            </a:extLst>
          </p:cNvPr>
          <p:cNvCxnSpPr>
            <a:cxnSpLocks/>
            <a:stCxn id="12" idx="2"/>
          </p:cNvCxnSpPr>
          <p:nvPr/>
        </p:nvCxnSpPr>
        <p:spPr>
          <a:xfrm rot="16200000" flipH="1">
            <a:off x="2416678" y="3695714"/>
            <a:ext cx="1859562" cy="2578464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189D885E-841C-BB4C-86F2-AA1D2006B8FC}"/>
              </a:ext>
            </a:extLst>
          </p:cNvPr>
          <p:cNvSpPr/>
          <p:nvPr/>
        </p:nvSpPr>
        <p:spPr>
          <a:xfrm>
            <a:off x="4818383" y="1527785"/>
            <a:ext cx="2548204" cy="2618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D0267FF-9559-5743-A3D3-7BD4CE7BAED9}"/>
              </a:ext>
            </a:extLst>
          </p:cNvPr>
          <p:cNvSpPr/>
          <p:nvPr/>
        </p:nvSpPr>
        <p:spPr>
          <a:xfrm>
            <a:off x="4994448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7B289C4-9FAB-FD4E-9BA7-F9EC9546AD93}"/>
              </a:ext>
            </a:extLst>
          </p:cNvPr>
          <p:cNvSpPr/>
          <p:nvPr/>
        </p:nvSpPr>
        <p:spPr>
          <a:xfrm>
            <a:off x="6197556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E3A46EC-CF10-3243-8048-6526943A882F}"/>
              </a:ext>
            </a:extLst>
          </p:cNvPr>
          <p:cNvSpPr/>
          <p:nvPr/>
        </p:nvSpPr>
        <p:spPr>
          <a:xfrm>
            <a:off x="4994447" y="2361727"/>
            <a:ext cx="2223526" cy="9721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Object Store</a:t>
            </a: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8BE291F-C004-0B43-8DFC-201F47503A4E}"/>
              </a:ext>
            </a:extLst>
          </p:cNvPr>
          <p:cNvSpPr/>
          <p:nvPr/>
        </p:nvSpPr>
        <p:spPr>
          <a:xfrm>
            <a:off x="4994447" y="3423792"/>
            <a:ext cx="2223526" cy="6313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Scheduler</a:t>
            </a:r>
          </a:p>
        </p:txBody>
      </p:sp>
      <p:cxnSp>
        <p:nvCxnSpPr>
          <p:cNvPr id="49" name="Curved Connector 48">
            <a:extLst>
              <a:ext uri="{FF2B5EF4-FFF2-40B4-BE49-F238E27FC236}">
                <a16:creationId xmlns:a16="http://schemas.microsoft.com/office/drawing/2014/main" id="{F78B3E10-966E-AF4C-93F6-BE8A658BC355}"/>
              </a:ext>
            </a:extLst>
          </p:cNvPr>
          <p:cNvCxnSpPr>
            <a:cxnSpLocks/>
            <a:stCxn id="48" idx="1"/>
            <a:endCxn id="45" idx="1"/>
          </p:cNvCxnSpPr>
          <p:nvPr/>
        </p:nvCxnSpPr>
        <p:spPr>
          <a:xfrm rot="10800000" flipH="1">
            <a:off x="4994446" y="1970788"/>
            <a:ext cx="1" cy="1768690"/>
          </a:xfrm>
          <a:prstGeom prst="curvedConnector3">
            <a:avLst>
              <a:gd name="adj1" fmla="val -2286000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0C74DFEE-0391-D84D-A346-CB068EFC2B5C}"/>
              </a:ext>
            </a:extLst>
          </p:cNvPr>
          <p:cNvSpPr/>
          <p:nvPr/>
        </p:nvSpPr>
        <p:spPr>
          <a:xfrm>
            <a:off x="5142155" y="2779545"/>
            <a:ext cx="872710" cy="451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/>
              <a:t>Obj</a:t>
            </a:r>
            <a:r>
              <a:rPr lang="en-US" altLang="zh-CN" dirty="0"/>
              <a:t>1</a:t>
            </a:r>
            <a:endParaRPr lang="en-CN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5E65266-6CF0-E849-849D-918DC2B9B915}"/>
              </a:ext>
            </a:extLst>
          </p:cNvPr>
          <p:cNvSpPr/>
          <p:nvPr/>
        </p:nvSpPr>
        <p:spPr>
          <a:xfrm>
            <a:off x="8867366" y="1527785"/>
            <a:ext cx="2548204" cy="261825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8F519D3-2F22-6E47-BCC8-C9EC058AECAB}"/>
              </a:ext>
            </a:extLst>
          </p:cNvPr>
          <p:cNvSpPr/>
          <p:nvPr/>
        </p:nvSpPr>
        <p:spPr>
          <a:xfrm>
            <a:off x="9043431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0159242-B77F-164F-8922-4881863E801B}"/>
              </a:ext>
            </a:extLst>
          </p:cNvPr>
          <p:cNvSpPr/>
          <p:nvPr/>
        </p:nvSpPr>
        <p:spPr>
          <a:xfrm>
            <a:off x="10246539" y="1669774"/>
            <a:ext cx="1020417" cy="6020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Worker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1D90363-2B88-1D46-A045-91322647DE7B}"/>
              </a:ext>
            </a:extLst>
          </p:cNvPr>
          <p:cNvSpPr/>
          <p:nvPr/>
        </p:nvSpPr>
        <p:spPr>
          <a:xfrm>
            <a:off x="9043430" y="2361727"/>
            <a:ext cx="2223526" cy="97214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Object Store</a:t>
            </a: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  <a:p>
            <a:pPr algn="ctr"/>
            <a:endParaRPr lang="en-CN" dirty="0">
              <a:latin typeface="Source Sans Pro" panose="020B0503030403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9DB9D8F-6851-CE4F-853D-FF4F1B6B6CD1}"/>
              </a:ext>
            </a:extLst>
          </p:cNvPr>
          <p:cNvSpPr/>
          <p:nvPr/>
        </p:nvSpPr>
        <p:spPr>
          <a:xfrm>
            <a:off x="9043430" y="3423792"/>
            <a:ext cx="2223526" cy="63137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Scheduler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97269BC-B812-DD4E-A66C-110D78719C3E}"/>
              </a:ext>
            </a:extLst>
          </p:cNvPr>
          <p:cNvSpPr/>
          <p:nvPr/>
        </p:nvSpPr>
        <p:spPr>
          <a:xfrm>
            <a:off x="9191138" y="2779545"/>
            <a:ext cx="872710" cy="451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/>
              <a:t>Obj</a:t>
            </a:r>
            <a:r>
              <a:rPr lang="en-US" altLang="zh-CN" dirty="0"/>
              <a:t>2</a:t>
            </a:r>
            <a:endParaRPr lang="en-CN" dirty="0"/>
          </a:p>
        </p:txBody>
      </p:sp>
      <p:cxnSp>
        <p:nvCxnSpPr>
          <p:cNvPr id="28" name="Curved Connector 27">
            <a:extLst>
              <a:ext uri="{FF2B5EF4-FFF2-40B4-BE49-F238E27FC236}">
                <a16:creationId xmlns:a16="http://schemas.microsoft.com/office/drawing/2014/main" id="{FF314337-3EBA-0E4E-AA2D-B62887F3E226}"/>
              </a:ext>
            </a:extLst>
          </p:cNvPr>
          <p:cNvCxnSpPr>
            <a:cxnSpLocks/>
            <a:stCxn id="25" idx="3"/>
            <a:endCxn id="54" idx="2"/>
          </p:cNvCxnSpPr>
          <p:nvPr/>
        </p:nvCxnSpPr>
        <p:spPr>
          <a:xfrm flipV="1">
            <a:off x="7556306" y="4146036"/>
            <a:ext cx="2585162" cy="1619048"/>
          </a:xfrm>
          <a:prstGeom prst="curvedConnector2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A93C2B75-13CA-6B49-882F-9C0D1A996530}"/>
              </a:ext>
            </a:extLst>
          </p:cNvPr>
          <p:cNvSpPr/>
          <p:nvPr/>
        </p:nvSpPr>
        <p:spPr>
          <a:xfrm>
            <a:off x="6167228" y="2779545"/>
            <a:ext cx="872710" cy="451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/>
              <a:t>Obj</a:t>
            </a:r>
            <a:r>
              <a:rPr lang="en-US" altLang="zh-CN" dirty="0"/>
              <a:t>2</a:t>
            </a:r>
            <a:endParaRPr lang="en-CN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160F6A8-51A4-B948-A1A9-D2A9789F223D}"/>
              </a:ext>
            </a:extLst>
          </p:cNvPr>
          <p:cNvSpPr/>
          <p:nvPr/>
        </p:nvSpPr>
        <p:spPr>
          <a:xfrm>
            <a:off x="3359722" y="2386132"/>
            <a:ext cx="1299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solidFill>
                  <a:srgbClr val="7030A0"/>
                </a:solidFill>
                <a:latin typeface="Source Sans Pro" panose="020B0503030403020204" pitchFamily="34" charset="0"/>
              </a:rPr>
              <a:t>dot</a:t>
            </a:r>
            <a:r>
              <a:rPr lang="zh-CN" altLang="en-US" dirty="0">
                <a:solidFill>
                  <a:srgbClr val="7030A0"/>
                </a:solidFill>
                <a:latin typeface="Source Sans Pro" panose="020B0503030403020204" pitchFamily="34" charset="0"/>
              </a:rPr>
              <a:t> </a:t>
            </a:r>
            <a:endParaRPr lang="en-US" altLang="zh-CN" dirty="0">
              <a:solidFill>
                <a:srgbClr val="7030A0"/>
              </a:solidFill>
              <a:latin typeface="Source Sans Pro" panose="020B0503030403020204" pitchFamily="34" charset="0"/>
            </a:endParaRPr>
          </a:p>
          <a:p>
            <a:pPr algn="ctr"/>
            <a:r>
              <a:rPr lang="zh-CN" altLang="en-US" dirty="0">
                <a:solidFill>
                  <a:srgbClr val="7030A0"/>
                </a:solidFill>
                <a:latin typeface="Source Sans Pro" panose="020B0503030403020204" pitchFamily="34" charset="0"/>
              </a:rPr>
              <a:t>任务上发</a:t>
            </a:r>
            <a:endParaRPr lang="en-US" dirty="0">
              <a:latin typeface="Source Sans Pro" panose="020B0503030403020204" pitchFamily="34" charset="0"/>
            </a:endParaRPr>
          </a:p>
        </p:txBody>
      </p:sp>
      <p:cxnSp>
        <p:nvCxnSpPr>
          <p:cNvPr id="35" name="Curved Connector 34">
            <a:extLst>
              <a:ext uri="{FF2B5EF4-FFF2-40B4-BE49-F238E27FC236}">
                <a16:creationId xmlns:a16="http://schemas.microsoft.com/office/drawing/2014/main" id="{EC8AEAE1-7BDA-BB4A-B33A-5C3EF5DF5E9A}"/>
              </a:ext>
            </a:extLst>
          </p:cNvPr>
          <p:cNvCxnSpPr>
            <a:cxnSpLocks/>
            <a:stCxn id="44" idx="2"/>
            <a:endCxn id="25" idx="0"/>
          </p:cNvCxnSpPr>
          <p:nvPr/>
        </p:nvCxnSpPr>
        <p:spPr>
          <a:xfrm rot="16200000" flipH="1">
            <a:off x="5762916" y="4475604"/>
            <a:ext cx="662653" cy="3515"/>
          </a:xfrm>
          <a:prstGeom prst="curvedConnector3">
            <a:avLst>
              <a:gd name="adj1" fmla="val 50000"/>
            </a:avLst>
          </a:prstGeom>
          <a:ln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EEBC0A2-D365-5649-8C4E-0E48DED5DB32}"/>
              </a:ext>
            </a:extLst>
          </p:cNvPr>
          <p:cNvCxnSpPr/>
          <p:nvPr/>
        </p:nvCxnSpPr>
        <p:spPr>
          <a:xfrm flipH="1">
            <a:off x="8466268" y="1355169"/>
            <a:ext cx="3116132" cy="311613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0093446-7684-1F4D-9FA6-878C2661A58A}"/>
              </a:ext>
            </a:extLst>
          </p:cNvPr>
          <p:cNvCxnSpPr>
            <a:cxnSpLocks/>
          </p:cNvCxnSpPr>
          <p:nvPr/>
        </p:nvCxnSpPr>
        <p:spPr>
          <a:xfrm>
            <a:off x="8661787" y="1321688"/>
            <a:ext cx="3042533" cy="299696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718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>
                <a:latin typeface="Source Sans Pro" panose="020B0503030403020204" pitchFamily="34" charset="0"/>
              </a:rPr>
              <a:t>容错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27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9D047BD-86F4-5143-8849-9398D3CB8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5121278"/>
          </a:xfrm>
        </p:spPr>
        <p:txBody>
          <a:bodyPr>
            <a:normAutofit/>
          </a:bodyPr>
          <a:lstStyle/>
          <a:p>
            <a:r>
              <a:rPr lang="zh-CN" altLang="en-US" sz="2800" dirty="0">
                <a:latin typeface="Source Sans Pro" panose="020B0503030403020204" pitchFamily="34" charset="0"/>
              </a:rPr>
              <a:t>快速的恢复时间</a:t>
            </a:r>
            <a:endParaRPr lang="en-US" altLang="zh-CN"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/>
            <a:r>
              <a:rPr lang="zh-CN" altLang="en-US" sz="2400" dirty="0">
                <a:latin typeface="Source Sans Pro" panose="020B0503030403020204" pitchFamily="34" charset="0"/>
              </a:rPr>
              <a:t>仅仅重新执行丢失的部分</a:t>
            </a:r>
            <a:endParaRPr lang="en-US" altLang="zh-CN" sz="2400" dirty="0">
              <a:latin typeface="Source Sans Pro" panose="020B0503030403020204" pitchFamily="34" charset="0"/>
            </a:endParaRPr>
          </a:p>
          <a:p>
            <a:pPr lvl="0"/>
            <a:r>
              <a:rPr lang="zh-CN" altLang="en-US" sz="2800" dirty="0">
                <a:solidFill>
                  <a:srgbClr val="000000">
                    <a:lumMod val="75000"/>
                    <a:lumOff val="25000"/>
                  </a:srgb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对正常的执行产生较大的额外开销</a:t>
            </a:r>
            <a:endParaRPr lang="en-US" altLang="zh-CN" sz="2135" dirty="0">
              <a:solidFill>
                <a:srgbClr val="000000">
                  <a:lumMod val="75000"/>
                  <a:lumOff val="25000"/>
                </a:srgbClr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/>
            <a:r>
              <a: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需要额外记录任务的</a:t>
            </a:r>
            <a:r>
              <a:rPr lang="en-US" altLang="zh-CN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lineage</a:t>
            </a:r>
            <a:r>
              <a: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信息</a:t>
            </a:r>
            <a:endParaRPr lang="en-US" altLang="zh-CN" sz="2400" dirty="0">
              <a:solidFill>
                <a:srgbClr val="000000">
                  <a:lumMod val="75000"/>
                  <a:lumOff val="25000"/>
                </a:srgbClr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/>
            <a:r>
              <a:rPr lang="zh-CN" altLang="en-US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必须在</a:t>
            </a:r>
            <a:r>
              <a:rPr lang="en-US" altLang="zh-CN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lineage</a:t>
            </a:r>
            <a:r>
              <a:rPr lang="zh-CN" altLang="en-US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信息提交给</a:t>
            </a:r>
            <a:r>
              <a:rPr lang="en-US" altLang="zh-CN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GCS</a:t>
            </a:r>
            <a:r>
              <a:rPr lang="zh-CN" altLang="en-US" sz="2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后才能开始任务的执行（正确性保证）</a:t>
            </a:r>
            <a:endParaRPr lang="en-US" altLang="zh-CN" sz="2400" b="1" dirty="0">
              <a:solidFill>
                <a:srgbClr val="000000">
                  <a:lumMod val="75000"/>
                  <a:lumOff val="25000"/>
                </a:srgbClr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 altLang="zh-CN" sz="2800" dirty="0">
                <a:solidFill>
                  <a:srgbClr val="000000">
                    <a:lumMod val="75000"/>
                    <a:lumOff val="25000"/>
                  </a:srgb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Tradeoff: </a:t>
            </a:r>
            <a:r>
              <a:rPr lang="zh-CN" altLang="en-US" sz="2800" dirty="0">
                <a:solidFill>
                  <a:srgbClr val="000000">
                    <a:lumMod val="75000"/>
                    <a:lumOff val="25000"/>
                  </a:srgb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没有错误的快速执行 </a:t>
            </a:r>
            <a:r>
              <a:rPr lang="en-US" altLang="zh-CN" sz="28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v.s</a:t>
            </a:r>
            <a:r>
              <a:rPr lang="en-US" altLang="zh-CN" sz="2800" dirty="0">
                <a:solidFill>
                  <a:srgbClr val="000000">
                    <a:lumMod val="75000"/>
                    <a:lumOff val="25000"/>
                  </a:srgb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  <a:r>
              <a:rPr lang="zh-CN" altLang="en-US" sz="2800" dirty="0">
                <a:solidFill>
                  <a:srgbClr val="000000">
                    <a:lumMod val="75000"/>
                    <a:lumOff val="25000"/>
                  </a:srgb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任务失败时的快速执行</a:t>
            </a:r>
            <a:endParaRPr lang="en-US" altLang="zh-CN" sz="2800" dirty="0">
              <a:solidFill>
                <a:srgbClr val="000000">
                  <a:lumMod val="75000"/>
                  <a:lumOff val="25000"/>
                </a:srgbClr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zh-CN" altLang="en-US" sz="2800" dirty="0">
                <a:solidFill>
                  <a:srgbClr val="000000">
                    <a:lumMod val="75000"/>
                    <a:lumOff val="25000"/>
                  </a:srgb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目标：同时达到快速的任务执行和快速的失败恢复。</a:t>
            </a:r>
            <a:endParaRPr lang="en-US" altLang="zh-CN" sz="2800" dirty="0">
              <a:solidFill>
                <a:srgbClr val="000000">
                  <a:lumMod val="75000"/>
                  <a:lumOff val="25000"/>
                </a:srgbClr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/>
            <a:endParaRPr lang="en-US" altLang="zh-CN" sz="2535" dirty="0">
              <a:solidFill>
                <a:srgbClr val="000000">
                  <a:lumMod val="75000"/>
                  <a:lumOff val="25000"/>
                </a:srgbClr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26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>
                <a:latin typeface="Source Sans Pro" panose="020B0503030403020204" pitchFamily="34" charset="0"/>
              </a:rPr>
              <a:t>Lineage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Stash(Ray): </a:t>
            </a:r>
            <a:r>
              <a:rPr lang="zh-CN" altLang="en-US" dirty="0">
                <a:latin typeface="Source Sans Pro" panose="020B0503030403020204" pitchFamily="34" charset="0"/>
              </a:rPr>
              <a:t>延迟提交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28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8CB2A8-BD31-C144-A158-EEFAF00587BF}"/>
              </a:ext>
            </a:extLst>
          </p:cNvPr>
          <p:cNvSpPr/>
          <p:nvPr/>
        </p:nvSpPr>
        <p:spPr>
          <a:xfrm>
            <a:off x="1807285" y="1355169"/>
            <a:ext cx="9601199" cy="1075765"/>
          </a:xfrm>
          <a:prstGeom prst="rect">
            <a:avLst/>
          </a:prstGeom>
          <a:solidFill>
            <a:srgbClr val="A2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solidFill>
                  <a:schemeClr val="tx1"/>
                </a:solidFill>
                <a:latin typeface="Source Sans Pro" panose="020B0503030403020204" pitchFamily="34" charset="0"/>
              </a:rPr>
              <a:t>Lineage</a:t>
            </a:r>
            <a:r>
              <a:rPr lang="zh-CN" altLang="en-US" dirty="0">
                <a:solidFill>
                  <a:schemeClr val="tx1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Source Sans Pro" panose="020B0503030403020204" pitchFamily="34" charset="0"/>
              </a:rPr>
              <a:t>Storage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F0A22-475E-EC40-9E41-886FB237230E}"/>
              </a:ext>
            </a:extLst>
          </p:cNvPr>
          <p:cNvSpPr/>
          <p:nvPr/>
        </p:nvSpPr>
        <p:spPr>
          <a:xfrm>
            <a:off x="244726" y="1708385"/>
            <a:ext cx="13886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Source Sans Pro" panose="020B0503030403020204" pitchFamily="34" charset="0"/>
              </a:rPr>
              <a:t>全局存储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69ACD8-A034-CD45-ADA6-E6902EBC4A23}"/>
              </a:ext>
            </a:extLst>
          </p:cNvPr>
          <p:cNvSpPr/>
          <p:nvPr/>
        </p:nvSpPr>
        <p:spPr>
          <a:xfrm>
            <a:off x="2796989" y="2779996"/>
            <a:ext cx="3560781" cy="3803365"/>
          </a:xfrm>
          <a:prstGeom prst="rect">
            <a:avLst/>
          </a:prstGeom>
          <a:solidFill>
            <a:srgbClr val="B9F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r>
              <a:rPr lang="en-CN" dirty="0">
                <a:solidFill>
                  <a:schemeClr val="tx1"/>
                </a:solidFill>
                <a:latin typeface="Source Sans Pro" panose="020B0503030403020204" pitchFamily="34" charset="0"/>
              </a:rPr>
              <a:t>Node</a:t>
            </a:r>
            <a:r>
              <a:rPr lang="zh-CN" altLang="en-US" dirty="0">
                <a:solidFill>
                  <a:schemeClr val="tx1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Source Sans Pro" panose="020B0503030403020204" pitchFamily="34" charset="0"/>
              </a:rPr>
              <a:t>1</a:t>
            </a:r>
            <a:endParaRPr lang="en-US" dirty="0">
              <a:solidFill>
                <a:schemeClr val="tx1"/>
              </a:solidFill>
              <a:latin typeface="Source Sans Pro" panose="020B0503030403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B0B2CF-7CDE-BE4C-88EA-838F61A92C56}"/>
              </a:ext>
            </a:extLst>
          </p:cNvPr>
          <p:cNvSpPr/>
          <p:nvPr/>
        </p:nvSpPr>
        <p:spPr>
          <a:xfrm>
            <a:off x="7301454" y="2779995"/>
            <a:ext cx="3560781" cy="3803365"/>
          </a:xfrm>
          <a:prstGeom prst="rect">
            <a:avLst/>
          </a:prstGeom>
          <a:solidFill>
            <a:srgbClr val="B9F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</a:rPr>
              <a:t>Node</a:t>
            </a:r>
            <a:r>
              <a:rPr lang="zh-CN" altLang="en-US" dirty="0">
                <a:solidFill>
                  <a:schemeClr val="tx1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Source Sans Pro" panose="020B0503030403020204" pitchFamily="34" charset="0"/>
              </a:rPr>
              <a:t>2</a:t>
            </a:r>
            <a:endParaRPr lang="en-US" dirty="0">
              <a:solidFill>
                <a:schemeClr val="tx1"/>
              </a:solidFill>
              <a:latin typeface="Source Sans Pro" panose="020B0503030403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17CBEE-0B9F-9B4A-AB6C-0067EB471FEA}"/>
              </a:ext>
            </a:extLst>
          </p:cNvPr>
          <p:cNvSpPr/>
          <p:nvPr/>
        </p:nvSpPr>
        <p:spPr>
          <a:xfrm>
            <a:off x="3356386" y="3076687"/>
            <a:ext cx="2463501" cy="978946"/>
          </a:xfrm>
          <a:prstGeom prst="rect">
            <a:avLst/>
          </a:prstGeom>
          <a:solidFill>
            <a:srgbClr val="FFCF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BFD6A6-382D-E44A-8EE1-E64BE1B202D3}"/>
              </a:ext>
            </a:extLst>
          </p:cNvPr>
          <p:cNvSpPr/>
          <p:nvPr/>
        </p:nvSpPr>
        <p:spPr>
          <a:xfrm>
            <a:off x="7850093" y="3076687"/>
            <a:ext cx="2463501" cy="978946"/>
          </a:xfrm>
          <a:prstGeom prst="rect">
            <a:avLst/>
          </a:prstGeom>
          <a:solidFill>
            <a:srgbClr val="FFCF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C33C4D-4CC1-9643-839A-09E3830464E1}"/>
              </a:ext>
            </a:extLst>
          </p:cNvPr>
          <p:cNvSpPr/>
          <p:nvPr/>
        </p:nvSpPr>
        <p:spPr>
          <a:xfrm>
            <a:off x="3356386" y="4404695"/>
            <a:ext cx="2463501" cy="978946"/>
          </a:xfrm>
          <a:prstGeom prst="rect">
            <a:avLst/>
          </a:prstGeom>
          <a:solidFill>
            <a:srgbClr val="A3C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solidFill>
                  <a:schemeClr val="tx1"/>
                </a:solidFill>
              </a:rPr>
              <a:t>本地调度器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24F70-5D3E-8E4C-929D-65B192C33309}"/>
              </a:ext>
            </a:extLst>
          </p:cNvPr>
          <p:cNvSpPr/>
          <p:nvPr/>
        </p:nvSpPr>
        <p:spPr>
          <a:xfrm>
            <a:off x="7850092" y="4404695"/>
            <a:ext cx="2463501" cy="978946"/>
          </a:xfrm>
          <a:prstGeom prst="rect">
            <a:avLst/>
          </a:prstGeom>
          <a:solidFill>
            <a:srgbClr val="A3C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solidFill>
                  <a:schemeClr val="tx1"/>
                </a:solidFill>
              </a:rPr>
              <a:t>本地调度器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9A70759-EBA7-2744-BB93-062BC93C7DA7}"/>
              </a:ext>
            </a:extLst>
          </p:cNvPr>
          <p:cNvGrpSpPr/>
          <p:nvPr/>
        </p:nvGrpSpPr>
        <p:grpSpPr>
          <a:xfrm>
            <a:off x="3740075" y="5654052"/>
            <a:ext cx="1638294" cy="329448"/>
            <a:chOff x="3740075" y="5654052"/>
            <a:chExt cx="1638294" cy="32944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F34C3F1-FDFB-A442-9617-8B63E7F2BCB4}"/>
                </a:ext>
              </a:extLst>
            </p:cNvPr>
            <p:cNvSpPr/>
            <p:nvPr/>
          </p:nvSpPr>
          <p:spPr>
            <a:xfrm>
              <a:off x="3740075" y="5654053"/>
              <a:ext cx="329447" cy="329447"/>
            </a:xfrm>
            <a:prstGeom prst="ellipse">
              <a:avLst/>
            </a:prstGeom>
            <a:solidFill>
              <a:srgbClr val="F725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C779458-8C10-F241-82D7-E68EBB48C04F}"/>
                </a:ext>
              </a:extLst>
            </p:cNvPr>
            <p:cNvSpPr/>
            <p:nvPr/>
          </p:nvSpPr>
          <p:spPr>
            <a:xfrm>
              <a:off x="5048922" y="5654052"/>
              <a:ext cx="329447" cy="329447"/>
            </a:xfrm>
            <a:prstGeom prst="ellipse">
              <a:avLst/>
            </a:prstGeom>
            <a:solidFill>
              <a:srgbClr val="480C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44FF8CA-F234-9047-B52E-64D54A0C105E}"/>
                </a:ext>
              </a:extLst>
            </p:cNvPr>
            <p:cNvCxnSpPr>
              <a:endCxn id="16" idx="2"/>
            </p:cNvCxnSpPr>
            <p:nvPr/>
          </p:nvCxnSpPr>
          <p:spPr>
            <a:xfrm>
              <a:off x="4069522" y="5818775"/>
              <a:ext cx="979400" cy="1"/>
            </a:xfrm>
            <a:prstGeom prst="straightConnector1">
              <a:avLst/>
            </a:prstGeom>
            <a:ln w="31750">
              <a:solidFill>
                <a:srgbClr val="560BA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E394CEF5-2FB5-2D4A-8FD0-91C0A291E928}"/>
              </a:ext>
            </a:extLst>
          </p:cNvPr>
          <p:cNvSpPr/>
          <p:nvPr/>
        </p:nvSpPr>
        <p:spPr>
          <a:xfrm>
            <a:off x="1184084" y="3242994"/>
            <a:ext cx="1388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Source Sans Pro" panose="020B0503030403020204" pitchFamily="34" charset="0"/>
              </a:rPr>
              <a:t>Lineage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Stash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8C1F6F7-827C-FD49-9B05-02186A696CE8}"/>
              </a:ext>
            </a:extLst>
          </p:cNvPr>
          <p:cNvSpPr/>
          <p:nvPr/>
        </p:nvSpPr>
        <p:spPr>
          <a:xfrm>
            <a:off x="1184084" y="4571002"/>
            <a:ext cx="1388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分布式</a:t>
            </a:r>
          </a:p>
          <a:p>
            <a:pPr algn="ctr"/>
            <a:r>
              <a:rPr lang="en-CN" dirty="0">
                <a:latin typeface="Source Sans Pro" panose="020B0503030403020204" pitchFamily="34" charset="0"/>
              </a:rPr>
              <a:t>调度器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AB1FA1C-6A0C-1940-83E2-B5FCA80432AD}"/>
              </a:ext>
            </a:extLst>
          </p:cNvPr>
          <p:cNvSpPr/>
          <p:nvPr/>
        </p:nvSpPr>
        <p:spPr>
          <a:xfrm>
            <a:off x="1179054" y="5634109"/>
            <a:ext cx="13886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任务</a:t>
            </a:r>
            <a:endParaRPr 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03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>
                <a:latin typeface="Source Sans Pro" panose="020B0503030403020204" pitchFamily="34" charset="0"/>
              </a:rPr>
              <a:t>Lineage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Stash(Ray): </a:t>
            </a:r>
            <a:r>
              <a:rPr lang="zh-CN" altLang="en-US" dirty="0">
                <a:latin typeface="Source Sans Pro" panose="020B0503030403020204" pitchFamily="34" charset="0"/>
              </a:rPr>
              <a:t>延迟提交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29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8CB2A8-BD31-C144-A158-EEFAF00587BF}"/>
              </a:ext>
            </a:extLst>
          </p:cNvPr>
          <p:cNvSpPr/>
          <p:nvPr/>
        </p:nvSpPr>
        <p:spPr>
          <a:xfrm>
            <a:off x="1807285" y="1355169"/>
            <a:ext cx="9601199" cy="1075765"/>
          </a:xfrm>
          <a:prstGeom prst="rect">
            <a:avLst/>
          </a:prstGeom>
          <a:solidFill>
            <a:srgbClr val="A2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solidFill>
                  <a:schemeClr val="tx1"/>
                </a:solidFill>
                <a:latin typeface="Source Sans Pro" panose="020B0503030403020204" pitchFamily="34" charset="0"/>
              </a:rPr>
              <a:t>Lineage</a:t>
            </a:r>
            <a:r>
              <a:rPr lang="zh-CN" altLang="en-US" dirty="0">
                <a:solidFill>
                  <a:schemeClr val="tx1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Source Sans Pro" panose="020B0503030403020204" pitchFamily="34" charset="0"/>
              </a:rPr>
              <a:t>Storage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F0A22-475E-EC40-9E41-886FB237230E}"/>
              </a:ext>
            </a:extLst>
          </p:cNvPr>
          <p:cNvSpPr/>
          <p:nvPr/>
        </p:nvSpPr>
        <p:spPr>
          <a:xfrm>
            <a:off x="244726" y="1708385"/>
            <a:ext cx="13886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Source Sans Pro" panose="020B0503030403020204" pitchFamily="34" charset="0"/>
              </a:rPr>
              <a:t>全局存储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69ACD8-A034-CD45-ADA6-E6902EBC4A23}"/>
              </a:ext>
            </a:extLst>
          </p:cNvPr>
          <p:cNvSpPr/>
          <p:nvPr/>
        </p:nvSpPr>
        <p:spPr>
          <a:xfrm>
            <a:off x="2796989" y="2779996"/>
            <a:ext cx="3560781" cy="3803365"/>
          </a:xfrm>
          <a:prstGeom prst="rect">
            <a:avLst/>
          </a:prstGeom>
          <a:solidFill>
            <a:srgbClr val="B9F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r>
              <a:rPr lang="en-CN" dirty="0">
                <a:solidFill>
                  <a:schemeClr val="tx1"/>
                </a:solidFill>
                <a:latin typeface="Source Sans Pro" panose="020B0503030403020204" pitchFamily="34" charset="0"/>
              </a:rPr>
              <a:t>Node</a:t>
            </a:r>
            <a:r>
              <a:rPr lang="zh-CN" altLang="en-US" dirty="0">
                <a:solidFill>
                  <a:schemeClr val="tx1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Source Sans Pro" panose="020B0503030403020204" pitchFamily="34" charset="0"/>
              </a:rPr>
              <a:t>1</a:t>
            </a:r>
            <a:endParaRPr lang="en-US" dirty="0">
              <a:solidFill>
                <a:schemeClr val="tx1"/>
              </a:solidFill>
              <a:latin typeface="Source Sans Pro" panose="020B0503030403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B0B2CF-7CDE-BE4C-88EA-838F61A92C56}"/>
              </a:ext>
            </a:extLst>
          </p:cNvPr>
          <p:cNvSpPr/>
          <p:nvPr/>
        </p:nvSpPr>
        <p:spPr>
          <a:xfrm>
            <a:off x="7301454" y="2779995"/>
            <a:ext cx="3560781" cy="3803365"/>
          </a:xfrm>
          <a:prstGeom prst="rect">
            <a:avLst/>
          </a:prstGeom>
          <a:solidFill>
            <a:srgbClr val="B9F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</a:rPr>
              <a:t>Node</a:t>
            </a:r>
            <a:r>
              <a:rPr lang="zh-CN" altLang="en-US" dirty="0">
                <a:solidFill>
                  <a:schemeClr val="tx1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Source Sans Pro" panose="020B0503030403020204" pitchFamily="34" charset="0"/>
              </a:rPr>
              <a:t>2</a:t>
            </a:r>
            <a:endParaRPr lang="en-US" dirty="0">
              <a:solidFill>
                <a:schemeClr val="tx1"/>
              </a:solidFill>
              <a:latin typeface="Source Sans Pro" panose="020B0503030403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17CBEE-0B9F-9B4A-AB6C-0067EB471FEA}"/>
              </a:ext>
            </a:extLst>
          </p:cNvPr>
          <p:cNvSpPr/>
          <p:nvPr/>
        </p:nvSpPr>
        <p:spPr>
          <a:xfrm>
            <a:off x="3356386" y="3076687"/>
            <a:ext cx="2463501" cy="978946"/>
          </a:xfrm>
          <a:prstGeom prst="rect">
            <a:avLst/>
          </a:prstGeom>
          <a:solidFill>
            <a:srgbClr val="FFCF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BFD6A6-382D-E44A-8EE1-E64BE1B202D3}"/>
              </a:ext>
            </a:extLst>
          </p:cNvPr>
          <p:cNvSpPr/>
          <p:nvPr/>
        </p:nvSpPr>
        <p:spPr>
          <a:xfrm>
            <a:off x="7850093" y="3076687"/>
            <a:ext cx="2463501" cy="978946"/>
          </a:xfrm>
          <a:prstGeom prst="rect">
            <a:avLst/>
          </a:prstGeom>
          <a:solidFill>
            <a:srgbClr val="FFCF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C33C4D-4CC1-9643-839A-09E3830464E1}"/>
              </a:ext>
            </a:extLst>
          </p:cNvPr>
          <p:cNvSpPr/>
          <p:nvPr/>
        </p:nvSpPr>
        <p:spPr>
          <a:xfrm>
            <a:off x="3356386" y="4404695"/>
            <a:ext cx="2463501" cy="978946"/>
          </a:xfrm>
          <a:prstGeom prst="rect">
            <a:avLst/>
          </a:prstGeom>
          <a:solidFill>
            <a:srgbClr val="A3C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solidFill>
                  <a:schemeClr val="tx1"/>
                </a:solidFill>
              </a:rPr>
              <a:t>本地调度器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24F70-5D3E-8E4C-929D-65B192C33309}"/>
              </a:ext>
            </a:extLst>
          </p:cNvPr>
          <p:cNvSpPr/>
          <p:nvPr/>
        </p:nvSpPr>
        <p:spPr>
          <a:xfrm>
            <a:off x="7850092" y="4404695"/>
            <a:ext cx="2463501" cy="978946"/>
          </a:xfrm>
          <a:prstGeom prst="rect">
            <a:avLst/>
          </a:prstGeom>
          <a:solidFill>
            <a:srgbClr val="A3C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solidFill>
                  <a:schemeClr val="tx1"/>
                </a:solidFill>
              </a:rPr>
              <a:t>本地调度器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9A70759-EBA7-2744-BB93-062BC93C7DA7}"/>
              </a:ext>
            </a:extLst>
          </p:cNvPr>
          <p:cNvGrpSpPr/>
          <p:nvPr/>
        </p:nvGrpSpPr>
        <p:grpSpPr>
          <a:xfrm>
            <a:off x="3740075" y="5654052"/>
            <a:ext cx="1638294" cy="329448"/>
            <a:chOff x="3740075" y="5654052"/>
            <a:chExt cx="1638294" cy="32944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F34C3F1-FDFB-A442-9617-8B63E7F2BCB4}"/>
                </a:ext>
              </a:extLst>
            </p:cNvPr>
            <p:cNvSpPr/>
            <p:nvPr/>
          </p:nvSpPr>
          <p:spPr>
            <a:xfrm>
              <a:off x="3740075" y="5654053"/>
              <a:ext cx="329447" cy="329447"/>
            </a:xfrm>
            <a:prstGeom prst="ellipse">
              <a:avLst/>
            </a:prstGeom>
            <a:solidFill>
              <a:srgbClr val="F725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C779458-8C10-F241-82D7-E68EBB48C04F}"/>
                </a:ext>
              </a:extLst>
            </p:cNvPr>
            <p:cNvSpPr/>
            <p:nvPr/>
          </p:nvSpPr>
          <p:spPr>
            <a:xfrm>
              <a:off x="5048922" y="5654052"/>
              <a:ext cx="329447" cy="329447"/>
            </a:xfrm>
            <a:prstGeom prst="ellipse">
              <a:avLst/>
            </a:prstGeom>
            <a:solidFill>
              <a:srgbClr val="480C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44FF8CA-F234-9047-B52E-64D54A0C105E}"/>
                </a:ext>
              </a:extLst>
            </p:cNvPr>
            <p:cNvCxnSpPr>
              <a:endCxn id="16" idx="2"/>
            </p:cNvCxnSpPr>
            <p:nvPr/>
          </p:nvCxnSpPr>
          <p:spPr>
            <a:xfrm>
              <a:off x="4069522" y="5818775"/>
              <a:ext cx="979400" cy="1"/>
            </a:xfrm>
            <a:prstGeom prst="straightConnector1">
              <a:avLst/>
            </a:prstGeom>
            <a:ln w="31750">
              <a:solidFill>
                <a:srgbClr val="560BA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E394CEF5-2FB5-2D4A-8FD0-91C0A291E928}"/>
              </a:ext>
            </a:extLst>
          </p:cNvPr>
          <p:cNvSpPr/>
          <p:nvPr/>
        </p:nvSpPr>
        <p:spPr>
          <a:xfrm>
            <a:off x="1184084" y="3242994"/>
            <a:ext cx="1388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Source Sans Pro" panose="020B0503030403020204" pitchFamily="34" charset="0"/>
              </a:rPr>
              <a:t>Lineage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Stash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8C1F6F7-827C-FD49-9B05-02186A696CE8}"/>
              </a:ext>
            </a:extLst>
          </p:cNvPr>
          <p:cNvSpPr/>
          <p:nvPr/>
        </p:nvSpPr>
        <p:spPr>
          <a:xfrm>
            <a:off x="1184084" y="4571002"/>
            <a:ext cx="1388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分布式</a:t>
            </a:r>
          </a:p>
          <a:p>
            <a:pPr algn="ctr"/>
            <a:r>
              <a:rPr lang="en-CN" dirty="0">
                <a:latin typeface="Source Sans Pro" panose="020B0503030403020204" pitchFamily="34" charset="0"/>
              </a:rPr>
              <a:t>调度器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AB1FA1C-6A0C-1940-83E2-B5FCA80432AD}"/>
              </a:ext>
            </a:extLst>
          </p:cNvPr>
          <p:cNvSpPr/>
          <p:nvPr/>
        </p:nvSpPr>
        <p:spPr>
          <a:xfrm>
            <a:off x="1179054" y="5634109"/>
            <a:ext cx="13886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任务</a:t>
            </a:r>
            <a:endParaRPr lang="en-US" dirty="0">
              <a:latin typeface="Source Sans Pro" panose="020B0503030403020204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F3C4561-F320-D643-8F90-0BB3B63CEA0B}"/>
              </a:ext>
            </a:extLst>
          </p:cNvPr>
          <p:cNvGrpSpPr/>
          <p:nvPr/>
        </p:nvGrpSpPr>
        <p:grpSpPr>
          <a:xfrm>
            <a:off x="3758232" y="3429000"/>
            <a:ext cx="1638294" cy="329448"/>
            <a:chOff x="3740075" y="5654052"/>
            <a:chExt cx="1638294" cy="329448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DB7405B-C555-494C-A337-182EF97120FB}"/>
                </a:ext>
              </a:extLst>
            </p:cNvPr>
            <p:cNvSpPr/>
            <p:nvPr/>
          </p:nvSpPr>
          <p:spPr>
            <a:xfrm>
              <a:off x="3740075" y="5654053"/>
              <a:ext cx="329447" cy="329447"/>
            </a:xfrm>
            <a:prstGeom prst="ellipse">
              <a:avLst/>
            </a:prstGeom>
            <a:solidFill>
              <a:srgbClr val="F725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1BEE03B-76ED-BD41-94B0-EB5017DCFC33}"/>
                </a:ext>
              </a:extLst>
            </p:cNvPr>
            <p:cNvSpPr/>
            <p:nvPr/>
          </p:nvSpPr>
          <p:spPr>
            <a:xfrm>
              <a:off x="5048922" y="5654052"/>
              <a:ext cx="329447" cy="329447"/>
            </a:xfrm>
            <a:prstGeom prst="ellipse">
              <a:avLst/>
            </a:prstGeom>
            <a:solidFill>
              <a:srgbClr val="480C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A98FA12D-025B-D440-A1AA-56566C0AB570}"/>
                </a:ext>
              </a:extLst>
            </p:cNvPr>
            <p:cNvCxnSpPr>
              <a:endCxn id="25" idx="2"/>
            </p:cNvCxnSpPr>
            <p:nvPr/>
          </p:nvCxnSpPr>
          <p:spPr>
            <a:xfrm>
              <a:off x="4069522" y="5818775"/>
              <a:ext cx="979400" cy="1"/>
            </a:xfrm>
            <a:prstGeom prst="straightConnector1">
              <a:avLst/>
            </a:prstGeom>
            <a:ln w="31750">
              <a:solidFill>
                <a:srgbClr val="560BA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Curved Connector 26">
            <a:extLst>
              <a:ext uri="{FF2B5EF4-FFF2-40B4-BE49-F238E27FC236}">
                <a16:creationId xmlns:a16="http://schemas.microsoft.com/office/drawing/2014/main" id="{9242EFB7-321F-2E4C-B8F5-CA46B05E7A58}"/>
              </a:ext>
            </a:extLst>
          </p:cNvPr>
          <p:cNvCxnSpPr>
            <a:cxnSpLocks/>
            <a:stCxn id="13" idx="3"/>
            <a:endCxn id="7" idx="3"/>
          </p:cNvCxnSpPr>
          <p:nvPr/>
        </p:nvCxnSpPr>
        <p:spPr>
          <a:xfrm flipV="1">
            <a:off x="5819887" y="3566160"/>
            <a:ext cx="12700" cy="1328008"/>
          </a:xfrm>
          <a:prstGeom prst="curvedConnector3">
            <a:avLst>
              <a:gd name="adj1" fmla="val 180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EA9D73F6-6C0E-644A-9ADF-FC6F9FD565F6}"/>
              </a:ext>
            </a:extLst>
          </p:cNvPr>
          <p:cNvSpPr/>
          <p:nvPr/>
        </p:nvSpPr>
        <p:spPr>
          <a:xfrm>
            <a:off x="5768788" y="3104875"/>
            <a:ext cx="22141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将任务记录到本地的Linear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Stash</a:t>
            </a:r>
            <a:r>
              <a:rPr lang="zh-CN" altLang="en-US" dirty="0">
                <a:latin typeface="Source Sans Pro" panose="020B0503030403020204" pitchFamily="34" charset="0"/>
              </a:rPr>
              <a:t>中</a:t>
            </a:r>
            <a:endParaRPr 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>
                <a:latin typeface="Source Sans Pro" panose="020B0503030403020204" pitchFamily="34" charset="0"/>
              </a:rPr>
              <a:t>Lineage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Stash(Ray): </a:t>
            </a:r>
            <a:r>
              <a:rPr lang="zh-CN" altLang="en-US" dirty="0">
                <a:latin typeface="Source Sans Pro" panose="020B0503030403020204" pitchFamily="34" charset="0"/>
              </a:rPr>
              <a:t>延迟提交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30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8CB2A8-BD31-C144-A158-EEFAF00587BF}"/>
              </a:ext>
            </a:extLst>
          </p:cNvPr>
          <p:cNvSpPr/>
          <p:nvPr/>
        </p:nvSpPr>
        <p:spPr>
          <a:xfrm>
            <a:off x="1807285" y="1355169"/>
            <a:ext cx="9601199" cy="1075765"/>
          </a:xfrm>
          <a:prstGeom prst="rect">
            <a:avLst/>
          </a:prstGeom>
          <a:solidFill>
            <a:srgbClr val="A2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solidFill>
                  <a:schemeClr val="tx1"/>
                </a:solidFill>
                <a:latin typeface="Source Sans Pro" panose="020B0503030403020204" pitchFamily="34" charset="0"/>
              </a:rPr>
              <a:t>Lineage</a:t>
            </a:r>
            <a:r>
              <a:rPr lang="zh-CN" altLang="en-US" dirty="0">
                <a:solidFill>
                  <a:schemeClr val="tx1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Source Sans Pro" panose="020B0503030403020204" pitchFamily="34" charset="0"/>
              </a:rPr>
              <a:t>Storage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F0A22-475E-EC40-9E41-886FB237230E}"/>
              </a:ext>
            </a:extLst>
          </p:cNvPr>
          <p:cNvSpPr/>
          <p:nvPr/>
        </p:nvSpPr>
        <p:spPr>
          <a:xfrm>
            <a:off x="244726" y="1708385"/>
            <a:ext cx="13886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Source Sans Pro" panose="020B0503030403020204" pitchFamily="34" charset="0"/>
              </a:rPr>
              <a:t>全局存储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69ACD8-A034-CD45-ADA6-E6902EBC4A23}"/>
              </a:ext>
            </a:extLst>
          </p:cNvPr>
          <p:cNvSpPr/>
          <p:nvPr/>
        </p:nvSpPr>
        <p:spPr>
          <a:xfrm>
            <a:off x="2796989" y="2779996"/>
            <a:ext cx="3560781" cy="3803365"/>
          </a:xfrm>
          <a:prstGeom prst="rect">
            <a:avLst/>
          </a:prstGeom>
          <a:solidFill>
            <a:srgbClr val="B9F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r>
              <a:rPr lang="en-CN" dirty="0">
                <a:solidFill>
                  <a:schemeClr val="tx1"/>
                </a:solidFill>
                <a:latin typeface="Source Sans Pro" panose="020B0503030403020204" pitchFamily="34" charset="0"/>
              </a:rPr>
              <a:t>Node</a:t>
            </a:r>
            <a:r>
              <a:rPr lang="zh-CN" altLang="en-US" dirty="0">
                <a:solidFill>
                  <a:schemeClr val="tx1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Source Sans Pro" panose="020B0503030403020204" pitchFamily="34" charset="0"/>
              </a:rPr>
              <a:t>1</a:t>
            </a:r>
            <a:endParaRPr lang="en-US" dirty="0">
              <a:solidFill>
                <a:schemeClr val="tx1"/>
              </a:solidFill>
              <a:latin typeface="Source Sans Pro" panose="020B0503030403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B0B2CF-7CDE-BE4C-88EA-838F61A92C56}"/>
              </a:ext>
            </a:extLst>
          </p:cNvPr>
          <p:cNvSpPr/>
          <p:nvPr/>
        </p:nvSpPr>
        <p:spPr>
          <a:xfrm>
            <a:off x="7301454" y="2779995"/>
            <a:ext cx="3560781" cy="3803365"/>
          </a:xfrm>
          <a:prstGeom prst="rect">
            <a:avLst/>
          </a:prstGeom>
          <a:solidFill>
            <a:srgbClr val="B9F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</a:rPr>
              <a:t>Node</a:t>
            </a:r>
            <a:r>
              <a:rPr lang="zh-CN" altLang="en-US" dirty="0">
                <a:solidFill>
                  <a:schemeClr val="tx1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Source Sans Pro" panose="020B0503030403020204" pitchFamily="34" charset="0"/>
              </a:rPr>
              <a:t>2</a:t>
            </a:r>
            <a:endParaRPr lang="en-US" dirty="0">
              <a:solidFill>
                <a:schemeClr val="tx1"/>
              </a:solidFill>
              <a:latin typeface="Source Sans Pro" panose="020B0503030403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17CBEE-0B9F-9B4A-AB6C-0067EB471FEA}"/>
              </a:ext>
            </a:extLst>
          </p:cNvPr>
          <p:cNvSpPr/>
          <p:nvPr/>
        </p:nvSpPr>
        <p:spPr>
          <a:xfrm>
            <a:off x="3356386" y="3076687"/>
            <a:ext cx="2463501" cy="978946"/>
          </a:xfrm>
          <a:prstGeom prst="rect">
            <a:avLst/>
          </a:prstGeom>
          <a:solidFill>
            <a:srgbClr val="FFCF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BFD6A6-382D-E44A-8EE1-E64BE1B202D3}"/>
              </a:ext>
            </a:extLst>
          </p:cNvPr>
          <p:cNvSpPr/>
          <p:nvPr/>
        </p:nvSpPr>
        <p:spPr>
          <a:xfrm>
            <a:off x="7850093" y="3076687"/>
            <a:ext cx="2463501" cy="978946"/>
          </a:xfrm>
          <a:prstGeom prst="rect">
            <a:avLst/>
          </a:prstGeom>
          <a:solidFill>
            <a:srgbClr val="FFCF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C33C4D-4CC1-9643-839A-09E3830464E1}"/>
              </a:ext>
            </a:extLst>
          </p:cNvPr>
          <p:cNvSpPr/>
          <p:nvPr/>
        </p:nvSpPr>
        <p:spPr>
          <a:xfrm>
            <a:off x="3356386" y="4404695"/>
            <a:ext cx="2463501" cy="978946"/>
          </a:xfrm>
          <a:prstGeom prst="rect">
            <a:avLst/>
          </a:prstGeom>
          <a:solidFill>
            <a:srgbClr val="A3C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solidFill>
                  <a:schemeClr val="tx1"/>
                </a:solidFill>
              </a:rPr>
              <a:t>本地调度器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24F70-5D3E-8E4C-929D-65B192C33309}"/>
              </a:ext>
            </a:extLst>
          </p:cNvPr>
          <p:cNvSpPr/>
          <p:nvPr/>
        </p:nvSpPr>
        <p:spPr>
          <a:xfrm>
            <a:off x="7850092" y="4404695"/>
            <a:ext cx="2463501" cy="978946"/>
          </a:xfrm>
          <a:prstGeom prst="rect">
            <a:avLst/>
          </a:prstGeom>
          <a:solidFill>
            <a:srgbClr val="A3C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solidFill>
                  <a:schemeClr val="tx1"/>
                </a:solidFill>
              </a:rPr>
              <a:t>本地调度器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9A70759-EBA7-2744-BB93-062BC93C7DA7}"/>
              </a:ext>
            </a:extLst>
          </p:cNvPr>
          <p:cNvGrpSpPr/>
          <p:nvPr/>
        </p:nvGrpSpPr>
        <p:grpSpPr>
          <a:xfrm>
            <a:off x="3740075" y="5654052"/>
            <a:ext cx="1638294" cy="329448"/>
            <a:chOff x="3740075" y="5654052"/>
            <a:chExt cx="1638294" cy="32944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F34C3F1-FDFB-A442-9617-8B63E7F2BCB4}"/>
                </a:ext>
              </a:extLst>
            </p:cNvPr>
            <p:cNvSpPr/>
            <p:nvPr/>
          </p:nvSpPr>
          <p:spPr>
            <a:xfrm>
              <a:off x="3740075" y="5654053"/>
              <a:ext cx="329447" cy="329447"/>
            </a:xfrm>
            <a:prstGeom prst="ellipse">
              <a:avLst/>
            </a:prstGeom>
            <a:solidFill>
              <a:srgbClr val="F725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C779458-8C10-F241-82D7-E68EBB48C04F}"/>
                </a:ext>
              </a:extLst>
            </p:cNvPr>
            <p:cNvSpPr/>
            <p:nvPr/>
          </p:nvSpPr>
          <p:spPr>
            <a:xfrm>
              <a:off x="5048922" y="5654052"/>
              <a:ext cx="329447" cy="329447"/>
            </a:xfrm>
            <a:prstGeom prst="ellipse">
              <a:avLst/>
            </a:prstGeom>
            <a:solidFill>
              <a:srgbClr val="480C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44FF8CA-F234-9047-B52E-64D54A0C105E}"/>
                </a:ext>
              </a:extLst>
            </p:cNvPr>
            <p:cNvCxnSpPr>
              <a:endCxn id="16" idx="2"/>
            </p:cNvCxnSpPr>
            <p:nvPr/>
          </p:nvCxnSpPr>
          <p:spPr>
            <a:xfrm>
              <a:off x="4069522" y="5818775"/>
              <a:ext cx="979400" cy="1"/>
            </a:xfrm>
            <a:prstGeom prst="straightConnector1">
              <a:avLst/>
            </a:prstGeom>
            <a:ln w="31750">
              <a:solidFill>
                <a:srgbClr val="560BA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E394CEF5-2FB5-2D4A-8FD0-91C0A291E928}"/>
              </a:ext>
            </a:extLst>
          </p:cNvPr>
          <p:cNvSpPr/>
          <p:nvPr/>
        </p:nvSpPr>
        <p:spPr>
          <a:xfrm>
            <a:off x="1184084" y="3242994"/>
            <a:ext cx="1388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Source Sans Pro" panose="020B0503030403020204" pitchFamily="34" charset="0"/>
              </a:rPr>
              <a:t>Lineage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Stash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8C1F6F7-827C-FD49-9B05-02186A696CE8}"/>
              </a:ext>
            </a:extLst>
          </p:cNvPr>
          <p:cNvSpPr/>
          <p:nvPr/>
        </p:nvSpPr>
        <p:spPr>
          <a:xfrm>
            <a:off x="1184084" y="4571002"/>
            <a:ext cx="1388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分布式</a:t>
            </a:r>
          </a:p>
          <a:p>
            <a:pPr algn="ctr"/>
            <a:r>
              <a:rPr lang="en-CN" dirty="0">
                <a:latin typeface="Source Sans Pro" panose="020B0503030403020204" pitchFamily="34" charset="0"/>
              </a:rPr>
              <a:t>调度器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AB1FA1C-6A0C-1940-83E2-B5FCA80432AD}"/>
              </a:ext>
            </a:extLst>
          </p:cNvPr>
          <p:cNvSpPr/>
          <p:nvPr/>
        </p:nvSpPr>
        <p:spPr>
          <a:xfrm>
            <a:off x="1179054" y="5634109"/>
            <a:ext cx="13886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任务</a:t>
            </a:r>
            <a:endParaRPr lang="en-US" dirty="0">
              <a:latin typeface="Source Sans Pro" panose="020B0503030403020204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F3C4561-F320-D643-8F90-0BB3B63CEA0B}"/>
              </a:ext>
            </a:extLst>
          </p:cNvPr>
          <p:cNvGrpSpPr/>
          <p:nvPr/>
        </p:nvGrpSpPr>
        <p:grpSpPr>
          <a:xfrm>
            <a:off x="3758232" y="3429000"/>
            <a:ext cx="1638294" cy="329448"/>
            <a:chOff x="3740075" y="5654052"/>
            <a:chExt cx="1638294" cy="329448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DB7405B-C555-494C-A337-182EF97120FB}"/>
                </a:ext>
              </a:extLst>
            </p:cNvPr>
            <p:cNvSpPr/>
            <p:nvPr/>
          </p:nvSpPr>
          <p:spPr>
            <a:xfrm>
              <a:off x="3740075" y="5654053"/>
              <a:ext cx="329447" cy="329447"/>
            </a:xfrm>
            <a:prstGeom prst="ellipse">
              <a:avLst/>
            </a:prstGeom>
            <a:solidFill>
              <a:srgbClr val="F725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1BEE03B-76ED-BD41-94B0-EB5017DCFC33}"/>
                </a:ext>
              </a:extLst>
            </p:cNvPr>
            <p:cNvSpPr/>
            <p:nvPr/>
          </p:nvSpPr>
          <p:spPr>
            <a:xfrm>
              <a:off x="5048922" y="5654052"/>
              <a:ext cx="329447" cy="329447"/>
            </a:xfrm>
            <a:prstGeom prst="ellipse">
              <a:avLst/>
            </a:prstGeom>
            <a:solidFill>
              <a:srgbClr val="480C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A98FA12D-025B-D440-A1AA-56566C0AB570}"/>
                </a:ext>
              </a:extLst>
            </p:cNvPr>
            <p:cNvCxnSpPr>
              <a:endCxn id="25" idx="2"/>
            </p:cNvCxnSpPr>
            <p:nvPr/>
          </p:nvCxnSpPr>
          <p:spPr>
            <a:xfrm>
              <a:off x="4069522" y="5818775"/>
              <a:ext cx="979400" cy="1"/>
            </a:xfrm>
            <a:prstGeom prst="straightConnector1">
              <a:avLst/>
            </a:prstGeom>
            <a:ln w="31750">
              <a:solidFill>
                <a:srgbClr val="560BA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Curved Connector 26">
            <a:extLst>
              <a:ext uri="{FF2B5EF4-FFF2-40B4-BE49-F238E27FC236}">
                <a16:creationId xmlns:a16="http://schemas.microsoft.com/office/drawing/2014/main" id="{9242EFB7-321F-2E4C-B8F5-CA46B05E7A58}"/>
              </a:ext>
            </a:extLst>
          </p:cNvPr>
          <p:cNvCxnSpPr>
            <a:cxnSpLocks/>
            <a:stCxn id="13" idx="3"/>
            <a:endCxn id="7" idx="3"/>
          </p:cNvCxnSpPr>
          <p:nvPr/>
        </p:nvCxnSpPr>
        <p:spPr>
          <a:xfrm flipV="1">
            <a:off x="5819887" y="3566160"/>
            <a:ext cx="12700" cy="1328008"/>
          </a:xfrm>
          <a:prstGeom prst="curvedConnector3">
            <a:avLst>
              <a:gd name="adj1" fmla="val 180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EA9D73F6-6C0E-644A-9ADF-FC6F9FD565F6}"/>
              </a:ext>
            </a:extLst>
          </p:cNvPr>
          <p:cNvSpPr/>
          <p:nvPr/>
        </p:nvSpPr>
        <p:spPr>
          <a:xfrm>
            <a:off x="5768788" y="3104875"/>
            <a:ext cx="22141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将任务记录到本地的Linear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Stash</a:t>
            </a:r>
            <a:r>
              <a:rPr lang="zh-CN" altLang="en-US" dirty="0">
                <a:latin typeface="Source Sans Pro" panose="020B0503030403020204" pitchFamily="34" charset="0"/>
              </a:rPr>
              <a:t>中</a:t>
            </a:r>
            <a:endParaRPr lang="en-US" dirty="0">
              <a:latin typeface="Source Sans Pro" panose="020B0503030403020204" pitchFamily="34" charset="0"/>
            </a:endParaRPr>
          </a:p>
        </p:txBody>
      </p:sp>
      <p:cxnSp>
        <p:nvCxnSpPr>
          <p:cNvPr id="28" name="Curved Connector 27">
            <a:extLst>
              <a:ext uri="{FF2B5EF4-FFF2-40B4-BE49-F238E27FC236}">
                <a16:creationId xmlns:a16="http://schemas.microsoft.com/office/drawing/2014/main" id="{CCC1D2C4-2F5C-FA41-94B1-391F5EA2B689}"/>
              </a:ext>
            </a:extLst>
          </p:cNvPr>
          <p:cNvCxnSpPr>
            <a:cxnSpLocks/>
            <a:stCxn id="13" idx="3"/>
            <a:endCxn id="14" idx="1"/>
          </p:cNvCxnSpPr>
          <p:nvPr/>
        </p:nvCxnSpPr>
        <p:spPr>
          <a:xfrm>
            <a:off x="5819887" y="4894168"/>
            <a:ext cx="2030205" cy="12700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8F79E97C-C9EB-F942-A586-7CA0129ED213}"/>
              </a:ext>
            </a:extLst>
          </p:cNvPr>
          <p:cNvSpPr/>
          <p:nvPr/>
        </p:nvSpPr>
        <p:spPr>
          <a:xfrm>
            <a:off x="5674657" y="5097237"/>
            <a:ext cx="24635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Source Sans Pro" panose="020B0503030403020204" pitchFamily="34" charset="0"/>
              </a:rPr>
              <a:t>转发任务</a:t>
            </a:r>
            <a:endParaRPr lang="en-US" dirty="0">
              <a:latin typeface="Source Sans Pro" panose="020B0503030403020204" pitchFamily="34" charset="0"/>
            </a:endParaRPr>
          </a:p>
          <a:p>
            <a:pPr algn="ctr"/>
            <a:r>
              <a:rPr lang="en-US" dirty="0" err="1">
                <a:latin typeface="Source Sans Pro" panose="020B0503030403020204" pitchFamily="34" charset="0"/>
              </a:rPr>
              <a:t>转发未提交的lineage</a:t>
            </a:r>
            <a:endParaRPr 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48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>
                <a:latin typeface="Source Sans Pro" panose="020B0503030403020204" pitchFamily="34" charset="0"/>
              </a:rPr>
              <a:t>Lineage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Stash(Ray): </a:t>
            </a:r>
            <a:r>
              <a:rPr lang="zh-CN" altLang="en-US" dirty="0">
                <a:latin typeface="Source Sans Pro" panose="020B0503030403020204" pitchFamily="34" charset="0"/>
              </a:rPr>
              <a:t>延迟提交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31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8CB2A8-BD31-C144-A158-EEFAF00587BF}"/>
              </a:ext>
            </a:extLst>
          </p:cNvPr>
          <p:cNvSpPr/>
          <p:nvPr/>
        </p:nvSpPr>
        <p:spPr>
          <a:xfrm>
            <a:off x="1807285" y="1355169"/>
            <a:ext cx="9601199" cy="1075765"/>
          </a:xfrm>
          <a:prstGeom prst="rect">
            <a:avLst/>
          </a:prstGeom>
          <a:solidFill>
            <a:srgbClr val="A2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solidFill>
                  <a:schemeClr val="tx1"/>
                </a:solidFill>
                <a:latin typeface="Source Sans Pro" panose="020B0503030403020204" pitchFamily="34" charset="0"/>
              </a:rPr>
              <a:t>Lineage</a:t>
            </a:r>
            <a:r>
              <a:rPr lang="zh-CN" altLang="en-US" dirty="0">
                <a:solidFill>
                  <a:schemeClr val="tx1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Source Sans Pro" panose="020B0503030403020204" pitchFamily="34" charset="0"/>
              </a:rPr>
              <a:t>Storage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F0A22-475E-EC40-9E41-886FB237230E}"/>
              </a:ext>
            </a:extLst>
          </p:cNvPr>
          <p:cNvSpPr/>
          <p:nvPr/>
        </p:nvSpPr>
        <p:spPr>
          <a:xfrm>
            <a:off x="244726" y="1708385"/>
            <a:ext cx="13886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Source Sans Pro" panose="020B0503030403020204" pitchFamily="34" charset="0"/>
              </a:rPr>
              <a:t>全局存储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69ACD8-A034-CD45-ADA6-E6902EBC4A23}"/>
              </a:ext>
            </a:extLst>
          </p:cNvPr>
          <p:cNvSpPr/>
          <p:nvPr/>
        </p:nvSpPr>
        <p:spPr>
          <a:xfrm>
            <a:off x="2796989" y="2779996"/>
            <a:ext cx="3560781" cy="3803365"/>
          </a:xfrm>
          <a:prstGeom prst="rect">
            <a:avLst/>
          </a:prstGeom>
          <a:solidFill>
            <a:srgbClr val="B9F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r>
              <a:rPr lang="en-CN" dirty="0">
                <a:solidFill>
                  <a:schemeClr val="tx1"/>
                </a:solidFill>
                <a:latin typeface="Source Sans Pro" panose="020B0503030403020204" pitchFamily="34" charset="0"/>
              </a:rPr>
              <a:t>Node</a:t>
            </a:r>
            <a:r>
              <a:rPr lang="zh-CN" altLang="en-US" dirty="0">
                <a:solidFill>
                  <a:schemeClr val="tx1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Source Sans Pro" panose="020B0503030403020204" pitchFamily="34" charset="0"/>
              </a:rPr>
              <a:t>1</a:t>
            </a:r>
            <a:endParaRPr lang="en-US" dirty="0">
              <a:solidFill>
                <a:schemeClr val="tx1"/>
              </a:solidFill>
              <a:latin typeface="Source Sans Pro" panose="020B0503030403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B0B2CF-7CDE-BE4C-88EA-838F61A92C56}"/>
              </a:ext>
            </a:extLst>
          </p:cNvPr>
          <p:cNvSpPr/>
          <p:nvPr/>
        </p:nvSpPr>
        <p:spPr>
          <a:xfrm>
            <a:off x="7301454" y="2779995"/>
            <a:ext cx="3560781" cy="3803365"/>
          </a:xfrm>
          <a:prstGeom prst="rect">
            <a:avLst/>
          </a:prstGeom>
          <a:solidFill>
            <a:srgbClr val="B9F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</a:rPr>
              <a:t>Node</a:t>
            </a:r>
            <a:r>
              <a:rPr lang="zh-CN" altLang="en-US" dirty="0">
                <a:solidFill>
                  <a:schemeClr val="tx1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Source Sans Pro" panose="020B0503030403020204" pitchFamily="34" charset="0"/>
              </a:rPr>
              <a:t>2</a:t>
            </a:r>
            <a:endParaRPr lang="en-US" dirty="0">
              <a:solidFill>
                <a:schemeClr val="tx1"/>
              </a:solidFill>
              <a:latin typeface="Source Sans Pro" panose="020B0503030403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17CBEE-0B9F-9B4A-AB6C-0067EB471FEA}"/>
              </a:ext>
            </a:extLst>
          </p:cNvPr>
          <p:cNvSpPr/>
          <p:nvPr/>
        </p:nvSpPr>
        <p:spPr>
          <a:xfrm>
            <a:off x="3356386" y="3076687"/>
            <a:ext cx="2463501" cy="978946"/>
          </a:xfrm>
          <a:prstGeom prst="rect">
            <a:avLst/>
          </a:prstGeom>
          <a:solidFill>
            <a:srgbClr val="FFCF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BFD6A6-382D-E44A-8EE1-E64BE1B202D3}"/>
              </a:ext>
            </a:extLst>
          </p:cNvPr>
          <p:cNvSpPr/>
          <p:nvPr/>
        </p:nvSpPr>
        <p:spPr>
          <a:xfrm>
            <a:off x="7850093" y="3076687"/>
            <a:ext cx="2463501" cy="978946"/>
          </a:xfrm>
          <a:prstGeom prst="rect">
            <a:avLst/>
          </a:prstGeom>
          <a:solidFill>
            <a:srgbClr val="FFCF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C33C4D-4CC1-9643-839A-09E3830464E1}"/>
              </a:ext>
            </a:extLst>
          </p:cNvPr>
          <p:cNvSpPr/>
          <p:nvPr/>
        </p:nvSpPr>
        <p:spPr>
          <a:xfrm>
            <a:off x="3356386" y="4404695"/>
            <a:ext cx="2463501" cy="978946"/>
          </a:xfrm>
          <a:prstGeom prst="rect">
            <a:avLst/>
          </a:prstGeom>
          <a:solidFill>
            <a:srgbClr val="A3C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solidFill>
                  <a:schemeClr val="tx1"/>
                </a:solidFill>
              </a:rPr>
              <a:t>本地调度器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24F70-5D3E-8E4C-929D-65B192C33309}"/>
              </a:ext>
            </a:extLst>
          </p:cNvPr>
          <p:cNvSpPr/>
          <p:nvPr/>
        </p:nvSpPr>
        <p:spPr>
          <a:xfrm>
            <a:off x="7850092" y="4404695"/>
            <a:ext cx="2463501" cy="978946"/>
          </a:xfrm>
          <a:prstGeom prst="rect">
            <a:avLst/>
          </a:prstGeom>
          <a:solidFill>
            <a:srgbClr val="A3C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solidFill>
                  <a:schemeClr val="tx1"/>
                </a:solidFill>
              </a:rPr>
              <a:t>本地调度器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9A70759-EBA7-2744-BB93-062BC93C7DA7}"/>
              </a:ext>
            </a:extLst>
          </p:cNvPr>
          <p:cNvGrpSpPr/>
          <p:nvPr/>
        </p:nvGrpSpPr>
        <p:grpSpPr>
          <a:xfrm>
            <a:off x="3740075" y="5654052"/>
            <a:ext cx="1638294" cy="329448"/>
            <a:chOff x="3740075" y="5654052"/>
            <a:chExt cx="1638294" cy="32944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F34C3F1-FDFB-A442-9617-8B63E7F2BCB4}"/>
                </a:ext>
              </a:extLst>
            </p:cNvPr>
            <p:cNvSpPr/>
            <p:nvPr/>
          </p:nvSpPr>
          <p:spPr>
            <a:xfrm>
              <a:off x="3740075" y="5654053"/>
              <a:ext cx="329447" cy="329447"/>
            </a:xfrm>
            <a:prstGeom prst="ellipse">
              <a:avLst/>
            </a:prstGeom>
            <a:solidFill>
              <a:srgbClr val="F725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C779458-8C10-F241-82D7-E68EBB48C04F}"/>
                </a:ext>
              </a:extLst>
            </p:cNvPr>
            <p:cNvSpPr/>
            <p:nvPr/>
          </p:nvSpPr>
          <p:spPr>
            <a:xfrm>
              <a:off x="5048922" y="5654052"/>
              <a:ext cx="329447" cy="329447"/>
            </a:xfrm>
            <a:prstGeom prst="ellipse">
              <a:avLst/>
            </a:prstGeom>
            <a:solidFill>
              <a:srgbClr val="480C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44FF8CA-F234-9047-B52E-64D54A0C105E}"/>
                </a:ext>
              </a:extLst>
            </p:cNvPr>
            <p:cNvCxnSpPr>
              <a:endCxn id="16" idx="2"/>
            </p:cNvCxnSpPr>
            <p:nvPr/>
          </p:nvCxnSpPr>
          <p:spPr>
            <a:xfrm>
              <a:off x="4069522" y="5818775"/>
              <a:ext cx="979400" cy="1"/>
            </a:xfrm>
            <a:prstGeom prst="straightConnector1">
              <a:avLst/>
            </a:prstGeom>
            <a:ln w="31750">
              <a:solidFill>
                <a:srgbClr val="560BA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E394CEF5-2FB5-2D4A-8FD0-91C0A291E928}"/>
              </a:ext>
            </a:extLst>
          </p:cNvPr>
          <p:cNvSpPr/>
          <p:nvPr/>
        </p:nvSpPr>
        <p:spPr>
          <a:xfrm>
            <a:off x="1184084" y="3242994"/>
            <a:ext cx="1388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Source Sans Pro" panose="020B0503030403020204" pitchFamily="34" charset="0"/>
              </a:rPr>
              <a:t>Lineage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Stash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8C1F6F7-827C-FD49-9B05-02186A696CE8}"/>
              </a:ext>
            </a:extLst>
          </p:cNvPr>
          <p:cNvSpPr/>
          <p:nvPr/>
        </p:nvSpPr>
        <p:spPr>
          <a:xfrm>
            <a:off x="1184084" y="4571002"/>
            <a:ext cx="1388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分布式</a:t>
            </a:r>
          </a:p>
          <a:p>
            <a:pPr algn="ctr"/>
            <a:r>
              <a:rPr lang="en-CN" dirty="0">
                <a:latin typeface="Source Sans Pro" panose="020B0503030403020204" pitchFamily="34" charset="0"/>
              </a:rPr>
              <a:t>调度器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AB1FA1C-6A0C-1940-83E2-B5FCA80432AD}"/>
              </a:ext>
            </a:extLst>
          </p:cNvPr>
          <p:cNvSpPr/>
          <p:nvPr/>
        </p:nvSpPr>
        <p:spPr>
          <a:xfrm>
            <a:off x="1179054" y="5634109"/>
            <a:ext cx="13886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任务</a:t>
            </a:r>
            <a:endParaRPr lang="en-US" dirty="0">
              <a:latin typeface="Source Sans Pro" panose="020B0503030403020204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F3C4561-F320-D643-8F90-0BB3B63CEA0B}"/>
              </a:ext>
            </a:extLst>
          </p:cNvPr>
          <p:cNvGrpSpPr/>
          <p:nvPr/>
        </p:nvGrpSpPr>
        <p:grpSpPr>
          <a:xfrm>
            <a:off x="3758232" y="3429000"/>
            <a:ext cx="1638294" cy="329448"/>
            <a:chOff x="3740075" y="5654052"/>
            <a:chExt cx="1638294" cy="329448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DB7405B-C555-494C-A337-182EF97120FB}"/>
                </a:ext>
              </a:extLst>
            </p:cNvPr>
            <p:cNvSpPr/>
            <p:nvPr/>
          </p:nvSpPr>
          <p:spPr>
            <a:xfrm>
              <a:off x="3740075" y="5654053"/>
              <a:ext cx="329447" cy="329447"/>
            </a:xfrm>
            <a:prstGeom prst="ellipse">
              <a:avLst/>
            </a:prstGeom>
            <a:solidFill>
              <a:srgbClr val="F725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1BEE03B-76ED-BD41-94B0-EB5017DCFC33}"/>
                </a:ext>
              </a:extLst>
            </p:cNvPr>
            <p:cNvSpPr/>
            <p:nvPr/>
          </p:nvSpPr>
          <p:spPr>
            <a:xfrm>
              <a:off x="5048922" y="5654052"/>
              <a:ext cx="329447" cy="329447"/>
            </a:xfrm>
            <a:prstGeom prst="ellipse">
              <a:avLst/>
            </a:prstGeom>
            <a:solidFill>
              <a:srgbClr val="480C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A98FA12D-025B-D440-A1AA-56566C0AB570}"/>
                </a:ext>
              </a:extLst>
            </p:cNvPr>
            <p:cNvCxnSpPr>
              <a:endCxn id="25" idx="2"/>
            </p:cNvCxnSpPr>
            <p:nvPr/>
          </p:nvCxnSpPr>
          <p:spPr>
            <a:xfrm>
              <a:off x="4069522" y="5818775"/>
              <a:ext cx="979400" cy="1"/>
            </a:xfrm>
            <a:prstGeom prst="straightConnector1">
              <a:avLst/>
            </a:prstGeom>
            <a:ln w="31750">
              <a:solidFill>
                <a:srgbClr val="560BA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Curved Connector 26">
            <a:extLst>
              <a:ext uri="{FF2B5EF4-FFF2-40B4-BE49-F238E27FC236}">
                <a16:creationId xmlns:a16="http://schemas.microsoft.com/office/drawing/2014/main" id="{9242EFB7-321F-2E4C-B8F5-CA46B05E7A58}"/>
              </a:ext>
            </a:extLst>
          </p:cNvPr>
          <p:cNvCxnSpPr>
            <a:cxnSpLocks/>
            <a:stCxn id="13" idx="3"/>
            <a:endCxn id="7" idx="3"/>
          </p:cNvCxnSpPr>
          <p:nvPr/>
        </p:nvCxnSpPr>
        <p:spPr>
          <a:xfrm flipV="1">
            <a:off x="5819887" y="3566160"/>
            <a:ext cx="12700" cy="1328008"/>
          </a:xfrm>
          <a:prstGeom prst="curvedConnector3">
            <a:avLst>
              <a:gd name="adj1" fmla="val 180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EA9D73F6-6C0E-644A-9ADF-FC6F9FD565F6}"/>
              </a:ext>
            </a:extLst>
          </p:cNvPr>
          <p:cNvSpPr/>
          <p:nvPr/>
        </p:nvSpPr>
        <p:spPr>
          <a:xfrm>
            <a:off x="5768788" y="3104875"/>
            <a:ext cx="22141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将任务记录到本地的Linear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Stash</a:t>
            </a:r>
            <a:r>
              <a:rPr lang="zh-CN" altLang="en-US" dirty="0">
                <a:latin typeface="Source Sans Pro" panose="020B0503030403020204" pitchFamily="34" charset="0"/>
              </a:rPr>
              <a:t>中</a:t>
            </a:r>
            <a:endParaRPr lang="en-US" dirty="0">
              <a:latin typeface="Source Sans Pro" panose="020B0503030403020204" pitchFamily="34" charset="0"/>
            </a:endParaRPr>
          </a:p>
        </p:txBody>
      </p:sp>
      <p:cxnSp>
        <p:nvCxnSpPr>
          <p:cNvPr id="28" name="Curved Connector 27">
            <a:extLst>
              <a:ext uri="{FF2B5EF4-FFF2-40B4-BE49-F238E27FC236}">
                <a16:creationId xmlns:a16="http://schemas.microsoft.com/office/drawing/2014/main" id="{CCC1D2C4-2F5C-FA41-94B1-391F5EA2B689}"/>
              </a:ext>
            </a:extLst>
          </p:cNvPr>
          <p:cNvCxnSpPr>
            <a:cxnSpLocks/>
            <a:stCxn id="13" idx="3"/>
            <a:endCxn id="14" idx="1"/>
          </p:cNvCxnSpPr>
          <p:nvPr/>
        </p:nvCxnSpPr>
        <p:spPr>
          <a:xfrm>
            <a:off x="5819887" y="4894168"/>
            <a:ext cx="2030205" cy="12700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8F79E97C-C9EB-F942-A586-7CA0129ED213}"/>
              </a:ext>
            </a:extLst>
          </p:cNvPr>
          <p:cNvSpPr/>
          <p:nvPr/>
        </p:nvSpPr>
        <p:spPr>
          <a:xfrm>
            <a:off x="5674657" y="5097237"/>
            <a:ext cx="24635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Source Sans Pro" panose="020B0503030403020204" pitchFamily="34" charset="0"/>
              </a:rPr>
              <a:t>转发任务</a:t>
            </a:r>
            <a:endParaRPr lang="en-US" dirty="0">
              <a:latin typeface="Source Sans Pro" panose="020B0503030403020204" pitchFamily="34" charset="0"/>
            </a:endParaRPr>
          </a:p>
          <a:p>
            <a:pPr algn="ctr"/>
            <a:r>
              <a:rPr lang="en-US" dirty="0" err="1">
                <a:latin typeface="Source Sans Pro" panose="020B0503030403020204" pitchFamily="34" charset="0"/>
              </a:rPr>
              <a:t>转发未提交的lineage</a:t>
            </a:r>
            <a:endParaRPr lang="en-US" dirty="0">
              <a:latin typeface="Source Sans Pro" panose="020B0503030403020204" pitchFamily="34" charset="0"/>
            </a:endParaRPr>
          </a:p>
        </p:txBody>
      </p:sp>
      <p:cxnSp>
        <p:nvCxnSpPr>
          <p:cNvPr id="31" name="Curved Connector 30">
            <a:extLst>
              <a:ext uri="{FF2B5EF4-FFF2-40B4-BE49-F238E27FC236}">
                <a16:creationId xmlns:a16="http://schemas.microsoft.com/office/drawing/2014/main" id="{668AB918-C287-5A44-AF59-3AFE4989FD44}"/>
              </a:ext>
            </a:extLst>
          </p:cNvPr>
          <p:cNvCxnSpPr>
            <a:cxnSpLocks/>
            <a:stCxn id="14" idx="3"/>
            <a:endCxn id="12" idx="3"/>
          </p:cNvCxnSpPr>
          <p:nvPr/>
        </p:nvCxnSpPr>
        <p:spPr>
          <a:xfrm flipV="1">
            <a:off x="10313593" y="3566160"/>
            <a:ext cx="1" cy="1328008"/>
          </a:xfrm>
          <a:prstGeom prst="curvedConnector3">
            <a:avLst>
              <a:gd name="adj1" fmla="val 2286010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7CE49443-B273-484E-B622-D6B7B394C74B}"/>
              </a:ext>
            </a:extLst>
          </p:cNvPr>
          <p:cNvSpPr/>
          <p:nvPr/>
        </p:nvSpPr>
        <p:spPr>
          <a:xfrm>
            <a:off x="9081842" y="2445971"/>
            <a:ext cx="31233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将收到的</a:t>
            </a:r>
            <a:r>
              <a:rPr lang="en-US" dirty="0" err="1">
                <a:latin typeface="Source Sans Pro" panose="020B0503030403020204" pitchFamily="34" charset="0"/>
              </a:rPr>
              <a:t>未提交的lineage</a:t>
            </a:r>
            <a:endParaRPr lang="en-US" dirty="0">
              <a:latin typeface="Source Sans Pro" panose="020B0503030403020204" pitchFamily="34" charset="0"/>
            </a:endParaRPr>
          </a:p>
          <a:p>
            <a:pPr algn="ctr"/>
            <a:r>
              <a:rPr lang="en-CN" dirty="0">
                <a:latin typeface="Source Sans Pro" panose="020B0503030403020204" pitchFamily="34" charset="0"/>
              </a:rPr>
              <a:t>记录到本地的Linear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Stash</a:t>
            </a:r>
            <a:r>
              <a:rPr lang="zh-CN" altLang="en-US" dirty="0">
                <a:latin typeface="Source Sans Pro" panose="020B0503030403020204" pitchFamily="34" charset="0"/>
              </a:rPr>
              <a:t>中</a:t>
            </a:r>
            <a:endParaRPr lang="en-US" dirty="0">
              <a:latin typeface="Source Sans Pro" panose="020B0503030403020204" pitchFamily="34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BCF545B-4FB2-7847-98A6-89FCF4A412EB}"/>
              </a:ext>
            </a:extLst>
          </p:cNvPr>
          <p:cNvGrpSpPr/>
          <p:nvPr/>
        </p:nvGrpSpPr>
        <p:grpSpPr>
          <a:xfrm>
            <a:off x="8262695" y="3428999"/>
            <a:ext cx="1638294" cy="329448"/>
            <a:chOff x="3740075" y="5654052"/>
            <a:chExt cx="1638294" cy="329448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45880097-A61F-0146-8359-B0CDCB450332}"/>
                </a:ext>
              </a:extLst>
            </p:cNvPr>
            <p:cNvSpPr/>
            <p:nvPr/>
          </p:nvSpPr>
          <p:spPr>
            <a:xfrm>
              <a:off x="3740075" y="5654053"/>
              <a:ext cx="329447" cy="329447"/>
            </a:xfrm>
            <a:prstGeom prst="ellipse">
              <a:avLst/>
            </a:prstGeom>
            <a:solidFill>
              <a:srgbClr val="F725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02ECBBE2-2003-EE4E-A4E9-2039519F3808}"/>
                </a:ext>
              </a:extLst>
            </p:cNvPr>
            <p:cNvSpPr/>
            <p:nvPr/>
          </p:nvSpPr>
          <p:spPr>
            <a:xfrm>
              <a:off x="5048922" y="5654052"/>
              <a:ext cx="329447" cy="329447"/>
            </a:xfrm>
            <a:prstGeom prst="ellipse">
              <a:avLst/>
            </a:prstGeom>
            <a:solidFill>
              <a:srgbClr val="480C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E14F6F52-2D12-544C-A0C2-DE3256AE2BDE}"/>
                </a:ext>
              </a:extLst>
            </p:cNvPr>
            <p:cNvCxnSpPr>
              <a:endCxn id="35" idx="2"/>
            </p:cNvCxnSpPr>
            <p:nvPr/>
          </p:nvCxnSpPr>
          <p:spPr>
            <a:xfrm>
              <a:off x="4069522" y="5818775"/>
              <a:ext cx="979400" cy="1"/>
            </a:xfrm>
            <a:prstGeom prst="straightConnector1">
              <a:avLst/>
            </a:prstGeom>
            <a:ln w="31750">
              <a:solidFill>
                <a:srgbClr val="560BA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7511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>
                <a:latin typeface="Source Sans Pro" panose="020B0503030403020204" pitchFamily="34" charset="0"/>
              </a:rPr>
              <a:t>Lineage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Stash(Ray): </a:t>
            </a:r>
            <a:r>
              <a:rPr lang="zh-CN" altLang="en-US" dirty="0">
                <a:latin typeface="Source Sans Pro" panose="020B0503030403020204" pitchFamily="34" charset="0"/>
              </a:rPr>
              <a:t>延迟提交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32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8CB2A8-BD31-C144-A158-EEFAF00587BF}"/>
              </a:ext>
            </a:extLst>
          </p:cNvPr>
          <p:cNvSpPr/>
          <p:nvPr/>
        </p:nvSpPr>
        <p:spPr>
          <a:xfrm>
            <a:off x="1807285" y="1355169"/>
            <a:ext cx="9601199" cy="1075765"/>
          </a:xfrm>
          <a:prstGeom prst="rect">
            <a:avLst/>
          </a:prstGeom>
          <a:solidFill>
            <a:srgbClr val="A2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solidFill>
                  <a:schemeClr val="tx1"/>
                </a:solidFill>
                <a:latin typeface="Source Sans Pro" panose="020B0503030403020204" pitchFamily="34" charset="0"/>
              </a:rPr>
              <a:t>Lineage</a:t>
            </a:r>
            <a:r>
              <a:rPr lang="zh-CN" altLang="en-US" dirty="0">
                <a:solidFill>
                  <a:schemeClr val="tx1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Source Sans Pro" panose="020B0503030403020204" pitchFamily="34" charset="0"/>
              </a:rPr>
              <a:t>Storage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F0A22-475E-EC40-9E41-886FB237230E}"/>
              </a:ext>
            </a:extLst>
          </p:cNvPr>
          <p:cNvSpPr/>
          <p:nvPr/>
        </p:nvSpPr>
        <p:spPr>
          <a:xfrm>
            <a:off x="244726" y="1708385"/>
            <a:ext cx="13886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Source Sans Pro" panose="020B0503030403020204" pitchFamily="34" charset="0"/>
              </a:rPr>
              <a:t>全局存储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69ACD8-A034-CD45-ADA6-E6902EBC4A23}"/>
              </a:ext>
            </a:extLst>
          </p:cNvPr>
          <p:cNvSpPr/>
          <p:nvPr/>
        </p:nvSpPr>
        <p:spPr>
          <a:xfrm>
            <a:off x="2796989" y="2779996"/>
            <a:ext cx="3560781" cy="3803365"/>
          </a:xfrm>
          <a:prstGeom prst="rect">
            <a:avLst/>
          </a:prstGeom>
          <a:solidFill>
            <a:srgbClr val="B9F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r>
              <a:rPr lang="en-CN" dirty="0">
                <a:solidFill>
                  <a:schemeClr val="tx1"/>
                </a:solidFill>
                <a:latin typeface="Source Sans Pro" panose="020B0503030403020204" pitchFamily="34" charset="0"/>
              </a:rPr>
              <a:t>Node</a:t>
            </a:r>
            <a:r>
              <a:rPr lang="zh-CN" altLang="en-US" dirty="0">
                <a:solidFill>
                  <a:schemeClr val="tx1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Source Sans Pro" panose="020B0503030403020204" pitchFamily="34" charset="0"/>
              </a:rPr>
              <a:t>1</a:t>
            </a:r>
            <a:endParaRPr lang="en-US" dirty="0">
              <a:solidFill>
                <a:schemeClr val="tx1"/>
              </a:solidFill>
              <a:latin typeface="Source Sans Pro" panose="020B0503030403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B0B2CF-7CDE-BE4C-88EA-838F61A92C56}"/>
              </a:ext>
            </a:extLst>
          </p:cNvPr>
          <p:cNvSpPr/>
          <p:nvPr/>
        </p:nvSpPr>
        <p:spPr>
          <a:xfrm>
            <a:off x="7301454" y="2779995"/>
            <a:ext cx="3560781" cy="3803365"/>
          </a:xfrm>
          <a:prstGeom prst="rect">
            <a:avLst/>
          </a:prstGeom>
          <a:solidFill>
            <a:srgbClr val="B9F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</a:rPr>
              <a:t>Node</a:t>
            </a:r>
            <a:r>
              <a:rPr lang="zh-CN" altLang="en-US" dirty="0">
                <a:solidFill>
                  <a:schemeClr val="tx1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Source Sans Pro" panose="020B0503030403020204" pitchFamily="34" charset="0"/>
              </a:rPr>
              <a:t>2</a:t>
            </a:r>
            <a:endParaRPr lang="en-US" dirty="0">
              <a:solidFill>
                <a:schemeClr val="tx1"/>
              </a:solidFill>
              <a:latin typeface="Source Sans Pro" panose="020B0503030403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17CBEE-0B9F-9B4A-AB6C-0067EB471FEA}"/>
              </a:ext>
            </a:extLst>
          </p:cNvPr>
          <p:cNvSpPr/>
          <p:nvPr/>
        </p:nvSpPr>
        <p:spPr>
          <a:xfrm>
            <a:off x="3356386" y="3076687"/>
            <a:ext cx="2463501" cy="978946"/>
          </a:xfrm>
          <a:prstGeom prst="rect">
            <a:avLst/>
          </a:prstGeom>
          <a:solidFill>
            <a:srgbClr val="FFCF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BFD6A6-382D-E44A-8EE1-E64BE1B202D3}"/>
              </a:ext>
            </a:extLst>
          </p:cNvPr>
          <p:cNvSpPr/>
          <p:nvPr/>
        </p:nvSpPr>
        <p:spPr>
          <a:xfrm>
            <a:off x="7850093" y="3076687"/>
            <a:ext cx="2463501" cy="978946"/>
          </a:xfrm>
          <a:prstGeom prst="rect">
            <a:avLst/>
          </a:prstGeom>
          <a:solidFill>
            <a:srgbClr val="FFCF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C33C4D-4CC1-9643-839A-09E3830464E1}"/>
              </a:ext>
            </a:extLst>
          </p:cNvPr>
          <p:cNvSpPr/>
          <p:nvPr/>
        </p:nvSpPr>
        <p:spPr>
          <a:xfrm>
            <a:off x="3356386" y="4404695"/>
            <a:ext cx="2463501" cy="978946"/>
          </a:xfrm>
          <a:prstGeom prst="rect">
            <a:avLst/>
          </a:prstGeom>
          <a:solidFill>
            <a:srgbClr val="A3C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solidFill>
                  <a:schemeClr val="tx1"/>
                </a:solidFill>
              </a:rPr>
              <a:t>本地调度器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24F70-5D3E-8E4C-929D-65B192C33309}"/>
              </a:ext>
            </a:extLst>
          </p:cNvPr>
          <p:cNvSpPr/>
          <p:nvPr/>
        </p:nvSpPr>
        <p:spPr>
          <a:xfrm>
            <a:off x="7850092" y="4404695"/>
            <a:ext cx="2463501" cy="978946"/>
          </a:xfrm>
          <a:prstGeom prst="rect">
            <a:avLst/>
          </a:prstGeom>
          <a:solidFill>
            <a:srgbClr val="A3C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solidFill>
                  <a:schemeClr val="tx1"/>
                </a:solidFill>
              </a:rPr>
              <a:t>本地调度器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9A70759-EBA7-2744-BB93-062BC93C7DA7}"/>
              </a:ext>
            </a:extLst>
          </p:cNvPr>
          <p:cNvGrpSpPr/>
          <p:nvPr/>
        </p:nvGrpSpPr>
        <p:grpSpPr>
          <a:xfrm>
            <a:off x="3740075" y="5654052"/>
            <a:ext cx="1638294" cy="329448"/>
            <a:chOff x="3740075" y="5654052"/>
            <a:chExt cx="1638294" cy="32944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F34C3F1-FDFB-A442-9617-8B63E7F2BCB4}"/>
                </a:ext>
              </a:extLst>
            </p:cNvPr>
            <p:cNvSpPr/>
            <p:nvPr/>
          </p:nvSpPr>
          <p:spPr>
            <a:xfrm>
              <a:off x="3740075" y="5654053"/>
              <a:ext cx="329447" cy="329447"/>
            </a:xfrm>
            <a:prstGeom prst="ellipse">
              <a:avLst/>
            </a:prstGeom>
            <a:solidFill>
              <a:srgbClr val="F725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C779458-8C10-F241-82D7-E68EBB48C04F}"/>
                </a:ext>
              </a:extLst>
            </p:cNvPr>
            <p:cNvSpPr/>
            <p:nvPr/>
          </p:nvSpPr>
          <p:spPr>
            <a:xfrm>
              <a:off x="5048922" y="5654052"/>
              <a:ext cx="329447" cy="329447"/>
            </a:xfrm>
            <a:prstGeom prst="ellipse">
              <a:avLst/>
            </a:prstGeom>
            <a:solidFill>
              <a:srgbClr val="480C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44FF8CA-F234-9047-B52E-64D54A0C105E}"/>
                </a:ext>
              </a:extLst>
            </p:cNvPr>
            <p:cNvCxnSpPr>
              <a:endCxn id="16" idx="2"/>
            </p:cNvCxnSpPr>
            <p:nvPr/>
          </p:nvCxnSpPr>
          <p:spPr>
            <a:xfrm>
              <a:off x="4069522" y="5818775"/>
              <a:ext cx="979400" cy="1"/>
            </a:xfrm>
            <a:prstGeom prst="straightConnector1">
              <a:avLst/>
            </a:prstGeom>
            <a:ln w="31750">
              <a:solidFill>
                <a:srgbClr val="560BA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E394CEF5-2FB5-2D4A-8FD0-91C0A291E928}"/>
              </a:ext>
            </a:extLst>
          </p:cNvPr>
          <p:cNvSpPr/>
          <p:nvPr/>
        </p:nvSpPr>
        <p:spPr>
          <a:xfrm>
            <a:off x="1184084" y="3242994"/>
            <a:ext cx="1388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Source Sans Pro" panose="020B0503030403020204" pitchFamily="34" charset="0"/>
              </a:rPr>
              <a:t>Lineage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Stash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8C1F6F7-827C-FD49-9B05-02186A696CE8}"/>
              </a:ext>
            </a:extLst>
          </p:cNvPr>
          <p:cNvSpPr/>
          <p:nvPr/>
        </p:nvSpPr>
        <p:spPr>
          <a:xfrm>
            <a:off x="1184084" y="4571002"/>
            <a:ext cx="1388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分布式</a:t>
            </a:r>
          </a:p>
          <a:p>
            <a:pPr algn="ctr"/>
            <a:r>
              <a:rPr lang="en-CN" dirty="0">
                <a:latin typeface="Source Sans Pro" panose="020B0503030403020204" pitchFamily="34" charset="0"/>
              </a:rPr>
              <a:t>调度器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AB1FA1C-6A0C-1940-83E2-B5FCA80432AD}"/>
              </a:ext>
            </a:extLst>
          </p:cNvPr>
          <p:cNvSpPr/>
          <p:nvPr/>
        </p:nvSpPr>
        <p:spPr>
          <a:xfrm>
            <a:off x="1179054" y="5634109"/>
            <a:ext cx="13886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任务</a:t>
            </a:r>
            <a:endParaRPr lang="en-US" dirty="0">
              <a:latin typeface="Source Sans Pro" panose="020B0503030403020204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F3C4561-F320-D643-8F90-0BB3B63CEA0B}"/>
              </a:ext>
            </a:extLst>
          </p:cNvPr>
          <p:cNvGrpSpPr/>
          <p:nvPr/>
        </p:nvGrpSpPr>
        <p:grpSpPr>
          <a:xfrm>
            <a:off x="3758232" y="3429000"/>
            <a:ext cx="1638294" cy="329448"/>
            <a:chOff x="3740075" y="5654052"/>
            <a:chExt cx="1638294" cy="329448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DB7405B-C555-494C-A337-182EF97120FB}"/>
                </a:ext>
              </a:extLst>
            </p:cNvPr>
            <p:cNvSpPr/>
            <p:nvPr/>
          </p:nvSpPr>
          <p:spPr>
            <a:xfrm>
              <a:off x="3740075" y="5654053"/>
              <a:ext cx="329447" cy="329447"/>
            </a:xfrm>
            <a:prstGeom prst="ellipse">
              <a:avLst/>
            </a:prstGeom>
            <a:solidFill>
              <a:srgbClr val="F725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1BEE03B-76ED-BD41-94B0-EB5017DCFC33}"/>
                </a:ext>
              </a:extLst>
            </p:cNvPr>
            <p:cNvSpPr/>
            <p:nvPr/>
          </p:nvSpPr>
          <p:spPr>
            <a:xfrm>
              <a:off x="5048922" y="5654052"/>
              <a:ext cx="329447" cy="329447"/>
            </a:xfrm>
            <a:prstGeom prst="ellipse">
              <a:avLst/>
            </a:prstGeom>
            <a:solidFill>
              <a:srgbClr val="480C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A98FA12D-025B-D440-A1AA-56566C0AB570}"/>
                </a:ext>
              </a:extLst>
            </p:cNvPr>
            <p:cNvCxnSpPr>
              <a:endCxn id="25" idx="2"/>
            </p:cNvCxnSpPr>
            <p:nvPr/>
          </p:nvCxnSpPr>
          <p:spPr>
            <a:xfrm>
              <a:off x="4069522" y="5818775"/>
              <a:ext cx="979400" cy="1"/>
            </a:xfrm>
            <a:prstGeom prst="straightConnector1">
              <a:avLst/>
            </a:prstGeom>
            <a:ln w="31750">
              <a:solidFill>
                <a:srgbClr val="560BA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Curved Connector 26">
            <a:extLst>
              <a:ext uri="{FF2B5EF4-FFF2-40B4-BE49-F238E27FC236}">
                <a16:creationId xmlns:a16="http://schemas.microsoft.com/office/drawing/2014/main" id="{9242EFB7-321F-2E4C-B8F5-CA46B05E7A58}"/>
              </a:ext>
            </a:extLst>
          </p:cNvPr>
          <p:cNvCxnSpPr>
            <a:cxnSpLocks/>
            <a:stCxn id="13" idx="3"/>
            <a:endCxn id="7" idx="3"/>
          </p:cNvCxnSpPr>
          <p:nvPr/>
        </p:nvCxnSpPr>
        <p:spPr>
          <a:xfrm flipV="1">
            <a:off x="5819887" y="3566160"/>
            <a:ext cx="12700" cy="1328008"/>
          </a:xfrm>
          <a:prstGeom prst="curvedConnector3">
            <a:avLst>
              <a:gd name="adj1" fmla="val 180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EA9D73F6-6C0E-644A-9ADF-FC6F9FD565F6}"/>
              </a:ext>
            </a:extLst>
          </p:cNvPr>
          <p:cNvSpPr/>
          <p:nvPr/>
        </p:nvSpPr>
        <p:spPr>
          <a:xfrm>
            <a:off x="5768788" y="3104875"/>
            <a:ext cx="22141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将任务记录到本地的Linear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Stash</a:t>
            </a:r>
            <a:r>
              <a:rPr lang="zh-CN" altLang="en-US" dirty="0">
                <a:latin typeface="Source Sans Pro" panose="020B0503030403020204" pitchFamily="34" charset="0"/>
              </a:rPr>
              <a:t>中</a:t>
            </a:r>
            <a:endParaRPr lang="en-US" dirty="0">
              <a:latin typeface="Source Sans Pro" panose="020B0503030403020204" pitchFamily="34" charset="0"/>
            </a:endParaRPr>
          </a:p>
        </p:txBody>
      </p:sp>
      <p:cxnSp>
        <p:nvCxnSpPr>
          <p:cNvPr id="28" name="Curved Connector 27">
            <a:extLst>
              <a:ext uri="{FF2B5EF4-FFF2-40B4-BE49-F238E27FC236}">
                <a16:creationId xmlns:a16="http://schemas.microsoft.com/office/drawing/2014/main" id="{CCC1D2C4-2F5C-FA41-94B1-391F5EA2B689}"/>
              </a:ext>
            </a:extLst>
          </p:cNvPr>
          <p:cNvCxnSpPr>
            <a:cxnSpLocks/>
            <a:stCxn id="13" idx="3"/>
            <a:endCxn id="14" idx="1"/>
          </p:cNvCxnSpPr>
          <p:nvPr/>
        </p:nvCxnSpPr>
        <p:spPr>
          <a:xfrm>
            <a:off x="5819887" y="4894168"/>
            <a:ext cx="2030205" cy="12700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8F79E97C-C9EB-F942-A586-7CA0129ED213}"/>
              </a:ext>
            </a:extLst>
          </p:cNvPr>
          <p:cNvSpPr/>
          <p:nvPr/>
        </p:nvSpPr>
        <p:spPr>
          <a:xfrm>
            <a:off x="5674657" y="5097237"/>
            <a:ext cx="24635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Source Sans Pro" panose="020B0503030403020204" pitchFamily="34" charset="0"/>
              </a:rPr>
              <a:t>转发任务</a:t>
            </a:r>
            <a:endParaRPr lang="en-US" dirty="0">
              <a:latin typeface="Source Sans Pro" panose="020B0503030403020204" pitchFamily="34" charset="0"/>
            </a:endParaRPr>
          </a:p>
          <a:p>
            <a:pPr algn="ctr"/>
            <a:r>
              <a:rPr lang="en-US" dirty="0" err="1">
                <a:latin typeface="Source Sans Pro" panose="020B0503030403020204" pitchFamily="34" charset="0"/>
              </a:rPr>
              <a:t>转发未提交的lineage</a:t>
            </a:r>
            <a:endParaRPr lang="en-US" dirty="0">
              <a:latin typeface="Source Sans Pro" panose="020B0503030403020204" pitchFamily="34" charset="0"/>
            </a:endParaRPr>
          </a:p>
        </p:txBody>
      </p:sp>
      <p:cxnSp>
        <p:nvCxnSpPr>
          <p:cNvPr id="31" name="Curved Connector 30">
            <a:extLst>
              <a:ext uri="{FF2B5EF4-FFF2-40B4-BE49-F238E27FC236}">
                <a16:creationId xmlns:a16="http://schemas.microsoft.com/office/drawing/2014/main" id="{668AB918-C287-5A44-AF59-3AFE4989FD44}"/>
              </a:ext>
            </a:extLst>
          </p:cNvPr>
          <p:cNvCxnSpPr>
            <a:cxnSpLocks/>
            <a:stCxn id="14" idx="3"/>
            <a:endCxn id="12" idx="3"/>
          </p:cNvCxnSpPr>
          <p:nvPr/>
        </p:nvCxnSpPr>
        <p:spPr>
          <a:xfrm flipV="1">
            <a:off x="10313593" y="3566160"/>
            <a:ext cx="1" cy="1328008"/>
          </a:xfrm>
          <a:prstGeom prst="curvedConnector3">
            <a:avLst>
              <a:gd name="adj1" fmla="val 2286010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7CE49443-B273-484E-B622-D6B7B394C74B}"/>
              </a:ext>
            </a:extLst>
          </p:cNvPr>
          <p:cNvSpPr/>
          <p:nvPr/>
        </p:nvSpPr>
        <p:spPr>
          <a:xfrm>
            <a:off x="9081842" y="2445971"/>
            <a:ext cx="31233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将收到的</a:t>
            </a:r>
            <a:r>
              <a:rPr lang="en-US" dirty="0" err="1">
                <a:latin typeface="Source Sans Pro" panose="020B0503030403020204" pitchFamily="34" charset="0"/>
              </a:rPr>
              <a:t>未提交的lineage</a:t>
            </a:r>
            <a:endParaRPr lang="en-US" dirty="0">
              <a:latin typeface="Source Sans Pro" panose="020B0503030403020204" pitchFamily="34" charset="0"/>
            </a:endParaRPr>
          </a:p>
          <a:p>
            <a:pPr algn="ctr"/>
            <a:r>
              <a:rPr lang="en-CN" dirty="0">
                <a:latin typeface="Source Sans Pro" panose="020B0503030403020204" pitchFamily="34" charset="0"/>
              </a:rPr>
              <a:t>记录到本地的Linear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Stash</a:t>
            </a:r>
            <a:r>
              <a:rPr lang="zh-CN" altLang="en-US" dirty="0">
                <a:latin typeface="Source Sans Pro" panose="020B0503030403020204" pitchFamily="34" charset="0"/>
              </a:rPr>
              <a:t>中</a:t>
            </a:r>
            <a:endParaRPr lang="en-US" dirty="0">
              <a:latin typeface="Source Sans Pro" panose="020B0503030403020204" pitchFamily="34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BCF545B-4FB2-7847-98A6-89FCF4A412EB}"/>
              </a:ext>
            </a:extLst>
          </p:cNvPr>
          <p:cNvGrpSpPr/>
          <p:nvPr/>
        </p:nvGrpSpPr>
        <p:grpSpPr>
          <a:xfrm>
            <a:off x="8262695" y="3428999"/>
            <a:ext cx="1638294" cy="329448"/>
            <a:chOff x="3740075" y="5654052"/>
            <a:chExt cx="1638294" cy="329448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45880097-A61F-0146-8359-B0CDCB450332}"/>
                </a:ext>
              </a:extLst>
            </p:cNvPr>
            <p:cNvSpPr/>
            <p:nvPr/>
          </p:nvSpPr>
          <p:spPr>
            <a:xfrm>
              <a:off x="3740075" y="5654053"/>
              <a:ext cx="329447" cy="329447"/>
            </a:xfrm>
            <a:prstGeom prst="ellipse">
              <a:avLst/>
            </a:prstGeom>
            <a:solidFill>
              <a:srgbClr val="F725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02ECBBE2-2003-EE4E-A4E9-2039519F3808}"/>
                </a:ext>
              </a:extLst>
            </p:cNvPr>
            <p:cNvSpPr/>
            <p:nvPr/>
          </p:nvSpPr>
          <p:spPr>
            <a:xfrm>
              <a:off x="5048922" y="5654052"/>
              <a:ext cx="329447" cy="329447"/>
            </a:xfrm>
            <a:prstGeom prst="ellipse">
              <a:avLst/>
            </a:prstGeom>
            <a:solidFill>
              <a:srgbClr val="480C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E14F6F52-2D12-544C-A0C2-DE3256AE2BDE}"/>
                </a:ext>
              </a:extLst>
            </p:cNvPr>
            <p:cNvCxnSpPr>
              <a:endCxn id="35" idx="2"/>
            </p:cNvCxnSpPr>
            <p:nvPr/>
          </p:nvCxnSpPr>
          <p:spPr>
            <a:xfrm>
              <a:off x="4069522" y="5818775"/>
              <a:ext cx="979400" cy="1"/>
            </a:xfrm>
            <a:prstGeom prst="straightConnector1">
              <a:avLst/>
            </a:prstGeom>
            <a:ln w="31750">
              <a:solidFill>
                <a:srgbClr val="560BA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7" name="Curved Connector 36">
            <a:extLst>
              <a:ext uri="{FF2B5EF4-FFF2-40B4-BE49-F238E27FC236}">
                <a16:creationId xmlns:a16="http://schemas.microsoft.com/office/drawing/2014/main" id="{40D90330-2A57-AF46-A11F-9140FE4A16D2}"/>
              </a:ext>
            </a:extLst>
          </p:cNvPr>
          <p:cNvCxnSpPr>
            <a:cxnSpLocks/>
            <a:stCxn id="7" idx="0"/>
            <a:endCxn id="6" idx="2"/>
          </p:cNvCxnSpPr>
          <p:nvPr/>
        </p:nvCxnSpPr>
        <p:spPr>
          <a:xfrm rot="5400000" flipH="1" flipV="1">
            <a:off x="5275135" y="1743937"/>
            <a:ext cx="645753" cy="2019748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FE1B3E8F-1BB3-C64E-B858-716A0FC63256}"/>
              </a:ext>
            </a:extLst>
          </p:cNvPr>
          <p:cNvSpPr/>
          <p:nvPr/>
        </p:nvSpPr>
        <p:spPr>
          <a:xfrm>
            <a:off x="6482449" y="2421155"/>
            <a:ext cx="22141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后台提交lineage</a:t>
            </a:r>
            <a:endParaRPr lang="en-US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84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>
                <a:latin typeface="Source Sans Pro" panose="020B0503030403020204" pitchFamily="34" charset="0"/>
              </a:rPr>
              <a:t>Fault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Tolerance</a:t>
            </a:r>
            <a:r>
              <a:rPr lang="zh-CN" altLang="en-US" dirty="0">
                <a:latin typeface="Source Sans Pro" panose="020B0503030403020204" pitchFamily="34" charset="0"/>
              </a:rPr>
              <a:t>场景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33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8CB2A8-BD31-C144-A158-EEFAF00587BF}"/>
              </a:ext>
            </a:extLst>
          </p:cNvPr>
          <p:cNvSpPr/>
          <p:nvPr/>
        </p:nvSpPr>
        <p:spPr>
          <a:xfrm>
            <a:off x="1807285" y="1355169"/>
            <a:ext cx="9601199" cy="1075765"/>
          </a:xfrm>
          <a:prstGeom prst="rect">
            <a:avLst/>
          </a:prstGeom>
          <a:solidFill>
            <a:srgbClr val="A2D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solidFill>
                  <a:schemeClr val="tx1"/>
                </a:solidFill>
                <a:latin typeface="Source Sans Pro" panose="020B0503030403020204" pitchFamily="34" charset="0"/>
              </a:rPr>
              <a:t>Lineage</a:t>
            </a:r>
            <a:r>
              <a:rPr lang="zh-CN" altLang="en-US" dirty="0">
                <a:solidFill>
                  <a:schemeClr val="tx1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Source Sans Pro" panose="020B0503030403020204" pitchFamily="34" charset="0"/>
              </a:rPr>
              <a:t>Storage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F0A22-475E-EC40-9E41-886FB237230E}"/>
              </a:ext>
            </a:extLst>
          </p:cNvPr>
          <p:cNvSpPr/>
          <p:nvPr/>
        </p:nvSpPr>
        <p:spPr>
          <a:xfrm>
            <a:off x="244726" y="1708385"/>
            <a:ext cx="13886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Source Sans Pro" panose="020B0503030403020204" pitchFamily="34" charset="0"/>
              </a:rPr>
              <a:t>全局存储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69ACD8-A034-CD45-ADA6-E6902EBC4A23}"/>
              </a:ext>
            </a:extLst>
          </p:cNvPr>
          <p:cNvSpPr/>
          <p:nvPr/>
        </p:nvSpPr>
        <p:spPr>
          <a:xfrm>
            <a:off x="2796989" y="2779996"/>
            <a:ext cx="3560781" cy="3803365"/>
          </a:xfrm>
          <a:prstGeom prst="rect">
            <a:avLst/>
          </a:prstGeom>
          <a:solidFill>
            <a:srgbClr val="B9F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r>
              <a:rPr lang="en-CN" dirty="0">
                <a:solidFill>
                  <a:schemeClr val="tx1"/>
                </a:solidFill>
                <a:latin typeface="Source Sans Pro" panose="020B0503030403020204" pitchFamily="34" charset="0"/>
              </a:rPr>
              <a:t>Node</a:t>
            </a:r>
            <a:r>
              <a:rPr lang="zh-CN" altLang="en-US" dirty="0">
                <a:solidFill>
                  <a:schemeClr val="tx1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Source Sans Pro" panose="020B0503030403020204" pitchFamily="34" charset="0"/>
              </a:rPr>
              <a:t>1</a:t>
            </a:r>
            <a:endParaRPr lang="en-US" dirty="0">
              <a:solidFill>
                <a:schemeClr val="tx1"/>
              </a:solidFill>
              <a:latin typeface="Source Sans Pro" panose="020B0503030403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B0B2CF-7CDE-BE4C-88EA-838F61A92C56}"/>
              </a:ext>
            </a:extLst>
          </p:cNvPr>
          <p:cNvSpPr/>
          <p:nvPr/>
        </p:nvSpPr>
        <p:spPr>
          <a:xfrm>
            <a:off x="7301454" y="2779995"/>
            <a:ext cx="3560781" cy="3803365"/>
          </a:xfrm>
          <a:prstGeom prst="rect">
            <a:avLst/>
          </a:prstGeom>
          <a:solidFill>
            <a:srgbClr val="B9F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endParaRPr lang="en-CN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pPr algn="ctr"/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</a:rPr>
              <a:t>Node</a:t>
            </a:r>
            <a:r>
              <a:rPr lang="zh-CN" altLang="en-US" dirty="0">
                <a:solidFill>
                  <a:schemeClr val="tx1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Source Sans Pro" panose="020B0503030403020204" pitchFamily="34" charset="0"/>
              </a:rPr>
              <a:t>2</a:t>
            </a:r>
            <a:endParaRPr lang="en-US" dirty="0">
              <a:solidFill>
                <a:schemeClr val="tx1"/>
              </a:solidFill>
              <a:latin typeface="Source Sans Pro" panose="020B0503030403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17CBEE-0B9F-9B4A-AB6C-0067EB471FEA}"/>
              </a:ext>
            </a:extLst>
          </p:cNvPr>
          <p:cNvSpPr/>
          <p:nvPr/>
        </p:nvSpPr>
        <p:spPr>
          <a:xfrm>
            <a:off x="3356386" y="3076687"/>
            <a:ext cx="2463501" cy="978946"/>
          </a:xfrm>
          <a:prstGeom prst="rect">
            <a:avLst/>
          </a:prstGeom>
          <a:solidFill>
            <a:srgbClr val="FFCF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BFD6A6-382D-E44A-8EE1-E64BE1B202D3}"/>
              </a:ext>
            </a:extLst>
          </p:cNvPr>
          <p:cNvSpPr/>
          <p:nvPr/>
        </p:nvSpPr>
        <p:spPr>
          <a:xfrm>
            <a:off x="7850093" y="3076687"/>
            <a:ext cx="2463501" cy="978946"/>
          </a:xfrm>
          <a:prstGeom prst="rect">
            <a:avLst/>
          </a:prstGeom>
          <a:solidFill>
            <a:srgbClr val="FFCF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C33C4D-4CC1-9643-839A-09E3830464E1}"/>
              </a:ext>
            </a:extLst>
          </p:cNvPr>
          <p:cNvSpPr/>
          <p:nvPr/>
        </p:nvSpPr>
        <p:spPr>
          <a:xfrm>
            <a:off x="3356386" y="4404695"/>
            <a:ext cx="2463501" cy="978946"/>
          </a:xfrm>
          <a:prstGeom prst="rect">
            <a:avLst/>
          </a:prstGeom>
          <a:solidFill>
            <a:srgbClr val="A3C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solidFill>
                  <a:schemeClr val="tx1"/>
                </a:solidFill>
              </a:rPr>
              <a:t>本地调度器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724F70-5D3E-8E4C-929D-65B192C33309}"/>
              </a:ext>
            </a:extLst>
          </p:cNvPr>
          <p:cNvSpPr/>
          <p:nvPr/>
        </p:nvSpPr>
        <p:spPr>
          <a:xfrm>
            <a:off x="7850092" y="4404695"/>
            <a:ext cx="2463501" cy="978946"/>
          </a:xfrm>
          <a:prstGeom prst="rect">
            <a:avLst/>
          </a:prstGeom>
          <a:solidFill>
            <a:srgbClr val="A3C4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>
                <a:solidFill>
                  <a:schemeClr val="tx1"/>
                </a:solidFill>
              </a:rPr>
              <a:t>本地调度器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9A70759-EBA7-2744-BB93-062BC93C7DA7}"/>
              </a:ext>
            </a:extLst>
          </p:cNvPr>
          <p:cNvGrpSpPr/>
          <p:nvPr/>
        </p:nvGrpSpPr>
        <p:grpSpPr>
          <a:xfrm>
            <a:off x="3740075" y="5654052"/>
            <a:ext cx="1638294" cy="329448"/>
            <a:chOff x="3740075" y="5654052"/>
            <a:chExt cx="1638294" cy="32944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F34C3F1-FDFB-A442-9617-8B63E7F2BCB4}"/>
                </a:ext>
              </a:extLst>
            </p:cNvPr>
            <p:cNvSpPr/>
            <p:nvPr/>
          </p:nvSpPr>
          <p:spPr>
            <a:xfrm>
              <a:off x="3740075" y="5654053"/>
              <a:ext cx="329447" cy="329447"/>
            </a:xfrm>
            <a:prstGeom prst="ellipse">
              <a:avLst/>
            </a:prstGeom>
            <a:solidFill>
              <a:srgbClr val="F725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C779458-8C10-F241-82D7-E68EBB48C04F}"/>
                </a:ext>
              </a:extLst>
            </p:cNvPr>
            <p:cNvSpPr/>
            <p:nvPr/>
          </p:nvSpPr>
          <p:spPr>
            <a:xfrm>
              <a:off x="5048922" y="5654052"/>
              <a:ext cx="329447" cy="329447"/>
            </a:xfrm>
            <a:prstGeom prst="ellipse">
              <a:avLst/>
            </a:prstGeom>
            <a:solidFill>
              <a:srgbClr val="480C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44FF8CA-F234-9047-B52E-64D54A0C105E}"/>
                </a:ext>
              </a:extLst>
            </p:cNvPr>
            <p:cNvCxnSpPr>
              <a:endCxn id="16" idx="2"/>
            </p:cNvCxnSpPr>
            <p:nvPr/>
          </p:nvCxnSpPr>
          <p:spPr>
            <a:xfrm>
              <a:off x="4069522" y="5818775"/>
              <a:ext cx="979400" cy="1"/>
            </a:xfrm>
            <a:prstGeom prst="straightConnector1">
              <a:avLst/>
            </a:prstGeom>
            <a:ln w="31750">
              <a:solidFill>
                <a:srgbClr val="560BA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E394CEF5-2FB5-2D4A-8FD0-91C0A291E928}"/>
              </a:ext>
            </a:extLst>
          </p:cNvPr>
          <p:cNvSpPr/>
          <p:nvPr/>
        </p:nvSpPr>
        <p:spPr>
          <a:xfrm>
            <a:off x="1184084" y="3242994"/>
            <a:ext cx="1388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Source Sans Pro" panose="020B0503030403020204" pitchFamily="34" charset="0"/>
              </a:rPr>
              <a:t>Lineage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Stash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8C1F6F7-827C-FD49-9B05-02186A696CE8}"/>
              </a:ext>
            </a:extLst>
          </p:cNvPr>
          <p:cNvSpPr/>
          <p:nvPr/>
        </p:nvSpPr>
        <p:spPr>
          <a:xfrm>
            <a:off x="1184084" y="4571002"/>
            <a:ext cx="1388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分布式</a:t>
            </a:r>
          </a:p>
          <a:p>
            <a:pPr algn="ctr"/>
            <a:r>
              <a:rPr lang="en-CN" dirty="0">
                <a:latin typeface="Source Sans Pro" panose="020B0503030403020204" pitchFamily="34" charset="0"/>
              </a:rPr>
              <a:t>调度器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AB1FA1C-6A0C-1940-83E2-B5FCA80432AD}"/>
              </a:ext>
            </a:extLst>
          </p:cNvPr>
          <p:cNvSpPr/>
          <p:nvPr/>
        </p:nvSpPr>
        <p:spPr>
          <a:xfrm>
            <a:off x="1179054" y="5634109"/>
            <a:ext cx="13886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任务</a:t>
            </a:r>
            <a:endParaRPr lang="en-US" dirty="0">
              <a:latin typeface="Source Sans Pro" panose="020B0503030403020204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F3C4561-F320-D643-8F90-0BB3B63CEA0B}"/>
              </a:ext>
            </a:extLst>
          </p:cNvPr>
          <p:cNvGrpSpPr/>
          <p:nvPr/>
        </p:nvGrpSpPr>
        <p:grpSpPr>
          <a:xfrm>
            <a:off x="3758232" y="3429000"/>
            <a:ext cx="1638294" cy="329448"/>
            <a:chOff x="3740075" y="5654052"/>
            <a:chExt cx="1638294" cy="329448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DB7405B-C555-494C-A337-182EF97120FB}"/>
                </a:ext>
              </a:extLst>
            </p:cNvPr>
            <p:cNvSpPr/>
            <p:nvPr/>
          </p:nvSpPr>
          <p:spPr>
            <a:xfrm>
              <a:off x="3740075" y="5654053"/>
              <a:ext cx="329447" cy="329447"/>
            </a:xfrm>
            <a:prstGeom prst="ellipse">
              <a:avLst/>
            </a:prstGeom>
            <a:solidFill>
              <a:srgbClr val="F725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1BEE03B-76ED-BD41-94B0-EB5017DCFC33}"/>
                </a:ext>
              </a:extLst>
            </p:cNvPr>
            <p:cNvSpPr/>
            <p:nvPr/>
          </p:nvSpPr>
          <p:spPr>
            <a:xfrm>
              <a:off x="5048922" y="5654052"/>
              <a:ext cx="329447" cy="329447"/>
            </a:xfrm>
            <a:prstGeom prst="ellipse">
              <a:avLst/>
            </a:prstGeom>
            <a:solidFill>
              <a:srgbClr val="480C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A98FA12D-025B-D440-A1AA-56566C0AB570}"/>
                </a:ext>
              </a:extLst>
            </p:cNvPr>
            <p:cNvCxnSpPr>
              <a:endCxn id="25" idx="2"/>
            </p:cNvCxnSpPr>
            <p:nvPr/>
          </p:nvCxnSpPr>
          <p:spPr>
            <a:xfrm>
              <a:off x="4069522" y="5818775"/>
              <a:ext cx="979400" cy="1"/>
            </a:xfrm>
            <a:prstGeom prst="straightConnector1">
              <a:avLst/>
            </a:prstGeom>
            <a:ln w="31750">
              <a:solidFill>
                <a:srgbClr val="560BA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Curved Connector 26">
            <a:extLst>
              <a:ext uri="{FF2B5EF4-FFF2-40B4-BE49-F238E27FC236}">
                <a16:creationId xmlns:a16="http://schemas.microsoft.com/office/drawing/2014/main" id="{9242EFB7-321F-2E4C-B8F5-CA46B05E7A58}"/>
              </a:ext>
            </a:extLst>
          </p:cNvPr>
          <p:cNvCxnSpPr>
            <a:cxnSpLocks/>
            <a:stCxn id="13" idx="3"/>
            <a:endCxn id="7" idx="3"/>
          </p:cNvCxnSpPr>
          <p:nvPr/>
        </p:nvCxnSpPr>
        <p:spPr>
          <a:xfrm flipV="1">
            <a:off x="5819887" y="3566160"/>
            <a:ext cx="12700" cy="1328008"/>
          </a:xfrm>
          <a:prstGeom prst="curvedConnector3">
            <a:avLst>
              <a:gd name="adj1" fmla="val 180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EA9D73F6-6C0E-644A-9ADF-FC6F9FD565F6}"/>
              </a:ext>
            </a:extLst>
          </p:cNvPr>
          <p:cNvSpPr/>
          <p:nvPr/>
        </p:nvSpPr>
        <p:spPr>
          <a:xfrm>
            <a:off x="5768788" y="3104875"/>
            <a:ext cx="22141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solidFill>
                  <a:schemeClr val="tx1">
                    <a:alpha val="19000"/>
                  </a:schemeClr>
                </a:solidFill>
                <a:latin typeface="Source Sans Pro" panose="020B0503030403020204" pitchFamily="34" charset="0"/>
              </a:rPr>
              <a:t>将任务记录到本地的Linear</a:t>
            </a:r>
            <a:r>
              <a:rPr lang="zh-CN" altLang="en-US" dirty="0">
                <a:solidFill>
                  <a:schemeClr val="tx1">
                    <a:alpha val="19000"/>
                  </a:schemeClr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solidFill>
                  <a:schemeClr val="tx1">
                    <a:alpha val="19000"/>
                  </a:schemeClr>
                </a:solidFill>
                <a:latin typeface="Source Sans Pro" panose="020B0503030403020204" pitchFamily="34" charset="0"/>
              </a:rPr>
              <a:t>Stash</a:t>
            </a:r>
            <a:r>
              <a:rPr lang="zh-CN" altLang="en-US" dirty="0">
                <a:solidFill>
                  <a:schemeClr val="tx1">
                    <a:alpha val="19000"/>
                  </a:schemeClr>
                </a:solidFill>
                <a:latin typeface="Source Sans Pro" panose="020B0503030403020204" pitchFamily="34" charset="0"/>
              </a:rPr>
              <a:t>中</a:t>
            </a:r>
            <a:endParaRPr lang="en-US" dirty="0">
              <a:solidFill>
                <a:schemeClr val="tx1">
                  <a:alpha val="19000"/>
                </a:schemeClr>
              </a:solidFill>
              <a:latin typeface="Source Sans Pro" panose="020B0503030403020204" pitchFamily="34" charset="0"/>
            </a:endParaRPr>
          </a:p>
        </p:txBody>
      </p:sp>
      <p:cxnSp>
        <p:nvCxnSpPr>
          <p:cNvPr id="28" name="Curved Connector 27">
            <a:extLst>
              <a:ext uri="{FF2B5EF4-FFF2-40B4-BE49-F238E27FC236}">
                <a16:creationId xmlns:a16="http://schemas.microsoft.com/office/drawing/2014/main" id="{CCC1D2C4-2F5C-FA41-94B1-391F5EA2B689}"/>
              </a:ext>
            </a:extLst>
          </p:cNvPr>
          <p:cNvCxnSpPr>
            <a:cxnSpLocks/>
            <a:stCxn id="13" idx="3"/>
            <a:endCxn id="14" idx="1"/>
          </p:cNvCxnSpPr>
          <p:nvPr/>
        </p:nvCxnSpPr>
        <p:spPr>
          <a:xfrm>
            <a:off x="5819887" y="4894168"/>
            <a:ext cx="2030205" cy="12700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8F79E97C-C9EB-F942-A586-7CA0129ED213}"/>
              </a:ext>
            </a:extLst>
          </p:cNvPr>
          <p:cNvSpPr/>
          <p:nvPr/>
        </p:nvSpPr>
        <p:spPr>
          <a:xfrm>
            <a:off x="5674657" y="5097237"/>
            <a:ext cx="24635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solidFill>
                  <a:schemeClr val="tx1">
                    <a:alpha val="19000"/>
                  </a:schemeClr>
                </a:solidFill>
                <a:latin typeface="Source Sans Pro" panose="020B0503030403020204" pitchFamily="34" charset="0"/>
              </a:rPr>
              <a:t>转发任务</a:t>
            </a:r>
            <a:endParaRPr lang="en-US" dirty="0">
              <a:solidFill>
                <a:schemeClr val="tx1">
                  <a:alpha val="19000"/>
                </a:schemeClr>
              </a:solidFill>
              <a:latin typeface="Source Sans Pro" panose="020B0503030403020204" pitchFamily="34" charset="0"/>
            </a:endParaRPr>
          </a:p>
          <a:p>
            <a:pPr algn="ctr"/>
            <a:r>
              <a:rPr lang="en-US" dirty="0" err="1">
                <a:solidFill>
                  <a:schemeClr val="tx1">
                    <a:alpha val="19000"/>
                  </a:schemeClr>
                </a:solidFill>
                <a:latin typeface="Source Sans Pro" panose="020B0503030403020204" pitchFamily="34" charset="0"/>
              </a:rPr>
              <a:t>转发未提交的lineage</a:t>
            </a:r>
            <a:endParaRPr lang="en-US" dirty="0">
              <a:solidFill>
                <a:schemeClr val="tx1">
                  <a:alpha val="19000"/>
                </a:schemeClr>
              </a:solidFill>
              <a:latin typeface="Source Sans Pro" panose="020B0503030403020204" pitchFamily="34" charset="0"/>
            </a:endParaRPr>
          </a:p>
        </p:txBody>
      </p:sp>
      <p:cxnSp>
        <p:nvCxnSpPr>
          <p:cNvPr id="31" name="Curved Connector 30">
            <a:extLst>
              <a:ext uri="{FF2B5EF4-FFF2-40B4-BE49-F238E27FC236}">
                <a16:creationId xmlns:a16="http://schemas.microsoft.com/office/drawing/2014/main" id="{668AB918-C287-5A44-AF59-3AFE4989FD44}"/>
              </a:ext>
            </a:extLst>
          </p:cNvPr>
          <p:cNvCxnSpPr>
            <a:cxnSpLocks/>
            <a:stCxn id="14" idx="3"/>
            <a:endCxn id="12" idx="3"/>
          </p:cNvCxnSpPr>
          <p:nvPr/>
        </p:nvCxnSpPr>
        <p:spPr>
          <a:xfrm flipV="1">
            <a:off x="10313593" y="3566160"/>
            <a:ext cx="1" cy="1328008"/>
          </a:xfrm>
          <a:prstGeom prst="curvedConnector3">
            <a:avLst>
              <a:gd name="adj1" fmla="val 2286010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7CE49443-B273-484E-B622-D6B7B394C74B}"/>
              </a:ext>
            </a:extLst>
          </p:cNvPr>
          <p:cNvSpPr/>
          <p:nvPr/>
        </p:nvSpPr>
        <p:spPr>
          <a:xfrm>
            <a:off x="9081842" y="2445971"/>
            <a:ext cx="31233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solidFill>
                  <a:schemeClr val="tx1">
                    <a:alpha val="19000"/>
                  </a:schemeClr>
                </a:solidFill>
                <a:latin typeface="Source Sans Pro" panose="020B0503030403020204" pitchFamily="34" charset="0"/>
              </a:rPr>
              <a:t>将收到的</a:t>
            </a:r>
            <a:r>
              <a:rPr lang="en-US" dirty="0" err="1">
                <a:solidFill>
                  <a:schemeClr val="tx1">
                    <a:alpha val="19000"/>
                  </a:schemeClr>
                </a:solidFill>
                <a:latin typeface="Source Sans Pro" panose="020B0503030403020204" pitchFamily="34" charset="0"/>
              </a:rPr>
              <a:t>未提交的lineage</a:t>
            </a:r>
            <a:endParaRPr lang="en-US" dirty="0">
              <a:solidFill>
                <a:schemeClr val="tx1">
                  <a:alpha val="19000"/>
                </a:schemeClr>
              </a:solidFill>
              <a:latin typeface="Source Sans Pro" panose="020B0503030403020204" pitchFamily="34" charset="0"/>
            </a:endParaRPr>
          </a:p>
          <a:p>
            <a:pPr algn="ctr"/>
            <a:r>
              <a:rPr lang="en-CN" dirty="0">
                <a:solidFill>
                  <a:schemeClr val="tx1">
                    <a:alpha val="19000"/>
                  </a:schemeClr>
                </a:solidFill>
                <a:latin typeface="Source Sans Pro" panose="020B0503030403020204" pitchFamily="34" charset="0"/>
              </a:rPr>
              <a:t>记录到本地的Linear</a:t>
            </a:r>
            <a:r>
              <a:rPr lang="zh-CN" altLang="en-US" dirty="0">
                <a:solidFill>
                  <a:schemeClr val="tx1">
                    <a:alpha val="19000"/>
                  </a:schemeClr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solidFill>
                  <a:schemeClr val="tx1">
                    <a:alpha val="19000"/>
                  </a:schemeClr>
                </a:solidFill>
                <a:latin typeface="Source Sans Pro" panose="020B0503030403020204" pitchFamily="34" charset="0"/>
              </a:rPr>
              <a:t>Stash</a:t>
            </a:r>
            <a:r>
              <a:rPr lang="zh-CN" altLang="en-US" dirty="0">
                <a:solidFill>
                  <a:schemeClr val="tx1">
                    <a:alpha val="19000"/>
                  </a:schemeClr>
                </a:solidFill>
                <a:latin typeface="Source Sans Pro" panose="020B0503030403020204" pitchFamily="34" charset="0"/>
              </a:rPr>
              <a:t>中</a:t>
            </a:r>
            <a:endParaRPr lang="en-US" dirty="0">
              <a:solidFill>
                <a:schemeClr val="tx1">
                  <a:alpha val="19000"/>
                </a:schemeClr>
              </a:solidFill>
              <a:latin typeface="Source Sans Pro" panose="020B0503030403020204" pitchFamily="34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BCF545B-4FB2-7847-98A6-89FCF4A412EB}"/>
              </a:ext>
            </a:extLst>
          </p:cNvPr>
          <p:cNvGrpSpPr/>
          <p:nvPr/>
        </p:nvGrpSpPr>
        <p:grpSpPr>
          <a:xfrm>
            <a:off x="8262695" y="3428999"/>
            <a:ext cx="1638294" cy="329448"/>
            <a:chOff x="3740075" y="5654052"/>
            <a:chExt cx="1638294" cy="329448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45880097-A61F-0146-8359-B0CDCB450332}"/>
                </a:ext>
              </a:extLst>
            </p:cNvPr>
            <p:cNvSpPr/>
            <p:nvPr/>
          </p:nvSpPr>
          <p:spPr>
            <a:xfrm>
              <a:off x="3740075" y="5654053"/>
              <a:ext cx="329447" cy="329447"/>
            </a:xfrm>
            <a:prstGeom prst="ellipse">
              <a:avLst/>
            </a:prstGeom>
            <a:solidFill>
              <a:srgbClr val="F725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02ECBBE2-2003-EE4E-A4E9-2039519F3808}"/>
                </a:ext>
              </a:extLst>
            </p:cNvPr>
            <p:cNvSpPr/>
            <p:nvPr/>
          </p:nvSpPr>
          <p:spPr>
            <a:xfrm>
              <a:off x="5048922" y="5654052"/>
              <a:ext cx="329447" cy="329447"/>
            </a:xfrm>
            <a:prstGeom prst="ellipse">
              <a:avLst/>
            </a:prstGeom>
            <a:solidFill>
              <a:srgbClr val="480C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E14F6F52-2D12-544C-A0C2-DE3256AE2BDE}"/>
                </a:ext>
              </a:extLst>
            </p:cNvPr>
            <p:cNvCxnSpPr>
              <a:endCxn id="35" idx="2"/>
            </p:cNvCxnSpPr>
            <p:nvPr/>
          </p:nvCxnSpPr>
          <p:spPr>
            <a:xfrm>
              <a:off x="4069522" y="5818775"/>
              <a:ext cx="979400" cy="1"/>
            </a:xfrm>
            <a:prstGeom prst="straightConnector1">
              <a:avLst/>
            </a:prstGeom>
            <a:ln w="31750">
              <a:solidFill>
                <a:srgbClr val="560BA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7" name="Curved Connector 36">
            <a:extLst>
              <a:ext uri="{FF2B5EF4-FFF2-40B4-BE49-F238E27FC236}">
                <a16:creationId xmlns:a16="http://schemas.microsoft.com/office/drawing/2014/main" id="{40D90330-2A57-AF46-A11F-9140FE4A16D2}"/>
              </a:ext>
            </a:extLst>
          </p:cNvPr>
          <p:cNvCxnSpPr>
            <a:cxnSpLocks/>
            <a:stCxn id="7" idx="0"/>
            <a:endCxn id="6" idx="2"/>
          </p:cNvCxnSpPr>
          <p:nvPr/>
        </p:nvCxnSpPr>
        <p:spPr>
          <a:xfrm rot="5400000" flipH="1" flipV="1">
            <a:off x="5275135" y="1743937"/>
            <a:ext cx="645753" cy="2019748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FE1B3E8F-1BB3-C64E-B858-716A0FC63256}"/>
              </a:ext>
            </a:extLst>
          </p:cNvPr>
          <p:cNvSpPr/>
          <p:nvPr/>
        </p:nvSpPr>
        <p:spPr>
          <a:xfrm>
            <a:off x="6482449" y="2421155"/>
            <a:ext cx="22141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solidFill>
                  <a:schemeClr val="tx1">
                    <a:alpha val="19000"/>
                  </a:schemeClr>
                </a:solidFill>
                <a:latin typeface="Source Sans Pro" panose="020B0503030403020204" pitchFamily="34" charset="0"/>
              </a:rPr>
              <a:t>后台提交lineage</a:t>
            </a:r>
            <a:endParaRPr lang="en-US" dirty="0">
              <a:solidFill>
                <a:schemeClr val="tx1">
                  <a:alpha val="19000"/>
                </a:schemeClr>
              </a:solidFill>
              <a:latin typeface="Source Sans Pro" panose="020B0503030403020204" pitchFamily="34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C39CB67-865E-FD4D-9B63-7FA912B81F42}"/>
              </a:ext>
            </a:extLst>
          </p:cNvPr>
          <p:cNvCxnSpPr>
            <a:cxnSpLocks/>
          </p:cNvCxnSpPr>
          <p:nvPr/>
        </p:nvCxnSpPr>
        <p:spPr>
          <a:xfrm flipH="1">
            <a:off x="2802019" y="2790487"/>
            <a:ext cx="3555751" cy="374842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FDF2CDF-E1D5-984B-A7B1-FEB810891857}"/>
              </a:ext>
            </a:extLst>
          </p:cNvPr>
          <p:cNvCxnSpPr>
            <a:cxnSpLocks/>
          </p:cNvCxnSpPr>
          <p:nvPr/>
        </p:nvCxnSpPr>
        <p:spPr>
          <a:xfrm>
            <a:off x="2808702" y="2779995"/>
            <a:ext cx="3549068" cy="376941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DEE81E28-38D3-6A44-996F-1247B2084D73}"/>
              </a:ext>
            </a:extLst>
          </p:cNvPr>
          <p:cNvSpPr/>
          <p:nvPr/>
        </p:nvSpPr>
        <p:spPr>
          <a:xfrm>
            <a:off x="9832119" y="5368026"/>
            <a:ext cx="2463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N" dirty="0">
                <a:latin typeface="Source Sans Pro" panose="020B0503030403020204" pitchFamily="34" charset="0"/>
              </a:rPr>
              <a:t>从本地lineage中恢复</a:t>
            </a:r>
            <a:endParaRPr lang="en-US" dirty="0">
              <a:latin typeface="Source Sans Pro" panose="020B0503030403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B099F3B-8C39-1A4C-AF97-029BF65FF73A}"/>
              </a:ext>
            </a:extLst>
          </p:cNvPr>
          <p:cNvGrpSpPr/>
          <p:nvPr/>
        </p:nvGrpSpPr>
        <p:grpSpPr>
          <a:xfrm>
            <a:off x="8262695" y="5654051"/>
            <a:ext cx="1638294" cy="329448"/>
            <a:chOff x="3740075" y="5654052"/>
            <a:chExt cx="1638294" cy="329448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5FC8BE0E-ED30-F44A-B7BB-98134A1791B5}"/>
                </a:ext>
              </a:extLst>
            </p:cNvPr>
            <p:cNvSpPr/>
            <p:nvPr/>
          </p:nvSpPr>
          <p:spPr>
            <a:xfrm>
              <a:off x="3740075" y="5654053"/>
              <a:ext cx="329447" cy="329447"/>
            </a:xfrm>
            <a:prstGeom prst="ellipse">
              <a:avLst/>
            </a:prstGeom>
            <a:solidFill>
              <a:srgbClr val="F725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BA4786A8-342B-724F-95B3-992766CE8510}"/>
                </a:ext>
              </a:extLst>
            </p:cNvPr>
            <p:cNvSpPr/>
            <p:nvPr/>
          </p:nvSpPr>
          <p:spPr>
            <a:xfrm>
              <a:off x="5048922" y="5654052"/>
              <a:ext cx="329447" cy="329447"/>
            </a:xfrm>
            <a:prstGeom prst="ellipse">
              <a:avLst/>
            </a:prstGeom>
            <a:solidFill>
              <a:srgbClr val="480C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/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3EC452C1-86FA-564F-9AFD-EAD8072725E4}"/>
                </a:ext>
              </a:extLst>
            </p:cNvPr>
            <p:cNvCxnSpPr>
              <a:endCxn id="44" idx="2"/>
            </p:cNvCxnSpPr>
            <p:nvPr/>
          </p:nvCxnSpPr>
          <p:spPr>
            <a:xfrm>
              <a:off x="4069522" y="5818775"/>
              <a:ext cx="979400" cy="1"/>
            </a:xfrm>
            <a:prstGeom prst="straightConnector1">
              <a:avLst/>
            </a:prstGeom>
            <a:ln w="31750">
              <a:solidFill>
                <a:srgbClr val="560BA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62421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080530"/>
          </a:xfrm>
        </p:spPr>
        <p:txBody>
          <a:bodyPr anchor="ctr">
            <a:normAutofit/>
          </a:bodyPr>
          <a:lstStyle/>
          <a:p>
            <a:r>
              <a:rPr lang="en-US" dirty="0"/>
              <a:t>测试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467" y="1214020"/>
            <a:ext cx="7112956" cy="2791834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4"/>
            <a:ext cx="28448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34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37522" y="6049926"/>
            <a:ext cx="93169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Locality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微软雅黑"/>
                <a:cs typeface="+mn-cs"/>
              </a:rPr>
              <a:t>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Aware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微软雅黑"/>
                <a:cs typeface="+mn-cs"/>
              </a:rPr>
              <a:t>指的是任务主要放置在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Actor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微软雅黑"/>
                <a:cs typeface="+mn-cs"/>
              </a:rPr>
              <a:t>所在的节点上，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Actor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微软雅黑"/>
                <a:cs typeface="+mn-cs"/>
              </a:rPr>
              <a:t>确定位置后不能迁移节点。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ans Pro" panose="020B0503030403020204" pitchFamily="34" charset="0"/>
              <a:ea typeface="微软雅黑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在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4.2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秒左右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kill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一个调用链上的成员之后的效果。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1423" y="1550329"/>
            <a:ext cx="4492614" cy="235406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7149" y="3949225"/>
            <a:ext cx="3925186" cy="21007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5816" y="3867861"/>
            <a:ext cx="3982430" cy="21568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RL算法测试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35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7149" y="1468761"/>
            <a:ext cx="8197702" cy="37475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98927" y="5539563"/>
            <a:ext cx="4394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在Evolution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Strategies和PPO上表现都很好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Pro" panose="020B0503030403020204" pitchFamily="34" charset="0"/>
              </a:rPr>
              <a:t>Ray API</a:t>
            </a:r>
            <a:r>
              <a:rPr lang="zh-CN" altLang="en-US" dirty="0"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latin typeface="Source Sans Pro" panose="020B0503030403020204" pitchFamily="34" charset="0"/>
              </a:rPr>
              <a:t>Demo</a:t>
            </a:r>
            <a:r>
              <a:rPr lang="zh-CN" altLang="en-US" dirty="0">
                <a:latin typeface="Source Sans Pro" panose="020B0503030403020204" pitchFamily="34" charset="0"/>
              </a:rPr>
              <a:t>展示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36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B0A37F6-351D-414A-B8C1-40B6935650A7}"/>
              </a:ext>
            </a:extLst>
          </p:cNvPr>
          <p:cNvGrpSpPr/>
          <p:nvPr/>
        </p:nvGrpSpPr>
        <p:grpSpPr>
          <a:xfrm>
            <a:off x="1161901" y="1578684"/>
            <a:ext cx="4634865" cy="4177665"/>
            <a:chOff x="5690870" y="1600200"/>
            <a:chExt cx="4634865" cy="4177665"/>
          </a:xfrm>
        </p:grpSpPr>
        <p:sp>
          <p:nvSpPr>
            <p:cNvPr id="12" name="椭圆 7">
              <a:extLst>
                <a:ext uri="{FF2B5EF4-FFF2-40B4-BE49-F238E27FC236}">
                  <a16:creationId xmlns:a16="http://schemas.microsoft.com/office/drawing/2014/main" id="{2A977324-2CA0-8944-81B3-B17A4C350CB5}"/>
                </a:ext>
              </a:extLst>
            </p:cNvPr>
            <p:cNvSpPr/>
            <p:nvPr/>
          </p:nvSpPr>
          <p:spPr>
            <a:xfrm>
              <a:off x="5690870" y="1600200"/>
              <a:ext cx="1809750" cy="56134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chemeClr val="tx1"/>
                  </a:solidFill>
                  <a:latin typeface="Source Sans Pro" panose="020B0503030403020204" pitchFamily="34" charset="0"/>
                </a:rPr>
                <a:t>zeros</a:t>
              </a:r>
            </a:p>
          </p:txBody>
        </p:sp>
        <p:sp>
          <p:nvSpPr>
            <p:cNvPr id="13" name="椭圆 8">
              <a:extLst>
                <a:ext uri="{FF2B5EF4-FFF2-40B4-BE49-F238E27FC236}">
                  <a16:creationId xmlns:a16="http://schemas.microsoft.com/office/drawing/2014/main" id="{3DB14DBA-E549-9D4D-A6A3-664B125DC648}"/>
                </a:ext>
              </a:extLst>
            </p:cNvPr>
            <p:cNvSpPr/>
            <p:nvPr/>
          </p:nvSpPr>
          <p:spPr>
            <a:xfrm>
              <a:off x="8515985" y="1600200"/>
              <a:ext cx="1809750" cy="56134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chemeClr val="tx1"/>
                  </a:solidFill>
                  <a:latin typeface="Source Sans Pro" panose="020B0503030403020204" pitchFamily="34" charset="0"/>
                </a:rPr>
                <a:t>zeros</a:t>
              </a:r>
            </a:p>
          </p:txBody>
        </p:sp>
        <p:sp>
          <p:nvSpPr>
            <p:cNvPr id="15" name="矩形 9">
              <a:extLst>
                <a:ext uri="{FF2B5EF4-FFF2-40B4-BE49-F238E27FC236}">
                  <a16:creationId xmlns:a16="http://schemas.microsoft.com/office/drawing/2014/main" id="{B3F6CA88-C364-7045-9634-417E45F71C7F}"/>
                </a:ext>
              </a:extLst>
            </p:cNvPr>
            <p:cNvSpPr/>
            <p:nvPr/>
          </p:nvSpPr>
          <p:spPr>
            <a:xfrm>
              <a:off x="6158865" y="2852420"/>
              <a:ext cx="873125" cy="49466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chemeClr val="tx1"/>
                  </a:solidFill>
                  <a:latin typeface="Source Sans Pro" panose="020B0503030403020204" pitchFamily="34" charset="0"/>
                </a:rPr>
                <a:t>id1</a:t>
              </a:r>
            </a:p>
          </p:txBody>
        </p:sp>
        <p:sp>
          <p:nvSpPr>
            <p:cNvPr id="16" name="矩形 10">
              <a:extLst>
                <a:ext uri="{FF2B5EF4-FFF2-40B4-BE49-F238E27FC236}">
                  <a16:creationId xmlns:a16="http://schemas.microsoft.com/office/drawing/2014/main" id="{19201285-2304-F041-A05A-BF5F091FBA71}"/>
                </a:ext>
              </a:extLst>
            </p:cNvPr>
            <p:cNvSpPr/>
            <p:nvPr/>
          </p:nvSpPr>
          <p:spPr>
            <a:xfrm>
              <a:off x="8984615" y="2852420"/>
              <a:ext cx="873125" cy="49466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chemeClr val="tx1"/>
                  </a:solidFill>
                  <a:latin typeface="Source Sans Pro" panose="020B0503030403020204" pitchFamily="34" charset="0"/>
                </a:rPr>
                <a:t>id2</a:t>
              </a:r>
            </a:p>
          </p:txBody>
        </p:sp>
        <p:sp>
          <p:nvSpPr>
            <p:cNvPr id="17" name="椭圆 11">
              <a:extLst>
                <a:ext uri="{FF2B5EF4-FFF2-40B4-BE49-F238E27FC236}">
                  <a16:creationId xmlns:a16="http://schemas.microsoft.com/office/drawing/2014/main" id="{A2675707-4AE5-4B45-8C05-2DF39616E89A}"/>
                </a:ext>
              </a:extLst>
            </p:cNvPr>
            <p:cNvSpPr/>
            <p:nvPr/>
          </p:nvSpPr>
          <p:spPr>
            <a:xfrm>
              <a:off x="7174865" y="3978275"/>
              <a:ext cx="1809750" cy="56134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chemeClr val="tx1"/>
                  </a:solidFill>
                  <a:latin typeface="Source Sans Pro" panose="020B0503030403020204" pitchFamily="34" charset="0"/>
                </a:rPr>
                <a:t>dot</a:t>
              </a:r>
            </a:p>
          </p:txBody>
        </p:sp>
        <p:sp>
          <p:nvSpPr>
            <p:cNvPr id="18" name="矩形 12">
              <a:extLst>
                <a:ext uri="{FF2B5EF4-FFF2-40B4-BE49-F238E27FC236}">
                  <a16:creationId xmlns:a16="http://schemas.microsoft.com/office/drawing/2014/main" id="{C1E5F746-56E9-F74B-81DC-04991C1D18D4}"/>
                </a:ext>
              </a:extLst>
            </p:cNvPr>
            <p:cNvSpPr/>
            <p:nvPr/>
          </p:nvSpPr>
          <p:spPr>
            <a:xfrm>
              <a:off x="7643495" y="5283200"/>
              <a:ext cx="873125" cy="49466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chemeClr val="tx1"/>
                  </a:solidFill>
                  <a:latin typeface="Source Sans Pro" panose="020B0503030403020204" pitchFamily="34" charset="0"/>
                </a:rPr>
                <a:t>id3</a:t>
              </a:r>
            </a:p>
          </p:txBody>
        </p:sp>
        <p:cxnSp>
          <p:nvCxnSpPr>
            <p:cNvPr id="19" name="直接箭头连接符 13">
              <a:extLst>
                <a:ext uri="{FF2B5EF4-FFF2-40B4-BE49-F238E27FC236}">
                  <a16:creationId xmlns:a16="http://schemas.microsoft.com/office/drawing/2014/main" id="{8B3E3B94-71F5-EB45-B193-04C0C814A326}"/>
                </a:ext>
              </a:extLst>
            </p:cNvPr>
            <p:cNvCxnSpPr/>
            <p:nvPr/>
          </p:nvCxnSpPr>
          <p:spPr>
            <a:xfrm>
              <a:off x="6595745" y="2161540"/>
              <a:ext cx="0" cy="69088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箭头连接符 14">
              <a:extLst>
                <a:ext uri="{FF2B5EF4-FFF2-40B4-BE49-F238E27FC236}">
                  <a16:creationId xmlns:a16="http://schemas.microsoft.com/office/drawing/2014/main" id="{06DA6B29-FA6F-A54A-BDA9-2214B9D191B5}"/>
                </a:ext>
              </a:extLst>
            </p:cNvPr>
            <p:cNvCxnSpPr/>
            <p:nvPr/>
          </p:nvCxnSpPr>
          <p:spPr>
            <a:xfrm>
              <a:off x="9420860" y="2161540"/>
              <a:ext cx="0" cy="69088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箭头连接符 15">
              <a:extLst>
                <a:ext uri="{FF2B5EF4-FFF2-40B4-BE49-F238E27FC236}">
                  <a16:creationId xmlns:a16="http://schemas.microsoft.com/office/drawing/2014/main" id="{C45E8790-D4E2-4B4E-9D13-3CE960113327}"/>
                </a:ext>
              </a:extLst>
            </p:cNvPr>
            <p:cNvCxnSpPr>
              <a:endCxn id="17" idx="1"/>
            </p:cNvCxnSpPr>
            <p:nvPr/>
          </p:nvCxnSpPr>
          <p:spPr>
            <a:xfrm>
              <a:off x="6595745" y="3347085"/>
              <a:ext cx="843915" cy="71310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16">
              <a:extLst>
                <a:ext uri="{FF2B5EF4-FFF2-40B4-BE49-F238E27FC236}">
                  <a16:creationId xmlns:a16="http://schemas.microsoft.com/office/drawing/2014/main" id="{6DD13111-C342-AC49-8828-A6A4525240C2}"/>
                </a:ext>
              </a:extLst>
            </p:cNvPr>
            <p:cNvCxnSpPr>
              <a:endCxn id="17" idx="7"/>
            </p:cNvCxnSpPr>
            <p:nvPr/>
          </p:nvCxnSpPr>
          <p:spPr>
            <a:xfrm flipH="1">
              <a:off x="8719820" y="3347085"/>
              <a:ext cx="701040" cy="71310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箭头连接符 17">
              <a:extLst>
                <a:ext uri="{FF2B5EF4-FFF2-40B4-BE49-F238E27FC236}">
                  <a16:creationId xmlns:a16="http://schemas.microsoft.com/office/drawing/2014/main" id="{4C185507-7827-DB46-A1C6-F691914320AE}"/>
                </a:ext>
              </a:extLst>
            </p:cNvPr>
            <p:cNvCxnSpPr>
              <a:endCxn id="18" idx="0"/>
            </p:cNvCxnSpPr>
            <p:nvPr/>
          </p:nvCxnSpPr>
          <p:spPr>
            <a:xfrm>
              <a:off x="8080375" y="4539615"/>
              <a:ext cx="0" cy="74358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E6A19D8-090B-824C-AE0A-45ABFEEF28F3}"/>
              </a:ext>
            </a:extLst>
          </p:cNvPr>
          <p:cNvGrpSpPr/>
          <p:nvPr/>
        </p:nvGrpSpPr>
        <p:grpSpPr>
          <a:xfrm>
            <a:off x="6812131" y="1912937"/>
            <a:ext cx="3517265" cy="3032125"/>
            <a:chOff x="891540" y="1945640"/>
            <a:chExt cx="3517265" cy="3032125"/>
          </a:xfrm>
        </p:grpSpPr>
        <p:sp>
          <p:nvSpPr>
            <p:cNvPr id="24" name="椭圆 7">
              <a:extLst>
                <a:ext uri="{FF2B5EF4-FFF2-40B4-BE49-F238E27FC236}">
                  <a16:creationId xmlns:a16="http://schemas.microsoft.com/office/drawing/2014/main" id="{94F374DE-65AA-B442-B73A-9ADFD7D9F018}"/>
                </a:ext>
              </a:extLst>
            </p:cNvPr>
            <p:cNvSpPr/>
            <p:nvPr/>
          </p:nvSpPr>
          <p:spPr>
            <a:xfrm>
              <a:off x="952500" y="1945640"/>
              <a:ext cx="1809750" cy="56134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chemeClr val="tx1"/>
                  </a:solidFill>
                </a:rPr>
                <a:t>Counter</a:t>
              </a:r>
            </a:p>
          </p:txBody>
        </p:sp>
        <p:sp>
          <p:nvSpPr>
            <p:cNvPr id="25" name="椭圆 8">
              <a:extLst>
                <a:ext uri="{FF2B5EF4-FFF2-40B4-BE49-F238E27FC236}">
                  <a16:creationId xmlns:a16="http://schemas.microsoft.com/office/drawing/2014/main" id="{0E2B4D7C-2873-A04F-A877-BDE0ACE25F40}"/>
                </a:ext>
              </a:extLst>
            </p:cNvPr>
            <p:cNvSpPr/>
            <p:nvPr/>
          </p:nvSpPr>
          <p:spPr>
            <a:xfrm>
              <a:off x="952500" y="4416425"/>
              <a:ext cx="1809750" cy="56134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chemeClr val="tx1"/>
                  </a:solidFill>
                </a:rPr>
                <a:t>inc</a:t>
              </a:r>
            </a:p>
          </p:txBody>
        </p:sp>
        <p:sp>
          <p:nvSpPr>
            <p:cNvPr id="26" name="矩形 10">
              <a:extLst>
                <a:ext uri="{FF2B5EF4-FFF2-40B4-BE49-F238E27FC236}">
                  <a16:creationId xmlns:a16="http://schemas.microsoft.com/office/drawing/2014/main" id="{7DBDF6CF-3A67-BF4A-8BB7-FF7E33F07124}"/>
                </a:ext>
              </a:extLst>
            </p:cNvPr>
            <p:cNvSpPr/>
            <p:nvPr/>
          </p:nvSpPr>
          <p:spPr>
            <a:xfrm>
              <a:off x="3535680" y="3197860"/>
              <a:ext cx="873125" cy="49466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chemeClr val="tx1"/>
                  </a:solidFill>
                </a:rPr>
                <a:t>id4</a:t>
              </a:r>
            </a:p>
          </p:txBody>
        </p:sp>
        <p:sp>
          <p:nvSpPr>
            <p:cNvPr id="27" name="椭圆 11">
              <a:extLst>
                <a:ext uri="{FF2B5EF4-FFF2-40B4-BE49-F238E27FC236}">
                  <a16:creationId xmlns:a16="http://schemas.microsoft.com/office/drawing/2014/main" id="{15C69E3F-6F07-114D-97C9-CEEEEC3B6508}"/>
                </a:ext>
              </a:extLst>
            </p:cNvPr>
            <p:cNvSpPr/>
            <p:nvPr/>
          </p:nvSpPr>
          <p:spPr>
            <a:xfrm>
              <a:off x="891540" y="3164205"/>
              <a:ext cx="1809750" cy="56134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chemeClr val="tx1"/>
                  </a:solidFill>
                </a:rPr>
                <a:t>inc</a:t>
              </a:r>
            </a:p>
          </p:txBody>
        </p:sp>
        <p:cxnSp>
          <p:nvCxnSpPr>
            <p:cNvPr id="28" name="直接箭头连接符 14">
              <a:extLst>
                <a:ext uri="{FF2B5EF4-FFF2-40B4-BE49-F238E27FC236}">
                  <a16:creationId xmlns:a16="http://schemas.microsoft.com/office/drawing/2014/main" id="{DB1D4514-0122-6844-AAF2-7C3D4FB26ECF}"/>
                </a:ext>
              </a:extLst>
            </p:cNvPr>
            <p:cNvCxnSpPr>
              <a:stCxn id="27" idx="6"/>
              <a:endCxn id="26" idx="1"/>
            </p:cNvCxnSpPr>
            <p:nvPr/>
          </p:nvCxnSpPr>
          <p:spPr>
            <a:xfrm>
              <a:off x="2701290" y="3444875"/>
              <a:ext cx="834390" cy="63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矩形 5">
              <a:extLst>
                <a:ext uri="{FF2B5EF4-FFF2-40B4-BE49-F238E27FC236}">
                  <a16:creationId xmlns:a16="http://schemas.microsoft.com/office/drawing/2014/main" id="{7A743E2C-8BCF-3442-BDBE-519FE3AF96E0}"/>
                </a:ext>
              </a:extLst>
            </p:cNvPr>
            <p:cNvSpPr/>
            <p:nvPr/>
          </p:nvSpPr>
          <p:spPr>
            <a:xfrm>
              <a:off x="3535680" y="4450080"/>
              <a:ext cx="873125" cy="49466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chemeClr val="tx1"/>
                  </a:solidFill>
                </a:rPr>
                <a:t>id5</a:t>
              </a:r>
            </a:p>
          </p:txBody>
        </p:sp>
        <p:cxnSp>
          <p:nvCxnSpPr>
            <p:cNvPr id="30" name="直接箭头连接符 6">
              <a:extLst>
                <a:ext uri="{FF2B5EF4-FFF2-40B4-BE49-F238E27FC236}">
                  <a16:creationId xmlns:a16="http://schemas.microsoft.com/office/drawing/2014/main" id="{FEF83A74-E01E-5B4E-B1B0-2FC27DCA196E}"/>
                </a:ext>
              </a:extLst>
            </p:cNvPr>
            <p:cNvCxnSpPr>
              <a:endCxn id="29" idx="1"/>
            </p:cNvCxnSpPr>
            <p:nvPr/>
          </p:nvCxnSpPr>
          <p:spPr>
            <a:xfrm>
              <a:off x="2701290" y="4697095"/>
              <a:ext cx="834390" cy="63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下箭头 18">
              <a:extLst>
                <a:ext uri="{FF2B5EF4-FFF2-40B4-BE49-F238E27FC236}">
                  <a16:creationId xmlns:a16="http://schemas.microsoft.com/office/drawing/2014/main" id="{3C9C5E57-ADC7-C446-972F-3890F6DA61A5}"/>
                </a:ext>
              </a:extLst>
            </p:cNvPr>
            <p:cNvSpPr/>
            <p:nvPr/>
          </p:nvSpPr>
          <p:spPr>
            <a:xfrm>
              <a:off x="1654810" y="2506345"/>
              <a:ext cx="419735" cy="657860"/>
            </a:xfrm>
            <a:prstGeom prst="downArrow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下箭头 20">
              <a:extLst>
                <a:ext uri="{FF2B5EF4-FFF2-40B4-BE49-F238E27FC236}">
                  <a16:creationId xmlns:a16="http://schemas.microsoft.com/office/drawing/2014/main" id="{20F5EEC4-FBE6-6849-AB1E-155736CF7D2A}"/>
                </a:ext>
              </a:extLst>
            </p:cNvPr>
            <p:cNvSpPr/>
            <p:nvPr/>
          </p:nvSpPr>
          <p:spPr>
            <a:xfrm>
              <a:off x="1647190" y="3758565"/>
              <a:ext cx="419735" cy="657860"/>
            </a:xfrm>
            <a:prstGeom prst="downArrow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863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Pro" panose="020B0503030403020204" pitchFamily="34" charset="0"/>
              </a:rPr>
              <a:t>Ray API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4803775" cy="4526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Source Sans Pro" panose="020B0503030403020204" pitchFamily="34" charset="0"/>
              </a:rPr>
              <a:t>	Tasks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@</a:t>
            </a:r>
            <a:r>
              <a:rPr lang="en-US" sz="2000" dirty="0" err="1">
                <a:solidFill>
                  <a:srgbClr val="7030A0"/>
                </a:solidFill>
                <a:latin typeface="Source Sans Pro" panose="020B0503030403020204" pitchFamily="34" charset="0"/>
              </a:rPr>
              <a:t>ray.remote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def</a:t>
            </a: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zeros</a:t>
            </a:r>
            <a:r>
              <a:rPr lang="en-US" sz="2000" dirty="0">
                <a:latin typeface="Source Sans Pro" panose="020B0503030403020204" pitchFamily="34" charset="0"/>
              </a:rPr>
              <a:t>(shape):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</a:rPr>
              <a:t>     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return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</a:rPr>
              <a:t>np.zeros</a:t>
            </a:r>
            <a:r>
              <a:rPr lang="en-US" sz="2000" dirty="0">
                <a:latin typeface="Source Sans Pro" panose="020B0503030403020204" pitchFamily="34" charset="0"/>
              </a:rPr>
              <a:t>(shape)</a:t>
            </a:r>
          </a:p>
          <a:p>
            <a:pPr marL="0" indent="0" fontAlgn="auto">
              <a:lnSpc>
                <a:spcPct val="50000"/>
              </a:lnSpc>
              <a:buNone/>
            </a:pP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@</a:t>
            </a:r>
            <a:r>
              <a:rPr lang="en-US" sz="2000" dirty="0" err="1">
                <a:solidFill>
                  <a:srgbClr val="7030A0"/>
                </a:solidFill>
                <a:latin typeface="Source Sans Pro" panose="020B0503030403020204" pitchFamily="34" charset="0"/>
              </a:rPr>
              <a:t>ray.remote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def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dot</a:t>
            </a:r>
            <a:r>
              <a:rPr lang="en-US" sz="2000" dirty="0">
                <a:latin typeface="Source Sans Pro" panose="020B0503030403020204" pitchFamily="34" charset="0"/>
              </a:rPr>
              <a:t>(</a:t>
            </a:r>
            <a:r>
              <a:rPr lang="en-US" sz="2000" dirty="0" err="1">
                <a:latin typeface="Source Sans Pro" panose="020B0503030403020204" pitchFamily="34" charset="0"/>
              </a:rPr>
              <a:t>a,b</a:t>
            </a:r>
            <a:r>
              <a:rPr lang="en-US" sz="2000" dirty="0">
                <a:latin typeface="Source Sans Pro" panose="020B0503030403020204" pitchFamily="34" charset="0"/>
              </a:rPr>
              <a:t>):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</a:rPr>
              <a:t>     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return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</a:rPr>
              <a:t>np.dot</a:t>
            </a:r>
            <a:r>
              <a:rPr lang="en-US" sz="2000" dirty="0">
                <a:latin typeface="Source Sans Pro" panose="020B0503030403020204" pitchFamily="34" charset="0"/>
              </a:rPr>
              <a:t>(</a:t>
            </a:r>
            <a:r>
              <a:rPr lang="en-US" sz="2000" dirty="0" err="1">
                <a:latin typeface="Source Sans Pro" panose="020B0503030403020204" pitchFamily="34" charset="0"/>
              </a:rPr>
              <a:t>a,b</a:t>
            </a:r>
            <a:r>
              <a:rPr lang="en-US" sz="2000" dirty="0">
                <a:latin typeface="Source Sans Pro" panose="020B0503030403020204" pitchFamily="34" charset="0"/>
              </a:rPr>
              <a:t>)</a:t>
            </a:r>
          </a:p>
          <a:p>
            <a:pPr marL="0" indent="0" fontAlgn="auto">
              <a:lnSpc>
                <a:spcPct val="50000"/>
              </a:lnSpc>
              <a:buNone/>
            </a:pP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</a:rPr>
              <a:t>id1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=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</a:rPr>
              <a:t>zeros.remote</a:t>
            </a:r>
            <a:r>
              <a:rPr lang="en-US" sz="2000" dirty="0">
                <a:latin typeface="Source Sans Pro" panose="020B0503030403020204" pitchFamily="34" charset="0"/>
              </a:rPr>
              <a:t>([5,5])</a:t>
            </a:r>
          </a:p>
          <a:p>
            <a:pPr marL="0" indent="0" fontAlgn="auto">
              <a:lnSpc>
                <a:spcPct val="50000"/>
              </a:lnSpc>
              <a:buNone/>
            </a:pPr>
            <a:endParaRPr lang="en-US" sz="2000" dirty="0">
              <a:solidFill>
                <a:srgbClr val="C00000"/>
              </a:solidFill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37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690870" y="1600200"/>
            <a:ext cx="1809750" cy="561340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tx1"/>
                </a:solidFill>
              </a:rPr>
              <a:t>zeros</a:t>
            </a:r>
          </a:p>
        </p:txBody>
      </p:sp>
      <p:sp>
        <p:nvSpPr>
          <p:cNvPr id="10" name="矩形 9"/>
          <p:cNvSpPr/>
          <p:nvPr/>
        </p:nvSpPr>
        <p:spPr>
          <a:xfrm>
            <a:off x="6158865" y="2852420"/>
            <a:ext cx="873125" cy="494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tx1"/>
                </a:solidFill>
              </a:rPr>
              <a:t>id1</a:t>
            </a:r>
          </a:p>
        </p:txBody>
      </p:sp>
      <p:cxnSp>
        <p:nvCxnSpPr>
          <p:cNvPr id="14" name="直接箭头连接符 13"/>
          <p:cNvCxnSpPr/>
          <p:nvPr/>
        </p:nvCxnSpPr>
        <p:spPr>
          <a:xfrm>
            <a:off x="6595745" y="2161540"/>
            <a:ext cx="0" cy="69088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Pro" panose="020B0503030403020204" pitchFamily="34" charset="0"/>
              </a:rPr>
              <a:t>Ray API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4803775" cy="5351512"/>
          </a:xfrm>
        </p:spPr>
        <p:txBody>
          <a:bodyPr>
            <a:normAutofit fontScale="97500"/>
          </a:bodyPr>
          <a:lstStyle/>
          <a:p>
            <a:pPr marL="0" indent="0">
              <a:buNone/>
            </a:pPr>
            <a:r>
              <a:rPr lang="en-US" sz="2000" dirty="0">
                <a:latin typeface="Source Sans Pro" panose="020B0503030403020204" pitchFamily="34" charset="0"/>
              </a:rPr>
              <a:t>	Tasks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@</a:t>
            </a:r>
            <a:r>
              <a:rPr lang="en-US" sz="2000" dirty="0" err="1">
                <a:solidFill>
                  <a:srgbClr val="7030A0"/>
                </a:solidFill>
                <a:latin typeface="Source Sans Pro" panose="020B0503030403020204" pitchFamily="34" charset="0"/>
              </a:rPr>
              <a:t>ray.remote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def</a:t>
            </a: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zeros</a:t>
            </a:r>
            <a:r>
              <a:rPr lang="en-US" sz="2000" dirty="0">
                <a:latin typeface="Source Sans Pro" panose="020B0503030403020204" pitchFamily="34" charset="0"/>
              </a:rPr>
              <a:t>(shape):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</a:rPr>
              <a:t>     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return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</a:rPr>
              <a:t>np.zeros</a:t>
            </a:r>
            <a:r>
              <a:rPr lang="en-US" sz="2000" dirty="0">
                <a:latin typeface="Source Sans Pro" panose="020B0503030403020204" pitchFamily="34" charset="0"/>
              </a:rPr>
              <a:t>(shape)</a:t>
            </a:r>
          </a:p>
          <a:p>
            <a:pPr marL="0" indent="0" fontAlgn="auto">
              <a:lnSpc>
                <a:spcPct val="50000"/>
              </a:lnSpc>
              <a:buNone/>
            </a:pP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@</a:t>
            </a:r>
            <a:r>
              <a:rPr lang="en-US" sz="2000" dirty="0" err="1">
                <a:solidFill>
                  <a:srgbClr val="7030A0"/>
                </a:solidFill>
                <a:latin typeface="Source Sans Pro" panose="020B0503030403020204" pitchFamily="34" charset="0"/>
              </a:rPr>
              <a:t>ray.remote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def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dot</a:t>
            </a:r>
            <a:r>
              <a:rPr lang="en-US" sz="2000" dirty="0">
                <a:latin typeface="Source Sans Pro" panose="020B0503030403020204" pitchFamily="34" charset="0"/>
              </a:rPr>
              <a:t>(</a:t>
            </a:r>
            <a:r>
              <a:rPr lang="en-US" sz="2000" dirty="0" err="1">
                <a:latin typeface="Source Sans Pro" panose="020B0503030403020204" pitchFamily="34" charset="0"/>
              </a:rPr>
              <a:t>a,b</a:t>
            </a:r>
            <a:r>
              <a:rPr lang="en-US" sz="2000" dirty="0">
                <a:latin typeface="Source Sans Pro" panose="020B0503030403020204" pitchFamily="34" charset="0"/>
              </a:rPr>
              <a:t>):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</a:rPr>
              <a:t>     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return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</a:rPr>
              <a:t>np.dot</a:t>
            </a:r>
            <a:r>
              <a:rPr lang="en-US" sz="2000" dirty="0">
                <a:latin typeface="Source Sans Pro" panose="020B0503030403020204" pitchFamily="34" charset="0"/>
              </a:rPr>
              <a:t>(</a:t>
            </a:r>
            <a:r>
              <a:rPr lang="en-US" sz="2000" dirty="0" err="1">
                <a:latin typeface="Source Sans Pro" panose="020B0503030403020204" pitchFamily="34" charset="0"/>
              </a:rPr>
              <a:t>a,b</a:t>
            </a:r>
            <a:r>
              <a:rPr lang="en-US" sz="2000" dirty="0">
                <a:latin typeface="Source Sans Pro" panose="020B0503030403020204" pitchFamily="34" charset="0"/>
              </a:rPr>
              <a:t>)</a:t>
            </a:r>
          </a:p>
          <a:p>
            <a:pPr marL="0" indent="0" fontAlgn="auto">
              <a:lnSpc>
                <a:spcPct val="50000"/>
              </a:lnSpc>
              <a:buNone/>
            </a:pP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</a:rPr>
              <a:t>id1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=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</a:rPr>
              <a:t>zeros.remote</a:t>
            </a:r>
            <a:r>
              <a:rPr lang="en-US" sz="2000" dirty="0">
                <a:latin typeface="Source Sans Pro" panose="020B0503030403020204" pitchFamily="34" charset="0"/>
              </a:rPr>
              <a:t>([5,5])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  <a:sym typeface="+mn-ea"/>
              </a:rPr>
              <a:t>id2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  <a:sym typeface="+mn-ea"/>
              </a:rPr>
              <a:t>=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  <a:sym typeface="+mn-ea"/>
              </a:rPr>
              <a:t>zeros.remote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([5,5])</a:t>
            </a:r>
            <a:endParaRPr lang="en-US" sz="2000" dirty="0">
              <a:solidFill>
                <a:srgbClr val="C00000"/>
              </a:solidFill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38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690870" y="1600200"/>
            <a:ext cx="1809750" cy="561340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tx1"/>
                </a:solidFill>
                <a:latin typeface="Source Sans Pro" panose="020B0503030403020204" pitchFamily="34" charset="0"/>
              </a:rPr>
              <a:t>zeros</a:t>
            </a:r>
          </a:p>
        </p:txBody>
      </p:sp>
      <p:sp>
        <p:nvSpPr>
          <p:cNvPr id="9" name="椭圆 8"/>
          <p:cNvSpPr/>
          <p:nvPr/>
        </p:nvSpPr>
        <p:spPr>
          <a:xfrm>
            <a:off x="8515985" y="1600200"/>
            <a:ext cx="1809750" cy="561340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tx1"/>
                </a:solidFill>
              </a:rPr>
              <a:t>zeros</a:t>
            </a:r>
          </a:p>
        </p:txBody>
      </p:sp>
      <p:sp>
        <p:nvSpPr>
          <p:cNvPr id="10" name="矩形 9"/>
          <p:cNvSpPr/>
          <p:nvPr/>
        </p:nvSpPr>
        <p:spPr>
          <a:xfrm>
            <a:off x="6158865" y="2852420"/>
            <a:ext cx="873125" cy="494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tx1"/>
                </a:solidFill>
                <a:latin typeface="Source Sans Pro" panose="020B0503030403020204" pitchFamily="34" charset="0"/>
              </a:rPr>
              <a:t>id1</a:t>
            </a:r>
          </a:p>
        </p:txBody>
      </p:sp>
      <p:sp>
        <p:nvSpPr>
          <p:cNvPr id="11" name="矩形 10"/>
          <p:cNvSpPr/>
          <p:nvPr/>
        </p:nvSpPr>
        <p:spPr>
          <a:xfrm>
            <a:off x="8984615" y="2852420"/>
            <a:ext cx="873125" cy="494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tx1"/>
                </a:solidFill>
                <a:latin typeface="Source Sans Pro" panose="020B0503030403020204" pitchFamily="34" charset="0"/>
              </a:rPr>
              <a:t>id2</a:t>
            </a:r>
          </a:p>
        </p:txBody>
      </p:sp>
      <p:cxnSp>
        <p:nvCxnSpPr>
          <p:cNvPr id="14" name="直接箭头连接符 13"/>
          <p:cNvCxnSpPr/>
          <p:nvPr/>
        </p:nvCxnSpPr>
        <p:spPr>
          <a:xfrm>
            <a:off x="6595745" y="2161540"/>
            <a:ext cx="0" cy="69088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9420860" y="2161540"/>
            <a:ext cx="0" cy="69088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Pro" panose="020B0503030403020204" pitchFamily="34" charset="0"/>
              </a:rPr>
              <a:t>Ray API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199"/>
            <a:ext cx="4803775" cy="5538935"/>
          </a:xfrm>
        </p:spPr>
        <p:txBody>
          <a:bodyPr>
            <a:normAutofit fontScale="97500"/>
          </a:bodyPr>
          <a:lstStyle/>
          <a:p>
            <a:pPr marL="0" indent="0">
              <a:buNone/>
            </a:pPr>
            <a:r>
              <a:rPr lang="en-US" sz="2000" dirty="0">
                <a:latin typeface="Source Sans Pro" panose="020B0503030403020204" pitchFamily="34" charset="0"/>
              </a:rPr>
              <a:t>	Tasks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@</a:t>
            </a:r>
            <a:r>
              <a:rPr lang="en-US" sz="2000" dirty="0" err="1">
                <a:solidFill>
                  <a:srgbClr val="7030A0"/>
                </a:solidFill>
                <a:latin typeface="Source Sans Pro" panose="020B0503030403020204" pitchFamily="34" charset="0"/>
              </a:rPr>
              <a:t>ray.remote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def</a:t>
            </a: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zeros</a:t>
            </a:r>
            <a:r>
              <a:rPr lang="en-US" sz="2000" dirty="0">
                <a:latin typeface="Source Sans Pro" panose="020B0503030403020204" pitchFamily="34" charset="0"/>
              </a:rPr>
              <a:t>(shape):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</a:rPr>
              <a:t>     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return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</a:rPr>
              <a:t>np.zeros</a:t>
            </a:r>
            <a:r>
              <a:rPr lang="en-US" sz="2000" dirty="0">
                <a:latin typeface="Source Sans Pro" panose="020B0503030403020204" pitchFamily="34" charset="0"/>
              </a:rPr>
              <a:t>(shape)</a:t>
            </a:r>
          </a:p>
          <a:p>
            <a:pPr marL="0" indent="0" fontAlgn="auto">
              <a:lnSpc>
                <a:spcPct val="50000"/>
              </a:lnSpc>
              <a:buNone/>
            </a:pP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@</a:t>
            </a:r>
            <a:r>
              <a:rPr lang="en-US" sz="2000" dirty="0" err="1">
                <a:solidFill>
                  <a:srgbClr val="7030A0"/>
                </a:solidFill>
                <a:latin typeface="Source Sans Pro" panose="020B0503030403020204" pitchFamily="34" charset="0"/>
              </a:rPr>
              <a:t>ray.remote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def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dot</a:t>
            </a:r>
            <a:r>
              <a:rPr lang="en-US" sz="2000" dirty="0">
                <a:latin typeface="Source Sans Pro" panose="020B0503030403020204" pitchFamily="34" charset="0"/>
              </a:rPr>
              <a:t>(</a:t>
            </a:r>
            <a:r>
              <a:rPr lang="en-US" sz="2000" dirty="0" err="1">
                <a:latin typeface="Source Sans Pro" panose="020B0503030403020204" pitchFamily="34" charset="0"/>
              </a:rPr>
              <a:t>a,b</a:t>
            </a:r>
            <a:r>
              <a:rPr lang="en-US" sz="2000" dirty="0">
                <a:latin typeface="Source Sans Pro" panose="020B0503030403020204" pitchFamily="34" charset="0"/>
              </a:rPr>
              <a:t>):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</a:rPr>
              <a:t>     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return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</a:rPr>
              <a:t>np.dot</a:t>
            </a:r>
            <a:r>
              <a:rPr lang="en-US" sz="2000" dirty="0">
                <a:latin typeface="Source Sans Pro" panose="020B0503030403020204" pitchFamily="34" charset="0"/>
              </a:rPr>
              <a:t>(</a:t>
            </a:r>
            <a:r>
              <a:rPr lang="en-US" sz="2000" dirty="0" err="1">
                <a:latin typeface="Source Sans Pro" panose="020B0503030403020204" pitchFamily="34" charset="0"/>
              </a:rPr>
              <a:t>a,b</a:t>
            </a:r>
            <a:r>
              <a:rPr lang="en-US" sz="2000" dirty="0">
                <a:latin typeface="Source Sans Pro" panose="020B0503030403020204" pitchFamily="34" charset="0"/>
              </a:rPr>
              <a:t>)</a:t>
            </a:r>
          </a:p>
          <a:p>
            <a:pPr marL="0" indent="0" fontAlgn="auto">
              <a:lnSpc>
                <a:spcPct val="50000"/>
              </a:lnSpc>
              <a:buNone/>
            </a:pP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</a:rPr>
              <a:t>id1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=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</a:rPr>
              <a:t>zeros.remote</a:t>
            </a:r>
            <a:r>
              <a:rPr lang="en-US" sz="2000" dirty="0">
                <a:latin typeface="Source Sans Pro" panose="020B0503030403020204" pitchFamily="34" charset="0"/>
              </a:rPr>
              <a:t>([5,5])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  <a:sym typeface="+mn-ea"/>
              </a:rPr>
              <a:t>id2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  <a:sym typeface="+mn-ea"/>
              </a:rPr>
              <a:t>=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  <a:sym typeface="+mn-ea"/>
              </a:rPr>
              <a:t>zeros.remote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([5,5])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  <a:sym typeface="+mn-ea"/>
              </a:rPr>
              <a:t>id3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  <a:sym typeface="+mn-ea"/>
              </a:rPr>
              <a:t> =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  <a:sym typeface="+mn-ea"/>
              </a:rPr>
              <a:t>dot.remote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(</a:t>
            </a: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  <a:sym typeface="+mn-ea"/>
              </a:rPr>
              <a:t>id1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,</a:t>
            </a: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  <a:sym typeface="+mn-ea"/>
              </a:rPr>
              <a:t>id2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)</a:t>
            </a:r>
            <a:endParaRPr lang="en-US" sz="2000" dirty="0">
              <a:solidFill>
                <a:srgbClr val="C00000"/>
              </a:solidFill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Source Sans Pro" panose="020B0503030403020204" pitchFamily="34" charset="0"/>
              </a:rPr>
              <a:t>39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Source Sans Pro" panose="020B0503030403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690870" y="1600200"/>
            <a:ext cx="1809750" cy="561340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tx1"/>
                </a:solidFill>
                <a:latin typeface="Source Sans Pro" panose="020B0503030403020204" pitchFamily="34" charset="0"/>
              </a:rPr>
              <a:t>zeros</a:t>
            </a:r>
          </a:p>
        </p:txBody>
      </p:sp>
      <p:sp>
        <p:nvSpPr>
          <p:cNvPr id="9" name="椭圆 8"/>
          <p:cNvSpPr/>
          <p:nvPr/>
        </p:nvSpPr>
        <p:spPr>
          <a:xfrm>
            <a:off x="8515985" y="1600200"/>
            <a:ext cx="1809750" cy="561340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tx1"/>
                </a:solidFill>
                <a:latin typeface="Source Sans Pro" panose="020B0503030403020204" pitchFamily="34" charset="0"/>
              </a:rPr>
              <a:t>zeros</a:t>
            </a:r>
          </a:p>
        </p:txBody>
      </p:sp>
      <p:sp>
        <p:nvSpPr>
          <p:cNvPr id="10" name="矩形 9"/>
          <p:cNvSpPr/>
          <p:nvPr/>
        </p:nvSpPr>
        <p:spPr>
          <a:xfrm>
            <a:off x="6158865" y="2852420"/>
            <a:ext cx="873125" cy="494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tx1"/>
                </a:solidFill>
                <a:latin typeface="Source Sans Pro" panose="020B0503030403020204" pitchFamily="34" charset="0"/>
              </a:rPr>
              <a:t>id1</a:t>
            </a:r>
          </a:p>
        </p:txBody>
      </p:sp>
      <p:sp>
        <p:nvSpPr>
          <p:cNvPr id="11" name="矩形 10"/>
          <p:cNvSpPr/>
          <p:nvPr/>
        </p:nvSpPr>
        <p:spPr>
          <a:xfrm>
            <a:off x="8984615" y="2852420"/>
            <a:ext cx="873125" cy="494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tx1"/>
                </a:solidFill>
                <a:latin typeface="Source Sans Pro" panose="020B0503030403020204" pitchFamily="34" charset="0"/>
              </a:rPr>
              <a:t>id2</a:t>
            </a:r>
          </a:p>
        </p:txBody>
      </p:sp>
      <p:sp>
        <p:nvSpPr>
          <p:cNvPr id="12" name="椭圆 11"/>
          <p:cNvSpPr/>
          <p:nvPr/>
        </p:nvSpPr>
        <p:spPr>
          <a:xfrm>
            <a:off x="7174865" y="3978275"/>
            <a:ext cx="1809750" cy="561340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tx1"/>
                </a:solidFill>
                <a:latin typeface="Source Sans Pro" panose="020B0503030403020204" pitchFamily="34" charset="0"/>
              </a:rPr>
              <a:t>dot</a:t>
            </a:r>
          </a:p>
        </p:txBody>
      </p:sp>
      <p:sp>
        <p:nvSpPr>
          <p:cNvPr id="13" name="矩形 12"/>
          <p:cNvSpPr/>
          <p:nvPr/>
        </p:nvSpPr>
        <p:spPr>
          <a:xfrm>
            <a:off x="7643495" y="5283200"/>
            <a:ext cx="873125" cy="494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tx1"/>
                </a:solidFill>
                <a:latin typeface="Source Sans Pro" panose="020B0503030403020204" pitchFamily="34" charset="0"/>
              </a:rPr>
              <a:t>id3</a:t>
            </a:r>
          </a:p>
        </p:txBody>
      </p:sp>
      <p:cxnSp>
        <p:nvCxnSpPr>
          <p:cNvPr id="14" name="直接箭头连接符 13"/>
          <p:cNvCxnSpPr/>
          <p:nvPr/>
        </p:nvCxnSpPr>
        <p:spPr>
          <a:xfrm>
            <a:off x="6595745" y="2161540"/>
            <a:ext cx="0" cy="69088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9420860" y="2161540"/>
            <a:ext cx="0" cy="69088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>
            <a:endCxn id="12" idx="1"/>
          </p:cNvCxnSpPr>
          <p:nvPr/>
        </p:nvCxnSpPr>
        <p:spPr>
          <a:xfrm>
            <a:off x="6595745" y="3347085"/>
            <a:ext cx="843915" cy="71310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>
            <a:endCxn id="12" idx="7"/>
          </p:cNvCxnSpPr>
          <p:nvPr/>
        </p:nvCxnSpPr>
        <p:spPr>
          <a:xfrm flipH="1">
            <a:off x="8719820" y="3347085"/>
            <a:ext cx="701040" cy="71310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>
            <a:endCxn id="13" idx="0"/>
          </p:cNvCxnSpPr>
          <p:nvPr/>
        </p:nvCxnSpPr>
        <p:spPr>
          <a:xfrm>
            <a:off x="8080375" y="4539615"/>
            <a:ext cx="0" cy="74358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Pro" panose="020B0503030403020204" pitchFamily="34" charset="0"/>
              </a:rPr>
              <a:t>Ray API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199"/>
            <a:ext cx="4803775" cy="5538935"/>
          </a:xfrm>
        </p:spPr>
        <p:txBody>
          <a:bodyPr>
            <a:normAutofit fontScale="97500"/>
          </a:bodyPr>
          <a:lstStyle/>
          <a:p>
            <a:pPr marL="0" indent="0">
              <a:buNone/>
            </a:pPr>
            <a:r>
              <a:rPr lang="en-US" sz="2000" dirty="0">
                <a:latin typeface="Source Sans Pro" panose="020B0503030403020204" pitchFamily="34" charset="0"/>
              </a:rPr>
              <a:t>	Tasks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@</a:t>
            </a:r>
            <a:r>
              <a:rPr lang="en-US" sz="2000" dirty="0" err="1">
                <a:solidFill>
                  <a:srgbClr val="7030A0"/>
                </a:solidFill>
                <a:latin typeface="Source Sans Pro" panose="020B0503030403020204" pitchFamily="34" charset="0"/>
              </a:rPr>
              <a:t>ray.remote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def</a:t>
            </a: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zeros</a:t>
            </a:r>
            <a:r>
              <a:rPr lang="en-US" sz="2000" dirty="0">
                <a:latin typeface="Source Sans Pro" panose="020B0503030403020204" pitchFamily="34" charset="0"/>
              </a:rPr>
              <a:t>(shape):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</a:rPr>
              <a:t>     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return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</a:rPr>
              <a:t>np.zeros</a:t>
            </a:r>
            <a:r>
              <a:rPr lang="en-US" sz="2000" dirty="0">
                <a:latin typeface="Source Sans Pro" panose="020B0503030403020204" pitchFamily="34" charset="0"/>
              </a:rPr>
              <a:t>(shape)</a:t>
            </a:r>
          </a:p>
          <a:p>
            <a:pPr marL="0" indent="0" fontAlgn="auto">
              <a:lnSpc>
                <a:spcPct val="50000"/>
              </a:lnSpc>
              <a:buNone/>
            </a:pP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@</a:t>
            </a:r>
            <a:r>
              <a:rPr lang="en-US" sz="2000" dirty="0" err="1">
                <a:solidFill>
                  <a:srgbClr val="7030A0"/>
                </a:solidFill>
                <a:latin typeface="Source Sans Pro" panose="020B0503030403020204" pitchFamily="34" charset="0"/>
              </a:rPr>
              <a:t>ray.remote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def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dot</a:t>
            </a:r>
            <a:r>
              <a:rPr lang="en-US" sz="2000" dirty="0">
                <a:latin typeface="Source Sans Pro" panose="020B0503030403020204" pitchFamily="34" charset="0"/>
              </a:rPr>
              <a:t>(</a:t>
            </a:r>
            <a:r>
              <a:rPr lang="en-US" sz="2000" dirty="0" err="1">
                <a:latin typeface="Source Sans Pro" panose="020B0503030403020204" pitchFamily="34" charset="0"/>
              </a:rPr>
              <a:t>a,b</a:t>
            </a:r>
            <a:r>
              <a:rPr lang="en-US" sz="2000" dirty="0">
                <a:latin typeface="Source Sans Pro" panose="020B0503030403020204" pitchFamily="34" charset="0"/>
              </a:rPr>
              <a:t>):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</a:rPr>
              <a:t>     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return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</a:rPr>
              <a:t>np.dot</a:t>
            </a:r>
            <a:r>
              <a:rPr lang="en-US" sz="2000" dirty="0">
                <a:latin typeface="Source Sans Pro" panose="020B0503030403020204" pitchFamily="34" charset="0"/>
              </a:rPr>
              <a:t>(</a:t>
            </a:r>
            <a:r>
              <a:rPr lang="en-US" sz="2000" dirty="0" err="1">
                <a:latin typeface="Source Sans Pro" panose="020B0503030403020204" pitchFamily="34" charset="0"/>
              </a:rPr>
              <a:t>a,b</a:t>
            </a:r>
            <a:r>
              <a:rPr lang="en-US" sz="2000" dirty="0">
                <a:latin typeface="Source Sans Pro" panose="020B0503030403020204" pitchFamily="34" charset="0"/>
              </a:rPr>
              <a:t>)</a:t>
            </a:r>
          </a:p>
          <a:p>
            <a:pPr marL="0" indent="0" fontAlgn="auto">
              <a:lnSpc>
                <a:spcPct val="50000"/>
              </a:lnSpc>
              <a:buNone/>
            </a:pP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</a:rPr>
              <a:t>id1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=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</a:rPr>
              <a:t>zeros.remote</a:t>
            </a:r>
            <a:r>
              <a:rPr lang="en-US" sz="2000" dirty="0">
                <a:latin typeface="Source Sans Pro" panose="020B0503030403020204" pitchFamily="34" charset="0"/>
              </a:rPr>
              <a:t>([5,5])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  <a:sym typeface="+mn-ea"/>
              </a:rPr>
              <a:t>id2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  <a:sym typeface="+mn-ea"/>
              </a:rPr>
              <a:t>=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  <a:sym typeface="+mn-ea"/>
              </a:rPr>
              <a:t>zeros.remote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([5,5])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  <a:sym typeface="+mn-ea"/>
              </a:rPr>
              <a:t>id3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  <a:sym typeface="+mn-ea"/>
              </a:rPr>
              <a:t> =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  <a:sym typeface="+mn-ea"/>
              </a:rPr>
              <a:t>dot.remote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(</a:t>
            </a: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  <a:sym typeface="+mn-ea"/>
              </a:rPr>
              <a:t>id1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,</a:t>
            </a: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  <a:sym typeface="+mn-ea"/>
              </a:rPr>
              <a:t>id2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)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 err="1">
                <a:latin typeface="Source Sans Pro" panose="020B0503030403020204" pitchFamily="34" charset="0"/>
              </a:rPr>
              <a:t>ray.get</a:t>
            </a:r>
            <a:r>
              <a:rPr lang="en-US" sz="2000" dirty="0">
                <a:latin typeface="Source Sans Pro" panose="020B0503030403020204" pitchFamily="34" charset="0"/>
              </a:rPr>
              <a:t>(</a:t>
            </a: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</a:rPr>
              <a:t>id3</a:t>
            </a:r>
            <a:r>
              <a:rPr lang="en-US" sz="2000" dirty="0">
                <a:latin typeface="Source Sans Pro" panose="020B0503030403020204" pitchFamily="34" charset="0"/>
              </a:rPr>
              <a:t>)</a:t>
            </a:r>
            <a:endParaRPr lang="en-US" sz="2000" dirty="0">
              <a:solidFill>
                <a:srgbClr val="C00000"/>
              </a:solidFill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Source Sans Pro" panose="020B0503030403020204" pitchFamily="34" charset="0"/>
              </a:rPr>
              <a:t>40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Source Sans Pro" panose="020B0503030403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6F32886-3DBA-2C41-A90E-31B5C185A40A}"/>
              </a:ext>
            </a:extLst>
          </p:cNvPr>
          <p:cNvGrpSpPr/>
          <p:nvPr/>
        </p:nvGrpSpPr>
        <p:grpSpPr>
          <a:xfrm>
            <a:off x="5690870" y="1600200"/>
            <a:ext cx="4634865" cy="4177665"/>
            <a:chOff x="5690870" y="1600200"/>
            <a:chExt cx="4634865" cy="4177665"/>
          </a:xfrm>
        </p:grpSpPr>
        <p:sp>
          <p:nvSpPr>
            <p:cNvPr id="8" name="椭圆 7"/>
            <p:cNvSpPr/>
            <p:nvPr/>
          </p:nvSpPr>
          <p:spPr>
            <a:xfrm>
              <a:off x="5690870" y="1600200"/>
              <a:ext cx="1809750" cy="56134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chemeClr val="tx1"/>
                  </a:solidFill>
                  <a:latin typeface="Source Sans Pro" panose="020B0503030403020204" pitchFamily="34" charset="0"/>
                </a:rPr>
                <a:t>zeros</a:t>
              </a:r>
            </a:p>
          </p:txBody>
        </p:sp>
        <p:sp>
          <p:nvSpPr>
            <p:cNvPr id="9" name="椭圆 8"/>
            <p:cNvSpPr/>
            <p:nvPr/>
          </p:nvSpPr>
          <p:spPr>
            <a:xfrm>
              <a:off x="8515985" y="1600200"/>
              <a:ext cx="1809750" cy="56134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chemeClr val="tx1"/>
                  </a:solidFill>
                  <a:latin typeface="Source Sans Pro" panose="020B0503030403020204" pitchFamily="34" charset="0"/>
                </a:rPr>
                <a:t>zeros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6158865" y="2852420"/>
              <a:ext cx="873125" cy="49466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chemeClr val="tx1"/>
                  </a:solidFill>
                  <a:latin typeface="Source Sans Pro" panose="020B0503030403020204" pitchFamily="34" charset="0"/>
                </a:rPr>
                <a:t>id1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8984615" y="2852420"/>
              <a:ext cx="873125" cy="49466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chemeClr val="tx1"/>
                  </a:solidFill>
                  <a:latin typeface="Source Sans Pro" panose="020B0503030403020204" pitchFamily="34" charset="0"/>
                </a:rPr>
                <a:t>id2</a:t>
              </a:r>
            </a:p>
          </p:txBody>
        </p:sp>
        <p:sp>
          <p:nvSpPr>
            <p:cNvPr id="12" name="椭圆 11"/>
            <p:cNvSpPr/>
            <p:nvPr/>
          </p:nvSpPr>
          <p:spPr>
            <a:xfrm>
              <a:off x="7174865" y="3978275"/>
              <a:ext cx="1809750" cy="56134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chemeClr val="tx1"/>
                  </a:solidFill>
                  <a:latin typeface="Source Sans Pro" panose="020B0503030403020204" pitchFamily="34" charset="0"/>
                </a:rPr>
                <a:t>dot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7643495" y="5283200"/>
              <a:ext cx="873125" cy="49466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chemeClr val="tx1"/>
                  </a:solidFill>
                  <a:latin typeface="Source Sans Pro" panose="020B0503030403020204" pitchFamily="34" charset="0"/>
                </a:rPr>
                <a:t>id3</a:t>
              </a:r>
            </a:p>
          </p:txBody>
        </p:sp>
        <p:cxnSp>
          <p:nvCxnSpPr>
            <p:cNvPr id="14" name="直接箭头连接符 13"/>
            <p:cNvCxnSpPr/>
            <p:nvPr/>
          </p:nvCxnSpPr>
          <p:spPr>
            <a:xfrm>
              <a:off x="6595745" y="2161540"/>
              <a:ext cx="0" cy="69088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/>
            <p:nvPr/>
          </p:nvCxnSpPr>
          <p:spPr>
            <a:xfrm>
              <a:off x="9420860" y="2161540"/>
              <a:ext cx="0" cy="69088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/>
            <p:cNvCxnSpPr>
              <a:endCxn id="12" idx="1"/>
            </p:cNvCxnSpPr>
            <p:nvPr/>
          </p:nvCxnSpPr>
          <p:spPr>
            <a:xfrm>
              <a:off x="6595745" y="3347085"/>
              <a:ext cx="843915" cy="71310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箭头连接符 16"/>
            <p:cNvCxnSpPr>
              <a:endCxn id="12" idx="7"/>
            </p:cNvCxnSpPr>
            <p:nvPr/>
          </p:nvCxnSpPr>
          <p:spPr>
            <a:xfrm flipH="1">
              <a:off x="8719820" y="3347085"/>
              <a:ext cx="701040" cy="71310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箭头连接符 17"/>
            <p:cNvCxnSpPr>
              <a:endCxn id="13" idx="0"/>
            </p:cNvCxnSpPr>
            <p:nvPr/>
          </p:nvCxnSpPr>
          <p:spPr>
            <a:xfrm>
              <a:off x="8080375" y="4539615"/>
              <a:ext cx="0" cy="74358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080530"/>
          </a:xfrm>
        </p:spPr>
        <p:txBody>
          <a:bodyPr/>
          <a:lstStyle/>
          <a:p>
            <a:r>
              <a:rPr lang="en-US" dirty="0">
                <a:latin typeface="Source Sans Pro" panose="020B0503030403020204" pitchFamily="34" charset="0"/>
              </a:rPr>
              <a:t>Ray API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18885" y="967740"/>
            <a:ext cx="4803775" cy="53886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Source Sans Pro" panose="020B0503030403020204" pitchFamily="34" charset="0"/>
              </a:rPr>
              <a:t>	Actors</a:t>
            </a:r>
          </a:p>
          <a:p>
            <a:pPr marL="0" indent="0" fontAlgn="auto">
              <a:lnSpc>
                <a:spcPct val="50000"/>
              </a:lnSpc>
              <a:buNone/>
            </a:pP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class</a:t>
            </a: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Counter</a:t>
            </a:r>
            <a:r>
              <a:rPr lang="en-US" sz="2000" dirty="0">
                <a:latin typeface="Source Sans Pro" panose="020B0503030403020204" pitchFamily="34" charset="0"/>
              </a:rPr>
              <a:t>(</a:t>
            </a: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object</a:t>
            </a:r>
            <a:r>
              <a:rPr lang="en-US" sz="2000" dirty="0">
                <a:latin typeface="Source Sans Pro" panose="020B0503030403020204" pitchFamily="34" charset="0"/>
              </a:rPr>
              <a:t>):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</a:rPr>
              <a:t>     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def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_</a:t>
            </a:r>
            <a:r>
              <a:rPr lang="en-US" sz="2000" dirty="0" err="1">
                <a:solidFill>
                  <a:srgbClr val="00B050"/>
                </a:solidFill>
                <a:latin typeface="Source Sans Pro" panose="020B0503030403020204" pitchFamily="34" charset="0"/>
              </a:rPr>
              <a:t>init</a:t>
            </a: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_</a:t>
            </a:r>
            <a:r>
              <a:rPr lang="en-US" sz="2000" dirty="0">
                <a:latin typeface="Source Sans Pro" panose="020B0503030403020204" pitchFamily="34" charset="0"/>
              </a:rPr>
              <a:t>(self):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</a:rPr>
              <a:t>            </a:t>
            </a:r>
            <a:r>
              <a:rPr lang="en-US" sz="2000" dirty="0" err="1">
                <a:solidFill>
                  <a:srgbClr val="00B050"/>
                </a:solidFill>
                <a:latin typeface="Source Sans Pro" panose="020B0503030403020204" pitchFamily="34" charset="0"/>
              </a:rPr>
              <a:t>self</a:t>
            </a:r>
            <a:r>
              <a:rPr lang="en-US" sz="2000" dirty="0" err="1">
                <a:latin typeface="Source Sans Pro" panose="020B0503030403020204" pitchFamily="34" charset="0"/>
              </a:rPr>
              <a:t>.value</a:t>
            </a:r>
            <a:r>
              <a:rPr lang="en-US" sz="2000" dirty="0">
                <a:latin typeface="Source Sans Pro" panose="020B0503030403020204" pitchFamily="34" charset="0"/>
              </a:rPr>
              <a:t> = </a:t>
            </a: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0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     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  <a:sym typeface="+mn-ea"/>
              </a:rPr>
              <a:t>def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 err="1">
                <a:solidFill>
                  <a:srgbClr val="00B050"/>
                </a:solidFill>
                <a:latin typeface="Source Sans Pro" panose="020B0503030403020204" pitchFamily="34" charset="0"/>
                <a:sym typeface="+mn-ea"/>
              </a:rPr>
              <a:t>inc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(self):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  <a:sym typeface="+mn-ea"/>
              </a:rPr>
              <a:t>            </a:t>
            </a:r>
            <a:r>
              <a:rPr lang="en-US" sz="2000" dirty="0" err="1">
                <a:solidFill>
                  <a:srgbClr val="00B050"/>
                </a:solidFill>
                <a:latin typeface="Source Sans Pro" panose="020B0503030403020204" pitchFamily="34" charset="0"/>
                <a:sym typeface="+mn-ea"/>
              </a:rPr>
              <a:t>self</a:t>
            </a:r>
            <a:r>
              <a:rPr lang="en-US" sz="2000" dirty="0" err="1">
                <a:latin typeface="Source Sans Pro" panose="020B0503030403020204" pitchFamily="34" charset="0"/>
                <a:sym typeface="+mn-ea"/>
              </a:rPr>
              <a:t>.value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  <a:sym typeface="+mn-ea"/>
              </a:rPr>
              <a:t>+=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  <a:sym typeface="+mn-ea"/>
              </a:rPr>
              <a:t>1</a:t>
            </a:r>
          </a:p>
          <a:p>
            <a:pPr marL="0" algn="l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           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return </a:t>
            </a:r>
            <a:r>
              <a:rPr lang="en-US" sz="2000" dirty="0" err="1">
                <a:solidFill>
                  <a:srgbClr val="00B050"/>
                </a:solidFill>
                <a:latin typeface="Source Sans Pro" panose="020B0503030403020204" pitchFamily="34" charset="0"/>
              </a:rPr>
              <a:t>self</a:t>
            </a:r>
            <a:r>
              <a:rPr lang="en-US" sz="2000" dirty="0" err="1">
                <a:latin typeface="Source Sans Pro" panose="020B0503030403020204" pitchFamily="34" charset="0"/>
              </a:rPr>
              <a:t>.value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endParaRPr lang="en-US" sz="2000" dirty="0">
              <a:latin typeface="Source Sans Pro" panose="020B0503030403020204" pitchFamily="34" charset="0"/>
              <a:sym typeface="+mn-ea"/>
            </a:endParaRPr>
          </a:p>
          <a:p>
            <a:pPr marL="0" indent="0" fontAlgn="auto">
              <a:lnSpc>
                <a:spcPct val="50000"/>
              </a:lnSpc>
              <a:buNone/>
            </a:pPr>
            <a:endParaRPr lang="en-US" sz="2000" dirty="0">
              <a:solidFill>
                <a:srgbClr val="C00000"/>
              </a:solidFill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41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080530"/>
          </a:xfrm>
        </p:spPr>
        <p:txBody>
          <a:bodyPr/>
          <a:lstStyle/>
          <a:p>
            <a:r>
              <a:rPr lang="en-US" dirty="0">
                <a:latin typeface="Source Sans Pro" panose="020B0503030403020204" pitchFamily="34" charset="0"/>
              </a:rPr>
              <a:t>Ray API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18885" y="967740"/>
            <a:ext cx="4803775" cy="53886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Source Sans Pro" panose="020B0503030403020204" pitchFamily="34" charset="0"/>
              </a:rPr>
              <a:t>	Actors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  <a:sym typeface="+mn-ea"/>
              </a:rPr>
              <a:t>@</a:t>
            </a:r>
            <a:r>
              <a:rPr lang="en-US" sz="2000" dirty="0" err="1">
                <a:solidFill>
                  <a:srgbClr val="7030A0"/>
                </a:solidFill>
                <a:latin typeface="Source Sans Pro" panose="020B0503030403020204" pitchFamily="34" charset="0"/>
                <a:sym typeface="+mn-ea"/>
              </a:rPr>
              <a:t>ray.remote</a:t>
            </a: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  <a:sym typeface="+mn-ea"/>
              </a:rPr>
              <a:t>(</a:t>
            </a:r>
            <a:r>
              <a:rPr lang="en-US" sz="2000" dirty="0" err="1">
                <a:solidFill>
                  <a:srgbClr val="7030A0"/>
                </a:solidFill>
                <a:latin typeface="Source Sans Pro" panose="020B0503030403020204" pitchFamily="34" charset="0"/>
                <a:sym typeface="+mn-ea"/>
              </a:rPr>
              <a:t>num_gpus</a:t>
            </a: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  <a:sym typeface="+mn-ea"/>
              </a:rPr>
              <a:t>=1)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class</a:t>
            </a: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Counter</a:t>
            </a:r>
            <a:r>
              <a:rPr lang="en-US" sz="2000" dirty="0">
                <a:latin typeface="Source Sans Pro" panose="020B0503030403020204" pitchFamily="34" charset="0"/>
              </a:rPr>
              <a:t>(</a:t>
            </a: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object</a:t>
            </a:r>
            <a:r>
              <a:rPr lang="en-US" sz="2000" dirty="0">
                <a:latin typeface="Source Sans Pro" panose="020B0503030403020204" pitchFamily="34" charset="0"/>
              </a:rPr>
              <a:t>):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</a:rPr>
              <a:t>     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def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_</a:t>
            </a:r>
            <a:r>
              <a:rPr lang="en-US" sz="2000" dirty="0" err="1">
                <a:solidFill>
                  <a:srgbClr val="00B050"/>
                </a:solidFill>
                <a:latin typeface="Source Sans Pro" panose="020B0503030403020204" pitchFamily="34" charset="0"/>
              </a:rPr>
              <a:t>init</a:t>
            </a: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_</a:t>
            </a:r>
            <a:r>
              <a:rPr lang="en-US" sz="2000" dirty="0">
                <a:latin typeface="Source Sans Pro" panose="020B0503030403020204" pitchFamily="34" charset="0"/>
              </a:rPr>
              <a:t>(self):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</a:rPr>
              <a:t>            </a:t>
            </a:r>
            <a:r>
              <a:rPr lang="en-US" sz="2000" dirty="0" err="1">
                <a:solidFill>
                  <a:srgbClr val="00B050"/>
                </a:solidFill>
                <a:latin typeface="Source Sans Pro" panose="020B0503030403020204" pitchFamily="34" charset="0"/>
              </a:rPr>
              <a:t>self</a:t>
            </a:r>
            <a:r>
              <a:rPr lang="en-US" sz="2000" dirty="0" err="1">
                <a:latin typeface="Source Sans Pro" panose="020B0503030403020204" pitchFamily="34" charset="0"/>
              </a:rPr>
              <a:t>.value</a:t>
            </a:r>
            <a:r>
              <a:rPr lang="en-US" sz="2000" dirty="0">
                <a:latin typeface="Source Sans Pro" panose="020B0503030403020204" pitchFamily="34" charset="0"/>
              </a:rPr>
              <a:t> = </a:t>
            </a: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0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     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  <a:sym typeface="+mn-ea"/>
              </a:rPr>
              <a:t>def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 err="1">
                <a:solidFill>
                  <a:srgbClr val="00B050"/>
                </a:solidFill>
                <a:latin typeface="Source Sans Pro" panose="020B0503030403020204" pitchFamily="34" charset="0"/>
                <a:sym typeface="+mn-ea"/>
              </a:rPr>
              <a:t>inc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(self):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  <a:sym typeface="+mn-ea"/>
              </a:rPr>
              <a:t>            </a:t>
            </a:r>
            <a:r>
              <a:rPr lang="en-US" sz="2000" dirty="0" err="1">
                <a:solidFill>
                  <a:srgbClr val="00B050"/>
                </a:solidFill>
                <a:latin typeface="Source Sans Pro" panose="020B0503030403020204" pitchFamily="34" charset="0"/>
                <a:sym typeface="+mn-ea"/>
              </a:rPr>
              <a:t>self</a:t>
            </a:r>
            <a:r>
              <a:rPr lang="en-US" sz="2000" dirty="0" err="1">
                <a:latin typeface="Source Sans Pro" panose="020B0503030403020204" pitchFamily="34" charset="0"/>
                <a:sym typeface="+mn-ea"/>
              </a:rPr>
              <a:t>.value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  <a:sym typeface="+mn-ea"/>
              </a:rPr>
              <a:t>+=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  <a:sym typeface="+mn-ea"/>
              </a:rPr>
              <a:t>1</a:t>
            </a:r>
          </a:p>
          <a:p>
            <a:pPr marL="0" algn="l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           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return </a:t>
            </a:r>
            <a:r>
              <a:rPr lang="en-US" sz="2000" dirty="0" err="1">
                <a:solidFill>
                  <a:srgbClr val="00B050"/>
                </a:solidFill>
                <a:latin typeface="Source Sans Pro" panose="020B0503030403020204" pitchFamily="34" charset="0"/>
              </a:rPr>
              <a:t>self</a:t>
            </a:r>
            <a:r>
              <a:rPr lang="en-US" sz="2000" dirty="0" err="1">
                <a:latin typeface="Source Sans Pro" panose="020B0503030403020204" pitchFamily="34" charset="0"/>
              </a:rPr>
              <a:t>.value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algn="l" fontAlgn="auto">
              <a:lnSpc>
                <a:spcPct val="50000"/>
              </a:lnSpc>
              <a:buNone/>
            </a:pP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endParaRPr lang="en-US" sz="2000" dirty="0">
              <a:latin typeface="Source Sans Pro" panose="020B0503030403020204" pitchFamily="34" charset="0"/>
              <a:sym typeface="+mn-ea"/>
            </a:endParaRPr>
          </a:p>
          <a:p>
            <a:pPr marL="0" indent="0" fontAlgn="auto">
              <a:lnSpc>
                <a:spcPct val="50000"/>
              </a:lnSpc>
              <a:buNone/>
            </a:pPr>
            <a:endParaRPr lang="en-US" sz="2000" dirty="0">
              <a:solidFill>
                <a:srgbClr val="C00000"/>
              </a:solidFill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42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080530"/>
          </a:xfrm>
        </p:spPr>
        <p:txBody>
          <a:bodyPr/>
          <a:lstStyle/>
          <a:p>
            <a:r>
              <a:rPr lang="en-US" dirty="0">
                <a:latin typeface="Source Sans Pro" panose="020B0503030403020204" pitchFamily="34" charset="0"/>
              </a:rPr>
              <a:t>Ray API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18885" y="967740"/>
            <a:ext cx="4803775" cy="53886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Source Sans Pro" panose="020B0503030403020204" pitchFamily="34" charset="0"/>
              </a:rPr>
              <a:t>	Actors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@</a:t>
            </a:r>
            <a:r>
              <a:rPr lang="en-US" sz="2000" dirty="0" err="1">
                <a:solidFill>
                  <a:srgbClr val="7030A0"/>
                </a:solidFill>
                <a:latin typeface="Source Sans Pro" panose="020B0503030403020204" pitchFamily="34" charset="0"/>
              </a:rPr>
              <a:t>ray.remote</a:t>
            </a: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(</a:t>
            </a:r>
            <a:r>
              <a:rPr lang="en-US" sz="2000" dirty="0" err="1">
                <a:solidFill>
                  <a:srgbClr val="7030A0"/>
                </a:solidFill>
                <a:latin typeface="Source Sans Pro" panose="020B0503030403020204" pitchFamily="34" charset="0"/>
              </a:rPr>
              <a:t>num_gpus</a:t>
            </a: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=1)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class</a:t>
            </a: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Counter</a:t>
            </a:r>
            <a:r>
              <a:rPr lang="en-US" sz="2000" dirty="0">
                <a:latin typeface="Source Sans Pro" panose="020B0503030403020204" pitchFamily="34" charset="0"/>
              </a:rPr>
              <a:t>(</a:t>
            </a: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object</a:t>
            </a:r>
            <a:r>
              <a:rPr lang="en-US" sz="2000" dirty="0">
                <a:latin typeface="Source Sans Pro" panose="020B0503030403020204" pitchFamily="34" charset="0"/>
              </a:rPr>
              <a:t>):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</a:rPr>
              <a:t>     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def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_</a:t>
            </a:r>
            <a:r>
              <a:rPr lang="en-US" sz="2000" dirty="0" err="1">
                <a:solidFill>
                  <a:srgbClr val="00B050"/>
                </a:solidFill>
                <a:latin typeface="Source Sans Pro" panose="020B0503030403020204" pitchFamily="34" charset="0"/>
              </a:rPr>
              <a:t>init</a:t>
            </a: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_</a:t>
            </a:r>
            <a:r>
              <a:rPr lang="en-US" sz="2000" dirty="0">
                <a:latin typeface="Source Sans Pro" panose="020B0503030403020204" pitchFamily="34" charset="0"/>
              </a:rPr>
              <a:t>(self):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</a:rPr>
              <a:t>            </a:t>
            </a:r>
            <a:r>
              <a:rPr lang="en-US" sz="2000" dirty="0" err="1">
                <a:solidFill>
                  <a:srgbClr val="00B050"/>
                </a:solidFill>
                <a:latin typeface="Source Sans Pro" panose="020B0503030403020204" pitchFamily="34" charset="0"/>
              </a:rPr>
              <a:t>self</a:t>
            </a:r>
            <a:r>
              <a:rPr lang="en-US" sz="2000" dirty="0" err="1">
                <a:latin typeface="Source Sans Pro" panose="020B0503030403020204" pitchFamily="34" charset="0"/>
              </a:rPr>
              <a:t>.value</a:t>
            </a:r>
            <a:r>
              <a:rPr lang="en-US" sz="2000" dirty="0">
                <a:latin typeface="Source Sans Pro" panose="020B0503030403020204" pitchFamily="34" charset="0"/>
              </a:rPr>
              <a:t> = </a:t>
            </a: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0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     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  <a:sym typeface="+mn-ea"/>
              </a:rPr>
              <a:t>def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 err="1">
                <a:solidFill>
                  <a:srgbClr val="00B050"/>
                </a:solidFill>
                <a:latin typeface="Source Sans Pro" panose="020B0503030403020204" pitchFamily="34" charset="0"/>
                <a:sym typeface="+mn-ea"/>
              </a:rPr>
              <a:t>inc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(self):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  <a:sym typeface="+mn-ea"/>
              </a:rPr>
              <a:t>            </a:t>
            </a:r>
            <a:r>
              <a:rPr lang="en-US" sz="2000" dirty="0" err="1">
                <a:solidFill>
                  <a:srgbClr val="00B050"/>
                </a:solidFill>
                <a:latin typeface="Source Sans Pro" panose="020B0503030403020204" pitchFamily="34" charset="0"/>
                <a:sym typeface="+mn-ea"/>
              </a:rPr>
              <a:t>self</a:t>
            </a:r>
            <a:r>
              <a:rPr lang="en-US" sz="2000" dirty="0" err="1">
                <a:latin typeface="Source Sans Pro" panose="020B0503030403020204" pitchFamily="34" charset="0"/>
                <a:sym typeface="+mn-ea"/>
              </a:rPr>
              <a:t>.value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  <a:sym typeface="+mn-ea"/>
              </a:rPr>
              <a:t>+=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  <a:sym typeface="+mn-ea"/>
              </a:rPr>
              <a:t>1</a:t>
            </a:r>
          </a:p>
          <a:p>
            <a:pPr marL="0" algn="l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           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return </a:t>
            </a:r>
            <a:r>
              <a:rPr lang="en-US" sz="2000" dirty="0" err="1">
                <a:solidFill>
                  <a:srgbClr val="00B050"/>
                </a:solidFill>
                <a:latin typeface="Source Sans Pro" panose="020B0503030403020204" pitchFamily="34" charset="0"/>
              </a:rPr>
              <a:t>self</a:t>
            </a:r>
            <a:r>
              <a:rPr lang="en-US" sz="2000" dirty="0" err="1">
                <a:latin typeface="Source Sans Pro" panose="020B0503030403020204" pitchFamily="34" charset="0"/>
              </a:rPr>
              <a:t>.value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endParaRPr lang="en-US" sz="2000" dirty="0">
              <a:solidFill>
                <a:srgbClr val="00B050"/>
              </a:solidFill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</a:rPr>
              <a:t>c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=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</a:rPr>
              <a:t>Counter.remote</a:t>
            </a:r>
            <a:r>
              <a:rPr lang="en-US" sz="2000" dirty="0">
                <a:latin typeface="Source Sans Pro" panose="020B0503030403020204" pitchFamily="34" charset="0"/>
              </a:rPr>
              <a:t>()</a:t>
            </a:r>
            <a:endParaRPr lang="en-US" sz="2000" dirty="0">
              <a:latin typeface="Source Sans Pro" panose="020B0503030403020204" pitchFamily="34" charset="0"/>
              <a:sym typeface="+mn-ea"/>
            </a:endParaRPr>
          </a:p>
          <a:p>
            <a:pPr marL="0" indent="0" fontAlgn="auto">
              <a:lnSpc>
                <a:spcPct val="50000"/>
              </a:lnSpc>
              <a:buNone/>
            </a:pPr>
            <a:endParaRPr lang="en-US" sz="2000" dirty="0">
              <a:solidFill>
                <a:srgbClr val="C00000"/>
              </a:solidFill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43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952500" y="1945640"/>
            <a:ext cx="1809750" cy="561340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tx1"/>
                </a:solidFill>
              </a:rPr>
              <a:t>Counter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080530"/>
          </a:xfrm>
        </p:spPr>
        <p:txBody>
          <a:bodyPr/>
          <a:lstStyle/>
          <a:p>
            <a:r>
              <a:rPr lang="en-US" dirty="0">
                <a:latin typeface="Source Sans Pro" panose="020B0503030403020204" pitchFamily="34" charset="0"/>
              </a:rPr>
              <a:t>Ray API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18885" y="967740"/>
            <a:ext cx="4803775" cy="53886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Source Sans Pro" panose="020B0503030403020204" pitchFamily="34" charset="0"/>
              </a:rPr>
              <a:t>	Actors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@</a:t>
            </a:r>
            <a:r>
              <a:rPr lang="en-US" sz="2000" dirty="0" err="1">
                <a:solidFill>
                  <a:srgbClr val="7030A0"/>
                </a:solidFill>
                <a:latin typeface="Source Sans Pro" panose="020B0503030403020204" pitchFamily="34" charset="0"/>
              </a:rPr>
              <a:t>ray.remote</a:t>
            </a: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(</a:t>
            </a:r>
            <a:r>
              <a:rPr lang="en-US" sz="2000" dirty="0" err="1">
                <a:solidFill>
                  <a:srgbClr val="7030A0"/>
                </a:solidFill>
                <a:latin typeface="Source Sans Pro" panose="020B0503030403020204" pitchFamily="34" charset="0"/>
              </a:rPr>
              <a:t>num_gpus</a:t>
            </a: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=1)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class</a:t>
            </a: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Counter</a:t>
            </a:r>
            <a:r>
              <a:rPr lang="en-US" sz="2000" dirty="0">
                <a:latin typeface="Source Sans Pro" panose="020B0503030403020204" pitchFamily="34" charset="0"/>
              </a:rPr>
              <a:t>(</a:t>
            </a: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object</a:t>
            </a:r>
            <a:r>
              <a:rPr lang="en-US" sz="2000" dirty="0">
                <a:latin typeface="Source Sans Pro" panose="020B0503030403020204" pitchFamily="34" charset="0"/>
              </a:rPr>
              <a:t>):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</a:rPr>
              <a:t>     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def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_</a:t>
            </a:r>
            <a:r>
              <a:rPr lang="en-US" sz="2000" dirty="0" err="1">
                <a:solidFill>
                  <a:srgbClr val="00B050"/>
                </a:solidFill>
                <a:latin typeface="Source Sans Pro" panose="020B0503030403020204" pitchFamily="34" charset="0"/>
              </a:rPr>
              <a:t>init</a:t>
            </a: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_</a:t>
            </a:r>
            <a:r>
              <a:rPr lang="en-US" sz="2000" dirty="0">
                <a:latin typeface="Source Sans Pro" panose="020B0503030403020204" pitchFamily="34" charset="0"/>
              </a:rPr>
              <a:t>(self):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</a:rPr>
              <a:t>            </a:t>
            </a:r>
            <a:r>
              <a:rPr lang="en-US" sz="2000" dirty="0" err="1">
                <a:solidFill>
                  <a:srgbClr val="00B050"/>
                </a:solidFill>
                <a:latin typeface="Source Sans Pro" panose="020B0503030403020204" pitchFamily="34" charset="0"/>
              </a:rPr>
              <a:t>self</a:t>
            </a:r>
            <a:r>
              <a:rPr lang="en-US" sz="2000" dirty="0" err="1">
                <a:latin typeface="Source Sans Pro" panose="020B0503030403020204" pitchFamily="34" charset="0"/>
              </a:rPr>
              <a:t>.value</a:t>
            </a:r>
            <a:r>
              <a:rPr lang="en-US" sz="2000" dirty="0">
                <a:latin typeface="Source Sans Pro" panose="020B0503030403020204" pitchFamily="34" charset="0"/>
              </a:rPr>
              <a:t> = </a:t>
            </a: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0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     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  <a:sym typeface="+mn-ea"/>
              </a:rPr>
              <a:t>def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 err="1">
                <a:solidFill>
                  <a:srgbClr val="00B050"/>
                </a:solidFill>
                <a:latin typeface="Source Sans Pro" panose="020B0503030403020204" pitchFamily="34" charset="0"/>
                <a:sym typeface="+mn-ea"/>
              </a:rPr>
              <a:t>inc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(self):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  <a:sym typeface="+mn-ea"/>
              </a:rPr>
              <a:t>            </a:t>
            </a:r>
            <a:r>
              <a:rPr lang="en-US" sz="2000" dirty="0" err="1">
                <a:solidFill>
                  <a:srgbClr val="00B050"/>
                </a:solidFill>
                <a:latin typeface="Source Sans Pro" panose="020B0503030403020204" pitchFamily="34" charset="0"/>
                <a:sym typeface="+mn-ea"/>
              </a:rPr>
              <a:t>self</a:t>
            </a:r>
            <a:r>
              <a:rPr lang="en-US" sz="2000" dirty="0" err="1">
                <a:latin typeface="Source Sans Pro" panose="020B0503030403020204" pitchFamily="34" charset="0"/>
                <a:sym typeface="+mn-ea"/>
              </a:rPr>
              <a:t>.value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  <a:sym typeface="+mn-ea"/>
              </a:rPr>
              <a:t>+=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  <a:sym typeface="+mn-ea"/>
              </a:rPr>
              <a:t>1</a:t>
            </a:r>
          </a:p>
          <a:p>
            <a:pPr marL="0" algn="l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           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return </a:t>
            </a:r>
            <a:r>
              <a:rPr lang="en-US" sz="2000" dirty="0" err="1">
                <a:solidFill>
                  <a:srgbClr val="00B050"/>
                </a:solidFill>
                <a:latin typeface="Source Sans Pro" panose="020B0503030403020204" pitchFamily="34" charset="0"/>
              </a:rPr>
              <a:t>self</a:t>
            </a:r>
            <a:r>
              <a:rPr lang="en-US" sz="2000" dirty="0" err="1">
                <a:latin typeface="Source Sans Pro" panose="020B0503030403020204" pitchFamily="34" charset="0"/>
              </a:rPr>
              <a:t>.value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endParaRPr lang="en-US" sz="2000" dirty="0">
              <a:solidFill>
                <a:srgbClr val="00B050"/>
              </a:solidFill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</a:rPr>
              <a:t>c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=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</a:rPr>
              <a:t>Counter.remote</a:t>
            </a:r>
            <a:r>
              <a:rPr lang="en-US" sz="2000" dirty="0">
                <a:latin typeface="Source Sans Pro" panose="020B0503030403020204" pitchFamily="34" charset="0"/>
              </a:rPr>
              <a:t>()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  <a:sym typeface="+mn-ea"/>
              </a:rPr>
              <a:t>id4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  <a:sym typeface="+mn-ea"/>
              </a:rPr>
              <a:t>=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  <a:sym typeface="+mn-ea"/>
              </a:rPr>
              <a:t>c.inc.remote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()</a:t>
            </a:r>
          </a:p>
          <a:p>
            <a:pPr marL="0" indent="0" fontAlgn="auto">
              <a:lnSpc>
                <a:spcPct val="50000"/>
              </a:lnSpc>
              <a:buNone/>
            </a:pPr>
            <a:endParaRPr lang="en-US" sz="2000" dirty="0">
              <a:solidFill>
                <a:srgbClr val="C00000"/>
              </a:solidFill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44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952500" y="1945640"/>
            <a:ext cx="1809750" cy="561340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tx1"/>
                </a:solidFill>
              </a:rPr>
              <a:t>Counter</a:t>
            </a:r>
          </a:p>
        </p:txBody>
      </p:sp>
      <p:sp>
        <p:nvSpPr>
          <p:cNvPr id="11" name="矩形 10"/>
          <p:cNvSpPr/>
          <p:nvPr/>
        </p:nvSpPr>
        <p:spPr>
          <a:xfrm>
            <a:off x="3535680" y="3197860"/>
            <a:ext cx="873125" cy="494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tx1"/>
                </a:solidFill>
              </a:rPr>
              <a:t>id4</a:t>
            </a:r>
          </a:p>
        </p:txBody>
      </p:sp>
      <p:sp>
        <p:nvSpPr>
          <p:cNvPr id="12" name="椭圆 11"/>
          <p:cNvSpPr/>
          <p:nvPr/>
        </p:nvSpPr>
        <p:spPr>
          <a:xfrm>
            <a:off x="891540" y="3164205"/>
            <a:ext cx="1809750" cy="561340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tx1"/>
                </a:solidFill>
              </a:rPr>
              <a:t>inc</a:t>
            </a:r>
          </a:p>
        </p:txBody>
      </p:sp>
      <p:cxnSp>
        <p:nvCxnSpPr>
          <p:cNvPr id="15" name="直接箭头连接符 14"/>
          <p:cNvCxnSpPr>
            <a:stCxn id="12" idx="6"/>
            <a:endCxn id="11" idx="1"/>
          </p:cNvCxnSpPr>
          <p:nvPr/>
        </p:nvCxnSpPr>
        <p:spPr>
          <a:xfrm>
            <a:off x="2701290" y="3444875"/>
            <a:ext cx="834390" cy="63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下箭头 18"/>
          <p:cNvSpPr/>
          <p:nvPr/>
        </p:nvSpPr>
        <p:spPr>
          <a:xfrm>
            <a:off x="1654810" y="2506345"/>
            <a:ext cx="419735" cy="657860"/>
          </a:xfrm>
          <a:prstGeom prst="downArrow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080530"/>
          </a:xfrm>
        </p:spPr>
        <p:txBody>
          <a:bodyPr/>
          <a:lstStyle/>
          <a:p>
            <a:r>
              <a:rPr lang="en-US" dirty="0">
                <a:latin typeface="Source Sans Pro" panose="020B0503030403020204" pitchFamily="34" charset="0"/>
              </a:rPr>
              <a:t>Ray API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18885" y="967740"/>
            <a:ext cx="4803775" cy="53886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Source Sans Pro" panose="020B0503030403020204" pitchFamily="34" charset="0"/>
              </a:rPr>
              <a:t>	Actors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@</a:t>
            </a:r>
            <a:r>
              <a:rPr lang="en-US" sz="2000" dirty="0" err="1">
                <a:solidFill>
                  <a:srgbClr val="7030A0"/>
                </a:solidFill>
                <a:latin typeface="Source Sans Pro" panose="020B0503030403020204" pitchFamily="34" charset="0"/>
              </a:rPr>
              <a:t>ray.remote</a:t>
            </a: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(</a:t>
            </a:r>
            <a:r>
              <a:rPr lang="en-US" sz="2000" dirty="0" err="1">
                <a:solidFill>
                  <a:srgbClr val="7030A0"/>
                </a:solidFill>
                <a:latin typeface="Source Sans Pro" panose="020B0503030403020204" pitchFamily="34" charset="0"/>
              </a:rPr>
              <a:t>num_gpus</a:t>
            </a: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=1)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class</a:t>
            </a: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Counter</a:t>
            </a:r>
            <a:r>
              <a:rPr lang="en-US" sz="2000" dirty="0">
                <a:latin typeface="Source Sans Pro" panose="020B0503030403020204" pitchFamily="34" charset="0"/>
              </a:rPr>
              <a:t>(</a:t>
            </a: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object</a:t>
            </a:r>
            <a:r>
              <a:rPr lang="en-US" sz="2000" dirty="0">
                <a:latin typeface="Source Sans Pro" panose="020B0503030403020204" pitchFamily="34" charset="0"/>
              </a:rPr>
              <a:t>):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</a:rPr>
              <a:t>     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def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_</a:t>
            </a:r>
            <a:r>
              <a:rPr lang="en-US" sz="2000" dirty="0" err="1">
                <a:solidFill>
                  <a:srgbClr val="00B050"/>
                </a:solidFill>
                <a:latin typeface="Source Sans Pro" panose="020B0503030403020204" pitchFamily="34" charset="0"/>
              </a:rPr>
              <a:t>init</a:t>
            </a: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_</a:t>
            </a:r>
            <a:r>
              <a:rPr lang="en-US" sz="2000" dirty="0">
                <a:latin typeface="Source Sans Pro" panose="020B0503030403020204" pitchFamily="34" charset="0"/>
              </a:rPr>
              <a:t>(self):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</a:rPr>
              <a:t>            </a:t>
            </a:r>
            <a:r>
              <a:rPr lang="en-US" sz="2000" dirty="0" err="1">
                <a:solidFill>
                  <a:srgbClr val="00B050"/>
                </a:solidFill>
                <a:latin typeface="Source Sans Pro" panose="020B0503030403020204" pitchFamily="34" charset="0"/>
              </a:rPr>
              <a:t>self</a:t>
            </a:r>
            <a:r>
              <a:rPr lang="en-US" sz="2000" dirty="0" err="1">
                <a:latin typeface="Source Sans Pro" panose="020B0503030403020204" pitchFamily="34" charset="0"/>
              </a:rPr>
              <a:t>.value</a:t>
            </a:r>
            <a:r>
              <a:rPr lang="en-US" sz="2000" dirty="0">
                <a:latin typeface="Source Sans Pro" panose="020B0503030403020204" pitchFamily="34" charset="0"/>
              </a:rPr>
              <a:t> = </a:t>
            </a: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0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     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  <a:sym typeface="+mn-ea"/>
              </a:rPr>
              <a:t>def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 err="1">
                <a:solidFill>
                  <a:srgbClr val="00B050"/>
                </a:solidFill>
                <a:latin typeface="Source Sans Pro" panose="020B0503030403020204" pitchFamily="34" charset="0"/>
                <a:sym typeface="+mn-ea"/>
              </a:rPr>
              <a:t>inc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(self):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  <a:sym typeface="+mn-ea"/>
              </a:rPr>
              <a:t>            </a:t>
            </a:r>
            <a:r>
              <a:rPr lang="en-US" sz="2000" dirty="0" err="1">
                <a:solidFill>
                  <a:srgbClr val="00B050"/>
                </a:solidFill>
                <a:latin typeface="Source Sans Pro" panose="020B0503030403020204" pitchFamily="34" charset="0"/>
                <a:sym typeface="+mn-ea"/>
              </a:rPr>
              <a:t>self</a:t>
            </a:r>
            <a:r>
              <a:rPr lang="en-US" sz="2000" dirty="0" err="1">
                <a:latin typeface="Source Sans Pro" panose="020B0503030403020204" pitchFamily="34" charset="0"/>
                <a:sym typeface="+mn-ea"/>
              </a:rPr>
              <a:t>.value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  <a:sym typeface="+mn-ea"/>
              </a:rPr>
              <a:t>+=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  <a:sym typeface="+mn-ea"/>
              </a:rPr>
              <a:t>1</a:t>
            </a:r>
          </a:p>
          <a:p>
            <a:pPr marL="0" algn="l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           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return </a:t>
            </a:r>
            <a:r>
              <a:rPr lang="en-US" sz="2000" dirty="0" err="1">
                <a:solidFill>
                  <a:srgbClr val="00B050"/>
                </a:solidFill>
                <a:latin typeface="Source Sans Pro" panose="020B0503030403020204" pitchFamily="34" charset="0"/>
              </a:rPr>
              <a:t>self</a:t>
            </a:r>
            <a:r>
              <a:rPr lang="en-US" sz="2000" dirty="0" err="1">
                <a:latin typeface="Source Sans Pro" panose="020B0503030403020204" pitchFamily="34" charset="0"/>
              </a:rPr>
              <a:t>.value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endParaRPr lang="en-US" sz="2000" dirty="0">
              <a:solidFill>
                <a:srgbClr val="00B050"/>
              </a:solidFill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</a:rPr>
              <a:t>c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=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</a:rPr>
              <a:t>Counter.remote</a:t>
            </a:r>
            <a:r>
              <a:rPr lang="en-US" sz="2000" dirty="0">
                <a:latin typeface="Source Sans Pro" panose="020B0503030403020204" pitchFamily="34" charset="0"/>
              </a:rPr>
              <a:t>()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  <a:sym typeface="+mn-ea"/>
              </a:rPr>
              <a:t>id4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  <a:sym typeface="+mn-ea"/>
              </a:rPr>
              <a:t>=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  <a:sym typeface="+mn-ea"/>
              </a:rPr>
              <a:t>c.inc.remote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()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  <a:sym typeface="+mn-ea"/>
              </a:rPr>
              <a:t>id5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  <a:sym typeface="+mn-ea"/>
              </a:rPr>
              <a:t> =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  <a:sym typeface="+mn-ea"/>
              </a:rPr>
              <a:t>c.inc.remote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()</a:t>
            </a:r>
          </a:p>
          <a:p>
            <a:pPr marL="0" indent="0" fontAlgn="auto">
              <a:lnSpc>
                <a:spcPct val="50000"/>
              </a:lnSpc>
              <a:buNone/>
            </a:pPr>
            <a:endParaRPr lang="en-US" sz="2000" dirty="0">
              <a:solidFill>
                <a:srgbClr val="C00000"/>
              </a:solidFill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45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952500" y="1945640"/>
            <a:ext cx="1809750" cy="561340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tx1"/>
                </a:solidFill>
              </a:rPr>
              <a:t>Counter</a:t>
            </a:r>
          </a:p>
        </p:txBody>
      </p:sp>
      <p:sp>
        <p:nvSpPr>
          <p:cNvPr id="9" name="椭圆 8"/>
          <p:cNvSpPr/>
          <p:nvPr/>
        </p:nvSpPr>
        <p:spPr>
          <a:xfrm>
            <a:off x="952500" y="4416425"/>
            <a:ext cx="1809750" cy="561340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tx1"/>
                </a:solidFill>
              </a:rPr>
              <a:t>inc</a:t>
            </a:r>
          </a:p>
        </p:txBody>
      </p:sp>
      <p:sp>
        <p:nvSpPr>
          <p:cNvPr id="11" name="矩形 10"/>
          <p:cNvSpPr/>
          <p:nvPr/>
        </p:nvSpPr>
        <p:spPr>
          <a:xfrm>
            <a:off x="3535680" y="3197860"/>
            <a:ext cx="873125" cy="494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tx1"/>
                </a:solidFill>
              </a:rPr>
              <a:t>id4</a:t>
            </a:r>
          </a:p>
        </p:txBody>
      </p:sp>
      <p:sp>
        <p:nvSpPr>
          <p:cNvPr id="12" name="椭圆 11"/>
          <p:cNvSpPr/>
          <p:nvPr/>
        </p:nvSpPr>
        <p:spPr>
          <a:xfrm>
            <a:off x="891540" y="3164205"/>
            <a:ext cx="1809750" cy="561340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tx1"/>
                </a:solidFill>
              </a:rPr>
              <a:t>inc</a:t>
            </a:r>
          </a:p>
        </p:txBody>
      </p:sp>
      <p:cxnSp>
        <p:nvCxnSpPr>
          <p:cNvPr id="15" name="直接箭头连接符 14"/>
          <p:cNvCxnSpPr>
            <a:stCxn id="12" idx="6"/>
            <a:endCxn id="11" idx="1"/>
          </p:cNvCxnSpPr>
          <p:nvPr/>
        </p:nvCxnSpPr>
        <p:spPr>
          <a:xfrm>
            <a:off x="2701290" y="3444875"/>
            <a:ext cx="834390" cy="63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3535680" y="4450080"/>
            <a:ext cx="873125" cy="494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tx1"/>
                </a:solidFill>
              </a:rPr>
              <a:t>id5</a:t>
            </a:r>
          </a:p>
        </p:txBody>
      </p:sp>
      <p:cxnSp>
        <p:nvCxnSpPr>
          <p:cNvPr id="7" name="直接箭头连接符 6"/>
          <p:cNvCxnSpPr>
            <a:endCxn id="6" idx="1"/>
          </p:cNvCxnSpPr>
          <p:nvPr/>
        </p:nvCxnSpPr>
        <p:spPr>
          <a:xfrm>
            <a:off x="2701290" y="4697095"/>
            <a:ext cx="834390" cy="63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下箭头 18"/>
          <p:cNvSpPr/>
          <p:nvPr/>
        </p:nvSpPr>
        <p:spPr>
          <a:xfrm>
            <a:off x="1654810" y="2506345"/>
            <a:ext cx="419735" cy="657860"/>
          </a:xfrm>
          <a:prstGeom prst="downArrow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1" name="下箭头 20"/>
          <p:cNvSpPr/>
          <p:nvPr/>
        </p:nvSpPr>
        <p:spPr>
          <a:xfrm>
            <a:off x="1647190" y="3758565"/>
            <a:ext cx="419735" cy="657860"/>
          </a:xfrm>
          <a:prstGeom prst="downArrow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080530"/>
          </a:xfrm>
        </p:spPr>
        <p:txBody>
          <a:bodyPr/>
          <a:lstStyle/>
          <a:p>
            <a:r>
              <a:rPr lang="en-US" dirty="0">
                <a:latin typeface="Source Sans Pro" panose="020B0503030403020204" pitchFamily="34" charset="0"/>
              </a:rPr>
              <a:t>Ray API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18885" y="967740"/>
            <a:ext cx="4803775" cy="5388610"/>
          </a:xfrm>
        </p:spPr>
        <p:txBody>
          <a:bodyPr>
            <a:normAutofit fontScale="97500"/>
          </a:bodyPr>
          <a:lstStyle/>
          <a:p>
            <a:pPr marL="0" indent="0">
              <a:buNone/>
            </a:pPr>
            <a:r>
              <a:rPr lang="en-US" sz="2000" dirty="0">
                <a:latin typeface="Source Sans Pro" panose="020B0503030403020204" pitchFamily="34" charset="0"/>
              </a:rPr>
              <a:t>	Actors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@</a:t>
            </a:r>
            <a:r>
              <a:rPr lang="en-US" sz="2000" dirty="0" err="1">
                <a:solidFill>
                  <a:srgbClr val="7030A0"/>
                </a:solidFill>
                <a:latin typeface="Source Sans Pro" panose="020B0503030403020204" pitchFamily="34" charset="0"/>
              </a:rPr>
              <a:t>ray.remote</a:t>
            </a: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(</a:t>
            </a:r>
            <a:r>
              <a:rPr lang="en-US" sz="2000" dirty="0" err="1">
                <a:solidFill>
                  <a:srgbClr val="7030A0"/>
                </a:solidFill>
                <a:latin typeface="Source Sans Pro" panose="020B0503030403020204" pitchFamily="34" charset="0"/>
              </a:rPr>
              <a:t>num_gpus</a:t>
            </a: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=1)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class</a:t>
            </a: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</a:rPr>
              <a:t> </a:t>
            </a:r>
            <a:r>
              <a:rPr lang="en-US" sz="2000" dirty="0">
                <a:solidFill>
                  <a:srgbClr val="7030A0"/>
                </a:solidFill>
                <a:latin typeface="Source Sans Pro" panose="020B0503030403020204" pitchFamily="34" charset="0"/>
              </a:rPr>
              <a:t>Counter</a:t>
            </a:r>
            <a:r>
              <a:rPr lang="en-US" sz="2000" dirty="0">
                <a:latin typeface="Source Sans Pro" panose="020B0503030403020204" pitchFamily="34" charset="0"/>
              </a:rPr>
              <a:t>(</a:t>
            </a: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object</a:t>
            </a:r>
            <a:r>
              <a:rPr lang="en-US" sz="2000" dirty="0">
                <a:latin typeface="Source Sans Pro" panose="020B0503030403020204" pitchFamily="34" charset="0"/>
              </a:rPr>
              <a:t>):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</a:rPr>
              <a:t>     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def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_</a:t>
            </a:r>
            <a:r>
              <a:rPr lang="en-US" sz="2000" dirty="0" err="1">
                <a:solidFill>
                  <a:srgbClr val="00B050"/>
                </a:solidFill>
                <a:latin typeface="Source Sans Pro" panose="020B0503030403020204" pitchFamily="34" charset="0"/>
              </a:rPr>
              <a:t>init</a:t>
            </a: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_</a:t>
            </a:r>
            <a:r>
              <a:rPr lang="en-US" sz="2000" dirty="0">
                <a:latin typeface="Source Sans Pro" panose="020B0503030403020204" pitchFamily="34" charset="0"/>
              </a:rPr>
              <a:t>(self):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</a:rPr>
              <a:t>            </a:t>
            </a:r>
            <a:r>
              <a:rPr lang="en-US" sz="2000" dirty="0" err="1">
                <a:solidFill>
                  <a:srgbClr val="00B050"/>
                </a:solidFill>
                <a:latin typeface="Source Sans Pro" panose="020B0503030403020204" pitchFamily="34" charset="0"/>
              </a:rPr>
              <a:t>self</a:t>
            </a:r>
            <a:r>
              <a:rPr lang="en-US" sz="2000" dirty="0" err="1">
                <a:latin typeface="Source Sans Pro" panose="020B0503030403020204" pitchFamily="34" charset="0"/>
              </a:rPr>
              <a:t>.value</a:t>
            </a:r>
            <a:r>
              <a:rPr lang="en-US" sz="2000" dirty="0">
                <a:latin typeface="Source Sans Pro" panose="020B0503030403020204" pitchFamily="34" charset="0"/>
              </a:rPr>
              <a:t> = </a:t>
            </a: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0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     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  <a:sym typeface="+mn-ea"/>
              </a:rPr>
              <a:t>def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 err="1">
                <a:solidFill>
                  <a:srgbClr val="00B050"/>
                </a:solidFill>
                <a:latin typeface="Source Sans Pro" panose="020B0503030403020204" pitchFamily="34" charset="0"/>
                <a:sym typeface="+mn-ea"/>
              </a:rPr>
              <a:t>inc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(self):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  <a:sym typeface="+mn-ea"/>
              </a:rPr>
              <a:t>            </a:t>
            </a:r>
            <a:r>
              <a:rPr lang="en-US" sz="2000" dirty="0" err="1">
                <a:solidFill>
                  <a:srgbClr val="00B050"/>
                </a:solidFill>
                <a:latin typeface="Source Sans Pro" panose="020B0503030403020204" pitchFamily="34" charset="0"/>
                <a:sym typeface="+mn-ea"/>
              </a:rPr>
              <a:t>self</a:t>
            </a:r>
            <a:r>
              <a:rPr lang="en-US" sz="2000" dirty="0" err="1">
                <a:latin typeface="Source Sans Pro" panose="020B0503030403020204" pitchFamily="34" charset="0"/>
                <a:sym typeface="+mn-ea"/>
              </a:rPr>
              <a:t>.value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  <a:sym typeface="+mn-ea"/>
              </a:rPr>
              <a:t>+=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  <a:sym typeface="+mn-ea"/>
              </a:rPr>
              <a:t>1</a:t>
            </a:r>
          </a:p>
          <a:p>
            <a:pPr marL="0" algn="l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00B050"/>
                </a:solidFill>
                <a:latin typeface="Source Sans Pro" panose="020B0503030403020204" pitchFamily="34" charset="0"/>
              </a:rPr>
              <a:t>           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return </a:t>
            </a:r>
            <a:r>
              <a:rPr lang="en-US" sz="2000" dirty="0" err="1">
                <a:solidFill>
                  <a:srgbClr val="00B050"/>
                </a:solidFill>
                <a:latin typeface="Source Sans Pro" panose="020B0503030403020204" pitchFamily="34" charset="0"/>
              </a:rPr>
              <a:t>self</a:t>
            </a:r>
            <a:r>
              <a:rPr lang="en-US" sz="2000" dirty="0" err="1">
                <a:latin typeface="Source Sans Pro" panose="020B0503030403020204" pitchFamily="34" charset="0"/>
              </a:rPr>
              <a:t>.value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endParaRPr lang="en-US" sz="2000" dirty="0">
              <a:solidFill>
                <a:srgbClr val="00B050"/>
              </a:solidFill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latin typeface="Source Sans Pro" panose="020B0503030403020204" pitchFamily="34" charset="0"/>
              </a:rPr>
              <a:t>c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</a:rPr>
              <a:t>=</a:t>
            </a:r>
            <a:r>
              <a:rPr lang="en-US" sz="2000" dirty="0">
                <a:latin typeface="Source Sans Pro" panose="020B0503030403020204" pitchFamily="34" charset="0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</a:rPr>
              <a:t>Counter.remote</a:t>
            </a:r>
            <a:r>
              <a:rPr lang="en-US" sz="2000" dirty="0">
                <a:latin typeface="Source Sans Pro" panose="020B0503030403020204" pitchFamily="34" charset="0"/>
              </a:rPr>
              <a:t>()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  <a:sym typeface="+mn-ea"/>
              </a:rPr>
              <a:t>id4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  <a:sym typeface="+mn-ea"/>
              </a:rPr>
              <a:t>=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  <a:sym typeface="+mn-ea"/>
              </a:rPr>
              <a:t>c.inc.remote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()</a:t>
            </a:r>
            <a:endParaRPr lang="en-US" sz="2000" dirty="0">
              <a:latin typeface="Source Sans Pro" panose="020B0503030403020204" pitchFamily="34" charset="0"/>
            </a:endParaRP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  <a:sym typeface="+mn-ea"/>
              </a:rPr>
              <a:t>id5</a:t>
            </a:r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  <a:sym typeface="+mn-ea"/>
              </a:rPr>
              <a:t> =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 </a:t>
            </a:r>
            <a:r>
              <a:rPr lang="en-US" sz="2000" dirty="0" err="1">
                <a:latin typeface="Source Sans Pro" panose="020B0503030403020204" pitchFamily="34" charset="0"/>
                <a:sym typeface="+mn-ea"/>
              </a:rPr>
              <a:t>c.inc.remote</a:t>
            </a:r>
            <a:r>
              <a:rPr lang="en-US" sz="2000" dirty="0">
                <a:latin typeface="Source Sans Pro" panose="020B0503030403020204" pitchFamily="34" charset="0"/>
                <a:sym typeface="+mn-ea"/>
              </a:rPr>
              <a:t>()</a:t>
            </a:r>
          </a:p>
          <a:p>
            <a:pPr marL="0" indent="0" fontAlgn="auto">
              <a:lnSpc>
                <a:spcPct val="50000"/>
              </a:lnSpc>
              <a:buNone/>
            </a:pPr>
            <a:r>
              <a:rPr lang="en-US" sz="2000" dirty="0" err="1">
                <a:latin typeface="Source Sans Pro" panose="020B0503030403020204" pitchFamily="34" charset="0"/>
              </a:rPr>
              <a:t>ray.get</a:t>
            </a:r>
            <a:r>
              <a:rPr lang="en-US" sz="2000" dirty="0">
                <a:latin typeface="Source Sans Pro" panose="020B0503030403020204" pitchFamily="34" charset="0"/>
              </a:rPr>
              <a:t>([</a:t>
            </a:r>
            <a:r>
              <a:rPr lang="en-US" sz="2000" dirty="0">
                <a:solidFill>
                  <a:srgbClr val="0070C0"/>
                </a:solidFill>
                <a:latin typeface="Source Sans Pro" panose="020B0503030403020204" pitchFamily="34" charset="0"/>
              </a:rPr>
              <a:t>id4,id5</a:t>
            </a:r>
            <a:r>
              <a:rPr lang="en-US" sz="2000" dirty="0">
                <a:latin typeface="Source Sans Pro" panose="020B0503030403020204" pitchFamily="34" charset="0"/>
              </a:rPr>
              <a:t>])</a:t>
            </a:r>
            <a:endParaRPr lang="en-US" sz="2000" dirty="0">
              <a:solidFill>
                <a:srgbClr val="C00000"/>
              </a:solidFill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46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24D7C30-AF82-1742-9CE2-EDAC8A9BA48C}"/>
              </a:ext>
            </a:extLst>
          </p:cNvPr>
          <p:cNvGrpSpPr/>
          <p:nvPr/>
        </p:nvGrpSpPr>
        <p:grpSpPr>
          <a:xfrm>
            <a:off x="891540" y="1945640"/>
            <a:ext cx="3517265" cy="3032125"/>
            <a:chOff x="891540" y="1945640"/>
            <a:chExt cx="3517265" cy="3032125"/>
          </a:xfrm>
        </p:grpSpPr>
        <p:sp>
          <p:nvSpPr>
            <p:cNvPr id="8" name="椭圆 7"/>
            <p:cNvSpPr/>
            <p:nvPr/>
          </p:nvSpPr>
          <p:spPr>
            <a:xfrm>
              <a:off x="952500" y="1945640"/>
              <a:ext cx="1809750" cy="56134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chemeClr val="tx1"/>
                  </a:solidFill>
                </a:rPr>
                <a:t>Counter</a:t>
              </a:r>
            </a:p>
          </p:txBody>
        </p:sp>
        <p:sp>
          <p:nvSpPr>
            <p:cNvPr id="9" name="椭圆 8"/>
            <p:cNvSpPr/>
            <p:nvPr/>
          </p:nvSpPr>
          <p:spPr>
            <a:xfrm>
              <a:off x="952500" y="4416425"/>
              <a:ext cx="1809750" cy="56134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chemeClr val="tx1"/>
                  </a:solidFill>
                </a:rPr>
                <a:t>inc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3535680" y="3197860"/>
              <a:ext cx="873125" cy="49466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chemeClr val="tx1"/>
                  </a:solidFill>
                </a:rPr>
                <a:t>id4</a:t>
              </a:r>
            </a:p>
          </p:txBody>
        </p:sp>
        <p:sp>
          <p:nvSpPr>
            <p:cNvPr id="12" name="椭圆 11"/>
            <p:cNvSpPr/>
            <p:nvPr/>
          </p:nvSpPr>
          <p:spPr>
            <a:xfrm>
              <a:off x="891540" y="3164205"/>
              <a:ext cx="1809750" cy="56134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chemeClr val="tx1"/>
                  </a:solidFill>
                </a:rPr>
                <a:t>inc</a:t>
              </a:r>
            </a:p>
          </p:txBody>
        </p:sp>
        <p:cxnSp>
          <p:nvCxnSpPr>
            <p:cNvPr id="15" name="直接箭头连接符 14"/>
            <p:cNvCxnSpPr>
              <a:stCxn id="12" idx="6"/>
              <a:endCxn id="11" idx="1"/>
            </p:cNvCxnSpPr>
            <p:nvPr/>
          </p:nvCxnSpPr>
          <p:spPr>
            <a:xfrm>
              <a:off x="2701290" y="3444875"/>
              <a:ext cx="834390" cy="63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矩形 5"/>
            <p:cNvSpPr/>
            <p:nvPr/>
          </p:nvSpPr>
          <p:spPr>
            <a:xfrm>
              <a:off x="3535680" y="4450080"/>
              <a:ext cx="873125" cy="49466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>
                  <a:solidFill>
                    <a:schemeClr val="tx1"/>
                  </a:solidFill>
                </a:rPr>
                <a:t>id5</a:t>
              </a:r>
            </a:p>
          </p:txBody>
        </p:sp>
        <p:cxnSp>
          <p:nvCxnSpPr>
            <p:cNvPr id="7" name="直接箭头连接符 6"/>
            <p:cNvCxnSpPr>
              <a:endCxn id="6" idx="1"/>
            </p:cNvCxnSpPr>
            <p:nvPr/>
          </p:nvCxnSpPr>
          <p:spPr>
            <a:xfrm>
              <a:off x="2701290" y="4697095"/>
              <a:ext cx="834390" cy="63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下箭头 18"/>
            <p:cNvSpPr/>
            <p:nvPr/>
          </p:nvSpPr>
          <p:spPr>
            <a:xfrm>
              <a:off x="1654810" y="2506345"/>
              <a:ext cx="419735" cy="657860"/>
            </a:xfrm>
            <a:prstGeom prst="downArrow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下箭头 20"/>
            <p:cNvSpPr/>
            <p:nvPr/>
          </p:nvSpPr>
          <p:spPr>
            <a:xfrm>
              <a:off x="1647190" y="3758565"/>
              <a:ext cx="419735" cy="657860"/>
            </a:xfrm>
            <a:prstGeom prst="downArrow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080530"/>
          </a:xfrm>
        </p:spPr>
        <p:txBody>
          <a:bodyPr/>
          <a:lstStyle/>
          <a:p>
            <a:r>
              <a:rPr lang="en-US" dirty="0" err="1">
                <a:latin typeface="Source Sans Pro" panose="020B0503030403020204" pitchFamily="34" charset="0"/>
              </a:rPr>
              <a:t>参数服务系统</a:t>
            </a:r>
            <a:endParaRPr lang="en-US" dirty="0">
              <a:latin typeface="Source Sans Pro" panose="020B0503030403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E361C3-C043-4A6E-BDCE-8DA1E7D90A3B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DengXian" charset="0"/>
                <a:ea typeface="DengXian" charset="0"/>
              </a:rPr>
              <a:t>47</a:t>
            </a:fld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DengXian" charset="0"/>
              <a:ea typeface="DengXian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B11B918-BB0D-DC41-B322-ED4B34DC7A05}"/>
              </a:ext>
            </a:extLst>
          </p:cNvPr>
          <p:cNvGrpSpPr/>
          <p:nvPr/>
        </p:nvGrpSpPr>
        <p:grpSpPr>
          <a:xfrm>
            <a:off x="1737211" y="1844082"/>
            <a:ext cx="8717578" cy="4023359"/>
            <a:chOff x="3472031" y="1764255"/>
            <a:chExt cx="8717578" cy="4023359"/>
          </a:xfrm>
        </p:grpSpPr>
        <p:sp>
          <p:nvSpPr>
            <p:cNvPr id="14" name="Magnetic Disk 13">
              <a:extLst>
                <a:ext uri="{FF2B5EF4-FFF2-40B4-BE49-F238E27FC236}">
                  <a16:creationId xmlns:a16="http://schemas.microsoft.com/office/drawing/2014/main" id="{7C6AE937-144B-E64F-83CB-E6E22D116D45}"/>
                </a:ext>
              </a:extLst>
            </p:cNvPr>
            <p:cNvSpPr/>
            <p:nvPr/>
          </p:nvSpPr>
          <p:spPr>
            <a:xfrm>
              <a:off x="4432150" y="1764255"/>
              <a:ext cx="2033196" cy="1194098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dirty="0"/>
                <a:t>参数服务</a:t>
              </a:r>
            </a:p>
          </p:txBody>
        </p:sp>
        <p:sp>
          <p:nvSpPr>
            <p:cNvPr id="18" name="Magnetic Disk 17">
              <a:extLst>
                <a:ext uri="{FF2B5EF4-FFF2-40B4-BE49-F238E27FC236}">
                  <a16:creationId xmlns:a16="http://schemas.microsoft.com/office/drawing/2014/main" id="{5A561AFD-2325-0E42-9F30-40A04A198E06}"/>
                </a:ext>
              </a:extLst>
            </p:cNvPr>
            <p:cNvSpPr/>
            <p:nvPr/>
          </p:nvSpPr>
          <p:spPr>
            <a:xfrm>
              <a:off x="6875929" y="1764255"/>
              <a:ext cx="2033196" cy="1194098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dirty="0"/>
                <a:t>参数服务</a:t>
              </a:r>
            </a:p>
          </p:txBody>
        </p:sp>
        <p:sp>
          <p:nvSpPr>
            <p:cNvPr id="20" name="Magnetic Disk 19">
              <a:extLst>
                <a:ext uri="{FF2B5EF4-FFF2-40B4-BE49-F238E27FC236}">
                  <a16:creationId xmlns:a16="http://schemas.microsoft.com/office/drawing/2014/main" id="{8520B320-F672-7248-A71B-8F45E6DC7AB8}"/>
                </a:ext>
              </a:extLst>
            </p:cNvPr>
            <p:cNvSpPr/>
            <p:nvPr/>
          </p:nvSpPr>
          <p:spPr>
            <a:xfrm>
              <a:off x="9319708" y="1764255"/>
              <a:ext cx="2033196" cy="1194098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dirty="0"/>
                <a:t>参数服务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337BBC3-1945-3F47-A36F-29059B480808}"/>
                </a:ext>
              </a:extLst>
            </p:cNvPr>
            <p:cNvSpPr/>
            <p:nvPr/>
          </p:nvSpPr>
          <p:spPr>
            <a:xfrm>
              <a:off x="4488329" y="5228217"/>
              <a:ext cx="2130014" cy="559397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dirty="0"/>
                <a:t>Worker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1A0F4C0-6F9E-B044-B6CA-69328C52BD66}"/>
                </a:ext>
              </a:extLst>
            </p:cNvPr>
            <p:cNvSpPr/>
            <p:nvPr/>
          </p:nvSpPr>
          <p:spPr>
            <a:xfrm>
              <a:off x="6964979" y="5228216"/>
              <a:ext cx="2130014" cy="559397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dirty="0"/>
                <a:t>Worker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DEF4834-E5A6-EB41-961B-FC3D6526508A}"/>
                </a:ext>
              </a:extLst>
            </p:cNvPr>
            <p:cNvSpPr/>
            <p:nvPr/>
          </p:nvSpPr>
          <p:spPr>
            <a:xfrm>
              <a:off x="9452386" y="5228215"/>
              <a:ext cx="2130014" cy="559397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dirty="0"/>
                <a:t>Worker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ADE93E7-EFC4-1844-AFC2-01E8215D18F6}"/>
                </a:ext>
              </a:extLst>
            </p:cNvPr>
            <p:cNvCxnSpPr/>
            <p:nvPr/>
          </p:nvCxnSpPr>
          <p:spPr>
            <a:xfrm flipH="1">
              <a:off x="4959275" y="2958353"/>
              <a:ext cx="161365" cy="226986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29E30357-4FAC-F242-B383-2C0018E2A077}"/>
                </a:ext>
              </a:extLst>
            </p:cNvPr>
            <p:cNvCxnSpPr>
              <a:cxnSpLocks/>
              <a:endCxn id="22" idx="0"/>
            </p:cNvCxnSpPr>
            <p:nvPr/>
          </p:nvCxnSpPr>
          <p:spPr>
            <a:xfrm>
              <a:off x="7790928" y="2958353"/>
              <a:ext cx="239058" cy="226986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4E6877A-1DE0-AC44-8601-4C4D866CB888}"/>
                </a:ext>
              </a:extLst>
            </p:cNvPr>
            <p:cNvCxnSpPr>
              <a:cxnSpLocks/>
            </p:cNvCxnSpPr>
            <p:nvPr/>
          </p:nvCxnSpPr>
          <p:spPr>
            <a:xfrm>
              <a:off x="10158807" y="2958353"/>
              <a:ext cx="226805" cy="226986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7DE8BFDA-F8DD-D846-B090-81F1FB2F67C0}"/>
                </a:ext>
              </a:extLst>
            </p:cNvPr>
            <p:cNvCxnSpPr>
              <a:cxnSpLocks/>
              <a:stCxn id="22" idx="0"/>
              <a:endCxn id="14" idx="3"/>
            </p:cNvCxnSpPr>
            <p:nvPr/>
          </p:nvCxnSpPr>
          <p:spPr>
            <a:xfrm flipH="1" flipV="1">
              <a:off x="5448748" y="2958353"/>
              <a:ext cx="2581238" cy="226986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17771528-8FC8-EE4F-9697-6D17D96C4A45}"/>
                </a:ext>
              </a:extLst>
            </p:cNvPr>
            <p:cNvCxnSpPr>
              <a:cxnSpLocks/>
              <a:stCxn id="16" idx="0"/>
            </p:cNvCxnSpPr>
            <p:nvPr/>
          </p:nvCxnSpPr>
          <p:spPr>
            <a:xfrm flipV="1">
              <a:off x="5553336" y="2958349"/>
              <a:ext cx="1827009" cy="226986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11E3B367-0086-9C4B-AD5A-BC4A11AC25D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804374" y="2958351"/>
              <a:ext cx="2581238" cy="226986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FA2A5CA2-E3A2-7C4A-9481-4D2F23F87C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26506" y="2951559"/>
              <a:ext cx="1827009" cy="226986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Down Arrow 38">
              <a:extLst>
                <a:ext uri="{FF2B5EF4-FFF2-40B4-BE49-F238E27FC236}">
                  <a16:creationId xmlns:a16="http://schemas.microsoft.com/office/drawing/2014/main" id="{69C1D112-C5C6-034F-9F63-72F5673C0247}"/>
                </a:ext>
              </a:extLst>
            </p:cNvPr>
            <p:cNvSpPr/>
            <p:nvPr/>
          </p:nvSpPr>
          <p:spPr>
            <a:xfrm>
              <a:off x="3472031" y="2684028"/>
              <a:ext cx="882127" cy="248501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dirty="0"/>
            </a:p>
          </p:txBody>
        </p:sp>
        <p:sp>
          <p:nvSpPr>
            <p:cNvPr id="40" name="Down Arrow 39">
              <a:extLst>
                <a:ext uri="{FF2B5EF4-FFF2-40B4-BE49-F238E27FC236}">
                  <a16:creationId xmlns:a16="http://schemas.microsoft.com/office/drawing/2014/main" id="{0490EB3D-A820-1E44-9C6C-D7F69F755046}"/>
                </a:ext>
              </a:extLst>
            </p:cNvPr>
            <p:cNvSpPr/>
            <p:nvPr/>
          </p:nvSpPr>
          <p:spPr>
            <a:xfrm rot="10800000">
              <a:off x="11307482" y="2721969"/>
              <a:ext cx="882127" cy="248501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N" dirty="0"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109E751A-6608-A746-92E9-6F27DAF80DC4}"/>
              </a:ext>
            </a:extLst>
          </p:cNvPr>
          <p:cNvSpPr txBox="1"/>
          <p:nvPr/>
        </p:nvSpPr>
        <p:spPr>
          <a:xfrm>
            <a:off x="1337233" y="3532596"/>
            <a:ext cx="494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N" dirty="0"/>
              <a:t>参数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CF39F2F-88C1-C240-A710-8E1529412534}"/>
              </a:ext>
            </a:extLst>
          </p:cNvPr>
          <p:cNvSpPr txBox="1"/>
          <p:nvPr/>
        </p:nvSpPr>
        <p:spPr>
          <a:xfrm>
            <a:off x="10454789" y="3532596"/>
            <a:ext cx="494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N" dirty="0"/>
              <a:t>梯度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973EC86-7BF0-0D4A-BB2B-D23F9B9C7668}"/>
              </a:ext>
            </a:extLst>
          </p:cNvPr>
          <p:cNvSpPr txBox="1"/>
          <p:nvPr/>
        </p:nvSpPr>
        <p:spPr>
          <a:xfrm>
            <a:off x="7509958" y="1085922"/>
            <a:ext cx="4216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N" dirty="0"/>
              <a:t>参数服务是一个k-v对存储的服务</a:t>
            </a:r>
          </a:p>
          <a:p>
            <a:r>
              <a:rPr lang="en-CN" dirty="0"/>
              <a:t>包括get_params</a:t>
            </a:r>
            <a:r>
              <a:rPr lang="zh-CN" altLang="en-US" dirty="0"/>
              <a:t>、</a:t>
            </a:r>
            <a:r>
              <a:rPr lang="en-US" altLang="zh-CN" dirty="0" err="1"/>
              <a:t>update_params</a:t>
            </a:r>
            <a:r>
              <a:rPr lang="zh-CN" altLang="en-US" dirty="0"/>
              <a:t>接口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00060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2044</Words>
  <Application>Microsoft Macintosh PowerPoint</Application>
  <PresentationFormat>Widescreen</PresentationFormat>
  <Paragraphs>835</Paragraphs>
  <Slides>47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3" baseType="lpstr">
      <vt:lpstr>DengXian</vt:lpstr>
      <vt:lpstr>微软雅黑</vt:lpstr>
      <vt:lpstr>Arial</vt:lpstr>
      <vt:lpstr>Calibri</vt:lpstr>
      <vt:lpstr>Source Sans Pro</vt:lpstr>
      <vt:lpstr>Office 主题​​</vt:lpstr>
      <vt:lpstr>Ray: A Distributed Framework for Emerging AI Applications</vt:lpstr>
      <vt:lpstr>Ray</vt:lpstr>
      <vt:lpstr>强化学习的需求</vt:lpstr>
      <vt:lpstr>强化学习的需求</vt:lpstr>
      <vt:lpstr>设计目标</vt:lpstr>
      <vt:lpstr>Machine Learning Ecosystem</vt:lpstr>
      <vt:lpstr>Ray的位置</vt:lpstr>
      <vt:lpstr>Ray</vt:lpstr>
      <vt:lpstr>编程模型</vt:lpstr>
      <vt:lpstr>计算模型</vt:lpstr>
      <vt:lpstr>强化学习过程</vt:lpstr>
      <vt:lpstr>框架结构</vt:lpstr>
      <vt:lpstr>应用层</vt:lpstr>
      <vt:lpstr>系统层</vt:lpstr>
      <vt:lpstr>Fault Tolerance</vt:lpstr>
      <vt:lpstr>Fault Tolerance</vt:lpstr>
      <vt:lpstr>Fault Tolerance</vt:lpstr>
      <vt:lpstr>Fault Tolerance</vt:lpstr>
      <vt:lpstr>Fault Tolerance</vt:lpstr>
      <vt:lpstr>Fault Tolerance</vt:lpstr>
      <vt:lpstr>Fault Tolerance</vt:lpstr>
      <vt:lpstr>Fault Tolerance</vt:lpstr>
      <vt:lpstr>Fault Tolerance: Lineage Reconstruction</vt:lpstr>
      <vt:lpstr>Fault Tolerance: Lineage Reconstruction</vt:lpstr>
      <vt:lpstr>Fault Tolerance: Lineage Reconstruction</vt:lpstr>
      <vt:lpstr>Fault Tolerance: Lineage Reconstruction</vt:lpstr>
      <vt:lpstr>容错</vt:lpstr>
      <vt:lpstr>Lineage Stash(Ray): 延迟提交</vt:lpstr>
      <vt:lpstr>Lineage Stash(Ray): 延迟提交</vt:lpstr>
      <vt:lpstr>Lineage Stash(Ray): 延迟提交</vt:lpstr>
      <vt:lpstr>Lineage Stash(Ray): 延迟提交</vt:lpstr>
      <vt:lpstr>Lineage Stash(Ray): 延迟提交</vt:lpstr>
      <vt:lpstr>Fault Tolerance场景</vt:lpstr>
      <vt:lpstr>测试</vt:lpstr>
      <vt:lpstr>RL算法测试</vt:lpstr>
      <vt:lpstr>Ray API Demo展示</vt:lpstr>
      <vt:lpstr>Ray API</vt:lpstr>
      <vt:lpstr>Ray API</vt:lpstr>
      <vt:lpstr>Ray API</vt:lpstr>
      <vt:lpstr>Ray API</vt:lpstr>
      <vt:lpstr>Ray API</vt:lpstr>
      <vt:lpstr>Ray API</vt:lpstr>
      <vt:lpstr>Ray API</vt:lpstr>
      <vt:lpstr>Ray API</vt:lpstr>
      <vt:lpstr>Ray API</vt:lpstr>
      <vt:lpstr>Ray API</vt:lpstr>
      <vt:lpstr>参数服务系统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Ray: A Distributed Framework for Emerging AI Applications</dc:title>
  <dc:creator>Zheng Wenxin</dc:creator>
  <cp:lastModifiedBy>Zheng Wenxin</cp:lastModifiedBy>
  <cp:revision>14</cp:revision>
  <dcterms:created xsi:type="dcterms:W3CDTF">2022-04-17T16:06:17Z</dcterms:created>
  <dcterms:modified xsi:type="dcterms:W3CDTF">2022-04-18T05:49:23Z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2052-2.8.1.4670</vt:lpwstr>
  </property>
</Properties>
</file>