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52" r:id="rId2"/>
  </p:sldMasterIdLst>
  <p:notesMasterIdLst>
    <p:notesMasterId r:id="rId52"/>
  </p:notesMasterIdLst>
  <p:handoutMasterIdLst>
    <p:handoutMasterId r:id="rId53"/>
  </p:handoutMasterIdLst>
  <p:sldIdLst>
    <p:sldId id="1306" r:id="rId3"/>
    <p:sldId id="1231" r:id="rId4"/>
    <p:sldId id="1232" r:id="rId5"/>
    <p:sldId id="1257" r:id="rId6"/>
    <p:sldId id="1258" r:id="rId7"/>
    <p:sldId id="1348" r:id="rId8"/>
    <p:sldId id="1349" r:id="rId9"/>
    <p:sldId id="1350" r:id="rId10"/>
    <p:sldId id="1351" r:id="rId11"/>
    <p:sldId id="1352" r:id="rId12"/>
    <p:sldId id="1353" r:id="rId13"/>
    <p:sldId id="1354" r:id="rId14"/>
    <p:sldId id="1355" r:id="rId15"/>
    <p:sldId id="1356" r:id="rId16"/>
    <p:sldId id="1357" r:id="rId17"/>
    <p:sldId id="1358" r:id="rId18"/>
    <p:sldId id="1359" r:id="rId19"/>
    <p:sldId id="1360" r:id="rId20"/>
    <p:sldId id="1361" r:id="rId21"/>
    <p:sldId id="1310" r:id="rId22"/>
    <p:sldId id="1321" r:id="rId23"/>
    <p:sldId id="1324" r:id="rId24"/>
    <p:sldId id="1322" r:id="rId25"/>
    <p:sldId id="1325" r:id="rId26"/>
    <p:sldId id="1323" r:id="rId27"/>
    <p:sldId id="1326" r:id="rId28"/>
    <p:sldId id="1328" r:id="rId29"/>
    <p:sldId id="1330" r:id="rId30"/>
    <p:sldId id="1329" r:id="rId31"/>
    <p:sldId id="1332" r:id="rId32"/>
    <p:sldId id="1331" r:id="rId33"/>
    <p:sldId id="1346" r:id="rId34"/>
    <p:sldId id="1347" r:id="rId35"/>
    <p:sldId id="1334" r:id="rId36"/>
    <p:sldId id="1240" r:id="rId37"/>
    <p:sldId id="1362" r:id="rId38"/>
    <p:sldId id="1363" r:id="rId39"/>
    <p:sldId id="1364" r:id="rId40"/>
    <p:sldId id="1365" r:id="rId41"/>
    <p:sldId id="1366" r:id="rId42"/>
    <p:sldId id="1367" r:id="rId43"/>
    <p:sldId id="1368" r:id="rId44"/>
    <p:sldId id="1369" r:id="rId45"/>
    <p:sldId id="1370" r:id="rId46"/>
    <p:sldId id="1371" r:id="rId47"/>
    <p:sldId id="1372" r:id="rId48"/>
    <p:sldId id="1373" r:id="rId49"/>
    <p:sldId id="1374" r:id="rId50"/>
    <p:sldId id="1333" r:id="rId51"/>
  </p:sldIdLst>
  <p:sldSz cx="9144000" cy="5715000" type="screen16x10"/>
  <p:notesSz cx="6858000" cy="9144000"/>
  <p:custDataLst>
    <p:tags r:id="rId5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43">
          <p15:clr>
            <a:srgbClr val="A4A3A4"/>
          </p15:clr>
        </p15:guide>
        <p15:guide id="2" pos="3878">
          <p15:clr>
            <a:srgbClr val="A4A3A4"/>
          </p15:clr>
        </p15:guide>
        <p15:guide id="3" pos="281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A6A6A6"/>
    <a:srgbClr val="F9B479"/>
    <a:srgbClr val="404040"/>
    <a:srgbClr val="558ED6"/>
    <a:srgbClr val="BE384B"/>
    <a:srgbClr val="9BBC59"/>
    <a:srgbClr val="FFFF99"/>
    <a:srgbClr val="D5C88B"/>
    <a:srgbClr val="385D8A"/>
    <a:srgbClr val="7289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68312" autoAdjust="0"/>
  </p:normalViewPr>
  <p:slideViewPr>
    <p:cSldViewPr>
      <p:cViewPr varScale="1">
        <p:scale>
          <a:sx n="86" d="100"/>
          <a:sy n="86" d="100"/>
        </p:scale>
        <p:origin x="1040" y="192"/>
      </p:cViewPr>
      <p:guideLst>
        <p:guide orient="horz" pos="1743"/>
        <p:guide pos="3878"/>
        <p:guide pos="2811"/>
      </p:guideLst>
    </p:cSldViewPr>
  </p:slideViewPr>
  <p:outlineViewPr>
    <p:cViewPr>
      <p:scale>
        <a:sx n="33" d="100"/>
        <a:sy n="33" d="100"/>
      </p:scale>
      <p:origin x="0" y="-44520"/>
    </p:cViewPr>
  </p:outlineViewPr>
  <p:notesTextViewPr>
    <p:cViewPr>
      <p:scale>
        <a:sx n="135" d="100"/>
        <a:sy n="135" d="100"/>
      </p:scale>
      <p:origin x="0" y="0"/>
    </p:cViewPr>
  </p:notesTextViewPr>
  <p:sorterViewPr>
    <p:cViewPr>
      <p:scale>
        <a:sx n="66" d="100"/>
        <a:sy n="66" d="100"/>
      </p:scale>
      <p:origin x="0" y="0"/>
    </p:cViewPr>
  </p:sorterViewPr>
  <p:notesViewPr>
    <p:cSldViewPr>
      <p:cViewPr varScale="1">
        <p:scale>
          <a:sx n="121" d="100"/>
          <a:sy n="121" d="100"/>
        </p:scale>
        <p:origin x="3864"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2022/5/9</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2022/5/9</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solidFill>
                  <a:prstClr val="black"/>
                </a:solidFill>
              </a:rPr>
              <a:t>1</a:t>
            </a:fld>
            <a:endParaRPr lang="zh-CN"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a:t>
            </a:fld>
            <a:endParaRPr lang="zh-CN" altLang="en-US"/>
          </a:p>
        </p:txBody>
      </p:sp>
    </p:spTree>
    <p:extLst>
      <p:ext uri="{BB962C8B-B14F-4D97-AF65-F5344CB8AC3E}">
        <p14:creationId xmlns:p14="http://schemas.microsoft.com/office/powerpoint/2010/main" val="3999690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a:t>
            </a:fld>
            <a:endParaRPr lang="zh-CN" altLang="en-US"/>
          </a:p>
        </p:txBody>
      </p:sp>
    </p:spTree>
    <p:extLst>
      <p:ext uri="{BB962C8B-B14F-4D97-AF65-F5344CB8AC3E}">
        <p14:creationId xmlns:p14="http://schemas.microsoft.com/office/powerpoint/2010/main" val="23122688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使用图计算对数据进行处理，互联网公司如谷歌，</a:t>
            </a:r>
            <a:r>
              <a:rPr lang="en-US" altLang="zh-CN" dirty="0" err="1"/>
              <a:t>facebook</a:t>
            </a:r>
            <a:r>
              <a:rPr lang="zh-CN" altLang="en-US" dirty="0"/>
              <a:t>，对于他的索引页以及用户信息。甚至是信息生物学中的生物网络多广泛的使用了图计算以及图分割。</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4</a:t>
            </a:fld>
            <a:endParaRPr lang="zh-CN" altLang="en-US"/>
          </a:p>
        </p:txBody>
      </p:sp>
    </p:spTree>
    <p:extLst>
      <p:ext uri="{BB962C8B-B14F-4D97-AF65-F5344CB8AC3E}">
        <p14:creationId xmlns:p14="http://schemas.microsoft.com/office/powerpoint/2010/main" val="1867899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MLDM: </a:t>
            </a:r>
            <a:r>
              <a:rPr lang="zh-CN" altLang="en-US" dirty="0"/>
              <a:t>机器学习和数据挖掘</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5</a:t>
            </a:fld>
            <a:endParaRPr lang="zh-CN" altLang="en-US"/>
          </a:p>
        </p:txBody>
      </p:sp>
    </p:spTree>
    <p:extLst>
      <p:ext uri="{BB962C8B-B14F-4D97-AF65-F5344CB8AC3E}">
        <p14:creationId xmlns:p14="http://schemas.microsoft.com/office/powerpoint/2010/main" val="3816247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在图计算中往往涉及到对图进行划分来完成任务的分割</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6</a:t>
            </a:fld>
            <a:endParaRPr lang="zh-CN" altLang="en-US"/>
          </a:p>
        </p:txBody>
      </p:sp>
    </p:spTree>
    <p:extLst>
      <p:ext uri="{BB962C8B-B14F-4D97-AF65-F5344CB8AC3E}">
        <p14:creationId xmlns:p14="http://schemas.microsoft.com/office/powerpoint/2010/main" val="4001113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1D:</a:t>
            </a:r>
            <a:r>
              <a:rPr lang="zh-CN" altLang="en-US" dirty="0"/>
              <a:t>每个顶点都被分配给一个</a:t>
            </a:r>
            <a:r>
              <a:rPr lang="en-US" altLang="zh-CN" dirty="0"/>
              <a:t>worker</a:t>
            </a:r>
            <a:r>
              <a:rPr lang="zh-CN" altLang="en-US" dirty="0"/>
              <a:t>，其所有的输入</a:t>
            </a:r>
            <a:r>
              <a:rPr lang="en-US" altLang="zh-CN" dirty="0"/>
              <a:t>/</a:t>
            </a:r>
            <a:r>
              <a:rPr lang="zh-CN" altLang="en-US" dirty="0"/>
              <a:t>输出边都被附加起来，</a:t>
            </a:r>
            <a:r>
              <a:rPr lang="en-US" altLang="zh-CN" dirty="0"/>
              <a:t>4</a:t>
            </a:r>
            <a:r>
              <a:rPr lang="zh-CN" altLang="en-US" dirty="0"/>
              <a:t>个子图和</a:t>
            </a:r>
            <a:r>
              <a:rPr lang="en-US" altLang="zh-CN" dirty="0"/>
              <a:t>6</a:t>
            </a:r>
            <a:r>
              <a:rPr lang="zh-CN" altLang="en-US" dirty="0"/>
              <a:t>个副本（用虚线圈表示）</a:t>
            </a:r>
            <a:endParaRPr lang="en-US" altLang="zh-CN" dirty="0"/>
          </a:p>
          <a:p>
            <a:r>
              <a:rPr lang="zh-CN" altLang="en-US" dirty="0"/>
              <a:t>每个顶点程序都可以读取和修改一个顶点的邻域，通讯方式有两种：通过信息（</a:t>
            </a:r>
            <a:r>
              <a:rPr lang="en-US" altLang="zh-CN" dirty="0"/>
              <a:t>Pregel</a:t>
            </a:r>
            <a:r>
              <a:rPr lang="zh-CN" altLang="en-US" dirty="0"/>
              <a:t>），通过</a:t>
            </a:r>
            <a:r>
              <a:rPr lang="en-US" altLang="zh-CN" dirty="0"/>
              <a:t>state</a:t>
            </a:r>
            <a:r>
              <a:rPr lang="zh-CN" altLang="en-US" dirty="0"/>
              <a:t>（</a:t>
            </a:r>
            <a:r>
              <a:rPr lang="en-US" altLang="zh-CN" dirty="0" err="1"/>
              <a:t>Graphlab</a:t>
            </a:r>
            <a:r>
              <a:rPr lang="zh-CN" altLang="en-US" dirty="0"/>
              <a:t>），通过同时运行多个向量处理程序来实现并行，存在</a:t>
            </a:r>
            <a:r>
              <a:rPr lang="en-US" altLang="zh-CN" dirty="0"/>
              <a:t>SKEW</a:t>
            </a:r>
            <a:r>
              <a:rPr lang="zh-CN" altLang="en-US" dirty="0"/>
              <a:t>的问题</a:t>
            </a:r>
            <a:endParaRPr lang="en-US" altLang="zh-CN" dirty="0"/>
          </a:p>
          <a:p>
            <a:r>
              <a:rPr lang="en-US" altLang="zh-CN" dirty="0"/>
              <a:t>2D</a:t>
            </a:r>
            <a:r>
              <a:rPr lang="zh-CN" altLang="en-US" dirty="0"/>
              <a:t>：每条边都被分配给一个</a:t>
            </a:r>
            <a:r>
              <a:rPr lang="en-US" altLang="zh-CN" dirty="0"/>
              <a:t>worker</a:t>
            </a:r>
            <a:r>
              <a:rPr lang="zh-CN" altLang="en-US" dirty="0"/>
              <a:t>，某些启发式可以用于分配，</a:t>
            </a:r>
            <a:r>
              <a:rPr lang="en-US" altLang="zh-CN" dirty="0"/>
              <a:t>4</a:t>
            </a:r>
            <a:r>
              <a:rPr lang="zh-CN" altLang="en-US" dirty="0"/>
              <a:t>个子图和</a:t>
            </a:r>
            <a:r>
              <a:rPr lang="en-US" altLang="zh-CN" dirty="0"/>
              <a:t>6</a:t>
            </a:r>
            <a:r>
              <a:rPr lang="zh-CN" altLang="en-US" dirty="0"/>
              <a:t>个副本（用虚线圈表示），任务调度的粒度是边缘的，这也与数据调度的粒度相同</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7</a:t>
            </a:fld>
            <a:endParaRPr lang="zh-CN" altLang="en-US"/>
          </a:p>
        </p:txBody>
      </p:sp>
    </p:spTree>
    <p:extLst>
      <p:ext uri="{BB962C8B-B14F-4D97-AF65-F5344CB8AC3E}">
        <p14:creationId xmlns:p14="http://schemas.microsoft.com/office/powerpoint/2010/main" val="19617737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每个顶点被分割为子顶点，在每个层中使用一个二维分区器，对于层内通讯，更少的子图，更少副本，减少通讯，但是在增加了层间通讯</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9</a:t>
            </a:fld>
            <a:endParaRPr lang="zh-CN" altLang="en-US"/>
          </a:p>
        </p:txBody>
      </p:sp>
    </p:spTree>
    <p:extLst>
      <p:ext uri="{BB962C8B-B14F-4D97-AF65-F5344CB8AC3E}">
        <p14:creationId xmlns:p14="http://schemas.microsoft.com/office/powerpoint/2010/main" val="1878962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接下来我会介绍一下三维划分下的</a:t>
            </a:r>
            <a:r>
              <a:rPr lang="en-US" altLang="zh-CN" dirty="0"/>
              <a:t>UPPS</a:t>
            </a:r>
            <a:r>
              <a:rPr lang="zh-CN" altLang="en-US" dirty="0"/>
              <a:t>编程模型设计。</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10</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为了支持三维划分，一个图的节点或边上的数据被划分为</a:t>
            </a:r>
            <a:r>
              <a:rPr lang="zh-CN" altLang="en-US" dirty="0">
                <a:sym typeface="+mn-ea"/>
              </a:rPr>
              <a:t>两种数据类型，</a:t>
            </a:r>
            <a:r>
              <a:rPr lang="en-US" altLang="zh-CN" dirty="0">
                <a:sym typeface="+mn-ea"/>
              </a:rPr>
              <a:t>Datashare</a:t>
            </a:r>
            <a:r>
              <a:rPr lang="zh-CN" altLang="en-US" dirty="0">
                <a:sym typeface="+mn-ea"/>
              </a:rPr>
              <a:t>和</a:t>
            </a:r>
            <a:r>
              <a:rPr lang="en-US" altLang="zh-CN" dirty="0">
                <a:sym typeface="+mn-ea"/>
              </a:rPr>
              <a:t>DataCollect</a:t>
            </a:r>
            <a:r>
              <a:rPr lang="zh-CN" altLang="en-US" dirty="0">
                <a:sym typeface="+mn-ea"/>
              </a:rPr>
              <a:t>。</a:t>
            </a:r>
            <a:r>
              <a:rPr lang="en-US" altLang="zh-CN" dirty="0">
                <a:sym typeface="+mn-ea"/>
              </a:rPr>
              <a:t>Datashare</a:t>
            </a:r>
            <a:r>
              <a:rPr lang="zh-CN" altLang="en-US" dirty="0">
                <a:sym typeface="+mn-ea"/>
              </a:rPr>
              <a:t>是一个不可划分的属性值，用单一的数据变量存储；而</a:t>
            </a:r>
            <a:r>
              <a:rPr lang="en-US" altLang="zh-CN" dirty="0">
                <a:sym typeface="+mn-ea"/>
              </a:rPr>
              <a:t>DataCollect</a:t>
            </a:r>
            <a:r>
              <a:rPr lang="zh-CN" altLang="en-US" dirty="0">
                <a:sym typeface="+mn-ea"/>
              </a:rPr>
              <a:t>是可划分的属性，用一个向量来存储。</a:t>
            </a:r>
          </a:p>
          <a:p>
            <a:endParaRPr lang="zh-CN" altLang="en-US" dirty="0">
              <a:sym typeface="+mn-ea"/>
            </a:endParaRPr>
          </a:p>
        </p:txBody>
      </p:sp>
      <p:sp>
        <p:nvSpPr>
          <p:cNvPr id="4" name="灯片编号占位符 3"/>
          <p:cNvSpPr>
            <a:spLocks noGrp="1"/>
          </p:cNvSpPr>
          <p:nvPr>
            <p:ph type="sldNum" sz="quarter" idx="5"/>
          </p:nvPr>
        </p:nvSpPr>
        <p:spPr/>
        <p:txBody>
          <a:bodyPr/>
          <a:lstStyle/>
          <a:p>
            <a:fld id="{3A84A077-83E9-49A7-9F59-234D78BD6949}" type="slidenum">
              <a:rPr lang="zh-CN" altLang="en-US" smtClean="0"/>
              <a:t>11</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具体的定义是这样的。首先⽤户需要预先指定⼀个向量⼤⼩ SC，表示</a:t>
            </a:r>
            <a:r>
              <a:rPr lang="en-US" altLang="zh-CN" dirty="0"/>
              <a:t>DCollec</a:t>
            </a:r>
            <a:r>
              <a:rPr lang="zh-CN" altLang="en-US" dirty="0"/>
              <a:t>数据结构的长度，在此基础上，定义图</a:t>
            </a:r>
            <a:r>
              <a:rPr lang="en-US" altLang="zh-CN" dirty="0"/>
              <a:t>G</a:t>
            </a:r>
            <a:r>
              <a:rPr lang="zh-CN" altLang="en-US" dirty="0"/>
              <a:t>，</a:t>
            </a:r>
            <a:r>
              <a:rPr lang="en-US" altLang="zh-CN" dirty="0"/>
              <a:t> </a:t>
            </a:r>
            <a:r>
              <a:rPr lang="zh-CN" altLang="en-US" dirty="0"/>
              <a:t>图</a:t>
            </a:r>
            <a:r>
              <a:rPr lang="en-US" altLang="zh-CN" dirty="0"/>
              <a:t>G</a:t>
            </a:r>
            <a:r>
              <a:rPr lang="zh-CN" altLang="en-US" dirty="0"/>
              <a:t>上的每个节点和边都有两部分数据组成。对于节点，可划分和不可划分的两部分数据用</a:t>
            </a:r>
            <a:r>
              <a:rPr lang="en-US" altLang="zh-CN" dirty="0"/>
              <a:t>DShare-u</a:t>
            </a:r>
            <a:r>
              <a:rPr lang="zh-CN" altLang="en-US" dirty="0"/>
              <a:t>和</a:t>
            </a:r>
            <a:r>
              <a:rPr lang="en-US" altLang="zh-CN" dirty="0"/>
              <a:t>DCollec-u</a:t>
            </a:r>
            <a:r>
              <a:rPr lang="zh-CN" altLang="en-US" dirty="0"/>
              <a:t>表示，同样地对边</a:t>
            </a:r>
            <a:r>
              <a:rPr lang="en-US" altLang="zh-CN" dirty="0"/>
              <a:t>u-v</a:t>
            </a:r>
            <a:r>
              <a:rPr lang="zh-CN" altLang="en-US" dirty="0"/>
              <a:t>来说，用</a:t>
            </a:r>
            <a:r>
              <a:rPr lang="en-US" altLang="zh-CN" dirty="0">
                <a:sym typeface="+mn-ea"/>
              </a:rPr>
              <a:t>DShare-uv</a:t>
            </a:r>
            <a:r>
              <a:rPr lang="zh-CN" altLang="en-US" dirty="0">
                <a:sym typeface="+mn-ea"/>
              </a:rPr>
              <a:t>和</a:t>
            </a:r>
            <a:r>
              <a:rPr lang="en-US" altLang="zh-CN" dirty="0">
                <a:sym typeface="+mn-ea"/>
              </a:rPr>
              <a:t>DCollec-uv</a:t>
            </a:r>
            <a:r>
              <a:rPr lang="zh-CN" altLang="en-US" dirty="0">
                <a:sym typeface="+mn-ea"/>
              </a:rPr>
              <a:t>表示。</a:t>
            </a:r>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12</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通过明确地将数据图中权值的可划分部分 DColle 从不可划分部分 DShare 中独立出来，能够让图的三维划分很⽅便地将图中的每个点或边划分成几个子点或子边。</a:t>
            </a:r>
          </a:p>
          <a:p>
            <a:r>
              <a:rPr lang="zh-CN" altLang="en-US" dirty="0"/>
              <a:t>三维划分通过首先选定⼀个在第三维上要划分的层数 L，然后在每一层上利用⼀个已有的⼆维划分⽅法 P 将图划分成多个⼦图来实现。对于每个节点或边来说，在每一层上的子点或子边</a:t>
            </a:r>
            <a:r>
              <a:rPr lang="zh-CN" altLang="en-US" dirty="0">
                <a:sym typeface="+mn-ea"/>
              </a:rPr>
              <a:t>的权值包含⼀个完整的 DShare 的</a:t>
            </a:r>
            <a:r>
              <a:rPr lang="en-US" altLang="zh-CN" dirty="0">
                <a:sym typeface="+mn-ea"/>
              </a:rPr>
              <a:t>replica</a:t>
            </a:r>
            <a:r>
              <a:rPr lang="zh-CN" altLang="en-US" dirty="0">
                <a:sym typeface="+mn-ea"/>
              </a:rPr>
              <a:t>和 DColle向量中的非相交的⼀部分。对于</a:t>
            </a:r>
            <a:r>
              <a:rPr lang="en-US" altLang="zh-CN" dirty="0">
                <a:sym typeface="+mn-ea"/>
              </a:rPr>
              <a:t>DCollec</a:t>
            </a:r>
            <a:r>
              <a:rPr lang="zh-CN" altLang="en-US" dirty="0">
                <a:sym typeface="+mn-ea"/>
              </a:rPr>
              <a:t>向量，每个子点或子边持有</a:t>
            </a:r>
            <a:r>
              <a:rPr lang="en-US" altLang="zh-CN" dirty="0">
                <a:sym typeface="+mn-ea"/>
              </a:rPr>
              <a:t>Sc</a:t>
            </a:r>
            <a:r>
              <a:rPr lang="zh-CN" altLang="en-US" dirty="0">
                <a:sym typeface="+mn-ea"/>
              </a:rPr>
              <a:t>除以层数</a:t>
            </a:r>
            <a:r>
              <a:rPr lang="en-US" altLang="zh-CN" dirty="0">
                <a:sym typeface="+mn-ea"/>
              </a:rPr>
              <a:t>L</a:t>
            </a:r>
            <a:r>
              <a:rPr lang="zh-CN" altLang="en-US" dirty="0">
                <a:sym typeface="+mn-ea"/>
              </a:rPr>
              <a:t>的对应子向量，比如</a:t>
            </a:r>
            <a:r>
              <a:rPr lang="en-US" altLang="zh-CN" dirty="0">
                <a:sym typeface="+mn-ea"/>
              </a:rPr>
              <a:t>DCollec</a:t>
            </a:r>
            <a:r>
              <a:rPr lang="zh-CN" altLang="en-US" dirty="0">
                <a:sym typeface="+mn-ea"/>
              </a:rPr>
              <a:t>长度为</a:t>
            </a:r>
            <a:r>
              <a:rPr lang="en-US" altLang="zh-CN" dirty="0">
                <a:sym typeface="+mn-ea"/>
              </a:rPr>
              <a:t>4</a:t>
            </a:r>
            <a:r>
              <a:rPr lang="zh-CN" altLang="en-US" dirty="0">
                <a:sym typeface="+mn-ea"/>
              </a:rPr>
              <a:t>，划分层数为</a:t>
            </a:r>
            <a:r>
              <a:rPr lang="en-US" altLang="zh-CN" dirty="0">
                <a:sym typeface="+mn-ea"/>
              </a:rPr>
              <a:t>2</a:t>
            </a:r>
            <a:r>
              <a:rPr lang="zh-CN" altLang="en-US" dirty="0">
                <a:sym typeface="+mn-ea"/>
              </a:rPr>
              <a:t>时，第一层的子点持有向量中</a:t>
            </a:r>
            <a:r>
              <a:rPr lang="en-US" altLang="zh-CN" dirty="0">
                <a:sym typeface="+mn-ea"/>
              </a:rPr>
              <a:t>a1</a:t>
            </a:r>
            <a:r>
              <a:rPr lang="zh-CN" altLang="en-US" dirty="0">
                <a:sym typeface="+mn-ea"/>
              </a:rPr>
              <a:t>，</a:t>
            </a:r>
            <a:r>
              <a:rPr lang="en-US" altLang="zh-CN" dirty="0">
                <a:sym typeface="+mn-ea"/>
              </a:rPr>
              <a:t>a2</a:t>
            </a:r>
            <a:r>
              <a:rPr lang="zh-CN" altLang="en-US" dirty="0">
                <a:sym typeface="+mn-ea"/>
              </a:rPr>
              <a:t>两个数据，第二层持有</a:t>
            </a:r>
            <a:r>
              <a:rPr lang="en-US" altLang="zh-CN" dirty="0">
                <a:sym typeface="+mn-ea"/>
              </a:rPr>
              <a:t>a3</a:t>
            </a:r>
            <a:r>
              <a:rPr lang="zh-CN" altLang="en-US" dirty="0">
                <a:sym typeface="+mn-ea"/>
              </a:rPr>
              <a:t>，</a:t>
            </a:r>
            <a:r>
              <a:rPr lang="en-US" altLang="zh-CN" dirty="0">
                <a:sym typeface="+mn-ea"/>
              </a:rPr>
              <a:t>a4</a:t>
            </a:r>
            <a:r>
              <a:rPr lang="zh-CN" altLang="en-US" dirty="0">
                <a:sym typeface="+mn-ea"/>
              </a:rPr>
              <a:t>两个数据。</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13</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接下来介绍的是</a:t>
            </a:r>
            <a:r>
              <a:rPr lang="en-US" altLang="zh-CN" dirty="0"/>
              <a:t>UPPS</a:t>
            </a:r>
            <a:r>
              <a:rPr lang="zh-CN" altLang="en-US" dirty="0"/>
              <a:t>的编程模型，</a:t>
            </a:r>
            <a:r>
              <a:rPr lang="en-US" altLang="zh-CN" dirty="0"/>
              <a:t>UPPS</a:t>
            </a:r>
            <a:r>
              <a:rPr lang="zh-CN" altLang="en-US" dirty="0"/>
              <a:t>就是</a:t>
            </a:r>
            <a:r>
              <a:rPr lang="en-US" altLang="zh-CN" dirty="0">
                <a:latin typeface="微软雅黑" panose="020B0503020204020204" pitchFamily="34" charset="-122"/>
                <a:sym typeface="+mn-ea"/>
              </a:rPr>
              <a:t>Update, Push, Pull, Sink</a:t>
            </a:r>
            <a:r>
              <a:rPr lang="zh-CN" altLang="en-US" dirty="0">
                <a:latin typeface="微软雅黑" panose="020B0503020204020204" pitchFamily="34" charset="-122"/>
                <a:sym typeface="+mn-ea"/>
              </a:rPr>
              <a:t>四种围绕图节点的操作的简称。</a:t>
            </a:r>
          </a:p>
          <a:p>
            <a:r>
              <a:rPr lang="en-US" altLang="zh-CN" dirty="0">
                <a:latin typeface="微软雅黑" panose="020B0503020204020204" pitchFamily="34" charset="-122"/>
                <a:sym typeface="+mn-ea"/>
              </a:rPr>
              <a:t>|1. </a:t>
            </a:r>
            <a:r>
              <a:rPr lang="zh-CN" altLang="en-US" dirty="0">
                <a:latin typeface="微软雅黑" panose="020B0503020204020204" pitchFamily="34" charset="-122"/>
                <a:sym typeface="+mn-ea"/>
              </a:rPr>
              <a:t>首先是</a:t>
            </a:r>
            <a:r>
              <a:rPr lang="en-US" altLang="zh-CN" dirty="0">
                <a:latin typeface="微软雅黑" panose="020B0503020204020204" pitchFamily="34" charset="-122"/>
                <a:sym typeface="+mn-ea"/>
              </a:rPr>
              <a:t>update</a:t>
            </a:r>
            <a:r>
              <a:rPr lang="zh-CN" altLang="en-US" dirty="0">
                <a:latin typeface="微软雅黑" panose="020B0503020204020204" pitchFamily="34" charset="-122"/>
                <a:sym typeface="+mn-ea"/>
              </a:rPr>
              <a:t>操作，</a:t>
            </a:r>
            <a:r>
              <a:rPr lang="en-US" altLang="zh-CN" dirty="0">
                <a:latin typeface="微软雅黑" panose="020B0503020204020204" pitchFamily="34" charset="-122"/>
                <a:sym typeface="+mn-ea"/>
              </a:rPr>
              <a:t>update</a:t>
            </a:r>
            <a:r>
              <a:rPr lang="zh-CN" altLang="en-US" dirty="0">
                <a:latin typeface="微软雅黑" panose="020B0503020204020204" pitchFamily="34" charset="-122"/>
                <a:sym typeface="+mn-ea"/>
              </a:rPr>
              <a:t>操作是对于一个节点或边，收集它在每一层的子点上的所有数据并调用用户指定的一个更新函数</a:t>
            </a:r>
            <a:r>
              <a:rPr lang="en-US" altLang="zh-CN" dirty="0">
                <a:latin typeface="微软雅黑" panose="020B0503020204020204" pitchFamily="34" charset="-122"/>
                <a:sym typeface="+mn-ea"/>
              </a:rPr>
              <a:t>F</a:t>
            </a:r>
            <a:r>
              <a:rPr lang="zh-CN" altLang="en-US" dirty="0">
                <a:latin typeface="微软雅黑" panose="020B0503020204020204" pitchFamily="34" charset="-122"/>
                <a:sym typeface="+mn-ea"/>
              </a:rPr>
              <a:t>，来更新该节点或边的所有数据。因此</a:t>
            </a:r>
            <a:r>
              <a:rPr lang="en-US" altLang="zh-CN" dirty="0">
                <a:latin typeface="微软雅黑" panose="020B0503020204020204" pitchFamily="34" charset="-122"/>
                <a:sym typeface="+mn-ea"/>
              </a:rPr>
              <a:t>update</a:t>
            </a:r>
            <a:r>
              <a:rPr lang="zh-CN" altLang="en-US" dirty="0">
                <a:latin typeface="微软雅黑" panose="020B0503020204020204" pitchFamily="34" charset="-122"/>
                <a:sym typeface="+mn-ea"/>
              </a:rPr>
              <a:t>操作是一个跨层的操作，需要纵向的层间通讯。</a:t>
            </a:r>
          </a:p>
          <a:p>
            <a:r>
              <a:rPr lang="en-US" altLang="zh-CN" dirty="0">
                <a:latin typeface="微软雅黑" panose="020B0503020204020204" pitchFamily="34" charset="-122"/>
                <a:sym typeface="+mn-ea"/>
              </a:rPr>
              <a:t>|2. </a:t>
            </a:r>
            <a:r>
              <a:rPr lang="zh-CN" altLang="en-US" dirty="0">
                <a:latin typeface="微软雅黑" panose="020B0503020204020204" pitchFamily="34" charset="-122"/>
                <a:sym typeface="+mn-ea"/>
              </a:rPr>
              <a:t>比如当我要</a:t>
            </a:r>
            <a:r>
              <a:rPr lang="en-US" altLang="zh-CN" dirty="0">
                <a:latin typeface="微软雅黑" panose="020B0503020204020204" pitchFamily="34" charset="-122"/>
                <a:sym typeface="+mn-ea"/>
              </a:rPr>
              <a:t>update v0</a:t>
            </a:r>
            <a:r>
              <a:rPr lang="zh-CN" altLang="en-US" dirty="0">
                <a:latin typeface="微软雅黑" panose="020B0503020204020204" pitchFamily="34" charset="-122"/>
                <a:sym typeface="+mn-ea"/>
              </a:rPr>
              <a:t>，</a:t>
            </a:r>
            <a:r>
              <a:rPr lang="en-US" altLang="zh-CN" dirty="0">
                <a:latin typeface="微软雅黑" panose="020B0503020204020204" pitchFamily="34" charset="-122"/>
                <a:sym typeface="+mn-ea"/>
              </a:rPr>
              <a:t> </a:t>
            </a:r>
            <a:r>
              <a:rPr lang="zh-CN" altLang="en-US" dirty="0">
                <a:latin typeface="微软雅黑" panose="020B0503020204020204" pitchFamily="34" charset="-122"/>
                <a:sym typeface="+mn-ea"/>
              </a:rPr>
              <a:t>我就需要收集</a:t>
            </a:r>
            <a:r>
              <a:rPr lang="en-US" altLang="zh-CN" dirty="0">
                <a:latin typeface="微软雅黑" panose="020B0503020204020204" pitchFamily="34" charset="-122"/>
                <a:sym typeface="+mn-ea"/>
              </a:rPr>
              <a:t>v0</a:t>
            </a:r>
            <a:r>
              <a:rPr lang="zh-CN" altLang="en-US" dirty="0">
                <a:latin typeface="微软雅黑" panose="020B0503020204020204" pitchFamily="34" charset="-122"/>
                <a:sym typeface="+mn-ea"/>
              </a:rPr>
              <a:t>的</a:t>
            </a:r>
            <a:r>
              <a:rPr lang="en-US" altLang="zh-CN" dirty="0">
                <a:latin typeface="微软雅黑" panose="020B0503020204020204" pitchFamily="34" charset="-122"/>
                <a:sym typeface="+mn-ea"/>
              </a:rPr>
              <a:t>DShare</a:t>
            </a:r>
            <a:r>
              <a:rPr lang="zh-CN" altLang="en-US" dirty="0">
                <a:latin typeface="微软雅黑" panose="020B0503020204020204" pitchFamily="34" charset="-122"/>
                <a:sym typeface="+mn-ea"/>
              </a:rPr>
              <a:t>数据和</a:t>
            </a:r>
            <a:r>
              <a:rPr lang="en-US" altLang="zh-CN" dirty="0">
                <a:latin typeface="微软雅黑" panose="020B0503020204020204" pitchFamily="34" charset="-122"/>
                <a:sym typeface="+mn-ea"/>
              </a:rPr>
              <a:t>DCollec</a:t>
            </a:r>
            <a:r>
              <a:rPr lang="zh-CN" altLang="en-US" dirty="0">
                <a:latin typeface="微软雅黑" panose="020B0503020204020204" pitchFamily="34" charset="-122"/>
                <a:sym typeface="+mn-ea"/>
              </a:rPr>
              <a:t>向量每一位上的数据，因此就需要和所有层的子点通讯，收集到所有数据后再进行</a:t>
            </a:r>
            <a:r>
              <a:rPr lang="en-US" altLang="zh-CN" dirty="0">
                <a:latin typeface="微软雅黑" panose="020B0503020204020204" pitchFamily="34" charset="-122"/>
                <a:sym typeface="+mn-ea"/>
              </a:rPr>
              <a:t>update</a:t>
            </a:r>
            <a:r>
              <a:rPr lang="zh-CN" altLang="en-US" dirty="0">
                <a:latin typeface="微软雅黑" panose="020B0503020204020204" pitchFamily="34" charset="-122"/>
                <a:sym typeface="+mn-ea"/>
              </a:rPr>
              <a:t>计算并更新</a:t>
            </a:r>
            <a:r>
              <a:rPr lang="en-US" altLang="zh-CN" dirty="0">
                <a:latin typeface="微软雅黑" panose="020B0503020204020204" pitchFamily="34" charset="-122"/>
                <a:sym typeface="+mn-ea"/>
              </a:rPr>
              <a:t>v0</a:t>
            </a:r>
            <a:r>
              <a:rPr lang="zh-CN" altLang="en-US" dirty="0">
                <a:latin typeface="微软雅黑" panose="020B0503020204020204" pitchFamily="34" charset="-122"/>
                <a:sym typeface="+mn-ea"/>
              </a:rPr>
              <a:t>的新值。</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14</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fontAlgn="auto">
              <a:lnSpc>
                <a:spcPct val="150000"/>
              </a:lnSpc>
            </a:pPr>
            <a:r>
              <a:rPr dirty="0">
                <a:latin typeface="微软雅黑" panose="020B0503020204020204" pitchFamily="34" charset="-122"/>
                <a:ea typeface="微软雅黑" panose="020B0503020204020204" pitchFamily="34" charset="-122"/>
                <a:sym typeface="+mn-ea"/>
              </a:rPr>
              <a:t>与 Update 操作相反，其余的三种操作 Push，Pull，Sink 操作都是横向地更新数据，没有跨层的通信。对于一条连接u和v节点的边e，push操作使用u节点和边e上的权值数据来更新v节点，pull则用v节点和边的值更新u节点。sink是用两个节点的数据更新边的值。</a:t>
            </a:r>
          </a:p>
          <a:p>
            <a:pPr fontAlgn="auto">
              <a:lnSpc>
                <a:spcPct val="150000"/>
              </a:lnSpc>
            </a:pPr>
            <a:r>
              <a:rPr dirty="0">
                <a:latin typeface="微软雅黑" panose="020B0503020204020204" pitchFamily="34" charset="-122"/>
                <a:ea typeface="微软雅黑" panose="020B0503020204020204" pitchFamily="34" charset="-122"/>
                <a:sym typeface="+mn-ea"/>
              </a:rPr>
              <a:t>|1. 以push为例，他的操作实际和传统的GAS模型类似，首先用户指定的gather函数G，获取源节点u和边的数据得到一个更新，然后使用一个满足结合率和交换律的聚集函数将所有源节点和边计算得到的更新聚合成一个更新值，最后用用户指定的更新函数A更新汇节点v的数据。</a:t>
            </a:r>
          </a:p>
          <a:p>
            <a:pPr fontAlgn="auto">
              <a:lnSpc>
                <a:spcPct val="150000"/>
              </a:lnSpc>
            </a:pPr>
            <a:r>
              <a:rPr dirty="0">
                <a:latin typeface="微软雅黑" panose="020B0503020204020204" pitchFamily="34" charset="-122"/>
                <a:ea typeface="微软雅黑" panose="020B0503020204020204" pitchFamily="34" charset="-122"/>
                <a:sym typeface="+mn-ea"/>
              </a:rPr>
              <a:t>但他和GAS 不同的是，我们将每个点和边的数据中可被划分</a:t>
            </a:r>
          </a:p>
          <a:p>
            <a:pPr fontAlgn="auto">
              <a:lnSpc>
                <a:spcPct val="150000"/>
              </a:lnSpc>
            </a:pPr>
            <a:r>
              <a:rPr dirty="0">
                <a:latin typeface="微软雅黑" panose="020B0503020204020204" pitchFamily="34" charset="-122"/>
                <a:ea typeface="微软雅黑" panose="020B0503020204020204" pitchFamily="34" charset="-122"/>
                <a:sym typeface="+mn-ea"/>
              </a:rPr>
              <a:t>的部分DColle分配给了不同层的计算节点。所以在UPPS的Push操作中我们</a:t>
            </a:r>
          </a:p>
          <a:p>
            <a:pPr fontAlgn="auto">
              <a:lnSpc>
                <a:spcPct val="150000"/>
              </a:lnSpc>
            </a:pPr>
            <a:r>
              <a:rPr dirty="0">
                <a:latin typeface="微软雅黑" panose="020B0503020204020204" pitchFamily="34" charset="-122"/>
                <a:ea typeface="微软雅黑" panose="020B0503020204020204" pitchFamily="34" charset="-122"/>
                <a:sym typeface="+mn-ea"/>
              </a:rPr>
              <a:t>要求只能对对位的，也就是下标相同的DColle元素进行操作。也就是更新DCollec向量的第i位数据时，只需要使用到其他点和边的DCollec向量的第i位数据即可。所以Push是横向更新数据，也就是不需要层间通讯的。</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15</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r>
                  <a:rPr lang="en-US" altLang="zh-CN">
                    <a:latin typeface="Cambria Math" panose="02040503050406030204" pitchFamily="18" charset="0"/>
                  </a:rPr>
                  <a:t>接下来讲一个使用UPPS模型计算的例子，</a:t>
                </a:r>
                <a:r>
                  <a:rPr lang="zh-CN" altLang="en-US">
                    <a:latin typeface="Cambria Math" panose="02040503050406030204" pitchFamily="18" charset="0"/>
                  </a:rPr>
                  <a:t>用梯度下降实现</a:t>
                </a:r>
                <a:r>
                  <a:rPr lang="en-US" altLang="zh-CN">
                    <a:latin typeface="Cambria Math" panose="02040503050406030204" pitchFamily="18" charset="0"/>
                  </a:rPr>
                  <a:t>协同过滤算法。这个算法用于预测用户对商品的评分。假设有N个用户，M个商品，给定一个稀疏的N*M矩阵，矩阵上每一个位置u,v表示用户u对商品v的打分。我们要把稀疏矩阵分解为两个相对稠密的矩阵P,Q，大小分别是N×D,D×M，分别表示用户和商品的特征向量，D就是特征向量的长度。我们希望分解出来的两个矩阵相乘近似等于源矩阵。那么它在(u,v)上数据的误差等于Pu成Qv转置减去原矩阵上对应的值，目标函数就是最小化所有位上预测出来的误差。</a:t>
                </a:r>
              </a:p>
              <a:p>
                <a:endParaRPr lang="en-US" altLang="zh-CN">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𝐸𝑟𝑟</m:t>
                          </m:r>
                        </m:e>
                        <m:sub>
                          <m:r>
                            <a:rPr lang="en-US" altLang="zh-CN" b="0" i="1" smtClean="0">
                              <a:latin typeface="Cambria Math" panose="02040503050406030204" pitchFamily="18" charset="0"/>
                            </a:rPr>
                            <m:t>𝑢</m:t>
                          </m:r>
                          <m:r>
                            <a:rPr lang="en-US" altLang="zh-CN" b="0" i="1" smtClean="0">
                              <a:latin typeface="Cambria Math" panose="02040503050406030204" pitchFamily="18" charset="0"/>
                            </a:rPr>
                            <m:t>,</m:t>
                          </m:r>
                          <m:r>
                            <a:rPr lang="en-US" altLang="zh-CN" b="0" i="1" smtClean="0">
                              <a:latin typeface="Cambria Math" panose="02040503050406030204" pitchFamily="18" charset="0"/>
                            </a:rPr>
                            <m:t>𝑣</m:t>
                          </m:r>
                        </m:sub>
                      </m:sSub>
                      <m:r>
                        <a:rPr lang="en-US" altLang="zh-CN" b="0" i="1" smtClean="0">
                          <a:latin typeface="Cambria Math" panose="02040503050406030204" pitchFamily="18" charset="0"/>
                        </a:rPr>
                        <m:t>=</m:t>
                      </m:r>
                      <m:sSub>
                        <m:sSubPr>
                          <m:ctrlPr>
                            <a:rPr lang="en-US" altLang="zh-CN" i="1" smtClean="0">
                              <a:latin typeface="Cambria Math" panose="02040503050406030204" pitchFamily="18" charset="0"/>
                            </a:rPr>
                          </m:ctrlPr>
                        </m:sSubPr>
                        <m:e>
                          <m:r>
                            <a:rPr lang="en-US" altLang="zh-CN">
                              <a:latin typeface="Cambria Math" panose="02040503050406030204" pitchFamily="18" charset="0"/>
                            </a:rPr>
                            <m:t>𝑃</m:t>
                          </m:r>
                        </m:e>
                        <m:sub>
                          <m:r>
                            <a:rPr lang="en-US" altLang="zh-CN">
                              <a:latin typeface="Cambria Math" panose="02040503050406030204" pitchFamily="18" charset="0"/>
                            </a:rPr>
                            <m:t>𝑢</m:t>
                          </m:r>
                        </m:sub>
                      </m:sSub>
                      <m:sSubSup>
                        <m:sSubSupPr>
                          <m:ctrlPr>
                            <a:rPr lang="en-US" altLang="zh-CN" i="1" smtClean="0">
                              <a:latin typeface="Cambria Math" panose="02040503050406030204" pitchFamily="18" charset="0"/>
                            </a:rPr>
                          </m:ctrlPr>
                        </m:sSubSupPr>
                        <m:e>
                          <m:r>
                            <a:rPr lang="en-US" altLang="zh-CN">
                              <a:latin typeface="Cambria Math" panose="02040503050406030204" pitchFamily="18" charset="0"/>
                            </a:rPr>
                            <m:t>𝑄</m:t>
                          </m:r>
                        </m:e>
                        <m:sub>
                          <m:r>
                            <a:rPr lang="en-US" altLang="zh-CN">
                              <a:latin typeface="Cambria Math" panose="02040503050406030204" pitchFamily="18" charset="0"/>
                            </a:rPr>
                            <m:t>𝑣</m:t>
                          </m:r>
                        </m:sub>
                        <m:sup>
                          <m:r>
                            <a:rPr lang="en-US" altLang="zh-CN">
                              <a:latin typeface="Cambria Math" panose="02040503050406030204" pitchFamily="18" charset="0"/>
                            </a:rPr>
                            <m:t>𝑇</m:t>
                          </m:r>
                        </m:sup>
                      </m:sSubSup>
                      <m:r>
                        <a:rPr lang="en-US" altLang="zh-CN" b="0" i="1" smtClean="0">
                          <a:latin typeface="Cambria Math" panose="02040503050406030204" pitchFamily="18" charset="0"/>
                        </a:rPr>
                        <m:t>−</m:t>
                      </m:r>
                      <m:sSub>
                        <m:sSubPr>
                          <m:ctrlPr>
                            <a:rPr lang="en-US" altLang="zh-CN" i="1" smtClean="0">
                              <a:latin typeface="Cambria Math" panose="02040503050406030204" pitchFamily="18" charset="0"/>
                            </a:rPr>
                          </m:ctrlPr>
                        </m:sSubPr>
                        <m:e>
                          <m:r>
                            <a:rPr lang="en-US" altLang="zh-CN" b="0" i="1" smtClean="0">
                              <a:latin typeface="Cambria Math" panose="02040503050406030204" pitchFamily="18" charset="0"/>
                            </a:rPr>
                            <m:t>𝑅</m:t>
                          </m:r>
                        </m:e>
                        <m:sub>
                          <m:r>
                            <a:rPr lang="en-US" altLang="zh-CN">
                              <a:latin typeface="Cambria Math" panose="02040503050406030204" pitchFamily="18" charset="0"/>
                            </a:rPr>
                            <m:t>𝑢</m:t>
                          </m:r>
                          <m:r>
                            <a:rPr lang="en-US" altLang="zh-CN" b="0" i="1" smtClean="0">
                              <a:latin typeface="Cambria Math" panose="02040503050406030204" pitchFamily="18" charset="0"/>
                            </a:rPr>
                            <m:t>,</m:t>
                          </m:r>
                          <m:r>
                            <a:rPr lang="en-US" altLang="zh-CN" b="0" i="1" smtClean="0">
                              <a:latin typeface="Cambria Math" panose="02040503050406030204" pitchFamily="18" charset="0"/>
                            </a:rPr>
                            <m:t>𝑣</m:t>
                          </m:r>
                        </m:sub>
                      </m:sSub>
                    </m:oMath>
                  </m:oMathPara>
                </a14:m>
                <a:endParaRPr lang="en-US" altLang="zh-CN" baseline="-25000" dirty="0"/>
              </a:p>
              <a:p>
                <a:endParaRPr lang="en-US" altLang="zh-CN"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m:rPr>
                          <m:sty m:val="p"/>
                        </m:rPr>
                        <a:rPr lang="en-US" altLang="zh-CN" i="1" smtClean="0">
                          <a:latin typeface="Cambria Math" panose="02040503050406030204" pitchFamily="18" charset="0"/>
                        </a:rPr>
                        <m:t>min</m:t>
                      </m:r>
                      <m:r>
                        <a:rPr lang="en-US" altLang="zh-CN" b="0" i="1" smtClean="0">
                          <a:latin typeface="Cambria Math" panose="02040503050406030204" pitchFamily="18" charset="0"/>
                        </a:rPr>
                        <m:t>𝑖𝑚𝑖𝑧𝑒</m:t>
                      </m:r>
                      <m:nary>
                        <m:naryPr>
                          <m:chr m:val="∑"/>
                          <m:limLoc m:val="subSup"/>
                          <m:supHide m:val="on"/>
                          <m:ctrlPr>
                            <a:rPr lang="en-US" altLang="zh-CN" b="0" i="1" smtClean="0">
                              <a:latin typeface="Cambria Math" panose="02040503050406030204" pitchFamily="18" charset="0"/>
                            </a:rPr>
                          </m:ctrlPr>
                        </m:naryPr>
                        <m:sub>
                          <m:r>
                            <m:rPr>
                              <m:brk m:alnAt="9"/>
                            </m:rPr>
                            <a:rPr lang="en-US" altLang="zh-CN" b="0" i="1" smtClean="0">
                              <a:latin typeface="Cambria Math" panose="02040503050406030204" pitchFamily="18" charset="0"/>
                            </a:rPr>
                            <m:t>(</m:t>
                          </m:r>
                          <m:r>
                            <a:rPr lang="en-US" altLang="zh-CN" b="0" i="1" smtClean="0">
                              <a:latin typeface="Cambria Math" panose="02040503050406030204" pitchFamily="18" charset="0"/>
                            </a:rPr>
                            <m:t>𝑢</m:t>
                          </m:r>
                          <m:r>
                            <a:rPr lang="en-US" altLang="zh-CN" b="0" i="1" smtClean="0">
                              <a:latin typeface="Cambria Math" panose="02040503050406030204" pitchFamily="18" charset="0"/>
                            </a:rPr>
                            <m:t>,</m:t>
                          </m:r>
                          <m:r>
                            <a:rPr lang="en-US" altLang="zh-CN" b="0" i="1" smtClean="0">
                              <a:latin typeface="Cambria Math" panose="02040503050406030204" pitchFamily="18" charset="0"/>
                            </a:rPr>
                            <m:t>𝑣</m:t>
                          </m:r>
                          <m:r>
                            <a:rPr lang="en-US" altLang="zh-CN" b="0" i="1" smtClean="0">
                              <a:latin typeface="Cambria Math" panose="02040503050406030204" pitchFamily="18" charset="0"/>
                            </a:rPr>
                            <m:t>)∈</m:t>
                          </m:r>
                          <m:r>
                            <a:rPr lang="en-US" altLang="zh-CN" b="0" i="1" smtClean="0">
                              <a:latin typeface="Cambria Math" panose="02040503050406030204" pitchFamily="18" charset="0"/>
                              <a:ea typeface="Cambria Math" panose="02040503050406030204" pitchFamily="18" charset="0"/>
                            </a:rPr>
                            <m:t>𝑅</m:t>
                          </m:r>
                        </m:sub>
                        <m:sup/>
                        <m:e>
                          <m:sSubSup>
                            <m:sSubSupPr>
                              <m:ctrlPr>
                                <a:rPr lang="en-US" altLang="zh-CN" b="0" i="1" smtClean="0">
                                  <a:latin typeface="Cambria Math" panose="02040503050406030204" pitchFamily="18" charset="0"/>
                                </a:rPr>
                              </m:ctrlPr>
                            </m:sSubSupPr>
                            <m:e>
                              <m:r>
                                <a:rPr lang="en-US" altLang="zh-CN" b="0" i="1" smtClean="0">
                                  <a:latin typeface="Cambria Math" panose="02040503050406030204" pitchFamily="18" charset="0"/>
                                </a:rPr>
                                <m:t>𝐸</m:t>
                              </m:r>
                              <m:r>
                                <m:rPr>
                                  <m:sty m:val="p"/>
                                </m:rPr>
                                <a:rPr lang="en-US" altLang="zh-CN" i="1">
                                  <a:latin typeface="Cambria Math" panose="02040503050406030204" pitchFamily="18" charset="0"/>
                                </a:rPr>
                                <m:t>rr</m:t>
                              </m:r>
                            </m:e>
                            <m:sub>
                              <m:r>
                                <a:rPr lang="en-US" altLang="zh-CN" b="0" i="1" smtClean="0">
                                  <a:latin typeface="Cambria Math" panose="02040503050406030204" pitchFamily="18" charset="0"/>
                                </a:rPr>
                                <m:t>𝑢</m:t>
                              </m:r>
                              <m:r>
                                <a:rPr lang="en-US" altLang="zh-CN" b="0" i="1" smtClean="0">
                                  <a:latin typeface="Cambria Math" panose="02040503050406030204" pitchFamily="18" charset="0"/>
                                </a:rPr>
                                <m:t>,</m:t>
                              </m:r>
                              <m:r>
                                <a:rPr lang="en-US" altLang="zh-CN" b="0" i="1" smtClean="0">
                                  <a:latin typeface="Cambria Math" panose="02040503050406030204" pitchFamily="18" charset="0"/>
                                </a:rPr>
                                <m:t>𝑣</m:t>
                              </m:r>
                            </m:sub>
                            <m:sup>
                              <m:r>
                                <a:rPr lang="en-US" altLang="zh-CN" b="0" i="1" smtClean="0">
                                  <a:latin typeface="Cambria Math" panose="02040503050406030204" pitchFamily="18" charset="0"/>
                                </a:rPr>
                                <m:t>2</m:t>
                              </m:r>
                            </m:sup>
                          </m:sSubSup>
                        </m:e>
                      </m:nary>
                    </m:oMath>
                  </m:oMathPara>
                </a14:m>
                <a:endParaRPr lang="zh-CN" altLang="en-US" baseline="-25000" dirty="0"/>
              </a:p>
              <a:p>
                <a:endParaRPr lang="zh-CN" altLang="en-US" dirty="0"/>
              </a:p>
            </p:txBody>
          </p:sp>
        </mc:Choice>
        <mc:Fallback xmlns="">
          <p:sp>
            <p:nvSpPr>
              <p:cNvPr id="3" name="备注占位符 2"/>
              <p:cNvSpPr>
                <a:spLocks noRot="1" noChangeAspect="1" noMove="1" noResize="1" noEditPoints="1" noAdjustHandles="1" noChangeArrowheads="1" noChangeShapeType="1" noTextEdit="1"/>
              </p:cNvSpPr>
              <p:nvPr>
                <p:ph type="body" idx="1"/>
              </p:nvPr>
            </p:nvSpPr>
            <p:spPr>
              <a:blipFill rotWithShape="1">
                <a:blip r:embed="rId3"/>
                <a:stretch>
                  <a:fillRect/>
                </a:stretch>
              </a:blipFill>
            </p:spPr>
            <p:txBody>
              <a:bodyPr/>
              <a:lstStyle/>
              <a:p>
                <a:r>
                  <a:rPr lang="zh-CN" altLang="en-US">
                    <a:noFill/>
                  </a:rPr>
                  <a:t> </a:t>
                </a:r>
              </a:p>
            </p:txBody>
          </p:sp>
        </mc:Fallback>
      </mc:AlternateContent>
      <p:sp>
        <p:nvSpPr>
          <p:cNvPr id="4" name="灯片编号占位符 3"/>
          <p:cNvSpPr>
            <a:spLocks noGrp="1"/>
          </p:cNvSpPr>
          <p:nvPr>
            <p:ph type="sldNum" sz="quarter" idx="5"/>
          </p:nvPr>
        </p:nvSpPr>
        <p:spPr/>
        <p:txBody>
          <a:bodyPr/>
          <a:lstStyle/>
          <a:p>
            <a:fld id="{3A84A077-83E9-49A7-9F59-234D78BD6949}" type="slidenum">
              <a:rPr lang="zh-CN" altLang="en-US" smtClean="0"/>
              <a:t>16</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这个问题可以转化成在二分图上的图计算过程。每个用户新增一个P节点，商品新增一个Q节点，其中一个P节点和Q节点之间存在连线就表示该用户对该商品打过分。我们对节点和边上的数据做这样的定义：</a:t>
            </a:r>
          </a:p>
          <a:p>
            <a:r>
              <a:rPr lang="zh-CN" altLang="en-US" dirty="0"/>
              <a:t>首先对于不可划分数据DShare，节点上设为NULL，即不需要它；边上设为一个元组，其中rate表示用户的打分，error存储在这1轮迭代的下对这个打分的预测错误值。</a:t>
            </a:r>
          </a:p>
          <a:p>
            <a:r>
              <a:rPr lang="zh-CN" altLang="en-US" dirty="0"/>
              <a:t>然后定义可划分数据DCollec的向量长度为特征向量长度D，节点和边的DCollec都是一个向量，节点上存储用户或者商品计算出的特征向量，边上存储计算特征向量点乘过程中的中间结果。</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17</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在数据被定义为如上的形式之后，</a:t>
            </a:r>
            <a:r>
              <a:rPr lang="zh-CN" altLang="en-US" dirty="0">
                <a:sym typeface="+mn-ea"/>
              </a:rPr>
              <a:t>使用梯度下降实现协同过滤的算法可以转化成一系列的</a:t>
            </a:r>
            <a:r>
              <a:rPr lang="en-US" altLang="zh-CN" dirty="0">
                <a:sym typeface="+mn-ea"/>
              </a:rPr>
              <a:t>UPPS</a:t>
            </a:r>
            <a:r>
              <a:rPr lang="zh-CN" altLang="en-US" dirty="0">
                <a:sym typeface="+mn-ea"/>
              </a:rPr>
              <a:t>操作</a:t>
            </a:r>
            <a:r>
              <a:rPr lang="zh-CN" altLang="en-US" dirty="0"/>
              <a:t>。</a:t>
            </a:r>
          </a:p>
          <a:p>
            <a:r>
              <a:rPr lang="zh-CN" altLang="en-US" dirty="0"/>
              <a:t>首先梯度下降算法会随机初始化特征矩阵 P 和 Q 的值，然后迭代式地不断根据目前状态的梯度对 P 和 Q 的值进行优化。具体来说就是，特征矩阵 P 和 Q 在下⼀轮迭代的值为本轮迭代开始时他们的值减去 α 倍的当前梯度。这两行式子就可以描述梯度下降的主要算法，</a:t>
            </a:r>
            <a:r>
              <a:rPr lang="en-US" altLang="zh-CN" dirty="0"/>
              <a:t>|1. </a:t>
            </a:r>
            <a:r>
              <a:rPr lang="zh-CN" altLang="en-US" dirty="0"/>
              <a:t>我们基于这个式子，将每一轮迭代翻译成一系列</a:t>
            </a:r>
            <a:r>
              <a:rPr lang="en-US" altLang="zh-CN" dirty="0"/>
              <a:t>UPPS</a:t>
            </a:r>
            <a:r>
              <a:rPr lang="zh-CN" altLang="en-US" dirty="0"/>
              <a:t>的操作：</a:t>
            </a:r>
          </a:p>
          <a:p>
            <a:r>
              <a:rPr lang="en-US" altLang="zh-CN" dirty="0"/>
              <a:t>|2. 使⽤Sink 操作对每⼀条边连接的两个特征向量计算对位的元素的乘积，并将这⼀中间结果存储在这条边的 DColle 数组中</a:t>
            </a:r>
          </a:p>
          <a:p>
            <a:r>
              <a:rPr lang="en-US" altLang="zh-CN" dirty="0"/>
              <a:t>|3. 使⽤Update</a:t>
            </a:r>
            <a:r>
              <a:rPr lang="zh-CN" altLang="en-US" dirty="0"/>
              <a:t>操作</a:t>
            </a:r>
            <a:r>
              <a:rPr lang="en-US" altLang="zh-CN" dirty="0"/>
              <a:t>将每⼀条边的DColle数组中存储的中间结果进⾏累和，并减去这条边的rate值得到err并存储在对应的 DShare 部分中</a:t>
            </a:r>
          </a:p>
          <a:p>
            <a:r>
              <a:rPr lang="en-US" altLang="zh-CN" dirty="0"/>
              <a:t>|4. 在计算完每⼀条边的 err 值之后，</a:t>
            </a:r>
            <a:r>
              <a:rPr lang="zh-CN" altLang="en-US" dirty="0"/>
              <a:t>这两行</a:t>
            </a:r>
            <a:r>
              <a:rPr lang="en-US" altLang="zh-CN" dirty="0"/>
              <a:t>更新公式就可以</a:t>
            </a:r>
            <a:r>
              <a:rPr lang="zh-CN" altLang="en-US" dirty="0"/>
              <a:t>直接用</a:t>
            </a:r>
            <a:r>
              <a:rPr lang="en-US" altLang="zh-CN" dirty="0"/>
              <a:t>⼀个 Pull 和⼀个 Push 操作完成了</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18</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19</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20</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21</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 Sparse Matrix to Matrix Multiplication (</a:t>
            </a:r>
            <a:r>
              <a:rPr lang="en-US" altLang="zh-CN" dirty="0" err="1"/>
              <a:t>SpMM</a:t>
            </a:r>
            <a:r>
              <a:rPr lang="en-US" altLang="zh-CN" dirty="0"/>
              <a:t>) multiplies a dense and small matrix A (size D×H) with a big but sparse matrix B (size H×W), where D ≪ H, D ≪ W. This computation kernel is prevalently used in many MLDM algorithms.</a:t>
            </a:r>
          </a:p>
          <a:p>
            <a:endParaRPr lang="en-US" altLang="zh-CN" dirty="0"/>
          </a:p>
          <a:p>
            <a:r>
              <a:rPr lang="en-US" altLang="zh-CN" dirty="0"/>
              <a:t>For operations that require inter-layer communications, the network trafﬁc and execution time will increase with large L. To understand this aspect, we consider a micro benchmark </a:t>
            </a:r>
            <a:r>
              <a:rPr lang="en-US" altLang="zh-CN" dirty="0" err="1"/>
              <a:t>SumV</a:t>
            </a:r>
            <a:r>
              <a:rPr lang="en-US" altLang="zh-CN" dirty="0"/>
              <a:t>, which computes the sum of all elements in </a:t>
            </a:r>
            <a:r>
              <a:rPr lang="en-US" altLang="zh-CN" dirty="0" err="1"/>
              <a:t>DColle</a:t>
            </a:r>
            <a:r>
              <a:rPr lang="en-US" altLang="zh-CN" dirty="0"/>
              <a:t> vector for each vertex and stores the result in the corresponding </a:t>
            </a:r>
            <a:r>
              <a:rPr lang="en-US" altLang="zh-CN" dirty="0" err="1"/>
              <a:t>DShare</a:t>
            </a:r>
            <a:r>
              <a:rPr lang="en-US" altLang="zh-CN" dirty="0"/>
              <a:t> of each vertex (i.e., </a:t>
            </a:r>
            <a:r>
              <a:rPr lang="en-US" altLang="zh-CN" dirty="0" err="1"/>
              <a:t>DShare</a:t>
            </a:r>
            <a:r>
              <a:rPr lang="en-US" altLang="zh-CN" dirty="0"/>
              <a:t> u := sum(</a:t>
            </a:r>
            <a:r>
              <a:rPr lang="en-US" altLang="zh-CN" dirty="0" err="1"/>
              <a:t>DColle</a:t>
            </a:r>
            <a:r>
              <a:rPr lang="en-US" altLang="zh-CN" dirty="0"/>
              <a:t> u )). </a:t>
            </a:r>
            <a:r>
              <a:rPr lang="en-US" altLang="zh-CN" dirty="0" err="1"/>
              <a:t>SumV</a:t>
            </a:r>
            <a:r>
              <a:rPr lang="en-US" altLang="zh-CN" dirty="0"/>
              <a:t> can be implemented by a single </a:t>
            </a:r>
            <a:r>
              <a:rPr lang="en-US" altLang="zh-CN" dirty="0" err="1"/>
              <a:t>UpdateVertex</a:t>
            </a:r>
            <a:r>
              <a:rPr lang="en-US" altLang="zh-CN" dirty="0"/>
              <a:t>.</a:t>
            </a:r>
          </a:p>
          <a:p>
            <a:endParaRPr lang="en-US" altLang="zh-CN" dirty="0"/>
          </a:p>
          <a:p>
            <a:r>
              <a:rPr lang="en-US" altLang="zh-CN" dirty="0"/>
              <a:t>The communication cost of </a:t>
            </a:r>
            <a:r>
              <a:rPr lang="en-US" altLang="zh-CN" dirty="0" err="1"/>
              <a:t>SumE</a:t>
            </a:r>
            <a:r>
              <a:rPr lang="en-US" altLang="zh-CN" dirty="0"/>
              <a:t> is almost the same as </a:t>
            </a:r>
            <a:r>
              <a:rPr lang="en-US" altLang="zh-CN" dirty="0" err="1"/>
              <a:t>SumV</a:t>
            </a:r>
            <a:r>
              <a:rPr lang="en-US" altLang="zh-CN" dirty="0"/>
              <a:t>, except that </a:t>
            </a:r>
            <a:r>
              <a:rPr lang="en-US" altLang="zh-CN" dirty="0" err="1"/>
              <a:t>DColle</a:t>
            </a:r>
            <a:r>
              <a:rPr lang="en-US" altLang="zh-CN" dirty="0"/>
              <a:t> of edges rather than vertices are gathered and scattered.</a:t>
            </a:r>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22</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23</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24</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25</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1"/>
            <a:r>
              <a:rPr lang="en-US" altLang="zh-CN" sz="2800" dirty="0">
                <a:latin typeface="微软雅黑" panose="020B0503020204020204" pitchFamily="34" charset="-122"/>
                <a:ea typeface="微软雅黑" panose="020B0503020204020204" pitchFamily="34" charset="-122"/>
              </a:rPr>
              <a:t>the improvement of CUBE is mainly from two aspects: </a:t>
            </a:r>
          </a:p>
          <a:p>
            <a:pPr lvl="2"/>
            <a:r>
              <a:rPr lang="en-US" altLang="zh-CN" sz="2000" dirty="0">
                <a:latin typeface="微软雅黑" panose="020B0503020204020204" pitchFamily="34" charset="-122"/>
                <a:ea typeface="微软雅黑" panose="020B0503020204020204" pitchFamily="34" charset="-122"/>
              </a:rPr>
              <a:t>1) reduction on network communications</a:t>
            </a:r>
          </a:p>
          <a:p>
            <a:pPr lvl="2"/>
            <a:r>
              <a:rPr lang="en-US" altLang="zh-CN" sz="2000" dirty="0">
                <a:latin typeface="微软雅黑" panose="020B0503020204020204" pitchFamily="34" charset="-122"/>
                <a:ea typeface="微软雅黑" panose="020B0503020204020204" pitchFamily="34" charset="-122"/>
              </a:rPr>
              <a:t>2) the adoption of a matrix backend. </a:t>
            </a:r>
          </a:p>
          <a:p>
            <a:pPr lvl="2"/>
            <a:endParaRPr lang="en-US" altLang="zh-CN" sz="2000" dirty="0">
              <a:latin typeface="微软雅黑" panose="020B0503020204020204" pitchFamily="34" charset="-122"/>
              <a:ea typeface="微软雅黑" panose="020B0503020204020204" pitchFamily="34" charset="-122"/>
            </a:endParaRPr>
          </a:p>
          <a:p>
            <a:pPr lvl="1"/>
            <a:r>
              <a:rPr lang="en-US" altLang="zh-CN" sz="2000" dirty="0">
                <a:latin typeface="微软雅黑" panose="020B0503020204020204" pitchFamily="34" charset="-122"/>
                <a:ea typeface="微软雅黑" panose="020B0503020204020204" pitchFamily="34" charset="-122"/>
              </a:rPr>
              <a:t>As we can see from the ﬁgure, the network trafﬁc reduction for GD is related to replication factor, density of graph (i.e. | E | / | V | ) and S C . If the density large enough ( | E | / | V | ≫ S C ), the best choice is to group all nodes into one layer. It happens to be the case for Netﬂix dataset, which has a density of more than 200. Therefore, the best L is almost always 1 for a small D</a:t>
            </a:r>
            <a:endParaRPr lang="zh-CN" altLang="en-US" sz="2000" dirty="0">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26</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On one side, when L increases, the size of memory for replicas of</a:t>
            </a:r>
          </a:p>
          <a:p>
            <a:r>
              <a:rPr lang="en-US" altLang="zh-CN" dirty="0" err="1"/>
              <a:t>DColle</a:t>
            </a:r>
            <a:r>
              <a:rPr lang="en-US" altLang="zh-CN" dirty="0"/>
              <a:t> is reduced by the partition of property vector.</a:t>
            </a:r>
          </a:p>
          <a:p>
            <a:r>
              <a:rPr lang="en-US" altLang="zh-CN" dirty="0"/>
              <a:t>On the other side, the memory consumption could increase because </a:t>
            </a:r>
            <a:r>
              <a:rPr lang="en-US" altLang="zh-CN" dirty="0" err="1"/>
              <a:t>DShare</a:t>
            </a:r>
            <a:r>
              <a:rPr lang="en-US" altLang="zh-CN" dirty="0"/>
              <a:t> needs to be replicated on each layer. </a:t>
            </a:r>
          </a:p>
          <a:p>
            <a:r>
              <a:rPr lang="en-US" altLang="zh-CN" dirty="0"/>
              <a:t>The memory consumption with L = 64 is larger than L = 32, because the reduction on replicas of </a:t>
            </a:r>
            <a:r>
              <a:rPr lang="en-US" altLang="zh-CN" dirty="0" err="1"/>
              <a:t>Dcolle</a:t>
            </a:r>
            <a:r>
              <a:rPr lang="en-US" altLang="zh-CN" dirty="0"/>
              <a:t> data cannot offset the increase of shared </a:t>
            </a:r>
            <a:r>
              <a:rPr lang="en-US" altLang="zh-CN" dirty="0" err="1"/>
              <a:t>DShare</a:t>
            </a:r>
            <a:r>
              <a:rPr lang="en-US" altLang="zh-CN" dirty="0"/>
              <a:t> data.</a:t>
            </a:r>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27</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1097280" rtl="0" eaLnBrk="1" fontAlgn="auto" latinLnBrk="0" hangingPunct="1">
              <a:lnSpc>
                <a:spcPct val="100000"/>
              </a:lnSpc>
              <a:spcBef>
                <a:spcPts val="0"/>
              </a:spcBef>
              <a:spcAft>
                <a:spcPts val="0"/>
              </a:spcAft>
              <a:buClrTx/>
              <a:buSzTx/>
              <a:buFontTx/>
              <a:buNone/>
              <a:defRPr/>
            </a:pPr>
            <a:r>
              <a:rPr lang="en-US" altLang="zh-CN" dirty="0"/>
              <a:t>The execution time of </a:t>
            </a:r>
            <a:r>
              <a:rPr lang="en-US" altLang="zh-CN" dirty="0" err="1"/>
              <a:t>PowerLyra</a:t>
            </a:r>
            <a:r>
              <a:rPr lang="en-US" altLang="zh-CN" dirty="0"/>
              <a:t> actually increases after the number of workers reaches 16, while CUBE with lower network traffic can scale to 64 workers in most cases.</a:t>
            </a:r>
            <a:r>
              <a:rPr lang="zh-CN" altLang="en-US" dirty="0"/>
              <a:t> </a:t>
            </a:r>
            <a:endParaRPr lang="en-US" altLang="zh-CN" dirty="0"/>
          </a:p>
          <a:p>
            <a:pPr marL="0" marR="0" lvl="0" indent="0" algn="l" defTabSz="1097280" rtl="0" eaLnBrk="1" fontAlgn="auto" latinLnBrk="0" hangingPunct="1">
              <a:lnSpc>
                <a:spcPct val="100000"/>
              </a:lnSpc>
              <a:spcBef>
                <a:spcPts val="0"/>
              </a:spcBef>
              <a:spcAft>
                <a:spcPts val="0"/>
              </a:spcAft>
              <a:buClrTx/>
              <a:buSzTx/>
              <a:buFontTx/>
              <a:buNone/>
              <a:defRPr/>
            </a:pPr>
            <a:r>
              <a:rPr lang="en-US" altLang="zh-CN" dirty="0"/>
              <a:t>we tested CUBE on a random generated synthetic graph, which also follows the power law and contains around one billion edges. The results show that C UBE can scale to 128 workers easily (a further 2.2× speedup is achieved with 128 vs. 32 workers.).</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28</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29</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This is because that, the frequency of reading edge data increases with L increases, while the frequency of reading vertex data decreases, leading to a trade-off.</a:t>
            </a:r>
          </a:p>
          <a:p>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30</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On one side, when L increases, the size of memory for replicas of</a:t>
            </a:r>
          </a:p>
          <a:p>
            <a:r>
              <a:rPr lang="en-US" altLang="zh-CN" dirty="0" err="1"/>
              <a:t>DColle</a:t>
            </a:r>
            <a:r>
              <a:rPr lang="en-US" altLang="zh-CN" dirty="0"/>
              <a:t> is reduced by the partition of property vector.</a:t>
            </a:r>
          </a:p>
          <a:p>
            <a:r>
              <a:rPr lang="en-US" altLang="zh-CN" dirty="0"/>
              <a:t>On the other side, the memory consumption could increase because </a:t>
            </a:r>
            <a:r>
              <a:rPr lang="en-US" altLang="zh-CN" dirty="0" err="1"/>
              <a:t>DShare</a:t>
            </a:r>
            <a:r>
              <a:rPr lang="en-US" altLang="zh-CN" dirty="0"/>
              <a:t> needs to be replicated on each layer. </a:t>
            </a:r>
          </a:p>
          <a:p>
            <a:r>
              <a:rPr lang="en-US" altLang="zh-CN" dirty="0"/>
              <a:t>The memory consumption with L = 64 is larger than L = 32, because the reduction on replicas of </a:t>
            </a:r>
            <a:r>
              <a:rPr lang="en-US" altLang="zh-CN" dirty="0" err="1"/>
              <a:t>Dcolle</a:t>
            </a:r>
            <a:r>
              <a:rPr lang="en-US" altLang="zh-CN" dirty="0"/>
              <a:t> data cannot offset the increase of shared </a:t>
            </a:r>
            <a:r>
              <a:rPr lang="en-US" altLang="zh-CN" dirty="0" err="1"/>
              <a:t>DShare</a:t>
            </a:r>
            <a:r>
              <a:rPr lang="en-US" altLang="zh-CN" dirty="0"/>
              <a:t> data.</a:t>
            </a:r>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31</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32</a:t>
            </a:fld>
            <a:endParaRPr lang="zh-CN" altLang="en-US"/>
          </a:p>
        </p:txBody>
      </p:sp>
    </p:spTree>
    <p:extLst>
      <p:ext uri="{BB962C8B-B14F-4D97-AF65-F5344CB8AC3E}">
        <p14:creationId xmlns:p14="http://schemas.microsoft.com/office/powerpoint/2010/main" val="16556924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33</a:t>
            </a:fld>
            <a:endParaRPr lang="zh-CN" altLang="en-US"/>
          </a:p>
        </p:txBody>
      </p:sp>
    </p:spTree>
    <p:extLst>
      <p:ext uri="{BB962C8B-B14F-4D97-AF65-F5344CB8AC3E}">
        <p14:creationId xmlns:p14="http://schemas.microsoft.com/office/powerpoint/2010/main" val="6392783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34</a:t>
            </a:fld>
            <a:endParaRPr lang="zh-CN" altLang="en-US"/>
          </a:p>
        </p:txBody>
      </p:sp>
    </p:spTree>
    <p:extLst>
      <p:ext uri="{BB962C8B-B14F-4D97-AF65-F5344CB8AC3E}">
        <p14:creationId xmlns:p14="http://schemas.microsoft.com/office/powerpoint/2010/main" val="25808268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1097236"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1097236" rtl="0" eaLnBrk="1" fontAlgn="auto" latinLnBrk="0" hangingPunct="1">
                <a:lnSpc>
                  <a:spcPct val="100000"/>
                </a:lnSpc>
                <a:spcBef>
                  <a:spcPts val="0"/>
                </a:spcBef>
                <a:spcAft>
                  <a:spcPts val="0"/>
                </a:spcAft>
                <a:buClrTx/>
                <a:buSzTx/>
                <a:buFontTx/>
                <a:buNone/>
                <a:tabLst/>
                <a:defRPr/>
              </a:pPr>
              <a:t>35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5506012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我们的</a:t>
            </a:r>
            <a:r>
              <a:rPr lang="en-US" altLang="zh-CN" dirty="0"/>
              <a:t>demo</a:t>
            </a:r>
            <a:r>
              <a:rPr lang="zh-CN" altLang="en-US" dirty="0"/>
              <a:t>主要分为以下四个部分：</a:t>
            </a:r>
            <a:endParaRPr lang="en-US" altLang="zh-CN" dirty="0"/>
          </a:p>
          <a:p>
            <a:r>
              <a:rPr lang="en-US" altLang="zh-CN" dirty="0"/>
              <a:t>1.</a:t>
            </a:r>
            <a:r>
              <a:rPr lang="zh-CN" altLang="en-US" dirty="0"/>
              <a:t>首先对图中的数据进行了三维划分</a:t>
            </a:r>
            <a:endParaRPr lang="en-US" altLang="zh-CN" dirty="0"/>
          </a:p>
          <a:p>
            <a:r>
              <a:rPr lang="en-US" altLang="zh-CN" dirty="0"/>
              <a:t>2.</a:t>
            </a:r>
            <a:r>
              <a:rPr lang="zh-CN" altLang="en-US" dirty="0"/>
              <a:t>并且依据论文的定义实现</a:t>
            </a:r>
            <a:r>
              <a:rPr lang="en-US" altLang="zh-CN" dirty="0"/>
              <a:t>UPPS</a:t>
            </a:r>
            <a:r>
              <a:rPr lang="zh-CN" altLang="en-US" dirty="0"/>
              <a:t>编程模型</a:t>
            </a:r>
            <a:endParaRPr lang="en-US" altLang="zh-CN" dirty="0"/>
          </a:p>
          <a:p>
            <a:r>
              <a:rPr lang="en-US" altLang="zh-CN" dirty="0"/>
              <a:t>3.</a:t>
            </a:r>
            <a:r>
              <a:rPr lang="zh-CN" altLang="en-US" dirty="0"/>
              <a:t>我们在自己实现</a:t>
            </a:r>
            <a:r>
              <a:rPr lang="en-US" altLang="zh-CN" dirty="0"/>
              <a:t>UPPS</a:t>
            </a:r>
            <a:r>
              <a:rPr lang="zh-CN" altLang="en-US" dirty="0"/>
              <a:t>编程模型下的实验了梯度下降算法</a:t>
            </a:r>
            <a:endParaRPr lang="en-US" altLang="zh-CN" dirty="0"/>
          </a:p>
          <a:p>
            <a:r>
              <a:rPr lang="en-US" altLang="zh-CN" dirty="0"/>
              <a:t>4.</a:t>
            </a:r>
            <a:r>
              <a:rPr lang="zh-CN" altLang="en-US" dirty="0"/>
              <a:t>最后对系统的性能进行了评估</a:t>
            </a:r>
            <a:endParaRPr lang="en-US" altLang="zh-CN" dirty="0"/>
          </a:p>
          <a:p>
            <a:r>
              <a:rPr lang="zh-CN" altLang="en-US" dirty="0"/>
              <a:t>接下来会详细介绍这四个部分</a:t>
            </a:r>
          </a:p>
        </p:txBody>
      </p:sp>
      <p:sp>
        <p:nvSpPr>
          <p:cNvPr id="4" name="灯片编号占位符 3"/>
          <p:cNvSpPr>
            <a:spLocks noGrp="1"/>
          </p:cNvSpPr>
          <p:nvPr>
            <p:ph type="sldNum" sz="quarter" idx="5"/>
          </p:nvPr>
        </p:nvSpPr>
        <p:spPr/>
        <p:txBody>
          <a:bodyPr/>
          <a:lstStyle/>
          <a:p>
            <a:pPr marL="0" marR="0" lvl="0" indent="0" algn="r" defTabSz="1097236"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1097236" rtl="0" eaLnBrk="1" fontAlgn="auto" latinLnBrk="0" hangingPunct="1">
                <a:lnSpc>
                  <a:spcPct val="100000"/>
                </a:lnSpc>
                <a:spcBef>
                  <a:spcPts val="0"/>
                </a:spcBef>
                <a:spcAft>
                  <a:spcPts val="0"/>
                </a:spcAft>
                <a:buClrTx/>
                <a:buSzTx/>
                <a:buFontTx/>
                <a:buNone/>
                <a:tabLst/>
                <a:defRPr/>
              </a:pPr>
              <a:t>36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5506012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首先是三维划分的实现：</a:t>
            </a:r>
            <a:endParaRPr lang="en-US" altLang="zh-CN" dirty="0"/>
          </a:p>
          <a:p>
            <a:r>
              <a:rPr lang="zh-CN" altLang="en-US" dirty="0"/>
              <a:t>第一步将边和点的数据平均分到不同的层</a:t>
            </a:r>
            <a:endParaRPr lang="en-US" altLang="zh-CN" dirty="0"/>
          </a:p>
          <a:p>
            <a:r>
              <a:rPr lang="zh-CN" altLang="en-US" dirty="0"/>
              <a:t>在每一层中使用二维划分，将边平均划分到不同的计算节点，每个计算节点会复制它所包含的边对应的点的数据</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37</a:t>
            </a:fld>
            <a:endParaRPr lang="zh-CN" altLang="en-US"/>
          </a:p>
        </p:txBody>
      </p:sp>
    </p:spTree>
    <p:extLst>
      <p:ext uri="{BB962C8B-B14F-4D97-AF65-F5344CB8AC3E}">
        <p14:creationId xmlns:p14="http://schemas.microsoft.com/office/powerpoint/2010/main" val="5744386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接下来介绍</a:t>
            </a:r>
            <a:r>
              <a:rPr lang="en-US" altLang="zh-CN" dirty="0"/>
              <a:t>UPPS</a:t>
            </a:r>
            <a:r>
              <a:rPr lang="zh-CN" altLang="en-US" dirty="0"/>
              <a:t>编程模型的实现：</a:t>
            </a:r>
            <a:endParaRPr lang="en-US" altLang="zh-CN" dirty="0"/>
          </a:p>
          <a:p>
            <a:r>
              <a:rPr lang="en-US" altLang="zh-CN" dirty="0"/>
              <a:t>UPPS</a:t>
            </a:r>
            <a:r>
              <a:rPr lang="zh-CN" altLang="en-US" dirty="0"/>
              <a:t>这四个操作主要可以分为两类：</a:t>
            </a:r>
            <a:endParaRPr lang="en-US" altLang="zh-CN" dirty="0"/>
          </a:p>
          <a:p>
            <a:r>
              <a:rPr lang="en-US" altLang="zh-CN" dirty="0"/>
              <a:t>1.Update</a:t>
            </a:r>
            <a:r>
              <a:rPr lang="zh-CN" altLang="en-US" dirty="0"/>
              <a:t>操作，他使用层间纵向通信</a:t>
            </a:r>
            <a:endParaRPr lang="en-US" altLang="zh-CN" dirty="0"/>
          </a:p>
          <a:p>
            <a:r>
              <a:rPr lang="en-US" altLang="zh-CN" dirty="0"/>
              <a:t>2.sink,pull,push</a:t>
            </a:r>
            <a:r>
              <a:rPr lang="zh-CN" altLang="en-US" dirty="0"/>
              <a:t>操作主要使用层内的横向通信，实现方法比较类似</a:t>
            </a:r>
            <a:endParaRPr lang="en-US" altLang="zh-CN" dirty="0"/>
          </a:p>
          <a:p>
            <a:r>
              <a:rPr lang="zh-CN" altLang="en-US" dirty="0"/>
              <a:t>所以我们主要以</a:t>
            </a:r>
            <a:r>
              <a:rPr lang="en-US" altLang="zh-CN" dirty="0"/>
              <a:t>update</a:t>
            </a:r>
            <a:r>
              <a:rPr lang="zh-CN" altLang="en-US" dirty="0"/>
              <a:t>操作和</a:t>
            </a:r>
            <a:r>
              <a:rPr lang="en-US" altLang="zh-CN" dirty="0"/>
              <a:t>pull</a:t>
            </a:r>
            <a:r>
              <a:rPr lang="zh-CN" altLang="en-US" dirty="0"/>
              <a:t>操作为例，介绍</a:t>
            </a:r>
            <a:r>
              <a:rPr lang="en-US" altLang="zh-CN" dirty="0"/>
              <a:t>UPPS</a:t>
            </a:r>
            <a:r>
              <a:rPr lang="zh-CN" altLang="en-US" dirty="0"/>
              <a:t>操作的具体流程</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38</a:t>
            </a:fld>
            <a:endParaRPr lang="zh-CN" altLang="en-US"/>
          </a:p>
        </p:txBody>
      </p:sp>
    </p:spTree>
    <p:extLst>
      <p:ext uri="{BB962C8B-B14F-4D97-AF65-F5344CB8AC3E}">
        <p14:creationId xmlns:p14="http://schemas.microsoft.com/office/powerpoint/2010/main" val="42745203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首先是</a:t>
            </a:r>
            <a:r>
              <a:rPr lang="en-US" altLang="zh-CN" dirty="0" err="1"/>
              <a:t>updateedge</a:t>
            </a:r>
            <a:r>
              <a:rPr lang="zh-CN" altLang="en-US" dirty="0"/>
              <a:t>操作，这里展示的是对于边</a:t>
            </a:r>
            <a:r>
              <a:rPr lang="en-US" altLang="zh-CN" dirty="0"/>
              <a:t>v0</a:t>
            </a:r>
            <a:r>
              <a:rPr lang="zh-CN" altLang="en-US" dirty="0"/>
              <a:t>到</a:t>
            </a:r>
            <a:r>
              <a:rPr lang="en-US" altLang="zh-CN" dirty="0"/>
              <a:t>v1</a:t>
            </a:r>
            <a:r>
              <a:rPr lang="zh-CN" altLang="en-US" dirty="0"/>
              <a:t>的更新过程，图中的正方形表示边对应的数据：</a:t>
            </a:r>
            <a:endParaRPr lang="en-US" altLang="zh-CN" dirty="0"/>
          </a:p>
          <a:p>
            <a:r>
              <a:rPr lang="en-US" altLang="zh-CN" dirty="0"/>
              <a:t>1.</a:t>
            </a:r>
            <a:r>
              <a:rPr lang="zh-CN" altLang="en-US" dirty="0"/>
              <a:t>对于不同层中的同一条边，选择其中一个作为主节点</a:t>
            </a:r>
            <a:endParaRPr lang="en-US" altLang="zh-CN" dirty="0"/>
          </a:p>
          <a:p>
            <a:r>
              <a:rPr lang="en-US" altLang="zh-CN" dirty="0"/>
              <a:t>2.</a:t>
            </a:r>
            <a:r>
              <a:rPr lang="zh-CN" altLang="en-US" dirty="0"/>
              <a:t>然后其他所有层将数据汇聚到主节点</a:t>
            </a:r>
            <a:endParaRPr lang="en-US" altLang="zh-CN" dirty="0"/>
          </a:p>
          <a:p>
            <a:r>
              <a:rPr lang="en-US" altLang="zh-CN" dirty="0"/>
              <a:t>3.</a:t>
            </a:r>
            <a:r>
              <a:rPr lang="zh-CN" altLang="en-US" dirty="0"/>
              <a:t>主节点调用用户提供的</a:t>
            </a:r>
            <a:r>
              <a:rPr lang="en-US" altLang="zh-CN" dirty="0"/>
              <a:t>update</a:t>
            </a:r>
            <a:r>
              <a:rPr lang="zh-CN" altLang="en-US" dirty="0"/>
              <a:t>函数对数据进行更新</a:t>
            </a:r>
            <a:endParaRPr lang="en-US" altLang="zh-CN" dirty="0"/>
          </a:p>
          <a:p>
            <a:r>
              <a:rPr lang="en-US" altLang="zh-CN" dirty="0"/>
              <a:t>4.</a:t>
            </a:r>
            <a:r>
              <a:rPr lang="zh-CN" altLang="en-US" dirty="0"/>
              <a:t>最后主节点将数据分发会对应的层</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39</a:t>
            </a:fld>
            <a:endParaRPr lang="zh-CN" altLang="en-US"/>
          </a:p>
        </p:txBody>
      </p:sp>
    </p:spTree>
    <p:extLst>
      <p:ext uri="{BB962C8B-B14F-4D97-AF65-F5344CB8AC3E}">
        <p14:creationId xmlns:p14="http://schemas.microsoft.com/office/powerpoint/2010/main" val="25146794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接下来介绍</a:t>
            </a:r>
            <a:r>
              <a:rPr lang="en-US" altLang="zh-CN" dirty="0"/>
              <a:t>PULL</a:t>
            </a:r>
            <a:r>
              <a:rPr lang="zh-CN" altLang="en-US" dirty="0"/>
              <a:t>操作，图中左右两部分同一层中两个计算节点中存放的图，对于</a:t>
            </a:r>
            <a:r>
              <a:rPr lang="en-US" altLang="zh-CN" dirty="0"/>
              <a:t>V0</a:t>
            </a:r>
            <a:r>
              <a:rPr lang="zh-CN" altLang="en-US" dirty="0"/>
              <a:t>节点的更新：</a:t>
            </a:r>
            <a:endParaRPr lang="en-US" altLang="zh-CN" dirty="0"/>
          </a:p>
          <a:p>
            <a:r>
              <a:rPr lang="en-US" altLang="zh-CN" dirty="0"/>
              <a:t>1.</a:t>
            </a:r>
            <a:r>
              <a:rPr lang="zh-CN" altLang="en-US" dirty="0"/>
              <a:t>首先在每一个计算节点内部，将</a:t>
            </a:r>
            <a:r>
              <a:rPr lang="en-US" altLang="zh-CN" dirty="0"/>
              <a:t>V0</a:t>
            </a:r>
            <a:r>
              <a:rPr lang="zh-CN" altLang="en-US" dirty="0"/>
              <a:t>节点和相邻节点的数据汇聚，计算每个节点的</a:t>
            </a:r>
            <a:r>
              <a:rPr lang="en-US" altLang="zh-CN" dirty="0"/>
              <a:t>local sum</a:t>
            </a:r>
          </a:p>
          <a:p>
            <a:r>
              <a:rPr lang="en-US" altLang="zh-CN" dirty="0"/>
              <a:t>2.</a:t>
            </a:r>
            <a:r>
              <a:rPr lang="zh-CN" altLang="en-US" dirty="0"/>
              <a:t>随后需要一个同步操作，保证每个计算节点</a:t>
            </a:r>
            <a:r>
              <a:rPr lang="en-US" altLang="zh-CN" dirty="0"/>
              <a:t>local sum</a:t>
            </a:r>
            <a:r>
              <a:rPr lang="zh-CN" altLang="en-US" dirty="0"/>
              <a:t>计算完成</a:t>
            </a:r>
            <a:endParaRPr lang="en-US" altLang="zh-CN" dirty="0"/>
          </a:p>
          <a:p>
            <a:r>
              <a:rPr lang="en-US" altLang="zh-CN" dirty="0"/>
              <a:t>3. </a:t>
            </a:r>
            <a:r>
              <a:rPr lang="zh-CN" altLang="en-US" dirty="0"/>
              <a:t>然后将层内所有计算节点上的汇聚到一个节点中，调用</a:t>
            </a:r>
            <a:r>
              <a:rPr lang="en-US" altLang="zh-CN" dirty="0"/>
              <a:t>apply</a:t>
            </a:r>
            <a:r>
              <a:rPr lang="zh-CN" altLang="en-US" dirty="0"/>
              <a:t>函数进行更新</a:t>
            </a:r>
            <a:endParaRPr lang="en-US" altLang="zh-CN" dirty="0"/>
          </a:p>
          <a:p>
            <a:r>
              <a:rPr lang="en-US" altLang="zh-CN" dirty="0"/>
              <a:t>4.</a:t>
            </a:r>
            <a:r>
              <a:rPr lang="zh-CN" altLang="en-US" dirty="0"/>
              <a:t>最后将更新后的数据分发到所有副本节点</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40</a:t>
            </a:fld>
            <a:endParaRPr lang="zh-CN" altLang="en-US"/>
          </a:p>
        </p:txBody>
      </p:sp>
    </p:spTree>
    <p:extLst>
      <p:ext uri="{BB962C8B-B14F-4D97-AF65-F5344CB8AC3E}">
        <p14:creationId xmlns:p14="http://schemas.microsoft.com/office/powerpoint/2010/main" val="24055203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我们在之前实现的</a:t>
            </a:r>
            <a:r>
              <a:rPr lang="en-US" altLang="zh-CN" dirty="0"/>
              <a:t>UPPS</a:t>
            </a:r>
            <a:r>
              <a:rPr lang="zh-CN" altLang="en-US" dirty="0"/>
              <a:t>编程模型下实现了梯度下降算法：</a:t>
            </a:r>
            <a:endParaRPr lang="en-US" altLang="zh-CN" dirty="0"/>
          </a:p>
          <a:p>
            <a:r>
              <a:rPr lang="zh-CN" altLang="en-US" dirty="0"/>
              <a:t>算法的具体过程展示如右图</a:t>
            </a:r>
            <a:endParaRPr lang="en-US" altLang="zh-CN" dirty="0"/>
          </a:p>
          <a:p>
            <a:r>
              <a:rPr lang="zh-CN" altLang="en-US" dirty="0"/>
              <a:t>简单来说，算法的每一轮迭代会依次执行</a:t>
            </a:r>
            <a:r>
              <a:rPr lang="en-US" altLang="zh-CN" dirty="0"/>
              <a:t>sink</a:t>
            </a:r>
            <a:r>
              <a:rPr lang="zh-CN" altLang="en-US" dirty="0"/>
              <a:t>，</a:t>
            </a:r>
            <a:r>
              <a:rPr lang="en-US" altLang="zh-CN" dirty="0" err="1"/>
              <a:t>updteEdge</a:t>
            </a:r>
            <a:r>
              <a:rPr lang="zh-CN" altLang="en-US" dirty="0"/>
              <a:t>，</a:t>
            </a:r>
            <a:r>
              <a:rPr lang="en-US" altLang="zh-CN" dirty="0"/>
              <a:t>pull</a:t>
            </a:r>
            <a:r>
              <a:rPr lang="zh-CN" altLang="en-US" dirty="0"/>
              <a:t>和</a:t>
            </a:r>
            <a:r>
              <a:rPr lang="en-US" altLang="zh-CN" dirty="0"/>
              <a:t>push</a:t>
            </a:r>
            <a:r>
              <a:rPr lang="zh-CN" altLang="en-US" dirty="0"/>
              <a:t>操作</a:t>
            </a:r>
            <a:endParaRPr lang="en-US" altLang="zh-CN" dirty="0"/>
          </a:p>
          <a:p>
            <a:r>
              <a:rPr lang="zh-CN" altLang="en-US" dirty="0"/>
              <a:t>算法中给出了每个操作所需函数的具体定义</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41</a:t>
            </a:fld>
            <a:endParaRPr lang="zh-CN" altLang="en-US"/>
          </a:p>
        </p:txBody>
      </p:sp>
    </p:spTree>
    <p:extLst>
      <p:ext uri="{BB962C8B-B14F-4D97-AF65-F5344CB8AC3E}">
        <p14:creationId xmlns:p14="http://schemas.microsoft.com/office/powerpoint/2010/main" val="39247872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接下来介绍算法的具体实现，、上面两张图是用户定义的梯度下降算法的函数，下图是每个操作的调用接口，每次操作只需要将对应的函数作为构造参数传入，然后调用执行函数即可</a:t>
            </a:r>
            <a:endParaRPr lang="en-US" altLang="zh-CN" dirty="0"/>
          </a:p>
          <a:p>
            <a:r>
              <a:rPr lang="zh-CN" altLang="en-US" dirty="0"/>
              <a:t>我们实现</a:t>
            </a:r>
            <a:r>
              <a:rPr lang="en-US" altLang="zh-CN" dirty="0"/>
              <a:t>UPPS</a:t>
            </a:r>
            <a:r>
              <a:rPr lang="zh-CN" altLang="en-US" dirty="0"/>
              <a:t>编程模型提供了比较简单的用户接口，用户只需要定义操作所需的函数，然后将函数作为构造参数传入操作，调用</a:t>
            </a:r>
            <a:r>
              <a:rPr lang="en-US" altLang="zh-CN" dirty="0"/>
              <a:t>execute</a:t>
            </a:r>
            <a:r>
              <a:rPr lang="zh-CN" altLang="en-US" dirty="0"/>
              <a:t>函数即可</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42</a:t>
            </a:fld>
            <a:endParaRPr lang="zh-CN" altLang="en-US"/>
          </a:p>
        </p:txBody>
      </p:sp>
    </p:spTree>
    <p:extLst>
      <p:ext uri="{BB962C8B-B14F-4D97-AF65-F5344CB8AC3E}">
        <p14:creationId xmlns:p14="http://schemas.microsoft.com/office/powerpoint/2010/main" val="25258928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这是梯度下降算法的迭代过程，每一轮迭代依次执行这四个操作</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43</a:t>
            </a:fld>
            <a:endParaRPr lang="zh-CN" altLang="en-US"/>
          </a:p>
        </p:txBody>
      </p:sp>
    </p:spTree>
    <p:extLst>
      <p:ext uri="{BB962C8B-B14F-4D97-AF65-F5344CB8AC3E}">
        <p14:creationId xmlns:p14="http://schemas.microsoft.com/office/powerpoint/2010/main" val="21989431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最后是性能测试部分：</a:t>
            </a:r>
            <a:endParaRPr lang="en-US" altLang="zh-CN" dirty="0"/>
          </a:p>
          <a:p>
            <a:r>
              <a:rPr lang="zh-CN" altLang="en-US" dirty="0"/>
              <a:t>由于条件有限，我们在一台机器上使用</a:t>
            </a:r>
            <a:r>
              <a:rPr lang="en-US" altLang="zh-CN" dirty="0"/>
              <a:t>16</a:t>
            </a:r>
            <a:r>
              <a:rPr lang="zh-CN" altLang="en-US" dirty="0"/>
              <a:t>个进程模拟</a:t>
            </a:r>
            <a:r>
              <a:rPr lang="en-US" altLang="zh-CN" dirty="0"/>
              <a:t>16</a:t>
            </a:r>
            <a:r>
              <a:rPr lang="zh-CN" altLang="en-US" dirty="0"/>
              <a:t>个计算节点，并在通信过程中手动加入延迟来模拟现实情况中的通信延迟。</a:t>
            </a:r>
            <a:endParaRPr lang="en-US" altLang="zh-CN" dirty="0"/>
          </a:p>
          <a:p>
            <a:r>
              <a:rPr lang="zh-CN" altLang="en-US" dirty="0"/>
              <a:t>数据集使用了电影评分数据集</a:t>
            </a:r>
            <a:r>
              <a:rPr lang="en-US" altLang="zh-CN" dirty="0" err="1"/>
              <a:t>movielens</a:t>
            </a:r>
            <a:r>
              <a:rPr lang="zh-CN" altLang="en-US" dirty="0"/>
              <a:t>，一共包含了</a:t>
            </a:r>
            <a:r>
              <a:rPr lang="en-US" altLang="zh-CN" dirty="0"/>
              <a:t>10</a:t>
            </a:r>
            <a:r>
              <a:rPr lang="zh-CN" altLang="en-US" dirty="0"/>
              <a:t>万条边和</a:t>
            </a:r>
            <a:r>
              <a:rPr lang="en-US" altLang="zh-CN" dirty="0"/>
              <a:t>1</a:t>
            </a:r>
            <a:r>
              <a:rPr lang="zh-CN" altLang="en-US" dirty="0"/>
              <a:t>万个点</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44</a:t>
            </a:fld>
            <a:endParaRPr lang="zh-CN" altLang="en-US"/>
          </a:p>
        </p:txBody>
      </p:sp>
    </p:spTree>
    <p:extLst>
      <p:ext uri="{BB962C8B-B14F-4D97-AF65-F5344CB8AC3E}">
        <p14:creationId xmlns:p14="http://schemas.microsoft.com/office/powerpoint/2010/main" val="10163452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我们首先测试了在不同的划分层数下，图中所有点的平均副本数量。这个指标可以用来衡量划分算法的性能。可以看到随着</a:t>
            </a:r>
            <a:r>
              <a:rPr lang="en-US" altLang="zh-CN" dirty="0"/>
              <a:t>layer</a:t>
            </a:r>
            <a:r>
              <a:rPr lang="zh-CN" altLang="en-US" dirty="0"/>
              <a:t>数量增加，</a:t>
            </a:r>
            <a:r>
              <a:rPr lang="en-US" altLang="zh-CN" dirty="0"/>
              <a:t>replication factor</a:t>
            </a:r>
            <a:r>
              <a:rPr lang="zh-CN" altLang="en-US" dirty="0"/>
              <a:t>逐渐下降，当有</a:t>
            </a:r>
            <a:r>
              <a:rPr lang="en-US" altLang="zh-CN" dirty="0"/>
              <a:t>16</a:t>
            </a:r>
            <a:r>
              <a:rPr lang="zh-CN" altLang="en-US" dirty="0"/>
              <a:t>层划分时，每层中只有一个计算节点，所以只有一个副本</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45</a:t>
            </a:fld>
            <a:endParaRPr lang="zh-CN" altLang="en-US"/>
          </a:p>
        </p:txBody>
      </p:sp>
    </p:spTree>
    <p:extLst>
      <p:ext uri="{BB962C8B-B14F-4D97-AF65-F5344CB8AC3E}">
        <p14:creationId xmlns:p14="http://schemas.microsoft.com/office/powerpoint/2010/main" val="36169765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这是我测试的不同层数的划分下每一轮迭代的总通信开销，可以看到，相比于</a:t>
            </a:r>
            <a:r>
              <a:rPr lang="en-US" altLang="zh-CN" dirty="0"/>
              <a:t>2</a:t>
            </a:r>
            <a:r>
              <a:rPr lang="zh-CN" altLang="en-US" dirty="0"/>
              <a:t>维划分，也就是</a:t>
            </a:r>
            <a:r>
              <a:rPr lang="en-US" altLang="zh-CN" dirty="0"/>
              <a:t>layer=1</a:t>
            </a:r>
            <a:r>
              <a:rPr lang="zh-CN" altLang="en-US" dirty="0"/>
              <a:t>的情况，</a:t>
            </a:r>
            <a:r>
              <a:rPr lang="en-US" altLang="zh-CN" dirty="0"/>
              <a:t>3</a:t>
            </a:r>
            <a:r>
              <a:rPr lang="zh-CN" altLang="en-US" dirty="0"/>
              <a:t>维划分最多可以将通信开销减小到原来的</a:t>
            </a:r>
            <a:r>
              <a:rPr lang="en-US" altLang="zh-CN" dirty="0"/>
              <a:t>1/3,</a:t>
            </a:r>
          </a:p>
          <a:p>
            <a:r>
              <a:rPr lang="zh-CN" altLang="en-US" dirty="0"/>
              <a:t>随着层数增加，层内的通信量下降，层间的通信量会增加，这是一个</a:t>
            </a:r>
            <a:r>
              <a:rPr lang="en-US" altLang="zh-CN" dirty="0"/>
              <a:t>trade off</a:t>
            </a:r>
            <a:r>
              <a:rPr lang="zh-CN" altLang="en-US" dirty="0"/>
              <a:t>的过程，会在某一个</a:t>
            </a:r>
            <a:r>
              <a:rPr lang="en-US" altLang="zh-CN" dirty="0"/>
              <a:t>layer</a:t>
            </a:r>
            <a:r>
              <a:rPr lang="zh-CN" altLang="en-US" dirty="0"/>
              <a:t>情况下达到最佳的效果，</a:t>
            </a:r>
            <a:endParaRPr lang="en-US" altLang="zh-CN" dirty="0"/>
          </a:p>
          <a:p>
            <a:r>
              <a:rPr lang="zh-CN" altLang="en-US" dirty="0"/>
              <a:t>由于实验的节点数量有限，如果继续增加节点，通信量会有一个明显的上升过程</a:t>
            </a:r>
            <a:endParaRPr lang="en-US" altLang="zh-CN"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46</a:t>
            </a:fld>
            <a:endParaRPr lang="zh-CN" altLang="en-US"/>
          </a:p>
        </p:txBody>
      </p:sp>
    </p:spTree>
    <p:extLst>
      <p:ext uri="{BB962C8B-B14F-4D97-AF65-F5344CB8AC3E}">
        <p14:creationId xmlns:p14="http://schemas.microsoft.com/office/powerpoint/2010/main" val="18091796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最后测试的是每一轮迭代的时间，由于并行程序执行时间存在比较大，对每个数据点测</a:t>
            </a:r>
            <a:r>
              <a:rPr lang="en-US" altLang="zh-CN" dirty="0"/>
              <a:t>10</a:t>
            </a:r>
            <a:r>
              <a:rPr lang="zh-CN" altLang="en-US" dirty="0"/>
              <a:t>次取均值，</a:t>
            </a:r>
            <a:endParaRPr lang="en-US" altLang="zh-CN" dirty="0"/>
          </a:p>
          <a:p>
            <a:r>
              <a:rPr lang="zh-CN" altLang="en-US" dirty="0"/>
              <a:t>由于梯度下降算法的计算部分相对简单，性能的提升主要都来自通信量的优化，所以整体的趋势与通信量的趋势相似</a:t>
            </a:r>
            <a:endParaRPr lang="en-US" altLang="zh-CN" dirty="0"/>
          </a:p>
          <a:p>
            <a:r>
              <a:rPr lang="zh-CN" altLang="en-US" dirty="0"/>
              <a:t>可以看出相较于二维划分，三维划分在</a:t>
            </a:r>
            <a:r>
              <a:rPr lang="en-US" altLang="zh-CN" dirty="0"/>
              <a:t>layer=4</a:t>
            </a:r>
            <a:r>
              <a:rPr lang="zh-CN" altLang="en-US" dirty="0"/>
              <a:t>的情况下性能最佳，能达到大约</a:t>
            </a:r>
            <a:r>
              <a:rPr lang="en-US" altLang="zh-CN" dirty="0"/>
              <a:t>2.5</a:t>
            </a:r>
            <a:r>
              <a:rPr lang="zh-CN" altLang="en-US" dirty="0"/>
              <a:t>倍的加速比</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47</a:t>
            </a:fld>
            <a:endParaRPr lang="zh-CN" altLang="en-US"/>
          </a:p>
        </p:txBody>
      </p:sp>
    </p:spTree>
    <p:extLst>
      <p:ext uri="{BB962C8B-B14F-4D97-AF65-F5344CB8AC3E}">
        <p14:creationId xmlns:p14="http://schemas.microsoft.com/office/powerpoint/2010/main" val="29627067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这就是</a:t>
            </a:r>
            <a:r>
              <a:rPr lang="en-US" altLang="zh-CN" dirty="0"/>
              <a:t>demo</a:t>
            </a:r>
            <a:r>
              <a:rPr lang="zh-CN" altLang="en-US" dirty="0"/>
              <a:t>的全部内容，大家有什么问题吗</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48</a:t>
            </a:fld>
            <a:endParaRPr lang="zh-CN" altLang="en-US"/>
          </a:p>
        </p:txBody>
      </p:sp>
    </p:spTree>
    <p:extLst>
      <p:ext uri="{BB962C8B-B14F-4D97-AF65-F5344CB8AC3E}">
        <p14:creationId xmlns:p14="http://schemas.microsoft.com/office/powerpoint/2010/main" val="18405275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49</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8"/>
            <a:ext cx="7772400" cy="1225021"/>
          </a:xfrm>
        </p:spPr>
        <p:txBody>
          <a:bodyPr>
            <a:normAutofit/>
          </a:bodyPr>
          <a:lstStyle>
            <a:lvl1pPr algn="ctr">
              <a:defRPr sz="4400">
                <a:latin typeface="+mj-lt"/>
              </a:defRPr>
            </a:lvl1pPr>
          </a:lstStyle>
          <a:p>
            <a:r>
              <a:rPr lang="zh-CN" altLang="en-US" dirty="0"/>
              <a:t>单击此处编辑母版标题样式</a:t>
            </a:r>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页脚占位符 4"/>
          <p:cNvSpPr>
            <a:spLocks noGrp="1"/>
          </p:cNvSpPr>
          <p:nvPr>
            <p:ph type="ftr" sz="quarter" idx="3"/>
          </p:nvPr>
        </p:nvSpPr>
        <p:spPr>
          <a:xfrm>
            <a:off x="2553817" y="5305772"/>
            <a:ext cx="3962399" cy="304271"/>
          </a:xfrm>
          <a:prstGeom prst="rect">
            <a:avLst/>
          </a:prstGeom>
        </p:spPr>
        <p:txBody>
          <a:bodyPr anchor="ctr"/>
          <a:lstStyle>
            <a:lvl1pPr algn="ctr">
              <a:defRPr sz="1100"/>
            </a:lvl1pPr>
          </a:lstStyle>
          <a:p>
            <a:r>
              <a:rPr lang="zh-CN" altLang="en-US" dirty="0"/>
              <a:t>上海交通大学并行与分布式系统研究所（</a:t>
            </a:r>
            <a:r>
              <a:rPr lang="en-US" altLang="zh-CN" dirty="0"/>
              <a:t>IPADS@SJTU</a:t>
            </a:r>
            <a:r>
              <a:rPr lang="zh-CN" altLang="en-US" dirty="0"/>
              <a: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b="1">
                <a:solidFill>
                  <a:schemeClr val="accent1"/>
                </a:solidFill>
                <a:latin typeface="+mj-lt"/>
                <a:ea typeface="+mj-ea"/>
                <a:cs typeface="微软雅黑 Light" panose="020B0502040204020203" pitchFamily="34" charset="-122"/>
              </a:defRPr>
            </a:lvl1pPr>
          </a:lstStyle>
          <a:p>
            <a:r>
              <a:rPr lang="zh-CN" altLang="en-US" dirty="0"/>
              <a:t>单击此处编辑母版标题样式</a:t>
            </a:r>
          </a:p>
        </p:txBody>
      </p:sp>
      <p:sp>
        <p:nvSpPr>
          <p:cNvPr id="3" name="内容占位符 2"/>
          <p:cNvSpPr>
            <a:spLocks noGrp="1"/>
          </p:cNvSpPr>
          <p:nvPr>
            <p:ph idx="1"/>
          </p:nvPr>
        </p:nvSpPr>
        <p:spPr/>
        <p:txBody>
          <a:bodyPr>
            <a:normAutofit/>
          </a:bodyPr>
          <a:lstStyle>
            <a:lvl1pPr>
              <a:lnSpc>
                <a:spcPct val="120000"/>
              </a:lnSpc>
              <a:defRPr sz="2400" b="1" i="0">
                <a:latin typeface="+mn-lt"/>
                <a:ea typeface="微软雅黑" panose="020B0503020204020204" pitchFamily="34" charset="-122"/>
                <a:cs typeface="微软雅黑" panose="020B0503020204020204" pitchFamily="34" charset="-122"/>
              </a:defRPr>
            </a:lvl1pPr>
            <a:lvl2pPr>
              <a:lnSpc>
                <a:spcPct val="120000"/>
              </a:lnSpc>
              <a:defRPr sz="2000" b="0" i="0">
                <a:latin typeface="+mn-lt"/>
                <a:ea typeface="微软雅黑" panose="020B0503020204020204" pitchFamily="34" charset="-122"/>
                <a:cs typeface="微软雅黑" panose="020B0503020204020204" pitchFamily="34" charset="-122"/>
              </a:defRPr>
            </a:lvl2pPr>
            <a:lvl3pPr>
              <a:lnSpc>
                <a:spcPct val="120000"/>
              </a:lnSpc>
              <a:defRPr sz="2000" b="0" i="0">
                <a:latin typeface="+mn-lt"/>
                <a:ea typeface="微软雅黑" panose="020B0503020204020204" pitchFamily="34" charset="-122"/>
                <a:cs typeface="微软雅黑" panose="020B0503020204020204" pitchFamily="34" charset="-122"/>
              </a:defRPr>
            </a:lvl3pPr>
            <a:lvl4pPr>
              <a:lnSpc>
                <a:spcPct val="120000"/>
              </a:lnSpc>
              <a:defRPr sz="1800" b="0" i="0">
                <a:latin typeface="+mn-lt"/>
                <a:ea typeface="微软雅黑" panose="020B0503020204020204" pitchFamily="34" charset="-122"/>
                <a:cs typeface="微软雅黑" panose="020B0503020204020204" pitchFamily="34" charset="-122"/>
              </a:defRPr>
            </a:lvl4pPr>
            <a:lvl5pPr>
              <a:lnSpc>
                <a:spcPct val="120000"/>
              </a:lnSpc>
              <a:defRPr sz="1800" b="0" i="0">
                <a:latin typeface="+mn-lt"/>
                <a:ea typeface="微软雅黑" panose="020B0503020204020204" pitchFamily="34" charset="-122"/>
                <a:cs typeface="微软雅黑" panose="020B0503020204020204" pitchFamily="34"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180527" y="439062"/>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三角形 7"/>
          <p:cNvSpPr/>
          <p:nvPr userDrawn="1"/>
        </p:nvSpPr>
        <p:spPr>
          <a:xfrm rot="5400000">
            <a:off x="-160702" y="599536"/>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9" name="页脚占位符 4"/>
          <p:cNvSpPr>
            <a:spLocks noGrp="1"/>
          </p:cNvSpPr>
          <p:nvPr>
            <p:ph type="ftr" sz="quarter" idx="3"/>
          </p:nvPr>
        </p:nvSpPr>
        <p:spPr>
          <a:xfrm>
            <a:off x="2553817" y="5305772"/>
            <a:ext cx="3962399" cy="304271"/>
          </a:xfrm>
          <a:prstGeom prst="rect">
            <a:avLst/>
          </a:prstGeom>
        </p:spPr>
        <p:txBody>
          <a:bodyPr/>
          <a:lstStyle>
            <a:lvl1pPr algn="ctr">
              <a:defRPr sz="1100"/>
            </a:lvl1pPr>
          </a:lstStyle>
          <a:p>
            <a:r>
              <a:rPr lang="zh-CN" altLang="en-US" dirty="0"/>
              <a:t>上海交通大学并行与分布式系统研究所（</a:t>
            </a:r>
            <a:r>
              <a:rPr lang="en-US" altLang="zh-CN" dirty="0"/>
              <a:t>IPADS@SJTU</a:t>
            </a:r>
            <a:r>
              <a:rPr lang="zh-CN" altLang="en-US" dirty="0"/>
              <a:t>）</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1" cap="all">
                <a:latin typeface="+mj-lt"/>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8" name="三角形 7"/>
          <p:cNvSpPr/>
          <p:nvPr userDrawn="1"/>
        </p:nvSpPr>
        <p:spPr>
          <a:xfrm rot="5400000">
            <a:off x="-160703" y="3920373"/>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9" name="页脚占位符 4"/>
          <p:cNvSpPr>
            <a:spLocks noGrp="1"/>
          </p:cNvSpPr>
          <p:nvPr>
            <p:ph type="ftr" sz="quarter" idx="3"/>
          </p:nvPr>
        </p:nvSpPr>
        <p:spPr>
          <a:xfrm>
            <a:off x="2553817" y="5305772"/>
            <a:ext cx="3962399" cy="304271"/>
          </a:xfrm>
          <a:prstGeom prst="rect">
            <a:avLst/>
          </a:prstGeom>
        </p:spPr>
        <p:txBody>
          <a:bodyPr/>
          <a:lstStyle>
            <a:lvl1pPr algn="ctr">
              <a:defRPr sz="1100">
                <a:solidFill>
                  <a:schemeClr val="tx1">
                    <a:lumMod val="50000"/>
                    <a:lumOff val="50000"/>
                  </a:schemeClr>
                </a:solidFill>
              </a:defRPr>
            </a:lvl1pPr>
          </a:lstStyle>
          <a:p>
            <a:r>
              <a:rPr lang="zh-CN" altLang="en-US" dirty="0"/>
              <a:t>上海交通大学并行与分布式系统研究所（</a:t>
            </a:r>
            <a:r>
              <a:rPr lang="en-US" altLang="zh-CN" dirty="0"/>
              <a:t>IPADS@SJTU</a:t>
            </a:r>
            <a:r>
              <a:rPr lang="zh-CN" altLang="en-US" dirty="0"/>
              <a: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7" name="矩形 13">
            <a:extLst>
              <a:ext uri="{FF2B5EF4-FFF2-40B4-BE49-F238E27FC236}">
                <a16:creationId xmlns:a16="http://schemas.microsoft.com/office/drawing/2014/main" id="{2369B9EA-7886-1D43-BA79-E3ABBC48117B}"/>
              </a:ext>
            </a:extLst>
          </p:cNvPr>
          <p:cNvSpPr/>
          <p:nvPr userDrawn="1"/>
        </p:nvSpPr>
        <p:spPr>
          <a:xfrm>
            <a:off x="-6822" y="-22820"/>
            <a:ext cx="9162764" cy="37215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2" name="标题 1"/>
          <p:cNvSpPr>
            <a:spLocks noGrp="1"/>
          </p:cNvSpPr>
          <p:nvPr>
            <p:ph type="ctrTitle"/>
          </p:nvPr>
        </p:nvSpPr>
        <p:spPr>
          <a:xfrm>
            <a:off x="457201" y="2492579"/>
            <a:ext cx="8229600" cy="1225021"/>
          </a:xfrm>
        </p:spPr>
        <p:txBody>
          <a:bodyPr/>
          <a:lstStyle>
            <a:lvl1pPr>
              <a:defRPr b="1" baseline="0">
                <a:solidFill>
                  <a:schemeClr val="bg1"/>
                </a:solidFill>
                <a:latin typeface="Helvetica" pitchFamily="2" charset="0"/>
              </a:defRPr>
            </a:lvl1pPr>
          </a:lstStyle>
          <a:p>
            <a:r>
              <a:rPr lang="zh-CN" altLang="en-US" dirty="0"/>
              <a:t>单击此处编辑母版标题样式</a:t>
            </a:r>
          </a:p>
        </p:txBody>
      </p:sp>
      <p:sp>
        <p:nvSpPr>
          <p:cNvPr id="3" name="副标题 2"/>
          <p:cNvSpPr>
            <a:spLocks noGrp="1"/>
          </p:cNvSpPr>
          <p:nvPr>
            <p:ph type="subTitle" idx="1" hasCustomPrompt="1"/>
          </p:nvPr>
        </p:nvSpPr>
        <p:spPr>
          <a:xfrm>
            <a:off x="457200" y="3837736"/>
            <a:ext cx="8229600" cy="1107996"/>
          </a:xfrm>
        </p:spPr>
        <p:txBody>
          <a:bodyPr anchor="ctr"/>
          <a:lstStyle>
            <a:lvl1pPr marL="0" indent="0" algn="l">
              <a:buNone/>
              <a:defRPr>
                <a:solidFill>
                  <a:srgbClr val="C00000"/>
                </a:solidFill>
              </a:defRPr>
            </a:lvl1pPr>
            <a:lvl2pPr marL="411461" indent="0" algn="ctr">
              <a:buNone/>
              <a:defRPr>
                <a:solidFill>
                  <a:schemeClr val="tx1">
                    <a:tint val="75000"/>
                  </a:schemeClr>
                </a:solidFill>
              </a:defRPr>
            </a:lvl2pPr>
            <a:lvl3pPr marL="822919" indent="0" algn="ctr">
              <a:buNone/>
              <a:defRPr>
                <a:solidFill>
                  <a:schemeClr val="tx1">
                    <a:tint val="75000"/>
                  </a:schemeClr>
                </a:solidFill>
              </a:defRPr>
            </a:lvl3pPr>
            <a:lvl4pPr marL="1234379" indent="0" algn="ctr">
              <a:buNone/>
              <a:defRPr>
                <a:solidFill>
                  <a:schemeClr val="tx1">
                    <a:tint val="75000"/>
                  </a:schemeClr>
                </a:solidFill>
              </a:defRPr>
            </a:lvl4pPr>
            <a:lvl5pPr marL="1645838" indent="0" algn="ctr">
              <a:buNone/>
              <a:defRPr>
                <a:solidFill>
                  <a:schemeClr val="tx1">
                    <a:tint val="75000"/>
                  </a:schemeClr>
                </a:solidFill>
              </a:defRPr>
            </a:lvl5pPr>
            <a:lvl6pPr marL="2057298" indent="0" algn="ctr">
              <a:buNone/>
              <a:defRPr>
                <a:solidFill>
                  <a:schemeClr val="tx1">
                    <a:tint val="75000"/>
                  </a:schemeClr>
                </a:solidFill>
              </a:defRPr>
            </a:lvl6pPr>
            <a:lvl7pPr marL="2468758" indent="0" algn="ctr">
              <a:buNone/>
              <a:defRPr>
                <a:solidFill>
                  <a:schemeClr val="tx1">
                    <a:tint val="75000"/>
                  </a:schemeClr>
                </a:solidFill>
              </a:defRPr>
            </a:lvl7pPr>
            <a:lvl8pPr marL="2880216" indent="0" algn="ctr">
              <a:buNone/>
              <a:defRPr>
                <a:solidFill>
                  <a:schemeClr val="tx1">
                    <a:tint val="75000"/>
                  </a:schemeClr>
                </a:solidFill>
              </a:defRPr>
            </a:lvl8pPr>
            <a:lvl9pPr marL="3291675"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fld id="{49357EC5-BEDE-934F-A432-88B5468D5BD6}" type="datetime1">
              <a:rPr lang="en-US" altLang="zh-CN" smtClean="0"/>
              <a:t>5/9/22</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9" name="副标题 2">
            <a:extLst>
              <a:ext uri="{FF2B5EF4-FFF2-40B4-BE49-F238E27FC236}">
                <a16:creationId xmlns:a16="http://schemas.microsoft.com/office/drawing/2014/main" id="{72EF03B9-3105-5E4F-8A2A-39652CCD4526}"/>
              </a:ext>
            </a:extLst>
          </p:cNvPr>
          <p:cNvSpPr txBox="1">
            <a:spLocks/>
          </p:cNvSpPr>
          <p:nvPr userDrawn="1"/>
        </p:nvSpPr>
        <p:spPr>
          <a:xfrm>
            <a:off x="467545" y="252560"/>
            <a:ext cx="6552728" cy="504056"/>
          </a:xfrm>
          <a:prstGeom prst="rect">
            <a:avLst/>
          </a:prstGeom>
        </p:spPr>
        <p:txBody>
          <a:bodyPr vert="horz" lIns="82296" tIns="41148" rIns="82296" bIns="41148" rtlCol="0">
            <a:normAutofit/>
          </a:bodyPr>
          <a:lst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zh-CN" altLang="en-US" sz="1440" dirty="0">
              <a:solidFill>
                <a:schemeClr val="accent2">
                  <a:lumMod val="20000"/>
                  <a:lumOff val="80000"/>
                </a:schemeClr>
              </a:solidFill>
            </a:endParaRPr>
          </a:p>
        </p:txBody>
      </p:sp>
      <p:pic>
        <p:nvPicPr>
          <p:cNvPr id="10" name="Picture 6" descr="http://korean.onlinesjtu.com/%E6%A0%A1%E5%BE%BD%E7%B3%BB%E5%88%97/%E7%BC%A9%E5%B0%8F%E7%89%88/%E8%93%9D%E8%89%B2%E7%B3%BB%20%E5%B0%8F%E5%B0%BA%E5%AF%B8%E6%A0%A1%E5%BE%BD%E5%B1%95%E5%BC%80%E5%BC%8F%20(10mm%E4%BB%A5%E4%B8%8B%E4%BD%BF%E7%94%A8)%20%5b%E8%BD%AC%E6%8D%A2%5d.png">
            <a:extLst>
              <a:ext uri="{FF2B5EF4-FFF2-40B4-BE49-F238E27FC236}">
                <a16:creationId xmlns:a16="http://schemas.microsoft.com/office/drawing/2014/main" id="{A10866BE-9D11-9D41-936C-BB56DB0A655B}"/>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679185" y="205539"/>
            <a:ext cx="2052370" cy="539750"/>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Graphic 10">
            <a:extLst>
              <a:ext uri="{FF2B5EF4-FFF2-40B4-BE49-F238E27FC236}">
                <a16:creationId xmlns:a16="http://schemas.microsoft.com/office/drawing/2014/main" id="{14CF5FDE-A31B-4347-B809-6F8AECCD197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10150" y="205539"/>
            <a:ext cx="1543050" cy="539750"/>
          </a:xfrm>
          <a:prstGeom prst="rect">
            <a:avLst/>
          </a:prstGeom>
        </p:spPr>
      </p:pic>
    </p:spTree>
    <p:extLst>
      <p:ext uri="{BB962C8B-B14F-4D97-AF65-F5344CB8AC3E}">
        <p14:creationId xmlns:p14="http://schemas.microsoft.com/office/powerpoint/2010/main" val="1435195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a:latin typeface="DengXian" charset="0"/>
                <a:ea typeface="DengXian" charset="0"/>
                <a:cs typeface="DengXian" charset="0"/>
              </a:defRPr>
            </a:lvl1pPr>
          </a:lstStyle>
          <a:p>
            <a:r>
              <a:rPr lang="zh-CN" altLang="en-US" dirty="0"/>
              <a:t>单击此处编辑母版标题样式</a:t>
            </a:r>
          </a:p>
        </p:txBody>
      </p:sp>
      <p:sp>
        <p:nvSpPr>
          <p:cNvPr id="3" name="内容占位符 2"/>
          <p:cNvSpPr>
            <a:spLocks noGrp="1"/>
          </p:cNvSpPr>
          <p:nvPr>
            <p:ph idx="1"/>
          </p:nvPr>
        </p:nvSpPr>
        <p:spPr/>
        <p:txBody>
          <a:bodyPr>
            <a:normAutofit/>
          </a:bodyPr>
          <a:lstStyle>
            <a:lvl1pPr>
              <a:lnSpc>
                <a:spcPct val="120000"/>
              </a:lnSpc>
              <a:defRPr sz="2340" b="0" i="0">
                <a:latin typeface="DengXian" charset="0"/>
                <a:ea typeface="DengXian" charset="0"/>
                <a:cs typeface="DengXian" charset="0"/>
              </a:defRPr>
            </a:lvl1pPr>
            <a:lvl2pPr marL="668623" indent="-257162">
              <a:lnSpc>
                <a:spcPct val="120000"/>
              </a:lnSpc>
              <a:buFont typeface="Arial" charset="0"/>
              <a:buChar char="•"/>
              <a:defRPr sz="2160" b="0" i="0">
                <a:latin typeface="DengXian" charset="0"/>
                <a:ea typeface="DengXian" charset="0"/>
                <a:cs typeface="DengXian" charset="0"/>
              </a:defRPr>
            </a:lvl2pPr>
            <a:lvl3pPr>
              <a:lnSpc>
                <a:spcPct val="120000"/>
              </a:lnSpc>
              <a:defRPr sz="1800" b="0" i="0">
                <a:latin typeface="DengXian" charset="0"/>
                <a:ea typeface="DengXian" charset="0"/>
                <a:cs typeface="DengXian" charset="0"/>
              </a:defRPr>
            </a:lvl3pPr>
            <a:lvl4pPr>
              <a:lnSpc>
                <a:spcPct val="120000"/>
              </a:lnSpc>
              <a:defRPr sz="1620" b="0" i="0">
                <a:latin typeface="DengXian" charset="0"/>
                <a:ea typeface="DengXian" charset="0"/>
                <a:cs typeface="DengXian" charset="0"/>
              </a:defRPr>
            </a:lvl4pPr>
            <a:lvl5pPr>
              <a:lnSpc>
                <a:spcPct val="120000"/>
              </a:lnSpc>
              <a:defRPr sz="1620" b="0" i="0">
                <a:latin typeface="DengXian" charset="0"/>
                <a:ea typeface="DengXian" charset="0"/>
                <a:cs typeface="DengXian" charset="0"/>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p:txBody>
          <a:bodyPr/>
          <a:lstStyle/>
          <a:p>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57076" y="457239"/>
            <a:ext cx="164582" cy="4800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Tree>
    <p:extLst>
      <p:ext uri="{BB962C8B-B14F-4D97-AF65-F5344CB8AC3E}">
        <p14:creationId xmlns:p14="http://schemas.microsoft.com/office/powerpoint/2010/main" val="1233581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7020272" y="5365648"/>
            <a:ext cx="989964" cy="233768"/>
          </a:xfrm>
        </p:spPr>
        <p:txBody>
          <a:bodyPr/>
          <a:lstStyle/>
          <a:p>
            <a:fld id="{9D0B10AC-EFCA-D24B-B7D5-2D2BD2851CC5}" type="datetime1">
              <a:rPr lang="en-US" altLang="zh-CN" smtClean="0"/>
              <a:t>5/9/22</a:t>
            </a:fld>
            <a:endParaRPr lang="zh-CN" altLang="en-US"/>
          </a:p>
        </p:txBody>
      </p:sp>
      <p:sp>
        <p:nvSpPr>
          <p:cNvPr id="5" name="页脚占位符 4"/>
          <p:cNvSpPr>
            <a:spLocks noGrp="1"/>
          </p:cNvSpPr>
          <p:nvPr>
            <p:ph type="ftr" sz="quarter" idx="11"/>
          </p:nvPr>
        </p:nvSpPr>
        <p:spPr>
          <a:xfrm>
            <a:off x="250825" y="5367464"/>
            <a:ext cx="6679292" cy="231952"/>
          </a:xfrm>
        </p:spPr>
        <p:txBody>
          <a:bodyPr/>
          <a:lstStyle>
            <a:lvl1pPr algn="l">
              <a:defRPr/>
            </a:lvl1pPr>
          </a:lstStyle>
          <a:p>
            <a:endParaRPr lang="zh-CN" altLang="en-US" dirty="0"/>
          </a:p>
        </p:txBody>
      </p:sp>
      <p:sp>
        <p:nvSpPr>
          <p:cNvPr id="6" name="灯片编号占位符 5"/>
          <p:cNvSpPr>
            <a:spLocks noGrp="1"/>
          </p:cNvSpPr>
          <p:nvPr>
            <p:ph type="sldNum" sz="quarter" idx="12"/>
          </p:nvPr>
        </p:nvSpPr>
        <p:spPr>
          <a:xfrm>
            <a:off x="8100391" y="5365653"/>
            <a:ext cx="792089" cy="233769"/>
          </a:xfrm>
        </p:spPr>
        <p:txBody>
          <a:bodyPr/>
          <a:lstStyle/>
          <a:p>
            <a:fld id="{ADE361C3-C043-4A6E-BDCE-8DA1E7D90A3B}" type="slidenum">
              <a:rPr lang="zh-CN" altLang="en-US" smtClean="0"/>
              <a:t>‹#›</a:t>
            </a:fld>
            <a:endParaRPr lang="zh-CN" altLang="en-US"/>
          </a:p>
        </p:txBody>
      </p:sp>
      <p:sp>
        <p:nvSpPr>
          <p:cNvPr id="7" name="矩形 6"/>
          <p:cNvSpPr/>
          <p:nvPr userDrawn="1"/>
        </p:nvSpPr>
        <p:spPr>
          <a:xfrm>
            <a:off x="-57076" y="228869"/>
            <a:ext cx="164582" cy="4800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10" name="Title 9">
            <a:extLst>
              <a:ext uri="{FF2B5EF4-FFF2-40B4-BE49-F238E27FC236}">
                <a16:creationId xmlns:a16="http://schemas.microsoft.com/office/drawing/2014/main" id="{3B22E657-3F73-C34D-91C3-754407A3726A}"/>
              </a:ext>
            </a:extLst>
          </p:cNvPr>
          <p:cNvSpPr>
            <a:spLocks noGrp="1"/>
          </p:cNvSpPr>
          <p:nvPr>
            <p:ph type="title"/>
          </p:nvPr>
        </p:nvSpPr>
        <p:spPr>
          <a:xfrm>
            <a:off x="251522" y="228869"/>
            <a:ext cx="8640960" cy="480053"/>
          </a:xfrm>
        </p:spPr>
        <p:txBody>
          <a:bodyPr>
            <a:noAutofit/>
          </a:bodyPr>
          <a:lstStyle>
            <a:lvl1pPr>
              <a:defRPr sz="2400">
                <a:latin typeface="Candara" panose="020E0502030303020204" pitchFamily="34" charset="0"/>
              </a:defRPr>
            </a:lvl1pPr>
          </a:lstStyle>
          <a:p>
            <a:r>
              <a:rPr lang="en-US" dirty="0"/>
              <a:t>Click to edit Master title style</a:t>
            </a:r>
          </a:p>
        </p:txBody>
      </p:sp>
      <p:sp>
        <p:nvSpPr>
          <p:cNvPr id="12" name="Content Placeholder 11">
            <a:extLst>
              <a:ext uri="{FF2B5EF4-FFF2-40B4-BE49-F238E27FC236}">
                <a16:creationId xmlns:a16="http://schemas.microsoft.com/office/drawing/2014/main" id="{6E65B9DE-F57E-3943-96BE-D4BE4DB863BD}"/>
              </a:ext>
            </a:extLst>
          </p:cNvPr>
          <p:cNvSpPr>
            <a:spLocks noGrp="1"/>
          </p:cNvSpPr>
          <p:nvPr>
            <p:ph sz="quarter" idx="13"/>
          </p:nvPr>
        </p:nvSpPr>
        <p:spPr>
          <a:xfrm>
            <a:off x="250828" y="912812"/>
            <a:ext cx="8642350" cy="4248944"/>
          </a:xfrm>
        </p:spPr>
        <p:txBody>
          <a:bodyPr>
            <a:noAutofit/>
          </a:bodyPr>
          <a:lstStyle>
            <a:lvl1pPr marL="201443" indent="-201443">
              <a:buFont typeface="Wingdings" pitchFamily="2" charset="2"/>
              <a:buChar char="§"/>
              <a:tabLst/>
              <a:defRPr sz="2100"/>
            </a:lvl1pPr>
            <a:lvl2pPr marL="561471" indent="-258592">
              <a:tabLst/>
              <a:defRPr sz="1800"/>
            </a:lvl2pPr>
            <a:lvl3pPr marL="847207" indent="-202873">
              <a:tabLst/>
              <a:defRPr/>
            </a:lvl3pPr>
            <a:lvl4pPr marL="1207234" indent="-212873">
              <a:tabLst/>
              <a:defRPr/>
            </a:lvl4pPr>
            <a:lvl5pPr marL="1520114" indent="-202873">
              <a:tab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43218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3600" b="0" cap="all">
                <a:solidFill>
                  <a:schemeClr val="accent2"/>
                </a:solidFill>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1800">
                <a:solidFill>
                  <a:schemeClr val="tx1">
                    <a:tint val="75000"/>
                  </a:schemeClr>
                </a:solidFill>
              </a:defRPr>
            </a:lvl1pPr>
            <a:lvl2pPr marL="411461" indent="0">
              <a:buNone/>
              <a:defRPr sz="1620">
                <a:solidFill>
                  <a:schemeClr val="tx1">
                    <a:tint val="75000"/>
                  </a:schemeClr>
                </a:solidFill>
              </a:defRPr>
            </a:lvl2pPr>
            <a:lvl3pPr marL="822919" indent="0">
              <a:buNone/>
              <a:defRPr sz="1440">
                <a:solidFill>
                  <a:schemeClr val="tx1">
                    <a:tint val="75000"/>
                  </a:schemeClr>
                </a:solidFill>
              </a:defRPr>
            </a:lvl3pPr>
            <a:lvl4pPr marL="1234379" indent="0">
              <a:buNone/>
              <a:defRPr sz="1260">
                <a:solidFill>
                  <a:schemeClr val="tx1">
                    <a:tint val="75000"/>
                  </a:schemeClr>
                </a:solidFill>
              </a:defRPr>
            </a:lvl4pPr>
            <a:lvl5pPr marL="1645838" indent="0">
              <a:buNone/>
              <a:defRPr sz="1260">
                <a:solidFill>
                  <a:schemeClr val="tx1">
                    <a:tint val="75000"/>
                  </a:schemeClr>
                </a:solidFill>
              </a:defRPr>
            </a:lvl5pPr>
            <a:lvl6pPr marL="2057298" indent="0">
              <a:buNone/>
              <a:defRPr sz="1260">
                <a:solidFill>
                  <a:schemeClr val="tx1">
                    <a:tint val="75000"/>
                  </a:schemeClr>
                </a:solidFill>
              </a:defRPr>
            </a:lvl6pPr>
            <a:lvl7pPr marL="2468758" indent="0">
              <a:buNone/>
              <a:defRPr sz="1260">
                <a:solidFill>
                  <a:schemeClr val="tx1">
                    <a:tint val="75000"/>
                  </a:schemeClr>
                </a:solidFill>
              </a:defRPr>
            </a:lvl7pPr>
            <a:lvl8pPr marL="2880216" indent="0">
              <a:buNone/>
              <a:defRPr sz="1260">
                <a:solidFill>
                  <a:schemeClr val="tx1">
                    <a:tint val="75000"/>
                  </a:schemeClr>
                </a:solidFill>
              </a:defRPr>
            </a:lvl8pPr>
            <a:lvl9pPr marL="3291675" indent="0">
              <a:buNone/>
              <a:defRPr sz="126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00F9DA65-780E-2E43-BF72-8882B1BD316B}" type="datetime1">
              <a:rPr lang="en-US" altLang="zh-CN" smtClean="0"/>
              <a:t>5/9/22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36513" y="3793608"/>
            <a:ext cx="179513" cy="4800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Tree>
    <p:extLst>
      <p:ext uri="{BB962C8B-B14F-4D97-AF65-F5344CB8AC3E}">
        <p14:creationId xmlns:p14="http://schemas.microsoft.com/office/powerpoint/2010/main" val="3735358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520"/>
            </a:lvl1pPr>
            <a:lvl2pPr>
              <a:defRPr sz="2160"/>
            </a:lvl2pPr>
            <a:lvl3pPr>
              <a:defRPr sz="1800"/>
            </a:lvl3pPr>
            <a:lvl4pPr>
              <a:defRPr sz="1620"/>
            </a:lvl4pPr>
            <a:lvl5pPr>
              <a:defRPr sz="1620"/>
            </a:lvl5pPr>
            <a:lvl6pPr>
              <a:defRPr sz="1620"/>
            </a:lvl6pPr>
            <a:lvl7pPr>
              <a:defRPr sz="1620"/>
            </a:lvl7pPr>
            <a:lvl8pPr>
              <a:defRPr sz="1620"/>
            </a:lvl8pPr>
            <a:lvl9pPr>
              <a:defRPr sz="162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2" y="1333501"/>
            <a:ext cx="4038600" cy="3771636"/>
          </a:xfrm>
        </p:spPr>
        <p:txBody>
          <a:bodyPr/>
          <a:lstStyle>
            <a:lvl1pPr>
              <a:defRPr sz="2520"/>
            </a:lvl1pPr>
            <a:lvl2pPr>
              <a:defRPr sz="2160"/>
            </a:lvl2pPr>
            <a:lvl3pPr>
              <a:defRPr sz="1800"/>
            </a:lvl3pPr>
            <a:lvl4pPr>
              <a:defRPr sz="1620"/>
            </a:lvl4pPr>
            <a:lvl5pPr>
              <a:defRPr sz="1620"/>
            </a:lvl5pPr>
            <a:lvl6pPr>
              <a:defRPr sz="1620"/>
            </a:lvl6pPr>
            <a:lvl7pPr>
              <a:defRPr sz="1620"/>
            </a:lvl7pPr>
            <a:lvl8pPr>
              <a:defRPr sz="1620"/>
            </a:lvl8pPr>
            <a:lvl9pPr>
              <a:defRPr sz="162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9F025156-74E8-AA44-BFA6-304B041D439E}" type="datetime1">
              <a:rPr lang="en-US" altLang="zh-CN" smtClean="0"/>
              <a:t>5/9/22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998796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9" cy="533136"/>
          </a:xfrm>
        </p:spPr>
        <p:txBody>
          <a:bodyPr anchor="b"/>
          <a:lstStyle>
            <a:lvl1pPr marL="0" indent="0">
              <a:buNone/>
              <a:defRPr sz="2160" b="1"/>
            </a:lvl1pPr>
            <a:lvl2pPr marL="411461" indent="0">
              <a:buNone/>
              <a:defRPr sz="1800" b="1"/>
            </a:lvl2pPr>
            <a:lvl3pPr marL="822919" indent="0">
              <a:buNone/>
              <a:defRPr sz="1620" b="1"/>
            </a:lvl3pPr>
            <a:lvl4pPr marL="1234379" indent="0">
              <a:buNone/>
              <a:defRPr sz="1440" b="1"/>
            </a:lvl4pPr>
            <a:lvl5pPr marL="1645838" indent="0">
              <a:buNone/>
              <a:defRPr sz="1440" b="1"/>
            </a:lvl5pPr>
            <a:lvl6pPr marL="2057298" indent="0">
              <a:buNone/>
              <a:defRPr sz="1440" b="1"/>
            </a:lvl6pPr>
            <a:lvl7pPr marL="2468758" indent="0">
              <a:buNone/>
              <a:defRPr sz="1440" b="1"/>
            </a:lvl7pPr>
            <a:lvl8pPr marL="2880216" indent="0">
              <a:buNone/>
              <a:defRPr sz="1440" b="1"/>
            </a:lvl8pPr>
            <a:lvl9pPr marL="3291675" indent="0">
              <a:buNone/>
              <a:defRPr sz="144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9" cy="3292740"/>
          </a:xfrm>
        </p:spPr>
        <p:txBody>
          <a:bodyPr/>
          <a:lstStyle>
            <a:lvl1pPr>
              <a:defRPr sz="2160"/>
            </a:lvl1pPr>
            <a:lvl2pPr>
              <a:defRPr sz="1800"/>
            </a:lvl2pPr>
            <a:lvl3pPr>
              <a:defRPr sz="1620"/>
            </a:lvl3pPr>
            <a:lvl4pPr>
              <a:defRPr sz="1440"/>
            </a:lvl4pPr>
            <a:lvl5pPr>
              <a:defRPr sz="1440"/>
            </a:lvl5pPr>
            <a:lvl6pPr>
              <a:defRPr sz="1440"/>
            </a:lvl6pPr>
            <a:lvl7pPr>
              <a:defRPr sz="1440"/>
            </a:lvl7pPr>
            <a:lvl8pPr>
              <a:defRPr sz="1440"/>
            </a:lvl8pPr>
            <a:lvl9pPr>
              <a:defRPr sz="144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32" y="1279261"/>
            <a:ext cx="4041775" cy="533136"/>
          </a:xfrm>
        </p:spPr>
        <p:txBody>
          <a:bodyPr anchor="b"/>
          <a:lstStyle>
            <a:lvl1pPr marL="0" indent="0">
              <a:buNone/>
              <a:defRPr sz="2160" b="1"/>
            </a:lvl1pPr>
            <a:lvl2pPr marL="411461" indent="0">
              <a:buNone/>
              <a:defRPr sz="1800" b="1"/>
            </a:lvl2pPr>
            <a:lvl3pPr marL="822919" indent="0">
              <a:buNone/>
              <a:defRPr sz="1620" b="1"/>
            </a:lvl3pPr>
            <a:lvl4pPr marL="1234379" indent="0">
              <a:buNone/>
              <a:defRPr sz="1440" b="1"/>
            </a:lvl4pPr>
            <a:lvl5pPr marL="1645838" indent="0">
              <a:buNone/>
              <a:defRPr sz="1440" b="1"/>
            </a:lvl5pPr>
            <a:lvl6pPr marL="2057298" indent="0">
              <a:buNone/>
              <a:defRPr sz="1440" b="1"/>
            </a:lvl6pPr>
            <a:lvl7pPr marL="2468758" indent="0">
              <a:buNone/>
              <a:defRPr sz="1440" b="1"/>
            </a:lvl7pPr>
            <a:lvl8pPr marL="2880216" indent="0">
              <a:buNone/>
              <a:defRPr sz="1440" b="1"/>
            </a:lvl8pPr>
            <a:lvl9pPr marL="3291675" indent="0">
              <a:buNone/>
              <a:defRPr sz="1440" b="1"/>
            </a:lvl9pPr>
          </a:lstStyle>
          <a:p>
            <a:pPr lvl="0"/>
            <a:r>
              <a:rPr lang="zh-CN" altLang="en-US"/>
              <a:t>单击此处编辑母版文本样式</a:t>
            </a:r>
          </a:p>
        </p:txBody>
      </p:sp>
      <p:sp>
        <p:nvSpPr>
          <p:cNvPr id="6" name="内容占位符 5"/>
          <p:cNvSpPr>
            <a:spLocks noGrp="1"/>
          </p:cNvSpPr>
          <p:nvPr>
            <p:ph sz="quarter" idx="4"/>
          </p:nvPr>
        </p:nvSpPr>
        <p:spPr>
          <a:xfrm>
            <a:off x="4645032" y="1812396"/>
            <a:ext cx="4041775" cy="3292740"/>
          </a:xfrm>
        </p:spPr>
        <p:txBody>
          <a:bodyPr/>
          <a:lstStyle>
            <a:lvl1pPr>
              <a:defRPr sz="2160"/>
            </a:lvl1pPr>
            <a:lvl2pPr>
              <a:defRPr sz="1800"/>
            </a:lvl2pPr>
            <a:lvl3pPr>
              <a:defRPr sz="1620"/>
            </a:lvl3pPr>
            <a:lvl4pPr>
              <a:defRPr sz="1440"/>
            </a:lvl4pPr>
            <a:lvl5pPr>
              <a:defRPr sz="1440"/>
            </a:lvl5pPr>
            <a:lvl6pPr>
              <a:defRPr sz="1440"/>
            </a:lvl6pPr>
            <a:lvl7pPr>
              <a:defRPr sz="1440"/>
            </a:lvl7pPr>
            <a:lvl8pPr>
              <a:defRPr sz="1440"/>
            </a:lvl8pPr>
            <a:lvl9pPr>
              <a:defRPr sz="144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9B7DFCF4-A70F-294E-858B-0E2B9CDA28AF}" type="datetime1">
              <a:rPr lang="en-US" altLang="zh-CN" smtClean="0"/>
              <a:t>5/9/22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877798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EA9A83A-A47A-6A43-B73D-8F98D80A65F8}" type="datetime1">
              <a:rPr lang="en-US" altLang="zh-CN" smtClean="0"/>
              <a:t>5/9/22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757353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F6F8754-1369-D74B-9774-850A15F14DA6}" type="datetime1">
              <a:rPr lang="en-US" altLang="zh-CN" smtClean="0"/>
              <a:t>5/9/22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9925373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5" y="227541"/>
            <a:ext cx="3008313" cy="968376"/>
          </a:xfrm>
        </p:spPr>
        <p:txBody>
          <a:bodyPr anchor="b"/>
          <a:lstStyle>
            <a:lvl1pPr algn="l">
              <a:defRPr sz="1800" b="1"/>
            </a:lvl1pPr>
          </a:lstStyle>
          <a:p>
            <a:r>
              <a:rPr lang="zh-CN" altLang="en-US"/>
              <a:t>单击此处编辑母版标题样式</a:t>
            </a:r>
          </a:p>
        </p:txBody>
      </p:sp>
      <p:sp>
        <p:nvSpPr>
          <p:cNvPr id="3" name="内容占位符 2"/>
          <p:cNvSpPr>
            <a:spLocks noGrp="1"/>
          </p:cNvSpPr>
          <p:nvPr>
            <p:ph idx="1"/>
          </p:nvPr>
        </p:nvSpPr>
        <p:spPr>
          <a:xfrm>
            <a:off x="3575050" y="227546"/>
            <a:ext cx="5111750" cy="4877594"/>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5" y="1195920"/>
            <a:ext cx="3008313" cy="3909219"/>
          </a:xfrm>
        </p:spPr>
        <p:txBody>
          <a:bodyPr/>
          <a:lstStyle>
            <a:lvl1pPr marL="0" indent="0">
              <a:buNone/>
              <a:defRPr sz="1260"/>
            </a:lvl1pPr>
            <a:lvl2pPr marL="411461" indent="0">
              <a:buNone/>
              <a:defRPr sz="1080"/>
            </a:lvl2pPr>
            <a:lvl3pPr marL="822919" indent="0">
              <a:buNone/>
              <a:defRPr sz="900"/>
            </a:lvl3pPr>
            <a:lvl4pPr marL="1234379" indent="0">
              <a:buNone/>
              <a:defRPr sz="810"/>
            </a:lvl4pPr>
            <a:lvl5pPr marL="1645838" indent="0">
              <a:buNone/>
              <a:defRPr sz="810"/>
            </a:lvl5pPr>
            <a:lvl6pPr marL="2057298" indent="0">
              <a:buNone/>
              <a:defRPr sz="810"/>
            </a:lvl6pPr>
            <a:lvl7pPr marL="2468758" indent="0">
              <a:buNone/>
              <a:defRPr sz="810"/>
            </a:lvl7pPr>
            <a:lvl8pPr marL="2880216" indent="0">
              <a:buNone/>
              <a:defRPr sz="810"/>
            </a:lvl8pPr>
            <a:lvl9pPr marL="3291675" indent="0">
              <a:buNone/>
              <a:defRPr sz="81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8545CC8-3261-9941-878F-AA71C4E3DDC8}" type="datetime1">
              <a:rPr lang="en-US" altLang="zh-CN" smtClean="0"/>
              <a:t>5/9/22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6639340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18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2880"/>
            </a:lvl1pPr>
            <a:lvl2pPr marL="411461" indent="0">
              <a:buNone/>
              <a:defRPr sz="2520"/>
            </a:lvl2pPr>
            <a:lvl3pPr marL="822919" indent="0">
              <a:buNone/>
              <a:defRPr sz="2160"/>
            </a:lvl3pPr>
            <a:lvl4pPr marL="1234379" indent="0">
              <a:buNone/>
              <a:defRPr sz="1800"/>
            </a:lvl4pPr>
            <a:lvl5pPr marL="1645838" indent="0">
              <a:buNone/>
              <a:defRPr sz="1800"/>
            </a:lvl5pPr>
            <a:lvl6pPr marL="2057298" indent="0">
              <a:buNone/>
              <a:defRPr sz="1800"/>
            </a:lvl6pPr>
            <a:lvl7pPr marL="2468758" indent="0">
              <a:buNone/>
              <a:defRPr sz="1800"/>
            </a:lvl7pPr>
            <a:lvl8pPr marL="2880216" indent="0">
              <a:buNone/>
              <a:defRPr sz="1800"/>
            </a:lvl8pPr>
            <a:lvl9pPr marL="3291675" indent="0">
              <a:buNone/>
              <a:defRPr sz="1800"/>
            </a:lvl9pPr>
          </a:lstStyle>
          <a:p>
            <a:r>
              <a:rPr lang="zh-CN" altLang="en-US"/>
              <a:t>将图片拖动到占位符，或单击添加图标</a:t>
            </a:r>
          </a:p>
        </p:txBody>
      </p:sp>
      <p:sp>
        <p:nvSpPr>
          <p:cNvPr id="4" name="文本占位符 3"/>
          <p:cNvSpPr>
            <a:spLocks noGrp="1"/>
          </p:cNvSpPr>
          <p:nvPr>
            <p:ph type="body" sz="half" idx="2"/>
          </p:nvPr>
        </p:nvSpPr>
        <p:spPr>
          <a:xfrm>
            <a:off x="1792288" y="4472788"/>
            <a:ext cx="5486400" cy="670719"/>
          </a:xfrm>
        </p:spPr>
        <p:txBody>
          <a:bodyPr/>
          <a:lstStyle>
            <a:lvl1pPr marL="0" indent="0">
              <a:buNone/>
              <a:defRPr sz="1260"/>
            </a:lvl1pPr>
            <a:lvl2pPr marL="411461" indent="0">
              <a:buNone/>
              <a:defRPr sz="1080"/>
            </a:lvl2pPr>
            <a:lvl3pPr marL="822919" indent="0">
              <a:buNone/>
              <a:defRPr sz="900"/>
            </a:lvl3pPr>
            <a:lvl4pPr marL="1234379" indent="0">
              <a:buNone/>
              <a:defRPr sz="810"/>
            </a:lvl4pPr>
            <a:lvl5pPr marL="1645838" indent="0">
              <a:buNone/>
              <a:defRPr sz="810"/>
            </a:lvl5pPr>
            <a:lvl6pPr marL="2057298" indent="0">
              <a:buNone/>
              <a:defRPr sz="810"/>
            </a:lvl6pPr>
            <a:lvl7pPr marL="2468758" indent="0">
              <a:buNone/>
              <a:defRPr sz="810"/>
            </a:lvl7pPr>
            <a:lvl8pPr marL="2880216" indent="0">
              <a:buNone/>
              <a:defRPr sz="810"/>
            </a:lvl8pPr>
            <a:lvl9pPr marL="3291675" indent="0">
              <a:buNone/>
              <a:defRPr sz="81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CE0878A-4CDC-F24D-8BCB-D9EAA07A91B6}" type="datetime1">
              <a:rPr lang="en-US" altLang="zh-CN" smtClean="0"/>
              <a:t>5/9/22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2160356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76A848C5-65EE-9247-A552-6B27C27ED83B}" type="datetime1">
              <a:rPr lang="en-US" altLang="zh-CN" smtClean="0"/>
              <a:t>5/9/22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6764813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72"/>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2" y="228872"/>
            <a:ext cx="6019800" cy="487627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377D89C5-3037-FA44-B115-05BE0B36E57B}" type="datetime1">
              <a:rPr lang="en-US" altLang="zh-CN" smtClean="0"/>
              <a:t>5/9/22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6194872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内页-有页码">
    <p:spTree>
      <p:nvGrpSpPr>
        <p:cNvPr id="1" name=""/>
        <p:cNvGrpSpPr/>
        <p:nvPr/>
      </p:nvGrpSpPr>
      <p:grpSpPr>
        <a:xfrm>
          <a:off x="0" y="0"/>
          <a:ext cx="0" cy="0"/>
          <a:chOff x="0" y="0"/>
          <a:chExt cx="0" cy="0"/>
        </a:xfrm>
      </p:grpSpPr>
      <p:sp>
        <p:nvSpPr>
          <p:cNvPr id="3" name="内容占位符 2"/>
          <p:cNvSpPr>
            <a:spLocks noGrp="1"/>
          </p:cNvSpPr>
          <p:nvPr>
            <p:ph sz="quarter" idx="10"/>
          </p:nvPr>
        </p:nvSpPr>
        <p:spPr>
          <a:xfrm>
            <a:off x="292199" y="1353072"/>
            <a:ext cx="8573990" cy="4152908"/>
          </a:xfrm>
        </p:spPr>
        <p:txBody>
          <a:bodyPr>
            <a:normAutofit/>
          </a:bodyPr>
          <a:lstStyle>
            <a:lvl1pPr marL="0" indent="0">
              <a:buClr>
                <a:schemeClr val="accent1"/>
              </a:buClr>
              <a:buNone/>
              <a:defRPr sz="2160">
                <a:latin typeface="Candara" panose="020E0502030303020204" pitchFamily="34" charset="0"/>
              </a:defRPr>
            </a:lvl1pPr>
            <a:lvl2pPr>
              <a:buClr>
                <a:schemeClr val="accent1"/>
              </a:buClr>
              <a:defRPr sz="1890">
                <a:latin typeface="Candara" panose="020E0502030303020204" pitchFamily="34" charset="0"/>
              </a:defRPr>
            </a:lvl2pPr>
            <a:lvl3pPr>
              <a:buClr>
                <a:schemeClr val="accent1"/>
              </a:buClr>
              <a:defRPr sz="1620">
                <a:latin typeface="Candara" panose="020E0502030303020204" pitchFamily="34" charset="0"/>
              </a:defRPr>
            </a:lvl3pPr>
            <a:lvl4pPr>
              <a:buClr>
                <a:schemeClr val="accent1"/>
              </a:buClr>
              <a:defRPr sz="1350">
                <a:latin typeface="Candara" panose="020E0502030303020204" pitchFamily="34" charset="0"/>
              </a:defRPr>
            </a:lvl4pPr>
            <a:lvl5pPr>
              <a:buClr>
                <a:schemeClr val="accent1"/>
              </a:buClr>
              <a:defRPr sz="1350">
                <a:latin typeface="Candara" panose="020E0502030303020204" pitchFamily="34" charset="0"/>
              </a:defRPr>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标题 4"/>
          <p:cNvSpPr>
            <a:spLocks noGrp="1"/>
          </p:cNvSpPr>
          <p:nvPr>
            <p:ph type="title"/>
          </p:nvPr>
        </p:nvSpPr>
        <p:spPr>
          <a:xfrm>
            <a:off x="292200" y="681850"/>
            <a:ext cx="8542340" cy="480000"/>
          </a:xfrm>
          <a:prstGeom prst="rect">
            <a:avLst/>
          </a:prstGeom>
        </p:spPr>
        <p:txBody>
          <a:bodyPr>
            <a:noAutofit/>
          </a:bodyPr>
          <a:lstStyle>
            <a:lvl1pPr>
              <a:defRPr sz="2430" b="1">
                <a:solidFill>
                  <a:schemeClr val="accent1"/>
                </a:solidFill>
              </a:defRPr>
            </a:lvl1pPr>
          </a:lstStyle>
          <a:p>
            <a:r>
              <a:rPr lang="zh-CN" altLang="en-US" dirty="0"/>
              <a:t>单击此处编辑母版标题样式</a:t>
            </a:r>
          </a:p>
        </p:txBody>
      </p:sp>
      <p:sp>
        <p:nvSpPr>
          <p:cNvPr id="10" name="灯片编号占位符 5"/>
          <p:cNvSpPr txBox="1">
            <a:spLocks/>
          </p:cNvSpPr>
          <p:nvPr/>
        </p:nvSpPr>
        <p:spPr>
          <a:xfrm>
            <a:off x="8697604" y="259799"/>
            <a:ext cx="297838" cy="216982"/>
          </a:xfrm>
          <a:prstGeom prst="rect">
            <a:avLst/>
          </a:prstGeom>
          <a:noFill/>
        </p:spPr>
        <p:txBody>
          <a:bodyPr wrap="none" rtlCol="0">
            <a:spAutoFit/>
          </a:bodyPr>
          <a:lstStyle>
            <a:defPPr>
              <a:defRPr lang="zh-CN"/>
            </a:defPPr>
            <a:lvl1pPr>
              <a:defRPr sz="1200" spc="-60" baseline="0">
                <a:solidFill>
                  <a:schemeClr val="bg1"/>
                </a:solidFill>
                <a:latin typeface="微软雅黑" panose="020B0503020204020204" pitchFamily="34" charset="-122"/>
                <a:ea typeface="微软雅黑" panose="020B0503020204020204" pitchFamily="34" charset="-122"/>
              </a:defRPr>
            </a:lvl1pPr>
          </a:lstStyle>
          <a:p>
            <a:pPr lvl="0"/>
            <a:fld id="{E1703B59-C883-4B8B-974E-AFB30A6C43A7}" type="slidenum">
              <a:rPr lang="zh-CN" altLang="en-US" sz="810" smtClean="0"/>
              <a:pPr lvl="0"/>
              <a:t>‹#›</a:t>
            </a:fld>
            <a:endParaRPr lang="zh-CN" altLang="en-US" sz="810" dirty="0"/>
          </a:p>
        </p:txBody>
      </p:sp>
      <p:sp>
        <p:nvSpPr>
          <p:cNvPr id="9" name="文本框 8"/>
          <p:cNvSpPr txBox="1"/>
          <p:nvPr/>
        </p:nvSpPr>
        <p:spPr>
          <a:xfrm>
            <a:off x="8250030" y="259799"/>
            <a:ext cx="456087" cy="216982"/>
          </a:xfrm>
          <a:prstGeom prst="rect">
            <a:avLst/>
          </a:prstGeom>
          <a:noFill/>
        </p:spPr>
        <p:txBody>
          <a:bodyPr wrap="none" rtlCol="0">
            <a:spAutoFit/>
          </a:bodyPr>
          <a:lstStyle/>
          <a:p>
            <a:r>
              <a:rPr lang="en-US" altLang="zh-CN" sz="810" spc="-41" baseline="0" dirty="0">
                <a:solidFill>
                  <a:schemeClr val="bg1"/>
                </a:solidFill>
                <a:latin typeface="微软雅黑" panose="020B0503020204020204" pitchFamily="34" charset="-122"/>
                <a:ea typeface="微软雅黑" panose="020B0503020204020204" pitchFamily="34" charset="-122"/>
              </a:rPr>
              <a:t>Page .</a:t>
            </a:r>
            <a:endParaRPr lang="zh-CN" altLang="en-US" sz="810" spc="-41" baseline="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18825337"/>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内页-有页码">
    <p:spTree>
      <p:nvGrpSpPr>
        <p:cNvPr id="1" name=""/>
        <p:cNvGrpSpPr/>
        <p:nvPr/>
      </p:nvGrpSpPr>
      <p:grpSpPr>
        <a:xfrm>
          <a:off x="0" y="0"/>
          <a:ext cx="0" cy="0"/>
          <a:chOff x="0" y="0"/>
          <a:chExt cx="0" cy="0"/>
        </a:xfrm>
      </p:grpSpPr>
      <p:sp>
        <p:nvSpPr>
          <p:cNvPr id="3" name="内容占位符 2"/>
          <p:cNvSpPr>
            <a:spLocks noGrp="1"/>
          </p:cNvSpPr>
          <p:nvPr>
            <p:ph sz="quarter" idx="10" hasCustomPrompt="1"/>
          </p:nvPr>
        </p:nvSpPr>
        <p:spPr>
          <a:xfrm>
            <a:off x="292199" y="1353072"/>
            <a:ext cx="8573990" cy="4152908"/>
          </a:xfrm>
        </p:spPr>
        <p:txBody>
          <a:bodyPr>
            <a:noAutofit/>
          </a:bodyPr>
          <a:lstStyle>
            <a:lvl1pPr marL="0" indent="0">
              <a:buClr>
                <a:schemeClr val="accent1"/>
              </a:buClr>
              <a:buNone/>
              <a:defRPr sz="2160">
                <a:latin typeface="Candara" panose="020E0502030303020204" pitchFamily="34" charset="0"/>
              </a:defRPr>
            </a:lvl1pPr>
            <a:lvl2pPr>
              <a:buClr>
                <a:schemeClr val="accent1"/>
              </a:buClr>
              <a:defRPr sz="1890">
                <a:latin typeface="Candara" panose="020E0502030303020204" pitchFamily="34" charset="0"/>
              </a:defRPr>
            </a:lvl2pPr>
            <a:lvl3pPr>
              <a:buClr>
                <a:schemeClr val="accent1"/>
              </a:buClr>
              <a:defRPr sz="1620">
                <a:latin typeface="Candara" panose="020E0502030303020204" pitchFamily="34" charset="0"/>
              </a:defRPr>
            </a:lvl3pPr>
            <a:lvl4pPr>
              <a:buClr>
                <a:schemeClr val="accent1"/>
              </a:buClr>
              <a:defRPr sz="1350">
                <a:latin typeface="Candara" panose="020E0502030303020204" pitchFamily="34" charset="0"/>
              </a:defRPr>
            </a:lvl4pPr>
            <a:lvl5pPr>
              <a:buClr>
                <a:schemeClr val="accent1"/>
              </a:buClr>
              <a:defRPr sz="1350">
                <a:latin typeface="Candara" panose="020E0502030303020204" pitchFamily="34" charset="0"/>
              </a:defRPr>
            </a:lvl5pPr>
          </a:lstStyle>
          <a:p>
            <a:pPr lvl="0"/>
            <a:r>
              <a:rPr lang="en-US" altLang="zh-CN" dirty="0"/>
              <a:t>First</a:t>
            </a:r>
            <a:endParaRPr lang="zh-CN" altLang="en-US" dirty="0"/>
          </a:p>
          <a:p>
            <a:pPr lvl="1"/>
            <a:r>
              <a:rPr lang="en-US" altLang="zh-CN" dirty="0"/>
              <a:t>Second</a:t>
            </a:r>
            <a:endParaRPr lang="zh-CN" altLang="en-US" dirty="0"/>
          </a:p>
          <a:p>
            <a:pPr lvl="2"/>
            <a:r>
              <a:rPr lang="en-US" altLang="zh-CN" dirty="0"/>
              <a:t>Third</a:t>
            </a:r>
            <a:endParaRPr lang="zh-CN" altLang="en-US" dirty="0"/>
          </a:p>
          <a:p>
            <a:pPr lvl="3"/>
            <a:r>
              <a:rPr lang="zh-CN" altLang="en-US" dirty="0"/>
              <a:t>第四级</a:t>
            </a:r>
          </a:p>
          <a:p>
            <a:pPr lvl="4"/>
            <a:r>
              <a:rPr lang="zh-CN" altLang="en-US" dirty="0"/>
              <a:t>第五级</a:t>
            </a:r>
          </a:p>
        </p:txBody>
      </p:sp>
      <p:sp>
        <p:nvSpPr>
          <p:cNvPr id="5" name="标题 4"/>
          <p:cNvSpPr>
            <a:spLocks noGrp="1"/>
          </p:cNvSpPr>
          <p:nvPr>
            <p:ph type="title" hasCustomPrompt="1"/>
          </p:nvPr>
        </p:nvSpPr>
        <p:spPr>
          <a:xfrm>
            <a:off x="292200" y="681850"/>
            <a:ext cx="8542340" cy="480000"/>
          </a:xfrm>
          <a:prstGeom prst="rect">
            <a:avLst/>
          </a:prstGeom>
        </p:spPr>
        <p:txBody>
          <a:bodyPr>
            <a:noAutofit/>
          </a:bodyPr>
          <a:lstStyle>
            <a:lvl1pPr>
              <a:defRPr sz="2430" b="1" baseline="0">
                <a:solidFill>
                  <a:schemeClr val="accent1"/>
                </a:solidFill>
                <a:latin typeface="Candara" panose="020E0502030303020204" pitchFamily="34" charset="0"/>
              </a:defRPr>
            </a:lvl1pPr>
          </a:lstStyle>
          <a:p>
            <a:r>
              <a:rPr lang="en-US" altLang="zh-CN" dirty="0"/>
              <a:t>Click</a:t>
            </a:r>
            <a:r>
              <a:rPr lang="zh-CN" altLang="en-US" dirty="0"/>
              <a:t> </a:t>
            </a:r>
            <a:r>
              <a:rPr lang="en-US" altLang="zh-CN" dirty="0"/>
              <a:t>here</a:t>
            </a:r>
            <a:endParaRPr lang="zh-CN" altLang="en-US" dirty="0"/>
          </a:p>
        </p:txBody>
      </p:sp>
      <p:sp>
        <p:nvSpPr>
          <p:cNvPr id="10" name="灯片编号占位符 5"/>
          <p:cNvSpPr txBox="1">
            <a:spLocks/>
          </p:cNvSpPr>
          <p:nvPr/>
        </p:nvSpPr>
        <p:spPr>
          <a:xfrm>
            <a:off x="8697604" y="259799"/>
            <a:ext cx="297838" cy="216982"/>
          </a:xfrm>
          <a:prstGeom prst="rect">
            <a:avLst/>
          </a:prstGeom>
          <a:noFill/>
        </p:spPr>
        <p:txBody>
          <a:bodyPr wrap="none" rtlCol="0">
            <a:spAutoFit/>
          </a:bodyPr>
          <a:lstStyle>
            <a:defPPr>
              <a:defRPr lang="zh-CN"/>
            </a:defPPr>
            <a:lvl1pPr>
              <a:defRPr sz="1200" spc="-60" baseline="0">
                <a:solidFill>
                  <a:schemeClr val="bg1"/>
                </a:solidFill>
                <a:latin typeface="微软雅黑" panose="020B0503020204020204" pitchFamily="34" charset="-122"/>
                <a:ea typeface="微软雅黑" panose="020B0503020204020204" pitchFamily="34" charset="-122"/>
              </a:defRPr>
            </a:lvl1pPr>
          </a:lstStyle>
          <a:p>
            <a:pPr lvl="0"/>
            <a:fld id="{E1703B59-C883-4B8B-974E-AFB30A6C43A7}" type="slidenum">
              <a:rPr lang="zh-CN" altLang="en-US" sz="810" smtClean="0"/>
              <a:pPr lvl="0"/>
              <a:t>‹#›</a:t>
            </a:fld>
            <a:endParaRPr lang="zh-CN" altLang="en-US" sz="810" dirty="0"/>
          </a:p>
        </p:txBody>
      </p:sp>
      <p:sp>
        <p:nvSpPr>
          <p:cNvPr id="9" name="文本框 8"/>
          <p:cNvSpPr txBox="1"/>
          <p:nvPr/>
        </p:nvSpPr>
        <p:spPr>
          <a:xfrm>
            <a:off x="8250030" y="259799"/>
            <a:ext cx="456087" cy="216982"/>
          </a:xfrm>
          <a:prstGeom prst="rect">
            <a:avLst/>
          </a:prstGeom>
          <a:noFill/>
        </p:spPr>
        <p:txBody>
          <a:bodyPr wrap="none" rtlCol="0">
            <a:spAutoFit/>
          </a:bodyPr>
          <a:lstStyle/>
          <a:p>
            <a:r>
              <a:rPr lang="en-US" altLang="zh-CN" sz="810" spc="-41" baseline="0" dirty="0">
                <a:solidFill>
                  <a:schemeClr val="bg1"/>
                </a:solidFill>
                <a:latin typeface="微软雅黑" panose="020B0503020204020204" pitchFamily="34" charset="-122"/>
                <a:ea typeface="微软雅黑" panose="020B0503020204020204" pitchFamily="34" charset="-122"/>
              </a:rPr>
              <a:t>Page .</a:t>
            </a:r>
            <a:endParaRPr lang="zh-CN" altLang="en-US" sz="810" spc="-41" baseline="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58698459"/>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内页-有页码2">
    <p:spTree>
      <p:nvGrpSpPr>
        <p:cNvPr id="1" name=""/>
        <p:cNvGrpSpPr/>
        <p:nvPr/>
      </p:nvGrpSpPr>
      <p:grpSpPr>
        <a:xfrm>
          <a:off x="0" y="0"/>
          <a:ext cx="0" cy="0"/>
          <a:chOff x="0" y="0"/>
          <a:chExt cx="0" cy="0"/>
        </a:xfrm>
      </p:grpSpPr>
      <p:sp>
        <p:nvSpPr>
          <p:cNvPr id="15" name="矩形 14"/>
          <p:cNvSpPr/>
          <p:nvPr/>
        </p:nvSpPr>
        <p:spPr>
          <a:xfrm>
            <a:off x="0" y="5638808"/>
            <a:ext cx="9144000" cy="7619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15"/>
          </a:p>
        </p:txBody>
      </p:sp>
      <p:sp>
        <p:nvSpPr>
          <p:cNvPr id="13" name="矩形 12"/>
          <p:cNvSpPr/>
          <p:nvPr/>
        </p:nvSpPr>
        <p:spPr>
          <a:xfrm>
            <a:off x="0" y="5638806"/>
            <a:ext cx="9144000" cy="7619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15"/>
          </a:p>
        </p:txBody>
      </p:sp>
      <p:sp>
        <p:nvSpPr>
          <p:cNvPr id="2" name="TextBox 1">
            <a:extLst>
              <a:ext uri="{FF2B5EF4-FFF2-40B4-BE49-F238E27FC236}">
                <a16:creationId xmlns:a16="http://schemas.microsoft.com/office/drawing/2014/main" id="{9ABF23C0-E360-1446-989E-CC724D798248}"/>
              </a:ext>
            </a:extLst>
          </p:cNvPr>
          <p:cNvSpPr txBox="1"/>
          <p:nvPr/>
        </p:nvSpPr>
        <p:spPr>
          <a:xfrm>
            <a:off x="2614250" y="371234"/>
            <a:ext cx="184731" cy="279307"/>
          </a:xfrm>
          <a:prstGeom prst="rect">
            <a:avLst/>
          </a:prstGeom>
          <a:noFill/>
        </p:spPr>
        <p:txBody>
          <a:bodyPr wrap="none" rtlCol="0">
            <a:spAutoFit/>
          </a:bodyPr>
          <a:lstStyle/>
          <a:p>
            <a:endParaRPr lang="en-US" sz="1215" dirty="0"/>
          </a:p>
        </p:txBody>
      </p:sp>
    </p:spTree>
    <p:extLst>
      <p:ext uri="{BB962C8B-B14F-4D97-AF65-F5344CB8AC3E}">
        <p14:creationId xmlns:p14="http://schemas.microsoft.com/office/powerpoint/2010/main" val="1405802120"/>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6" Type="http://schemas.openxmlformats.org/officeDocument/2006/relationships/theme" Target="../theme/theme2.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1" y="5296962"/>
            <a:ext cx="2133600" cy="304271"/>
          </a:xfrm>
          <a:prstGeom prst="rect">
            <a:avLst/>
          </a:prstGeom>
        </p:spPr>
        <p:txBody>
          <a:bodyPr vert="horz" lIns="91440" tIns="45720" rIns="91440" bIns="45720" rtlCol="0" anchor="ctr"/>
          <a:lstStyle>
            <a:lvl1pPr algn="l">
              <a:defRPr sz="1200">
                <a:solidFill>
                  <a:schemeClr val="tx1">
                    <a:tint val="75000"/>
                  </a:schemeClr>
                </a:solidFill>
                <a:latin typeface="等线" panose="02010600030101010101" charset="-122"/>
                <a:ea typeface="等线" panose="02010600030101010101" charset="-122"/>
                <a:cs typeface="等线" panose="02010600030101010101" charset="-122"/>
              </a:defRPr>
            </a:lvl1pPr>
          </a:lstStyle>
          <a:p>
            <a:endParaRPr lang="zh-CN" altLang="en-US" dirty="0"/>
          </a:p>
        </p:txBody>
      </p:sp>
      <p:sp>
        <p:nvSpPr>
          <p:cNvPr id="6" name="灯片编号占位符 5"/>
          <p:cNvSpPr>
            <a:spLocks noGrp="1"/>
          </p:cNvSpPr>
          <p:nvPr>
            <p:ph type="sldNum" sz="quarter" idx="4"/>
          </p:nvPr>
        </p:nvSpPr>
        <p:spPr>
          <a:xfrm>
            <a:off x="6553200" y="5296962"/>
            <a:ext cx="2133600" cy="304271"/>
          </a:xfrm>
          <a:prstGeom prst="rect">
            <a:avLst/>
          </a:prstGeom>
        </p:spPr>
        <p:txBody>
          <a:bodyPr vert="horz" lIns="91440" tIns="45720" rIns="91440" bIns="45720" rtlCol="0" anchor="ctr"/>
          <a:lstStyle>
            <a:lvl1pPr algn="r">
              <a:defRPr sz="1200">
                <a:solidFill>
                  <a:schemeClr val="tx1">
                    <a:tint val="75000"/>
                  </a:schemeClr>
                </a:solidFill>
                <a:latin typeface="等线" panose="02010600030101010101" charset="-122"/>
                <a:ea typeface="等线" panose="02010600030101010101" charset="-122"/>
                <a:cs typeface="等线" panose="02010600030101010101" charset="-122"/>
              </a:defRPr>
            </a:lvl1pPr>
          </a:lstStyle>
          <a:p>
            <a:fld id="{ADE361C3-C043-4A6E-BDCE-8DA1E7D90A3B}" type="slidenum">
              <a:rPr lang="zh-CN" altLang="en-US" smtClean="0"/>
              <a:t>‹#›</a:t>
            </a:fld>
            <a:endParaRPr lang="zh-CN" altLang="en-US"/>
          </a:p>
        </p:txBody>
      </p:sp>
      <p:sp>
        <p:nvSpPr>
          <p:cNvPr id="7" name="页脚占位符 4"/>
          <p:cNvSpPr>
            <a:spLocks noGrp="1"/>
          </p:cNvSpPr>
          <p:nvPr>
            <p:ph type="ftr" sz="quarter" idx="3"/>
          </p:nvPr>
        </p:nvSpPr>
        <p:spPr>
          <a:xfrm>
            <a:off x="2553817" y="5305772"/>
            <a:ext cx="3962399" cy="304271"/>
          </a:xfrm>
          <a:prstGeom prst="rect">
            <a:avLst/>
          </a:prstGeom>
        </p:spPr>
        <p:txBody>
          <a:bodyPr anchor="ctr"/>
          <a:lstStyle>
            <a:lvl1pPr>
              <a:defRPr sz="1100">
                <a:solidFill>
                  <a:schemeClr val="tx1">
                    <a:lumMod val="50000"/>
                    <a:lumOff val="50000"/>
                  </a:schemeClr>
                </a:solidFill>
                <a:latin typeface="+mn-ea"/>
                <a:ea typeface="+mn-ea"/>
              </a:defRPr>
            </a:lvl1pPr>
          </a:lstStyle>
          <a:p>
            <a:pPr algn="ctr"/>
            <a:r>
              <a:rPr lang="zh-CN" altLang="en-US" dirty="0"/>
              <a:t>上海交通大学并行与分布式系统研究所（</a:t>
            </a:r>
            <a:r>
              <a:rPr lang="en-US" altLang="zh-CN" dirty="0"/>
              <a:t>IPADS@SJTU</a:t>
            </a:r>
            <a:r>
              <a:rPr lang="zh-CN" altLang="en-US" dirty="0"/>
              <a:t>）</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dt="0"/>
  <p:txStyles>
    <p:titleStyle>
      <a:lvl1pPr algn="l" defTabSz="914400" rtl="0" eaLnBrk="1" latinLnBrk="0" hangingPunct="1">
        <a:spcBef>
          <a:spcPct val="0"/>
        </a:spcBef>
        <a:buNone/>
        <a:defRPr sz="3600" b="1" kern="1200">
          <a:solidFill>
            <a:schemeClr val="accent1"/>
          </a:solidFill>
          <a:latin typeface="+mj-lt"/>
          <a:ea typeface="+mj-ea"/>
          <a:cs typeface="微软雅黑 Light" panose="020B0502040204020203" pitchFamily="34" charset="-122"/>
        </a:defRPr>
      </a:lvl1pPr>
    </p:titleStyle>
    <p:bodyStyle>
      <a:lvl1pPr marL="342900" indent="-342900" algn="l" defTabSz="914400" rtl="0" eaLnBrk="1" latinLnBrk="0" hangingPunct="1">
        <a:lnSpc>
          <a:spcPct val="120000"/>
        </a:lnSpc>
        <a:spcBef>
          <a:spcPts val="1200"/>
        </a:spcBef>
        <a:buFont typeface="Arial" panose="020B0604020202020204" pitchFamily="34" charset="0"/>
        <a:buChar char="•"/>
        <a:defRPr sz="2600" b="0" kern="1200">
          <a:solidFill>
            <a:schemeClr val="tx1">
              <a:lumMod val="75000"/>
              <a:lumOff val="25000"/>
            </a:schemeClr>
          </a:solidFill>
          <a:latin typeface="+mn-lt"/>
          <a:ea typeface="+mn-ea"/>
          <a:cs typeface="等线" panose="02010600030101010101" charset="-122"/>
        </a:defRPr>
      </a:lvl1pPr>
      <a:lvl2pPr marL="742950" indent="-285750" algn="l" defTabSz="914400" rtl="0" eaLnBrk="1" latinLnBrk="0" hangingPunct="1">
        <a:lnSpc>
          <a:spcPct val="120000"/>
        </a:lnSpc>
        <a:spcBef>
          <a:spcPct val="20000"/>
        </a:spcBef>
        <a:buFont typeface="Arial" panose="020B0604020202020204" pitchFamily="34" charset="0"/>
        <a:buChar char="–"/>
        <a:defRPr sz="2400" kern="1200">
          <a:solidFill>
            <a:schemeClr val="tx1">
              <a:lumMod val="75000"/>
              <a:lumOff val="25000"/>
            </a:schemeClr>
          </a:solidFill>
          <a:latin typeface="+mn-lt"/>
          <a:ea typeface="+mn-ea"/>
          <a:cs typeface="等线" panose="02010600030101010101" charset="-122"/>
        </a:defRPr>
      </a:lvl2pPr>
      <a:lvl3pPr marL="1143000" indent="-228600" algn="l" defTabSz="914400" rtl="0" eaLnBrk="1" latinLnBrk="0" hangingPunct="1">
        <a:lnSpc>
          <a:spcPct val="120000"/>
        </a:lnSpc>
        <a:spcBef>
          <a:spcPct val="20000"/>
        </a:spcBef>
        <a:buFont typeface="Arial" panose="020B0604020202020204" pitchFamily="34" charset="0"/>
        <a:buChar char="•"/>
        <a:defRPr sz="2000" kern="1200">
          <a:solidFill>
            <a:schemeClr val="tx1">
              <a:lumMod val="75000"/>
              <a:lumOff val="25000"/>
            </a:schemeClr>
          </a:solidFill>
          <a:latin typeface="+mn-lt"/>
          <a:ea typeface="+mn-ea"/>
          <a:cs typeface="等线" panose="02010600030101010101" charset="-122"/>
        </a:defRPr>
      </a:lvl3pPr>
      <a:lvl4pPr marL="1600200" indent="-228600" algn="l" defTabSz="914400" rtl="0" eaLnBrk="1" latinLnBrk="0" hangingPunct="1">
        <a:lnSpc>
          <a:spcPct val="120000"/>
        </a:lnSpc>
        <a:spcBef>
          <a:spcPct val="20000"/>
        </a:spcBef>
        <a:buFont typeface="Arial" panose="020B0604020202020204" pitchFamily="34" charset="0"/>
        <a:buChar char="–"/>
        <a:defRPr sz="1800" kern="1200">
          <a:solidFill>
            <a:schemeClr val="tx1">
              <a:lumMod val="75000"/>
              <a:lumOff val="25000"/>
            </a:schemeClr>
          </a:solidFill>
          <a:latin typeface="+mn-lt"/>
          <a:ea typeface="+mn-ea"/>
          <a:cs typeface="等线" panose="02010600030101010101" charset="-122"/>
        </a:defRPr>
      </a:lvl4pPr>
      <a:lvl5pPr marL="2057400" indent="-228600" algn="l" defTabSz="914400" rtl="0" eaLnBrk="1" latinLnBrk="0" hangingPunct="1">
        <a:lnSpc>
          <a:spcPct val="120000"/>
        </a:lnSpc>
        <a:spcBef>
          <a:spcPct val="20000"/>
        </a:spcBef>
        <a:buFont typeface="Arial" panose="020B0604020202020204" pitchFamily="34" charset="0"/>
        <a:buChar char="»"/>
        <a:defRPr sz="1800" kern="1200">
          <a:solidFill>
            <a:schemeClr val="tx1">
              <a:lumMod val="75000"/>
              <a:lumOff val="25000"/>
            </a:schemeClr>
          </a:solidFill>
          <a:latin typeface="+mn-lt"/>
          <a:ea typeface="+mn-ea"/>
          <a:cs typeface="等线" panose="02010600030101010101"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2" y="5296965"/>
            <a:ext cx="2133600" cy="304271"/>
          </a:xfrm>
          <a:prstGeom prst="rect">
            <a:avLst/>
          </a:prstGeom>
        </p:spPr>
        <p:txBody>
          <a:bodyPr vert="horz" lIns="91440" tIns="45720" rIns="91440" bIns="45720" rtlCol="0" anchor="ctr"/>
          <a:lstStyle>
            <a:lvl1pPr algn="l">
              <a:defRPr sz="1080">
                <a:solidFill>
                  <a:schemeClr val="tx1">
                    <a:tint val="75000"/>
                  </a:schemeClr>
                </a:solidFill>
                <a:latin typeface="DengXian" charset="0"/>
                <a:ea typeface="DengXian" charset="0"/>
                <a:cs typeface="DengXian" charset="0"/>
              </a:defRPr>
            </a:lvl1pPr>
          </a:lstStyle>
          <a:p>
            <a:fld id="{09718D29-69AE-C547-B75B-FB4600209DB5}" type="datetime1">
              <a:rPr lang="en-US" altLang="zh-CN" smtClean="0"/>
              <a:t>5/9/22</a:t>
            </a:fld>
            <a:endParaRPr lang="zh-CN" altLang="en-US" dirty="0"/>
          </a:p>
        </p:txBody>
      </p:sp>
      <p:sp>
        <p:nvSpPr>
          <p:cNvPr id="5" name="页脚占位符 4"/>
          <p:cNvSpPr>
            <a:spLocks noGrp="1"/>
          </p:cNvSpPr>
          <p:nvPr>
            <p:ph type="ftr" sz="quarter" idx="3"/>
          </p:nvPr>
        </p:nvSpPr>
        <p:spPr>
          <a:xfrm>
            <a:off x="3124202" y="5296965"/>
            <a:ext cx="2895600" cy="304271"/>
          </a:xfrm>
          <a:prstGeom prst="rect">
            <a:avLst/>
          </a:prstGeom>
        </p:spPr>
        <p:txBody>
          <a:bodyPr vert="horz" lIns="91440" tIns="45720" rIns="91440" bIns="45720" rtlCol="0" anchor="ctr"/>
          <a:lstStyle>
            <a:lvl1pPr algn="ctr">
              <a:defRPr sz="108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5"/>
            <a:ext cx="2133600" cy="304271"/>
          </a:xfrm>
          <a:prstGeom prst="rect">
            <a:avLst/>
          </a:prstGeom>
        </p:spPr>
        <p:txBody>
          <a:bodyPr vert="horz" lIns="91440" tIns="45720" rIns="91440" bIns="45720" rtlCol="0" anchor="ctr"/>
          <a:lstStyle>
            <a:lvl1pPr algn="r">
              <a:defRPr sz="108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1037355426"/>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Lst>
  <p:hf hdr="0" dt="0"/>
  <p:txStyles>
    <p:titleStyle>
      <a:lvl1pPr algn="l" defTabSz="822919" rtl="0" eaLnBrk="1" latinLnBrk="0" hangingPunct="1">
        <a:spcBef>
          <a:spcPct val="0"/>
        </a:spcBef>
        <a:buNone/>
        <a:defRPr sz="3240" kern="1200">
          <a:solidFill>
            <a:schemeClr val="tx1">
              <a:lumMod val="75000"/>
              <a:lumOff val="25000"/>
            </a:schemeClr>
          </a:solidFill>
          <a:latin typeface="DengXian" charset="0"/>
          <a:ea typeface="DengXian" charset="0"/>
          <a:cs typeface="DengXian" charset="0"/>
        </a:defRPr>
      </a:lvl1pPr>
    </p:titleStyle>
    <p:bodyStyle>
      <a:lvl1pPr marL="308594" indent="-308594" algn="l" defTabSz="822919" rtl="0" eaLnBrk="1" latinLnBrk="0" hangingPunct="1">
        <a:lnSpc>
          <a:spcPct val="120000"/>
        </a:lnSpc>
        <a:spcBef>
          <a:spcPts val="1080"/>
        </a:spcBef>
        <a:buFont typeface="Arial" pitchFamily="34" charset="0"/>
        <a:buChar char="•"/>
        <a:defRPr sz="2340" b="0" kern="1200">
          <a:solidFill>
            <a:schemeClr val="tx1">
              <a:lumMod val="75000"/>
              <a:lumOff val="25000"/>
            </a:schemeClr>
          </a:solidFill>
          <a:latin typeface="DengXian" charset="0"/>
          <a:ea typeface="DengXian" charset="0"/>
          <a:cs typeface="DengXian" charset="0"/>
        </a:defRPr>
      </a:lvl1pPr>
      <a:lvl2pPr marL="668623" indent="-257162" algn="l" defTabSz="822919" rtl="0" eaLnBrk="1" latinLnBrk="0" hangingPunct="1">
        <a:lnSpc>
          <a:spcPct val="120000"/>
        </a:lnSpc>
        <a:spcBef>
          <a:spcPct val="20000"/>
        </a:spcBef>
        <a:buFont typeface="Arial" pitchFamily="34" charset="0"/>
        <a:buChar char="–"/>
        <a:defRPr sz="2160" kern="1200">
          <a:solidFill>
            <a:schemeClr val="tx1">
              <a:lumMod val="75000"/>
              <a:lumOff val="25000"/>
            </a:schemeClr>
          </a:solidFill>
          <a:latin typeface="DengXian" charset="0"/>
          <a:ea typeface="DengXian" charset="0"/>
          <a:cs typeface="DengXian" charset="0"/>
        </a:defRPr>
      </a:lvl2pPr>
      <a:lvl3pPr marL="1028649" indent="-205730" algn="l" defTabSz="822919"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3pPr>
      <a:lvl4pPr marL="1440108" indent="-205730" algn="l" defTabSz="822919" rtl="0" eaLnBrk="1" latinLnBrk="0" hangingPunct="1">
        <a:lnSpc>
          <a:spcPct val="120000"/>
        </a:lnSpc>
        <a:spcBef>
          <a:spcPct val="20000"/>
        </a:spcBef>
        <a:buFont typeface="Arial" pitchFamily="34" charset="0"/>
        <a:buChar char="–"/>
        <a:defRPr sz="1620" kern="1200">
          <a:solidFill>
            <a:schemeClr val="tx1">
              <a:lumMod val="75000"/>
              <a:lumOff val="25000"/>
            </a:schemeClr>
          </a:solidFill>
          <a:latin typeface="DengXian" charset="0"/>
          <a:ea typeface="DengXian" charset="0"/>
          <a:cs typeface="DengXian" charset="0"/>
        </a:defRPr>
      </a:lvl4pPr>
      <a:lvl5pPr marL="1851567" indent="-205730" algn="l" defTabSz="822919" rtl="0" eaLnBrk="1" latinLnBrk="0" hangingPunct="1">
        <a:lnSpc>
          <a:spcPct val="120000"/>
        </a:lnSpc>
        <a:spcBef>
          <a:spcPct val="20000"/>
        </a:spcBef>
        <a:buFont typeface="Arial" pitchFamily="34" charset="0"/>
        <a:buChar char="»"/>
        <a:defRPr sz="1620" kern="1200">
          <a:solidFill>
            <a:schemeClr val="tx1">
              <a:lumMod val="75000"/>
              <a:lumOff val="25000"/>
            </a:schemeClr>
          </a:solidFill>
          <a:latin typeface="DengXian" charset="0"/>
          <a:ea typeface="DengXian" charset="0"/>
          <a:cs typeface="DengXian" charset="0"/>
        </a:defRPr>
      </a:lvl5pPr>
      <a:lvl6pPr marL="2263027" indent="-205730" algn="l" defTabSz="822919"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74486" indent="-205730" algn="l" defTabSz="822919"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85946" indent="-205730" algn="l" defTabSz="822919"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97405" indent="-205730" algn="l" defTabSz="822919"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822919" rtl="0" eaLnBrk="1" latinLnBrk="0" hangingPunct="1">
        <a:defRPr sz="1620" kern="1200">
          <a:solidFill>
            <a:schemeClr val="tx1"/>
          </a:solidFill>
          <a:latin typeface="+mn-lt"/>
          <a:ea typeface="+mn-ea"/>
          <a:cs typeface="+mn-cs"/>
        </a:defRPr>
      </a:lvl1pPr>
      <a:lvl2pPr marL="411461" algn="l" defTabSz="822919" rtl="0" eaLnBrk="1" latinLnBrk="0" hangingPunct="1">
        <a:defRPr sz="1620" kern="1200">
          <a:solidFill>
            <a:schemeClr val="tx1"/>
          </a:solidFill>
          <a:latin typeface="+mn-lt"/>
          <a:ea typeface="+mn-ea"/>
          <a:cs typeface="+mn-cs"/>
        </a:defRPr>
      </a:lvl2pPr>
      <a:lvl3pPr marL="822919" algn="l" defTabSz="822919" rtl="0" eaLnBrk="1" latinLnBrk="0" hangingPunct="1">
        <a:defRPr sz="1620" kern="1200">
          <a:solidFill>
            <a:schemeClr val="tx1"/>
          </a:solidFill>
          <a:latin typeface="+mn-lt"/>
          <a:ea typeface="+mn-ea"/>
          <a:cs typeface="+mn-cs"/>
        </a:defRPr>
      </a:lvl3pPr>
      <a:lvl4pPr marL="1234379" algn="l" defTabSz="822919" rtl="0" eaLnBrk="1" latinLnBrk="0" hangingPunct="1">
        <a:defRPr sz="1620" kern="1200">
          <a:solidFill>
            <a:schemeClr val="tx1"/>
          </a:solidFill>
          <a:latin typeface="+mn-lt"/>
          <a:ea typeface="+mn-ea"/>
          <a:cs typeface="+mn-cs"/>
        </a:defRPr>
      </a:lvl4pPr>
      <a:lvl5pPr marL="1645838" algn="l" defTabSz="822919" rtl="0" eaLnBrk="1" latinLnBrk="0" hangingPunct="1">
        <a:defRPr sz="1620" kern="1200">
          <a:solidFill>
            <a:schemeClr val="tx1"/>
          </a:solidFill>
          <a:latin typeface="+mn-lt"/>
          <a:ea typeface="+mn-ea"/>
          <a:cs typeface="+mn-cs"/>
        </a:defRPr>
      </a:lvl5pPr>
      <a:lvl6pPr marL="2057298" algn="l" defTabSz="822919" rtl="0" eaLnBrk="1" latinLnBrk="0" hangingPunct="1">
        <a:defRPr sz="1620" kern="1200">
          <a:solidFill>
            <a:schemeClr val="tx1"/>
          </a:solidFill>
          <a:latin typeface="+mn-lt"/>
          <a:ea typeface="+mn-ea"/>
          <a:cs typeface="+mn-cs"/>
        </a:defRPr>
      </a:lvl6pPr>
      <a:lvl7pPr marL="2468758" algn="l" defTabSz="822919" rtl="0" eaLnBrk="1" latinLnBrk="0" hangingPunct="1">
        <a:defRPr sz="1620" kern="1200">
          <a:solidFill>
            <a:schemeClr val="tx1"/>
          </a:solidFill>
          <a:latin typeface="+mn-lt"/>
          <a:ea typeface="+mn-ea"/>
          <a:cs typeface="+mn-cs"/>
        </a:defRPr>
      </a:lvl7pPr>
      <a:lvl8pPr marL="2880216" algn="l" defTabSz="822919" rtl="0" eaLnBrk="1" latinLnBrk="0" hangingPunct="1">
        <a:defRPr sz="1620" kern="1200">
          <a:solidFill>
            <a:schemeClr val="tx1"/>
          </a:solidFill>
          <a:latin typeface="+mn-lt"/>
          <a:ea typeface="+mn-ea"/>
          <a:cs typeface="+mn-cs"/>
        </a:defRPr>
      </a:lvl8pPr>
      <a:lvl9pPr marL="3291675" algn="l" defTabSz="822919" rtl="0" eaLnBrk="1" latinLnBrk="0" hangingPunct="1">
        <a:defRPr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5.png"/><Relationship Id="rId7" Type="http://schemas.openxmlformats.org/officeDocument/2006/relationships/image" Target="../media/image15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40.png"/><Relationship Id="rId5" Type="http://schemas.openxmlformats.org/officeDocument/2006/relationships/image" Target="../media/image130.png"/><Relationship Id="rId4" Type="http://schemas.openxmlformats.org/officeDocument/2006/relationships/image" Target="../media/image120.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5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40.png"/><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30.png"/></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3" Type="http://schemas.openxmlformats.org/officeDocument/2006/relationships/image" Target="../media/image460.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1.xml"/><Relationship Id="rId1" Type="http://schemas.openxmlformats.org/officeDocument/2006/relationships/slideLayout" Target="../slideLayouts/slideLayout5.xml"/><Relationship Id="rId5" Type="http://schemas.openxmlformats.org/officeDocument/2006/relationships/image" Target="../media/image56.png"/><Relationship Id="rId4" Type="http://schemas.openxmlformats.org/officeDocument/2006/relationships/image" Target="../media/image55.png"/></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5.xml"/><Relationship Id="rId1" Type="http://schemas.openxmlformats.org/officeDocument/2006/relationships/slideLayout" Target="../slideLayouts/slideLayout5.xml"/><Relationship Id="rId4" Type="http://schemas.openxmlformats.org/officeDocument/2006/relationships/image" Target="../media/image60.png"/></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6.xml"/><Relationship Id="rId1" Type="http://schemas.openxmlformats.org/officeDocument/2006/relationships/slideLayout" Target="../slideLayouts/slideLayout5.xml"/><Relationship Id="rId5" Type="http://schemas.openxmlformats.org/officeDocument/2006/relationships/image" Target="../media/image63.png"/><Relationship Id="rId4" Type="http://schemas.openxmlformats.org/officeDocument/2006/relationships/image" Target="../media/image62.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hyperlink" Target="https://doi.org/10.1109/TC.2020.2986736"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cstate="screen"/>
          <a:srcRect/>
          <a:stretch>
            <a:fillRect/>
          </a:stretch>
        </p:blipFill>
        <p:spPr>
          <a:xfrm>
            <a:off x="7884368" y="265212"/>
            <a:ext cx="882098" cy="882098"/>
          </a:xfrm>
          <a:prstGeom prst="rect">
            <a:avLst/>
          </a:prstGeom>
        </p:spPr>
      </p:pic>
      <p:sp>
        <p:nvSpPr>
          <p:cNvPr id="16" name="标题 1"/>
          <p:cNvSpPr>
            <a:spLocks noGrp="1"/>
          </p:cNvSpPr>
          <p:nvPr>
            <p:ph type="ctrTitle"/>
          </p:nvPr>
        </p:nvSpPr>
        <p:spPr>
          <a:xfrm>
            <a:off x="485546" y="985292"/>
            <a:ext cx="8172908" cy="2387600"/>
          </a:xfrm>
        </p:spPr>
        <p:txBody>
          <a:bodyPr>
            <a:normAutofit/>
          </a:bodyPr>
          <a:lstStyle/>
          <a:p>
            <a:r>
              <a:rPr lang="en-US" altLang="zh-CN" sz="2400" dirty="0">
                <a:latin typeface="Arial" panose="020B0604020202020204" pitchFamily="34" charset="0"/>
                <a:ea typeface="微软雅黑" panose="020B0503020204020204" pitchFamily="34" charset="-122"/>
                <a:cs typeface="Arial" panose="020B0604020202020204" pitchFamily="34" charset="0"/>
              </a:rPr>
              <a:t>Exploring the Hidden Dimension in Graph Processing</a:t>
            </a:r>
          </a:p>
        </p:txBody>
      </p:sp>
      <p:sp>
        <p:nvSpPr>
          <p:cNvPr id="6" name="副标题 2"/>
          <p:cNvSpPr txBox="1"/>
          <p:nvPr/>
        </p:nvSpPr>
        <p:spPr>
          <a:xfrm>
            <a:off x="503548" y="2857500"/>
            <a:ext cx="8154906" cy="1848053"/>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200"/>
              </a:spcBef>
              <a:buFont typeface="Arial" panose="020B0604020202020204" pitchFamily="34" charset="0"/>
              <a:buNone/>
              <a:defRPr sz="2600" b="0" kern="1200">
                <a:solidFill>
                  <a:schemeClr val="tx1">
                    <a:tint val="75000"/>
                  </a:schemeClr>
                </a:solidFill>
                <a:latin typeface="+mn-lt"/>
                <a:ea typeface="+mn-ea"/>
                <a:cs typeface="等线" panose="02010600030101010101" charset="-122"/>
              </a:defRPr>
            </a:lvl1pPr>
            <a:lvl2pPr marL="457200" indent="0" algn="ctr" defTabSz="914400" rtl="0" eaLnBrk="1" latinLnBrk="0" hangingPunct="1">
              <a:lnSpc>
                <a:spcPct val="120000"/>
              </a:lnSpc>
              <a:spcBef>
                <a:spcPct val="20000"/>
              </a:spcBef>
              <a:buFont typeface="Arial" panose="020B0604020202020204" pitchFamily="34" charset="0"/>
              <a:buNone/>
              <a:defRPr sz="2400" kern="1200">
                <a:solidFill>
                  <a:schemeClr val="tx1">
                    <a:tint val="75000"/>
                  </a:schemeClr>
                </a:solidFill>
                <a:latin typeface="+mn-lt"/>
                <a:ea typeface="+mn-ea"/>
                <a:cs typeface="等线" panose="02010600030101010101" charset="-122"/>
              </a:defRPr>
            </a:lvl2pPr>
            <a:lvl3pPr marL="914400" indent="0" algn="ctr" defTabSz="914400" rtl="0" eaLnBrk="1" latinLnBrk="0" hangingPunct="1">
              <a:lnSpc>
                <a:spcPct val="120000"/>
              </a:lnSpc>
              <a:spcBef>
                <a:spcPct val="20000"/>
              </a:spcBef>
              <a:buFont typeface="Arial" panose="020B0604020202020204" pitchFamily="34" charset="0"/>
              <a:buNone/>
              <a:defRPr sz="2000" kern="1200">
                <a:solidFill>
                  <a:schemeClr val="tx1">
                    <a:tint val="75000"/>
                  </a:schemeClr>
                </a:solidFill>
                <a:latin typeface="+mn-lt"/>
                <a:ea typeface="+mn-ea"/>
                <a:cs typeface="等线" panose="02010600030101010101" charset="-122"/>
              </a:defRPr>
            </a:lvl3pPr>
            <a:lvl4pPr marL="1371600" indent="0" algn="ctr" defTabSz="914400" rtl="0" eaLnBrk="1" latinLnBrk="0" hangingPunct="1">
              <a:lnSpc>
                <a:spcPct val="120000"/>
              </a:lnSpc>
              <a:spcBef>
                <a:spcPct val="20000"/>
              </a:spcBef>
              <a:buFont typeface="Arial" panose="020B0604020202020204" pitchFamily="34" charset="0"/>
              <a:buNone/>
              <a:defRPr sz="1800" kern="1200">
                <a:solidFill>
                  <a:schemeClr val="tx1">
                    <a:tint val="75000"/>
                  </a:schemeClr>
                </a:solidFill>
                <a:latin typeface="+mn-lt"/>
                <a:ea typeface="+mn-ea"/>
                <a:cs typeface="等线" panose="02010600030101010101" charset="-122"/>
              </a:defRPr>
            </a:lvl4pPr>
            <a:lvl5pPr marL="1828800" indent="0" algn="ctr" defTabSz="914400" rtl="0" eaLnBrk="1" latinLnBrk="0" hangingPunct="1">
              <a:lnSpc>
                <a:spcPct val="120000"/>
              </a:lnSpc>
              <a:spcBef>
                <a:spcPct val="20000"/>
              </a:spcBef>
              <a:buFont typeface="Arial" panose="020B0604020202020204" pitchFamily="34" charset="0"/>
              <a:buNone/>
              <a:defRPr sz="1800" kern="1200">
                <a:solidFill>
                  <a:schemeClr val="tx1">
                    <a:tint val="75000"/>
                  </a:schemeClr>
                </a:solidFill>
                <a:latin typeface="+mn-lt"/>
                <a:ea typeface="+mn-ea"/>
                <a:cs typeface="等线" panose="02010600030101010101" charset="-122"/>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altLang="zh-CN" sz="1400" dirty="0" err="1">
                <a:latin typeface="微软雅黑" panose="020B0503020204020204" pitchFamily="34" charset="-122"/>
                <a:ea typeface="微软雅黑" panose="020B0503020204020204" pitchFamily="34" charset="-122"/>
              </a:rPr>
              <a:t>Mingxing</a:t>
            </a:r>
            <a:r>
              <a:rPr lang="en-US" altLang="zh-CN" sz="1400" dirty="0">
                <a:latin typeface="微软雅黑" panose="020B0503020204020204" pitchFamily="34" charset="-122"/>
                <a:ea typeface="微软雅黑" panose="020B0503020204020204" pitchFamily="34" charset="-122"/>
              </a:rPr>
              <a:t> Zhang, </a:t>
            </a:r>
            <a:r>
              <a:rPr lang="en-US" altLang="zh-CN" sz="1400" dirty="0" err="1">
                <a:latin typeface="微软雅黑" panose="020B0503020204020204" pitchFamily="34" charset="-122"/>
                <a:ea typeface="微软雅黑" panose="020B0503020204020204" pitchFamily="34" charset="-122"/>
              </a:rPr>
              <a:t>Yongwei</a:t>
            </a:r>
            <a:r>
              <a:rPr lang="en-US" altLang="zh-CN" sz="1400" dirty="0">
                <a:latin typeface="微软雅黑" panose="020B0503020204020204" pitchFamily="34" charset="-122"/>
                <a:ea typeface="微软雅黑" panose="020B0503020204020204" pitchFamily="34" charset="-122"/>
              </a:rPr>
              <a:t> Wu, Kang Chen, *</a:t>
            </a:r>
            <a:r>
              <a:rPr lang="en-US" altLang="zh-CN" sz="1400" dirty="0" err="1">
                <a:latin typeface="微软雅黑" panose="020B0503020204020204" pitchFamily="34" charset="-122"/>
                <a:ea typeface="微软雅黑" panose="020B0503020204020204" pitchFamily="34" charset="-122"/>
              </a:rPr>
              <a:t>Xuehai</a:t>
            </a:r>
            <a:r>
              <a:rPr lang="en-US" altLang="zh-CN" sz="1400" dirty="0">
                <a:latin typeface="微软雅黑" panose="020B0503020204020204" pitchFamily="34" charset="-122"/>
                <a:ea typeface="微软雅黑" panose="020B0503020204020204" pitchFamily="34" charset="-122"/>
              </a:rPr>
              <a:t> Qian, </a:t>
            </a:r>
            <a:r>
              <a:rPr lang="en-US" altLang="zh-CN" sz="1400" dirty="0" err="1">
                <a:latin typeface="微软雅黑" panose="020B0503020204020204" pitchFamily="34" charset="-122"/>
                <a:ea typeface="微软雅黑" panose="020B0503020204020204" pitchFamily="34" charset="-122"/>
              </a:rPr>
              <a:t>Xue</a:t>
            </a:r>
            <a:r>
              <a:rPr lang="en-US" altLang="zh-CN" sz="1400" dirty="0">
                <a:latin typeface="微软雅黑" panose="020B0503020204020204" pitchFamily="34" charset="-122"/>
                <a:ea typeface="微软雅黑" panose="020B0503020204020204" pitchFamily="34" charset="-122"/>
              </a:rPr>
              <a:t> Li, and </a:t>
            </a:r>
            <a:r>
              <a:rPr lang="en-US" altLang="zh-CN" sz="1400" dirty="0" err="1">
                <a:latin typeface="微软雅黑" panose="020B0503020204020204" pitchFamily="34" charset="-122"/>
                <a:ea typeface="微软雅黑" panose="020B0503020204020204" pitchFamily="34" charset="-122"/>
              </a:rPr>
              <a:t>Weimin</a:t>
            </a:r>
            <a:r>
              <a:rPr lang="en-US" altLang="zh-CN" sz="1400" dirty="0">
                <a:latin typeface="微软雅黑" panose="020B0503020204020204" pitchFamily="34" charset="-122"/>
                <a:ea typeface="微软雅黑" panose="020B0503020204020204" pitchFamily="34" charset="-122"/>
              </a:rPr>
              <a:t> Zheng</a:t>
            </a:r>
          </a:p>
          <a:p>
            <a:r>
              <a:rPr lang="en-US" altLang="zh-CN" sz="1400" dirty="0">
                <a:latin typeface="微软雅黑" panose="020B0503020204020204" pitchFamily="34" charset="-122"/>
                <a:ea typeface="微软雅黑" panose="020B0503020204020204" pitchFamily="34" charset="-122"/>
              </a:rPr>
              <a:t>Tsinghua University *University of Southern California</a:t>
            </a:r>
          </a:p>
          <a:p>
            <a:endParaRPr lang="en-US" altLang="zh-CN" sz="1400"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683568" y="4422200"/>
            <a:ext cx="6984776" cy="307777"/>
          </a:xfrm>
          <a:prstGeom prst="rect">
            <a:avLst/>
          </a:prstGeom>
          <a:noFill/>
        </p:spPr>
        <p:txBody>
          <a:bodyPr wrap="square">
            <a:spAutoFit/>
          </a:bodyPr>
          <a:lstStyle/>
          <a:p>
            <a:pPr algn="l"/>
            <a:r>
              <a:rPr lang="en-US" altLang="zh-CN" sz="1400" dirty="0">
                <a:solidFill>
                  <a:schemeClr val="accent6">
                    <a:lumMod val="75000"/>
                  </a:schemeClr>
                </a:solidFill>
                <a:latin typeface="微软雅黑" panose="020B0503020204020204" pitchFamily="34" charset="-122"/>
                <a:ea typeface="微软雅黑" panose="020B0503020204020204" pitchFamily="34" charset="-122"/>
              </a:rPr>
              <a:t>Presented by : </a:t>
            </a:r>
            <a:r>
              <a:rPr lang="en-US" altLang="zh-CN" sz="1400" dirty="0" err="1">
                <a:solidFill>
                  <a:schemeClr val="accent6">
                    <a:lumMod val="75000"/>
                  </a:schemeClr>
                </a:solidFill>
                <a:latin typeface="+mj-lt"/>
                <a:ea typeface="微软雅黑" panose="020B0503020204020204" pitchFamily="34" charset="-122"/>
              </a:rPr>
              <a:t>Yicun</a:t>
            </a:r>
            <a:r>
              <a:rPr lang="en-US" altLang="zh-CN" sz="1400" dirty="0">
                <a:solidFill>
                  <a:schemeClr val="accent6">
                    <a:lumMod val="75000"/>
                  </a:schemeClr>
                </a:solidFill>
                <a:latin typeface="+mj-lt"/>
                <a:ea typeface="微软雅黑" panose="020B0503020204020204" pitchFamily="34" charset="-122"/>
              </a:rPr>
              <a:t> Yang, </a:t>
            </a:r>
            <a:r>
              <a:rPr lang="en-US" altLang="zh-CN" sz="1400" dirty="0" err="1">
                <a:solidFill>
                  <a:schemeClr val="accent6">
                    <a:lumMod val="75000"/>
                  </a:schemeClr>
                </a:solidFill>
                <a:latin typeface="+mj-lt"/>
                <a:ea typeface="微软雅黑" panose="020B0503020204020204" pitchFamily="34" charset="-122"/>
              </a:rPr>
              <a:t>Tianxiang</a:t>
            </a:r>
            <a:r>
              <a:rPr lang="en-US" altLang="zh-CN" sz="1400" dirty="0">
                <a:solidFill>
                  <a:schemeClr val="accent6">
                    <a:lumMod val="75000"/>
                  </a:schemeClr>
                </a:solidFill>
                <a:latin typeface="+mj-lt"/>
                <a:ea typeface="微软雅黑" panose="020B0503020204020204" pitchFamily="34" charset="-122"/>
              </a:rPr>
              <a:t> Wang, Zheng Wei, </a:t>
            </a:r>
            <a:r>
              <a:rPr lang="en-US" altLang="zh-CN" sz="1400" dirty="0" err="1">
                <a:solidFill>
                  <a:schemeClr val="accent6">
                    <a:lumMod val="75000"/>
                  </a:schemeClr>
                </a:solidFill>
                <a:latin typeface="+mj-lt"/>
                <a:ea typeface="微软雅黑" panose="020B0503020204020204" pitchFamily="34" charset="-122"/>
              </a:rPr>
              <a:t>Jiayu</a:t>
            </a:r>
            <a:r>
              <a:rPr lang="en-US" altLang="zh-CN" sz="1400" dirty="0">
                <a:solidFill>
                  <a:schemeClr val="accent6">
                    <a:lumMod val="75000"/>
                  </a:schemeClr>
                </a:solidFill>
                <a:latin typeface="+mj-lt"/>
                <a:ea typeface="微软雅黑" panose="020B0503020204020204" pitchFamily="34" charset="-122"/>
              </a:rPr>
              <a:t> Zhang</a:t>
            </a:r>
          </a:p>
        </p:txBody>
      </p:sp>
    </p:spTree>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C6FCED2-28EF-459E-9623-A5272B6C521E}"/>
              </a:ext>
            </a:extLst>
          </p:cNvPr>
          <p:cNvSpPr>
            <a:spLocks noGrp="1"/>
          </p:cNvSpPr>
          <p:nvPr>
            <p:ph type="title"/>
          </p:nvPr>
        </p:nvSpPr>
        <p:spPr/>
        <p:txBody>
          <a:bodyPr/>
          <a:lstStyle/>
          <a:p>
            <a:r>
              <a:rPr lang="en-US" altLang="zh-CN" b="1" dirty="0">
                <a:solidFill>
                  <a:srgbClr val="C00000"/>
                </a:solidFill>
                <a:latin typeface="微软雅黑" panose="020B0503020204020204" pitchFamily="34" charset="-122"/>
                <a:ea typeface="微软雅黑" panose="020B0503020204020204" pitchFamily="34" charset="-122"/>
              </a:rPr>
              <a:t>Outline</a:t>
            </a:r>
            <a:endParaRPr lang="zh-CN" altLang="en-US" b="1" dirty="0">
              <a:solidFill>
                <a:srgbClr val="C00000"/>
              </a:solidFill>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a16="http://schemas.microsoft.com/office/drawing/2014/main" id="{EC96AD6D-3116-4C13-B8A7-61BB374D952D}"/>
              </a:ext>
            </a:extLst>
          </p:cNvPr>
          <p:cNvSpPr>
            <a:spLocks noGrp="1"/>
          </p:cNvSpPr>
          <p:nvPr>
            <p:ph idx="1"/>
          </p:nvPr>
        </p:nvSpPr>
        <p:spPr/>
        <p:txBody>
          <a:bodyPr/>
          <a:lstStyle/>
          <a:p>
            <a:r>
              <a:rPr lang="en-US" altLang="zh-CN" dirty="0">
                <a:latin typeface="微软雅黑" panose="020B0503020204020204" pitchFamily="34" charset="-122"/>
                <a:ea typeface="微软雅黑" panose="020B0503020204020204" pitchFamily="34" charset="-122"/>
              </a:rPr>
              <a:t>Background and Motivation</a:t>
            </a:r>
          </a:p>
          <a:p>
            <a:r>
              <a:rPr lang="en-US" altLang="zh-CN" dirty="0">
                <a:latin typeface="微软雅黑" panose="020B0503020204020204" pitchFamily="34" charset="-122"/>
                <a:ea typeface="微软雅黑" panose="020B0503020204020204" pitchFamily="34" charset="-122"/>
              </a:rPr>
              <a:t>Programming Model Design</a:t>
            </a:r>
          </a:p>
          <a:p>
            <a:r>
              <a:rPr lang="en-US" altLang="zh-CN" dirty="0">
                <a:latin typeface="微软雅黑" panose="020B0503020204020204" pitchFamily="34" charset="-122"/>
                <a:ea typeface="微软雅黑" panose="020B0503020204020204" pitchFamily="34" charset="-122"/>
              </a:rPr>
              <a:t>Evaluation</a:t>
            </a:r>
          </a:p>
          <a:p>
            <a:r>
              <a:rPr lang="en-US" altLang="zh-CN" dirty="0">
                <a:latin typeface="微软雅黑" panose="020B0503020204020204" pitchFamily="34" charset="-122"/>
                <a:ea typeface="微软雅黑" panose="020B0503020204020204" pitchFamily="34" charset="-122"/>
              </a:rPr>
              <a:t>Demo</a:t>
            </a:r>
          </a:p>
          <a:p>
            <a:endParaRPr lang="en-US" altLang="zh-CN" dirty="0">
              <a:latin typeface="微软雅黑" panose="020B0503020204020204" pitchFamily="34" charset="-122"/>
              <a:ea typeface="微软雅黑" panose="020B0503020204020204" pitchFamily="34" charset="-122"/>
            </a:endParaRPr>
          </a:p>
          <a:p>
            <a:endParaRPr lang="zh-CN" altLang="en-US" dirty="0">
              <a:latin typeface="微软雅黑" panose="020B0503020204020204" pitchFamily="34" charset="-122"/>
              <a:ea typeface="微软雅黑" panose="020B0503020204020204" pitchFamily="34" charset="-122"/>
            </a:endParaRPr>
          </a:p>
        </p:txBody>
      </p:sp>
      <p:sp>
        <p:nvSpPr>
          <p:cNvPr id="4" name="页脚占位符 3">
            <a:extLst>
              <a:ext uri="{FF2B5EF4-FFF2-40B4-BE49-F238E27FC236}">
                <a16:creationId xmlns:a16="http://schemas.microsoft.com/office/drawing/2014/main" id="{FDBA61A4-7C75-4794-BF0A-5C71D6950447}"/>
              </a:ext>
            </a:extLst>
          </p:cNvPr>
          <p:cNvSpPr>
            <a:spLocks noGrp="1"/>
          </p:cNvSpPr>
          <p:nvPr>
            <p:ph type="ftr" sz="quarter" idx="11"/>
          </p:nvPr>
        </p:nvSpPr>
        <p:spPr>
          <a:xfrm>
            <a:off x="4165602" y="6356358"/>
            <a:ext cx="3860800" cy="365125"/>
          </a:xfrm>
          <a:prstGeom prst="rect">
            <a:avLst/>
          </a:prstGeom>
        </p:spPr>
        <p:txBody>
          <a:bodyPr vert="horz" lIns="91440" tIns="45720" rIns="91440" bIns="45720" rtlCol="0" anchor="ctr"/>
          <a:lstStyle>
            <a:defPPr>
              <a:defRPr lang="zh-CN"/>
            </a:defPPr>
            <a:lvl1pPr marL="0" algn="ctr" defTabSz="1097236" rtl="0" eaLnBrk="1" latinLnBrk="0" hangingPunct="1">
              <a:defRPr sz="1440" kern="1200">
                <a:solidFill>
                  <a:schemeClr val="tx1">
                    <a:tint val="75000"/>
                  </a:schemeClr>
                </a:solidFill>
                <a:latin typeface="DengXian" charset="0"/>
                <a:ea typeface="DengXian" charset="0"/>
                <a:cs typeface="DengXian" charset="0"/>
              </a:defRPr>
            </a:lvl1pPr>
            <a:lvl2pPr marL="548618" algn="l" defTabSz="1097236" rtl="0" eaLnBrk="1" latinLnBrk="0" hangingPunct="1">
              <a:defRPr sz="2160" kern="1200">
                <a:solidFill>
                  <a:schemeClr val="tx1"/>
                </a:solidFill>
                <a:latin typeface="+mn-lt"/>
                <a:ea typeface="+mn-ea"/>
                <a:cs typeface="+mn-cs"/>
              </a:defRPr>
            </a:lvl2pPr>
            <a:lvl3pPr marL="1097236" algn="l" defTabSz="1097236" rtl="0" eaLnBrk="1" latinLnBrk="0" hangingPunct="1">
              <a:defRPr sz="2160" kern="1200">
                <a:solidFill>
                  <a:schemeClr val="tx1"/>
                </a:solidFill>
                <a:latin typeface="+mn-lt"/>
                <a:ea typeface="+mn-ea"/>
                <a:cs typeface="+mn-cs"/>
              </a:defRPr>
            </a:lvl3pPr>
            <a:lvl4pPr marL="1645854" algn="l" defTabSz="1097236" rtl="0" eaLnBrk="1" latinLnBrk="0" hangingPunct="1">
              <a:defRPr sz="2160" kern="1200">
                <a:solidFill>
                  <a:schemeClr val="tx1"/>
                </a:solidFill>
                <a:latin typeface="+mn-lt"/>
                <a:ea typeface="+mn-ea"/>
                <a:cs typeface="+mn-cs"/>
              </a:defRPr>
            </a:lvl4pPr>
            <a:lvl5pPr marL="2194472" algn="l" defTabSz="1097236" rtl="0" eaLnBrk="1" latinLnBrk="0" hangingPunct="1">
              <a:defRPr sz="2160" kern="1200">
                <a:solidFill>
                  <a:schemeClr val="tx1"/>
                </a:solidFill>
                <a:latin typeface="+mn-lt"/>
                <a:ea typeface="+mn-ea"/>
                <a:cs typeface="+mn-cs"/>
              </a:defRPr>
            </a:lvl5pPr>
            <a:lvl6pPr marL="2743091" algn="l" defTabSz="1097236" rtl="0" eaLnBrk="1" latinLnBrk="0" hangingPunct="1">
              <a:defRPr sz="2160" kern="1200">
                <a:solidFill>
                  <a:schemeClr val="tx1"/>
                </a:solidFill>
                <a:latin typeface="+mn-lt"/>
                <a:ea typeface="+mn-ea"/>
                <a:cs typeface="+mn-cs"/>
              </a:defRPr>
            </a:lvl6pPr>
            <a:lvl7pPr marL="3291708" algn="l" defTabSz="1097236" rtl="0" eaLnBrk="1" latinLnBrk="0" hangingPunct="1">
              <a:defRPr sz="2160" kern="1200">
                <a:solidFill>
                  <a:schemeClr val="tx1"/>
                </a:solidFill>
                <a:latin typeface="+mn-lt"/>
                <a:ea typeface="+mn-ea"/>
                <a:cs typeface="+mn-cs"/>
              </a:defRPr>
            </a:lvl7pPr>
            <a:lvl8pPr marL="3840326" algn="l" defTabSz="1097236" rtl="0" eaLnBrk="1" latinLnBrk="0" hangingPunct="1">
              <a:defRPr sz="2160" kern="1200">
                <a:solidFill>
                  <a:schemeClr val="tx1"/>
                </a:solidFill>
                <a:latin typeface="+mn-lt"/>
                <a:ea typeface="+mn-ea"/>
                <a:cs typeface="+mn-cs"/>
              </a:defRPr>
            </a:lvl8pPr>
            <a:lvl9pPr marL="4388945" algn="l" defTabSz="1097236" rtl="0" eaLnBrk="1" latinLnBrk="0" hangingPunct="1">
              <a:defRPr sz="2160" kern="1200">
                <a:solidFill>
                  <a:schemeClr val="tx1"/>
                </a:solidFill>
                <a:latin typeface="+mn-lt"/>
                <a:ea typeface="+mn-ea"/>
                <a:cs typeface="+mn-cs"/>
              </a:defRPr>
            </a:lvl9pPr>
          </a:lstStyle>
          <a:p>
            <a:endParaRPr lang="zh-CN" altLang="en-US"/>
          </a:p>
        </p:txBody>
      </p:sp>
      <p:sp>
        <p:nvSpPr>
          <p:cNvPr id="5" name="灯片编号占位符 4">
            <a:extLst>
              <a:ext uri="{FF2B5EF4-FFF2-40B4-BE49-F238E27FC236}">
                <a16:creationId xmlns:a16="http://schemas.microsoft.com/office/drawing/2014/main" id="{F8A6B477-4123-426A-8C70-10D268BD643C}"/>
              </a:ext>
            </a:extLst>
          </p:cNvPr>
          <p:cNvSpPr>
            <a:spLocks noGrp="1"/>
          </p:cNvSpPr>
          <p:nvPr>
            <p:ph type="sldNum" sz="quarter" idx="12"/>
          </p:nvPr>
        </p:nvSpPr>
        <p:spPr/>
        <p:txBody>
          <a:bodyPr/>
          <a:lstStyle/>
          <a:p>
            <a:fld id="{ADE361C3-C043-4A6E-BDCE-8DA1E7D90A3B}" type="slidenum">
              <a:rPr lang="zh-CN" altLang="en-US" smtClean="0"/>
              <a:t>2</a:t>
            </a:fld>
            <a:endParaRPr lang="zh-CN" altLang="en-US"/>
          </a:p>
        </p:txBody>
      </p:sp>
    </p:spTree>
    <p:extLst>
      <p:ext uri="{BB962C8B-B14F-4D97-AF65-F5344CB8AC3E}">
        <p14:creationId xmlns:p14="http://schemas.microsoft.com/office/powerpoint/2010/main" val="2570582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C6FCED2-28EF-459E-9623-A5272B6C521E}"/>
              </a:ext>
            </a:extLst>
          </p:cNvPr>
          <p:cNvSpPr>
            <a:spLocks noGrp="1"/>
          </p:cNvSpPr>
          <p:nvPr>
            <p:ph type="title"/>
          </p:nvPr>
        </p:nvSpPr>
        <p:spPr/>
        <p:txBody>
          <a:bodyPr/>
          <a:lstStyle/>
          <a:p>
            <a:r>
              <a:rPr lang="en-US" altLang="zh-CN" b="1" dirty="0">
                <a:solidFill>
                  <a:srgbClr val="C00000"/>
                </a:solidFill>
                <a:latin typeface="微软雅黑" panose="020B0503020204020204" pitchFamily="34" charset="-122"/>
                <a:ea typeface="微软雅黑" panose="020B0503020204020204" pitchFamily="34" charset="-122"/>
              </a:rPr>
              <a:t>Outline</a:t>
            </a:r>
            <a:endParaRPr lang="zh-CN" altLang="en-US" b="1" dirty="0">
              <a:solidFill>
                <a:srgbClr val="C00000"/>
              </a:solidFill>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a16="http://schemas.microsoft.com/office/drawing/2014/main" id="{EC96AD6D-3116-4C13-B8A7-61BB374D952D}"/>
              </a:ext>
            </a:extLst>
          </p:cNvPr>
          <p:cNvSpPr>
            <a:spLocks noGrp="1"/>
          </p:cNvSpPr>
          <p:nvPr>
            <p:ph idx="1"/>
          </p:nvPr>
        </p:nvSpPr>
        <p:spPr/>
        <p:txBody>
          <a:bodyPr/>
          <a:lstStyle/>
          <a:p>
            <a:r>
              <a:rPr lang="en-US" altLang="zh-CN" dirty="0">
                <a:latin typeface="微软雅黑" panose="020B0503020204020204" pitchFamily="34" charset="-122"/>
                <a:ea typeface="微软雅黑" panose="020B0503020204020204" pitchFamily="34" charset="-122"/>
              </a:rPr>
              <a:t>Background and Motivation</a:t>
            </a:r>
          </a:p>
          <a:p>
            <a:r>
              <a:rPr lang="en-US" altLang="zh-CN" dirty="0">
                <a:solidFill>
                  <a:schemeClr val="bg1">
                    <a:lumMod val="65000"/>
                  </a:schemeClr>
                </a:solidFill>
                <a:latin typeface="微软雅黑" panose="020B0503020204020204" pitchFamily="34" charset="-122"/>
                <a:ea typeface="微软雅黑" panose="020B0503020204020204" pitchFamily="34" charset="-122"/>
              </a:rPr>
              <a:t>Programming Model Design</a:t>
            </a:r>
          </a:p>
          <a:p>
            <a:r>
              <a:rPr lang="en-US" altLang="zh-CN" dirty="0">
                <a:solidFill>
                  <a:schemeClr val="bg1">
                    <a:lumMod val="65000"/>
                  </a:schemeClr>
                </a:solidFill>
                <a:latin typeface="微软雅黑" panose="020B0503020204020204" pitchFamily="34" charset="-122"/>
                <a:ea typeface="微软雅黑" panose="020B0503020204020204" pitchFamily="34" charset="-122"/>
              </a:rPr>
              <a:t>Evaluation</a:t>
            </a:r>
          </a:p>
          <a:p>
            <a:r>
              <a:rPr lang="en-US" altLang="zh-CN" dirty="0">
                <a:solidFill>
                  <a:schemeClr val="bg1">
                    <a:lumMod val="65000"/>
                  </a:schemeClr>
                </a:solidFill>
                <a:latin typeface="微软雅黑" panose="020B0503020204020204" pitchFamily="34" charset="-122"/>
                <a:ea typeface="微软雅黑" panose="020B0503020204020204" pitchFamily="34" charset="-122"/>
              </a:rPr>
              <a:t>Demo</a:t>
            </a:r>
          </a:p>
          <a:p>
            <a:endParaRPr lang="en-US" altLang="zh-CN" dirty="0">
              <a:latin typeface="微软雅黑" panose="020B0503020204020204" pitchFamily="34" charset="-122"/>
              <a:ea typeface="微软雅黑" panose="020B0503020204020204" pitchFamily="34" charset="-122"/>
            </a:endParaRPr>
          </a:p>
          <a:p>
            <a:endParaRPr lang="zh-CN" altLang="en-US" dirty="0">
              <a:latin typeface="微软雅黑" panose="020B0503020204020204" pitchFamily="34" charset="-122"/>
              <a:ea typeface="微软雅黑" panose="020B0503020204020204" pitchFamily="34" charset="-122"/>
            </a:endParaRPr>
          </a:p>
        </p:txBody>
      </p:sp>
      <p:sp>
        <p:nvSpPr>
          <p:cNvPr id="4" name="页脚占位符 3">
            <a:extLst>
              <a:ext uri="{FF2B5EF4-FFF2-40B4-BE49-F238E27FC236}">
                <a16:creationId xmlns:a16="http://schemas.microsoft.com/office/drawing/2014/main" id="{FDBA61A4-7C75-4794-BF0A-5C71D6950447}"/>
              </a:ext>
            </a:extLst>
          </p:cNvPr>
          <p:cNvSpPr>
            <a:spLocks noGrp="1"/>
          </p:cNvSpPr>
          <p:nvPr>
            <p:ph type="ftr" sz="quarter" idx="11"/>
          </p:nvPr>
        </p:nvSpPr>
        <p:spPr>
          <a:xfrm>
            <a:off x="4165602" y="6356358"/>
            <a:ext cx="3860800" cy="365125"/>
          </a:xfrm>
          <a:prstGeom prst="rect">
            <a:avLst/>
          </a:prstGeom>
        </p:spPr>
        <p:txBody>
          <a:bodyPr vert="horz" lIns="91440" tIns="45720" rIns="91440" bIns="45720" rtlCol="0" anchor="ctr"/>
          <a:lstStyle>
            <a:defPPr>
              <a:defRPr lang="zh-CN"/>
            </a:defPPr>
            <a:lvl1pPr marL="0" algn="ctr" defTabSz="1097236" rtl="0" eaLnBrk="1" latinLnBrk="0" hangingPunct="1">
              <a:defRPr sz="1440" kern="1200">
                <a:solidFill>
                  <a:schemeClr val="tx1">
                    <a:tint val="75000"/>
                  </a:schemeClr>
                </a:solidFill>
                <a:latin typeface="DengXian" charset="0"/>
                <a:ea typeface="DengXian" charset="0"/>
                <a:cs typeface="DengXian" charset="0"/>
              </a:defRPr>
            </a:lvl1pPr>
            <a:lvl2pPr marL="548618" algn="l" defTabSz="1097236" rtl="0" eaLnBrk="1" latinLnBrk="0" hangingPunct="1">
              <a:defRPr sz="2160" kern="1200">
                <a:solidFill>
                  <a:schemeClr val="tx1"/>
                </a:solidFill>
                <a:latin typeface="+mn-lt"/>
                <a:ea typeface="+mn-ea"/>
                <a:cs typeface="+mn-cs"/>
              </a:defRPr>
            </a:lvl2pPr>
            <a:lvl3pPr marL="1097236" algn="l" defTabSz="1097236" rtl="0" eaLnBrk="1" latinLnBrk="0" hangingPunct="1">
              <a:defRPr sz="2160" kern="1200">
                <a:solidFill>
                  <a:schemeClr val="tx1"/>
                </a:solidFill>
                <a:latin typeface="+mn-lt"/>
                <a:ea typeface="+mn-ea"/>
                <a:cs typeface="+mn-cs"/>
              </a:defRPr>
            </a:lvl3pPr>
            <a:lvl4pPr marL="1645854" algn="l" defTabSz="1097236" rtl="0" eaLnBrk="1" latinLnBrk="0" hangingPunct="1">
              <a:defRPr sz="2160" kern="1200">
                <a:solidFill>
                  <a:schemeClr val="tx1"/>
                </a:solidFill>
                <a:latin typeface="+mn-lt"/>
                <a:ea typeface="+mn-ea"/>
                <a:cs typeface="+mn-cs"/>
              </a:defRPr>
            </a:lvl4pPr>
            <a:lvl5pPr marL="2194472" algn="l" defTabSz="1097236" rtl="0" eaLnBrk="1" latinLnBrk="0" hangingPunct="1">
              <a:defRPr sz="2160" kern="1200">
                <a:solidFill>
                  <a:schemeClr val="tx1"/>
                </a:solidFill>
                <a:latin typeface="+mn-lt"/>
                <a:ea typeface="+mn-ea"/>
                <a:cs typeface="+mn-cs"/>
              </a:defRPr>
            </a:lvl5pPr>
            <a:lvl6pPr marL="2743091" algn="l" defTabSz="1097236" rtl="0" eaLnBrk="1" latinLnBrk="0" hangingPunct="1">
              <a:defRPr sz="2160" kern="1200">
                <a:solidFill>
                  <a:schemeClr val="tx1"/>
                </a:solidFill>
                <a:latin typeface="+mn-lt"/>
                <a:ea typeface="+mn-ea"/>
                <a:cs typeface="+mn-cs"/>
              </a:defRPr>
            </a:lvl6pPr>
            <a:lvl7pPr marL="3291708" algn="l" defTabSz="1097236" rtl="0" eaLnBrk="1" latinLnBrk="0" hangingPunct="1">
              <a:defRPr sz="2160" kern="1200">
                <a:solidFill>
                  <a:schemeClr val="tx1"/>
                </a:solidFill>
                <a:latin typeface="+mn-lt"/>
                <a:ea typeface="+mn-ea"/>
                <a:cs typeface="+mn-cs"/>
              </a:defRPr>
            </a:lvl7pPr>
            <a:lvl8pPr marL="3840326" algn="l" defTabSz="1097236" rtl="0" eaLnBrk="1" latinLnBrk="0" hangingPunct="1">
              <a:defRPr sz="2160" kern="1200">
                <a:solidFill>
                  <a:schemeClr val="tx1"/>
                </a:solidFill>
                <a:latin typeface="+mn-lt"/>
                <a:ea typeface="+mn-ea"/>
                <a:cs typeface="+mn-cs"/>
              </a:defRPr>
            </a:lvl8pPr>
            <a:lvl9pPr marL="4388945" algn="l" defTabSz="1097236" rtl="0" eaLnBrk="1" latinLnBrk="0" hangingPunct="1">
              <a:defRPr sz="2160" kern="1200">
                <a:solidFill>
                  <a:schemeClr val="tx1"/>
                </a:solidFill>
                <a:latin typeface="+mn-lt"/>
                <a:ea typeface="+mn-ea"/>
                <a:cs typeface="+mn-cs"/>
              </a:defRPr>
            </a:lvl9pPr>
          </a:lstStyle>
          <a:p>
            <a:endParaRPr lang="zh-CN" altLang="en-US"/>
          </a:p>
        </p:txBody>
      </p:sp>
      <p:sp>
        <p:nvSpPr>
          <p:cNvPr id="5" name="灯片编号占位符 4">
            <a:extLst>
              <a:ext uri="{FF2B5EF4-FFF2-40B4-BE49-F238E27FC236}">
                <a16:creationId xmlns:a16="http://schemas.microsoft.com/office/drawing/2014/main" id="{F8A6B477-4123-426A-8C70-10D268BD643C}"/>
              </a:ext>
            </a:extLst>
          </p:cNvPr>
          <p:cNvSpPr>
            <a:spLocks noGrp="1"/>
          </p:cNvSpPr>
          <p:nvPr>
            <p:ph type="sldNum" sz="quarter" idx="12"/>
          </p:nvPr>
        </p:nvSpPr>
        <p:spPr/>
        <p:txBody>
          <a:bodyPr/>
          <a:lstStyle/>
          <a:p>
            <a:fld id="{ADE361C3-C043-4A6E-BDCE-8DA1E7D90A3B}" type="slidenum">
              <a:rPr lang="zh-CN" altLang="en-US" smtClean="0"/>
              <a:t>3</a:t>
            </a:fld>
            <a:endParaRPr lang="zh-CN" altLang="en-US"/>
          </a:p>
        </p:txBody>
      </p:sp>
    </p:spTree>
    <p:extLst>
      <p:ext uri="{BB962C8B-B14F-4D97-AF65-F5344CB8AC3E}">
        <p14:creationId xmlns:p14="http://schemas.microsoft.com/office/powerpoint/2010/main" val="2479305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B787AC5-BA97-490F-8B7A-9ED0DE406F52}"/>
              </a:ext>
            </a:extLst>
          </p:cNvPr>
          <p:cNvSpPr>
            <a:spLocks noGrp="1"/>
          </p:cNvSpPr>
          <p:nvPr>
            <p:ph type="title"/>
          </p:nvPr>
        </p:nvSpPr>
        <p:spPr/>
        <p:txBody>
          <a:bodyPr/>
          <a:lstStyle/>
          <a:p>
            <a:r>
              <a:rPr lang="en-US" altLang="zh-CN" b="1" dirty="0">
                <a:solidFill>
                  <a:srgbClr val="C00000"/>
                </a:solidFill>
                <a:latin typeface="微软雅黑" panose="020B0503020204020204" pitchFamily="34" charset="-122"/>
                <a:ea typeface="微软雅黑" panose="020B0503020204020204" pitchFamily="34" charset="-122"/>
              </a:rPr>
              <a:t>Graph is </a:t>
            </a:r>
            <a:r>
              <a:rPr lang="en-US" altLang="zh-CN" b="1" dirty="0" err="1">
                <a:solidFill>
                  <a:srgbClr val="C00000"/>
                </a:solidFill>
                <a:latin typeface="微软雅黑" panose="020B0503020204020204" pitchFamily="34" charset="-122"/>
                <a:ea typeface="微软雅黑" panose="020B0503020204020204" pitchFamily="34" charset="-122"/>
              </a:rPr>
              <a:t>Ubquitous</a:t>
            </a:r>
            <a:endParaRPr lang="zh-CN" altLang="en-US" b="1" dirty="0">
              <a:solidFill>
                <a:srgbClr val="C00000"/>
              </a:solidFill>
              <a:latin typeface="微软雅黑" panose="020B0503020204020204" pitchFamily="34" charset="-122"/>
              <a:ea typeface="微软雅黑" panose="020B0503020204020204" pitchFamily="34" charset="-122"/>
            </a:endParaRPr>
          </a:p>
        </p:txBody>
      </p:sp>
      <p:pic>
        <p:nvPicPr>
          <p:cNvPr id="7" name="内容占位符 6">
            <a:extLst>
              <a:ext uri="{FF2B5EF4-FFF2-40B4-BE49-F238E27FC236}">
                <a16:creationId xmlns:a16="http://schemas.microsoft.com/office/drawing/2014/main" id="{AF8B2FB9-F1C9-4F10-888F-9A4E7CE9737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91581" y="1145562"/>
            <a:ext cx="3633974" cy="1724114"/>
          </a:xfrm>
        </p:spPr>
      </p:pic>
      <p:sp>
        <p:nvSpPr>
          <p:cNvPr id="4" name="页脚占位符 3">
            <a:extLst>
              <a:ext uri="{FF2B5EF4-FFF2-40B4-BE49-F238E27FC236}">
                <a16:creationId xmlns:a16="http://schemas.microsoft.com/office/drawing/2014/main" id="{B0B468C5-0B75-4655-905F-766BEB61BA0B}"/>
              </a:ext>
            </a:extLst>
          </p:cNvPr>
          <p:cNvSpPr>
            <a:spLocks noGrp="1"/>
          </p:cNvSpPr>
          <p:nvPr>
            <p:ph type="ftr" sz="quarter" idx="11"/>
          </p:nvPr>
        </p:nvSpPr>
        <p:spPr>
          <a:xfrm>
            <a:off x="4165602" y="6356358"/>
            <a:ext cx="3860800" cy="365125"/>
          </a:xfrm>
          <a:prstGeom prst="rect">
            <a:avLst/>
          </a:prstGeom>
        </p:spPr>
        <p:txBody>
          <a:bodyPr vert="horz" lIns="91440" tIns="45720" rIns="91440" bIns="45720" rtlCol="0" anchor="ctr"/>
          <a:lstStyle>
            <a:defPPr>
              <a:defRPr lang="zh-CN"/>
            </a:defPPr>
            <a:lvl1pPr marL="0" algn="ctr" defTabSz="1097236" rtl="0" eaLnBrk="1" latinLnBrk="0" hangingPunct="1">
              <a:defRPr sz="1440" kern="1200">
                <a:solidFill>
                  <a:schemeClr val="tx1">
                    <a:tint val="75000"/>
                  </a:schemeClr>
                </a:solidFill>
                <a:latin typeface="DengXian" charset="0"/>
                <a:ea typeface="DengXian" charset="0"/>
                <a:cs typeface="DengXian" charset="0"/>
              </a:defRPr>
            </a:lvl1pPr>
            <a:lvl2pPr marL="548618" algn="l" defTabSz="1097236" rtl="0" eaLnBrk="1" latinLnBrk="0" hangingPunct="1">
              <a:defRPr sz="2160" kern="1200">
                <a:solidFill>
                  <a:schemeClr val="tx1"/>
                </a:solidFill>
                <a:latin typeface="+mn-lt"/>
                <a:ea typeface="+mn-ea"/>
                <a:cs typeface="+mn-cs"/>
              </a:defRPr>
            </a:lvl2pPr>
            <a:lvl3pPr marL="1097236" algn="l" defTabSz="1097236" rtl="0" eaLnBrk="1" latinLnBrk="0" hangingPunct="1">
              <a:defRPr sz="2160" kern="1200">
                <a:solidFill>
                  <a:schemeClr val="tx1"/>
                </a:solidFill>
                <a:latin typeface="+mn-lt"/>
                <a:ea typeface="+mn-ea"/>
                <a:cs typeface="+mn-cs"/>
              </a:defRPr>
            </a:lvl3pPr>
            <a:lvl4pPr marL="1645854" algn="l" defTabSz="1097236" rtl="0" eaLnBrk="1" latinLnBrk="0" hangingPunct="1">
              <a:defRPr sz="2160" kern="1200">
                <a:solidFill>
                  <a:schemeClr val="tx1"/>
                </a:solidFill>
                <a:latin typeface="+mn-lt"/>
                <a:ea typeface="+mn-ea"/>
                <a:cs typeface="+mn-cs"/>
              </a:defRPr>
            </a:lvl4pPr>
            <a:lvl5pPr marL="2194472" algn="l" defTabSz="1097236" rtl="0" eaLnBrk="1" latinLnBrk="0" hangingPunct="1">
              <a:defRPr sz="2160" kern="1200">
                <a:solidFill>
                  <a:schemeClr val="tx1"/>
                </a:solidFill>
                <a:latin typeface="+mn-lt"/>
                <a:ea typeface="+mn-ea"/>
                <a:cs typeface="+mn-cs"/>
              </a:defRPr>
            </a:lvl5pPr>
            <a:lvl6pPr marL="2743091" algn="l" defTabSz="1097236" rtl="0" eaLnBrk="1" latinLnBrk="0" hangingPunct="1">
              <a:defRPr sz="2160" kern="1200">
                <a:solidFill>
                  <a:schemeClr val="tx1"/>
                </a:solidFill>
                <a:latin typeface="+mn-lt"/>
                <a:ea typeface="+mn-ea"/>
                <a:cs typeface="+mn-cs"/>
              </a:defRPr>
            </a:lvl6pPr>
            <a:lvl7pPr marL="3291708" algn="l" defTabSz="1097236" rtl="0" eaLnBrk="1" latinLnBrk="0" hangingPunct="1">
              <a:defRPr sz="2160" kern="1200">
                <a:solidFill>
                  <a:schemeClr val="tx1"/>
                </a:solidFill>
                <a:latin typeface="+mn-lt"/>
                <a:ea typeface="+mn-ea"/>
                <a:cs typeface="+mn-cs"/>
              </a:defRPr>
            </a:lvl7pPr>
            <a:lvl8pPr marL="3840326" algn="l" defTabSz="1097236" rtl="0" eaLnBrk="1" latinLnBrk="0" hangingPunct="1">
              <a:defRPr sz="2160" kern="1200">
                <a:solidFill>
                  <a:schemeClr val="tx1"/>
                </a:solidFill>
                <a:latin typeface="+mn-lt"/>
                <a:ea typeface="+mn-ea"/>
                <a:cs typeface="+mn-cs"/>
              </a:defRPr>
            </a:lvl8pPr>
            <a:lvl9pPr marL="4388945" algn="l" defTabSz="1097236" rtl="0" eaLnBrk="1" latinLnBrk="0" hangingPunct="1">
              <a:defRPr sz="2160" kern="1200">
                <a:solidFill>
                  <a:schemeClr val="tx1"/>
                </a:solidFill>
                <a:latin typeface="+mn-lt"/>
                <a:ea typeface="+mn-ea"/>
                <a:cs typeface="+mn-cs"/>
              </a:defRPr>
            </a:lvl9pPr>
          </a:lstStyle>
          <a:p>
            <a:endParaRPr lang="zh-CN" altLang="en-US"/>
          </a:p>
        </p:txBody>
      </p:sp>
      <p:sp>
        <p:nvSpPr>
          <p:cNvPr id="5" name="灯片编号占位符 4">
            <a:extLst>
              <a:ext uri="{FF2B5EF4-FFF2-40B4-BE49-F238E27FC236}">
                <a16:creationId xmlns:a16="http://schemas.microsoft.com/office/drawing/2014/main" id="{9AD62FED-DC3D-45BD-B553-0594C508911F}"/>
              </a:ext>
            </a:extLst>
          </p:cNvPr>
          <p:cNvSpPr>
            <a:spLocks noGrp="1"/>
          </p:cNvSpPr>
          <p:nvPr>
            <p:ph type="sldNum" sz="quarter" idx="12"/>
          </p:nvPr>
        </p:nvSpPr>
        <p:spPr/>
        <p:txBody>
          <a:bodyPr/>
          <a:lstStyle/>
          <a:p>
            <a:fld id="{ADE361C3-C043-4A6E-BDCE-8DA1E7D90A3B}" type="slidenum">
              <a:rPr lang="zh-CN" altLang="en-US" smtClean="0"/>
              <a:t>4</a:t>
            </a:fld>
            <a:endParaRPr lang="zh-CN" altLang="en-US"/>
          </a:p>
        </p:txBody>
      </p:sp>
      <p:pic>
        <p:nvPicPr>
          <p:cNvPr id="9" name="图片 8">
            <a:extLst>
              <a:ext uri="{FF2B5EF4-FFF2-40B4-BE49-F238E27FC236}">
                <a16:creationId xmlns:a16="http://schemas.microsoft.com/office/drawing/2014/main" id="{2026C764-F783-4E74-9112-C1F9449FA1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0042" y="1145562"/>
            <a:ext cx="3499483" cy="1711938"/>
          </a:xfrm>
          <a:prstGeom prst="rect">
            <a:avLst/>
          </a:prstGeom>
        </p:spPr>
      </p:pic>
      <p:pic>
        <p:nvPicPr>
          <p:cNvPr id="11" name="图片 10">
            <a:extLst>
              <a:ext uri="{FF2B5EF4-FFF2-40B4-BE49-F238E27FC236}">
                <a16:creationId xmlns:a16="http://schemas.microsoft.com/office/drawing/2014/main" id="{819CAA8F-D3DE-4822-AE7B-7A87350C1C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1581" y="3235542"/>
            <a:ext cx="3633974" cy="1593936"/>
          </a:xfrm>
          <a:prstGeom prst="rect">
            <a:avLst/>
          </a:prstGeom>
        </p:spPr>
      </p:pic>
      <p:pic>
        <p:nvPicPr>
          <p:cNvPr id="13" name="图片 12">
            <a:extLst>
              <a:ext uri="{FF2B5EF4-FFF2-40B4-BE49-F238E27FC236}">
                <a16:creationId xmlns:a16="http://schemas.microsoft.com/office/drawing/2014/main" id="{AF863145-E9AC-47EE-B96F-78EE7EB44B1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50042" y="3235542"/>
            <a:ext cx="3499483" cy="1593936"/>
          </a:xfrm>
          <a:prstGeom prst="rect">
            <a:avLst/>
          </a:prstGeom>
        </p:spPr>
      </p:pic>
      <p:sp>
        <p:nvSpPr>
          <p:cNvPr id="14" name="文本框 13">
            <a:extLst>
              <a:ext uri="{FF2B5EF4-FFF2-40B4-BE49-F238E27FC236}">
                <a16:creationId xmlns:a16="http://schemas.microsoft.com/office/drawing/2014/main" id="{7882933D-323C-4637-AA18-8A36758AAD0B}"/>
              </a:ext>
            </a:extLst>
          </p:cNvPr>
          <p:cNvSpPr txBox="1"/>
          <p:nvPr/>
        </p:nvSpPr>
        <p:spPr>
          <a:xfrm>
            <a:off x="2078782" y="2865385"/>
            <a:ext cx="1066382" cy="300082"/>
          </a:xfrm>
          <a:prstGeom prst="rect">
            <a:avLst/>
          </a:prstGeom>
          <a:noFill/>
        </p:spPr>
        <p:txBody>
          <a:bodyPr wrap="none" rtlCol="0">
            <a:spAutoFit/>
          </a:bodyPr>
          <a:lstStyle/>
          <a:p>
            <a:r>
              <a:rPr lang="en-US" altLang="zh-CN" sz="1350" dirty="0"/>
              <a:t>Web Graph</a:t>
            </a:r>
            <a:endParaRPr lang="zh-CN" altLang="en-US" sz="1350" dirty="0"/>
          </a:p>
        </p:txBody>
      </p:sp>
      <p:sp>
        <p:nvSpPr>
          <p:cNvPr id="15" name="文本框 14">
            <a:extLst>
              <a:ext uri="{FF2B5EF4-FFF2-40B4-BE49-F238E27FC236}">
                <a16:creationId xmlns:a16="http://schemas.microsoft.com/office/drawing/2014/main" id="{F86E3657-6905-47F8-8105-5CAAC61D3D95}"/>
              </a:ext>
            </a:extLst>
          </p:cNvPr>
          <p:cNvSpPr txBox="1"/>
          <p:nvPr/>
        </p:nvSpPr>
        <p:spPr>
          <a:xfrm>
            <a:off x="6104282" y="2866413"/>
            <a:ext cx="1184940" cy="300082"/>
          </a:xfrm>
          <a:prstGeom prst="rect">
            <a:avLst/>
          </a:prstGeom>
          <a:noFill/>
        </p:spPr>
        <p:txBody>
          <a:bodyPr wrap="none" rtlCol="0">
            <a:spAutoFit/>
          </a:bodyPr>
          <a:lstStyle/>
          <a:p>
            <a:r>
              <a:rPr lang="en-US" altLang="zh-CN" sz="1350" dirty="0"/>
              <a:t>Social Graph</a:t>
            </a:r>
            <a:endParaRPr lang="zh-CN" altLang="en-US" sz="1350" dirty="0"/>
          </a:p>
        </p:txBody>
      </p:sp>
      <p:sp>
        <p:nvSpPr>
          <p:cNvPr id="16" name="文本框 15">
            <a:extLst>
              <a:ext uri="{FF2B5EF4-FFF2-40B4-BE49-F238E27FC236}">
                <a16:creationId xmlns:a16="http://schemas.microsoft.com/office/drawing/2014/main" id="{1156AF5F-79E6-47A3-8751-62BC1E321C47}"/>
              </a:ext>
            </a:extLst>
          </p:cNvPr>
          <p:cNvSpPr txBox="1"/>
          <p:nvPr/>
        </p:nvSpPr>
        <p:spPr>
          <a:xfrm>
            <a:off x="1666337" y="4721811"/>
            <a:ext cx="1733167" cy="300082"/>
          </a:xfrm>
          <a:prstGeom prst="rect">
            <a:avLst/>
          </a:prstGeom>
          <a:noFill/>
        </p:spPr>
        <p:txBody>
          <a:bodyPr wrap="none" rtlCol="0">
            <a:spAutoFit/>
          </a:bodyPr>
          <a:lstStyle/>
          <a:p>
            <a:r>
              <a:rPr lang="en-US" altLang="zh-CN" sz="1350" dirty="0"/>
              <a:t>Information Network</a:t>
            </a:r>
            <a:endParaRPr lang="zh-CN" altLang="en-US" sz="1350" dirty="0"/>
          </a:p>
        </p:txBody>
      </p:sp>
      <p:sp>
        <p:nvSpPr>
          <p:cNvPr id="17" name="文本框 16">
            <a:extLst>
              <a:ext uri="{FF2B5EF4-FFF2-40B4-BE49-F238E27FC236}">
                <a16:creationId xmlns:a16="http://schemas.microsoft.com/office/drawing/2014/main" id="{4646F3F3-26C3-45BB-AAFE-40A4440742E6}"/>
              </a:ext>
            </a:extLst>
          </p:cNvPr>
          <p:cNvSpPr txBox="1"/>
          <p:nvPr/>
        </p:nvSpPr>
        <p:spPr>
          <a:xfrm>
            <a:off x="5838224" y="4697428"/>
            <a:ext cx="1608133" cy="300082"/>
          </a:xfrm>
          <a:prstGeom prst="rect">
            <a:avLst/>
          </a:prstGeom>
          <a:noFill/>
        </p:spPr>
        <p:txBody>
          <a:bodyPr wrap="none" rtlCol="0">
            <a:spAutoFit/>
          </a:bodyPr>
          <a:lstStyle/>
          <a:p>
            <a:r>
              <a:rPr lang="en-US" altLang="zh-CN" sz="1350" dirty="0"/>
              <a:t>Biological Network</a:t>
            </a:r>
            <a:endParaRPr lang="zh-CN" altLang="en-US" sz="1350" dirty="0"/>
          </a:p>
        </p:txBody>
      </p:sp>
    </p:spTree>
    <p:extLst>
      <p:ext uri="{BB962C8B-B14F-4D97-AF65-F5344CB8AC3E}">
        <p14:creationId xmlns:p14="http://schemas.microsoft.com/office/powerpoint/2010/main" val="1014947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B787AC5-BA97-490F-8B7A-9ED0DE406F52}"/>
              </a:ext>
            </a:extLst>
          </p:cNvPr>
          <p:cNvSpPr>
            <a:spLocks noGrp="1"/>
          </p:cNvSpPr>
          <p:nvPr>
            <p:ph type="title"/>
          </p:nvPr>
        </p:nvSpPr>
        <p:spPr/>
        <p:txBody>
          <a:bodyPr/>
          <a:lstStyle/>
          <a:p>
            <a:r>
              <a:rPr lang="en-US" altLang="zh-CN" b="1" dirty="0">
                <a:solidFill>
                  <a:srgbClr val="C00000"/>
                </a:solidFill>
                <a:latin typeface="微软雅黑" panose="020B0503020204020204" pitchFamily="34" charset="-122"/>
                <a:ea typeface="微软雅黑" panose="020B0503020204020204" pitchFamily="34" charset="-122"/>
              </a:rPr>
              <a:t>Graph</a:t>
            </a:r>
            <a:endParaRPr lang="zh-CN" altLang="en-US" b="1" dirty="0">
              <a:solidFill>
                <a:srgbClr val="C00000"/>
              </a:solidFill>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a16="http://schemas.microsoft.com/office/drawing/2014/main" id="{916F9D38-999F-4BC0-9B76-DFA9107576BA}"/>
              </a:ext>
            </a:extLst>
          </p:cNvPr>
          <p:cNvSpPr>
            <a:spLocks noGrp="1"/>
          </p:cNvSpPr>
          <p:nvPr>
            <p:ph idx="1"/>
          </p:nvPr>
        </p:nvSpPr>
        <p:spPr>
          <a:xfrm>
            <a:off x="457200" y="1485901"/>
            <a:ext cx="8686800" cy="3394472"/>
          </a:xfrm>
        </p:spPr>
        <p:txBody>
          <a:bodyPr numCol="2">
            <a:normAutofit fontScale="92500" lnSpcReduction="20000"/>
          </a:bodyPr>
          <a:lstStyle/>
          <a:p>
            <a:pPr marL="0" indent="0">
              <a:buNone/>
            </a:pPr>
            <a:r>
              <a:rPr lang="en-US" altLang="zh-CN" dirty="0">
                <a:latin typeface="微软雅黑" panose="020B0503020204020204" pitchFamily="34" charset="-122"/>
                <a:ea typeface="微软雅黑" panose="020B0503020204020204" pitchFamily="34" charset="-122"/>
              </a:rPr>
              <a:t>Traditional Graph analysis :</a:t>
            </a:r>
          </a:p>
          <a:p>
            <a:pPr marL="0" indent="0">
              <a:buNone/>
            </a:pPr>
            <a:r>
              <a:rPr lang="en-US" altLang="zh-CN" sz="1800" dirty="0">
                <a:latin typeface="微软雅黑" panose="020B0503020204020204" pitchFamily="34" charset="-122"/>
              </a:rPr>
              <a:t>Shortest path </a:t>
            </a:r>
          </a:p>
          <a:p>
            <a:pPr marL="0" indent="0">
              <a:buNone/>
            </a:pPr>
            <a:r>
              <a:rPr lang="en-US" altLang="zh-CN" sz="1800" dirty="0">
                <a:latin typeface="微软雅黑" panose="020B0503020204020204" pitchFamily="34" charset="-122"/>
              </a:rPr>
              <a:t>Triangle counting</a:t>
            </a:r>
          </a:p>
          <a:p>
            <a:pPr marL="0" indent="0">
              <a:buNone/>
            </a:pPr>
            <a:r>
              <a:rPr lang="en-US" altLang="zh-CN" sz="1800" dirty="0">
                <a:latin typeface="微软雅黑" panose="020B0503020204020204" pitchFamily="34" charset="-122"/>
              </a:rPr>
              <a:t>Page rank</a:t>
            </a:r>
          </a:p>
          <a:p>
            <a:pPr marL="0" indent="0">
              <a:buNone/>
            </a:pPr>
            <a:endParaRPr lang="en-US" altLang="zh-CN" sz="1800" dirty="0">
              <a:latin typeface="微软雅黑" panose="020B0503020204020204" pitchFamily="34" charset="-122"/>
            </a:endParaRPr>
          </a:p>
          <a:p>
            <a:pPr marL="0" indent="0">
              <a:buNone/>
            </a:pPr>
            <a:r>
              <a:rPr lang="en-US" altLang="zh-CN" sz="1800" dirty="0">
                <a:solidFill>
                  <a:schemeClr val="accent1"/>
                </a:solidFill>
                <a:latin typeface="微软雅黑" panose="020B0503020204020204" pitchFamily="34" charset="-122"/>
              </a:rPr>
              <a:t>The property of each vertex is indivisible</a:t>
            </a:r>
          </a:p>
          <a:p>
            <a:pPr marL="0" indent="0">
              <a:buNone/>
            </a:pPr>
            <a:r>
              <a:rPr lang="en-US" altLang="zh-CN" dirty="0">
                <a:latin typeface="微软雅黑" panose="020B0503020204020204" pitchFamily="34" charset="-122"/>
                <a:ea typeface="微软雅黑" panose="020B0503020204020204" pitchFamily="34" charset="-122"/>
              </a:rPr>
              <a:t>For MLDM as graph computing: </a:t>
            </a:r>
            <a:r>
              <a:rPr lang="en-US" altLang="zh-CN" sz="1800" dirty="0">
                <a:latin typeface="微软雅黑" panose="020B0503020204020204" pitchFamily="34" charset="-122"/>
              </a:rPr>
              <a:t>not indivisible</a:t>
            </a:r>
            <a:endParaRPr lang="en-US" altLang="zh-CN" dirty="0">
              <a:latin typeface="微软雅黑" panose="020B0503020204020204" pitchFamily="34" charset="-122"/>
              <a:ea typeface="微软雅黑" panose="020B0503020204020204" pitchFamily="34" charset="-122"/>
            </a:endParaRPr>
          </a:p>
          <a:p>
            <a:pPr marL="0" indent="0">
              <a:buNone/>
            </a:pPr>
            <a:r>
              <a:rPr lang="en-US" altLang="zh-CN" sz="1800" dirty="0">
                <a:latin typeface="微软雅黑" panose="020B0503020204020204" pitchFamily="34" charset="-122"/>
              </a:rPr>
              <a:t>    - Collaborative Filtering</a:t>
            </a:r>
          </a:p>
          <a:p>
            <a:pPr marL="0" indent="0">
              <a:buNone/>
            </a:pPr>
            <a:r>
              <a:rPr lang="en-US" altLang="zh-CN" sz="1800" dirty="0">
                <a:latin typeface="微软雅黑" panose="020B0503020204020204" pitchFamily="34" charset="-122"/>
              </a:rPr>
              <a:t>    - </a:t>
            </a:r>
            <a:r>
              <a:rPr lang="en-US" altLang="zh-CN" sz="1800" dirty="0" err="1">
                <a:latin typeface="微软雅黑" panose="020B0503020204020204" pitchFamily="34" charset="-122"/>
              </a:rPr>
              <a:t>SpMM</a:t>
            </a:r>
            <a:endParaRPr lang="en-US" altLang="zh-CN" sz="1800" dirty="0">
              <a:latin typeface="微软雅黑" panose="020B0503020204020204" pitchFamily="34" charset="-122"/>
            </a:endParaRPr>
          </a:p>
          <a:p>
            <a:pPr marL="0" indent="0">
              <a:buNone/>
            </a:pPr>
            <a:r>
              <a:rPr lang="en-US" altLang="zh-CN" sz="1800" dirty="0">
                <a:latin typeface="微软雅黑" panose="020B0503020204020204" pitchFamily="34" charset="-122"/>
              </a:rPr>
              <a:t>    - Neural Network</a:t>
            </a:r>
          </a:p>
          <a:p>
            <a:pPr marL="0" indent="0">
              <a:buNone/>
            </a:pPr>
            <a:r>
              <a:rPr lang="en-US" altLang="zh-CN" sz="1800" dirty="0">
                <a:solidFill>
                  <a:schemeClr val="accent1"/>
                </a:solidFill>
                <a:latin typeface="微软雅黑" panose="020B0503020204020204" pitchFamily="34" charset="-122"/>
              </a:rPr>
              <a:t>The property of each vertex is not </a:t>
            </a:r>
          </a:p>
          <a:p>
            <a:pPr marL="0" indent="0">
              <a:buNone/>
            </a:pPr>
            <a:r>
              <a:rPr lang="en-US" altLang="zh-CN" sz="1800" dirty="0">
                <a:solidFill>
                  <a:schemeClr val="accent1"/>
                </a:solidFill>
                <a:latin typeface="微软雅黑" panose="020B0503020204020204" pitchFamily="34" charset="-122"/>
              </a:rPr>
              <a:t>Indivisible.</a:t>
            </a:r>
          </a:p>
          <a:p>
            <a:pPr marL="0" indent="0">
              <a:buNone/>
            </a:pPr>
            <a:endParaRPr lang="en-US" altLang="zh-CN" sz="1800" dirty="0">
              <a:latin typeface="微软雅黑" panose="020B0503020204020204" pitchFamily="34" charset="-122"/>
            </a:endParaRPr>
          </a:p>
        </p:txBody>
      </p:sp>
      <p:sp>
        <p:nvSpPr>
          <p:cNvPr id="4" name="页脚占位符 3">
            <a:extLst>
              <a:ext uri="{FF2B5EF4-FFF2-40B4-BE49-F238E27FC236}">
                <a16:creationId xmlns:a16="http://schemas.microsoft.com/office/drawing/2014/main" id="{B0B468C5-0B75-4655-905F-766BEB61BA0B}"/>
              </a:ext>
            </a:extLst>
          </p:cNvPr>
          <p:cNvSpPr>
            <a:spLocks noGrp="1"/>
          </p:cNvSpPr>
          <p:nvPr>
            <p:ph type="ftr" sz="quarter" idx="11"/>
          </p:nvPr>
        </p:nvSpPr>
        <p:spPr>
          <a:xfrm>
            <a:off x="4165602" y="6356358"/>
            <a:ext cx="3860800" cy="365125"/>
          </a:xfrm>
          <a:prstGeom prst="rect">
            <a:avLst/>
          </a:prstGeom>
        </p:spPr>
        <p:txBody>
          <a:bodyPr vert="horz" lIns="91440" tIns="45720" rIns="91440" bIns="45720" rtlCol="0" anchor="ctr"/>
          <a:lstStyle>
            <a:defPPr>
              <a:defRPr lang="zh-CN"/>
            </a:defPPr>
            <a:lvl1pPr marL="0" algn="ctr" defTabSz="1097236" rtl="0" eaLnBrk="1" latinLnBrk="0" hangingPunct="1">
              <a:defRPr sz="1440" kern="1200">
                <a:solidFill>
                  <a:schemeClr val="tx1">
                    <a:tint val="75000"/>
                  </a:schemeClr>
                </a:solidFill>
                <a:latin typeface="DengXian" charset="0"/>
                <a:ea typeface="DengXian" charset="0"/>
                <a:cs typeface="DengXian" charset="0"/>
              </a:defRPr>
            </a:lvl1pPr>
            <a:lvl2pPr marL="548618" algn="l" defTabSz="1097236" rtl="0" eaLnBrk="1" latinLnBrk="0" hangingPunct="1">
              <a:defRPr sz="2160" kern="1200">
                <a:solidFill>
                  <a:schemeClr val="tx1"/>
                </a:solidFill>
                <a:latin typeface="+mn-lt"/>
                <a:ea typeface="+mn-ea"/>
                <a:cs typeface="+mn-cs"/>
              </a:defRPr>
            </a:lvl2pPr>
            <a:lvl3pPr marL="1097236" algn="l" defTabSz="1097236" rtl="0" eaLnBrk="1" latinLnBrk="0" hangingPunct="1">
              <a:defRPr sz="2160" kern="1200">
                <a:solidFill>
                  <a:schemeClr val="tx1"/>
                </a:solidFill>
                <a:latin typeface="+mn-lt"/>
                <a:ea typeface="+mn-ea"/>
                <a:cs typeface="+mn-cs"/>
              </a:defRPr>
            </a:lvl3pPr>
            <a:lvl4pPr marL="1645854" algn="l" defTabSz="1097236" rtl="0" eaLnBrk="1" latinLnBrk="0" hangingPunct="1">
              <a:defRPr sz="2160" kern="1200">
                <a:solidFill>
                  <a:schemeClr val="tx1"/>
                </a:solidFill>
                <a:latin typeface="+mn-lt"/>
                <a:ea typeface="+mn-ea"/>
                <a:cs typeface="+mn-cs"/>
              </a:defRPr>
            </a:lvl4pPr>
            <a:lvl5pPr marL="2194472" algn="l" defTabSz="1097236" rtl="0" eaLnBrk="1" latinLnBrk="0" hangingPunct="1">
              <a:defRPr sz="2160" kern="1200">
                <a:solidFill>
                  <a:schemeClr val="tx1"/>
                </a:solidFill>
                <a:latin typeface="+mn-lt"/>
                <a:ea typeface="+mn-ea"/>
                <a:cs typeface="+mn-cs"/>
              </a:defRPr>
            </a:lvl5pPr>
            <a:lvl6pPr marL="2743091" algn="l" defTabSz="1097236" rtl="0" eaLnBrk="1" latinLnBrk="0" hangingPunct="1">
              <a:defRPr sz="2160" kern="1200">
                <a:solidFill>
                  <a:schemeClr val="tx1"/>
                </a:solidFill>
                <a:latin typeface="+mn-lt"/>
                <a:ea typeface="+mn-ea"/>
                <a:cs typeface="+mn-cs"/>
              </a:defRPr>
            </a:lvl6pPr>
            <a:lvl7pPr marL="3291708" algn="l" defTabSz="1097236" rtl="0" eaLnBrk="1" latinLnBrk="0" hangingPunct="1">
              <a:defRPr sz="2160" kern="1200">
                <a:solidFill>
                  <a:schemeClr val="tx1"/>
                </a:solidFill>
                <a:latin typeface="+mn-lt"/>
                <a:ea typeface="+mn-ea"/>
                <a:cs typeface="+mn-cs"/>
              </a:defRPr>
            </a:lvl7pPr>
            <a:lvl8pPr marL="3840326" algn="l" defTabSz="1097236" rtl="0" eaLnBrk="1" latinLnBrk="0" hangingPunct="1">
              <a:defRPr sz="2160" kern="1200">
                <a:solidFill>
                  <a:schemeClr val="tx1"/>
                </a:solidFill>
                <a:latin typeface="+mn-lt"/>
                <a:ea typeface="+mn-ea"/>
                <a:cs typeface="+mn-cs"/>
              </a:defRPr>
            </a:lvl8pPr>
            <a:lvl9pPr marL="4388945" algn="l" defTabSz="1097236" rtl="0" eaLnBrk="1" latinLnBrk="0" hangingPunct="1">
              <a:defRPr sz="2160" kern="1200">
                <a:solidFill>
                  <a:schemeClr val="tx1"/>
                </a:solidFill>
                <a:latin typeface="+mn-lt"/>
                <a:ea typeface="+mn-ea"/>
                <a:cs typeface="+mn-cs"/>
              </a:defRPr>
            </a:lvl9pPr>
          </a:lstStyle>
          <a:p>
            <a:endParaRPr lang="zh-CN" altLang="en-US"/>
          </a:p>
        </p:txBody>
      </p:sp>
      <p:sp>
        <p:nvSpPr>
          <p:cNvPr id="5" name="灯片编号占位符 4">
            <a:extLst>
              <a:ext uri="{FF2B5EF4-FFF2-40B4-BE49-F238E27FC236}">
                <a16:creationId xmlns:a16="http://schemas.microsoft.com/office/drawing/2014/main" id="{9AD62FED-DC3D-45BD-B553-0594C508911F}"/>
              </a:ext>
            </a:extLst>
          </p:cNvPr>
          <p:cNvSpPr>
            <a:spLocks noGrp="1"/>
          </p:cNvSpPr>
          <p:nvPr>
            <p:ph type="sldNum" sz="quarter" idx="12"/>
          </p:nvPr>
        </p:nvSpPr>
        <p:spPr/>
        <p:txBody>
          <a:bodyPr/>
          <a:lstStyle/>
          <a:p>
            <a:fld id="{ADE361C3-C043-4A6E-BDCE-8DA1E7D90A3B}" type="slidenum">
              <a:rPr lang="zh-CN" altLang="en-US" smtClean="0"/>
              <a:t>5</a:t>
            </a:fld>
            <a:endParaRPr lang="zh-CN" altLang="en-US"/>
          </a:p>
        </p:txBody>
      </p:sp>
    </p:spTree>
    <p:extLst>
      <p:ext uri="{BB962C8B-B14F-4D97-AF65-F5344CB8AC3E}">
        <p14:creationId xmlns:p14="http://schemas.microsoft.com/office/powerpoint/2010/main" val="2049977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B787AC5-BA97-490F-8B7A-9ED0DE406F52}"/>
              </a:ext>
            </a:extLst>
          </p:cNvPr>
          <p:cNvSpPr>
            <a:spLocks noGrp="1"/>
          </p:cNvSpPr>
          <p:nvPr>
            <p:ph type="title"/>
          </p:nvPr>
        </p:nvSpPr>
        <p:spPr/>
        <p:txBody>
          <a:bodyPr/>
          <a:lstStyle/>
          <a:p>
            <a:r>
              <a:rPr lang="en-US" altLang="zh-CN" b="1" dirty="0">
                <a:solidFill>
                  <a:srgbClr val="C00000"/>
                </a:solidFill>
                <a:latin typeface="微软雅黑" panose="020B0503020204020204" pitchFamily="34" charset="-122"/>
                <a:ea typeface="微软雅黑" panose="020B0503020204020204" pitchFamily="34" charset="-122"/>
              </a:rPr>
              <a:t>Task partitioning algorithm </a:t>
            </a:r>
            <a:endParaRPr lang="zh-CN" altLang="en-US" b="1" dirty="0">
              <a:solidFill>
                <a:srgbClr val="C00000"/>
              </a:solidFill>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a16="http://schemas.microsoft.com/office/drawing/2014/main" id="{916F9D38-999F-4BC0-9B76-DFA9107576BA}"/>
              </a:ext>
            </a:extLst>
          </p:cNvPr>
          <p:cNvSpPr>
            <a:spLocks noGrp="1"/>
          </p:cNvSpPr>
          <p:nvPr>
            <p:ph idx="1"/>
          </p:nvPr>
        </p:nvSpPr>
        <p:spPr/>
        <p:txBody>
          <a:bodyPr>
            <a:normAutofit/>
          </a:bodyPr>
          <a:lstStyle/>
          <a:p>
            <a:r>
              <a:rPr lang="en-US" altLang="zh-CN" dirty="0">
                <a:latin typeface="微软雅黑" panose="020B0503020204020204" pitchFamily="34" charset="-122"/>
                <a:ea typeface="微软雅黑" panose="020B0503020204020204" pitchFamily="34" charset="-122"/>
              </a:rPr>
              <a:t>An optimal task partitioning algorithm should</a:t>
            </a:r>
          </a:p>
          <a:p>
            <a:r>
              <a:rPr lang="en-US" altLang="zh-CN" sz="1800" dirty="0">
                <a:latin typeface="微软雅黑" panose="020B0503020204020204" pitchFamily="34" charset="-122"/>
              </a:rPr>
              <a:t> 1) Ensure the balance of each node’s computation load;    </a:t>
            </a:r>
          </a:p>
          <a:p>
            <a:r>
              <a:rPr lang="en-US" altLang="zh-CN" sz="1800" dirty="0">
                <a:latin typeface="微软雅黑" panose="020B0503020204020204" pitchFamily="34" charset="-122"/>
              </a:rPr>
              <a:t> 2) try to minimize the communication cost across multiple nodes.</a:t>
            </a:r>
          </a:p>
          <a:p>
            <a:r>
              <a:rPr lang="en-US" altLang="zh-CN" sz="1800" dirty="0">
                <a:latin typeface="微软雅黑" panose="020B0503020204020204" pitchFamily="34" charset="-122"/>
              </a:rPr>
              <a:t>The approach of existing schemes  to optimally place the graph-structured data</a:t>
            </a:r>
          </a:p>
          <a:p>
            <a:r>
              <a:rPr lang="en-US" altLang="zh-CN" sz="1800" dirty="0">
                <a:latin typeface="微软雅黑" panose="020B0503020204020204" pitchFamily="34" charset="-122"/>
              </a:rPr>
              <a:t>1) the number of edges on each node is balanced;</a:t>
            </a:r>
          </a:p>
          <a:p>
            <a:r>
              <a:rPr lang="en-US" altLang="zh-CN" sz="1800" dirty="0">
                <a:latin typeface="微软雅黑" panose="020B0503020204020204" pitchFamily="34" charset="-122"/>
              </a:rPr>
              <a:t>2) the number of replicas is as small as possible.</a:t>
            </a:r>
          </a:p>
        </p:txBody>
      </p:sp>
      <p:sp>
        <p:nvSpPr>
          <p:cNvPr id="4" name="页脚占位符 3">
            <a:extLst>
              <a:ext uri="{FF2B5EF4-FFF2-40B4-BE49-F238E27FC236}">
                <a16:creationId xmlns:a16="http://schemas.microsoft.com/office/drawing/2014/main" id="{B0B468C5-0B75-4655-905F-766BEB61BA0B}"/>
              </a:ext>
            </a:extLst>
          </p:cNvPr>
          <p:cNvSpPr>
            <a:spLocks noGrp="1"/>
          </p:cNvSpPr>
          <p:nvPr>
            <p:ph type="ftr" sz="quarter" idx="11"/>
          </p:nvPr>
        </p:nvSpPr>
        <p:spPr>
          <a:xfrm>
            <a:off x="4165602" y="6356358"/>
            <a:ext cx="3860800" cy="365125"/>
          </a:xfrm>
          <a:prstGeom prst="rect">
            <a:avLst/>
          </a:prstGeom>
        </p:spPr>
        <p:txBody>
          <a:bodyPr vert="horz" lIns="91440" tIns="45720" rIns="91440" bIns="45720" rtlCol="0" anchor="ctr"/>
          <a:lstStyle>
            <a:defPPr>
              <a:defRPr lang="zh-CN"/>
            </a:defPPr>
            <a:lvl1pPr marL="0" algn="ctr" defTabSz="1097236" rtl="0" eaLnBrk="1" latinLnBrk="0" hangingPunct="1">
              <a:defRPr sz="1440" kern="1200">
                <a:solidFill>
                  <a:schemeClr val="tx1">
                    <a:tint val="75000"/>
                  </a:schemeClr>
                </a:solidFill>
                <a:latin typeface="DengXian" charset="0"/>
                <a:ea typeface="DengXian" charset="0"/>
                <a:cs typeface="DengXian" charset="0"/>
              </a:defRPr>
            </a:lvl1pPr>
            <a:lvl2pPr marL="548618" algn="l" defTabSz="1097236" rtl="0" eaLnBrk="1" latinLnBrk="0" hangingPunct="1">
              <a:defRPr sz="2160" kern="1200">
                <a:solidFill>
                  <a:schemeClr val="tx1"/>
                </a:solidFill>
                <a:latin typeface="+mn-lt"/>
                <a:ea typeface="+mn-ea"/>
                <a:cs typeface="+mn-cs"/>
              </a:defRPr>
            </a:lvl2pPr>
            <a:lvl3pPr marL="1097236" algn="l" defTabSz="1097236" rtl="0" eaLnBrk="1" latinLnBrk="0" hangingPunct="1">
              <a:defRPr sz="2160" kern="1200">
                <a:solidFill>
                  <a:schemeClr val="tx1"/>
                </a:solidFill>
                <a:latin typeface="+mn-lt"/>
                <a:ea typeface="+mn-ea"/>
                <a:cs typeface="+mn-cs"/>
              </a:defRPr>
            </a:lvl3pPr>
            <a:lvl4pPr marL="1645854" algn="l" defTabSz="1097236" rtl="0" eaLnBrk="1" latinLnBrk="0" hangingPunct="1">
              <a:defRPr sz="2160" kern="1200">
                <a:solidFill>
                  <a:schemeClr val="tx1"/>
                </a:solidFill>
                <a:latin typeface="+mn-lt"/>
                <a:ea typeface="+mn-ea"/>
                <a:cs typeface="+mn-cs"/>
              </a:defRPr>
            </a:lvl4pPr>
            <a:lvl5pPr marL="2194472" algn="l" defTabSz="1097236" rtl="0" eaLnBrk="1" latinLnBrk="0" hangingPunct="1">
              <a:defRPr sz="2160" kern="1200">
                <a:solidFill>
                  <a:schemeClr val="tx1"/>
                </a:solidFill>
                <a:latin typeface="+mn-lt"/>
                <a:ea typeface="+mn-ea"/>
                <a:cs typeface="+mn-cs"/>
              </a:defRPr>
            </a:lvl5pPr>
            <a:lvl6pPr marL="2743091" algn="l" defTabSz="1097236" rtl="0" eaLnBrk="1" latinLnBrk="0" hangingPunct="1">
              <a:defRPr sz="2160" kern="1200">
                <a:solidFill>
                  <a:schemeClr val="tx1"/>
                </a:solidFill>
                <a:latin typeface="+mn-lt"/>
                <a:ea typeface="+mn-ea"/>
                <a:cs typeface="+mn-cs"/>
              </a:defRPr>
            </a:lvl6pPr>
            <a:lvl7pPr marL="3291708" algn="l" defTabSz="1097236" rtl="0" eaLnBrk="1" latinLnBrk="0" hangingPunct="1">
              <a:defRPr sz="2160" kern="1200">
                <a:solidFill>
                  <a:schemeClr val="tx1"/>
                </a:solidFill>
                <a:latin typeface="+mn-lt"/>
                <a:ea typeface="+mn-ea"/>
                <a:cs typeface="+mn-cs"/>
              </a:defRPr>
            </a:lvl7pPr>
            <a:lvl8pPr marL="3840326" algn="l" defTabSz="1097236" rtl="0" eaLnBrk="1" latinLnBrk="0" hangingPunct="1">
              <a:defRPr sz="2160" kern="1200">
                <a:solidFill>
                  <a:schemeClr val="tx1"/>
                </a:solidFill>
                <a:latin typeface="+mn-lt"/>
                <a:ea typeface="+mn-ea"/>
                <a:cs typeface="+mn-cs"/>
              </a:defRPr>
            </a:lvl8pPr>
            <a:lvl9pPr marL="4388945" algn="l" defTabSz="1097236" rtl="0" eaLnBrk="1" latinLnBrk="0" hangingPunct="1">
              <a:defRPr sz="2160" kern="1200">
                <a:solidFill>
                  <a:schemeClr val="tx1"/>
                </a:solidFill>
                <a:latin typeface="+mn-lt"/>
                <a:ea typeface="+mn-ea"/>
                <a:cs typeface="+mn-cs"/>
              </a:defRPr>
            </a:lvl9pPr>
          </a:lstStyle>
          <a:p>
            <a:endParaRPr lang="zh-CN" altLang="en-US"/>
          </a:p>
        </p:txBody>
      </p:sp>
      <p:sp>
        <p:nvSpPr>
          <p:cNvPr id="5" name="灯片编号占位符 4">
            <a:extLst>
              <a:ext uri="{FF2B5EF4-FFF2-40B4-BE49-F238E27FC236}">
                <a16:creationId xmlns:a16="http://schemas.microsoft.com/office/drawing/2014/main" id="{9AD62FED-DC3D-45BD-B553-0594C508911F}"/>
              </a:ext>
            </a:extLst>
          </p:cNvPr>
          <p:cNvSpPr>
            <a:spLocks noGrp="1"/>
          </p:cNvSpPr>
          <p:nvPr>
            <p:ph type="sldNum" sz="quarter" idx="12"/>
          </p:nvPr>
        </p:nvSpPr>
        <p:spPr/>
        <p:txBody>
          <a:bodyPr/>
          <a:lstStyle/>
          <a:p>
            <a:fld id="{ADE361C3-C043-4A6E-BDCE-8DA1E7D90A3B}" type="slidenum">
              <a:rPr lang="zh-CN" altLang="en-US" smtClean="0"/>
              <a:t>6</a:t>
            </a:fld>
            <a:endParaRPr lang="zh-CN" altLang="en-US"/>
          </a:p>
        </p:txBody>
      </p:sp>
    </p:spTree>
    <p:extLst>
      <p:ext uri="{BB962C8B-B14F-4D97-AF65-F5344CB8AC3E}">
        <p14:creationId xmlns:p14="http://schemas.microsoft.com/office/powerpoint/2010/main" val="780053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F82118-3BE7-46F0-AE2A-9386A81D5EF3}"/>
              </a:ext>
            </a:extLst>
          </p:cNvPr>
          <p:cNvSpPr>
            <a:spLocks noGrp="1"/>
          </p:cNvSpPr>
          <p:nvPr>
            <p:ph type="title"/>
          </p:nvPr>
        </p:nvSpPr>
        <p:spPr/>
        <p:txBody>
          <a:bodyPr/>
          <a:lstStyle/>
          <a:p>
            <a:r>
              <a:rPr lang="en-US" altLang="zh-CN" b="1" dirty="0">
                <a:solidFill>
                  <a:srgbClr val="C00000"/>
                </a:solidFill>
                <a:latin typeface="微软雅黑" panose="020B0503020204020204" pitchFamily="34" charset="-122"/>
                <a:ea typeface="微软雅黑" panose="020B0503020204020204" pitchFamily="34" charset="-122"/>
              </a:rPr>
              <a:t>1D and 2D Partitioning</a:t>
            </a:r>
            <a:endParaRPr lang="zh-CN" altLang="en-US" b="1" dirty="0">
              <a:solidFill>
                <a:srgbClr val="C00000"/>
              </a:solidFill>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a16="http://schemas.microsoft.com/office/drawing/2014/main" id="{59722BD6-EB34-4851-AA1C-D32826B5E326}"/>
              </a:ext>
            </a:extLst>
          </p:cNvPr>
          <p:cNvSpPr>
            <a:spLocks noGrp="1"/>
          </p:cNvSpPr>
          <p:nvPr>
            <p:ph idx="1"/>
          </p:nvPr>
        </p:nvSpPr>
        <p:spPr/>
        <p:txBody>
          <a:bodyPr/>
          <a:lstStyle/>
          <a:p>
            <a:r>
              <a:rPr lang="en-US" altLang="zh-CN" dirty="0">
                <a:latin typeface="微软雅黑" panose="020B0503020204020204" pitchFamily="34" charset="-122"/>
                <a:ea typeface="微软雅黑" panose="020B0503020204020204" pitchFamily="34" charset="-122"/>
              </a:rPr>
              <a:t>Each </a:t>
            </a:r>
            <a:r>
              <a:rPr lang="en-US" altLang="zh-CN" dirty="0" err="1">
                <a:latin typeface="微软雅黑" panose="020B0503020204020204" pitchFamily="34" charset="-122"/>
                <a:ea typeface="微软雅黑" panose="020B0503020204020204" pitchFamily="34" charset="-122"/>
              </a:rPr>
              <a:t>vertice</a:t>
            </a:r>
            <a:r>
              <a:rPr lang="en-US" altLang="zh-CN" dirty="0">
                <a:latin typeface="微软雅黑" panose="020B0503020204020204" pitchFamily="34" charset="-122"/>
                <a:ea typeface="微软雅黑" panose="020B0503020204020204" pitchFamily="34" charset="-122"/>
              </a:rPr>
              <a:t>/edge is indivisible</a:t>
            </a:r>
          </a:p>
        </p:txBody>
      </p:sp>
      <p:sp>
        <p:nvSpPr>
          <p:cNvPr id="4" name="页脚占位符 3">
            <a:extLst>
              <a:ext uri="{FF2B5EF4-FFF2-40B4-BE49-F238E27FC236}">
                <a16:creationId xmlns:a16="http://schemas.microsoft.com/office/drawing/2014/main" id="{476974BC-721A-4E7D-B773-00FC55A891EF}"/>
              </a:ext>
            </a:extLst>
          </p:cNvPr>
          <p:cNvSpPr>
            <a:spLocks noGrp="1"/>
          </p:cNvSpPr>
          <p:nvPr>
            <p:ph type="ftr" sz="quarter" idx="11"/>
          </p:nvPr>
        </p:nvSpPr>
        <p:spPr>
          <a:xfrm>
            <a:off x="4165602" y="6356358"/>
            <a:ext cx="3860800" cy="365125"/>
          </a:xfrm>
          <a:prstGeom prst="rect">
            <a:avLst/>
          </a:prstGeom>
        </p:spPr>
        <p:txBody>
          <a:bodyPr vert="horz" lIns="91440" tIns="45720" rIns="91440" bIns="45720" rtlCol="0" anchor="ctr"/>
          <a:lstStyle>
            <a:defPPr>
              <a:defRPr lang="zh-CN"/>
            </a:defPPr>
            <a:lvl1pPr marL="0" algn="ctr" defTabSz="1097236" rtl="0" eaLnBrk="1" latinLnBrk="0" hangingPunct="1">
              <a:defRPr sz="1440" kern="1200">
                <a:solidFill>
                  <a:schemeClr val="tx1">
                    <a:tint val="75000"/>
                  </a:schemeClr>
                </a:solidFill>
                <a:latin typeface="DengXian" charset="0"/>
                <a:ea typeface="DengXian" charset="0"/>
                <a:cs typeface="DengXian" charset="0"/>
              </a:defRPr>
            </a:lvl1pPr>
            <a:lvl2pPr marL="548618" algn="l" defTabSz="1097236" rtl="0" eaLnBrk="1" latinLnBrk="0" hangingPunct="1">
              <a:defRPr sz="2160" kern="1200">
                <a:solidFill>
                  <a:schemeClr val="tx1"/>
                </a:solidFill>
                <a:latin typeface="+mn-lt"/>
                <a:ea typeface="+mn-ea"/>
                <a:cs typeface="+mn-cs"/>
              </a:defRPr>
            </a:lvl2pPr>
            <a:lvl3pPr marL="1097236" algn="l" defTabSz="1097236" rtl="0" eaLnBrk="1" latinLnBrk="0" hangingPunct="1">
              <a:defRPr sz="2160" kern="1200">
                <a:solidFill>
                  <a:schemeClr val="tx1"/>
                </a:solidFill>
                <a:latin typeface="+mn-lt"/>
                <a:ea typeface="+mn-ea"/>
                <a:cs typeface="+mn-cs"/>
              </a:defRPr>
            </a:lvl3pPr>
            <a:lvl4pPr marL="1645854" algn="l" defTabSz="1097236" rtl="0" eaLnBrk="1" latinLnBrk="0" hangingPunct="1">
              <a:defRPr sz="2160" kern="1200">
                <a:solidFill>
                  <a:schemeClr val="tx1"/>
                </a:solidFill>
                <a:latin typeface="+mn-lt"/>
                <a:ea typeface="+mn-ea"/>
                <a:cs typeface="+mn-cs"/>
              </a:defRPr>
            </a:lvl4pPr>
            <a:lvl5pPr marL="2194472" algn="l" defTabSz="1097236" rtl="0" eaLnBrk="1" latinLnBrk="0" hangingPunct="1">
              <a:defRPr sz="2160" kern="1200">
                <a:solidFill>
                  <a:schemeClr val="tx1"/>
                </a:solidFill>
                <a:latin typeface="+mn-lt"/>
                <a:ea typeface="+mn-ea"/>
                <a:cs typeface="+mn-cs"/>
              </a:defRPr>
            </a:lvl5pPr>
            <a:lvl6pPr marL="2743091" algn="l" defTabSz="1097236" rtl="0" eaLnBrk="1" latinLnBrk="0" hangingPunct="1">
              <a:defRPr sz="2160" kern="1200">
                <a:solidFill>
                  <a:schemeClr val="tx1"/>
                </a:solidFill>
                <a:latin typeface="+mn-lt"/>
                <a:ea typeface="+mn-ea"/>
                <a:cs typeface="+mn-cs"/>
              </a:defRPr>
            </a:lvl6pPr>
            <a:lvl7pPr marL="3291708" algn="l" defTabSz="1097236" rtl="0" eaLnBrk="1" latinLnBrk="0" hangingPunct="1">
              <a:defRPr sz="2160" kern="1200">
                <a:solidFill>
                  <a:schemeClr val="tx1"/>
                </a:solidFill>
                <a:latin typeface="+mn-lt"/>
                <a:ea typeface="+mn-ea"/>
                <a:cs typeface="+mn-cs"/>
              </a:defRPr>
            </a:lvl7pPr>
            <a:lvl8pPr marL="3840326" algn="l" defTabSz="1097236" rtl="0" eaLnBrk="1" latinLnBrk="0" hangingPunct="1">
              <a:defRPr sz="2160" kern="1200">
                <a:solidFill>
                  <a:schemeClr val="tx1"/>
                </a:solidFill>
                <a:latin typeface="+mn-lt"/>
                <a:ea typeface="+mn-ea"/>
                <a:cs typeface="+mn-cs"/>
              </a:defRPr>
            </a:lvl8pPr>
            <a:lvl9pPr marL="4388945" algn="l" defTabSz="1097236" rtl="0" eaLnBrk="1" latinLnBrk="0" hangingPunct="1">
              <a:defRPr sz="2160" kern="1200">
                <a:solidFill>
                  <a:schemeClr val="tx1"/>
                </a:solidFill>
                <a:latin typeface="+mn-lt"/>
                <a:ea typeface="+mn-ea"/>
                <a:cs typeface="+mn-cs"/>
              </a:defRPr>
            </a:lvl9pPr>
          </a:lstStyle>
          <a:p>
            <a:endParaRPr lang="zh-CN" altLang="en-US"/>
          </a:p>
        </p:txBody>
      </p:sp>
      <p:sp>
        <p:nvSpPr>
          <p:cNvPr id="5" name="灯片编号占位符 4">
            <a:extLst>
              <a:ext uri="{FF2B5EF4-FFF2-40B4-BE49-F238E27FC236}">
                <a16:creationId xmlns:a16="http://schemas.microsoft.com/office/drawing/2014/main" id="{3E369D6B-7976-4159-A7E7-8CD39386E760}"/>
              </a:ext>
            </a:extLst>
          </p:cNvPr>
          <p:cNvSpPr>
            <a:spLocks noGrp="1"/>
          </p:cNvSpPr>
          <p:nvPr>
            <p:ph type="sldNum" sz="quarter" idx="12"/>
          </p:nvPr>
        </p:nvSpPr>
        <p:spPr/>
        <p:txBody>
          <a:bodyPr/>
          <a:lstStyle/>
          <a:p>
            <a:fld id="{ADE361C3-C043-4A6E-BDCE-8DA1E7D90A3B}" type="slidenum">
              <a:rPr lang="zh-CN" altLang="en-US" smtClean="0"/>
              <a:t>7</a:t>
            </a:fld>
            <a:endParaRPr lang="zh-CN" altLang="en-US"/>
          </a:p>
        </p:txBody>
      </p:sp>
      <p:pic>
        <p:nvPicPr>
          <p:cNvPr id="8" name="图片 7">
            <a:extLst>
              <a:ext uri="{FF2B5EF4-FFF2-40B4-BE49-F238E27FC236}">
                <a16:creationId xmlns:a16="http://schemas.microsoft.com/office/drawing/2014/main" id="{6F01E78B-E54F-4B73-833E-19FEFC6BC4FC}"/>
              </a:ext>
            </a:extLst>
          </p:cNvPr>
          <p:cNvPicPr>
            <a:picLocks noChangeAspect="1"/>
          </p:cNvPicPr>
          <p:nvPr/>
        </p:nvPicPr>
        <p:blipFill>
          <a:blip r:embed="rId3"/>
          <a:stretch>
            <a:fillRect/>
          </a:stretch>
        </p:blipFill>
        <p:spPr>
          <a:xfrm>
            <a:off x="629562" y="2371446"/>
            <a:ext cx="2145009" cy="2206647"/>
          </a:xfrm>
          <a:prstGeom prst="rect">
            <a:avLst/>
          </a:prstGeom>
        </p:spPr>
      </p:pic>
      <p:pic>
        <p:nvPicPr>
          <p:cNvPr id="10" name="图片 9">
            <a:extLst>
              <a:ext uri="{FF2B5EF4-FFF2-40B4-BE49-F238E27FC236}">
                <a16:creationId xmlns:a16="http://schemas.microsoft.com/office/drawing/2014/main" id="{8257BC44-07E9-42D8-B116-BA5F91134494}"/>
              </a:ext>
            </a:extLst>
          </p:cNvPr>
          <p:cNvPicPr>
            <a:picLocks noChangeAspect="1"/>
          </p:cNvPicPr>
          <p:nvPr/>
        </p:nvPicPr>
        <p:blipFill>
          <a:blip r:embed="rId4"/>
          <a:stretch>
            <a:fillRect/>
          </a:stretch>
        </p:blipFill>
        <p:spPr>
          <a:xfrm>
            <a:off x="4880588" y="2371446"/>
            <a:ext cx="2145009" cy="2251945"/>
          </a:xfrm>
          <a:prstGeom prst="rect">
            <a:avLst/>
          </a:prstGeom>
        </p:spPr>
      </p:pic>
      <p:pic>
        <p:nvPicPr>
          <p:cNvPr id="12" name="图片 11">
            <a:extLst>
              <a:ext uri="{FF2B5EF4-FFF2-40B4-BE49-F238E27FC236}">
                <a16:creationId xmlns:a16="http://schemas.microsoft.com/office/drawing/2014/main" id="{6B51F504-5816-4E37-98BB-6F26B0180947}"/>
              </a:ext>
            </a:extLst>
          </p:cNvPr>
          <p:cNvPicPr>
            <a:picLocks noChangeAspect="1"/>
          </p:cNvPicPr>
          <p:nvPr/>
        </p:nvPicPr>
        <p:blipFill>
          <a:blip r:embed="rId5"/>
          <a:stretch>
            <a:fillRect/>
          </a:stretch>
        </p:blipFill>
        <p:spPr>
          <a:xfrm>
            <a:off x="5634715" y="787681"/>
            <a:ext cx="1371600" cy="1285875"/>
          </a:xfrm>
          <a:prstGeom prst="rect">
            <a:avLst/>
          </a:prstGeom>
        </p:spPr>
      </p:pic>
      <p:sp>
        <p:nvSpPr>
          <p:cNvPr id="13" name="文本框 12">
            <a:extLst>
              <a:ext uri="{FF2B5EF4-FFF2-40B4-BE49-F238E27FC236}">
                <a16:creationId xmlns:a16="http://schemas.microsoft.com/office/drawing/2014/main" id="{A1D11EC6-B3D2-48E9-B6F9-68EC7C1AFE62}"/>
              </a:ext>
            </a:extLst>
          </p:cNvPr>
          <p:cNvSpPr txBox="1"/>
          <p:nvPr/>
        </p:nvSpPr>
        <p:spPr>
          <a:xfrm>
            <a:off x="4702052" y="1993467"/>
            <a:ext cx="2145009" cy="300082"/>
          </a:xfrm>
          <a:prstGeom prst="rect">
            <a:avLst/>
          </a:prstGeom>
          <a:noFill/>
        </p:spPr>
        <p:txBody>
          <a:bodyPr wrap="square" rtlCol="0">
            <a:spAutoFit/>
          </a:bodyPr>
          <a:lstStyle/>
          <a:p>
            <a:pPr algn="ctr"/>
            <a:r>
              <a:rPr lang="en-US" altLang="zh-CN" sz="1350" dirty="0"/>
              <a:t>2D Partitioning</a:t>
            </a:r>
            <a:endParaRPr lang="zh-CN" altLang="en-US" sz="1350" dirty="0"/>
          </a:p>
        </p:txBody>
      </p:sp>
      <p:sp>
        <p:nvSpPr>
          <p:cNvPr id="14" name="文本框 13">
            <a:extLst>
              <a:ext uri="{FF2B5EF4-FFF2-40B4-BE49-F238E27FC236}">
                <a16:creationId xmlns:a16="http://schemas.microsoft.com/office/drawing/2014/main" id="{90E004EC-8BCF-4B26-B685-6BFABD9447F2}"/>
              </a:ext>
            </a:extLst>
          </p:cNvPr>
          <p:cNvSpPr txBox="1"/>
          <p:nvPr/>
        </p:nvSpPr>
        <p:spPr>
          <a:xfrm>
            <a:off x="2874661" y="2371446"/>
            <a:ext cx="1481315" cy="1131079"/>
          </a:xfrm>
          <a:prstGeom prst="rect">
            <a:avLst/>
          </a:prstGeom>
          <a:noFill/>
        </p:spPr>
        <p:txBody>
          <a:bodyPr wrap="square" rtlCol="0">
            <a:spAutoFit/>
          </a:bodyPr>
          <a:lstStyle/>
          <a:p>
            <a:r>
              <a:rPr lang="en-US" altLang="zh-CN" sz="1350" dirty="0"/>
              <a:t>Each node is assigned with one vertex and the incoming edges</a:t>
            </a:r>
            <a:endParaRPr lang="zh-CN" altLang="en-US" sz="1350" dirty="0"/>
          </a:p>
        </p:txBody>
      </p:sp>
      <p:sp>
        <p:nvSpPr>
          <p:cNvPr id="11" name="文本框 10">
            <a:extLst>
              <a:ext uri="{FF2B5EF4-FFF2-40B4-BE49-F238E27FC236}">
                <a16:creationId xmlns:a16="http://schemas.microsoft.com/office/drawing/2014/main" id="{70F8744A-93DF-4898-80A0-B2D5CB6CC4E7}"/>
              </a:ext>
            </a:extLst>
          </p:cNvPr>
          <p:cNvSpPr txBox="1"/>
          <p:nvPr/>
        </p:nvSpPr>
        <p:spPr>
          <a:xfrm>
            <a:off x="629562" y="1993467"/>
            <a:ext cx="2145009" cy="300082"/>
          </a:xfrm>
          <a:prstGeom prst="rect">
            <a:avLst/>
          </a:prstGeom>
          <a:noFill/>
        </p:spPr>
        <p:txBody>
          <a:bodyPr wrap="square" rtlCol="0">
            <a:spAutoFit/>
          </a:bodyPr>
          <a:lstStyle/>
          <a:p>
            <a:pPr algn="ctr"/>
            <a:r>
              <a:rPr lang="en-US" altLang="zh-CN" sz="1350" dirty="0"/>
              <a:t>1D Partitioning</a:t>
            </a:r>
            <a:endParaRPr lang="zh-CN" altLang="en-US" sz="1350" dirty="0"/>
          </a:p>
        </p:txBody>
      </p:sp>
      <p:sp>
        <p:nvSpPr>
          <p:cNvPr id="15" name="文本框 14">
            <a:extLst>
              <a:ext uri="{FF2B5EF4-FFF2-40B4-BE49-F238E27FC236}">
                <a16:creationId xmlns:a16="http://schemas.microsoft.com/office/drawing/2014/main" id="{D4386638-3E9A-4458-94FF-E09A99EEEB21}"/>
              </a:ext>
            </a:extLst>
          </p:cNvPr>
          <p:cNvSpPr txBox="1"/>
          <p:nvPr/>
        </p:nvSpPr>
        <p:spPr>
          <a:xfrm>
            <a:off x="7047631" y="2371446"/>
            <a:ext cx="1639169" cy="1131079"/>
          </a:xfrm>
          <a:prstGeom prst="rect">
            <a:avLst/>
          </a:prstGeom>
          <a:noFill/>
        </p:spPr>
        <p:txBody>
          <a:bodyPr wrap="square">
            <a:spAutoFit/>
          </a:bodyPr>
          <a:lstStyle/>
          <a:p>
            <a:r>
              <a:rPr lang="en-US" altLang="zh-CN" sz="1350" dirty="0"/>
              <a:t>Edges are evenly partitioned, </a:t>
            </a:r>
          </a:p>
          <a:p>
            <a:r>
              <a:rPr lang="en-US" altLang="zh-CN" sz="1350" dirty="0"/>
              <a:t>Same number of replicas as 1D partitioning.</a:t>
            </a:r>
            <a:endParaRPr lang="zh-CN" altLang="en-US" sz="1350" dirty="0"/>
          </a:p>
        </p:txBody>
      </p:sp>
    </p:spTree>
    <p:extLst>
      <p:ext uri="{BB962C8B-B14F-4D97-AF65-F5344CB8AC3E}">
        <p14:creationId xmlns:p14="http://schemas.microsoft.com/office/powerpoint/2010/main" val="458562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F82118-3BE7-46F0-AE2A-9386A81D5EF3}"/>
              </a:ext>
            </a:extLst>
          </p:cNvPr>
          <p:cNvSpPr>
            <a:spLocks noGrp="1"/>
          </p:cNvSpPr>
          <p:nvPr>
            <p:ph type="title"/>
          </p:nvPr>
        </p:nvSpPr>
        <p:spPr/>
        <p:txBody>
          <a:bodyPr/>
          <a:lstStyle/>
          <a:p>
            <a:r>
              <a:rPr lang="en-US" altLang="zh-CN" b="1" dirty="0">
                <a:solidFill>
                  <a:srgbClr val="C00000"/>
                </a:solidFill>
                <a:latin typeface="微软雅黑" panose="020B0503020204020204" pitchFamily="34" charset="-122"/>
                <a:ea typeface="微软雅黑" panose="020B0503020204020204" pitchFamily="34" charset="-122"/>
              </a:rPr>
              <a:t>3D Partitioning</a:t>
            </a:r>
            <a:endParaRPr lang="zh-CN" altLang="en-US" b="1" dirty="0">
              <a:solidFill>
                <a:srgbClr val="C00000"/>
              </a:solidFill>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a16="http://schemas.microsoft.com/office/drawing/2014/main" id="{59722BD6-EB34-4851-AA1C-D32826B5E326}"/>
              </a:ext>
            </a:extLst>
          </p:cNvPr>
          <p:cNvSpPr>
            <a:spLocks noGrp="1"/>
          </p:cNvSpPr>
          <p:nvPr>
            <p:ph idx="1"/>
          </p:nvPr>
        </p:nvSpPr>
        <p:spPr/>
        <p:txBody>
          <a:bodyPr/>
          <a:lstStyle/>
          <a:p>
            <a:r>
              <a:rPr lang="en-US" altLang="zh-CN" dirty="0">
                <a:latin typeface="微软雅黑" panose="020B0503020204020204" pitchFamily="34" charset="-122"/>
                <a:ea typeface="微软雅黑" panose="020B0503020204020204" pitchFamily="34" charset="-122"/>
              </a:rPr>
              <a:t>Each vertex/edge can be further partitioned</a:t>
            </a:r>
          </a:p>
        </p:txBody>
      </p:sp>
      <p:sp>
        <p:nvSpPr>
          <p:cNvPr id="4" name="页脚占位符 3">
            <a:extLst>
              <a:ext uri="{FF2B5EF4-FFF2-40B4-BE49-F238E27FC236}">
                <a16:creationId xmlns:a16="http://schemas.microsoft.com/office/drawing/2014/main" id="{476974BC-721A-4E7D-B773-00FC55A891EF}"/>
              </a:ext>
            </a:extLst>
          </p:cNvPr>
          <p:cNvSpPr>
            <a:spLocks noGrp="1"/>
          </p:cNvSpPr>
          <p:nvPr>
            <p:ph type="ftr" sz="quarter" idx="11"/>
          </p:nvPr>
        </p:nvSpPr>
        <p:spPr>
          <a:xfrm>
            <a:off x="4165602" y="6356358"/>
            <a:ext cx="3860800" cy="365125"/>
          </a:xfrm>
          <a:prstGeom prst="rect">
            <a:avLst/>
          </a:prstGeom>
        </p:spPr>
        <p:txBody>
          <a:bodyPr vert="horz" lIns="91440" tIns="45720" rIns="91440" bIns="45720" rtlCol="0" anchor="ctr"/>
          <a:lstStyle>
            <a:defPPr>
              <a:defRPr lang="zh-CN"/>
            </a:defPPr>
            <a:lvl1pPr marL="0" algn="ctr" defTabSz="1097236" rtl="0" eaLnBrk="1" latinLnBrk="0" hangingPunct="1">
              <a:defRPr sz="1440" kern="1200">
                <a:solidFill>
                  <a:schemeClr val="tx1">
                    <a:tint val="75000"/>
                  </a:schemeClr>
                </a:solidFill>
                <a:latin typeface="DengXian" charset="0"/>
                <a:ea typeface="DengXian" charset="0"/>
                <a:cs typeface="DengXian" charset="0"/>
              </a:defRPr>
            </a:lvl1pPr>
            <a:lvl2pPr marL="548618" algn="l" defTabSz="1097236" rtl="0" eaLnBrk="1" latinLnBrk="0" hangingPunct="1">
              <a:defRPr sz="2160" kern="1200">
                <a:solidFill>
                  <a:schemeClr val="tx1"/>
                </a:solidFill>
                <a:latin typeface="+mn-lt"/>
                <a:ea typeface="+mn-ea"/>
                <a:cs typeface="+mn-cs"/>
              </a:defRPr>
            </a:lvl2pPr>
            <a:lvl3pPr marL="1097236" algn="l" defTabSz="1097236" rtl="0" eaLnBrk="1" latinLnBrk="0" hangingPunct="1">
              <a:defRPr sz="2160" kern="1200">
                <a:solidFill>
                  <a:schemeClr val="tx1"/>
                </a:solidFill>
                <a:latin typeface="+mn-lt"/>
                <a:ea typeface="+mn-ea"/>
                <a:cs typeface="+mn-cs"/>
              </a:defRPr>
            </a:lvl3pPr>
            <a:lvl4pPr marL="1645854" algn="l" defTabSz="1097236" rtl="0" eaLnBrk="1" latinLnBrk="0" hangingPunct="1">
              <a:defRPr sz="2160" kern="1200">
                <a:solidFill>
                  <a:schemeClr val="tx1"/>
                </a:solidFill>
                <a:latin typeface="+mn-lt"/>
                <a:ea typeface="+mn-ea"/>
                <a:cs typeface="+mn-cs"/>
              </a:defRPr>
            </a:lvl4pPr>
            <a:lvl5pPr marL="2194472" algn="l" defTabSz="1097236" rtl="0" eaLnBrk="1" latinLnBrk="0" hangingPunct="1">
              <a:defRPr sz="2160" kern="1200">
                <a:solidFill>
                  <a:schemeClr val="tx1"/>
                </a:solidFill>
                <a:latin typeface="+mn-lt"/>
                <a:ea typeface="+mn-ea"/>
                <a:cs typeface="+mn-cs"/>
              </a:defRPr>
            </a:lvl5pPr>
            <a:lvl6pPr marL="2743091" algn="l" defTabSz="1097236" rtl="0" eaLnBrk="1" latinLnBrk="0" hangingPunct="1">
              <a:defRPr sz="2160" kern="1200">
                <a:solidFill>
                  <a:schemeClr val="tx1"/>
                </a:solidFill>
                <a:latin typeface="+mn-lt"/>
                <a:ea typeface="+mn-ea"/>
                <a:cs typeface="+mn-cs"/>
              </a:defRPr>
            </a:lvl6pPr>
            <a:lvl7pPr marL="3291708" algn="l" defTabSz="1097236" rtl="0" eaLnBrk="1" latinLnBrk="0" hangingPunct="1">
              <a:defRPr sz="2160" kern="1200">
                <a:solidFill>
                  <a:schemeClr val="tx1"/>
                </a:solidFill>
                <a:latin typeface="+mn-lt"/>
                <a:ea typeface="+mn-ea"/>
                <a:cs typeface="+mn-cs"/>
              </a:defRPr>
            </a:lvl7pPr>
            <a:lvl8pPr marL="3840326" algn="l" defTabSz="1097236" rtl="0" eaLnBrk="1" latinLnBrk="0" hangingPunct="1">
              <a:defRPr sz="2160" kern="1200">
                <a:solidFill>
                  <a:schemeClr val="tx1"/>
                </a:solidFill>
                <a:latin typeface="+mn-lt"/>
                <a:ea typeface="+mn-ea"/>
                <a:cs typeface="+mn-cs"/>
              </a:defRPr>
            </a:lvl8pPr>
            <a:lvl9pPr marL="4388945" algn="l" defTabSz="1097236" rtl="0" eaLnBrk="1" latinLnBrk="0" hangingPunct="1">
              <a:defRPr sz="216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5" name="灯片编号占位符 4">
            <a:extLst>
              <a:ext uri="{FF2B5EF4-FFF2-40B4-BE49-F238E27FC236}">
                <a16:creationId xmlns:a16="http://schemas.microsoft.com/office/drawing/2014/main" id="{3E369D6B-7976-4159-A7E7-8CD39386E760}"/>
              </a:ext>
            </a:extLst>
          </p:cNvPr>
          <p:cNvSpPr>
            <a:spLocks noGrp="1"/>
          </p:cNvSpPr>
          <p:nvPr>
            <p:ph type="sldNum" sz="quarter" idx="12"/>
          </p:nvPr>
        </p:nvSpPr>
        <p:spPr/>
        <p:txBody>
          <a:bodyPr/>
          <a:lstStyle/>
          <a:p>
            <a:fld id="{ADE361C3-C043-4A6E-BDCE-8DA1E7D90A3B}" type="slidenum">
              <a:rPr lang="zh-CN" altLang="en-US" smtClean="0">
                <a:latin typeface="微软雅黑" panose="020B0503020204020204" pitchFamily="34" charset="-122"/>
                <a:ea typeface="微软雅黑" panose="020B0503020204020204" pitchFamily="34" charset="-122"/>
              </a:rPr>
              <a:t>8</a:t>
            </a:fld>
            <a:endParaRPr lang="zh-CN" altLang="en-US">
              <a:latin typeface="微软雅黑" panose="020B0503020204020204" pitchFamily="34" charset="-122"/>
              <a:ea typeface="微软雅黑" panose="020B0503020204020204" pitchFamily="34" charset="-122"/>
            </a:endParaRPr>
          </a:p>
        </p:txBody>
      </p:sp>
      <p:pic>
        <p:nvPicPr>
          <p:cNvPr id="7" name="图片 6">
            <a:extLst>
              <a:ext uri="{FF2B5EF4-FFF2-40B4-BE49-F238E27FC236}">
                <a16:creationId xmlns:a16="http://schemas.microsoft.com/office/drawing/2014/main" id="{80C8EB96-ECED-4589-B635-511D306822A1}"/>
              </a:ext>
            </a:extLst>
          </p:cNvPr>
          <p:cNvPicPr>
            <a:picLocks noChangeAspect="1"/>
          </p:cNvPicPr>
          <p:nvPr/>
        </p:nvPicPr>
        <p:blipFill>
          <a:blip r:embed="rId2"/>
          <a:stretch>
            <a:fillRect/>
          </a:stretch>
        </p:blipFill>
        <p:spPr>
          <a:xfrm>
            <a:off x="86930" y="1993404"/>
            <a:ext cx="8970141" cy="2808312"/>
          </a:xfrm>
          <a:prstGeom prst="rect">
            <a:avLst/>
          </a:prstGeom>
        </p:spPr>
      </p:pic>
    </p:spTree>
    <p:extLst>
      <p:ext uri="{BB962C8B-B14F-4D97-AF65-F5344CB8AC3E}">
        <p14:creationId xmlns:p14="http://schemas.microsoft.com/office/powerpoint/2010/main" val="129289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AB851DF-0DDD-40D4-828A-960D01053842}"/>
              </a:ext>
            </a:extLst>
          </p:cNvPr>
          <p:cNvSpPr>
            <a:spLocks noGrp="1"/>
          </p:cNvSpPr>
          <p:nvPr>
            <p:ph type="title"/>
          </p:nvPr>
        </p:nvSpPr>
        <p:spPr/>
        <p:txBody>
          <a:bodyPr/>
          <a:lstStyle/>
          <a:p>
            <a:r>
              <a:rPr lang="en-US" altLang="zh-CN" b="1" dirty="0">
                <a:solidFill>
                  <a:srgbClr val="C00000"/>
                </a:solidFill>
                <a:latin typeface="微软雅黑" panose="020B0503020204020204" pitchFamily="34" charset="-122"/>
                <a:ea typeface="微软雅黑" panose="020B0503020204020204" pitchFamily="34" charset="-122"/>
              </a:rPr>
              <a:t>3D Partitioning</a:t>
            </a:r>
            <a:endParaRPr lang="zh-CN" altLang="en-US" b="1" dirty="0">
              <a:solidFill>
                <a:srgbClr val="C00000"/>
              </a:solidFill>
              <a:latin typeface="微软雅黑" panose="020B0503020204020204" pitchFamily="34" charset="-122"/>
              <a:ea typeface="微软雅黑" panose="020B0503020204020204" pitchFamily="34" charset="-122"/>
            </a:endParaRPr>
          </a:p>
        </p:txBody>
      </p:sp>
      <p:sp>
        <p:nvSpPr>
          <p:cNvPr id="4" name="页脚占位符 3">
            <a:extLst>
              <a:ext uri="{FF2B5EF4-FFF2-40B4-BE49-F238E27FC236}">
                <a16:creationId xmlns:a16="http://schemas.microsoft.com/office/drawing/2014/main" id="{F08FD548-AE68-4F93-9202-1B5A4CCDFABC}"/>
              </a:ext>
            </a:extLst>
          </p:cNvPr>
          <p:cNvSpPr>
            <a:spLocks noGrp="1"/>
          </p:cNvSpPr>
          <p:nvPr>
            <p:ph type="ftr" sz="quarter" idx="11"/>
          </p:nvPr>
        </p:nvSpPr>
        <p:spPr>
          <a:xfrm>
            <a:off x="4165602" y="6356358"/>
            <a:ext cx="3860800" cy="365125"/>
          </a:xfrm>
          <a:prstGeom prst="rect">
            <a:avLst/>
          </a:prstGeom>
        </p:spPr>
        <p:txBody>
          <a:bodyPr vert="horz" lIns="91440" tIns="45720" rIns="91440" bIns="45720" rtlCol="0" anchor="ctr"/>
          <a:lstStyle>
            <a:defPPr>
              <a:defRPr lang="zh-CN"/>
            </a:defPPr>
            <a:lvl1pPr marL="0" algn="ctr" defTabSz="1097236" rtl="0" eaLnBrk="1" latinLnBrk="0" hangingPunct="1">
              <a:defRPr sz="1440" kern="1200">
                <a:solidFill>
                  <a:schemeClr val="tx1">
                    <a:tint val="75000"/>
                  </a:schemeClr>
                </a:solidFill>
                <a:latin typeface="DengXian" charset="0"/>
                <a:ea typeface="DengXian" charset="0"/>
                <a:cs typeface="DengXian" charset="0"/>
              </a:defRPr>
            </a:lvl1pPr>
            <a:lvl2pPr marL="548618" algn="l" defTabSz="1097236" rtl="0" eaLnBrk="1" latinLnBrk="0" hangingPunct="1">
              <a:defRPr sz="2160" kern="1200">
                <a:solidFill>
                  <a:schemeClr val="tx1"/>
                </a:solidFill>
                <a:latin typeface="+mn-lt"/>
                <a:ea typeface="+mn-ea"/>
                <a:cs typeface="+mn-cs"/>
              </a:defRPr>
            </a:lvl2pPr>
            <a:lvl3pPr marL="1097236" algn="l" defTabSz="1097236" rtl="0" eaLnBrk="1" latinLnBrk="0" hangingPunct="1">
              <a:defRPr sz="2160" kern="1200">
                <a:solidFill>
                  <a:schemeClr val="tx1"/>
                </a:solidFill>
                <a:latin typeface="+mn-lt"/>
                <a:ea typeface="+mn-ea"/>
                <a:cs typeface="+mn-cs"/>
              </a:defRPr>
            </a:lvl3pPr>
            <a:lvl4pPr marL="1645854" algn="l" defTabSz="1097236" rtl="0" eaLnBrk="1" latinLnBrk="0" hangingPunct="1">
              <a:defRPr sz="2160" kern="1200">
                <a:solidFill>
                  <a:schemeClr val="tx1"/>
                </a:solidFill>
                <a:latin typeface="+mn-lt"/>
                <a:ea typeface="+mn-ea"/>
                <a:cs typeface="+mn-cs"/>
              </a:defRPr>
            </a:lvl4pPr>
            <a:lvl5pPr marL="2194472" algn="l" defTabSz="1097236" rtl="0" eaLnBrk="1" latinLnBrk="0" hangingPunct="1">
              <a:defRPr sz="2160" kern="1200">
                <a:solidFill>
                  <a:schemeClr val="tx1"/>
                </a:solidFill>
                <a:latin typeface="+mn-lt"/>
                <a:ea typeface="+mn-ea"/>
                <a:cs typeface="+mn-cs"/>
              </a:defRPr>
            </a:lvl5pPr>
            <a:lvl6pPr marL="2743091" algn="l" defTabSz="1097236" rtl="0" eaLnBrk="1" latinLnBrk="0" hangingPunct="1">
              <a:defRPr sz="2160" kern="1200">
                <a:solidFill>
                  <a:schemeClr val="tx1"/>
                </a:solidFill>
                <a:latin typeface="+mn-lt"/>
                <a:ea typeface="+mn-ea"/>
                <a:cs typeface="+mn-cs"/>
              </a:defRPr>
            </a:lvl6pPr>
            <a:lvl7pPr marL="3291708" algn="l" defTabSz="1097236" rtl="0" eaLnBrk="1" latinLnBrk="0" hangingPunct="1">
              <a:defRPr sz="2160" kern="1200">
                <a:solidFill>
                  <a:schemeClr val="tx1"/>
                </a:solidFill>
                <a:latin typeface="+mn-lt"/>
                <a:ea typeface="+mn-ea"/>
                <a:cs typeface="+mn-cs"/>
              </a:defRPr>
            </a:lvl7pPr>
            <a:lvl8pPr marL="3840326" algn="l" defTabSz="1097236" rtl="0" eaLnBrk="1" latinLnBrk="0" hangingPunct="1">
              <a:defRPr sz="2160" kern="1200">
                <a:solidFill>
                  <a:schemeClr val="tx1"/>
                </a:solidFill>
                <a:latin typeface="+mn-lt"/>
                <a:ea typeface="+mn-ea"/>
                <a:cs typeface="+mn-cs"/>
              </a:defRPr>
            </a:lvl8pPr>
            <a:lvl9pPr marL="4388945" algn="l" defTabSz="1097236" rtl="0" eaLnBrk="1" latinLnBrk="0" hangingPunct="1">
              <a:defRPr sz="2160" kern="1200">
                <a:solidFill>
                  <a:schemeClr val="tx1"/>
                </a:solidFill>
                <a:latin typeface="+mn-lt"/>
                <a:ea typeface="+mn-ea"/>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5" name="灯片编号占位符 4">
            <a:extLst>
              <a:ext uri="{FF2B5EF4-FFF2-40B4-BE49-F238E27FC236}">
                <a16:creationId xmlns:a16="http://schemas.microsoft.com/office/drawing/2014/main" id="{7F0AF004-1B1A-47EE-B4AC-712C0DD7AD42}"/>
              </a:ext>
            </a:extLst>
          </p:cNvPr>
          <p:cNvSpPr>
            <a:spLocks noGrp="1"/>
          </p:cNvSpPr>
          <p:nvPr>
            <p:ph type="sldNum" sz="quarter" idx="12"/>
          </p:nvPr>
        </p:nvSpPr>
        <p:spPr/>
        <p:txBody>
          <a:bodyPr/>
          <a:lstStyle/>
          <a:p>
            <a:fld id="{ADE361C3-C043-4A6E-BDCE-8DA1E7D90A3B}" type="slidenum">
              <a:rPr lang="zh-CN" altLang="en-US" smtClean="0">
                <a:latin typeface="微软雅黑" panose="020B0503020204020204" pitchFamily="34" charset="-122"/>
                <a:ea typeface="微软雅黑" panose="020B0503020204020204" pitchFamily="34" charset="-122"/>
              </a:rPr>
              <a:t>9</a:t>
            </a:fld>
            <a:endParaRPr lang="zh-CN" altLang="en-US">
              <a:latin typeface="微软雅黑" panose="020B0503020204020204" pitchFamily="34" charset="-122"/>
              <a:ea typeface="微软雅黑" panose="020B0503020204020204" pitchFamily="34" charset="-122"/>
            </a:endParaRPr>
          </a:p>
        </p:txBody>
      </p:sp>
      <p:pic>
        <p:nvPicPr>
          <p:cNvPr id="7" name="图片 6">
            <a:extLst>
              <a:ext uri="{FF2B5EF4-FFF2-40B4-BE49-F238E27FC236}">
                <a16:creationId xmlns:a16="http://schemas.microsoft.com/office/drawing/2014/main" id="{7D81F312-2A7C-46EA-AB28-F6ECEB7892A2}"/>
              </a:ext>
            </a:extLst>
          </p:cNvPr>
          <p:cNvPicPr>
            <a:picLocks noChangeAspect="1"/>
          </p:cNvPicPr>
          <p:nvPr/>
        </p:nvPicPr>
        <p:blipFill>
          <a:blip r:embed="rId3"/>
          <a:stretch>
            <a:fillRect/>
          </a:stretch>
        </p:blipFill>
        <p:spPr>
          <a:xfrm>
            <a:off x="629562" y="1426405"/>
            <a:ext cx="1998222" cy="1751168"/>
          </a:xfrm>
          <a:prstGeom prst="rect">
            <a:avLst/>
          </a:prstGeom>
        </p:spPr>
      </p:pic>
      <p:pic>
        <p:nvPicPr>
          <p:cNvPr id="8" name="图片 7">
            <a:extLst>
              <a:ext uri="{FF2B5EF4-FFF2-40B4-BE49-F238E27FC236}">
                <a16:creationId xmlns:a16="http://schemas.microsoft.com/office/drawing/2014/main" id="{2B7A51AE-FAD7-4797-A9FF-05F53590C7B8}"/>
              </a:ext>
            </a:extLst>
          </p:cNvPr>
          <p:cNvPicPr>
            <a:picLocks noChangeAspect="1"/>
          </p:cNvPicPr>
          <p:nvPr/>
        </p:nvPicPr>
        <p:blipFill>
          <a:blip r:embed="rId4"/>
          <a:stretch>
            <a:fillRect/>
          </a:stretch>
        </p:blipFill>
        <p:spPr>
          <a:xfrm>
            <a:off x="5022057" y="1302127"/>
            <a:ext cx="3664744" cy="3421856"/>
          </a:xfrm>
          <a:prstGeom prst="rect">
            <a:avLst/>
          </a:prstGeom>
        </p:spPr>
      </p:pic>
      <p:sp>
        <p:nvSpPr>
          <p:cNvPr id="9" name="文本框 8">
            <a:extLst>
              <a:ext uri="{FF2B5EF4-FFF2-40B4-BE49-F238E27FC236}">
                <a16:creationId xmlns:a16="http://schemas.microsoft.com/office/drawing/2014/main" id="{393365CC-47D9-449C-8688-1FBC1BDD2383}"/>
              </a:ext>
            </a:extLst>
          </p:cNvPr>
          <p:cNvSpPr txBox="1"/>
          <p:nvPr/>
        </p:nvSpPr>
        <p:spPr>
          <a:xfrm>
            <a:off x="197514" y="3588086"/>
            <a:ext cx="3834426" cy="1708160"/>
          </a:xfrm>
          <a:prstGeom prst="rect">
            <a:avLst/>
          </a:prstGeom>
          <a:noFill/>
        </p:spPr>
        <p:txBody>
          <a:bodyPr wrap="square" rtlCol="0">
            <a:spAutoFit/>
          </a:bodyPr>
          <a:lstStyle/>
          <a:p>
            <a:r>
              <a:rPr lang="en-US" altLang="zh-CN" sz="2100" dirty="0">
                <a:latin typeface="微软雅黑" panose="020B0503020204020204" pitchFamily="34" charset="-122"/>
                <a:ea typeface="微软雅黑" panose="020B0503020204020204" pitchFamily="34" charset="-122"/>
              </a:rPr>
              <a:t>Partition into 4 nodes, 2 layers</a:t>
            </a:r>
          </a:p>
          <a:p>
            <a:endParaRPr lang="en-US" altLang="zh-CN" sz="2100" dirty="0">
              <a:latin typeface="微软雅黑" panose="020B0503020204020204" pitchFamily="34" charset="-122"/>
              <a:ea typeface="微软雅黑" panose="020B0503020204020204" pitchFamily="34" charset="-122"/>
            </a:endParaRPr>
          </a:p>
          <a:p>
            <a:r>
              <a:rPr lang="en-US" altLang="zh-CN" sz="2100" dirty="0">
                <a:latin typeface="微软雅黑" panose="020B0503020204020204" pitchFamily="34" charset="-122"/>
                <a:ea typeface="微软雅黑" panose="020B0503020204020204" pitchFamily="34" charset="-122"/>
              </a:rPr>
              <a:t>2 Sub-graphs and 3 Replicas in each layer</a:t>
            </a:r>
            <a:endParaRPr lang="zh-CN" altLang="en-US" sz="2100"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a16="http://schemas.microsoft.com/office/drawing/2014/main" id="{B8ADFC7C-154D-4A56-AC7E-48A69E6B04B6}"/>
              </a:ext>
            </a:extLst>
          </p:cNvPr>
          <p:cNvSpPr txBox="1"/>
          <p:nvPr/>
        </p:nvSpPr>
        <p:spPr>
          <a:xfrm>
            <a:off x="4104899" y="2050153"/>
            <a:ext cx="1080120" cy="300082"/>
          </a:xfrm>
          <a:prstGeom prst="rect">
            <a:avLst/>
          </a:prstGeom>
          <a:noFill/>
        </p:spPr>
        <p:txBody>
          <a:bodyPr wrap="square" rtlCol="0">
            <a:spAutoFit/>
          </a:bodyPr>
          <a:lstStyle/>
          <a:p>
            <a:r>
              <a:rPr lang="en-US" altLang="zh-CN" sz="1350" dirty="0">
                <a:latin typeface="微软雅黑" panose="020B0503020204020204" pitchFamily="34" charset="-122"/>
                <a:ea typeface="微软雅黑" panose="020B0503020204020204" pitchFamily="34" charset="-122"/>
              </a:rPr>
              <a:t>Layer 0</a:t>
            </a:r>
            <a:endParaRPr lang="zh-CN" altLang="en-US" sz="1350" dirty="0">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163F6639-9ED3-4C20-9550-856DE1B941D4}"/>
              </a:ext>
            </a:extLst>
          </p:cNvPr>
          <p:cNvSpPr txBox="1"/>
          <p:nvPr/>
        </p:nvSpPr>
        <p:spPr>
          <a:xfrm>
            <a:off x="4104899" y="3551586"/>
            <a:ext cx="1080120" cy="300082"/>
          </a:xfrm>
          <a:prstGeom prst="rect">
            <a:avLst/>
          </a:prstGeom>
          <a:noFill/>
        </p:spPr>
        <p:txBody>
          <a:bodyPr wrap="square" rtlCol="0">
            <a:spAutoFit/>
          </a:bodyPr>
          <a:lstStyle/>
          <a:p>
            <a:r>
              <a:rPr lang="en-US" altLang="zh-CN" sz="1350" dirty="0">
                <a:latin typeface="微软雅黑" panose="020B0503020204020204" pitchFamily="34" charset="-122"/>
                <a:ea typeface="微软雅黑" panose="020B0503020204020204" pitchFamily="34" charset="-122"/>
              </a:rPr>
              <a:t>Layer 1</a:t>
            </a:r>
            <a:endParaRPr lang="zh-CN" altLang="en-US" sz="135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04516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Arial" panose="020B0604020202020204" pitchFamily="34" charset="0"/>
                <a:ea typeface="微软雅黑" panose="020B0503020204020204" pitchFamily="34" charset="-122"/>
                <a:cs typeface="Arial" panose="020B0604020202020204" pitchFamily="34" charset="0"/>
              </a:rPr>
              <a:t>Outline</a:t>
            </a:r>
          </a:p>
        </p:txBody>
      </p:sp>
      <p:sp>
        <p:nvSpPr>
          <p:cNvPr id="7" name="Content Placeholder 2"/>
          <p:cNvSpPr txBox="1"/>
          <p:nvPr/>
        </p:nvSpPr>
        <p:spPr>
          <a:xfrm>
            <a:off x="449385" y="1094116"/>
            <a:ext cx="8229600" cy="3771636"/>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anose="020B0604020202020204"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000" dirty="0">
                <a:solidFill>
                  <a:schemeClr val="accent6">
                    <a:lumMod val="75000"/>
                  </a:schemeClr>
                </a:solidFill>
                <a:latin typeface="微软雅黑" panose="020B0503020204020204" pitchFamily="34" charset="-122"/>
                <a:ea typeface="微软雅黑" panose="020B0503020204020204" pitchFamily="34" charset="-122"/>
              </a:rPr>
              <a:t>Background and Motivation</a:t>
            </a:r>
          </a:p>
          <a:p>
            <a:r>
              <a:rPr lang="en-US" altLang="zh-CN" sz="2000" dirty="0">
                <a:solidFill>
                  <a:schemeClr val="tx1"/>
                </a:solidFill>
                <a:latin typeface="微软雅黑" panose="020B0503020204020204" pitchFamily="34" charset="-122"/>
                <a:ea typeface="微软雅黑" panose="020B0503020204020204" pitchFamily="34" charset="-122"/>
              </a:rPr>
              <a:t>Programming Model Design</a:t>
            </a:r>
            <a:endParaRPr lang="en-US" altLang="zh-CN" sz="2000" dirty="0">
              <a:solidFill>
                <a:schemeClr val="accent6">
                  <a:lumMod val="75000"/>
                </a:schemeClr>
              </a:solidFill>
              <a:latin typeface="微软雅黑" panose="020B0503020204020204" pitchFamily="34" charset="-122"/>
              <a:ea typeface="微软雅黑" panose="020B0503020204020204" pitchFamily="34" charset="-122"/>
            </a:endParaRPr>
          </a:p>
          <a:p>
            <a:r>
              <a:rPr lang="en-US" altLang="zh-CN" sz="2000" dirty="0">
                <a:solidFill>
                  <a:schemeClr val="accent6">
                    <a:lumMod val="75000"/>
                  </a:schemeClr>
                </a:solidFill>
                <a:latin typeface="微软雅黑" panose="020B0503020204020204" pitchFamily="34" charset="-122"/>
                <a:ea typeface="微软雅黑" panose="020B0503020204020204" pitchFamily="34" charset="-122"/>
              </a:rPr>
              <a:t>Evaluation</a:t>
            </a:r>
          </a:p>
          <a:p>
            <a:r>
              <a:rPr lang="en-US" altLang="zh-CN" sz="2000" dirty="0">
                <a:solidFill>
                  <a:schemeClr val="accent6">
                    <a:lumMod val="75000"/>
                  </a:schemeClr>
                </a:solidFill>
                <a:latin typeface="微软雅黑" panose="020B0503020204020204" pitchFamily="34" charset="-122"/>
              </a:rPr>
              <a:t>Demo</a:t>
            </a:r>
            <a:endParaRPr lang="en-US" altLang="zh-CN" sz="2000" dirty="0">
              <a:solidFill>
                <a:schemeClr val="accent6">
                  <a:lumMod val="75000"/>
                </a:schemeClr>
              </a:solidFill>
              <a:latin typeface="微软雅黑" panose="020B0503020204020204" pitchFamily="34" charset="-122"/>
              <a:ea typeface="微软雅黑" panose="020B0503020204020204" pitchFamily="34" charset="-122"/>
            </a:endParaRPr>
          </a:p>
          <a:p>
            <a:endParaRPr lang="en-US" altLang="zh-CN" sz="2000" dirty="0">
              <a:latin typeface="微软雅黑" panose="020B0503020204020204" pitchFamily="34" charset="-122"/>
              <a:ea typeface="微软雅黑" panose="020B0503020204020204" pitchFamily="34" charset="-122"/>
            </a:endParaRPr>
          </a:p>
          <a:p>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Arial" panose="020B0604020202020204" pitchFamily="34" charset="0"/>
                <a:ea typeface="微软雅黑" panose="020B0503020204020204" pitchFamily="34" charset="-122"/>
                <a:cs typeface="Arial" panose="020B0604020202020204" pitchFamily="34" charset="0"/>
                <a:sym typeface="+mn-ea"/>
              </a:rPr>
              <a:t>Data Model</a:t>
            </a:r>
            <a:endParaRPr lang="en-US" sz="2800" dirty="0">
              <a:latin typeface="Arial" panose="020B0604020202020204" pitchFamily="34" charset="0"/>
              <a:ea typeface="微软雅黑" panose="020B0503020204020204" pitchFamily="34" charset="-122"/>
              <a:cs typeface="Arial" panose="020B0604020202020204" pitchFamily="34" charset="0"/>
            </a:endParaRPr>
          </a:p>
        </p:txBody>
      </p:sp>
      <p:sp>
        <p:nvSpPr>
          <p:cNvPr id="7" name="Content Placeholder 2"/>
          <p:cNvSpPr txBox="1"/>
          <p:nvPr/>
        </p:nvSpPr>
        <p:spPr>
          <a:xfrm>
            <a:off x="449580" y="1094105"/>
            <a:ext cx="8229600" cy="2507615"/>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anose="020B0604020202020204"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zh-CN" altLang="en-US" sz="2000" dirty="0">
              <a:latin typeface="微软雅黑" panose="020B0503020204020204" pitchFamily="34" charset="-122"/>
              <a:ea typeface="微软雅黑" panose="020B0503020204020204" pitchFamily="34" charset="-122"/>
            </a:endParaRPr>
          </a:p>
        </p:txBody>
      </p:sp>
      <mc:AlternateContent xmlns:mc="http://schemas.openxmlformats.org/markup-compatibility/2006" xmlns:a14="http://schemas.microsoft.com/office/drawing/2010/main">
        <mc:Choice Requires="a14">
          <p:sp>
            <p:nvSpPr>
              <p:cNvPr id="4" name="Content Placeholder 2"/>
              <p:cNvSpPr txBox="1"/>
              <p:nvPr/>
            </p:nvSpPr>
            <p:spPr>
              <a:xfrm>
                <a:off x="601980" y="1246505"/>
                <a:ext cx="8229600" cy="2129790"/>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anose="020B0604020202020204"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000" dirty="0">
                    <a:latin typeface="微软雅黑" panose="020B0503020204020204" pitchFamily="34" charset="-122"/>
                  </a:rPr>
                  <a:t>Two</a:t>
                </a:r>
                <a:r>
                  <a:rPr lang="zh-CN" altLang="en-US" sz="2000" dirty="0">
                    <a:latin typeface="微软雅黑" panose="020B0503020204020204" pitchFamily="34" charset="-122"/>
                  </a:rPr>
                  <a:t> </a:t>
                </a:r>
                <a:r>
                  <a:rPr lang="en-US" altLang="zh-CN" sz="2000" dirty="0">
                    <a:latin typeface="微软雅黑" panose="020B0503020204020204" pitchFamily="34" charset="-122"/>
                  </a:rPr>
                  <a:t>classes of data</a:t>
                </a:r>
              </a:p>
              <a:p>
                <a:pPr lvl="1"/>
                <a14:m>
                  <m:oMath xmlns:m="http://schemas.openxmlformats.org/officeDocument/2006/math">
                    <m:r>
                      <a:rPr lang="en-US" altLang="zh-CN" sz="1600" i="1" dirty="0" smtClean="0">
                        <a:latin typeface="Cambria Math" panose="02040503050406030204" pitchFamily="18" charset="0"/>
                      </a:rPr>
                      <m:t>𝐷𝑠h𝑎𝑟𝑒</m:t>
                    </m:r>
                  </m:oMath>
                </a14:m>
                <a:r>
                  <a:rPr lang="en-US" altLang="zh-CN" sz="1600" dirty="0">
                    <a:latin typeface="微软雅黑" panose="020B0503020204020204" pitchFamily="34" charset="-122"/>
                  </a:rPr>
                  <a:t>: an </a:t>
                </a:r>
                <a:r>
                  <a:rPr lang="en-US" altLang="zh-CN" sz="1600" b="1" dirty="0">
                    <a:latin typeface="微软雅黑" panose="020B0503020204020204" pitchFamily="34" charset="-122"/>
                  </a:rPr>
                  <a:t>indivisible</a:t>
                </a:r>
                <a:r>
                  <a:rPr lang="en-US" altLang="zh-CN" sz="1600" dirty="0">
                    <a:latin typeface="微软雅黑" panose="020B0503020204020204" pitchFamily="34" charset="-122"/>
                  </a:rPr>
                  <a:t> property</a:t>
                </a:r>
              </a:p>
              <a:p>
                <a:pPr lvl="2"/>
                <a:r>
                  <a:rPr lang="en-US" altLang="zh-CN" sz="1600" dirty="0">
                    <a:latin typeface="微软雅黑" panose="020B0503020204020204" pitchFamily="34" charset="-122"/>
                  </a:rPr>
                  <a:t>Represented by a single variable</a:t>
                </a:r>
              </a:p>
              <a:p>
                <a:pPr lvl="1"/>
                <a14:m>
                  <m:oMath xmlns:m="http://schemas.openxmlformats.org/officeDocument/2006/math">
                    <m:r>
                      <a:rPr lang="en-US" altLang="zh-CN" sz="1600" i="1" dirty="0" smtClean="0">
                        <a:latin typeface="Cambria Math" panose="02040503050406030204" pitchFamily="18" charset="0"/>
                      </a:rPr>
                      <m:t>𝐷𝐶𝑜𝑙𝑙𝑒</m:t>
                    </m:r>
                  </m:oMath>
                </a14:m>
                <a:r>
                  <a:rPr lang="en-US" altLang="zh-CN" sz="1600" dirty="0">
                    <a:latin typeface="微软雅黑" panose="020B0503020204020204" pitchFamily="34" charset="-122"/>
                  </a:rPr>
                  <a:t>: a </a:t>
                </a:r>
                <a:r>
                  <a:rPr lang="en-US" altLang="zh-CN" sz="1600" b="1" dirty="0">
                    <a:latin typeface="微软雅黑" panose="020B0503020204020204" pitchFamily="34" charset="-122"/>
                  </a:rPr>
                  <a:t>divisible </a:t>
                </a:r>
                <a:r>
                  <a:rPr lang="en-US" altLang="zh-CN" sz="1600" dirty="0">
                    <a:latin typeface="微软雅黑" panose="020B0503020204020204" pitchFamily="34" charset="-122"/>
                  </a:rPr>
                  <a:t>collection of property vector</a:t>
                </a:r>
              </a:p>
              <a:p>
                <a:pPr lvl="2"/>
                <a:r>
                  <a:rPr lang="en-US" altLang="zh-CN" sz="1600" dirty="0">
                    <a:latin typeface="微软雅黑" panose="020B0503020204020204" pitchFamily="34" charset="-122"/>
                  </a:rPr>
                  <a:t>Represented by a vector of variables</a:t>
                </a:r>
              </a:p>
              <a:p>
                <a:pPr lvl="2"/>
                <a:endParaRPr lang="en-US" altLang="zh-CN" sz="2000" dirty="0">
                  <a:latin typeface="微软雅黑" panose="020B0503020204020204" pitchFamily="34" charset="-122"/>
                </a:endParaRPr>
              </a:p>
            </p:txBody>
          </p:sp>
        </mc:Choice>
        <mc:Fallback xmlns="">
          <p:sp>
            <p:nvSpPr>
              <p:cNvPr id="4" name="Content Placeholder 2"/>
              <p:cNvSpPr txBox="1">
                <a:spLocks noRot="1" noChangeAspect="1" noMove="1" noResize="1" noEditPoints="1" noAdjustHandles="1" noChangeArrowheads="1" noChangeShapeType="1" noTextEdit="1"/>
              </p:cNvSpPr>
              <p:nvPr/>
            </p:nvSpPr>
            <p:spPr>
              <a:xfrm>
                <a:off x="601980" y="1246505"/>
                <a:ext cx="8229600" cy="2129790"/>
              </a:xfrm>
              <a:prstGeom prst="rect">
                <a:avLst/>
              </a:prstGeom>
              <a:blipFill rotWithShape="1">
                <a:blip r:embed="rId3"/>
                <a:stretch>
                  <a:fillRect b="-328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 name="文本框 4"/>
              <p:cNvSpPr txBox="1"/>
              <p:nvPr/>
            </p:nvSpPr>
            <p:spPr>
              <a:xfrm>
                <a:off x="2383790" y="3582035"/>
                <a:ext cx="676275" cy="30670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CN" sz="1400" b="1" i="1">
                          <a:latin typeface="Cambria Math" panose="02040503050406030204" pitchFamily="18" charset="0"/>
                          <a:ea typeface="微软雅黑" panose="020B0503020204020204" pitchFamily="34" charset="-122"/>
                          <a:cs typeface="Cambria Math" panose="02040503050406030204" pitchFamily="18" charset="0"/>
                        </a:rPr>
                        <m:t>𝒗</m:t>
                      </m:r>
                      <m:r>
                        <a:rPr lang="en-US" altLang="zh-CN" sz="1400" b="1" i="1">
                          <a:latin typeface="Cambria Math" panose="02040503050406030204" pitchFamily="18" charset="0"/>
                          <a:ea typeface="微软雅黑" panose="020B0503020204020204" pitchFamily="34" charset="-122"/>
                          <a:cs typeface="Cambria Math" panose="02040503050406030204" pitchFamily="18" charset="0"/>
                        </a:rPr>
                        <m:t> / </m:t>
                      </m:r>
                      <m:r>
                        <a:rPr lang="en-US" altLang="zh-CN" sz="1400" b="1" i="1">
                          <a:latin typeface="Cambria Math" panose="02040503050406030204" pitchFamily="18" charset="0"/>
                          <a:ea typeface="微软雅黑" panose="020B0503020204020204" pitchFamily="34" charset="-122"/>
                          <a:cs typeface="Cambria Math" panose="02040503050406030204" pitchFamily="18" charset="0"/>
                        </a:rPr>
                        <m:t>𝒆</m:t>
                      </m:r>
                    </m:oMath>
                  </m:oMathPara>
                </a14:m>
                <a:endParaRPr lang="en-US" altLang="zh-CN" sz="1400" b="1" i="1">
                  <a:latin typeface="微软雅黑" panose="020B0503020204020204" pitchFamily="34" charset="-122"/>
                  <a:ea typeface="微软雅黑" panose="020B0503020204020204" pitchFamily="34" charset="-122"/>
                </a:endParaRPr>
              </a:p>
            </p:txBody>
          </p:sp>
        </mc:Choice>
        <mc:Fallback xmlns="">
          <p:sp>
            <p:nvSpPr>
              <p:cNvPr id="5" name="文本框 4"/>
              <p:cNvSpPr txBox="1">
                <a:spLocks noRot="1" noChangeAspect="1" noMove="1" noResize="1" noEditPoints="1" noAdjustHandles="1" noChangeArrowheads="1" noChangeShapeType="1" noTextEdit="1"/>
              </p:cNvSpPr>
              <p:nvPr/>
            </p:nvSpPr>
            <p:spPr>
              <a:xfrm>
                <a:off x="2383790" y="3582035"/>
                <a:ext cx="676275" cy="306705"/>
              </a:xfrm>
              <a:prstGeom prst="rect">
                <a:avLst/>
              </a:prstGeom>
              <a:blipFill rotWithShape="1">
                <a:blip r:embed="rId4"/>
                <a:stretch>
                  <a:fillRect/>
                </a:stretch>
              </a:blipFill>
            </p:spPr>
            <p:txBody>
              <a:bodyPr/>
              <a:lstStyle/>
              <a:p>
                <a:r>
                  <a:rPr lang="zh-CN" altLang="en-US">
                    <a:noFill/>
                  </a:rPr>
                  <a:t> </a:t>
                </a:r>
              </a:p>
            </p:txBody>
          </p:sp>
        </mc:Fallback>
      </mc:AlternateContent>
      <p:sp>
        <p:nvSpPr>
          <p:cNvPr id="6" name="圆角矩形 5"/>
          <p:cNvSpPr/>
          <p:nvPr/>
        </p:nvSpPr>
        <p:spPr>
          <a:xfrm>
            <a:off x="2195195" y="4297680"/>
            <a:ext cx="216535" cy="178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2843530" y="4283075"/>
            <a:ext cx="216535" cy="178435"/>
          </a:xfrm>
          <a:prstGeom prst="roundRect">
            <a:avLst/>
          </a:prstGeom>
          <a:solidFill>
            <a:srgbClr val="FFC000"/>
          </a:solidFill>
          <a:ln>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2843530" y="4461510"/>
            <a:ext cx="216535" cy="178435"/>
          </a:xfrm>
          <a:prstGeom prst="roundRect">
            <a:avLst/>
          </a:prstGeom>
          <a:solidFill>
            <a:srgbClr val="FFC000"/>
          </a:solidFill>
          <a:ln>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2843530" y="4631690"/>
            <a:ext cx="216535" cy="178435"/>
          </a:xfrm>
          <a:prstGeom prst="roundRect">
            <a:avLst/>
          </a:prstGeom>
          <a:solidFill>
            <a:srgbClr val="FFC000"/>
          </a:solidFill>
          <a:ln>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2843530" y="4810125"/>
            <a:ext cx="216535" cy="178435"/>
          </a:xfrm>
          <a:prstGeom prst="roundRect">
            <a:avLst/>
          </a:prstGeom>
          <a:solidFill>
            <a:srgbClr val="FFC000"/>
          </a:solidFill>
          <a:ln>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914525" y="3955415"/>
            <a:ext cx="777875" cy="275590"/>
          </a:xfrm>
          <a:prstGeom prst="rect">
            <a:avLst/>
          </a:prstGeom>
          <a:noFill/>
        </p:spPr>
        <p:txBody>
          <a:bodyPr wrap="square" rtlCol="0">
            <a:spAutoFit/>
          </a:bodyPr>
          <a:lstStyle/>
          <a:p>
            <a:r>
              <a:rPr lang="en-US" altLang="zh-CN" sz="1200" b="1">
                <a:latin typeface="微软雅黑" panose="020B0503020204020204" pitchFamily="34" charset="-122"/>
                <a:ea typeface="微软雅黑" panose="020B0503020204020204" pitchFamily="34" charset="-122"/>
              </a:rPr>
              <a:t>DShare</a:t>
            </a:r>
          </a:p>
        </p:txBody>
      </p:sp>
      <p:sp>
        <p:nvSpPr>
          <p:cNvPr id="14" name="文本框 13"/>
          <p:cNvSpPr txBox="1"/>
          <p:nvPr/>
        </p:nvSpPr>
        <p:spPr>
          <a:xfrm>
            <a:off x="2627630" y="3955415"/>
            <a:ext cx="777875" cy="275590"/>
          </a:xfrm>
          <a:prstGeom prst="rect">
            <a:avLst/>
          </a:prstGeom>
          <a:noFill/>
        </p:spPr>
        <p:txBody>
          <a:bodyPr wrap="square" rtlCol="0">
            <a:spAutoFit/>
          </a:bodyPr>
          <a:lstStyle/>
          <a:p>
            <a:r>
              <a:rPr lang="en-US" altLang="zh-CN" sz="1200" b="1">
                <a:latin typeface="微软雅黑" panose="020B0503020204020204" pitchFamily="34" charset="-122"/>
                <a:ea typeface="微软雅黑" panose="020B0503020204020204" pitchFamily="34" charset="-122"/>
              </a:rPr>
              <a:t>DColle</a:t>
            </a:r>
          </a:p>
        </p:txBody>
      </p:sp>
      <p:sp>
        <p:nvSpPr>
          <p:cNvPr id="15" name="圆角矩形 14"/>
          <p:cNvSpPr/>
          <p:nvPr/>
        </p:nvSpPr>
        <p:spPr>
          <a:xfrm>
            <a:off x="1791335" y="3550920"/>
            <a:ext cx="1800225" cy="1583690"/>
          </a:xfrm>
          <a:prstGeom prst="roundRect">
            <a:avLst/>
          </a:prstGeom>
          <a:noFill/>
          <a:ln>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Arial" panose="020B0604020202020204" pitchFamily="34" charset="0"/>
                <a:ea typeface="微软雅黑" panose="020B0503020204020204" pitchFamily="34" charset="-122"/>
                <a:cs typeface="Arial" panose="020B0604020202020204" pitchFamily="34" charset="0"/>
              </a:rPr>
              <a:t>Data Model</a:t>
            </a:r>
          </a:p>
        </p:txBody>
      </p:sp>
      <p:sp>
        <p:nvSpPr>
          <p:cNvPr id="7" name="Content Placeholder 2"/>
          <p:cNvSpPr txBox="1"/>
          <p:nvPr/>
        </p:nvSpPr>
        <p:spPr>
          <a:xfrm>
            <a:off x="449385" y="1094116"/>
            <a:ext cx="8229600" cy="3771636"/>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anose="020B0604020202020204"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zh-CN" altLang="en-US" sz="2000" dirty="0">
              <a:latin typeface="微软雅黑" panose="020B0503020204020204" pitchFamily="34" charset="-122"/>
              <a:ea typeface="微软雅黑" panose="020B0503020204020204" pitchFamily="34" charset="-122"/>
            </a:endParaRPr>
          </a:p>
        </p:txBody>
      </p:sp>
      <p:sp>
        <p:nvSpPr>
          <p:cNvPr id="4" name="Content Placeholder 2"/>
          <p:cNvSpPr txBox="1"/>
          <p:nvPr/>
        </p:nvSpPr>
        <p:spPr>
          <a:xfrm>
            <a:off x="601785" y="1246516"/>
            <a:ext cx="8229600" cy="3771636"/>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anose="020B0604020202020204"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altLang="zh-CN" sz="2000" dirty="0">
              <a:latin typeface="微软雅黑" panose="020B0503020204020204" pitchFamily="34" charset="-122"/>
            </a:endParaRPr>
          </a:p>
        </p:txBody>
      </p:sp>
      <p:pic>
        <p:nvPicPr>
          <p:cNvPr id="5" name="图片 4"/>
          <p:cNvPicPr>
            <a:picLocks noChangeAspect="1"/>
          </p:cNvPicPr>
          <p:nvPr/>
        </p:nvPicPr>
        <p:blipFill>
          <a:blip r:embed="rId3"/>
          <a:stretch>
            <a:fillRect/>
          </a:stretch>
        </p:blipFill>
        <p:spPr>
          <a:xfrm>
            <a:off x="601980" y="1246505"/>
            <a:ext cx="6245225" cy="2853690"/>
          </a:xfrm>
          <a:prstGeom prst="rect">
            <a:avLst/>
          </a:prstGeom>
        </p:spPr>
      </p:pic>
      <mc:AlternateContent xmlns:mc="http://schemas.openxmlformats.org/markup-compatibility/2006" xmlns:a14="http://schemas.microsoft.com/office/drawing/2010/main">
        <mc:Choice Requires="a14">
          <p:sp>
            <p:nvSpPr>
              <p:cNvPr id="8" name="文本框 7"/>
              <p:cNvSpPr txBox="1"/>
              <p:nvPr/>
            </p:nvSpPr>
            <p:spPr>
              <a:xfrm>
                <a:off x="611505" y="4361815"/>
                <a:ext cx="4933950" cy="368300"/>
              </a:xfrm>
              <a:prstGeom prst="rect">
                <a:avLst/>
              </a:prstGeom>
              <a:noFill/>
            </p:spPr>
            <p:txBody>
              <a:bodyPr wrap="square" rtlCol="0">
                <a:spAutoFit/>
              </a:bodyPr>
              <a:lstStyle/>
              <a:p>
                <a:pPr marL="0" lvl="2"/>
                <a:r>
                  <a:rPr lang="en-US" altLang="zh-CN" dirty="0">
                    <a:latin typeface="微软雅黑" panose="020B0503020204020204" pitchFamily="34" charset="-122"/>
                    <a:ea typeface="微软雅黑" panose="020B0503020204020204" pitchFamily="34" charset="-122"/>
                    <a:cs typeface="微软雅黑" panose="020B0503020204020204" pitchFamily="34" charset="-122"/>
                    <a:sym typeface="+mn-ea"/>
                  </a:rPr>
                  <a:t>Collection size </a:t>
                </a:r>
                <a14:m>
                  <m:oMath xmlns:m="http://schemas.openxmlformats.org/officeDocument/2006/math">
                    <m:sSub>
                      <m:sSubPr>
                        <m:ctrlPr>
                          <a:rPr lang="en-US" altLang="zh-CN" i="1" smtClean="0">
                            <a:latin typeface="Cambria Math" panose="02040503050406030204" pitchFamily="18" charset="0"/>
                            <a:ea typeface="微软雅黑" panose="020B0503020204020204" pitchFamily="34" charset="-122"/>
                            <a:cs typeface="Cambria Math" panose="02040503050406030204" pitchFamily="18" charset="0"/>
                          </a:rPr>
                        </m:ctrlPr>
                      </m:sSubPr>
                      <m:e>
                        <m:r>
                          <a:rPr lang="en-US" altLang="zh-CN" b="0" i="1" smtClean="0">
                            <a:latin typeface="Cambria Math" panose="02040503050406030204" pitchFamily="18" charset="0"/>
                            <a:ea typeface="微软雅黑" panose="020B0503020204020204" pitchFamily="34" charset="-122"/>
                            <a:cs typeface="Cambria Math" panose="02040503050406030204" pitchFamily="18" charset="0"/>
                          </a:rPr>
                          <m:t>𝑆</m:t>
                        </m:r>
                      </m:e>
                      <m:sub>
                        <m:r>
                          <a:rPr lang="en-US" altLang="zh-CN" b="0" i="1" smtClean="0">
                            <a:latin typeface="Cambria Math" panose="02040503050406030204" pitchFamily="18" charset="0"/>
                            <a:ea typeface="微软雅黑" panose="020B0503020204020204" pitchFamily="34" charset="-122"/>
                            <a:cs typeface="Cambria Math" panose="02040503050406030204" pitchFamily="18" charset="0"/>
                          </a:rPr>
                          <m:t>𝑐</m:t>
                        </m:r>
                      </m:sub>
                    </m:sSub>
                    <m:r>
                      <a:rPr lang="en-US" altLang="zh-CN" i="1" dirty="0" smtClean="0">
                        <a:latin typeface="Cambria Math" panose="02040503050406030204" pitchFamily="18" charset="0"/>
                        <a:ea typeface="MS Mincho" charset="0"/>
                        <a:cs typeface="Cambria Math" panose="02040503050406030204" pitchFamily="18" charset="0"/>
                      </a:rPr>
                      <m:t>= </m:t>
                    </m:r>
                    <m:r>
                      <a:rPr lang="en-US" altLang="zh-CN" i="1" dirty="0" err="1" smtClean="0">
                        <a:latin typeface="Cambria Math" panose="02040503050406030204" pitchFamily="18" charset="0"/>
                        <a:ea typeface="微软雅黑" panose="020B0503020204020204" pitchFamily="34" charset="-122"/>
                        <a:cs typeface="Cambria Math" panose="02040503050406030204" pitchFamily="18" charset="0"/>
                      </a:rPr>
                      <m:t>𝑙𝑒𝑛</m:t>
                    </m:r>
                    <m:r>
                      <a:rPr lang="en-US" altLang="zh-CN" i="1" dirty="0" smtClean="0">
                        <a:latin typeface="Cambria Math" panose="02040503050406030204" pitchFamily="18" charset="0"/>
                        <a:ea typeface="MS Mincho" charset="0"/>
                        <a:cs typeface="Cambria Math" panose="02040503050406030204" pitchFamily="18" charset="0"/>
                      </a:rPr>
                      <m:t>(</m:t>
                    </m:r>
                    <m:r>
                      <a:rPr lang="en-US" altLang="zh-CN" i="1" dirty="0" err="1" smtClean="0">
                        <a:latin typeface="Cambria Math" panose="02040503050406030204" pitchFamily="18" charset="0"/>
                        <a:ea typeface="微软雅黑" panose="020B0503020204020204" pitchFamily="34" charset="-122"/>
                        <a:cs typeface="Cambria Math" panose="02040503050406030204" pitchFamily="18" charset="0"/>
                      </a:rPr>
                      <m:t>𝐷𝐶𝑜𝑙𝑙𝑒</m:t>
                    </m:r>
                    <m:r>
                      <a:rPr lang="en-US" altLang="zh-CN" i="1" dirty="0" smtClean="0">
                        <a:latin typeface="Cambria Math" panose="02040503050406030204" pitchFamily="18" charset="0"/>
                        <a:ea typeface="MS Mincho" charset="0"/>
                        <a:cs typeface="Cambria Math" panose="02040503050406030204" pitchFamily="18" charset="0"/>
                      </a:rPr>
                      <m:t>)</m:t>
                    </m:r>
                  </m:oMath>
                </a14:m>
                <a:endParaRPr lang="zh-CN" altLang="en-US"/>
              </a:p>
            </p:txBody>
          </p:sp>
        </mc:Choice>
        <mc:Fallback xmlns="">
          <p:sp>
            <p:nvSpPr>
              <p:cNvPr id="8" name="文本框 7"/>
              <p:cNvSpPr txBox="1">
                <a:spLocks noRot="1" noChangeAspect="1" noMove="1" noResize="1" noEditPoints="1" noAdjustHandles="1" noChangeArrowheads="1" noChangeShapeType="1" noTextEdit="1"/>
              </p:cNvSpPr>
              <p:nvPr/>
            </p:nvSpPr>
            <p:spPr>
              <a:xfrm>
                <a:off x="611505" y="4361815"/>
                <a:ext cx="4933950" cy="368300"/>
              </a:xfrm>
              <a:prstGeom prst="rect">
                <a:avLst/>
              </a:prstGeom>
              <a:blipFill rotWithShape="1">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文本框 2"/>
              <p:cNvSpPr txBox="1"/>
              <p:nvPr/>
            </p:nvSpPr>
            <p:spPr>
              <a:xfrm>
                <a:off x="7108825" y="3536315"/>
                <a:ext cx="676275" cy="30670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CN" sz="1400" b="1" i="1">
                          <a:latin typeface="Cambria Math" panose="02040503050406030204" pitchFamily="18" charset="0"/>
                          <a:ea typeface="微软雅黑" panose="020B0503020204020204" pitchFamily="34" charset="-122"/>
                          <a:cs typeface="Cambria Math" panose="02040503050406030204" pitchFamily="18" charset="0"/>
                        </a:rPr>
                        <m:t>𝒗</m:t>
                      </m:r>
                    </m:oMath>
                  </m:oMathPara>
                </a14:m>
                <a:endParaRPr lang="en-US" altLang="zh-CN" sz="1400" b="1" i="1">
                  <a:latin typeface="微软雅黑" panose="020B0503020204020204" pitchFamily="34" charset="-122"/>
                  <a:ea typeface="微软雅黑" panose="020B0503020204020204" pitchFamily="34" charset="-122"/>
                </a:endParaRPr>
              </a:p>
            </p:txBody>
          </p:sp>
        </mc:Choice>
        <mc:Fallback xmlns="">
          <p:sp>
            <p:nvSpPr>
              <p:cNvPr id="3" name="文本框 2"/>
              <p:cNvSpPr txBox="1">
                <a:spLocks noRot="1" noChangeAspect="1" noMove="1" noResize="1" noEditPoints="1" noAdjustHandles="1" noChangeArrowheads="1" noChangeShapeType="1" noTextEdit="1"/>
              </p:cNvSpPr>
              <p:nvPr/>
            </p:nvSpPr>
            <p:spPr>
              <a:xfrm>
                <a:off x="7108825" y="3536315"/>
                <a:ext cx="676275" cy="306705"/>
              </a:xfrm>
              <a:prstGeom prst="rect">
                <a:avLst/>
              </a:prstGeom>
              <a:blipFill rotWithShape="1">
                <a:blip r:embed="rId5"/>
                <a:stretch>
                  <a:fillRect/>
                </a:stretch>
              </a:blipFill>
            </p:spPr>
            <p:txBody>
              <a:bodyPr/>
              <a:lstStyle/>
              <a:p>
                <a:r>
                  <a:rPr lang="zh-CN" altLang="en-US">
                    <a:noFill/>
                  </a:rPr>
                  <a:t> </a:t>
                </a:r>
              </a:p>
            </p:txBody>
          </p:sp>
        </mc:Fallback>
      </mc:AlternateContent>
      <p:sp>
        <p:nvSpPr>
          <p:cNvPr id="6" name="圆角矩形 5"/>
          <p:cNvSpPr/>
          <p:nvPr/>
        </p:nvSpPr>
        <p:spPr>
          <a:xfrm>
            <a:off x="6920230" y="4195445"/>
            <a:ext cx="216535" cy="178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7568565" y="4180840"/>
            <a:ext cx="216535" cy="178435"/>
          </a:xfrm>
          <a:prstGeom prst="roundRect">
            <a:avLst/>
          </a:prstGeom>
          <a:solidFill>
            <a:srgbClr val="FFC000"/>
          </a:solidFill>
          <a:ln>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7568565" y="4359275"/>
            <a:ext cx="216535" cy="178435"/>
          </a:xfrm>
          <a:prstGeom prst="roundRect">
            <a:avLst/>
          </a:prstGeom>
          <a:solidFill>
            <a:srgbClr val="FFC000"/>
          </a:solidFill>
          <a:ln>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7568565" y="4529455"/>
            <a:ext cx="216535" cy="178435"/>
          </a:xfrm>
          <a:prstGeom prst="roundRect">
            <a:avLst/>
          </a:prstGeom>
          <a:solidFill>
            <a:srgbClr val="FFC000"/>
          </a:solidFill>
          <a:ln>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7568565" y="4707890"/>
            <a:ext cx="216535" cy="178435"/>
          </a:xfrm>
          <a:prstGeom prst="roundRect">
            <a:avLst/>
          </a:prstGeom>
          <a:solidFill>
            <a:srgbClr val="FFC000"/>
          </a:solidFill>
          <a:ln>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3" name="文本框 12"/>
              <p:cNvSpPr txBox="1"/>
              <p:nvPr/>
            </p:nvSpPr>
            <p:spPr>
              <a:xfrm>
                <a:off x="6639560" y="3853180"/>
                <a:ext cx="777875" cy="27559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b="1" i="1">
                              <a:latin typeface="Cambria Math" panose="02040503050406030204" pitchFamily="18" charset="0"/>
                              <a:ea typeface="微软雅黑" panose="020B0503020204020204" pitchFamily="34" charset="-122"/>
                              <a:cs typeface="Cambria Math" panose="02040503050406030204" pitchFamily="18" charset="0"/>
                            </a:rPr>
                          </m:ctrlPr>
                        </m:sSubPr>
                        <m:e>
                          <m:r>
                            <a:rPr lang="en-US" altLang="zh-CN" sz="1200" b="1" i="1">
                              <a:latin typeface="Cambria Math" panose="02040503050406030204" pitchFamily="18" charset="0"/>
                              <a:ea typeface="微软雅黑" panose="020B0503020204020204" pitchFamily="34" charset="-122"/>
                              <a:cs typeface="Cambria Math" panose="02040503050406030204" pitchFamily="18" charset="0"/>
                            </a:rPr>
                            <m:t>𝑫𝑺𝒉𝒂𝒓𝒆</m:t>
                          </m:r>
                        </m:e>
                        <m:sub>
                          <m:r>
                            <a:rPr lang="en-US" altLang="zh-CN" sz="1200" b="1" i="1">
                              <a:latin typeface="Cambria Math" panose="02040503050406030204" pitchFamily="18" charset="0"/>
                              <a:ea typeface="微软雅黑" panose="020B0503020204020204" pitchFamily="34" charset="-122"/>
                              <a:cs typeface="Cambria Math" panose="02040503050406030204" pitchFamily="18" charset="0"/>
                            </a:rPr>
                            <m:t>𝒗</m:t>
                          </m:r>
                        </m:sub>
                      </m:sSub>
                    </m:oMath>
                  </m:oMathPara>
                </a14:m>
                <a:endParaRPr lang="en-US" altLang="zh-CN" sz="1200" b="1">
                  <a:latin typeface="微软雅黑" panose="020B0503020204020204" pitchFamily="34" charset="-122"/>
                  <a:ea typeface="微软雅黑" panose="020B0503020204020204" pitchFamily="34" charset="-122"/>
                </a:endParaRPr>
              </a:p>
            </p:txBody>
          </p:sp>
        </mc:Choice>
        <mc:Fallback xmlns="">
          <p:sp>
            <p:nvSpPr>
              <p:cNvPr id="13" name="文本框 12"/>
              <p:cNvSpPr txBox="1">
                <a:spLocks noRot="1" noChangeAspect="1" noMove="1" noResize="1" noEditPoints="1" noAdjustHandles="1" noChangeArrowheads="1" noChangeShapeType="1" noTextEdit="1"/>
              </p:cNvSpPr>
              <p:nvPr/>
            </p:nvSpPr>
            <p:spPr>
              <a:xfrm>
                <a:off x="6639560" y="3853180"/>
                <a:ext cx="777875" cy="275590"/>
              </a:xfrm>
              <a:prstGeom prst="rect">
                <a:avLst/>
              </a:prstGeom>
              <a:blipFill rotWithShape="1">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p:cNvSpPr txBox="1"/>
              <p:nvPr/>
            </p:nvSpPr>
            <p:spPr>
              <a:xfrm>
                <a:off x="7352665" y="3853180"/>
                <a:ext cx="777875" cy="27559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b="1" i="1">
                              <a:latin typeface="Cambria Math" panose="02040503050406030204" pitchFamily="18" charset="0"/>
                              <a:ea typeface="微软雅黑" panose="020B0503020204020204" pitchFamily="34" charset="-122"/>
                              <a:cs typeface="Cambria Math" panose="02040503050406030204" pitchFamily="18" charset="0"/>
                            </a:rPr>
                          </m:ctrlPr>
                        </m:sSubPr>
                        <m:e>
                          <m:r>
                            <a:rPr lang="en-US" altLang="zh-CN" sz="1200" b="1" i="1">
                              <a:latin typeface="Cambria Math" panose="02040503050406030204" pitchFamily="18" charset="0"/>
                              <a:ea typeface="微软雅黑" panose="020B0503020204020204" pitchFamily="34" charset="-122"/>
                              <a:cs typeface="Cambria Math" panose="02040503050406030204" pitchFamily="18" charset="0"/>
                            </a:rPr>
                            <m:t>𝑫𝑪𝒐𝒍𝒍𝒆</m:t>
                          </m:r>
                        </m:e>
                        <m:sub>
                          <m:r>
                            <a:rPr lang="en-US" altLang="zh-CN" sz="1200" b="1" i="1">
                              <a:latin typeface="Cambria Math" panose="02040503050406030204" pitchFamily="18" charset="0"/>
                              <a:ea typeface="微软雅黑" panose="020B0503020204020204" pitchFamily="34" charset="-122"/>
                              <a:cs typeface="Cambria Math" panose="02040503050406030204" pitchFamily="18" charset="0"/>
                            </a:rPr>
                            <m:t>𝒗</m:t>
                          </m:r>
                        </m:sub>
                      </m:sSub>
                    </m:oMath>
                  </m:oMathPara>
                </a14:m>
                <a:endParaRPr lang="en-US" altLang="zh-CN" sz="1200" b="1">
                  <a:latin typeface="微软雅黑" panose="020B0503020204020204" pitchFamily="34" charset="-122"/>
                  <a:ea typeface="微软雅黑" panose="020B0503020204020204" pitchFamily="34" charset="-122"/>
                </a:endParaRPr>
              </a:p>
            </p:txBody>
          </p:sp>
        </mc:Choice>
        <mc:Fallback xmlns="">
          <p:sp>
            <p:nvSpPr>
              <p:cNvPr id="14" name="文本框 13"/>
              <p:cNvSpPr txBox="1">
                <a:spLocks noRot="1" noChangeAspect="1" noMove="1" noResize="1" noEditPoints="1" noAdjustHandles="1" noChangeArrowheads="1" noChangeShapeType="1" noTextEdit="1"/>
              </p:cNvSpPr>
              <p:nvPr/>
            </p:nvSpPr>
            <p:spPr>
              <a:xfrm>
                <a:off x="7352665" y="3853180"/>
                <a:ext cx="777875" cy="275590"/>
              </a:xfrm>
              <a:prstGeom prst="rect">
                <a:avLst/>
              </a:prstGeom>
              <a:blipFill rotWithShape="1">
                <a:blip r:embed="rId7"/>
                <a:stretch>
                  <a:fillRect/>
                </a:stretch>
              </a:blipFill>
            </p:spPr>
            <p:txBody>
              <a:bodyPr/>
              <a:lstStyle/>
              <a:p>
                <a:r>
                  <a:rPr lang="zh-CN" altLang="en-US">
                    <a:noFill/>
                  </a:rPr>
                  <a:t> </a:t>
                </a:r>
              </a:p>
            </p:txBody>
          </p:sp>
        </mc:Fallback>
      </mc:AlternateContent>
      <p:sp>
        <p:nvSpPr>
          <p:cNvPr id="15" name="圆角矩形 14"/>
          <p:cNvSpPr/>
          <p:nvPr/>
        </p:nvSpPr>
        <p:spPr>
          <a:xfrm>
            <a:off x="6516370" y="3505200"/>
            <a:ext cx="1800225" cy="1815465"/>
          </a:xfrm>
          <a:prstGeom prst="roundRect">
            <a:avLst/>
          </a:prstGeom>
          <a:noFill/>
          <a:ln>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6" name="文本框 15"/>
              <p:cNvSpPr txBox="1"/>
              <p:nvPr/>
            </p:nvSpPr>
            <p:spPr>
              <a:xfrm>
                <a:off x="7452360" y="4942205"/>
                <a:ext cx="718820" cy="306705"/>
              </a:xfrm>
              <a:prstGeom prst="rect">
                <a:avLst/>
              </a:prstGeom>
              <a:noFill/>
            </p:spPr>
            <p:txBody>
              <a:bodyPr wrap="none" rtlCol="0" anchor="t">
                <a:spAutoFit/>
              </a:bodyPr>
              <a:lstStyle/>
              <a:p>
                <a:pPr/>
                <a14:m>
                  <m:oMathPara xmlns:m="http://schemas.openxmlformats.org/officeDocument/2006/math">
                    <m:oMathParaPr>
                      <m:jc m:val="centerGroup"/>
                    </m:oMathParaPr>
                    <m:oMath xmlns:m="http://schemas.openxmlformats.org/officeDocument/2006/math">
                      <m:sSub>
                        <m:sSubPr>
                          <m:ctrlPr>
                            <a:rPr lang="en-US" altLang="zh-CN" sz="1400" b="1" i="1" smtClean="0">
                              <a:latin typeface="Cambria Math" panose="02040503050406030204" pitchFamily="18" charset="0"/>
                              <a:ea typeface="微软雅黑" panose="020B0503020204020204" pitchFamily="34" charset="-122"/>
                              <a:cs typeface="Cambria Math" panose="02040503050406030204" pitchFamily="18" charset="0"/>
                            </a:rPr>
                          </m:ctrlPr>
                        </m:sSubPr>
                        <m:e>
                          <m:r>
                            <a:rPr lang="en-US" altLang="zh-CN" sz="1400" b="1" i="1" smtClean="0">
                              <a:latin typeface="Cambria Math" panose="02040503050406030204" pitchFamily="18" charset="0"/>
                              <a:ea typeface="微软雅黑" panose="020B0503020204020204" pitchFamily="34" charset="-122"/>
                              <a:cs typeface="Cambria Math" panose="02040503050406030204" pitchFamily="18" charset="0"/>
                            </a:rPr>
                            <m:t>𝑺</m:t>
                          </m:r>
                        </m:e>
                        <m:sub>
                          <m:r>
                            <a:rPr lang="en-US" altLang="zh-CN" sz="1400" b="1" i="1" smtClean="0">
                              <a:latin typeface="Cambria Math" panose="02040503050406030204" pitchFamily="18" charset="0"/>
                              <a:ea typeface="微软雅黑" panose="020B0503020204020204" pitchFamily="34" charset="-122"/>
                              <a:cs typeface="Cambria Math" panose="02040503050406030204" pitchFamily="18" charset="0"/>
                            </a:rPr>
                            <m:t>𝒄</m:t>
                          </m:r>
                        </m:sub>
                      </m:sSub>
                      <m:r>
                        <a:rPr lang="en-US" altLang="zh-CN" sz="1400" b="1" i="1" smtClean="0">
                          <a:latin typeface="Cambria Math" panose="02040503050406030204" pitchFamily="18" charset="0"/>
                          <a:ea typeface="微软雅黑" panose="020B0503020204020204" pitchFamily="34" charset="-122"/>
                          <a:cs typeface="Cambria Math" panose="02040503050406030204" pitchFamily="18" charset="0"/>
                        </a:rPr>
                        <m:t>=</m:t>
                      </m:r>
                      <m:r>
                        <a:rPr lang="en-US" altLang="zh-CN" sz="1400" b="1" i="1" smtClean="0">
                          <a:latin typeface="Cambria Math" panose="02040503050406030204" pitchFamily="18" charset="0"/>
                          <a:ea typeface="MS Mincho" charset="0"/>
                          <a:cs typeface="Cambria Math" panose="02040503050406030204" pitchFamily="18" charset="0"/>
                        </a:rPr>
                        <m:t>𝟒</m:t>
                      </m:r>
                    </m:oMath>
                  </m:oMathPara>
                </a14:m>
                <a:endParaRPr lang="en-US" altLang="zh-CN" sz="1400" b="1" i="1">
                  <a:latin typeface="Cambria Math" panose="02040503050406030204" pitchFamily="18" charset="0"/>
                  <a:ea typeface="MS Mincho" charset="0"/>
                  <a:cs typeface="Cambria Math" panose="02040503050406030204" pitchFamily="18" charset="0"/>
                </a:endParaRPr>
              </a:p>
            </p:txBody>
          </p:sp>
        </mc:Choice>
        <mc:Fallback xmlns="">
          <p:sp>
            <p:nvSpPr>
              <p:cNvPr id="16" name="文本框 15"/>
              <p:cNvSpPr txBox="1">
                <a:spLocks noRot="1" noChangeAspect="1" noMove="1" noResize="1" noEditPoints="1" noAdjustHandles="1" noChangeArrowheads="1" noChangeShapeType="1" noTextEdit="1"/>
              </p:cNvSpPr>
              <p:nvPr/>
            </p:nvSpPr>
            <p:spPr>
              <a:xfrm>
                <a:off x="7452360" y="4942205"/>
                <a:ext cx="718820" cy="306705"/>
              </a:xfrm>
              <a:prstGeom prst="rect">
                <a:avLst/>
              </a:prstGeom>
              <a:blipFill rotWithShape="1">
                <a:blip r:embed="rId8"/>
                <a:stretch>
                  <a:fillRect/>
                </a:stretch>
              </a:blipFill>
            </p:spPr>
            <p:txBody>
              <a:bodyPr/>
              <a:lstStyle/>
              <a:p>
                <a:r>
                  <a:rPr lang="zh-CN" altLang="en-US">
                    <a:noFill/>
                  </a:rPr>
                  <a:t> </a:t>
                </a:r>
              </a:p>
            </p:txBody>
          </p:sp>
        </mc:Fallback>
      </mc:AlternateContent>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Arial" panose="020B0604020202020204" pitchFamily="34" charset="0"/>
                <a:ea typeface="微软雅黑" panose="020B0503020204020204" pitchFamily="34" charset="-122"/>
                <a:cs typeface="Arial" panose="020B0604020202020204" pitchFamily="34" charset="0"/>
              </a:rPr>
              <a:t>3D Partitioner Under Data Model</a:t>
            </a:r>
          </a:p>
        </p:txBody>
      </p:sp>
      <mc:AlternateContent xmlns:mc="http://schemas.openxmlformats.org/markup-compatibility/2006" xmlns:a14="http://schemas.microsoft.com/office/drawing/2010/main">
        <mc:Choice Requires="a14">
          <p:sp>
            <p:nvSpPr>
              <p:cNvPr id="6" name="Content Placeholder 2"/>
              <p:cNvSpPr txBox="1"/>
              <p:nvPr/>
            </p:nvSpPr>
            <p:spPr>
              <a:xfrm>
                <a:off x="754380" y="1398905"/>
                <a:ext cx="8229600" cy="575310"/>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anose="020B0604020202020204"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zh-CN" sz="2000" b="0" dirty="0">
                    <a:latin typeface="微软雅黑" panose="020B0503020204020204" pitchFamily="34" charset="-122"/>
                  </a:rPr>
                  <a:t>3D partitioner </a:t>
                </a:r>
                <a14:m>
                  <m:oMath xmlns:m="http://schemas.openxmlformats.org/officeDocument/2006/math">
                    <m:r>
                      <a:rPr lang="en-US" altLang="zh-CN" sz="2000" b="0" i="1" dirty="0" smtClean="0">
                        <a:latin typeface="Cambria Math" panose="02040503050406030204" pitchFamily="18" charset="0"/>
                      </a:rPr>
                      <m:t>(</m:t>
                    </m:r>
                    <m:r>
                      <a:rPr lang="en-US" altLang="zh-CN" sz="2000" b="0" i="1" dirty="0" smtClean="0">
                        <a:latin typeface="Cambria Math" panose="02040503050406030204" pitchFamily="18" charset="0"/>
                      </a:rPr>
                      <m:t>𝐿</m:t>
                    </m:r>
                    <m:r>
                      <a:rPr lang="en-US" altLang="zh-CN" sz="2000" b="0" i="1" dirty="0" smtClean="0">
                        <a:latin typeface="Cambria Math" panose="02040503050406030204" pitchFamily="18" charset="0"/>
                      </a:rPr>
                      <m:t>, </m:t>
                    </m:r>
                    <m:r>
                      <a:rPr lang="en-US" altLang="zh-CN" sz="2000" b="0" i="1" dirty="0" smtClean="0">
                        <a:latin typeface="Cambria Math" panose="02040503050406030204" pitchFamily="18" charset="0"/>
                      </a:rPr>
                      <m:t>𝑃</m:t>
                    </m:r>
                    <m:r>
                      <a:rPr lang="en-US" altLang="zh-CN" sz="2000" b="0" i="1" dirty="0" smtClean="0">
                        <a:latin typeface="Cambria Math" panose="02040503050406030204" pitchFamily="18" charset="0"/>
                      </a:rPr>
                      <m:t>)</m:t>
                    </m:r>
                  </m:oMath>
                </a14:m>
                <a:r>
                  <a:rPr lang="en-US" altLang="zh-CN" sz="1800" b="0" dirty="0">
                    <a:latin typeface="微软雅黑" panose="020B0503020204020204" pitchFamily="34" charset="-122"/>
                  </a:rPr>
                  <a:t>: </a:t>
                </a:r>
                <a14:m>
                  <m:oMath xmlns:m="http://schemas.openxmlformats.org/officeDocument/2006/math">
                    <m:r>
                      <a:rPr lang="en-US" altLang="zh-CN" sz="1800" b="0" i="1" dirty="0" smtClean="0">
                        <a:latin typeface="Cambria Math" panose="02040503050406030204" pitchFamily="18" charset="0"/>
                      </a:rPr>
                      <m:t>𝐿</m:t>
                    </m:r>
                  </m:oMath>
                </a14:m>
                <a:r>
                  <a:rPr lang="en-US" altLang="zh-CN" sz="1800" b="0" dirty="0">
                    <a:latin typeface="微软雅黑" panose="020B0503020204020204" pitchFamily="34" charset="-122"/>
                  </a:rPr>
                  <a:t> is number of layer, </a:t>
                </a:r>
                <a14:m>
                  <m:oMath xmlns:m="http://schemas.openxmlformats.org/officeDocument/2006/math">
                    <m:r>
                      <a:rPr lang="en-US" altLang="zh-CN" sz="1800" b="0" i="1" dirty="0" smtClean="0">
                        <a:latin typeface="Cambria Math" panose="02040503050406030204" pitchFamily="18" charset="0"/>
                      </a:rPr>
                      <m:t>𝑃</m:t>
                    </m:r>
                  </m:oMath>
                </a14:m>
                <a:r>
                  <a:rPr lang="en-US" altLang="zh-CN" sz="1800" b="0" dirty="0">
                    <a:latin typeface="微软雅黑" panose="020B0503020204020204" pitchFamily="34" charset="-122"/>
                  </a:rPr>
                  <a:t> is a 2D partitioner</a:t>
                </a:r>
              </a:p>
            </p:txBody>
          </p:sp>
        </mc:Choice>
        <mc:Fallback xmlns="">
          <p:sp>
            <p:nvSpPr>
              <p:cNvPr id="6" name="Content Placeholder 2"/>
              <p:cNvSpPr txBox="1">
                <a:spLocks noRot="1" noChangeAspect="1" noMove="1" noResize="1" noEditPoints="1" noAdjustHandles="1" noChangeArrowheads="1" noChangeShapeType="1" noTextEdit="1"/>
              </p:cNvSpPr>
              <p:nvPr/>
            </p:nvSpPr>
            <p:spPr>
              <a:xfrm>
                <a:off x="754380" y="1398905"/>
                <a:ext cx="8229600" cy="575310"/>
              </a:xfrm>
              <a:prstGeom prst="rect">
                <a:avLst/>
              </a:prstGeom>
              <a:blipFill rotWithShape="1">
                <a:blip r:embed="rId3"/>
                <a:stretch>
                  <a:fillRect/>
                </a:stretch>
              </a:blipFill>
            </p:spPr>
            <p:txBody>
              <a:bodyPr/>
              <a:lstStyle/>
              <a:p>
                <a:r>
                  <a:rPr lang="zh-CN" altLang="en-US">
                    <a:noFill/>
                  </a:rPr>
                  <a:t> </a:t>
                </a:r>
              </a:p>
            </p:txBody>
          </p:sp>
        </mc:Fallback>
      </mc:AlternateContent>
      <p:pic>
        <p:nvPicPr>
          <p:cNvPr id="8" name="图片 7"/>
          <p:cNvPicPr>
            <a:picLocks noChangeAspect="1"/>
          </p:cNvPicPr>
          <p:nvPr/>
        </p:nvPicPr>
        <p:blipFill>
          <a:blip r:embed="rId4"/>
          <a:stretch>
            <a:fillRect/>
          </a:stretch>
        </p:blipFill>
        <p:spPr>
          <a:xfrm>
            <a:off x="755650" y="1974215"/>
            <a:ext cx="5664835" cy="3127375"/>
          </a:xfrm>
          <a:prstGeom prst="rect">
            <a:avLst/>
          </a:prstGeom>
        </p:spPr>
      </p:pic>
      <mc:AlternateContent xmlns:mc="http://schemas.openxmlformats.org/markup-compatibility/2006" xmlns:a14="http://schemas.microsoft.com/office/drawing/2010/main">
        <mc:Choice Requires="a14">
          <p:sp>
            <p:nvSpPr>
              <p:cNvPr id="9" name="文本框 8"/>
              <p:cNvSpPr txBox="1"/>
              <p:nvPr/>
            </p:nvSpPr>
            <p:spPr>
              <a:xfrm>
                <a:off x="5162550" y="4369435"/>
                <a:ext cx="1428115" cy="440055"/>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d>
                        <m:dPr>
                          <m:ctrlPr>
                            <a:rPr lang="en-US" altLang="zh-CN" sz="1200" b="1" i="1" dirty="0" smtClean="0">
                              <a:latin typeface="Cambria Math" panose="02040503050406030204" pitchFamily="18" charset="0"/>
                            </a:rPr>
                          </m:ctrlPr>
                        </m:dPr>
                        <m:e>
                          <m:f>
                            <m:fPr>
                              <m:ctrlPr>
                                <a:rPr lang="en-US" altLang="zh-CN" sz="1200" b="1" i="1" smtClean="0">
                                  <a:latin typeface="Cambria Math" panose="02040503050406030204" pitchFamily="18" charset="0"/>
                                </a:rPr>
                              </m:ctrlPr>
                            </m:fPr>
                            <m:num>
                              <m:sSub>
                                <m:sSubPr>
                                  <m:ctrlPr>
                                    <a:rPr lang="en-US" altLang="zh-CN" sz="1200" b="1" i="1">
                                      <a:latin typeface="Cambria Math" panose="02040503050406030204" pitchFamily="18" charset="0"/>
                                    </a:rPr>
                                  </m:ctrlPr>
                                </m:sSubPr>
                                <m:e>
                                  <m:r>
                                    <a:rPr lang="en-US" altLang="zh-CN" sz="1200" b="1" i="1">
                                      <a:latin typeface="Cambria Math" panose="02040503050406030204" pitchFamily="18" charset="0"/>
                                    </a:rPr>
                                    <m:t>𝑺</m:t>
                                  </m:r>
                                </m:e>
                                <m:sub>
                                  <m:r>
                                    <a:rPr lang="en-US" altLang="zh-CN" sz="1200" b="1" i="1">
                                      <a:latin typeface="Cambria Math" panose="02040503050406030204" pitchFamily="18" charset="0"/>
                                    </a:rPr>
                                    <m:t>𝒄</m:t>
                                  </m:r>
                                </m:sub>
                              </m:sSub>
                            </m:num>
                            <m:den>
                              <m:r>
                                <a:rPr lang="en-US" altLang="zh-CN" sz="1200" b="1" i="1" smtClean="0">
                                  <a:latin typeface="Cambria Math" panose="02040503050406030204" pitchFamily="18" charset="0"/>
                                </a:rPr>
                                <m:t>𝑳</m:t>
                              </m:r>
                            </m:den>
                          </m:f>
                        </m:e>
                      </m:d>
                      <m:r>
                        <a:rPr lang="en-US" altLang="zh-CN" sz="1200" b="1" i="1" dirty="0" smtClean="0">
                          <a:latin typeface="Cambria Math" panose="02040503050406030204" pitchFamily="18" charset="0"/>
                        </a:rPr>
                        <m:t> </m:t>
                      </m:r>
                      <m:r>
                        <a:rPr lang="en-US" altLang="zh-CN" sz="1200" b="1" i="1" dirty="0" smtClean="0">
                          <a:latin typeface="Cambria Math" panose="02040503050406030204" pitchFamily="18" charset="0"/>
                        </a:rPr>
                        <m:t>𝒐𝒇</m:t>
                      </m:r>
                      <m:r>
                        <a:rPr lang="en-US" altLang="zh-CN" sz="1200" b="1" i="1" dirty="0" smtClean="0">
                          <a:latin typeface="Cambria Math" panose="02040503050406030204" pitchFamily="18" charset="0"/>
                        </a:rPr>
                        <m:t> </m:t>
                      </m:r>
                      <m:r>
                        <a:rPr lang="en-US" altLang="zh-CN" sz="1200" b="1" i="1" dirty="0" smtClean="0">
                          <a:latin typeface="Cambria Math" panose="02040503050406030204" pitchFamily="18" charset="0"/>
                          <a:cs typeface="Cambria Math" panose="02040503050406030204" pitchFamily="18" charset="0"/>
                        </a:rPr>
                        <m:t>𝑫𝑪𝒐𝒍𝒍𝒆</m:t>
                      </m:r>
                    </m:oMath>
                  </m:oMathPara>
                </a14:m>
                <a:endParaRPr lang="en-US" altLang="zh-CN" sz="1200" b="1" i="1" dirty="0">
                  <a:latin typeface="Cambria Math" panose="02040503050406030204" pitchFamily="18" charset="0"/>
                </a:endParaRPr>
              </a:p>
            </p:txBody>
          </p:sp>
        </mc:Choice>
        <mc:Fallback xmlns="">
          <p:sp>
            <p:nvSpPr>
              <p:cNvPr id="9" name="文本框 8"/>
              <p:cNvSpPr txBox="1">
                <a:spLocks noRot="1" noChangeAspect="1" noMove="1" noResize="1" noEditPoints="1" noAdjustHandles="1" noChangeArrowheads="1" noChangeShapeType="1" noTextEdit="1"/>
              </p:cNvSpPr>
              <p:nvPr/>
            </p:nvSpPr>
            <p:spPr>
              <a:xfrm>
                <a:off x="5162550" y="4369435"/>
                <a:ext cx="1428115" cy="440055"/>
              </a:xfrm>
              <a:prstGeom prst="rect">
                <a:avLst/>
              </a:prstGeom>
              <a:blipFill rotWithShape="1">
                <a:blip r:embed="rId5"/>
                <a:stretch>
                  <a:fillRect/>
                </a:stretch>
              </a:blipFill>
            </p:spPr>
            <p:txBody>
              <a:bodyPr/>
              <a:lstStyle/>
              <a:p>
                <a:r>
                  <a:rPr lang="zh-CN" altLang="en-US">
                    <a:noFill/>
                  </a:rPr>
                  <a:t> </a:t>
                </a:r>
              </a:p>
            </p:txBody>
          </p:sp>
        </mc:Fallback>
      </mc:AlternateContent>
      <p:sp>
        <p:nvSpPr>
          <p:cNvPr id="5" name="圆角矩形 4"/>
          <p:cNvSpPr/>
          <p:nvPr/>
        </p:nvSpPr>
        <p:spPr>
          <a:xfrm>
            <a:off x="7523480" y="2478405"/>
            <a:ext cx="216535" cy="178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8171815" y="2463800"/>
            <a:ext cx="216535" cy="178435"/>
          </a:xfrm>
          <a:prstGeom prst="roundRect">
            <a:avLst/>
          </a:prstGeom>
          <a:solidFill>
            <a:srgbClr val="FFC000"/>
          </a:solidFill>
          <a:ln>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8171815" y="2642235"/>
            <a:ext cx="216535" cy="178435"/>
          </a:xfrm>
          <a:prstGeom prst="roundRect">
            <a:avLst/>
          </a:prstGeom>
          <a:solidFill>
            <a:srgbClr val="FFC000"/>
          </a:solidFill>
          <a:ln>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8171815" y="2812415"/>
            <a:ext cx="216535" cy="178435"/>
          </a:xfrm>
          <a:prstGeom prst="roundRect">
            <a:avLst/>
          </a:prstGeom>
          <a:noFill/>
          <a:ln>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8171815" y="2990850"/>
            <a:ext cx="216535" cy="178435"/>
          </a:xfrm>
          <a:prstGeom prst="roundRect">
            <a:avLst/>
          </a:prstGeom>
          <a:noFill/>
          <a:ln>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4" name="文本框 13"/>
              <p:cNvSpPr txBox="1"/>
              <p:nvPr/>
            </p:nvSpPr>
            <p:spPr>
              <a:xfrm>
                <a:off x="7242810" y="2136140"/>
                <a:ext cx="777875" cy="27559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b="1" i="1">
                              <a:latin typeface="Cambria Math" panose="02040503050406030204" pitchFamily="18" charset="0"/>
                              <a:ea typeface="微软雅黑" panose="020B0503020204020204" pitchFamily="34" charset="-122"/>
                              <a:cs typeface="Cambria Math" panose="02040503050406030204" pitchFamily="18" charset="0"/>
                            </a:rPr>
                          </m:ctrlPr>
                        </m:sSubPr>
                        <m:e>
                          <m:r>
                            <a:rPr lang="en-US" altLang="zh-CN" sz="1200" b="1" i="1">
                              <a:latin typeface="Cambria Math" panose="02040503050406030204" pitchFamily="18" charset="0"/>
                              <a:ea typeface="微软雅黑" panose="020B0503020204020204" pitchFamily="34" charset="-122"/>
                              <a:cs typeface="Cambria Math" panose="02040503050406030204" pitchFamily="18" charset="0"/>
                            </a:rPr>
                            <m:t>𝑫𝑺𝒉𝒂𝒓𝒆</m:t>
                          </m:r>
                        </m:e>
                        <m:sub>
                          <m:r>
                            <a:rPr lang="en-US" altLang="zh-CN" sz="1200" b="1" i="1">
                              <a:latin typeface="Cambria Math" panose="02040503050406030204" pitchFamily="18" charset="0"/>
                              <a:ea typeface="微软雅黑" panose="020B0503020204020204" pitchFamily="34" charset="-122"/>
                              <a:cs typeface="Cambria Math" panose="02040503050406030204" pitchFamily="18" charset="0"/>
                            </a:rPr>
                            <m:t>𝒗</m:t>
                          </m:r>
                        </m:sub>
                      </m:sSub>
                    </m:oMath>
                  </m:oMathPara>
                </a14:m>
                <a:endParaRPr lang="en-US" altLang="zh-CN" sz="1200" b="1">
                  <a:latin typeface="微软雅黑" panose="020B0503020204020204" pitchFamily="34" charset="-122"/>
                  <a:ea typeface="微软雅黑" panose="020B0503020204020204" pitchFamily="34" charset="-122"/>
                </a:endParaRPr>
              </a:p>
            </p:txBody>
          </p:sp>
        </mc:Choice>
        <mc:Fallback xmlns="">
          <p:sp>
            <p:nvSpPr>
              <p:cNvPr id="14" name="文本框 13"/>
              <p:cNvSpPr txBox="1">
                <a:spLocks noRot="1" noChangeAspect="1" noMove="1" noResize="1" noEditPoints="1" noAdjustHandles="1" noChangeArrowheads="1" noChangeShapeType="1" noTextEdit="1"/>
              </p:cNvSpPr>
              <p:nvPr/>
            </p:nvSpPr>
            <p:spPr>
              <a:xfrm>
                <a:off x="7242810" y="2136140"/>
                <a:ext cx="777875" cy="275590"/>
              </a:xfrm>
              <a:prstGeom prst="rect">
                <a:avLst/>
              </a:prstGeom>
              <a:blipFill rotWithShape="1">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p:cNvSpPr txBox="1"/>
              <p:nvPr/>
            </p:nvSpPr>
            <p:spPr>
              <a:xfrm>
                <a:off x="7955915" y="2136140"/>
                <a:ext cx="777875" cy="27559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b="1" i="1">
                              <a:latin typeface="Cambria Math" panose="02040503050406030204" pitchFamily="18" charset="0"/>
                              <a:ea typeface="微软雅黑" panose="020B0503020204020204" pitchFamily="34" charset="-122"/>
                              <a:cs typeface="Cambria Math" panose="02040503050406030204" pitchFamily="18" charset="0"/>
                            </a:rPr>
                          </m:ctrlPr>
                        </m:sSubPr>
                        <m:e>
                          <m:r>
                            <a:rPr lang="en-US" altLang="zh-CN" sz="1200" b="1" i="1">
                              <a:latin typeface="Cambria Math" panose="02040503050406030204" pitchFamily="18" charset="0"/>
                              <a:ea typeface="微软雅黑" panose="020B0503020204020204" pitchFamily="34" charset="-122"/>
                              <a:cs typeface="Cambria Math" panose="02040503050406030204" pitchFamily="18" charset="0"/>
                            </a:rPr>
                            <m:t>𝑫𝑪𝒐𝒍𝒍𝒆</m:t>
                          </m:r>
                        </m:e>
                        <m:sub>
                          <m:r>
                            <a:rPr lang="en-US" altLang="zh-CN" sz="1200" b="1" i="1">
                              <a:latin typeface="Cambria Math" panose="02040503050406030204" pitchFamily="18" charset="0"/>
                              <a:ea typeface="微软雅黑" panose="020B0503020204020204" pitchFamily="34" charset="-122"/>
                              <a:cs typeface="Cambria Math" panose="02040503050406030204" pitchFamily="18" charset="0"/>
                            </a:rPr>
                            <m:t>𝒗</m:t>
                          </m:r>
                        </m:sub>
                      </m:sSub>
                    </m:oMath>
                  </m:oMathPara>
                </a14:m>
                <a:endParaRPr lang="en-US" altLang="zh-CN" sz="1200" b="1">
                  <a:latin typeface="微软雅黑" panose="020B0503020204020204" pitchFamily="34" charset="-122"/>
                  <a:ea typeface="微软雅黑" panose="020B0503020204020204" pitchFamily="34" charset="-122"/>
                </a:endParaRPr>
              </a:p>
            </p:txBody>
          </p:sp>
        </mc:Choice>
        <mc:Fallback xmlns="">
          <p:sp>
            <p:nvSpPr>
              <p:cNvPr id="15" name="文本框 14"/>
              <p:cNvSpPr txBox="1">
                <a:spLocks noRot="1" noChangeAspect="1" noMove="1" noResize="1" noEditPoints="1" noAdjustHandles="1" noChangeArrowheads="1" noChangeShapeType="1" noTextEdit="1"/>
              </p:cNvSpPr>
              <p:nvPr/>
            </p:nvSpPr>
            <p:spPr>
              <a:xfrm>
                <a:off x="7955915" y="2136140"/>
                <a:ext cx="777875" cy="275590"/>
              </a:xfrm>
              <a:prstGeom prst="rect">
                <a:avLst/>
              </a:prstGeom>
              <a:blipFill rotWithShape="1">
                <a:blip r:embed="rId7"/>
                <a:stretch>
                  <a:fillRect/>
                </a:stretch>
              </a:blipFill>
            </p:spPr>
            <p:txBody>
              <a:bodyPr/>
              <a:lstStyle/>
              <a:p>
                <a:r>
                  <a:rPr lang="zh-CN" altLang="en-US">
                    <a:noFill/>
                  </a:rPr>
                  <a:t> </a:t>
                </a:r>
              </a:p>
            </p:txBody>
          </p:sp>
        </mc:Fallback>
      </mc:AlternateContent>
      <p:sp>
        <p:nvSpPr>
          <p:cNvPr id="16" name="圆角矩形 15"/>
          <p:cNvSpPr/>
          <p:nvPr/>
        </p:nvSpPr>
        <p:spPr>
          <a:xfrm>
            <a:off x="7516495" y="4062095"/>
            <a:ext cx="216535" cy="178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8164830" y="4047490"/>
            <a:ext cx="216535" cy="178435"/>
          </a:xfrm>
          <a:prstGeom prst="roundRect">
            <a:avLst/>
          </a:prstGeom>
          <a:noFill/>
          <a:ln>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8164830" y="4225925"/>
            <a:ext cx="216535" cy="178435"/>
          </a:xfrm>
          <a:prstGeom prst="roundRect">
            <a:avLst/>
          </a:prstGeom>
          <a:noFill/>
          <a:ln>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8164830" y="4396105"/>
            <a:ext cx="216535" cy="178435"/>
          </a:xfrm>
          <a:prstGeom prst="roundRect">
            <a:avLst/>
          </a:prstGeom>
          <a:solidFill>
            <a:srgbClr val="FFC000"/>
          </a:solidFill>
          <a:ln>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8164830" y="4574540"/>
            <a:ext cx="216535" cy="178435"/>
          </a:xfrm>
          <a:prstGeom prst="roundRect">
            <a:avLst/>
          </a:prstGeom>
          <a:solidFill>
            <a:srgbClr val="FFC000"/>
          </a:solidFill>
          <a:ln>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21" name="文本框 20"/>
              <p:cNvSpPr txBox="1"/>
              <p:nvPr/>
            </p:nvSpPr>
            <p:spPr>
              <a:xfrm>
                <a:off x="7235825" y="3719830"/>
                <a:ext cx="777875" cy="27559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b="1" i="1">
                              <a:latin typeface="Cambria Math" panose="02040503050406030204" pitchFamily="18" charset="0"/>
                              <a:ea typeface="微软雅黑" panose="020B0503020204020204" pitchFamily="34" charset="-122"/>
                              <a:cs typeface="Cambria Math" panose="02040503050406030204" pitchFamily="18" charset="0"/>
                            </a:rPr>
                          </m:ctrlPr>
                        </m:sSubPr>
                        <m:e>
                          <m:r>
                            <a:rPr lang="en-US" altLang="zh-CN" sz="1200" b="1" i="1">
                              <a:latin typeface="Cambria Math" panose="02040503050406030204" pitchFamily="18" charset="0"/>
                              <a:ea typeface="微软雅黑" panose="020B0503020204020204" pitchFamily="34" charset="-122"/>
                              <a:cs typeface="Cambria Math" panose="02040503050406030204" pitchFamily="18" charset="0"/>
                            </a:rPr>
                            <m:t>𝑫𝑺𝒉𝒂𝒓𝒆</m:t>
                          </m:r>
                        </m:e>
                        <m:sub>
                          <m:r>
                            <a:rPr lang="en-US" altLang="zh-CN" sz="1200" b="1" i="1">
                              <a:latin typeface="Cambria Math" panose="02040503050406030204" pitchFamily="18" charset="0"/>
                              <a:ea typeface="微软雅黑" panose="020B0503020204020204" pitchFamily="34" charset="-122"/>
                              <a:cs typeface="Cambria Math" panose="02040503050406030204" pitchFamily="18" charset="0"/>
                            </a:rPr>
                            <m:t>𝒗</m:t>
                          </m:r>
                        </m:sub>
                      </m:sSub>
                    </m:oMath>
                  </m:oMathPara>
                </a14:m>
                <a:endParaRPr lang="en-US" altLang="zh-CN" sz="1200" b="1">
                  <a:latin typeface="微软雅黑" panose="020B0503020204020204" pitchFamily="34" charset="-122"/>
                  <a:ea typeface="微软雅黑" panose="020B0503020204020204" pitchFamily="34" charset="-122"/>
                </a:endParaRPr>
              </a:p>
            </p:txBody>
          </p:sp>
        </mc:Choice>
        <mc:Fallback xmlns="">
          <p:sp>
            <p:nvSpPr>
              <p:cNvPr id="21" name="文本框 20"/>
              <p:cNvSpPr txBox="1">
                <a:spLocks noRot="1" noChangeAspect="1" noMove="1" noResize="1" noEditPoints="1" noAdjustHandles="1" noChangeArrowheads="1" noChangeShapeType="1" noTextEdit="1"/>
              </p:cNvSpPr>
              <p:nvPr/>
            </p:nvSpPr>
            <p:spPr>
              <a:xfrm>
                <a:off x="7235825" y="3719830"/>
                <a:ext cx="777875" cy="275590"/>
              </a:xfrm>
              <a:prstGeom prst="rect">
                <a:avLst/>
              </a:prstGeom>
              <a:blipFill rotWithShape="1">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文本框 21"/>
              <p:cNvSpPr txBox="1"/>
              <p:nvPr/>
            </p:nvSpPr>
            <p:spPr>
              <a:xfrm>
                <a:off x="7948930" y="3719830"/>
                <a:ext cx="777875" cy="27559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200" b="1" i="1">
                              <a:latin typeface="Cambria Math" panose="02040503050406030204" pitchFamily="18" charset="0"/>
                              <a:ea typeface="微软雅黑" panose="020B0503020204020204" pitchFamily="34" charset="-122"/>
                              <a:cs typeface="Cambria Math" panose="02040503050406030204" pitchFamily="18" charset="0"/>
                            </a:rPr>
                          </m:ctrlPr>
                        </m:sSubPr>
                        <m:e>
                          <m:r>
                            <a:rPr lang="en-US" altLang="zh-CN" sz="1200" b="1" i="1">
                              <a:latin typeface="Cambria Math" panose="02040503050406030204" pitchFamily="18" charset="0"/>
                              <a:ea typeface="微软雅黑" panose="020B0503020204020204" pitchFamily="34" charset="-122"/>
                              <a:cs typeface="Cambria Math" panose="02040503050406030204" pitchFamily="18" charset="0"/>
                            </a:rPr>
                            <m:t>𝑫𝑪𝒐𝒍𝒍𝒆</m:t>
                          </m:r>
                        </m:e>
                        <m:sub>
                          <m:r>
                            <a:rPr lang="en-US" altLang="zh-CN" sz="1200" b="1" i="1">
                              <a:latin typeface="Cambria Math" panose="02040503050406030204" pitchFamily="18" charset="0"/>
                              <a:ea typeface="微软雅黑" panose="020B0503020204020204" pitchFamily="34" charset="-122"/>
                              <a:cs typeface="Cambria Math" panose="02040503050406030204" pitchFamily="18" charset="0"/>
                            </a:rPr>
                            <m:t>𝒗</m:t>
                          </m:r>
                        </m:sub>
                      </m:sSub>
                    </m:oMath>
                  </m:oMathPara>
                </a14:m>
                <a:endParaRPr lang="en-US" altLang="zh-CN" sz="1200" b="1">
                  <a:latin typeface="微软雅黑" panose="020B0503020204020204" pitchFamily="34" charset="-122"/>
                  <a:ea typeface="微软雅黑" panose="020B0503020204020204" pitchFamily="34" charset="-122"/>
                </a:endParaRPr>
              </a:p>
            </p:txBody>
          </p:sp>
        </mc:Choice>
        <mc:Fallback xmlns="">
          <p:sp>
            <p:nvSpPr>
              <p:cNvPr id="22" name="文本框 21"/>
              <p:cNvSpPr txBox="1">
                <a:spLocks noRot="1" noChangeAspect="1" noMove="1" noResize="1" noEditPoints="1" noAdjustHandles="1" noChangeArrowheads="1" noChangeShapeType="1" noTextEdit="1"/>
              </p:cNvSpPr>
              <p:nvPr/>
            </p:nvSpPr>
            <p:spPr>
              <a:xfrm>
                <a:off x="7948930" y="3719830"/>
                <a:ext cx="777875" cy="275590"/>
              </a:xfrm>
              <a:prstGeom prst="rect">
                <a:avLst/>
              </a:prstGeom>
              <a:blipFill rotWithShape="1">
                <a:blip r:embed="rId7"/>
                <a:stretch>
                  <a:fillRect/>
                </a:stretch>
              </a:blipFill>
            </p:spPr>
            <p:txBody>
              <a:bodyPr/>
              <a:lstStyle/>
              <a:p>
                <a:r>
                  <a:rPr lang="zh-CN" altLang="en-US">
                    <a:noFill/>
                  </a:rPr>
                  <a:t> </a:t>
                </a:r>
              </a:p>
            </p:txBody>
          </p:sp>
        </mc:Fallback>
      </mc:AlternateContent>
      <p:cxnSp>
        <p:nvCxnSpPr>
          <p:cNvPr id="23" name="直接连接符 22"/>
          <p:cNvCxnSpPr/>
          <p:nvPr/>
        </p:nvCxnSpPr>
        <p:spPr>
          <a:xfrm>
            <a:off x="6959600" y="3392170"/>
            <a:ext cx="1899920" cy="0"/>
          </a:xfrm>
          <a:prstGeom prst="line">
            <a:avLst/>
          </a:prstGeom>
          <a:ln w="19050">
            <a:solidFill>
              <a:srgbClr val="0070C0"/>
            </a:solidFill>
            <a:prstDash val="dash"/>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6749415" y="2047875"/>
            <a:ext cx="500380" cy="306705"/>
          </a:xfrm>
          <a:prstGeom prst="rect">
            <a:avLst/>
          </a:prstGeom>
          <a:noFill/>
        </p:spPr>
        <p:txBody>
          <a:bodyPr wrap="square" rtlCol="0">
            <a:spAutoFit/>
          </a:bodyPr>
          <a:lstStyle/>
          <a:p>
            <a:r>
              <a:rPr lang="en-US" altLang="zh-CN" sz="1400" b="1">
                <a:latin typeface="微软雅黑" panose="020B0503020204020204" pitchFamily="34" charset="-122"/>
                <a:ea typeface="微软雅黑" panose="020B0503020204020204" pitchFamily="34" charset="-122"/>
                <a:sym typeface="+mn-ea"/>
              </a:rPr>
              <a:t>L1</a:t>
            </a:r>
            <a:endParaRPr lang="en-US" altLang="zh-CN" sz="1400" b="1">
              <a:latin typeface="微软雅黑" panose="020B0503020204020204" pitchFamily="34" charset="-122"/>
              <a:ea typeface="微软雅黑" panose="020B0503020204020204" pitchFamily="34" charset="-122"/>
            </a:endParaRPr>
          </a:p>
        </p:txBody>
      </p:sp>
      <p:sp>
        <p:nvSpPr>
          <p:cNvPr id="25" name="文本框 24"/>
          <p:cNvSpPr txBox="1"/>
          <p:nvPr/>
        </p:nvSpPr>
        <p:spPr>
          <a:xfrm>
            <a:off x="6749415" y="3526790"/>
            <a:ext cx="500380" cy="306705"/>
          </a:xfrm>
          <a:prstGeom prst="rect">
            <a:avLst/>
          </a:prstGeom>
          <a:noFill/>
        </p:spPr>
        <p:txBody>
          <a:bodyPr wrap="square" rtlCol="0">
            <a:spAutoFit/>
          </a:bodyPr>
          <a:lstStyle/>
          <a:p>
            <a:r>
              <a:rPr lang="en-US" altLang="zh-CN" sz="1400" b="1">
                <a:latin typeface="微软雅黑" panose="020B0503020204020204" pitchFamily="34" charset="-122"/>
                <a:ea typeface="微软雅黑" panose="020B0503020204020204" pitchFamily="34" charset="-122"/>
                <a:sym typeface="+mn-ea"/>
              </a:rPr>
              <a:t>L2</a:t>
            </a:r>
            <a:endParaRPr lang="en-US" altLang="zh-CN" sz="1400" b="1">
              <a:latin typeface="微软雅黑" panose="020B0503020204020204" pitchFamily="34" charset="-122"/>
              <a:ea typeface="微软雅黑" panose="020B0503020204020204" pitchFamily="3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Arial" panose="020B0604020202020204" pitchFamily="34" charset="0"/>
                <a:ea typeface="微软雅黑" panose="020B0503020204020204" pitchFamily="34" charset="-122"/>
                <a:cs typeface="Arial" panose="020B0604020202020204" pitchFamily="34" charset="0"/>
              </a:rPr>
              <a:t>UPPS </a:t>
            </a:r>
            <a:r>
              <a:rPr lang="en-US" altLang="zh-CN" sz="2800" dirty="0">
                <a:latin typeface="Arial" panose="020B0604020202020204" pitchFamily="34" charset="0"/>
                <a:ea typeface="微软雅黑" panose="020B0503020204020204" pitchFamily="34" charset="-122"/>
                <a:cs typeface="Arial" panose="020B0604020202020204" pitchFamily="34" charset="0"/>
              </a:rPr>
              <a:t>Programming Model </a:t>
            </a:r>
            <a:endParaRPr lang="en-US" sz="2800" dirty="0">
              <a:latin typeface="Arial" panose="020B0604020202020204" pitchFamily="34" charset="0"/>
              <a:ea typeface="微软雅黑" panose="020B0503020204020204" pitchFamily="34" charset="-122"/>
              <a:cs typeface="Arial" panose="020B0604020202020204" pitchFamily="34" charset="0"/>
            </a:endParaRPr>
          </a:p>
        </p:txBody>
      </p:sp>
      <p:sp>
        <p:nvSpPr>
          <p:cNvPr id="7" name="Content Placeholder 2"/>
          <p:cNvSpPr txBox="1"/>
          <p:nvPr/>
        </p:nvSpPr>
        <p:spPr>
          <a:xfrm>
            <a:off x="449385" y="1094116"/>
            <a:ext cx="8229600" cy="3771636"/>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anose="020B0604020202020204"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zh-CN" altLang="en-US" sz="2000" dirty="0">
              <a:latin typeface="微软雅黑" panose="020B0503020204020204" pitchFamily="34" charset="-122"/>
              <a:ea typeface="微软雅黑" panose="020B0503020204020204" pitchFamily="34" charset="-122"/>
            </a:endParaRPr>
          </a:p>
        </p:txBody>
      </p:sp>
      <p:sp>
        <p:nvSpPr>
          <p:cNvPr id="4" name="Content Placeholder 2"/>
          <p:cNvSpPr txBox="1"/>
          <p:nvPr/>
        </p:nvSpPr>
        <p:spPr>
          <a:xfrm>
            <a:off x="601980" y="1246505"/>
            <a:ext cx="8229600" cy="1985645"/>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anose="020B0604020202020204"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800" dirty="0">
                <a:latin typeface="微软雅黑" panose="020B0503020204020204" pitchFamily="34" charset="-122"/>
                <a:sym typeface="+mn-ea"/>
              </a:rPr>
              <a:t>Vertex-centered programming model——UPPS</a:t>
            </a:r>
            <a:endParaRPr lang="en-US" altLang="zh-CN" sz="1800" dirty="0">
              <a:latin typeface="微软雅黑" panose="020B0503020204020204" pitchFamily="34" charset="-122"/>
            </a:endParaRPr>
          </a:p>
          <a:p>
            <a:pPr lvl="1"/>
            <a:r>
              <a:rPr lang="en-US" altLang="zh-CN" sz="1600" dirty="0">
                <a:latin typeface="微软雅黑" panose="020B0503020204020204" pitchFamily="34" charset="-122"/>
                <a:sym typeface="+mn-ea"/>
              </a:rPr>
              <a:t>Update, Push, Pull, Sink</a:t>
            </a:r>
            <a:endParaRPr lang="en-US" altLang="zh-CN" sz="1600" dirty="0">
              <a:latin typeface="微软雅黑" panose="020B0503020204020204" pitchFamily="34" charset="-122"/>
            </a:endParaRPr>
          </a:p>
          <a:p>
            <a:r>
              <a:rPr lang="en-US" altLang="zh-CN" sz="1800" dirty="0">
                <a:latin typeface="微软雅黑" panose="020B0503020204020204" pitchFamily="34" charset="-122"/>
              </a:rPr>
              <a:t>Update </a:t>
            </a:r>
            <a:r>
              <a:rPr lang="en-US" altLang="zh-CN" sz="1800" b="0" dirty="0">
                <a:latin typeface="微软雅黑" panose="020B0503020204020204" pitchFamily="34" charset="-122"/>
              </a:rPr>
              <a:t>: collect all data of a vertex/edge to update its new value</a:t>
            </a:r>
          </a:p>
          <a:p>
            <a:pPr marL="571500" lvl="1" indent="-171450"/>
            <a:r>
              <a:rPr lang="en-US" altLang="zh-CN" sz="1600" b="1" dirty="0">
                <a:latin typeface="微软雅黑" panose="020B0503020204020204" pitchFamily="34" charset="-122"/>
              </a:rPr>
              <a:t>Inter-layer</a:t>
            </a:r>
            <a:r>
              <a:rPr lang="en-US" altLang="zh-CN" sz="1600" b="0" dirty="0">
                <a:latin typeface="微软雅黑" panose="020B0503020204020204" pitchFamily="34" charset="-122"/>
              </a:rPr>
              <a:t> </a:t>
            </a:r>
            <a:r>
              <a:rPr lang="en-US" altLang="zh-CN" sz="1600" b="0" dirty="0">
                <a:latin typeface="微软雅黑" panose="020B0503020204020204" pitchFamily="34" charset="-122"/>
                <a:ea typeface="微软雅黑" panose="020B0503020204020204" pitchFamily="34" charset="-122"/>
              </a:rPr>
              <a:t>Communication</a:t>
            </a:r>
            <a:endParaRPr lang="en-US" altLang="zh-CN" sz="1600" b="0" dirty="0">
              <a:latin typeface="微软雅黑" panose="020B0503020204020204" pitchFamily="34" charset="-122"/>
            </a:endParaRPr>
          </a:p>
        </p:txBody>
      </p:sp>
      <p:sp>
        <p:nvSpPr>
          <p:cNvPr id="16" name="文本框 15"/>
          <p:cNvSpPr txBox="1"/>
          <p:nvPr/>
        </p:nvSpPr>
        <p:spPr>
          <a:xfrm>
            <a:off x="971550" y="3481705"/>
            <a:ext cx="3164205" cy="2353310"/>
          </a:xfrm>
          <a:prstGeom prst="rect">
            <a:avLst/>
          </a:prstGeom>
          <a:noFill/>
        </p:spPr>
        <p:txBody>
          <a:bodyPr wrap="square" rtlCol="0">
            <a:spAutoFit/>
          </a:bodyPr>
          <a:lstStyle/>
          <a:p>
            <a:pPr fontAlgn="auto">
              <a:lnSpc>
                <a:spcPct val="150000"/>
              </a:lnSpc>
            </a:pPr>
            <a:r>
              <a:rPr lang="en-US" altLang="zh-CN" sz="1400" dirty="0">
                <a:latin typeface="微软雅黑" panose="020B0503020204020204" pitchFamily="34" charset="-122"/>
                <a:ea typeface="微软雅黑" panose="020B0503020204020204" pitchFamily="34" charset="-122"/>
              </a:rPr>
              <a:t>Update </a:t>
            </a:r>
            <a:r>
              <a:rPr lang="en-US" altLang="zh-CN" sz="1400" i="1" dirty="0">
                <a:latin typeface="Cambria" panose="02040503050406030204" charset="0"/>
                <a:ea typeface="微软雅黑" panose="020B0503020204020204" pitchFamily="34" charset="-122"/>
                <a:cs typeface="Cambria" panose="02040503050406030204" charset="0"/>
              </a:rPr>
              <a:t>v</a:t>
            </a:r>
            <a:r>
              <a:rPr lang="en-US" altLang="zh-CN" sz="1400" dirty="0">
                <a:latin typeface="微软雅黑" panose="020B0503020204020204" pitchFamily="34" charset="-122"/>
                <a:ea typeface="微软雅黑" panose="020B0503020204020204" pitchFamily="34" charset="-122"/>
              </a:rPr>
              <a:t> :</a:t>
            </a:r>
          </a:p>
          <a:p>
            <a:pPr fontAlgn="auto">
              <a:lnSpc>
                <a:spcPct val="150000"/>
              </a:lnSpc>
            </a:pPr>
            <a:r>
              <a:rPr lang="en-US" altLang="zh-CN" sz="1400" i="1" dirty="0">
                <a:latin typeface="Cambria" panose="02040503050406030204" charset="0"/>
                <a:ea typeface="微软雅黑" panose="020B0503020204020204" pitchFamily="34" charset="-122"/>
                <a:cs typeface="Cambria" panose="02040503050406030204" charset="0"/>
              </a:rPr>
              <a:t>DShare</a:t>
            </a:r>
            <a:r>
              <a:rPr lang="en-US" altLang="zh-CN" sz="1400" i="1" baseline="-25000" dirty="0">
                <a:latin typeface="Cambria" panose="02040503050406030204" charset="0"/>
                <a:ea typeface="微软雅黑" panose="020B0503020204020204" pitchFamily="34" charset="-122"/>
                <a:cs typeface="Cambria" panose="02040503050406030204" charset="0"/>
              </a:rPr>
              <a:t>v </a:t>
            </a:r>
            <a:r>
              <a:rPr lang="en-US" altLang="zh-CN" sz="1400" i="1" dirty="0">
                <a:latin typeface="Cambria" panose="02040503050406030204" charset="0"/>
                <a:ea typeface="微软雅黑" panose="020B0503020204020204" pitchFamily="34" charset="-122"/>
                <a:cs typeface="Cambria" panose="02040503050406030204" charset="0"/>
              </a:rPr>
              <a:t>, DCollec</a:t>
            </a:r>
            <a:r>
              <a:rPr lang="en-US" altLang="zh-CN" sz="1400" i="1" baseline="-25000" dirty="0">
                <a:latin typeface="Cambria" panose="02040503050406030204" charset="0"/>
                <a:ea typeface="微软雅黑" panose="020B0503020204020204" pitchFamily="34" charset="-122"/>
                <a:cs typeface="Cambria" panose="02040503050406030204" charset="0"/>
              </a:rPr>
              <a:t>v </a:t>
            </a:r>
            <a:r>
              <a:rPr lang="en-US" altLang="zh-CN" sz="1400" i="1" dirty="0">
                <a:latin typeface="Cambria" panose="02040503050406030204" charset="0"/>
                <a:ea typeface="微软雅黑" panose="020B0503020204020204" pitchFamily="34" charset="-122"/>
                <a:cs typeface="Cambria" panose="02040503050406030204" charset="0"/>
              </a:rPr>
              <a:t>= Update( DShare</a:t>
            </a:r>
            <a:r>
              <a:rPr lang="en-US" altLang="zh-CN" sz="1400" i="1" baseline="-25000" dirty="0">
                <a:latin typeface="Cambria" panose="02040503050406030204" charset="0"/>
                <a:ea typeface="微软雅黑" panose="020B0503020204020204" pitchFamily="34" charset="-122"/>
                <a:cs typeface="Cambria" panose="02040503050406030204" charset="0"/>
              </a:rPr>
              <a:t>v </a:t>
            </a:r>
            <a:r>
              <a:rPr lang="en-US" altLang="zh-CN" sz="1400" i="1" dirty="0">
                <a:latin typeface="Cambria" panose="02040503050406030204" charset="0"/>
                <a:ea typeface="微软雅黑" panose="020B0503020204020204" pitchFamily="34" charset="-122"/>
                <a:cs typeface="Cambria" panose="02040503050406030204" charset="0"/>
              </a:rPr>
              <a:t>,</a:t>
            </a:r>
            <a:endParaRPr lang="en-US" altLang="zh-CN" sz="1400" b="0" i="1" dirty="0">
              <a:latin typeface="Cambria" panose="02040503050406030204" charset="0"/>
              <a:ea typeface="微软雅黑" panose="020B0503020204020204" pitchFamily="34" charset="-122"/>
              <a:cs typeface="Cambria" panose="02040503050406030204" charset="0"/>
            </a:endParaRPr>
          </a:p>
          <a:p>
            <a:pPr fontAlgn="auto">
              <a:lnSpc>
                <a:spcPct val="150000"/>
              </a:lnSpc>
            </a:pPr>
            <a:r>
              <a:rPr lang="en-US" altLang="zh-CN" sz="1400" i="1" dirty="0">
                <a:latin typeface="Cambria" panose="02040503050406030204" charset="0"/>
                <a:ea typeface="微软雅黑" panose="020B0503020204020204" pitchFamily="34" charset="-122"/>
                <a:cs typeface="Cambria" panose="02040503050406030204" charset="0"/>
              </a:rPr>
              <a:t>	                	</a:t>
            </a:r>
            <a:r>
              <a:rPr lang="en-US" altLang="zh-CN" sz="1400" i="1" dirty="0">
                <a:latin typeface="Cambria" panose="02040503050406030204" charset="0"/>
                <a:ea typeface="微软雅黑" panose="020B0503020204020204" pitchFamily="34" charset="-122"/>
                <a:cs typeface="Cambria" panose="02040503050406030204" charset="0"/>
                <a:sym typeface="+mn-ea"/>
              </a:rPr>
              <a:t>DCollec</a:t>
            </a:r>
            <a:r>
              <a:rPr lang="en-US" altLang="zh-CN" sz="1400" i="1" baseline="-25000" dirty="0">
                <a:latin typeface="Cambria" panose="02040503050406030204" charset="0"/>
                <a:ea typeface="微软雅黑" panose="020B0503020204020204" pitchFamily="34" charset="-122"/>
                <a:cs typeface="Cambria" panose="02040503050406030204" charset="0"/>
                <a:sym typeface="+mn-ea"/>
              </a:rPr>
              <a:t>v</a:t>
            </a:r>
            <a:r>
              <a:rPr lang="en-US" altLang="zh-CN" sz="1400" i="1" dirty="0">
                <a:latin typeface="Cambria" panose="02040503050406030204" charset="0"/>
                <a:ea typeface="微软雅黑" panose="020B0503020204020204" pitchFamily="34" charset="-122"/>
                <a:cs typeface="Cambria" panose="02040503050406030204" charset="0"/>
                <a:sym typeface="+mn-ea"/>
              </a:rPr>
              <a:t>[1]</a:t>
            </a:r>
            <a:r>
              <a:rPr lang="en-US" altLang="zh-CN" sz="1400" i="1" dirty="0">
                <a:latin typeface="Cambria" panose="02040503050406030204" charset="0"/>
                <a:ea typeface="微软雅黑" panose="020B0503020204020204" pitchFamily="34" charset="-122"/>
                <a:cs typeface="Cambria" panose="02040503050406030204" charset="0"/>
              </a:rPr>
              <a:t>,</a:t>
            </a:r>
          </a:p>
          <a:p>
            <a:pPr fontAlgn="auto">
              <a:lnSpc>
                <a:spcPct val="150000"/>
              </a:lnSpc>
            </a:pPr>
            <a:r>
              <a:rPr lang="en-US" altLang="zh-CN" sz="1400" i="1" dirty="0">
                <a:latin typeface="Cambria" panose="02040503050406030204" charset="0"/>
                <a:ea typeface="微软雅黑" panose="020B0503020204020204" pitchFamily="34" charset="-122"/>
                <a:cs typeface="Cambria" panose="02040503050406030204" charset="0"/>
              </a:rPr>
              <a:t>	                	</a:t>
            </a:r>
            <a:r>
              <a:rPr lang="en-US" altLang="zh-CN" sz="1400" i="1" dirty="0">
                <a:latin typeface="Cambria" panose="02040503050406030204" charset="0"/>
                <a:ea typeface="微软雅黑" panose="020B0503020204020204" pitchFamily="34" charset="-122"/>
                <a:cs typeface="Cambria" panose="02040503050406030204" charset="0"/>
                <a:sym typeface="+mn-ea"/>
              </a:rPr>
              <a:t>DCollec</a:t>
            </a:r>
            <a:r>
              <a:rPr lang="en-US" altLang="zh-CN" sz="1400" i="1" baseline="-25000" dirty="0">
                <a:latin typeface="Cambria" panose="02040503050406030204" charset="0"/>
                <a:ea typeface="微软雅黑" panose="020B0503020204020204" pitchFamily="34" charset="-122"/>
                <a:cs typeface="Cambria" panose="02040503050406030204" charset="0"/>
                <a:sym typeface="+mn-ea"/>
              </a:rPr>
              <a:t>v</a:t>
            </a:r>
            <a:r>
              <a:rPr lang="en-US" altLang="zh-CN" sz="1400" i="1" dirty="0">
                <a:latin typeface="Cambria" panose="02040503050406030204" charset="0"/>
                <a:ea typeface="微软雅黑" panose="020B0503020204020204" pitchFamily="34" charset="-122"/>
                <a:cs typeface="Cambria" panose="02040503050406030204" charset="0"/>
                <a:sym typeface="+mn-ea"/>
              </a:rPr>
              <a:t>[2],</a:t>
            </a:r>
            <a:endParaRPr lang="en-US" altLang="zh-CN" sz="1400" i="1" dirty="0">
              <a:latin typeface="Cambria" panose="02040503050406030204" charset="0"/>
              <a:ea typeface="微软雅黑" panose="020B0503020204020204" pitchFamily="34" charset="-122"/>
              <a:cs typeface="Cambria" panose="02040503050406030204" charset="0"/>
            </a:endParaRPr>
          </a:p>
          <a:p>
            <a:pPr fontAlgn="auto">
              <a:lnSpc>
                <a:spcPct val="150000"/>
              </a:lnSpc>
            </a:pPr>
            <a:r>
              <a:rPr lang="en-US" altLang="zh-CN" sz="1400" i="1" dirty="0">
                <a:latin typeface="Cambria" panose="02040503050406030204" charset="0"/>
                <a:ea typeface="微软雅黑" panose="020B0503020204020204" pitchFamily="34" charset="-122"/>
                <a:cs typeface="Cambria" panose="02040503050406030204" charset="0"/>
              </a:rPr>
              <a:t>	            	... , </a:t>
            </a:r>
          </a:p>
          <a:p>
            <a:pPr fontAlgn="auto">
              <a:lnSpc>
                <a:spcPct val="150000"/>
              </a:lnSpc>
            </a:pPr>
            <a:r>
              <a:rPr lang="en-US" altLang="zh-CN" sz="1400" i="1" dirty="0">
                <a:latin typeface="Cambria" panose="02040503050406030204" charset="0"/>
                <a:ea typeface="微软雅黑" panose="020B0503020204020204" pitchFamily="34" charset="-122"/>
                <a:cs typeface="Cambria" panose="02040503050406030204" charset="0"/>
              </a:rPr>
              <a:t>	                	</a:t>
            </a:r>
            <a:r>
              <a:rPr lang="en-US" altLang="zh-CN" sz="1400" i="1" dirty="0">
                <a:latin typeface="Cambria" panose="02040503050406030204" charset="0"/>
                <a:ea typeface="微软雅黑" panose="020B0503020204020204" pitchFamily="34" charset="-122"/>
                <a:cs typeface="Cambria" panose="02040503050406030204" charset="0"/>
                <a:sym typeface="+mn-ea"/>
              </a:rPr>
              <a:t>DCollec</a:t>
            </a:r>
            <a:r>
              <a:rPr lang="en-US" altLang="zh-CN" sz="1400" i="1" baseline="-25000" dirty="0">
                <a:latin typeface="Cambria" panose="02040503050406030204" charset="0"/>
                <a:ea typeface="微软雅黑" panose="020B0503020204020204" pitchFamily="34" charset="-122"/>
                <a:cs typeface="Cambria" panose="02040503050406030204" charset="0"/>
                <a:sym typeface="+mn-ea"/>
              </a:rPr>
              <a:t>v</a:t>
            </a:r>
            <a:r>
              <a:rPr lang="en-US" altLang="zh-CN" sz="1400" i="1" dirty="0">
                <a:latin typeface="Cambria" panose="02040503050406030204" charset="0"/>
                <a:ea typeface="微软雅黑" panose="020B0503020204020204" pitchFamily="34" charset="-122"/>
                <a:cs typeface="Cambria" panose="02040503050406030204" charset="0"/>
                <a:sym typeface="+mn-ea"/>
              </a:rPr>
              <a:t>[S</a:t>
            </a:r>
            <a:r>
              <a:rPr lang="en-US" altLang="zh-CN" sz="1400" i="1" baseline="-25000" dirty="0">
                <a:latin typeface="Cambria" panose="02040503050406030204" charset="0"/>
                <a:ea typeface="微软雅黑" panose="020B0503020204020204" pitchFamily="34" charset="-122"/>
                <a:cs typeface="Cambria" panose="02040503050406030204" charset="0"/>
                <a:sym typeface="+mn-ea"/>
              </a:rPr>
              <a:t>c </a:t>
            </a:r>
            <a:r>
              <a:rPr lang="en-US" altLang="zh-CN" sz="1400" i="1" dirty="0">
                <a:latin typeface="Cambria" panose="02040503050406030204" charset="0"/>
                <a:ea typeface="微软雅黑" panose="020B0503020204020204" pitchFamily="34" charset="-122"/>
                <a:cs typeface="Cambria" panose="02040503050406030204" charset="0"/>
                <a:sym typeface="+mn-ea"/>
              </a:rPr>
              <a:t>] )</a:t>
            </a:r>
            <a:endParaRPr lang="en-US" altLang="zh-CN" sz="1400" i="1" dirty="0">
              <a:latin typeface="Cambria" panose="02040503050406030204" charset="0"/>
              <a:ea typeface="微软雅黑" panose="020B0503020204020204" pitchFamily="34" charset="-122"/>
              <a:cs typeface="Cambria" panose="02040503050406030204" charset="0"/>
            </a:endParaRPr>
          </a:p>
          <a:p>
            <a:pPr fontAlgn="auto">
              <a:lnSpc>
                <a:spcPct val="150000"/>
              </a:lnSpc>
            </a:pPr>
            <a:endParaRPr lang="en-US" altLang="zh-CN" sz="1400" i="1" dirty="0">
              <a:latin typeface="Cambria" panose="02040503050406030204" charset="0"/>
              <a:ea typeface="微软雅黑" panose="020B0503020204020204" pitchFamily="34" charset="-122"/>
              <a:cs typeface="Cambria" panose="02040503050406030204" charset="0"/>
            </a:endParaRPr>
          </a:p>
        </p:txBody>
      </p:sp>
      <p:pic>
        <p:nvPicPr>
          <p:cNvPr id="5" name="图片 4"/>
          <p:cNvPicPr>
            <a:picLocks noChangeAspect="1"/>
          </p:cNvPicPr>
          <p:nvPr/>
        </p:nvPicPr>
        <p:blipFill>
          <a:blip r:embed="rId3"/>
          <a:stretch>
            <a:fillRect/>
          </a:stretch>
        </p:blipFill>
        <p:spPr>
          <a:xfrm>
            <a:off x="988060" y="2857500"/>
            <a:ext cx="4450080" cy="636905"/>
          </a:xfrm>
          <a:prstGeom prst="rect">
            <a:avLst/>
          </a:prstGeom>
        </p:spPr>
      </p:pic>
      <p:sp>
        <p:nvSpPr>
          <p:cNvPr id="9" name="圆角矩形 8"/>
          <p:cNvSpPr/>
          <p:nvPr/>
        </p:nvSpPr>
        <p:spPr>
          <a:xfrm>
            <a:off x="4211955" y="3937635"/>
            <a:ext cx="216535" cy="178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p:nvSpPr>
        <p:spPr>
          <a:xfrm>
            <a:off x="4225290" y="4276090"/>
            <a:ext cx="216535" cy="178435"/>
          </a:xfrm>
          <a:prstGeom prst="roundRect">
            <a:avLst/>
          </a:prstGeom>
          <a:solidFill>
            <a:srgbClr val="FFC000"/>
          </a:solidFill>
          <a:ln>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a:latin typeface="微软雅黑" panose="020B0503020204020204" pitchFamily="34" charset="-122"/>
                <a:ea typeface="微软雅黑" panose="020B0503020204020204" pitchFamily="34" charset="-122"/>
              </a:rPr>
              <a:t>1</a:t>
            </a:r>
          </a:p>
        </p:txBody>
      </p:sp>
      <p:sp>
        <p:nvSpPr>
          <p:cNvPr id="22" name="圆角矩形 21"/>
          <p:cNvSpPr/>
          <p:nvPr/>
        </p:nvSpPr>
        <p:spPr>
          <a:xfrm>
            <a:off x="4225290" y="4582795"/>
            <a:ext cx="216535" cy="178435"/>
          </a:xfrm>
          <a:prstGeom prst="roundRect">
            <a:avLst/>
          </a:prstGeom>
          <a:solidFill>
            <a:srgbClr val="FFC000"/>
          </a:solidFill>
          <a:ln>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a:latin typeface="微软雅黑" panose="020B0503020204020204" pitchFamily="34" charset="-122"/>
                <a:ea typeface="微软雅黑" panose="020B0503020204020204" pitchFamily="34" charset="-122"/>
              </a:rPr>
              <a:t>2</a:t>
            </a:r>
          </a:p>
        </p:txBody>
      </p:sp>
      <p:sp>
        <p:nvSpPr>
          <p:cNvPr id="23" name="圆角矩形 22"/>
          <p:cNvSpPr/>
          <p:nvPr/>
        </p:nvSpPr>
        <p:spPr>
          <a:xfrm>
            <a:off x="4225290" y="4943475"/>
            <a:ext cx="216535" cy="178435"/>
          </a:xfrm>
          <a:prstGeom prst="roundRect">
            <a:avLst/>
          </a:prstGeom>
          <a:solidFill>
            <a:srgbClr val="FFC000"/>
          </a:solidFill>
          <a:ln>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a:latin typeface="微软雅黑" panose="020B0503020204020204" pitchFamily="34" charset="-122"/>
                <a:ea typeface="微软雅黑" panose="020B0503020204020204" pitchFamily="34" charset="-122"/>
              </a:rPr>
              <a:t>3</a:t>
            </a:r>
          </a:p>
        </p:txBody>
      </p:sp>
      <p:sp>
        <p:nvSpPr>
          <p:cNvPr id="24" name="圆角矩形 23"/>
          <p:cNvSpPr/>
          <p:nvPr/>
        </p:nvSpPr>
        <p:spPr>
          <a:xfrm>
            <a:off x="4225290" y="5253355"/>
            <a:ext cx="216535" cy="178435"/>
          </a:xfrm>
          <a:prstGeom prst="roundRect">
            <a:avLst/>
          </a:prstGeom>
          <a:solidFill>
            <a:srgbClr val="FFC000"/>
          </a:solidFill>
          <a:ln>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a:latin typeface="微软雅黑" panose="020B0503020204020204" pitchFamily="34" charset="-122"/>
                <a:ea typeface="微软雅黑" panose="020B0503020204020204" pitchFamily="34" charset="-122"/>
              </a:rPr>
              <a:t>4</a:t>
            </a:r>
          </a:p>
        </p:txBody>
      </p:sp>
      <p:sp>
        <p:nvSpPr>
          <p:cNvPr id="25" name="圆角矩形 24"/>
          <p:cNvSpPr/>
          <p:nvPr/>
        </p:nvSpPr>
        <p:spPr>
          <a:xfrm>
            <a:off x="6279515" y="4318635"/>
            <a:ext cx="216535" cy="178435"/>
          </a:xfrm>
          <a:prstGeom prst="roundRect">
            <a:avLst/>
          </a:prstGeom>
          <a:solidFill>
            <a:srgbClr val="FFC000"/>
          </a:solidFill>
          <a:ln>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a:latin typeface="微软雅黑" panose="020B0503020204020204" pitchFamily="34" charset="-122"/>
                <a:ea typeface="微软雅黑" panose="020B0503020204020204" pitchFamily="34" charset="-122"/>
              </a:rPr>
              <a:t>1</a:t>
            </a:r>
          </a:p>
        </p:txBody>
      </p:sp>
      <p:sp>
        <p:nvSpPr>
          <p:cNvPr id="26" name="圆角矩形 25"/>
          <p:cNvSpPr/>
          <p:nvPr/>
        </p:nvSpPr>
        <p:spPr>
          <a:xfrm>
            <a:off x="6279515" y="4497070"/>
            <a:ext cx="216535" cy="178435"/>
          </a:xfrm>
          <a:prstGeom prst="roundRect">
            <a:avLst/>
          </a:prstGeom>
          <a:solidFill>
            <a:srgbClr val="FFC000"/>
          </a:solidFill>
          <a:ln>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a:latin typeface="微软雅黑" panose="020B0503020204020204" pitchFamily="34" charset="-122"/>
                <a:ea typeface="微软雅黑" panose="020B0503020204020204" pitchFamily="34" charset="-122"/>
              </a:rPr>
              <a:t>2</a:t>
            </a:r>
          </a:p>
        </p:txBody>
      </p:sp>
      <p:sp>
        <p:nvSpPr>
          <p:cNvPr id="27" name="圆角矩形 26"/>
          <p:cNvSpPr/>
          <p:nvPr/>
        </p:nvSpPr>
        <p:spPr>
          <a:xfrm>
            <a:off x="6279515" y="5026025"/>
            <a:ext cx="216535" cy="178435"/>
          </a:xfrm>
          <a:prstGeom prst="roundRect">
            <a:avLst/>
          </a:prstGeom>
          <a:solidFill>
            <a:srgbClr val="FFC000"/>
          </a:solidFill>
          <a:ln>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a:latin typeface="微软雅黑" panose="020B0503020204020204" pitchFamily="34" charset="-122"/>
                <a:ea typeface="微软雅黑" panose="020B0503020204020204" pitchFamily="34" charset="-122"/>
              </a:rPr>
              <a:t>3</a:t>
            </a:r>
          </a:p>
        </p:txBody>
      </p:sp>
      <p:sp>
        <p:nvSpPr>
          <p:cNvPr id="28" name="圆角矩形 27"/>
          <p:cNvSpPr/>
          <p:nvPr/>
        </p:nvSpPr>
        <p:spPr>
          <a:xfrm>
            <a:off x="6279515" y="5204460"/>
            <a:ext cx="216535" cy="178435"/>
          </a:xfrm>
          <a:prstGeom prst="roundRect">
            <a:avLst/>
          </a:prstGeom>
          <a:solidFill>
            <a:srgbClr val="FFC000"/>
          </a:solidFill>
          <a:ln>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a:latin typeface="微软雅黑" panose="020B0503020204020204" pitchFamily="34" charset="-122"/>
                <a:ea typeface="微软雅黑" panose="020B0503020204020204" pitchFamily="34" charset="-122"/>
              </a:rPr>
              <a:t>4</a:t>
            </a:r>
          </a:p>
        </p:txBody>
      </p:sp>
      <p:cxnSp>
        <p:nvCxnSpPr>
          <p:cNvPr id="31" name="直接连接符 30"/>
          <p:cNvCxnSpPr/>
          <p:nvPr/>
        </p:nvCxnSpPr>
        <p:spPr>
          <a:xfrm>
            <a:off x="5287010" y="4863465"/>
            <a:ext cx="2437130" cy="0"/>
          </a:xfrm>
          <a:prstGeom prst="line">
            <a:avLst/>
          </a:prstGeom>
          <a:ln w="19050">
            <a:solidFill>
              <a:srgbClr val="0070C0"/>
            </a:solidFill>
            <a:prstDash val="dash"/>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7379970" y="4368800"/>
            <a:ext cx="942975" cy="275590"/>
          </a:xfrm>
          <a:prstGeom prst="rect">
            <a:avLst/>
          </a:prstGeom>
          <a:noFill/>
        </p:spPr>
        <p:txBody>
          <a:bodyPr wrap="square" rtlCol="0">
            <a:spAutoFit/>
          </a:bodyPr>
          <a:lstStyle/>
          <a:p>
            <a:r>
              <a:rPr lang="en-US" altLang="zh-CN" sz="1200" b="1">
                <a:latin typeface="微软雅黑" panose="020B0503020204020204" pitchFamily="34" charset="-122"/>
                <a:ea typeface="微软雅黑" panose="020B0503020204020204" pitchFamily="34" charset="-122"/>
                <a:sym typeface="+mn-ea"/>
              </a:rPr>
              <a:t>Layer 1</a:t>
            </a:r>
          </a:p>
        </p:txBody>
      </p:sp>
      <p:sp>
        <p:nvSpPr>
          <p:cNvPr id="33" name="文本框 32"/>
          <p:cNvSpPr txBox="1"/>
          <p:nvPr/>
        </p:nvSpPr>
        <p:spPr>
          <a:xfrm>
            <a:off x="7379970" y="5062220"/>
            <a:ext cx="777240" cy="275590"/>
          </a:xfrm>
          <a:prstGeom prst="rect">
            <a:avLst/>
          </a:prstGeom>
          <a:noFill/>
        </p:spPr>
        <p:txBody>
          <a:bodyPr wrap="square" rtlCol="0">
            <a:spAutoFit/>
          </a:bodyPr>
          <a:lstStyle/>
          <a:p>
            <a:r>
              <a:rPr lang="en-US" altLang="zh-CN" sz="1200" b="1">
                <a:latin typeface="微软雅黑" panose="020B0503020204020204" pitchFamily="34" charset="-122"/>
                <a:ea typeface="微软雅黑" panose="020B0503020204020204" pitchFamily="34" charset="-122"/>
                <a:sym typeface="+mn-ea"/>
              </a:rPr>
              <a:t>Layer 2</a:t>
            </a:r>
          </a:p>
        </p:txBody>
      </p:sp>
      <p:sp>
        <p:nvSpPr>
          <p:cNvPr id="34" name="圆角矩形 33"/>
          <p:cNvSpPr/>
          <p:nvPr/>
        </p:nvSpPr>
        <p:spPr>
          <a:xfrm>
            <a:off x="5796280" y="4311650"/>
            <a:ext cx="216535" cy="178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5796280" y="5021580"/>
            <a:ext cx="216535" cy="1784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5363845" y="4205605"/>
            <a:ext cx="1249680" cy="551815"/>
          </a:xfrm>
          <a:prstGeom prst="roundRect">
            <a:avLst/>
          </a:prstGeom>
          <a:noFill/>
          <a:ln w="19050">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5323840" y="4498975"/>
            <a:ext cx="405130" cy="275590"/>
          </a:xfrm>
          <a:prstGeom prst="rect">
            <a:avLst/>
          </a:prstGeom>
          <a:noFill/>
        </p:spPr>
        <p:txBody>
          <a:bodyPr wrap="square" rtlCol="0">
            <a:spAutoFit/>
          </a:bodyPr>
          <a:lstStyle/>
          <a:p>
            <a:r>
              <a:rPr lang="en-US" altLang="zh-CN" sz="1200" b="1" i="1">
                <a:latin typeface="Cambria Math" panose="02040503050406030204" pitchFamily="18" charset="0"/>
                <a:ea typeface="微软雅黑" panose="020B0503020204020204" pitchFamily="34" charset="-122"/>
                <a:cs typeface="Cambria Math" panose="02040503050406030204" pitchFamily="18" charset="0"/>
              </a:rPr>
              <a:t>v</a:t>
            </a:r>
          </a:p>
        </p:txBody>
      </p:sp>
      <p:sp>
        <p:nvSpPr>
          <p:cNvPr id="38" name="圆角矩形 37"/>
          <p:cNvSpPr/>
          <p:nvPr/>
        </p:nvSpPr>
        <p:spPr>
          <a:xfrm>
            <a:off x="5363845" y="4958715"/>
            <a:ext cx="1249680" cy="551815"/>
          </a:xfrm>
          <a:prstGeom prst="roundRect">
            <a:avLst/>
          </a:prstGeom>
          <a:noFill/>
          <a:ln w="19050">
            <a:prstDash val="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5323840" y="5252085"/>
            <a:ext cx="405130" cy="275590"/>
          </a:xfrm>
          <a:prstGeom prst="rect">
            <a:avLst/>
          </a:prstGeom>
          <a:noFill/>
        </p:spPr>
        <p:txBody>
          <a:bodyPr wrap="square" rtlCol="0">
            <a:spAutoFit/>
          </a:bodyPr>
          <a:lstStyle/>
          <a:p>
            <a:r>
              <a:rPr lang="en-US" altLang="zh-CN" sz="1200" b="1" i="1">
                <a:latin typeface="Cambria Math" panose="02040503050406030204" pitchFamily="18" charset="0"/>
                <a:ea typeface="微软雅黑" panose="020B0503020204020204" pitchFamily="34" charset="-122"/>
                <a:cs typeface="Cambria Math" panose="02040503050406030204" pitchFamily="18" charset="0"/>
              </a:rPr>
              <a:t>v</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9" grpId="0" animBg="1"/>
      <p:bldP spid="9" grpId="1" animBg="1"/>
      <p:bldP spid="21" grpId="0" animBg="1"/>
      <p:bldP spid="21" grpId="1" animBg="1"/>
      <p:bldP spid="22" grpId="0" animBg="1"/>
      <p:bldP spid="22" grpId="1" animBg="1"/>
      <p:bldP spid="23" grpId="0" animBg="1"/>
      <p:bldP spid="23" grpId="1" animBg="1"/>
      <p:bldP spid="24" grpId="0" animBg="1"/>
      <p:bldP spid="24" grpId="1" animBg="1"/>
      <p:bldP spid="25" grpId="0" bldLvl="0" animBg="1"/>
      <p:bldP spid="25" grpId="1" animBg="1"/>
      <p:bldP spid="26" grpId="0" bldLvl="0" animBg="1"/>
      <p:bldP spid="26" grpId="1" animBg="1"/>
      <p:bldP spid="27" grpId="0" bldLvl="0" animBg="1"/>
      <p:bldP spid="27" grpId="1" animBg="1"/>
      <p:bldP spid="28" grpId="0" bldLvl="0" animBg="1"/>
      <p:bldP spid="28" grpId="1" animBg="1"/>
      <p:bldP spid="32" grpId="0"/>
      <p:bldP spid="32" grpId="1"/>
      <p:bldP spid="33" grpId="0"/>
      <p:bldP spid="33" grpId="1"/>
      <p:bldP spid="34" grpId="0" bldLvl="0" animBg="1"/>
      <p:bldP spid="34" grpId="1" animBg="1"/>
      <p:bldP spid="35" grpId="0" bldLvl="0" animBg="1"/>
      <p:bldP spid="35" grpId="1" animBg="1"/>
      <p:bldP spid="36" grpId="0" animBg="1"/>
      <p:bldP spid="36" grpId="1" animBg="1"/>
      <p:bldP spid="37" grpId="0"/>
      <p:bldP spid="37" grpId="1"/>
      <p:bldP spid="38" grpId="0" animBg="1"/>
      <p:bldP spid="38" grpId="1" animBg="1"/>
      <p:bldP spid="39" grpId="0"/>
      <p:bldP spid="39"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Arial" panose="020B0604020202020204" pitchFamily="34" charset="0"/>
                <a:ea typeface="微软雅黑" panose="020B0503020204020204" pitchFamily="34" charset="-122"/>
                <a:cs typeface="Arial" panose="020B0604020202020204" pitchFamily="34" charset="0"/>
              </a:rPr>
              <a:t>UPPS </a:t>
            </a:r>
            <a:r>
              <a:rPr lang="en-US" altLang="zh-CN" sz="2800" dirty="0">
                <a:latin typeface="Arial" panose="020B0604020202020204" pitchFamily="34" charset="0"/>
                <a:ea typeface="微软雅黑" panose="020B0503020204020204" pitchFamily="34" charset="-122"/>
                <a:cs typeface="Arial" panose="020B0604020202020204" pitchFamily="34" charset="0"/>
              </a:rPr>
              <a:t>Programming Model </a:t>
            </a:r>
            <a:endParaRPr lang="en-US" sz="2800" dirty="0">
              <a:latin typeface="Arial" panose="020B0604020202020204" pitchFamily="34" charset="0"/>
              <a:ea typeface="微软雅黑" panose="020B0503020204020204" pitchFamily="34" charset="-122"/>
              <a:cs typeface="Arial" panose="020B0604020202020204" pitchFamily="34" charset="0"/>
            </a:endParaRPr>
          </a:p>
        </p:txBody>
      </p:sp>
      <p:sp>
        <p:nvSpPr>
          <p:cNvPr id="7" name="Content Placeholder 2"/>
          <p:cNvSpPr txBox="1"/>
          <p:nvPr/>
        </p:nvSpPr>
        <p:spPr>
          <a:xfrm>
            <a:off x="449580" y="1094105"/>
            <a:ext cx="8229600" cy="2091690"/>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anose="020B0604020202020204"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zh-CN" altLang="en-US" sz="2000" dirty="0">
              <a:latin typeface="微软雅黑" panose="020B0503020204020204" pitchFamily="34" charset="-122"/>
              <a:ea typeface="微软雅黑" panose="020B0503020204020204" pitchFamily="34" charset="-122"/>
            </a:endParaRPr>
          </a:p>
        </p:txBody>
      </p:sp>
      <p:sp>
        <p:nvSpPr>
          <p:cNvPr id="5" name="Content Placeholder 2"/>
          <p:cNvSpPr txBox="1"/>
          <p:nvPr/>
        </p:nvSpPr>
        <p:spPr>
          <a:xfrm>
            <a:off x="4559110" y="1246516"/>
            <a:ext cx="4391350" cy="1394960"/>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anose="020B0604020202020204"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altLang="zh-CN" sz="1800" b="0" dirty="0">
              <a:latin typeface="微软雅黑" panose="020B0503020204020204" pitchFamily="34" charset="-122"/>
            </a:endParaRPr>
          </a:p>
        </p:txBody>
      </p:sp>
      <mc:AlternateContent xmlns:mc="http://schemas.openxmlformats.org/markup-compatibility/2006" xmlns:a14="http://schemas.microsoft.com/office/drawing/2010/main">
        <mc:Choice Requires="a14">
          <p:sp>
            <p:nvSpPr>
              <p:cNvPr id="12" name="Content Placeholder 2"/>
              <p:cNvSpPr txBox="1"/>
              <p:nvPr/>
            </p:nvSpPr>
            <p:spPr>
              <a:xfrm>
                <a:off x="601980" y="1246505"/>
                <a:ext cx="8229600" cy="1810385"/>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anose="020B0604020202020204"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600" b="0" dirty="0">
                    <a:latin typeface="微软雅黑" panose="020B0503020204020204" pitchFamily="34" charset="-122"/>
                  </a:rPr>
                  <a:t>For an edge </a:t>
                </a:r>
                <a14:m>
                  <m:oMath xmlns:m="http://schemas.openxmlformats.org/officeDocument/2006/math">
                    <m:r>
                      <a:rPr lang="en-US" altLang="zh-CN" sz="1600" b="0" i="1" dirty="0" smtClean="0">
                        <a:latin typeface="Cambria Math" panose="02040503050406030204" pitchFamily="18" charset="0"/>
                      </a:rPr>
                      <m:t>𝑒</m:t>
                    </m:r>
                  </m:oMath>
                </a14:m>
                <a:r>
                  <a:rPr lang="en-US" altLang="zh-CN" sz="1600" b="0" dirty="0">
                    <a:latin typeface="微软雅黑" panose="020B0503020204020204" pitchFamily="34" charset="-122"/>
                  </a:rPr>
                  <a:t> that connects 2 vertices </a:t>
                </a:r>
                <a14:m>
                  <m:oMath xmlns:m="http://schemas.openxmlformats.org/officeDocument/2006/math">
                    <m:r>
                      <a:rPr lang="en-US" altLang="zh-CN" sz="1600" b="0" i="1" dirty="0" smtClean="0">
                        <a:latin typeface="Cambria Math" panose="02040503050406030204" pitchFamily="18" charset="0"/>
                      </a:rPr>
                      <m:t>(</m:t>
                    </m:r>
                    <m:r>
                      <a:rPr lang="en-US" altLang="zh-CN" sz="1600" b="0" i="1" dirty="0" smtClean="0">
                        <a:latin typeface="Cambria Math" panose="02040503050406030204" pitchFamily="18" charset="0"/>
                      </a:rPr>
                      <m:t>𝑢</m:t>
                    </m:r>
                    <m:r>
                      <a:rPr lang="en-US" altLang="zh-CN" sz="1600" b="0" i="1" dirty="0" smtClean="0">
                        <a:latin typeface="Cambria Math" panose="02040503050406030204" pitchFamily="18" charset="0"/>
                      </a:rPr>
                      <m:t>, </m:t>
                    </m:r>
                    <m:r>
                      <a:rPr lang="en-US" altLang="zh-CN" sz="1600" b="0" i="1" dirty="0" smtClean="0">
                        <a:latin typeface="Cambria Math" panose="02040503050406030204" pitchFamily="18" charset="0"/>
                      </a:rPr>
                      <m:t>𝑣</m:t>
                    </m:r>
                    <m:r>
                      <a:rPr lang="en-US" altLang="zh-CN" sz="1600" b="0" i="1" dirty="0" smtClean="0">
                        <a:latin typeface="Cambria Math" panose="02040503050406030204" pitchFamily="18" charset="0"/>
                      </a:rPr>
                      <m:t>)</m:t>
                    </m:r>
                  </m:oMath>
                </a14:m>
                <a:r>
                  <a:rPr lang="en-US" altLang="zh-CN" sz="1600" b="0" dirty="0">
                    <a:latin typeface="微软雅黑" panose="020B0503020204020204" pitchFamily="34" charset="-122"/>
                  </a:rPr>
                  <a:t> :</a:t>
                </a:r>
              </a:p>
              <a:p>
                <a:pPr lvl="1"/>
                <a:r>
                  <a:rPr lang="en-US" altLang="zh-CN" sz="1400" b="1" dirty="0">
                    <a:latin typeface="微软雅黑" panose="020B0503020204020204" pitchFamily="34" charset="-122"/>
                  </a:rPr>
                  <a:t>Push </a:t>
                </a:r>
                <a:r>
                  <a:rPr lang="en-US" altLang="zh-CN" sz="1400" dirty="0">
                    <a:latin typeface="微软雅黑" panose="020B0503020204020204" pitchFamily="34" charset="-122"/>
                  </a:rPr>
                  <a:t>: use </a:t>
                </a:r>
                <a14:m>
                  <m:oMath xmlns:m="http://schemas.openxmlformats.org/officeDocument/2006/math">
                    <m:r>
                      <a:rPr lang="en-US" altLang="zh-CN" sz="1400" i="1" dirty="0" smtClean="0">
                        <a:latin typeface="Cambria Math" panose="02040503050406030204" pitchFamily="18" charset="0"/>
                      </a:rPr>
                      <m:t>𝑢</m:t>
                    </m:r>
                  </m:oMath>
                </a14:m>
                <a:r>
                  <a:rPr lang="en-US" altLang="zh-CN" sz="1400" dirty="0">
                    <a:latin typeface="微软雅黑" panose="020B0503020204020204" pitchFamily="34" charset="-122"/>
                  </a:rPr>
                  <a:t> and </a:t>
                </a:r>
                <a14:m>
                  <m:oMath xmlns:m="http://schemas.openxmlformats.org/officeDocument/2006/math">
                    <m:r>
                      <a:rPr lang="en-US" altLang="zh-CN" sz="1400" i="1" dirty="0" smtClean="0">
                        <a:latin typeface="Cambria Math" panose="02040503050406030204" pitchFamily="18" charset="0"/>
                      </a:rPr>
                      <m:t>𝑒</m:t>
                    </m:r>
                  </m:oMath>
                </a14:m>
                <a:r>
                  <a:rPr lang="en-US" altLang="zh-CN" sz="1400" dirty="0">
                    <a:latin typeface="微软雅黑" panose="020B0503020204020204" pitchFamily="34" charset="-122"/>
                  </a:rPr>
                  <a:t> to update </a:t>
                </a:r>
                <a14:m>
                  <m:oMath xmlns:m="http://schemas.openxmlformats.org/officeDocument/2006/math">
                    <m:r>
                      <a:rPr lang="en-US" altLang="zh-CN" sz="1400" i="1" dirty="0" smtClean="0">
                        <a:latin typeface="Cambria Math" panose="02040503050406030204" pitchFamily="18" charset="0"/>
                      </a:rPr>
                      <m:t>𝑣</m:t>
                    </m:r>
                  </m:oMath>
                </a14:m>
                <a:endParaRPr lang="en-US" altLang="zh-CN" sz="1400" dirty="0">
                  <a:latin typeface="微软雅黑" panose="020B0503020204020204" pitchFamily="34" charset="-122"/>
                </a:endParaRPr>
              </a:p>
              <a:p>
                <a:pPr lvl="1"/>
                <a:r>
                  <a:rPr lang="en-US" altLang="zh-CN" sz="1400" b="1" dirty="0">
                    <a:latin typeface="微软雅黑" panose="020B0503020204020204" pitchFamily="34" charset="-122"/>
                  </a:rPr>
                  <a:t>Pull </a:t>
                </a:r>
                <a:r>
                  <a:rPr lang="en-US" altLang="zh-CN" sz="1400" b="0" dirty="0">
                    <a:latin typeface="微软雅黑" panose="020B0503020204020204" pitchFamily="34" charset="-122"/>
                  </a:rPr>
                  <a:t>: use </a:t>
                </a:r>
                <a14:m>
                  <m:oMath xmlns:m="http://schemas.openxmlformats.org/officeDocument/2006/math">
                    <m:r>
                      <a:rPr lang="en-US" altLang="zh-CN" sz="1400" b="0" i="1" dirty="0" smtClean="0">
                        <a:latin typeface="Cambria Math" panose="02040503050406030204" pitchFamily="18" charset="0"/>
                      </a:rPr>
                      <m:t>𝑣</m:t>
                    </m:r>
                  </m:oMath>
                </a14:m>
                <a:r>
                  <a:rPr lang="en-US" altLang="zh-CN" sz="1400" b="0" dirty="0">
                    <a:latin typeface="微软雅黑" panose="020B0503020204020204" pitchFamily="34" charset="-122"/>
                  </a:rPr>
                  <a:t> and </a:t>
                </a:r>
                <a14:m>
                  <m:oMath xmlns:m="http://schemas.openxmlformats.org/officeDocument/2006/math">
                    <m:r>
                      <a:rPr lang="en-US" altLang="zh-CN" sz="1400" b="0" i="1" dirty="0" smtClean="0">
                        <a:latin typeface="Cambria Math" panose="02040503050406030204" pitchFamily="18" charset="0"/>
                      </a:rPr>
                      <m:t>𝑒</m:t>
                    </m:r>
                  </m:oMath>
                </a14:m>
                <a:r>
                  <a:rPr lang="en-US" altLang="zh-CN" sz="1400" b="0" dirty="0">
                    <a:latin typeface="微软雅黑" panose="020B0503020204020204" pitchFamily="34" charset="-122"/>
                  </a:rPr>
                  <a:t> to upda</a:t>
                </a:r>
                <a:r>
                  <a:rPr lang="en-US" altLang="zh-CN" sz="1400" dirty="0">
                    <a:latin typeface="微软雅黑" panose="020B0503020204020204" pitchFamily="34" charset="-122"/>
                  </a:rPr>
                  <a:t>te </a:t>
                </a:r>
                <a14:m>
                  <m:oMath xmlns:m="http://schemas.openxmlformats.org/officeDocument/2006/math">
                    <m:r>
                      <a:rPr lang="en-US" altLang="zh-CN" sz="1400" i="1" dirty="0" smtClean="0">
                        <a:latin typeface="Cambria Math" panose="02040503050406030204" pitchFamily="18" charset="0"/>
                      </a:rPr>
                      <m:t>𝑢</m:t>
                    </m:r>
                  </m:oMath>
                </a14:m>
                <a:endParaRPr lang="en-US" altLang="zh-CN" sz="1400" dirty="0">
                  <a:latin typeface="微软雅黑" panose="020B0503020204020204" pitchFamily="34" charset="-122"/>
                </a:endParaRPr>
              </a:p>
              <a:p>
                <a:pPr lvl="1"/>
                <a:r>
                  <a:rPr lang="en-US" altLang="zh-CN" sz="1400" b="1" dirty="0">
                    <a:latin typeface="微软雅黑" panose="020B0503020204020204" pitchFamily="34" charset="-122"/>
                  </a:rPr>
                  <a:t>Sink </a:t>
                </a:r>
                <a:r>
                  <a:rPr lang="en-US" altLang="zh-CN" sz="1400" b="0" dirty="0">
                    <a:latin typeface="微软雅黑" panose="020B0503020204020204" pitchFamily="34" charset="-122"/>
                  </a:rPr>
                  <a:t>: use </a:t>
                </a:r>
                <a14:m>
                  <m:oMath xmlns:m="http://schemas.openxmlformats.org/officeDocument/2006/math">
                    <m:r>
                      <a:rPr lang="en-US" altLang="zh-CN" sz="1400" b="0" i="1" dirty="0" smtClean="0">
                        <a:latin typeface="Cambria Math" panose="02040503050406030204" pitchFamily="18" charset="0"/>
                      </a:rPr>
                      <m:t>𝑢</m:t>
                    </m:r>
                  </m:oMath>
                </a14:m>
                <a:r>
                  <a:rPr lang="en-US" altLang="zh-CN" sz="1400" b="0" dirty="0">
                    <a:latin typeface="微软雅黑" panose="020B0503020204020204" pitchFamily="34" charset="-122"/>
                  </a:rPr>
                  <a:t> and </a:t>
                </a:r>
                <a14:m>
                  <m:oMath xmlns:m="http://schemas.openxmlformats.org/officeDocument/2006/math">
                    <m:r>
                      <a:rPr lang="en-US" altLang="zh-CN" sz="1400" b="0" i="1" dirty="0" smtClean="0">
                        <a:latin typeface="Cambria Math" panose="02040503050406030204" pitchFamily="18" charset="0"/>
                      </a:rPr>
                      <m:t>𝑣</m:t>
                    </m:r>
                  </m:oMath>
                </a14:m>
                <a:r>
                  <a:rPr lang="en-US" altLang="zh-CN" sz="1400" b="0" dirty="0">
                    <a:latin typeface="微软雅黑" panose="020B0503020204020204" pitchFamily="34" charset="-122"/>
                  </a:rPr>
                  <a:t> to update </a:t>
                </a:r>
                <a14:m>
                  <m:oMath xmlns:m="http://schemas.openxmlformats.org/officeDocument/2006/math">
                    <m:r>
                      <a:rPr lang="en-US" altLang="zh-CN" sz="1400" b="0" i="1" dirty="0" smtClean="0">
                        <a:latin typeface="Cambria Math" panose="02040503050406030204" pitchFamily="18" charset="0"/>
                      </a:rPr>
                      <m:t>𝑒</m:t>
                    </m:r>
                  </m:oMath>
                </a14:m>
                <a:endParaRPr lang="en-US" altLang="zh-CN" sz="1400" dirty="0">
                  <a:latin typeface="微软雅黑" panose="020B0503020204020204" pitchFamily="34" charset="-122"/>
                </a:endParaRPr>
              </a:p>
              <a:p>
                <a:pPr lvl="1"/>
                <a:r>
                  <a:rPr lang="en-US" altLang="zh-CN" sz="1400" dirty="0">
                    <a:latin typeface="微软雅黑" panose="020B0503020204020204" pitchFamily="34" charset="-122"/>
                  </a:rPr>
                  <a:t>All are </a:t>
                </a:r>
                <a:r>
                  <a:rPr lang="en-US" altLang="zh-CN" sz="1400" b="1" dirty="0">
                    <a:latin typeface="微软雅黑" panose="020B0503020204020204" pitchFamily="34" charset="-122"/>
                  </a:rPr>
                  <a:t>Intra-layer</a:t>
                </a:r>
                <a:r>
                  <a:rPr lang="en-US" altLang="zh-CN" sz="1400" b="0" dirty="0">
                    <a:latin typeface="微软雅黑" panose="020B0503020204020204" pitchFamily="34" charset="-122"/>
                  </a:rPr>
                  <a:t> </a:t>
                </a:r>
                <a:r>
                  <a:rPr lang="en-US" altLang="zh-CN" sz="1400" b="0" dirty="0">
                    <a:latin typeface="微软雅黑" panose="020B0503020204020204" pitchFamily="34" charset="-122"/>
                    <a:ea typeface="微软雅黑" panose="020B0503020204020204" pitchFamily="34" charset="-122"/>
                  </a:rPr>
                  <a:t>Communication</a:t>
                </a:r>
                <a:endParaRPr lang="en-US" altLang="zh-CN" sz="1400" b="0" dirty="0">
                  <a:latin typeface="微软雅黑" panose="020B0503020204020204" pitchFamily="34" charset="-122"/>
                </a:endParaRPr>
              </a:p>
              <a:p>
                <a:pPr lvl="1"/>
                <a:endParaRPr lang="en-US" altLang="zh-CN" sz="1400" b="0" dirty="0">
                  <a:latin typeface="微软雅黑" panose="020B0503020204020204" pitchFamily="34" charset="-122"/>
                </a:endParaRPr>
              </a:p>
            </p:txBody>
          </p:sp>
        </mc:Choice>
        <mc:Fallback xmlns="">
          <p:sp>
            <p:nvSpPr>
              <p:cNvPr id="12" name="Content Placeholder 2"/>
              <p:cNvSpPr txBox="1">
                <a:spLocks noRot="1" noChangeAspect="1" noMove="1" noResize="1" noEditPoints="1" noAdjustHandles="1" noChangeArrowheads="1" noChangeShapeType="1" noTextEdit="1"/>
              </p:cNvSpPr>
              <p:nvPr/>
            </p:nvSpPr>
            <p:spPr>
              <a:xfrm>
                <a:off x="601980" y="1246505"/>
                <a:ext cx="8229600" cy="1810385"/>
              </a:xfrm>
              <a:prstGeom prst="rect">
                <a:avLst/>
              </a:prstGeom>
              <a:blipFill rotWithShape="1">
                <a:blip r:embed="rId3"/>
                <a:stretch>
                  <a:fillRect b="-1087"/>
                </a:stretch>
              </a:blipFill>
            </p:spPr>
            <p:txBody>
              <a:bodyPr/>
              <a:lstStyle/>
              <a:p>
                <a:r>
                  <a:rPr lang="zh-CN" altLang="en-US">
                    <a:noFill/>
                  </a:rPr>
                  <a:t> </a:t>
                </a:r>
              </a:p>
            </p:txBody>
          </p:sp>
        </mc:Fallback>
      </mc:AlternateContent>
      <p:grpSp>
        <p:nvGrpSpPr>
          <p:cNvPr id="33" name="组合 32"/>
          <p:cNvGrpSpPr/>
          <p:nvPr/>
        </p:nvGrpSpPr>
        <p:grpSpPr>
          <a:xfrm>
            <a:off x="5507990" y="3057525"/>
            <a:ext cx="3290570" cy="2258060"/>
            <a:chOff x="4992697" y="2880845"/>
            <a:chExt cx="3694103" cy="2447685"/>
          </a:xfrm>
        </p:grpSpPr>
        <p:pic>
          <p:nvPicPr>
            <p:cNvPr id="13" name="图片 12"/>
            <p:cNvPicPr>
              <a:picLocks noChangeAspect="1"/>
            </p:cNvPicPr>
            <p:nvPr/>
          </p:nvPicPr>
          <p:blipFill rotWithShape="1">
            <a:blip r:embed="rId4"/>
            <a:srcRect t="10228" b="6840"/>
            <a:stretch>
              <a:fillRect/>
            </a:stretch>
          </p:blipFill>
          <p:spPr>
            <a:xfrm>
              <a:off x="4992697" y="2880845"/>
              <a:ext cx="3694103" cy="2447685"/>
            </a:xfrm>
            <a:prstGeom prst="rect">
              <a:avLst/>
            </a:prstGeom>
          </p:spPr>
        </p:pic>
        <p:cxnSp>
          <p:nvCxnSpPr>
            <p:cNvPr id="16" name="直接箭头连接符 15"/>
            <p:cNvCxnSpPr/>
            <p:nvPr/>
          </p:nvCxnSpPr>
          <p:spPr>
            <a:xfrm>
              <a:off x="5674601" y="3435835"/>
              <a:ext cx="0" cy="28803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flipH="1">
              <a:off x="5754293" y="3369240"/>
              <a:ext cx="432048" cy="38593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p:nvPr/>
          </p:nvCxnSpPr>
          <p:spPr>
            <a:xfrm flipH="1">
              <a:off x="7565600" y="3837147"/>
              <a:ext cx="360040"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9" name="组合 68"/>
          <p:cNvGrpSpPr/>
          <p:nvPr/>
        </p:nvGrpSpPr>
        <p:grpSpPr>
          <a:xfrm>
            <a:off x="449580" y="2812415"/>
            <a:ext cx="4645660" cy="920750"/>
            <a:chOff x="708" y="4655"/>
            <a:chExt cx="7316" cy="1450"/>
          </a:xfrm>
        </p:grpSpPr>
        <p:pic>
          <p:nvPicPr>
            <p:cNvPr id="30" name="图片 29"/>
            <p:cNvPicPr>
              <a:picLocks noChangeAspect="1"/>
            </p:cNvPicPr>
            <p:nvPr/>
          </p:nvPicPr>
          <p:blipFill rotWithShape="1">
            <a:blip r:embed="rId5"/>
            <a:srcRect l="28762" t="-8423" b="-1"/>
            <a:stretch>
              <a:fillRect/>
            </a:stretch>
          </p:blipFill>
          <p:spPr>
            <a:xfrm>
              <a:off x="708" y="5041"/>
              <a:ext cx="7316" cy="1064"/>
            </a:xfrm>
            <a:prstGeom prst="rect">
              <a:avLst/>
            </a:prstGeom>
          </p:spPr>
        </p:pic>
        <p:cxnSp>
          <p:nvCxnSpPr>
            <p:cNvPr id="6" name="直接连接符 5"/>
            <p:cNvCxnSpPr/>
            <p:nvPr/>
          </p:nvCxnSpPr>
          <p:spPr>
            <a:xfrm>
              <a:off x="4489" y="6028"/>
              <a:ext cx="3230"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a:blip r:embed="rId6"/>
            <a:stretch>
              <a:fillRect/>
            </a:stretch>
          </p:blipFill>
          <p:spPr>
            <a:xfrm>
              <a:off x="963" y="4655"/>
              <a:ext cx="1780" cy="612"/>
            </a:xfrm>
            <a:prstGeom prst="rect">
              <a:avLst/>
            </a:prstGeom>
          </p:spPr>
        </p:pic>
      </p:grpSp>
      <p:grpSp>
        <p:nvGrpSpPr>
          <p:cNvPr id="11" name="组合 10"/>
          <p:cNvGrpSpPr/>
          <p:nvPr/>
        </p:nvGrpSpPr>
        <p:grpSpPr>
          <a:xfrm>
            <a:off x="1649095" y="4443095"/>
            <a:ext cx="287655" cy="318770"/>
            <a:chOff x="3571" y="7600"/>
            <a:chExt cx="453" cy="502"/>
          </a:xfrm>
        </p:grpSpPr>
        <p:sp>
          <p:nvSpPr>
            <p:cNvPr id="3" name="椭圆 2"/>
            <p:cNvSpPr/>
            <p:nvPr/>
          </p:nvSpPr>
          <p:spPr>
            <a:xfrm>
              <a:off x="3571" y="7600"/>
              <a:ext cx="453" cy="502"/>
            </a:xfrm>
            <a:prstGeom prst="ellipse">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900">
                <a:solidFill>
                  <a:schemeClr val="tx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3589" y="7633"/>
              <a:ext cx="427" cy="434"/>
            </a:xfrm>
            <a:prstGeom prst="rect">
              <a:avLst/>
            </a:prstGeom>
            <a:noFill/>
          </p:spPr>
          <p:txBody>
            <a:bodyPr wrap="none" rtlCol="0" anchor="t">
              <a:spAutoFit/>
            </a:bodyPr>
            <a:lstStyle/>
            <a:p>
              <a:pPr algn="ctr"/>
              <a:r>
                <a:rPr lang="en-US" altLang="zh-CN" sz="1200" b="1">
                  <a:latin typeface="微软雅黑" panose="020B0503020204020204" pitchFamily="34" charset="-122"/>
                  <a:ea typeface="微软雅黑" panose="020B0503020204020204" pitchFamily="34" charset="-122"/>
                  <a:sym typeface="+mn-ea"/>
                </a:rPr>
                <a:t>v</a:t>
              </a:r>
            </a:p>
          </p:txBody>
        </p:sp>
      </p:grpSp>
      <p:grpSp>
        <p:nvGrpSpPr>
          <p:cNvPr id="14" name="组合 13"/>
          <p:cNvGrpSpPr/>
          <p:nvPr/>
        </p:nvGrpSpPr>
        <p:grpSpPr>
          <a:xfrm>
            <a:off x="3265170" y="4082415"/>
            <a:ext cx="375920" cy="318770"/>
            <a:chOff x="3508" y="7600"/>
            <a:chExt cx="592" cy="502"/>
          </a:xfrm>
        </p:grpSpPr>
        <p:sp>
          <p:nvSpPr>
            <p:cNvPr id="15" name="椭圆 14"/>
            <p:cNvSpPr/>
            <p:nvPr/>
          </p:nvSpPr>
          <p:spPr>
            <a:xfrm>
              <a:off x="3571" y="7600"/>
              <a:ext cx="453" cy="502"/>
            </a:xfrm>
            <a:prstGeom prst="ellipse">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900" b="1">
                <a:solidFill>
                  <a:schemeClr val="tx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3508" y="7633"/>
              <a:ext cx="592" cy="434"/>
            </a:xfrm>
            <a:prstGeom prst="rect">
              <a:avLst/>
            </a:prstGeom>
            <a:noFill/>
          </p:spPr>
          <p:txBody>
            <a:bodyPr wrap="none" rtlCol="0" anchor="t">
              <a:spAutoFit/>
            </a:bodyPr>
            <a:lstStyle/>
            <a:p>
              <a:pPr algn="ctr"/>
              <a:r>
                <a:rPr lang="en-US" altLang="zh-CN" sz="1200" b="1">
                  <a:latin typeface="微软雅黑" panose="020B0503020204020204" pitchFamily="34" charset="-122"/>
                  <a:ea typeface="微软雅黑" panose="020B0503020204020204" pitchFamily="34" charset="-122"/>
                  <a:sym typeface="+mn-ea"/>
                </a:rPr>
                <a:t>u0</a:t>
              </a:r>
            </a:p>
          </p:txBody>
        </p:sp>
      </p:grpSp>
      <p:grpSp>
        <p:nvGrpSpPr>
          <p:cNvPr id="26" name="组合 25"/>
          <p:cNvGrpSpPr/>
          <p:nvPr/>
        </p:nvGrpSpPr>
        <p:grpSpPr>
          <a:xfrm>
            <a:off x="3259455" y="4874895"/>
            <a:ext cx="375920" cy="318770"/>
            <a:chOff x="3509" y="7600"/>
            <a:chExt cx="592" cy="502"/>
          </a:xfrm>
        </p:grpSpPr>
        <p:sp>
          <p:nvSpPr>
            <p:cNvPr id="27" name="椭圆 26"/>
            <p:cNvSpPr/>
            <p:nvPr/>
          </p:nvSpPr>
          <p:spPr>
            <a:xfrm>
              <a:off x="3571" y="7600"/>
              <a:ext cx="453" cy="502"/>
            </a:xfrm>
            <a:prstGeom prst="ellipse">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900" b="1">
                <a:solidFill>
                  <a:schemeClr val="tx1"/>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3509" y="7633"/>
              <a:ext cx="592" cy="434"/>
            </a:xfrm>
            <a:prstGeom prst="rect">
              <a:avLst/>
            </a:prstGeom>
            <a:noFill/>
          </p:spPr>
          <p:txBody>
            <a:bodyPr wrap="none" rtlCol="0" anchor="t">
              <a:spAutoFit/>
            </a:bodyPr>
            <a:lstStyle/>
            <a:p>
              <a:pPr algn="ctr"/>
              <a:r>
                <a:rPr lang="en-US" altLang="zh-CN" sz="1200" b="1">
                  <a:latin typeface="微软雅黑" panose="020B0503020204020204" pitchFamily="34" charset="-122"/>
                  <a:ea typeface="微软雅黑" panose="020B0503020204020204" pitchFamily="34" charset="-122"/>
                  <a:sym typeface="+mn-ea"/>
                </a:rPr>
                <a:t>u1</a:t>
              </a:r>
            </a:p>
          </p:txBody>
        </p:sp>
      </p:grpSp>
      <p:cxnSp>
        <p:nvCxnSpPr>
          <p:cNvPr id="29" name="直接箭头连接符 28"/>
          <p:cNvCxnSpPr/>
          <p:nvPr/>
        </p:nvCxnSpPr>
        <p:spPr>
          <a:xfrm flipH="1">
            <a:off x="2555875" y="4241165"/>
            <a:ext cx="713740" cy="3454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flipH="1" flipV="1">
            <a:off x="2555875" y="4658995"/>
            <a:ext cx="707390" cy="3746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2483485" y="4286885"/>
            <a:ext cx="258445" cy="275590"/>
          </a:xfrm>
          <a:prstGeom prst="rect">
            <a:avLst/>
          </a:prstGeom>
          <a:noFill/>
        </p:spPr>
        <p:txBody>
          <a:bodyPr wrap="square" rtlCol="0" anchor="t">
            <a:spAutoFit/>
          </a:bodyPr>
          <a:lstStyle/>
          <a:p>
            <a:r>
              <a:rPr lang="zh-CN" altLang="en-US" sz="1200">
                <a:latin typeface="微软雅黑" panose="020B0503020204020204" pitchFamily="34" charset="-122"/>
                <a:ea typeface="微软雅黑" panose="020B0503020204020204" pitchFamily="34" charset="-122"/>
              </a:rPr>
              <a:t>ℊ</a:t>
            </a:r>
          </a:p>
        </p:txBody>
      </p:sp>
      <p:sp>
        <p:nvSpPr>
          <p:cNvPr id="36" name="文本框 35"/>
          <p:cNvSpPr txBox="1"/>
          <p:nvPr/>
        </p:nvSpPr>
        <p:spPr>
          <a:xfrm>
            <a:off x="2488565" y="4620260"/>
            <a:ext cx="258445" cy="275590"/>
          </a:xfrm>
          <a:prstGeom prst="rect">
            <a:avLst/>
          </a:prstGeom>
          <a:noFill/>
        </p:spPr>
        <p:txBody>
          <a:bodyPr wrap="square" rtlCol="0" anchor="t">
            <a:spAutoFit/>
          </a:bodyPr>
          <a:lstStyle/>
          <a:p>
            <a:r>
              <a:rPr lang="zh-CN" altLang="en-US" sz="1200">
                <a:latin typeface="微软雅黑" panose="020B0503020204020204" pitchFamily="34" charset="-122"/>
                <a:ea typeface="微软雅黑" panose="020B0503020204020204" pitchFamily="34" charset="-122"/>
              </a:rPr>
              <a:t>ℊ</a:t>
            </a:r>
          </a:p>
        </p:txBody>
      </p:sp>
      <p:sp>
        <p:nvSpPr>
          <p:cNvPr id="37" name="文本框 36"/>
          <p:cNvSpPr txBox="1"/>
          <p:nvPr/>
        </p:nvSpPr>
        <p:spPr>
          <a:xfrm>
            <a:off x="2230755" y="4447540"/>
            <a:ext cx="325120" cy="306705"/>
          </a:xfrm>
          <a:prstGeom prst="rect">
            <a:avLst/>
          </a:prstGeom>
          <a:noFill/>
        </p:spPr>
        <p:txBody>
          <a:bodyPr wrap="none" rtlCol="0" anchor="t">
            <a:spAutoFit/>
          </a:bodyPr>
          <a:lstStyle/>
          <a:p>
            <a:r>
              <a:rPr lang="zh-CN" altLang="en-US" sz="1400">
                <a:latin typeface="微软雅黑" panose="020B0503020204020204" pitchFamily="34" charset="-122"/>
                <a:ea typeface="微软雅黑" panose="020B0503020204020204" pitchFamily="34" charset="-122"/>
              </a:rPr>
              <a:t>⊕</a:t>
            </a:r>
          </a:p>
        </p:txBody>
      </p:sp>
      <p:sp>
        <p:nvSpPr>
          <p:cNvPr id="38" name="文本框 37"/>
          <p:cNvSpPr txBox="1"/>
          <p:nvPr/>
        </p:nvSpPr>
        <p:spPr>
          <a:xfrm>
            <a:off x="1933575" y="4302125"/>
            <a:ext cx="272415" cy="275590"/>
          </a:xfrm>
          <a:prstGeom prst="rect">
            <a:avLst/>
          </a:prstGeom>
          <a:noFill/>
        </p:spPr>
        <p:txBody>
          <a:bodyPr wrap="none" rtlCol="0" anchor="t">
            <a:spAutoFit/>
          </a:bodyPr>
          <a:lstStyle/>
          <a:p>
            <a:r>
              <a:rPr lang="en-US" altLang="zh-CN" sz="1200" i="1">
                <a:latin typeface="Cambria" panose="02040503050406030204" charset="0"/>
                <a:ea typeface="微软雅黑" panose="020B0503020204020204" pitchFamily="34" charset="-122"/>
                <a:cs typeface="Cambria" panose="02040503050406030204" charset="0"/>
              </a:rPr>
              <a:t>A</a:t>
            </a:r>
          </a:p>
        </p:txBody>
      </p:sp>
      <p:cxnSp>
        <p:nvCxnSpPr>
          <p:cNvPr id="39" name="直接箭头连接符 38"/>
          <p:cNvCxnSpPr>
            <a:stCxn id="37" idx="1"/>
            <a:endCxn id="8" idx="3"/>
          </p:cNvCxnSpPr>
          <p:nvPr/>
        </p:nvCxnSpPr>
        <p:spPr>
          <a:xfrm flipH="1">
            <a:off x="1931670" y="4601210"/>
            <a:ext cx="299085" cy="63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0" name="圆角矩形 39"/>
          <p:cNvSpPr/>
          <p:nvPr/>
        </p:nvSpPr>
        <p:spPr>
          <a:xfrm>
            <a:off x="3779520" y="4047490"/>
            <a:ext cx="135890" cy="76200"/>
          </a:xfrm>
          <a:prstGeom prst="roundRect">
            <a:avLst/>
          </a:prstGeom>
          <a:noFill/>
          <a:ln w="12700">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3779520" y="4135755"/>
            <a:ext cx="135890" cy="76200"/>
          </a:xfrm>
          <a:prstGeom prst="roundRect">
            <a:avLst/>
          </a:prstGeom>
          <a:noFill/>
          <a:ln w="12700">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3779520" y="4224020"/>
            <a:ext cx="135890" cy="76200"/>
          </a:xfrm>
          <a:prstGeom prst="roundRect">
            <a:avLst/>
          </a:prstGeom>
          <a:solidFill>
            <a:srgbClr val="FFC000"/>
          </a:solidFill>
          <a:ln w="12700">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3779520" y="4312285"/>
            <a:ext cx="135890" cy="76200"/>
          </a:xfrm>
          <a:prstGeom prst="roundRect">
            <a:avLst/>
          </a:prstGeom>
          <a:noFill/>
          <a:ln w="12700">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3779520" y="4852670"/>
            <a:ext cx="135890" cy="76200"/>
          </a:xfrm>
          <a:prstGeom prst="roundRect">
            <a:avLst/>
          </a:prstGeom>
          <a:noFill/>
          <a:ln w="12700">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3779520" y="4940935"/>
            <a:ext cx="135890" cy="76200"/>
          </a:xfrm>
          <a:prstGeom prst="roundRect">
            <a:avLst/>
          </a:prstGeom>
          <a:noFill/>
          <a:ln w="12700">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3779520" y="5029200"/>
            <a:ext cx="135890" cy="76200"/>
          </a:xfrm>
          <a:prstGeom prst="roundRect">
            <a:avLst/>
          </a:prstGeom>
          <a:solidFill>
            <a:srgbClr val="FFC000"/>
          </a:solidFill>
          <a:ln w="12700">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3779520" y="5117465"/>
            <a:ext cx="135890" cy="76200"/>
          </a:xfrm>
          <a:prstGeom prst="roundRect">
            <a:avLst/>
          </a:prstGeom>
          <a:noFill/>
          <a:ln w="12700">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圆角矩形 55"/>
          <p:cNvSpPr/>
          <p:nvPr/>
        </p:nvSpPr>
        <p:spPr>
          <a:xfrm>
            <a:off x="2830195" y="4003675"/>
            <a:ext cx="135890" cy="76200"/>
          </a:xfrm>
          <a:prstGeom prst="roundRect">
            <a:avLst/>
          </a:prstGeom>
          <a:noFill/>
          <a:ln w="12700">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830195" y="4091940"/>
            <a:ext cx="135890" cy="76200"/>
          </a:xfrm>
          <a:prstGeom prst="roundRect">
            <a:avLst/>
          </a:prstGeom>
          <a:noFill/>
          <a:ln w="12700">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830195" y="4180205"/>
            <a:ext cx="135890" cy="76200"/>
          </a:xfrm>
          <a:prstGeom prst="roundRect">
            <a:avLst/>
          </a:prstGeom>
          <a:solidFill>
            <a:srgbClr val="FFC000"/>
          </a:solidFill>
          <a:ln w="12700">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830195" y="4268470"/>
            <a:ext cx="135890" cy="76200"/>
          </a:xfrm>
          <a:prstGeom prst="roundRect">
            <a:avLst/>
          </a:prstGeom>
          <a:noFill/>
          <a:ln w="12700">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826385" y="4920615"/>
            <a:ext cx="135890" cy="76200"/>
          </a:xfrm>
          <a:prstGeom prst="roundRect">
            <a:avLst/>
          </a:prstGeom>
          <a:noFill/>
          <a:ln w="12700">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826385" y="5008880"/>
            <a:ext cx="135890" cy="76200"/>
          </a:xfrm>
          <a:prstGeom prst="roundRect">
            <a:avLst/>
          </a:prstGeom>
          <a:noFill/>
          <a:ln w="12700">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826385" y="5097145"/>
            <a:ext cx="135890" cy="76200"/>
          </a:xfrm>
          <a:prstGeom prst="roundRect">
            <a:avLst/>
          </a:prstGeom>
          <a:solidFill>
            <a:srgbClr val="FFC000"/>
          </a:solidFill>
          <a:ln w="12700">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826385" y="5185410"/>
            <a:ext cx="135890" cy="76200"/>
          </a:xfrm>
          <a:prstGeom prst="roundRect">
            <a:avLst/>
          </a:prstGeom>
          <a:noFill/>
          <a:ln w="12700">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文本框 63"/>
          <p:cNvSpPr txBox="1"/>
          <p:nvPr/>
        </p:nvSpPr>
        <p:spPr>
          <a:xfrm>
            <a:off x="2915920" y="4928235"/>
            <a:ext cx="447040" cy="275590"/>
          </a:xfrm>
          <a:prstGeom prst="rect">
            <a:avLst/>
          </a:prstGeom>
          <a:noFill/>
        </p:spPr>
        <p:txBody>
          <a:bodyPr wrap="square" rtlCol="0" anchor="t">
            <a:spAutoFit/>
          </a:bodyPr>
          <a:lstStyle/>
          <a:p>
            <a:r>
              <a:rPr lang="en-US" altLang="zh-CN" sz="1200" b="1">
                <a:latin typeface="微软雅黑" panose="020B0503020204020204" pitchFamily="34" charset="-122"/>
                <a:ea typeface="微软雅黑" panose="020B0503020204020204" pitchFamily="34" charset="-122"/>
              </a:rPr>
              <a:t>e1</a:t>
            </a:r>
          </a:p>
        </p:txBody>
      </p:sp>
      <p:sp>
        <p:nvSpPr>
          <p:cNvPr id="65" name="文本框 64"/>
          <p:cNvSpPr txBox="1"/>
          <p:nvPr/>
        </p:nvSpPr>
        <p:spPr>
          <a:xfrm>
            <a:off x="2915920" y="4036060"/>
            <a:ext cx="447040" cy="275590"/>
          </a:xfrm>
          <a:prstGeom prst="rect">
            <a:avLst/>
          </a:prstGeom>
          <a:noFill/>
        </p:spPr>
        <p:txBody>
          <a:bodyPr wrap="square" rtlCol="0" anchor="t">
            <a:spAutoFit/>
          </a:bodyPr>
          <a:lstStyle/>
          <a:p>
            <a:r>
              <a:rPr lang="en-US" altLang="zh-CN" sz="1200" b="1">
                <a:latin typeface="微软雅黑" panose="020B0503020204020204" pitchFamily="34" charset="-122"/>
                <a:ea typeface="微软雅黑" panose="020B0503020204020204" pitchFamily="34" charset="-122"/>
              </a:rPr>
              <a:t>e0</a:t>
            </a:r>
          </a:p>
        </p:txBody>
      </p:sp>
      <p:cxnSp>
        <p:nvCxnSpPr>
          <p:cNvPr id="66" name="直接连接符 65"/>
          <p:cNvCxnSpPr/>
          <p:nvPr/>
        </p:nvCxnSpPr>
        <p:spPr>
          <a:xfrm>
            <a:off x="1187450" y="3903980"/>
            <a:ext cx="3528695" cy="0"/>
          </a:xfrm>
          <a:prstGeom prst="line">
            <a:avLst/>
          </a:prstGeom>
          <a:ln w="19050">
            <a:solidFill>
              <a:srgbClr val="0070C0"/>
            </a:solidFill>
            <a:prstDash val="dash"/>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1187450" y="5344795"/>
            <a:ext cx="3528695" cy="0"/>
          </a:xfrm>
          <a:prstGeom prst="line">
            <a:avLst/>
          </a:prstGeom>
          <a:ln w="19050">
            <a:solidFill>
              <a:srgbClr val="0070C0"/>
            </a:solidFill>
            <a:prstDash val="dash"/>
          </a:ln>
        </p:spPr>
        <p:style>
          <a:lnRef idx="1">
            <a:schemeClr val="accent1"/>
          </a:lnRef>
          <a:fillRef idx="0">
            <a:schemeClr val="accent1"/>
          </a:fillRef>
          <a:effectRef idx="0">
            <a:schemeClr val="accent1"/>
          </a:effectRef>
          <a:fontRef idx="minor">
            <a:schemeClr val="tx1"/>
          </a:fontRef>
        </p:style>
      </p:cxnSp>
      <p:sp>
        <p:nvSpPr>
          <p:cNvPr id="68" name="文本框 67"/>
          <p:cNvSpPr txBox="1"/>
          <p:nvPr/>
        </p:nvSpPr>
        <p:spPr>
          <a:xfrm>
            <a:off x="425450" y="4212590"/>
            <a:ext cx="762000" cy="275590"/>
          </a:xfrm>
          <a:prstGeom prst="rect">
            <a:avLst/>
          </a:prstGeom>
          <a:noFill/>
        </p:spPr>
        <p:txBody>
          <a:bodyPr wrap="square" rtlCol="0">
            <a:spAutoFit/>
          </a:bodyPr>
          <a:lstStyle/>
          <a:p>
            <a:r>
              <a:rPr lang="en-US" altLang="zh-CN" sz="1200" b="1">
                <a:latin typeface="微软雅黑" panose="020B0503020204020204" pitchFamily="34" charset="-122"/>
                <a:ea typeface="微软雅黑" panose="020B0503020204020204" pitchFamily="34" charset="-122"/>
                <a:sym typeface="+mn-ea"/>
              </a:rPr>
              <a:t>Layer i</a:t>
            </a:r>
          </a:p>
        </p:txBody>
      </p:sp>
      <p:sp>
        <p:nvSpPr>
          <p:cNvPr id="22" name="圆角矩形 21"/>
          <p:cNvSpPr/>
          <p:nvPr/>
        </p:nvSpPr>
        <p:spPr>
          <a:xfrm>
            <a:off x="1421765" y="4304030"/>
            <a:ext cx="135890" cy="76200"/>
          </a:xfrm>
          <a:prstGeom prst="roundRect">
            <a:avLst/>
          </a:prstGeom>
          <a:noFill/>
          <a:ln w="12700">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1421765" y="4392295"/>
            <a:ext cx="135890" cy="76200"/>
          </a:xfrm>
          <a:prstGeom prst="roundRect">
            <a:avLst/>
          </a:prstGeom>
          <a:noFill/>
          <a:ln w="12700">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a:off x="1421765" y="4480560"/>
            <a:ext cx="135890" cy="76200"/>
          </a:xfrm>
          <a:prstGeom prst="roundRect">
            <a:avLst/>
          </a:prstGeom>
          <a:solidFill>
            <a:srgbClr val="7030A0"/>
          </a:solidFill>
          <a:ln w="12700">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a:off x="1421765" y="4568825"/>
            <a:ext cx="135890" cy="76200"/>
          </a:xfrm>
          <a:prstGeom prst="roundRect">
            <a:avLst/>
          </a:prstGeom>
          <a:noFill/>
          <a:ln w="12700">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6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6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6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68"/>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4" grpId="1"/>
      <p:bldP spid="36" grpId="0"/>
      <p:bldP spid="36" grpId="1"/>
      <p:bldP spid="37" grpId="0"/>
      <p:bldP spid="37" grpId="1"/>
      <p:bldP spid="38" grpId="0"/>
      <p:bldP spid="38" grpId="1"/>
      <p:bldP spid="40" grpId="0" animBg="1"/>
      <p:bldP spid="40" grpId="1" animBg="1"/>
      <p:bldP spid="41" grpId="0" animBg="1"/>
      <p:bldP spid="41" grpId="1" animBg="1"/>
      <p:bldP spid="42" grpId="0" animBg="1"/>
      <p:bldP spid="42" grpId="1" animBg="1"/>
      <p:bldP spid="43" grpId="0" animBg="1"/>
      <p:bldP spid="43" grpId="1" animBg="1"/>
      <p:bldP spid="48" grpId="0" animBg="1"/>
      <p:bldP spid="48" grpId="1" animBg="1"/>
      <p:bldP spid="49" grpId="0" animBg="1"/>
      <p:bldP spid="49" grpId="1" animBg="1"/>
      <p:bldP spid="50" grpId="0" animBg="1"/>
      <p:bldP spid="50" grpId="1" animBg="1"/>
      <p:bldP spid="51" grpId="0" animBg="1"/>
      <p:bldP spid="51"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p:bldP spid="64" grpId="1"/>
      <p:bldP spid="65" grpId="0"/>
      <p:bldP spid="65" grpId="1"/>
      <p:bldP spid="68" grpId="0"/>
      <p:bldP spid="68" grpId="1"/>
      <p:bldP spid="22" grpId="0" bldLvl="0" animBg="1"/>
      <p:bldP spid="22" grpId="1" animBg="1"/>
      <p:bldP spid="31" grpId="0" bldLvl="0" animBg="1"/>
      <p:bldP spid="31" grpId="1" animBg="1"/>
      <p:bldP spid="23" grpId="0" bldLvl="0" animBg="1"/>
      <p:bldP spid="23" grpId="1" animBg="1"/>
      <p:bldP spid="24" grpId="0" bldLvl="0" animBg="1"/>
      <p:bldP spid="24"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Arial" panose="020B0604020202020204" pitchFamily="34" charset="0"/>
                <a:ea typeface="微软雅黑" panose="020B0503020204020204" pitchFamily="34" charset="-122"/>
                <a:cs typeface="Arial" panose="020B0604020202020204" pitchFamily="34" charset="0"/>
              </a:rPr>
              <a:t>Example: </a:t>
            </a:r>
            <a:r>
              <a:rPr lang="en-US" altLang="zh-CN" sz="2800" dirty="0">
                <a:solidFill>
                  <a:srgbClr val="C00000"/>
                </a:solidFill>
                <a:latin typeface="Arial" panose="020B0604020202020204" pitchFamily="34" charset="0"/>
                <a:ea typeface="微软雅黑" panose="020B0503020204020204" pitchFamily="34" charset="-122"/>
                <a:cs typeface="Arial" panose="020B0604020202020204" pitchFamily="34" charset="0"/>
              </a:rPr>
              <a:t>Collaborative Filtering using GD</a:t>
            </a:r>
          </a:p>
        </p:txBody>
      </p:sp>
      <p:sp>
        <p:nvSpPr>
          <p:cNvPr id="7" name="Content Placeholder 2"/>
          <p:cNvSpPr txBox="1"/>
          <p:nvPr/>
        </p:nvSpPr>
        <p:spPr>
          <a:xfrm>
            <a:off x="449385" y="1094116"/>
            <a:ext cx="8229600" cy="3771636"/>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anose="020B0604020202020204"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zh-CN" altLang="en-US" sz="2000" dirty="0">
              <a:latin typeface="微软雅黑" panose="020B0503020204020204" pitchFamily="34" charset="-122"/>
              <a:ea typeface="微软雅黑" panose="020B0503020204020204" pitchFamily="34" charset="-122"/>
            </a:endParaRPr>
          </a:p>
        </p:txBody>
      </p:sp>
      <p:sp>
        <p:nvSpPr>
          <p:cNvPr id="4" name="Content Placeholder 2"/>
          <p:cNvSpPr txBox="1"/>
          <p:nvPr/>
        </p:nvSpPr>
        <p:spPr>
          <a:xfrm>
            <a:off x="467545" y="1301029"/>
            <a:ext cx="3456384" cy="548359"/>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anose="020B0604020202020204"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zh-CN" sz="1600" dirty="0">
                <a:latin typeface="微软雅黑" panose="020B0503020204020204" pitchFamily="34" charset="-122"/>
              </a:rPr>
              <a:t>Matrix view</a:t>
            </a:r>
            <a:endParaRPr lang="en-US" altLang="zh-CN" sz="1600" b="0" dirty="0">
              <a:latin typeface="微软雅黑" panose="020B0503020204020204" pitchFamily="34" charset="-122"/>
            </a:endParaRPr>
          </a:p>
        </p:txBody>
      </p:sp>
      <p:sp>
        <p:nvSpPr>
          <p:cNvPr id="9" name="文本框 8"/>
          <p:cNvSpPr txBox="1"/>
          <p:nvPr/>
        </p:nvSpPr>
        <p:spPr>
          <a:xfrm>
            <a:off x="4542925" y="1301029"/>
            <a:ext cx="4614539" cy="584775"/>
          </a:xfrm>
          <a:prstGeom prst="rect">
            <a:avLst/>
          </a:prstGeom>
          <a:noFill/>
        </p:spPr>
        <p:txBody>
          <a:bodyPr wrap="square" rtlCol="0">
            <a:spAutoFit/>
          </a:bodyPr>
          <a:lstStyle/>
          <a:p>
            <a:pPr marL="342900" indent="-342900">
              <a:buFont typeface="Arial" panose="020B0604020202020204" pitchFamily="34" charset="0"/>
              <a:buChar char="•"/>
            </a:pPr>
            <a:r>
              <a:rPr lang="en-US" altLang="zh-CN" sz="1600" dirty="0">
                <a:latin typeface="微软雅黑" panose="020B0503020204020204" pitchFamily="34" charset="-122"/>
                <a:ea typeface="微软雅黑" panose="020B0503020204020204" pitchFamily="34" charset="-122"/>
              </a:rPr>
              <a:t>Estimating missing ratings given an</a:t>
            </a:r>
            <a:r>
              <a:rPr lang="zh-CN" altLang="en-US" sz="1600" dirty="0">
                <a:latin typeface="微软雅黑" panose="020B0503020204020204" pitchFamily="34" charset="-122"/>
                <a:ea typeface="微软雅黑" panose="020B0503020204020204" pitchFamily="34" charset="-122"/>
              </a:rPr>
              <a:t> </a:t>
            </a:r>
            <a:r>
              <a:rPr lang="en-US" altLang="zh-CN" sz="1600" dirty="0">
                <a:latin typeface="微软雅黑" panose="020B0503020204020204" pitchFamily="34" charset="-122"/>
                <a:ea typeface="微软雅黑" panose="020B0503020204020204" pitchFamily="34" charset="-122"/>
              </a:rPr>
              <a:t>incomplete set of (user, item) ratings</a:t>
            </a:r>
          </a:p>
        </p:txBody>
      </p:sp>
      <p:pic>
        <p:nvPicPr>
          <p:cNvPr id="16" name="图片 15"/>
          <p:cNvPicPr>
            <a:picLocks noChangeAspect="1"/>
          </p:cNvPicPr>
          <p:nvPr/>
        </p:nvPicPr>
        <p:blipFill>
          <a:blip r:embed="rId3"/>
          <a:stretch>
            <a:fillRect/>
          </a:stretch>
        </p:blipFill>
        <p:spPr>
          <a:xfrm>
            <a:off x="313475" y="1836911"/>
            <a:ext cx="4039399" cy="1703651"/>
          </a:xfrm>
          <a:prstGeom prst="rect">
            <a:avLst/>
          </a:prstGeom>
        </p:spPr>
      </p:pic>
      <p:pic>
        <p:nvPicPr>
          <p:cNvPr id="3" name="图片 2"/>
          <p:cNvPicPr>
            <a:picLocks noChangeAspect="1"/>
          </p:cNvPicPr>
          <p:nvPr/>
        </p:nvPicPr>
        <p:blipFill>
          <a:blip r:embed="rId4"/>
          <a:stretch>
            <a:fillRect/>
          </a:stretch>
        </p:blipFill>
        <p:spPr>
          <a:xfrm>
            <a:off x="5292090" y="2209800"/>
            <a:ext cx="2235835" cy="10128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Arial" panose="020B0604020202020204" pitchFamily="34" charset="0"/>
                <a:ea typeface="微软雅黑" panose="020B0503020204020204" pitchFamily="34" charset="-122"/>
                <a:cs typeface="Arial" panose="020B0604020202020204" pitchFamily="34" charset="0"/>
                <a:sym typeface="+mn-ea"/>
              </a:rPr>
              <a:t>Example: </a:t>
            </a:r>
            <a:r>
              <a:rPr lang="en-US" altLang="zh-CN" sz="2800" dirty="0">
                <a:solidFill>
                  <a:srgbClr val="C00000"/>
                </a:solidFill>
                <a:latin typeface="Arial" panose="020B0604020202020204" pitchFamily="34" charset="0"/>
                <a:ea typeface="微软雅黑" panose="020B0503020204020204" pitchFamily="34" charset="-122"/>
                <a:cs typeface="Arial" panose="020B0604020202020204" pitchFamily="34" charset="0"/>
                <a:sym typeface="+mn-ea"/>
              </a:rPr>
              <a:t>Collaborative Filtering using GD</a:t>
            </a:r>
            <a:endParaRPr lang="en-US" sz="2800" dirty="0">
              <a:latin typeface="Arial" panose="020B0604020202020204" pitchFamily="34" charset="0"/>
              <a:ea typeface="微软雅黑" panose="020B0503020204020204" pitchFamily="34" charset="-122"/>
              <a:cs typeface="Arial" panose="020B0604020202020204" pitchFamily="34" charset="0"/>
            </a:endParaRPr>
          </a:p>
        </p:txBody>
      </p:sp>
      <p:sp>
        <p:nvSpPr>
          <p:cNvPr id="7" name="Content Placeholder 2"/>
          <p:cNvSpPr txBox="1"/>
          <p:nvPr/>
        </p:nvSpPr>
        <p:spPr>
          <a:xfrm>
            <a:off x="449385" y="1094116"/>
            <a:ext cx="8229600" cy="3771636"/>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anose="020B0604020202020204"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zh-CN" altLang="en-US" sz="2000" dirty="0">
              <a:latin typeface="微软雅黑" panose="020B0503020204020204" pitchFamily="34" charset="-122"/>
              <a:ea typeface="微软雅黑" panose="020B0503020204020204" pitchFamily="34" charset="-122"/>
            </a:endParaRPr>
          </a:p>
        </p:txBody>
      </p:sp>
      <p:sp>
        <p:nvSpPr>
          <p:cNvPr id="4" name="Content Placeholder 2"/>
          <p:cNvSpPr txBox="1"/>
          <p:nvPr/>
        </p:nvSpPr>
        <p:spPr>
          <a:xfrm>
            <a:off x="467545" y="1301029"/>
            <a:ext cx="3456384" cy="548359"/>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anose="020B0604020202020204"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zh-CN" sz="1600" dirty="0">
                <a:latin typeface="微软雅黑" panose="020B0503020204020204" pitchFamily="34" charset="-122"/>
              </a:rPr>
              <a:t>Matrix view</a:t>
            </a:r>
            <a:endParaRPr lang="en-US" altLang="zh-CN" sz="1600" b="0" dirty="0">
              <a:latin typeface="微软雅黑" panose="020B0503020204020204" pitchFamily="34" charset="-122"/>
            </a:endParaRPr>
          </a:p>
        </p:txBody>
      </p:sp>
      <p:sp>
        <p:nvSpPr>
          <p:cNvPr id="10" name="Content Placeholder 2"/>
          <p:cNvSpPr txBox="1"/>
          <p:nvPr/>
        </p:nvSpPr>
        <p:spPr>
          <a:xfrm>
            <a:off x="473528" y="3540562"/>
            <a:ext cx="3456384" cy="548359"/>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anose="020B0604020202020204"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zh-CN" sz="1600" dirty="0">
                <a:latin typeface="微软雅黑" panose="020B0503020204020204" pitchFamily="34" charset="-122"/>
              </a:rPr>
              <a:t>Graph view</a:t>
            </a:r>
            <a:endParaRPr lang="en-US" altLang="zh-CN" sz="1600" b="0" dirty="0">
              <a:latin typeface="微软雅黑" panose="020B0503020204020204" pitchFamily="34" charset="-122"/>
            </a:endParaRPr>
          </a:p>
        </p:txBody>
      </p:sp>
      <mc:AlternateContent xmlns:mc="http://schemas.openxmlformats.org/markup-compatibility/2006" xmlns:a14="http://schemas.microsoft.com/office/drawing/2010/main">
        <mc:Choice Requires="a14">
          <p:sp>
            <p:nvSpPr>
              <p:cNvPr id="13" name="文本框 12"/>
              <p:cNvSpPr txBox="1"/>
              <p:nvPr/>
            </p:nvSpPr>
            <p:spPr>
              <a:xfrm>
                <a:off x="4787827" y="2878656"/>
                <a:ext cx="4839973" cy="2353310"/>
              </a:xfrm>
              <a:prstGeom prst="rect">
                <a:avLst/>
              </a:prstGeom>
              <a:noFill/>
            </p:spPr>
            <p:txBody>
              <a:bodyPr wrap="square" rtlCol="0">
                <a:spAutoFit/>
              </a:bodyPr>
              <a:lstStyle/>
              <a:p>
                <a:pPr>
                  <a:lnSpc>
                    <a:spcPct val="150000"/>
                  </a:lnSpc>
                </a:pPr>
                <a14:m>
                  <m:oMathPara xmlns:m="http://schemas.openxmlformats.org/officeDocument/2006/math">
                    <m:oMathParaPr>
                      <m:jc m:val="left"/>
                    </m:oMathParaPr>
                    <m:oMath xmlns:m="http://schemas.openxmlformats.org/officeDocument/2006/math">
                      <m:sSub>
                        <m:sSubPr>
                          <m:ctrlPr>
                            <a:rPr lang="en-US" altLang="zh-CN" sz="1400" i="1" dirty="0" smtClean="0">
                              <a:latin typeface="Cambria Math" panose="02040503050406030204" pitchFamily="18" charset="0"/>
                              <a:ea typeface="微软雅黑" panose="020B0503020204020204" pitchFamily="34" charset="-122"/>
                            </a:rPr>
                          </m:ctrlPr>
                        </m:sSubPr>
                        <m:e>
                          <m:r>
                            <a:rPr lang="en-US" altLang="zh-CN" sz="1400" i="1" dirty="0">
                              <a:latin typeface="Cambria Math" panose="02040503050406030204" pitchFamily="18" charset="0"/>
                              <a:ea typeface="微软雅黑" panose="020B0503020204020204" pitchFamily="34" charset="-122"/>
                            </a:rPr>
                            <m:t>𝐷𝑆h𝑎𝑟</m:t>
                          </m:r>
                          <m:r>
                            <a:rPr lang="en-US" altLang="zh-CN" sz="1400" i="1" dirty="0" err="1">
                              <a:latin typeface="Cambria Math" panose="02040503050406030204" pitchFamily="18" charset="0"/>
                              <a:ea typeface="微软雅黑" panose="020B0503020204020204" pitchFamily="34" charset="-122"/>
                            </a:rPr>
                            <m:t>𝑒</m:t>
                          </m:r>
                        </m:e>
                        <m:sub>
                          <m:r>
                            <a:rPr lang="en-US" altLang="zh-CN" sz="1400" b="0" i="1" dirty="0" smtClean="0">
                              <a:latin typeface="Cambria Math" panose="02040503050406030204" pitchFamily="18" charset="0"/>
                              <a:ea typeface="微软雅黑" panose="020B0503020204020204" pitchFamily="34" charset="-122"/>
                            </a:rPr>
                            <m:t>𝑢</m:t>
                          </m:r>
                        </m:sub>
                      </m:sSub>
                      <m:r>
                        <a:rPr lang="en-US" altLang="zh-CN" sz="1400" b="0" i="1" dirty="0" smtClean="0">
                          <a:latin typeface="Cambria Math" panose="02040503050406030204" pitchFamily="18" charset="0"/>
                          <a:ea typeface="微软雅黑" panose="020B0503020204020204" pitchFamily="34" charset="-122"/>
                        </a:rPr>
                        <m:t>:=</m:t>
                      </m:r>
                      <m:r>
                        <a:rPr lang="en-US" altLang="zh-CN" sz="1400" b="0" i="1" dirty="0" smtClean="0">
                          <a:latin typeface="Cambria Math" panose="02040503050406030204" pitchFamily="18" charset="0"/>
                          <a:ea typeface="微软雅黑" panose="020B0503020204020204" pitchFamily="34" charset="-122"/>
                        </a:rPr>
                        <m:t>𝑁𝑈𝐿𝐿</m:t>
                      </m:r>
                    </m:oMath>
                  </m:oMathPara>
                </a14:m>
                <a:endParaRPr lang="en-US" altLang="zh-CN" sz="1400" b="0" dirty="0">
                  <a:latin typeface="微软雅黑" panose="020B0503020204020204" pitchFamily="34" charset="-122"/>
                  <a:ea typeface="微软雅黑" panose="020B0503020204020204" pitchFamily="34" charset="-122"/>
                </a:endParaRPr>
              </a:p>
              <a:p>
                <a:pPr>
                  <a:lnSpc>
                    <a:spcPct val="150000"/>
                  </a:lnSpc>
                </a:pPr>
                <a14:m>
                  <m:oMathPara xmlns:m="http://schemas.openxmlformats.org/officeDocument/2006/math">
                    <m:oMathParaPr>
                      <m:jc m:val="left"/>
                    </m:oMathParaPr>
                    <m:oMath xmlns:m="http://schemas.openxmlformats.org/officeDocument/2006/math">
                      <m:sSub>
                        <m:sSubPr>
                          <m:ctrlPr>
                            <a:rPr lang="en-US" altLang="zh-CN" sz="1400" i="1" dirty="0" smtClean="0">
                              <a:latin typeface="Cambria Math" panose="02040503050406030204" pitchFamily="18" charset="0"/>
                              <a:ea typeface="微软雅黑" panose="020B0503020204020204" pitchFamily="34" charset="-122"/>
                            </a:rPr>
                          </m:ctrlPr>
                        </m:sSubPr>
                        <m:e>
                          <m:r>
                            <a:rPr lang="en-US" altLang="zh-CN" sz="1400" i="1" dirty="0">
                              <a:latin typeface="Cambria Math" panose="02040503050406030204" pitchFamily="18" charset="0"/>
                              <a:ea typeface="微软雅黑" panose="020B0503020204020204" pitchFamily="34" charset="-122"/>
                            </a:rPr>
                            <m:t>𝐷𝑆h𝑎𝑟</m:t>
                          </m:r>
                          <m:r>
                            <a:rPr lang="en-US" altLang="zh-CN" sz="1400" i="1" dirty="0" err="1">
                              <a:latin typeface="Cambria Math" panose="02040503050406030204" pitchFamily="18" charset="0"/>
                              <a:ea typeface="微软雅黑" panose="020B0503020204020204" pitchFamily="34" charset="-122"/>
                            </a:rPr>
                            <m:t>𝑒</m:t>
                          </m:r>
                        </m:e>
                        <m:sub>
                          <m:r>
                            <a:rPr lang="en-US" altLang="zh-CN" sz="1400" b="0" i="1" dirty="0" smtClean="0">
                              <a:latin typeface="Cambria Math" panose="02040503050406030204" pitchFamily="18" charset="0"/>
                              <a:ea typeface="微软雅黑" panose="020B0503020204020204" pitchFamily="34" charset="-122"/>
                            </a:rPr>
                            <m:t>𝑢</m:t>
                          </m:r>
                          <m:r>
                            <a:rPr lang="en-US" altLang="zh-CN" sz="1400" b="0" i="1" dirty="0" smtClean="0">
                              <a:latin typeface="Cambria Math" panose="02040503050406030204" pitchFamily="18" charset="0"/>
                              <a:ea typeface="微软雅黑" panose="020B0503020204020204" pitchFamily="34" charset="-122"/>
                            </a:rPr>
                            <m:t>→</m:t>
                          </m:r>
                          <m:r>
                            <a:rPr lang="en-US" altLang="zh-CN" sz="1400" b="0" i="1" dirty="0" smtClean="0">
                              <a:latin typeface="Cambria Math" panose="02040503050406030204" pitchFamily="18" charset="0"/>
                              <a:ea typeface="微软雅黑" panose="020B0503020204020204" pitchFamily="34" charset="-122"/>
                            </a:rPr>
                            <m:t>𝑣</m:t>
                          </m:r>
                        </m:sub>
                      </m:sSub>
                      <m:r>
                        <a:rPr lang="en-US" altLang="zh-CN" sz="1400" b="0" i="1" dirty="0" smtClean="0">
                          <a:latin typeface="Cambria Math" panose="02040503050406030204" pitchFamily="18" charset="0"/>
                          <a:ea typeface="微软雅黑" panose="020B0503020204020204" pitchFamily="34" charset="-122"/>
                        </a:rPr>
                        <m:t>≔{</m:t>
                      </m:r>
                      <m:r>
                        <a:rPr lang="en-US" altLang="zh-CN" sz="1400" b="0" i="1" dirty="0" smtClean="0">
                          <a:latin typeface="Cambria Math" panose="02040503050406030204" pitchFamily="18" charset="0"/>
                          <a:ea typeface="微软雅黑" panose="020B0503020204020204" pitchFamily="34" charset="-122"/>
                        </a:rPr>
                        <m:t>𝑅𝑎𝑡𝑒</m:t>
                      </m:r>
                      <m:r>
                        <a:rPr lang="en-US" altLang="zh-CN" sz="1400" b="0" i="1" dirty="0" smtClean="0">
                          <a:latin typeface="Cambria Math" panose="02040503050406030204" pitchFamily="18" charset="0"/>
                          <a:ea typeface="微软雅黑" panose="020B0503020204020204" pitchFamily="34" charset="-122"/>
                        </a:rPr>
                        <m:t>:</m:t>
                      </m:r>
                      <m:r>
                        <a:rPr lang="en-US" altLang="zh-CN" sz="1400" b="0" i="1" dirty="0" smtClean="0">
                          <a:latin typeface="Cambria Math" panose="02040503050406030204" pitchFamily="18" charset="0"/>
                          <a:ea typeface="微软雅黑" panose="020B0503020204020204" pitchFamily="34" charset="-122"/>
                        </a:rPr>
                        <m:t>𝑑𝑜𝑢𝑏𝑙𝑒</m:t>
                      </m:r>
                      <m:r>
                        <a:rPr lang="en-US" altLang="zh-CN" sz="1400" b="0" i="1" dirty="0" smtClean="0">
                          <a:latin typeface="Cambria Math" panose="02040503050406030204" pitchFamily="18" charset="0"/>
                          <a:ea typeface="微软雅黑" panose="020B0503020204020204" pitchFamily="34" charset="-122"/>
                        </a:rPr>
                        <m:t>, </m:t>
                      </m:r>
                      <m:r>
                        <a:rPr lang="en-US" altLang="zh-CN" sz="1400" b="0" i="1" dirty="0" smtClean="0">
                          <a:latin typeface="Cambria Math" panose="02040503050406030204" pitchFamily="18" charset="0"/>
                          <a:ea typeface="微软雅黑" panose="020B0503020204020204" pitchFamily="34" charset="-122"/>
                        </a:rPr>
                        <m:t>𝐸𝑟𝑟</m:t>
                      </m:r>
                      <m:r>
                        <a:rPr lang="en-US" altLang="zh-CN" sz="1400" b="0" i="1" dirty="0" smtClean="0">
                          <a:latin typeface="Cambria Math" panose="02040503050406030204" pitchFamily="18" charset="0"/>
                          <a:ea typeface="微软雅黑" panose="020B0503020204020204" pitchFamily="34" charset="-122"/>
                        </a:rPr>
                        <m:t>:</m:t>
                      </m:r>
                      <m:r>
                        <a:rPr lang="en-US" altLang="zh-CN" sz="1400" b="0" i="1" dirty="0" smtClean="0">
                          <a:latin typeface="Cambria Math" panose="02040503050406030204" pitchFamily="18" charset="0"/>
                          <a:ea typeface="微软雅黑" panose="020B0503020204020204" pitchFamily="34" charset="-122"/>
                        </a:rPr>
                        <m:t>𝑑𝑜𝑢𝑏𝑙𝑒</m:t>
                      </m:r>
                      <m:r>
                        <a:rPr lang="en-US" altLang="zh-CN" sz="1400" b="0" i="1" dirty="0" smtClean="0">
                          <a:latin typeface="Cambria Math" panose="02040503050406030204" pitchFamily="18" charset="0"/>
                          <a:ea typeface="微软雅黑" panose="020B0503020204020204" pitchFamily="34" charset="-122"/>
                        </a:rPr>
                        <m:t>}</m:t>
                      </m:r>
                    </m:oMath>
                  </m:oMathPara>
                </a14:m>
                <a:endParaRPr lang="en-US" altLang="zh-CN" sz="1400" dirty="0">
                  <a:latin typeface="微软雅黑" panose="020B0503020204020204" pitchFamily="34" charset="-122"/>
                  <a:ea typeface="微软雅黑" panose="020B0503020204020204" pitchFamily="34" charset="-122"/>
                </a:endParaRPr>
              </a:p>
              <a:p>
                <a:pPr>
                  <a:lnSpc>
                    <a:spcPct val="150000"/>
                  </a:lnSpc>
                </a:pPr>
                <a:endParaRPr lang="en-US" altLang="zh-CN" sz="1400" dirty="0">
                  <a:latin typeface="微软雅黑" panose="020B0503020204020204" pitchFamily="34" charset="-122"/>
                  <a:ea typeface="微软雅黑" panose="020B0503020204020204" pitchFamily="34" charset="-122"/>
                </a:endParaRPr>
              </a:p>
              <a:p>
                <a:pPr>
                  <a:lnSpc>
                    <a:spcPct val="150000"/>
                  </a:lnSpc>
                </a:pPr>
                <a14:m>
                  <m:oMathPara xmlns:m="http://schemas.openxmlformats.org/officeDocument/2006/math">
                    <m:oMathParaPr>
                      <m:jc m:val="left"/>
                    </m:oMathParaPr>
                    <m:oMath xmlns:m="http://schemas.openxmlformats.org/officeDocument/2006/math">
                      <m:sSub>
                        <m:sSubPr>
                          <m:ctrlPr>
                            <a:rPr lang="en-US" altLang="zh-CN" sz="1400" i="1" smtClean="0">
                              <a:latin typeface="Cambria Math" panose="02040503050406030204" pitchFamily="18" charset="0"/>
                            </a:rPr>
                          </m:ctrlPr>
                        </m:sSubPr>
                        <m:e>
                          <m:r>
                            <a:rPr lang="en-US" altLang="zh-CN" sz="1400" b="0" i="1" smtClean="0">
                              <a:latin typeface="Cambria Math" panose="02040503050406030204" pitchFamily="18" charset="0"/>
                            </a:rPr>
                            <m:t>𝑆</m:t>
                          </m:r>
                        </m:e>
                        <m:sub>
                          <m:r>
                            <a:rPr lang="en-US" altLang="zh-CN" sz="1400" b="0" i="1" smtClean="0">
                              <a:latin typeface="Cambria Math" panose="02040503050406030204" pitchFamily="18" charset="0"/>
                            </a:rPr>
                            <m:t>𝑐</m:t>
                          </m:r>
                        </m:sub>
                      </m:sSub>
                      <m:r>
                        <a:rPr lang="en-US" altLang="zh-CN" sz="1400" b="0" i="1" smtClean="0">
                          <a:latin typeface="Cambria Math" panose="02040503050406030204" pitchFamily="18" charset="0"/>
                        </a:rPr>
                        <m:t>:=</m:t>
                      </m:r>
                      <m:r>
                        <a:rPr lang="en-US" altLang="zh-CN" sz="1400" b="0" i="1" smtClean="0">
                          <a:latin typeface="Cambria Math" panose="02040503050406030204" pitchFamily="18" charset="0"/>
                        </a:rPr>
                        <m:t>𝐷</m:t>
                      </m:r>
                    </m:oMath>
                  </m:oMathPara>
                </a14:m>
                <a:endParaRPr lang="en-US" altLang="zh-CN" sz="1400" dirty="0">
                  <a:latin typeface="微软雅黑" panose="020B0503020204020204" pitchFamily="34" charset="-122"/>
                  <a:ea typeface="微软雅黑" panose="020B0503020204020204" pitchFamily="34" charset="-122"/>
                </a:endParaRPr>
              </a:p>
              <a:p>
                <a:pPr>
                  <a:lnSpc>
                    <a:spcPct val="150000"/>
                  </a:lnSpc>
                </a:pPr>
                <a14:m>
                  <m:oMathPara xmlns:m="http://schemas.openxmlformats.org/officeDocument/2006/math">
                    <m:oMathParaPr>
                      <m:jc m:val="left"/>
                    </m:oMathParaPr>
                    <m:oMath xmlns:m="http://schemas.openxmlformats.org/officeDocument/2006/math">
                      <m:sSub>
                        <m:sSubPr>
                          <m:ctrlPr>
                            <a:rPr lang="en-US" altLang="zh-CN" sz="1400" i="1" dirty="0" smtClean="0">
                              <a:latin typeface="Cambria Math" panose="02040503050406030204" pitchFamily="18" charset="0"/>
                              <a:ea typeface="微软雅黑" panose="020B0503020204020204" pitchFamily="34" charset="-122"/>
                            </a:rPr>
                          </m:ctrlPr>
                        </m:sSubPr>
                        <m:e>
                          <m:r>
                            <a:rPr lang="en-US" altLang="zh-CN" sz="1400" i="1" dirty="0" smtClean="0">
                              <a:latin typeface="Cambria Math" panose="02040503050406030204" pitchFamily="18" charset="0"/>
                              <a:ea typeface="微软雅黑" panose="020B0503020204020204" pitchFamily="34" charset="-122"/>
                            </a:rPr>
                            <m:t>𝐷</m:t>
                          </m:r>
                          <m:r>
                            <a:rPr lang="en-US" altLang="zh-CN" sz="1400" b="0" i="1" dirty="0" smtClean="0">
                              <a:latin typeface="Cambria Math" panose="02040503050406030204" pitchFamily="18" charset="0"/>
                              <a:ea typeface="微软雅黑" panose="020B0503020204020204" pitchFamily="34" charset="-122"/>
                            </a:rPr>
                            <m:t>𝐶𝑜𝑙𝑙𝑒</m:t>
                          </m:r>
                        </m:e>
                        <m:sub>
                          <m:r>
                            <a:rPr lang="en-US" altLang="zh-CN" sz="1400" b="0" i="1" dirty="0" smtClean="0">
                              <a:latin typeface="Cambria Math" panose="02040503050406030204" pitchFamily="18" charset="0"/>
                              <a:ea typeface="微软雅黑" panose="020B0503020204020204" pitchFamily="34" charset="-122"/>
                            </a:rPr>
                            <m:t>𝑢</m:t>
                          </m:r>
                        </m:sub>
                      </m:sSub>
                      <m:r>
                        <a:rPr lang="en-US" altLang="zh-CN" sz="1400" b="0" i="1" dirty="0" smtClean="0">
                          <a:latin typeface="Cambria Math" panose="02040503050406030204" pitchFamily="18" charset="0"/>
                          <a:ea typeface="微软雅黑" panose="020B0503020204020204" pitchFamily="34" charset="-122"/>
                        </a:rPr>
                        <m:t>,</m:t>
                      </m:r>
                      <m:sSub>
                        <m:sSubPr>
                          <m:ctrlPr>
                            <a:rPr lang="en-US" altLang="zh-CN" sz="1400" i="1" dirty="0">
                              <a:latin typeface="Cambria Math" panose="02040503050406030204" pitchFamily="18" charset="0"/>
                              <a:ea typeface="微软雅黑" panose="020B0503020204020204" pitchFamily="34" charset="-122"/>
                            </a:rPr>
                          </m:ctrlPr>
                        </m:sSubPr>
                        <m:e>
                          <m:r>
                            <a:rPr lang="en-US" altLang="zh-CN" sz="1400" i="1" dirty="0">
                              <a:latin typeface="Cambria Math" panose="02040503050406030204" pitchFamily="18" charset="0"/>
                              <a:ea typeface="微软雅黑" panose="020B0503020204020204" pitchFamily="34" charset="-122"/>
                            </a:rPr>
                            <m:t>𝐷𝐶𝑜𝑙𝑙𝑒</m:t>
                          </m:r>
                        </m:e>
                        <m:sub>
                          <m:r>
                            <a:rPr lang="en-US" altLang="zh-CN" sz="1400" i="1" dirty="0">
                              <a:latin typeface="Cambria Math" panose="02040503050406030204" pitchFamily="18" charset="0"/>
                              <a:ea typeface="微软雅黑" panose="020B0503020204020204" pitchFamily="34" charset="-122"/>
                            </a:rPr>
                            <m:t>𝑢</m:t>
                          </m:r>
                          <m:r>
                            <a:rPr lang="en-US" altLang="zh-CN" sz="1400" b="0" i="1" dirty="0" smtClean="0">
                              <a:latin typeface="Cambria Math" panose="02040503050406030204" pitchFamily="18" charset="0"/>
                              <a:ea typeface="微软雅黑" panose="020B0503020204020204" pitchFamily="34" charset="-122"/>
                            </a:rPr>
                            <m:t>→</m:t>
                          </m:r>
                          <m:r>
                            <a:rPr lang="en-US" altLang="zh-CN" sz="1400" b="0" i="1" dirty="0" smtClean="0">
                              <a:latin typeface="Cambria Math" panose="02040503050406030204" pitchFamily="18" charset="0"/>
                              <a:ea typeface="微软雅黑" panose="020B0503020204020204" pitchFamily="34" charset="-122"/>
                            </a:rPr>
                            <m:t>𝑣</m:t>
                          </m:r>
                        </m:sub>
                      </m:sSub>
                      <m:r>
                        <a:rPr lang="en-US" altLang="zh-CN" sz="1400" b="0" i="1" dirty="0" smtClean="0">
                          <a:latin typeface="Cambria Math" panose="02040503050406030204" pitchFamily="18" charset="0"/>
                          <a:ea typeface="微软雅黑" panose="020B0503020204020204" pitchFamily="34" charset="-122"/>
                        </a:rPr>
                        <m:t>≔</m:t>
                      </m:r>
                      <m:r>
                        <a:rPr lang="en-US" altLang="zh-CN" sz="1400" b="0" i="1" dirty="0" smtClean="0">
                          <a:latin typeface="Cambria Math" panose="02040503050406030204" pitchFamily="18" charset="0"/>
                          <a:ea typeface="微软雅黑" panose="020B0503020204020204" pitchFamily="34" charset="-122"/>
                        </a:rPr>
                        <m:t>𝑣𝑒𝑐𝑡𝑜𝑟</m:t>
                      </m:r>
                      <m:r>
                        <a:rPr lang="en-US" altLang="zh-CN" sz="1400" b="0" i="1" dirty="0" smtClean="0">
                          <a:latin typeface="Cambria Math" panose="02040503050406030204" pitchFamily="18" charset="0"/>
                          <a:ea typeface="微软雅黑" panose="020B0503020204020204" pitchFamily="34" charset="-122"/>
                        </a:rPr>
                        <m:t>&lt;</m:t>
                      </m:r>
                      <m:r>
                        <a:rPr lang="en-US" altLang="zh-CN" sz="1400" b="0" i="1" dirty="0" smtClean="0">
                          <a:latin typeface="Cambria Math" panose="02040503050406030204" pitchFamily="18" charset="0"/>
                          <a:ea typeface="微软雅黑" panose="020B0503020204020204" pitchFamily="34" charset="-122"/>
                        </a:rPr>
                        <m:t>𝑑𝑜𝑢𝑏𝑙𝑒</m:t>
                      </m:r>
                      <m:r>
                        <a:rPr lang="en-US" altLang="zh-CN" sz="1400" b="0" i="1" dirty="0" smtClean="0">
                          <a:latin typeface="Cambria Math" panose="02040503050406030204" pitchFamily="18" charset="0"/>
                          <a:ea typeface="微软雅黑" panose="020B0503020204020204" pitchFamily="34" charset="-122"/>
                        </a:rPr>
                        <m:t>&gt;</m:t>
                      </m:r>
                      <m:d>
                        <m:dPr>
                          <m:ctrlPr>
                            <a:rPr lang="en-US" altLang="zh-CN" sz="1400" b="0" i="1" dirty="0" smtClean="0">
                              <a:latin typeface="Cambria Math" panose="02040503050406030204" pitchFamily="18" charset="0"/>
                              <a:ea typeface="微软雅黑" panose="020B0503020204020204" pitchFamily="34" charset="-122"/>
                            </a:rPr>
                          </m:ctrlPr>
                        </m:dPr>
                        <m:e>
                          <m:sSub>
                            <m:sSubPr>
                              <m:ctrlPr>
                                <a:rPr lang="en-US" altLang="zh-CN" sz="1400" i="1">
                                  <a:latin typeface="Cambria Math" panose="02040503050406030204" pitchFamily="18" charset="0"/>
                                </a:rPr>
                              </m:ctrlPr>
                            </m:sSubPr>
                            <m:e>
                              <m:r>
                                <a:rPr lang="en-US" altLang="zh-CN" sz="1400" i="1">
                                  <a:latin typeface="Cambria Math" panose="02040503050406030204" pitchFamily="18" charset="0"/>
                                </a:rPr>
                                <m:t>𝑆</m:t>
                              </m:r>
                            </m:e>
                            <m:sub>
                              <m:r>
                                <a:rPr lang="en-US" altLang="zh-CN" sz="1400" i="1">
                                  <a:latin typeface="Cambria Math" panose="02040503050406030204" pitchFamily="18" charset="0"/>
                                </a:rPr>
                                <m:t>𝑐</m:t>
                              </m:r>
                            </m:sub>
                          </m:sSub>
                        </m:e>
                      </m:d>
                    </m:oMath>
                  </m:oMathPara>
                </a14:m>
                <a:endParaRPr lang="en-US" altLang="zh-CN" sz="1400" b="0" dirty="0">
                  <a:latin typeface="微软雅黑" panose="020B0503020204020204" pitchFamily="34" charset="-122"/>
                </a:endParaRPr>
              </a:p>
              <a:p>
                <a:pPr>
                  <a:lnSpc>
                    <a:spcPct val="150000"/>
                  </a:lnSpc>
                </a:pPr>
                <a14:m>
                  <m:oMath xmlns:m="http://schemas.openxmlformats.org/officeDocument/2006/math">
                    <m:sSub>
                      <m:sSubPr>
                        <m:ctrlPr>
                          <a:rPr lang="en-US" altLang="zh-CN" sz="1400" i="1" dirty="0" smtClean="0">
                            <a:latin typeface="Cambria Math" panose="02040503050406030204" pitchFamily="18" charset="0"/>
                            <a:ea typeface="微软雅黑" panose="020B0503020204020204" pitchFamily="34" charset="-122"/>
                          </a:rPr>
                        </m:ctrlPr>
                      </m:sSubPr>
                      <m:e>
                        <m:r>
                          <a:rPr lang="en-US" altLang="zh-CN" sz="1400" i="1" dirty="0" smtClean="0">
                            <a:latin typeface="Cambria Math" panose="02040503050406030204" pitchFamily="18" charset="0"/>
                            <a:ea typeface="微软雅黑" panose="020B0503020204020204" pitchFamily="34" charset="-122"/>
                          </a:rPr>
                          <m:t>𝐷</m:t>
                        </m:r>
                        <m:r>
                          <a:rPr lang="en-US" altLang="zh-CN" sz="1400" b="0" i="1" dirty="0" smtClean="0">
                            <a:latin typeface="Cambria Math" panose="02040503050406030204" pitchFamily="18" charset="0"/>
                            <a:ea typeface="微软雅黑" panose="020B0503020204020204" pitchFamily="34" charset="-122"/>
                          </a:rPr>
                          <m:t>𝐶𝑜𝑙𝑙𝑒</m:t>
                        </m:r>
                      </m:e>
                      <m:sub>
                        <m:r>
                          <a:rPr lang="en-US" altLang="zh-CN" sz="1400" b="0" i="1" dirty="0" smtClean="0">
                            <a:latin typeface="Cambria Math" panose="02040503050406030204" pitchFamily="18" charset="0"/>
                            <a:ea typeface="微软雅黑" panose="020B0503020204020204" pitchFamily="34" charset="-122"/>
                          </a:rPr>
                          <m:t>𝑢</m:t>
                        </m:r>
                      </m:sub>
                    </m:sSub>
                    <m:r>
                      <a:rPr lang="en-US" altLang="zh-CN" sz="1400" b="0" i="1" dirty="0" smtClean="0">
                        <a:latin typeface="Cambria Math" panose="02040503050406030204" pitchFamily="18" charset="0"/>
                        <a:ea typeface="微软雅黑" panose="020B0503020204020204" pitchFamily="34" charset="-122"/>
                      </a:rPr>
                      <m:t> </m:t>
                    </m:r>
                  </m:oMath>
                </a14:m>
                <a:r>
                  <a:rPr lang="en-US" altLang="zh-CN" sz="1400" b="0" dirty="0">
                    <a:latin typeface="微软雅黑" panose="020B0503020204020204" pitchFamily="34" charset="-122"/>
                    <a:ea typeface="微软雅黑" panose="020B0503020204020204" pitchFamily="34" charset="-122"/>
                  </a:rPr>
                  <a:t>: user/item's feature vector</a:t>
                </a:r>
              </a:p>
              <a:p>
                <a:pPr>
                  <a:lnSpc>
                    <a:spcPct val="150000"/>
                  </a:lnSpc>
                </a:pPr>
                <a14:m>
                  <m:oMath xmlns:m="http://schemas.openxmlformats.org/officeDocument/2006/math">
                    <m:sSub>
                      <m:sSubPr>
                        <m:ctrlPr>
                          <a:rPr lang="en-US" altLang="zh-CN" sz="1400" i="1" dirty="0" smtClean="0">
                            <a:latin typeface="Cambria Math" panose="02040503050406030204" pitchFamily="18" charset="0"/>
                            <a:ea typeface="微软雅黑" panose="020B0503020204020204" pitchFamily="34" charset="-122"/>
                          </a:rPr>
                        </m:ctrlPr>
                      </m:sSubPr>
                      <m:e>
                        <m:r>
                          <a:rPr lang="en-US" altLang="zh-CN" sz="1400" i="1" dirty="0" smtClean="0">
                            <a:latin typeface="Cambria Math" panose="02040503050406030204" pitchFamily="18" charset="0"/>
                            <a:ea typeface="微软雅黑" panose="020B0503020204020204" pitchFamily="34" charset="-122"/>
                          </a:rPr>
                          <m:t>𝐷</m:t>
                        </m:r>
                        <m:r>
                          <a:rPr lang="en-US" altLang="zh-CN" sz="1400" b="0" i="1" dirty="0" smtClean="0">
                            <a:latin typeface="Cambria Math" panose="02040503050406030204" pitchFamily="18" charset="0"/>
                            <a:ea typeface="微软雅黑" panose="020B0503020204020204" pitchFamily="34" charset="-122"/>
                          </a:rPr>
                          <m:t>𝐶𝑜𝑙𝑙𝑒</m:t>
                        </m:r>
                      </m:e>
                      <m:sub>
                        <m:r>
                          <a:rPr lang="en-US" altLang="zh-CN" sz="1400" b="0" i="1" dirty="0" smtClean="0">
                            <a:latin typeface="Cambria Math" panose="02040503050406030204" pitchFamily="18" charset="0"/>
                            <a:ea typeface="微软雅黑" panose="020B0503020204020204" pitchFamily="34" charset="-122"/>
                          </a:rPr>
                          <m:t>𝑢</m:t>
                        </m:r>
                        <m:r>
                          <a:rPr lang="en-US" altLang="zh-CN" sz="1400" b="0" i="1" dirty="0" smtClean="0">
                            <a:latin typeface="Cambria Math" panose="02040503050406030204" pitchFamily="18" charset="0"/>
                            <a:ea typeface="微软雅黑" panose="020B0503020204020204" pitchFamily="34" charset="-122"/>
                          </a:rPr>
                          <m:t>→</m:t>
                        </m:r>
                        <m:r>
                          <a:rPr lang="en-US" altLang="zh-CN" sz="1400" b="0" i="1" dirty="0" smtClean="0">
                            <a:latin typeface="Cambria Math" panose="02040503050406030204" pitchFamily="18" charset="0"/>
                            <a:ea typeface="微软雅黑" panose="020B0503020204020204" pitchFamily="34" charset="-122"/>
                          </a:rPr>
                          <m:t>𝑣</m:t>
                        </m:r>
                      </m:sub>
                    </m:sSub>
                  </m:oMath>
                </a14:m>
                <a:r>
                  <a:rPr lang="en-US" altLang="zh-CN" sz="1400" dirty="0">
                    <a:latin typeface="微软雅黑" panose="020B0503020204020204" pitchFamily="34" charset="-122"/>
                    <a:ea typeface="微软雅黑" panose="020B0503020204020204" pitchFamily="34" charset="-122"/>
                  </a:rPr>
                  <a:t> : result of dot production </a:t>
                </a:r>
              </a:p>
            </p:txBody>
          </p:sp>
        </mc:Choice>
        <mc:Fallback xmlns="">
          <p:sp>
            <p:nvSpPr>
              <p:cNvPr id="13" name="文本框 12"/>
              <p:cNvSpPr txBox="1">
                <a:spLocks noRot="1" noChangeAspect="1" noMove="1" noResize="1" noEditPoints="1" noAdjustHandles="1" noChangeArrowheads="1" noChangeShapeType="1" noTextEdit="1"/>
              </p:cNvSpPr>
              <p:nvPr/>
            </p:nvSpPr>
            <p:spPr>
              <a:xfrm>
                <a:off x="4787827" y="2878656"/>
                <a:ext cx="4839973" cy="2353310"/>
              </a:xfrm>
              <a:prstGeom prst="rect">
                <a:avLst/>
              </a:prstGeom>
              <a:blipFill rotWithShape="1">
                <a:blip r:embed="rId3"/>
                <a:stretch>
                  <a:fillRect l="-12" t="-9" r="12" b="9"/>
                </a:stretch>
              </a:blipFill>
            </p:spPr>
            <p:txBody>
              <a:bodyPr/>
              <a:lstStyle/>
              <a:p>
                <a:r>
                  <a:rPr lang="zh-CN" altLang="en-US">
                    <a:noFill/>
                  </a:rPr>
                  <a:t> </a:t>
                </a:r>
              </a:p>
            </p:txBody>
          </p:sp>
        </mc:Fallback>
      </mc:AlternateContent>
      <p:pic>
        <p:nvPicPr>
          <p:cNvPr id="14" name="图片 13"/>
          <p:cNvPicPr>
            <a:picLocks noChangeAspect="1"/>
          </p:cNvPicPr>
          <p:nvPr/>
        </p:nvPicPr>
        <p:blipFill>
          <a:blip r:embed="rId4"/>
          <a:stretch>
            <a:fillRect/>
          </a:stretch>
        </p:blipFill>
        <p:spPr>
          <a:xfrm>
            <a:off x="313475" y="1836911"/>
            <a:ext cx="4039399" cy="1703651"/>
          </a:xfrm>
          <a:prstGeom prst="rect">
            <a:avLst/>
          </a:prstGeom>
        </p:spPr>
      </p:pic>
      <p:pic>
        <p:nvPicPr>
          <p:cNvPr id="16" name="图片 15"/>
          <p:cNvPicPr>
            <a:picLocks noChangeAspect="1"/>
          </p:cNvPicPr>
          <p:nvPr/>
        </p:nvPicPr>
        <p:blipFill rotWithShape="1">
          <a:blip r:embed="rId5"/>
          <a:srcRect l="2585" t="8003" b="4924"/>
          <a:stretch>
            <a:fillRect/>
          </a:stretch>
        </p:blipFill>
        <p:spPr>
          <a:xfrm>
            <a:off x="313475" y="4060767"/>
            <a:ext cx="4130430" cy="117096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Arial" panose="020B0604020202020204" pitchFamily="34" charset="0"/>
                <a:ea typeface="微软雅黑" panose="020B0503020204020204" pitchFamily="34" charset="-122"/>
                <a:cs typeface="Arial" panose="020B0604020202020204" pitchFamily="34" charset="0"/>
              </a:rPr>
              <a:t>Example: </a:t>
            </a:r>
            <a:r>
              <a:rPr lang="en-US" altLang="zh-CN" sz="2800" dirty="0">
                <a:solidFill>
                  <a:srgbClr val="C00000"/>
                </a:solidFill>
                <a:latin typeface="Arial" panose="020B0604020202020204" pitchFamily="34" charset="0"/>
                <a:ea typeface="微软雅黑" panose="020B0503020204020204" pitchFamily="34" charset="-122"/>
                <a:cs typeface="Arial" panose="020B0604020202020204" pitchFamily="34" charset="0"/>
              </a:rPr>
              <a:t>Collaborative Filtering using GD</a:t>
            </a:r>
            <a:endParaRPr lang="en-US" sz="2800" dirty="0">
              <a:latin typeface="Arial" panose="020B0604020202020204" pitchFamily="34" charset="0"/>
              <a:ea typeface="微软雅黑" panose="020B0503020204020204" pitchFamily="34" charset="-122"/>
              <a:cs typeface="Arial" panose="020B0604020202020204" pitchFamily="34" charset="0"/>
            </a:endParaRPr>
          </a:p>
        </p:txBody>
      </p:sp>
      <mc:AlternateContent xmlns:mc="http://schemas.openxmlformats.org/markup-compatibility/2006" xmlns:a14="http://schemas.microsoft.com/office/drawing/2010/main">
        <mc:Choice Requires="a14">
          <p:sp>
            <p:nvSpPr>
              <p:cNvPr id="13" name="文本框 12"/>
              <p:cNvSpPr txBox="1"/>
              <p:nvPr/>
            </p:nvSpPr>
            <p:spPr>
              <a:xfrm>
                <a:off x="498686" y="1201316"/>
                <a:ext cx="4839973" cy="1565942"/>
              </a:xfrm>
              <a:prstGeom prst="rect">
                <a:avLst/>
              </a:prstGeom>
              <a:noFill/>
            </p:spPr>
            <p:txBody>
              <a:bodyPr wrap="square" rtlCol="0">
                <a:spAutoFit/>
              </a:bodyPr>
              <a:lstStyle/>
              <a:p>
                <a:pPr>
                  <a:lnSpc>
                    <a:spcPct val="150000"/>
                  </a:lnSpc>
                </a:pPr>
                <a14:m>
                  <m:oMathPara xmlns:m="http://schemas.openxmlformats.org/officeDocument/2006/math">
                    <m:oMathParaPr>
                      <m:jc m:val="left"/>
                    </m:oMathParaPr>
                    <m:oMath xmlns:m="http://schemas.openxmlformats.org/officeDocument/2006/math">
                      <m:sSub>
                        <m:sSubPr>
                          <m:ctrlPr>
                            <a:rPr lang="en-US" altLang="zh-CN" sz="1400" b="1" i="1" smtClean="0">
                              <a:latin typeface="Cambria Math" panose="02040503050406030204" pitchFamily="18" charset="0"/>
                            </a:rPr>
                          </m:ctrlPr>
                        </m:sSubPr>
                        <m:e>
                          <m:r>
                            <a:rPr lang="en-US" altLang="zh-CN" sz="1400" b="1" i="1">
                              <a:latin typeface="Cambria Math" panose="02040503050406030204" pitchFamily="18" charset="0"/>
                            </a:rPr>
                            <m:t>𝑬𝒓𝒓</m:t>
                          </m:r>
                        </m:e>
                        <m:sub>
                          <m:r>
                            <a:rPr lang="en-US" altLang="zh-CN" sz="1400" b="1" i="1" smtClean="0">
                              <a:latin typeface="Cambria Math" panose="02040503050406030204" pitchFamily="18" charset="0"/>
                            </a:rPr>
                            <m:t>𝒊</m:t>
                          </m:r>
                          <m:r>
                            <a:rPr lang="en-US" altLang="zh-CN" sz="1400" b="1" i="1">
                              <a:latin typeface="Cambria Math" panose="02040503050406030204" pitchFamily="18" charset="0"/>
                            </a:rPr>
                            <m:t>,</m:t>
                          </m:r>
                          <m:r>
                            <a:rPr lang="en-US" altLang="zh-CN" sz="1400" b="1" i="1" smtClean="0">
                              <a:latin typeface="Cambria Math" panose="02040503050406030204" pitchFamily="18" charset="0"/>
                            </a:rPr>
                            <m:t>𝒋</m:t>
                          </m:r>
                        </m:sub>
                      </m:sSub>
                      <m:r>
                        <a:rPr lang="en-US" altLang="zh-CN" sz="1400" b="1" i="1">
                          <a:latin typeface="Cambria Math" panose="02040503050406030204" pitchFamily="18" charset="0"/>
                        </a:rPr>
                        <m:t>=</m:t>
                      </m:r>
                      <m:sSub>
                        <m:sSubPr>
                          <m:ctrlPr>
                            <a:rPr lang="en-US" altLang="zh-CN" sz="1400" b="1" i="1">
                              <a:latin typeface="Cambria Math" panose="02040503050406030204" pitchFamily="18" charset="0"/>
                            </a:rPr>
                          </m:ctrlPr>
                        </m:sSubPr>
                        <m:e>
                          <m:r>
                            <a:rPr lang="en-US" altLang="zh-CN" sz="1400" b="1" i="1">
                              <a:latin typeface="Cambria Math" panose="02040503050406030204" pitchFamily="18" charset="0"/>
                            </a:rPr>
                            <m:t>𝑷</m:t>
                          </m:r>
                        </m:e>
                        <m:sub>
                          <m:r>
                            <a:rPr lang="en-US" altLang="zh-CN" sz="1400" b="1" i="1" smtClean="0">
                              <a:latin typeface="Cambria Math" panose="02040503050406030204" pitchFamily="18" charset="0"/>
                            </a:rPr>
                            <m:t>𝒊</m:t>
                          </m:r>
                        </m:sub>
                      </m:sSub>
                      <m:sSubSup>
                        <m:sSubSupPr>
                          <m:ctrlPr>
                            <a:rPr lang="en-US" altLang="zh-CN" sz="1400" b="1" i="1">
                              <a:latin typeface="Cambria Math" panose="02040503050406030204" pitchFamily="18" charset="0"/>
                            </a:rPr>
                          </m:ctrlPr>
                        </m:sSubSupPr>
                        <m:e>
                          <m:r>
                            <a:rPr lang="en-US" altLang="zh-CN" sz="1400" b="1" i="1">
                              <a:latin typeface="Cambria Math" panose="02040503050406030204" pitchFamily="18" charset="0"/>
                            </a:rPr>
                            <m:t>𝑸</m:t>
                          </m:r>
                        </m:e>
                        <m:sub>
                          <m:r>
                            <a:rPr lang="en-US" altLang="zh-CN" sz="1400" b="1" i="1" smtClean="0">
                              <a:latin typeface="Cambria Math" panose="02040503050406030204" pitchFamily="18" charset="0"/>
                            </a:rPr>
                            <m:t>𝒋</m:t>
                          </m:r>
                        </m:sub>
                        <m:sup>
                          <m:r>
                            <a:rPr lang="en-US" altLang="zh-CN" sz="1400" b="1" i="1">
                              <a:latin typeface="Cambria Math" panose="02040503050406030204" pitchFamily="18" charset="0"/>
                            </a:rPr>
                            <m:t>𝑻</m:t>
                          </m:r>
                        </m:sup>
                      </m:sSubSup>
                      <m:r>
                        <a:rPr lang="en-US" altLang="zh-CN" sz="1400" b="1" i="1">
                          <a:latin typeface="Cambria Math" panose="02040503050406030204" pitchFamily="18" charset="0"/>
                        </a:rPr>
                        <m:t>−</m:t>
                      </m:r>
                      <m:sSub>
                        <m:sSubPr>
                          <m:ctrlPr>
                            <a:rPr lang="en-US" altLang="zh-CN" sz="1400" b="1" i="1">
                              <a:latin typeface="Cambria Math" panose="02040503050406030204" pitchFamily="18" charset="0"/>
                            </a:rPr>
                          </m:ctrlPr>
                        </m:sSubPr>
                        <m:e>
                          <m:r>
                            <a:rPr lang="en-US" altLang="zh-CN" sz="1400" b="1" i="1">
                              <a:latin typeface="Cambria Math" panose="02040503050406030204" pitchFamily="18" charset="0"/>
                            </a:rPr>
                            <m:t>𝑹</m:t>
                          </m:r>
                        </m:e>
                        <m:sub>
                          <m:r>
                            <a:rPr lang="en-US" altLang="zh-CN" sz="1400" b="1" i="1" smtClean="0">
                              <a:latin typeface="Cambria Math" panose="02040503050406030204" pitchFamily="18" charset="0"/>
                            </a:rPr>
                            <m:t>𝒊</m:t>
                          </m:r>
                          <m:r>
                            <a:rPr lang="en-US" altLang="zh-CN" sz="1400" b="1" i="1">
                              <a:latin typeface="Cambria Math" panose="02040503050406030204" pitchFamily="18" charset="0"/>
                            </a:rPr>
                            <m:t>,</m:t>
                          </m:r>
                          <m:r>
                            <a:rPr lang="en-US" altLang="zh-CN" sz="1400" b="1" i="1" smtClean="0">
                              <a:latin typeface="Cambria Math" panose="02040503050406030204" pitchFamily="18" charset="0"/>
                            </a:rPr>
                            <m:t>𝒋</m:t>
                          </m:r>
                        </m:sub>
                      </m:sSub>
                    </m:oMath>
                  </m:oMathPara>
                </a14:m>
                <a:endParaRPr lang="en-US" altLang="zh-CN" sz="1400" b="1" dirty="0">
                  <a:latin typeface="微软雅黑" panose="020B0503020204020204" pitchFamily="34" charset="-122"/>
                  <a:ea typeface="微软雅黑" panose="020B0503020204020204" pitchFamily="34" charset="-122"/>
                </a:endParaRPr>
              </a:p>
              <a:p>
                <a:pPr>
                  <a:lnSpc>
                    <a:spcPct val="150000"/>
                  </a:lnSpc>
                </a:pPr>
                <a:endParaRPr lang="en-US" altLang="zh-CN" sz="1400" b="1" dirty="0">
                  <a:latin typeface="微软雅黑" panose="020B0503020204020204" pitchFamily="34" charset="-122"/>
                  <a:ea typeface="微软雅黑" panose="020B0503020204020204" pitchFamily="34" charset="-122"/>
                </a:endParaRPr>
              </a:p>
              <a:p>
                <a:pPr>
                  <a:lnSpc>
                    <a:spcPct val="150000"/>
                  </a:lnSpc>
                </a:pPr>
                <a14:m>
                  <m:oMathPara xmlns:m="http://schemas.openxmlformats.org/officeDocument/2006/math">
                    <m:oMathParaPr>
                      <m:jc m:val="left"/>
                    </m:oMathParaPr>
                    <m:oMath xmlns:m="http://schemas.openxmlformats.org/officeDocument/2006/math">
                      <m:sSub>
                        <m:sSubPr>
                          <m:ctrlPr>
                            <a:rPr lang="en-US" altLang="zh-CN" sz="1400" b="1" i="1" smtClean="0">
                              <a:latin typeface="Cambria Math" panose="02040503050406030204" pitchFamily="18" charset="0"/>
                            </a:rPr>
                          </m:ctrlPr>
                        </m:sSubPr>
                        <m:e>
                          <m:sSubSup>
                            <m:sSubSupPr>
                              <m:ctrlPr>
                                <a:rPr lang="en-US" altLang="zh-CN" sz="1400" b="1" i="1" smtClean="0">
                                  <a:latin typeface="Cambria Math" panose="02040503050406030204" pitchFamily="18" charset="0"/>
                                </a:rPr>
                              </m:ctrlPr>
                            </m:sSubSupPr>
                            <m:e>
                              <m:r>
                                <a:rPr lang="en-US" altLang="zh-CN" sz="1400" b="1" i="1" smtClean="0">
                                  <a:latin typeface="Cambria Math" panose="02040503050406030204" pitchFamily="18" charset="0"/>
                                </a:rPr>
                                <m:t>𝑷</m:t>
                              </m:r>
                            </m:e>
                            <m:sub>
                              <m:r>
                                <a:rPr lang="en-US" altLang="zh-CN" sz="1400" b="1" i="1" smtClean="0">
                                  <a:latin typeface="Cambria Math" panose="02040503050406030204" pitchFamily="18" charset="0"/>
                                </a:rPr>
                                <m:t>𝒊</m:t>
                              </m:r>
                            </m:sub>
                            <m:sup>
                              <m:r>
                                <a:rPr lang="en-US" altLang="zh-CN" sz="1400" b="1" i="1" smtClean="0">
                                  <a:latin typeface="Cambria Math" panose="02040503050406030204" pitchFamily="18" charset="0"/>
                                </a:rPr>
                                <m:t>𝒏𝒆𝒘</m:t>
                              </m:r>
                            </m:sup>
                          </m:sSubSup>
                          <m:r>
                            <a:rPr lang="en-US" altLang="zh-CN" sz="1400" b="1" i="1" smtClean="0">
                              <a:latin typeface="Cambria Math" panose="02040503050406030204" pitchFamily="18" charset="0"/>
                            </a:rPr>
                            <m:t>=</m:t>
                          </m:r>
                          <m:r>
                            <a:rPr lang="en-US" altLang="zh-CN" sz="1400" b="1" i="1" smtClean="0">
                              <a:latin typeface="Cambria Math" panose="02040503050406030204" pitchFamily="18" charset="0"/>
                            </a:rPr>
                            <m:t>𝑷</m:t>
                          </m:r>
                        </m:e>
                        <m:sub>
                          <m:r>
                            <a:rPr lang="en-US" altLang="zh-CN" sz="1400" b="1" i="1" smtClean="0">
                              <a:latin typeface="Cambria Math" panose="02040503050406030204" pitchFamily="18" charset="0"/>
                            </a:rPr>
                            <m:t>𝒊</m:t>
                          </m:r>
                        </m:sub>
                      </m:sSub>
                      <m:r>
                        <a:rPr lang="en-US" altLang="zh-CN" sz="1400" b="1" i="1" smtClean="0">
                          <a:latin typeface="Cambria Math" panose="02040503050406030204" pitchFamily="18" charset="0"/>
                        </a:rPr>
                        <m:t>+</m:t>
                      </m:r>
                      <m:r>
                        <a:rPr lang="en-US" altLang="zh-CN" sz="1400" b="1" i="1">
                          <a:latin typeface="Cambria Math" panose="02040503050406030204" pitchFamily="18" charset="0"/>
                        </a:rPr>
                        <m:t>𝜶</m:t>
                      </m:r>
                      <m:r>
                        <a:rPr lang="en-US" altLang="zh-CN" sz="1400" b="1" i="1" smtClean="0">
                          <a:latin typeface="Cambria Math" panose="02040503050406030204" pitchFamily="18" charset="0"/>
                        </a:rPr>
                        <m:t>∗</m:t>
                      </m:r>
                      <m:d>
                        <m:dPr>
                          <m:ctrlPr>
                            <a:rPr lang="en-US" altLang="zh-CN" sz="1400" b="1" i="1" smtClean="0">
                              <a:latin typeface="Cambria Math" panose="02040503050406030204" pitchFamily="18" charset="0"/>
                            </a:rPr>
                          </m:ctrlPr>
                        </m:dPr>
                        <m:e>
                          <m:sSub>
                            <m:sSubPr>
                              <m:ctrlPr>
                                <a:rPr lang="en-US" altLang="zh-CN" sz="1400" b="1" i="1">
                                  <a:latin typeface="Cambria Math" panose="02040503050406030204" pitchFamily="18" charset="0"/>
                                </a:rPr>
                              </m:ctrlPr>
                            </m:sSubPr>
                            <m:e>
                              <m:r>
                                <a:rPr lang="en-US" altLang="zh-CN" sz="1400" b="1" i="1">
                                  <a:latin typeface="Cambria Math" panose="02040503050406030204" pitchFamily="18" charset="0"/>
                                </a:rPr>
                                <m:t>𝑬𝒓𝒓</m:t>
                              </m:r>
                            </m:e>
                            <m:sub>
                              <m:r>
                                <a:rPr lang="en-US" altLang="zh-CN" sz="1400" b="1" i="1">
                                  <a:latin typeface="Cambria Math" panose="02040503050406030204" pitchFamily="18" charset="0"/>
                                </a:rPr>
                                <m:t>𝒊</m:t>
                              </m:r>
                              <m:r>
                                <a:rPr lang="en-US" altLang="zh-CN" sz="1400" b="1" i="1">
                                  <a:latin typeface="Cambria Math" panose="02040503050406030204" pitchFamily="18" charset="0"/>
                                </a:rPr>
                                <m:t>,</m:t>
                              </m:r>
                              <m:r>
                                <a:rPr lang="en-US" altLang="zh-CN" sz="1400" b="1" i="1">
                                  <a:latin typeface="Cambria Math" panose="02040503050406030204" pitchFamily="18" charset="0"/>
                                </a:rPr>
                                <m:t>𝒋</m:t>
                              </m:r>
                            </m:sub>
                          </m:sSub>
                          <m:r>
                            <a:rPr lang="en-US" altLang="zh-CN" sz="1400" b="1" i="1" smtClean="0">
                              <a:latin typeface="Cambria Math" panose="02040503050406030204" pitchFamily="18" charset="0"/>
                            </a:rPr>
                            <m:t>∗</m:t>
                          </m:r>
                          <m:sSub>
                            <m:sSubPr>
                              <m:ctrlPr>
                                <a:rPr lang="en-US" altLang="zh-CN" sz="1400" b="1" i="1" smtClean="0">
                                  <a:latin typeface="Cambria Math" panose="02040503050406030204" pitchFamily="18" charset="0"/>
                                </a:rPr>
                              </m:ctrlPr>
                            </m:sSubPr>
                            <m:e>
                              <m:r>
                                <a:rPr lang="en-US" altLang="zh-CN" sz="1400" b="1" i="1" smtClean="0">
                                  <a:latin typeface="Cambria Math" panose="02040503050406030204" pitchFamily="18" charset="0"/>
                                </a:rPr>
                                <m:t>𝑸</m:t>
                              </m:r>
                            </m:e>
                            <m:sub>
                              <m:r>
                                <a:rPr lang="en-US" altLang="zh-CN" sz="1400" b="1" i="1" smtClean="0">
                                  <a:latin typeface="Cambria Math" panose="02040503050406030204" pitchFamily="18" charset="0"/>
                                </a:rPr>
                                <m:t>𝒋</m:t>
                              </m:r>
                            </m:sub>
                          </m:sSub>
                          <m:r>
                            <a:rPr lang="en-US" altLang="zh-CN" sz="1400" b="1" i="1" smtClean="0">
                              <a:latin typeface="Cambria Math" panose="02040503050406030204" pitchFamily="18" charset="0"/>
                            </a:rPr>
                            <m:t>−</m:t>
                          </m:r>
                          <m:r>
                            <a:rPr lang="en-US" altLang="zh-CN" sz="1400" b="1" i="1">
                              <a:latin typeface="Cambria Math" panose="02040503050406030204" pitchFamily="18" charset="0"/>
                            </a:rPr>
                            <m:t>𝜶</m:t>
                          </m:r>
                          <m:r>
                            <a:rPr lang="en-US" altLang="zh-CN" sz="1400" b="1" i="1" smtClean="0">
                              <a:latin typeface="Cambria Math" panose="02040503050406030204" pitchFamily="18" charset="0"/>
                            </a:rPr>
                            <m:t>∗</m:t>
                          </m:r>
                          <m:sSub>
                            <m:sSubPr>
                              <m:ctrlPr>
                                <a:rPr lang="en-US" altLang="zh-CN" sz="1400" b="1" i="1">
                                  <a:latin typeface="Cambria Math" panose="02040503050406030204" pitchFamily="18" charset="0"/>
                                </a:rPr>
                              </m:ctrlPr>
                            </m:sSubPr>
                            <m:e>
                              <m:r>
                                <a:rPr lang="en-US" altLang="zh-CN" sz="1400" b="1" i="1">
                                  <a:latin typeface="Cambria Math" panose="02040503050406030204" pitchFamily="18" charset="0"/>
                                </a:rPr>
                                <m:t>𝑷</m:t>
                              </m:r>
                            </m:e>
                            <m:sub>
                              <m:r>
                                <a:rPr lang="en-US" altLang="zh-CN" sz="1400" b="1" i="1">
                                  <a:latin typeface="Cambria Math" panose="02040503050406030204" pitchFamily="18" charset="0"/>
                                </a:rPr>
                                <m:t>𝒊</m:t>
                              </m:r>
                            </m:sub>
                          </m:sSub>
                        </m:e>
                      </m:d>
                    </m:oMath>
                  </m:oMathPara>
                </a14:m>
                <a:endParaRPr lang="en-US" altLang="zh-CN" sz="1400" b="1" dirty="0">
                  <a:latin typeface="微软雅黑" panose="020B0503020204020204" pitchFamily="34" charset="-122"/>
                </a:endParaRPr>
              </a:p>
              <a:p>
                <a:pPr>
                  <a:lnSpc>
                    <a:spcPct val="150000"/>
                  </a:lnSpc>
                </a:pPr>
                <a14:m>
                  <m:oMathPara xmlns:m="http://schemas.openxmlformats.org/officeDocument/2006/math">
                    <m:oMathParaPr>
                      <m:jc m:val="left"/>
                    </m:oMathParaPr>
                    <m:oMath xmlns:m="http://schemas.openxmlformats.org/officeDocument/2006/math">
                      <m:sSub>
                        <m:sSubPr>
                          <m:ctrlPr>
                            <a:rPr lang="en-US" altLang="zh-CN" sz="1400" b="1" i="1" smtClean="0">
                              <a:latin typeface="Cambria Math" panose="02040503050406030204" pitchFamily="18" charset="0"/>
                            </a:rPr>
                          </m:ctrlPr>
                        </m:sSubPr>
                        <m:e>
                          <m:sSubSup>
                            <m:sSubSupPr>
                              <m:ctrlPr>
                                <a:rPr lang="en-US" altLang="zh-CN" sz="1400" b="1" i="1" smtClean="0">
                                  <a:latin typeface="Cambria Math" panose="02040503050406030204" pitchFamily="18" charset="0"/>
                                </a:rPr>
                              </m:ctrlPr>
                            </m:sSubSupPr>
                            <m:e>
                              <m:r>
                                <a:rPr lang="en-US" altLang="zh-CN" sz="1400" b="1" i="1" smtClean="0">
                                  <a:latin typeface="Cambria Math" panose="02040503050406030204" pitchFamily="18" charset="0"/>
                                </a:rPr>
                                <m:t>𝑸</m:t>
                              </m:r>
                            </m:e>
                            <m:sub>
                              <m:r>
                                <a:rPr lang="en-US" altLang="zh-CN" sz="1400" b="1" i="1" smtClean="0">
                                  <a:latin typeface="Cambria Math" panose="02040503050406030204" pitchFamily="18" charset="0"/>
                                </a:rPr>
                                <m:t>𝒋</m:t>
                              </m:r>
                            </m:sub>
                            <m:sup>
                              <m:r>
                                <a:rPr lang="en-US" altLang="zh-CN" sz="1400" b="1" i="1" smtClean="0">
                                  <a:latin typeface="Cambria Math" panose="02040503050406030204" pitchFamily="18" charset="0"/>
                                </a:rPr>
                                <m:t>𝒏𝒆𝒘</m:t>
                              </m:r>
                            </m:sup>
                          </m:sSubSup>
                          <m:r>
                            <a:rPr lang="en-US" altLang="zh-CN" sz="1400" b="1" i="1" smtClean="0">
                              <a:latin typeface="Cambria Math" panose="02040503050406030204" pitchFamily="18" charset="0"/>
                            </a:rPr>
                            <m:t>=</m:t>
                          </m:r>
                          <m:r>
                            <a:rPr lang="en-US" altLang="zh-CN" sz="1400" b="1" i="1" smtClean="0">
                              <a:latin typeface="Cambria Math" panose="02040503050406030204" pitchFamily="18" charset="0"/>
                            </a:rPr>
                            <m:t>𝑸</m:t>
                          </m:r>
                        </m:e>
                        <m:sub>
                          <m:r>
                            <a:rPr lang="en-US" altLang="zh-CN" sz="1400" b="1" i="1" smtClean="0">
                              <a:latin typeface="Cambria Math" panose="02040503050406030204" pitchFamily="18" charset="0"/>
                            </a:rPr>
                            <m:t>𝒋</m:t>
                          </m:r>
                        </m:sub>
                      </m:sSub>
                      <m:r>
                        <a:rPr lang="en-US" altLang="zh-CN" sz="1400" b="1" i="1" smtClean="0">
                          <a:latin typeface="Cambria Math" panose="02040503050406030204" pitchFamily="18" charset="0"/>
                        </a:rPr>
                        <m:t>+</m:t>
                      </m:r>
                      <m:r>
                        <a:rPr lang="en-US" altLang="zh-CN" sz="1400" b="1" i="1">
                          <a:latin typeface="Cambria Math" panose="02040503050406030204" pitchFamily="18" charset="0"/>
                        </a:rPr>
                        <m:t>𝜶</m:t>
                      </m:r>
                      <m:r>
                        <a:rPr lang="en-US" altLang="zh-CN" sz="1400" b="1" i="1" smtClean="0">
                          <a:latin typeface="Cambria Math" panose="02040503050406030204" pitchFamily="18" charset="0"/>
                        </a:rPr>
                        <m:t>∗</m:t>
                      </m:r>
                      <m:d>
                        <m:dPr>
                          <m:ctrlPr>
                            <a:rPr lang="en-US" altLang="zh-CN" sz="1400" b="1" i="1" smtClean="0">
                              <a:latin typeface="Cambria Math" panose="02040503050406030204" pitchFamily="18" charset="0"/>
                            </a:rPr>
                          </m:ctrlPr>
                        </m:dPr>
                        <m:e>
                          <m:sSub>
                            <m:sSubPr>
                              <m:ctrlPr>
                                <a:rPr lang="en-US" altLang="zh-CN" sz="1400" b="1" i="1">
                                  <a:latin typeface="Cambria Math" panose="02040503050406030204" pitchFamily="18" charset="0"/>
                                </a:rPr>
                              </m:ctrlPr>
                            </m:sSubPr>
                            <m:e>
                              <m:r>
                                <a:rPr lang="en-US" altLang="zh-CN" sz="1400" b="1" i="1">
                                  <a:latin typeface="Cambria Math" panose="02040503050406030204" pitchFamily="18" charset="0"/>
                                </a:rPr>
                                <m:t>𝑬𝒓𝒓</m:t>
                              </m:r>
                            </m:e>
                            <m:sub>
                              <m:r>
                                <a:rPr lang="en-US" altLang="zh-CN" sz="1400" b="1" i="1">
                                  <a:latin typeface="Cambria Math" panose="02040503050406030204" pitchFamily="18" charset="0"/>
                                </a:rPr>
                                <m:t>𝒊</m:t>
                              </m:r>
                              <m:r>
                                <a:rPr lang="en-US" altLang="zh-CN" sz="1400" b="1" i="1">
                                  <a:latin typeface="Cambria Math" panose="02040503050406030204" pitchFamily="18" charset="0"/>
                                </a:rPr>
                                <m:t>,</m:t>
                              </m:r>
                              <m:r>
                                <a:rPr lang="en-US" altLang="zh-CN" sz="1400" b="1" i="1">
                                  <a:latin typeface="Cambria Math" panose="02040503050406030204" pitchFamily="18" charset="0"/>
                                </a:rPr>
                                <m:t>𝒋</m:t>
                              </m:r>
                            </m:sub>
                          </m:sSub>
                          <m:r>
                            <a:rPr lang="en-US" altLang="zh-CN" sz="1400" b="1" i="1" smtClean="0">
                              <a:latin typeface="Cambria Math" panose="02040503050406030204" pitchFamily="18" charset="0"/>
                            </a:rPr>
                            <m:t>∗</m:t>
                          </m:r>
                          <m:sSub>
                            <m:sSubPr>
                              <m:ctrlPr>
                                <a:rPr lang="en-US" altLang="zh-CN" sz="1400" b="1" i="1" smtClean="0">
                                  <a:latin typeface="Cambria Math" panose="02040503050406030204" pitchFamily="18" charset="0"/>
                                </a:rPr>
                              </m:ctrlPr>
                            </m:sSubPr>
                            <m:e>
                              <m:r>
                                <a:rPr lang="en-US" altLang="zh-CN" sz="1400" b="1" i="1" smtClean="0">
                                  <a:latin typeface="Cambria Math" panose="02040503050406030204" pitchFamily="18" charset="0"/>
                                </a:rPr>
                                <m:t>𝑷</m:t>
                              </m:r>
                            </m:e>
                            <m:sub>
                              <m:r>
                                <a:rPr lang="en-US" altLang="zh-CN" sz="1400" b="1" i="1" smtClean="0">
                                  <a:latin typeface="Cambria Math" panose="02040503050406030204" pitchFamily="18" charset="0"/>
                                </a:rPr>
                                <m:t>𝒊</m:t>
                              </m:r>
                            </m:sub>
                          </m:sSub>
                          <m:r>
                            <a:rPr lang="en-US" altLang="zh-CN" sz="1400" b="1" i="1" smtClean="0">
                              <a:latin typeface="Cambria Math" panose="02040503050406030204" pitchFamily="18" charset="0"/>
                            </a:rPr>
                            <m:t>−</m:t>
                          </m:r>
                          <m:r>
                            <a:rPr lang="en-US" altLang="zh-CN" sz="1400" b="1" i="1">
                              <a:latin typeface="Cambria Math" panose="02040503050406030204" pitchFamily="18" charset="0"/>
                            </a:rPr>
                            <m:t>𝜶</m:t>
                          </m:r>
                          <m:r>
                            <a:rPr lang="en-US" altLang="zh-CN" sz="1400" b="1" i="1" smtClean="0">
                              <a:latin typeface="Cambria Math" panose="02040503050406030204" pitchFamily="18" charset="0"/>
                            </a:rPr>
                            <m:t>∗</m:t>
                          </m:r>
                          <m:sSub>
                            <m:sSubPr>
                              <m:ctrlPr>
                                <a:rPr lang="en-US" altLang="zh-CN" sz="1400" b="1" i="1">
                                  <a:latin typeface="Cambria Math" panose="02040503050406030204" pitchFamily="18" charset="0"/>
                                </a:rPr>
                              </m:ctrlPr>
                            </m:sSubPr>
                            <m:e>
                              <m:r>
                                <a:rPr lang="en-US" altLang="zh-CN" sz="1400" b="1" i="1" smtClean="0">
                                  <a:latin typeface="Cambria Math" panose="02040503050406030204" pitchFamily="18" charset="0"/>
                                </a:rPr>
                                <m:t>𝑸</m:t>
                              </m:r>
                            </m:e>
                            <m:sub>
                              <m:r>
                                <a:rPr lang="en-US" altLang="zh-CN" sz="1400" b="1" i="1" smtClean="0">
                                  <a:latin typeface="Cambria Math" panose="02040503050406030204" pitchFamily="18" charset="0"/>
                                </a:rPr>
                                <m:t>𝒋</m:t>
                              </m:r>
                            </m:sub>
                          </m:sSub>
                        </m:e>
                      </m:d>
                    </m:oMath>
                  </m:oMathPara>
                </a14:m>
                <a:endParaRPr lang="en-US" altLang="zh-CN" sz="1400" b="1" dirty="0">
                  <a:latin typeface="微软雅黑" panose="020B0503020204020204" pitchFamily="34" charset="-122"/>
                  <a:ea typeface="微软雅黑" panose="020B0503020204020204" pitchFamily="34" charset="-122"/>
                </a:endParaRPr>
              </a:p>
            </p:txBody>
          </p:sp>
        </mc:Choice>
        <mc:Fallback xmlns="">
          <p:sp>
            <p:nvSpPr>
              <p:cNvPr id="13" name="文本框 12"/>
              <p:cNvSpPr txBox="1">
                <a:spLocks noRot="1" noChangeAspect="1" noMove="1" noResize="1" noEditPoints="1" noAdjustHandles="1" noChangeArrowheads="1" noChangeShapeType="1" noTextEdit="1"/>
              </p:cNvSpPr>
              <p:nvPr/>
            </p:nvSpPr>
            <p:spPr>
              <a:xfrm>
                <a:off x="498686" y="1201316"/>
                <a:ext cx="4839973" cy="1565942"/>
              </a:xfrm>
              <a:prstGeom prst="rect">
                <a:avLst/>
              </a:prstGeom>
              <a:blipFill rotWithShape="1">
                <a:blip r:embed="rId3"/>
                <a:stretch>
                  <a:fillRect l="-4" t="-34" r="4" b="36"/>
                </a:stretch>
              </a:blipFill>
            </p:spPr>
            <p:txBody>
              <a:bodyPr/>
              <a:lstStyle/>
              <a:p>
                <a:r>
                  <a:rPr lang="zh-CN" altLang="en-US">
                    <a:noFill/>
                  </a:rPr>
                  <a:t> </a:t>
                </a:r>
              </a:p>
            </p:txBody>
          </p:sp>
        </mc:Fallback>
      </mc:AlternateContent>
      <p:sp>
        <p:nvSpPr>
          <p:cNvPr id="5" name="左大括号 4"/>
          <p:cNvSpPr/>
          <p:nvPr/>
        </p:nvSpPr>
        <p:spPr>
          <a:xfrm>
            <a:off x="387350" y="2137410"/>
            <a:ext cx="143510" cy="504190"/>
          </a:xfrm>
          <a:prstGeom prst="leftBrace">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6" name="图片 5"/>
          <p:cNvPicPr>
            <a:picLocks noChangeAspect="1"/>
          </p:cNvPicPr>
          <p:nvPr/>
        </p:nvPicPr>
        <p:blipFill>
          <a:blip r:embed="rId4"/>
          <a:srcRect t="3996" r="4870" b="6185"/>
          <a:stretch>
            <a:fillRect/>
          </a:stretch>
        </p:blipFill>
        <p:spPr>
          <a:xfrm>
            <a:off x="457200" y="3263265"/>
            <a:ext cx="2477770" cy="1261745"/>
          </a:xfrm>
          <a:prstGeom prst="rect">
            <a:avLst/>
          </a:prstGeom>
        </p:spPr>
      </p:pic>
      <p:pic>
        <p:nvPicPr>
          <p:cNvPr id="9" name="图片 8"/>
          <p:cNvPicPr>
            <a:picLocks noChangeAspect="1"/>
          </p:cNvPicPr>
          <p:nvPr/>
        </p:nvPicPr>
        <p:blipFill>
          <a:blip r:embed="rId5"/>
          <a:stretch>
            <a:fillRect/>
          </a:stretch>
        </p:blipFill>
        <p:spPr>
          <a:xfrm>
            <a:off x="4500245" y="1560195"/>
            <a:ext cx="1117600" cy="384175"/>
          </a:xfrm>
          <a:prstGeom prst="rect">
            <a:avLst/>
          </a:prstGeom>
        </p:spPr>
      </p:pic>
      <p:pic>
        <p:nvPicPr>
          <p:cNvPr id="10" name="图片 9"/>
          <p:cNvPicPr>
            <a:picLocks noChangeAspect="1"/>
          </p:cNvPicPr>
          <p:nvPr/>
        </p:nvPicPr>
        <p:blipFill>
          <a:blip r:embed="rId6"/>
          <a:stretch>
            <a:fillRect/>
          </a:stretch>
        </p:blipFill>
        <p:spPr>
          <a:xfrm>
            <a:off x="4529455" y="1944370"/>
            <a:ext cx="4006850" cy="364490"/>
          </a:xfrm>
          <a:prstGeom prst="rect">
            <a:avLst/>
          </a:prstGeom>
        </p:spPr>
      </p:pic>
      <p:pic>
        <p:nvPicPr>
          <p:cNvPr id="15" name="图片 14"/>
          <p:cNvPicPr>
            <a:picLocks noChangeAspect="1"/>
          </p:cNvPicPr>
          <p:nvPr/>
        </p:nvPicPr>
        <p:blipFill>
          <a:blip r:embed="rId7"/>
          <a:stretch>
            <a:fillRect/>
          </a:stretch>
        </p:blipFill>
        <p:spPr>
          <a:xfrm>
            <a:off x="4463415" y="2595880"/>
            <a:ext cx="1534160" cy="338455"/>
          </a:xfrm>
          <a:prstGeom prst="rect">
            <a:avLst/>
          </a:prstGeom>
        </p:spPr>
      </p:pic>
      <p:pic>
        <p:nvPicPr>
          <p:cNvPr id="17" name="图片 16"/>
          <p:cNvPicPr>
            <a:picLocks noChangeAspect="1"/>
          </p:cNvPicPr>
          <p:nvPr/>
        </p:nvPicPr>
        <p:blipFill>
          <a:blip r:embed="rId8"/>
          <a:stretch>
            <a:fillRect/>
          </a:stretch>
        </p:blipFill>
        <p:spPr>
          <a:xfrm>
            <a:off x="4529455" y="2924810"/>
            <a:ext cx="3636010" cy="985520"/>
          </a:xfrm>
          <a:prstGeom prst="rect">
            <a:avLst/>
          </a:prstGeom>
        </p:spPr>
      </p:pic>
      <p:pic>
        <p:nvPicPr>
          <p:cNvPr id="18" name="图片 17"/>
          <p:cNvPicPr>
            <a:picLocks noChangeAspect="1"/>
          </p:cNvPicPr>
          <p:nvPr/>
        </p:nvPicPr>
        <p:blipFill>
          <a:blip r:embed="rId9"/>
          <a:stretch>
            <a:fillRect/>
          </a:stretch>
        </p:blipFill>
        <p:spPr>
          <a:xfrm>
            <a:off x="4500245" y="4279265"/>
            <a:ext cx="1496060" cy="485775"/>
          </a:xfrm>
          <a:prstGeom prst="rect">
            <a:avLst/>
          </a:prstGeom>
        </p:spPr>
      </p:pic>
      <p:pic>
        <p:nvPicPr>
          <p:cNvPr id="19" name="图片 18"/>
          <p:cNvPicPr>
            <a:picLocks noChangeAspect="1"/>
          </p:cNvPicPr>
          <p:nvPr/>
        </p:nvPicPr>
        <p:blipFill>
          <a:blip r:embed="rId10"/>
          <a:stretch>
            <a:fillRect/>
          </a:stretch>
        </p:blipFill>
        <p:spPr>
          <a:xfrm>
            <a:off x="4463415" y="4966970"/>
            <a:ext cx="4620260" cy="554990"/>
          </a:xfrm>
          <a:prstGeom prst="rect">
            <a:avLst/>
          </a:prstGeom>
        </p:spPr>
      </p:pic>
      <p:cxnSp>
        <p:nvCxnSpPr>
          <p:cNvPr id="22" name="直接连接符 21"/>
          <p:cNvCxnSpPr/>
          <p:nvPr/>
        </p:nvCxnSpPr>
        <p:spPr>
          <a:xfrm>
            <a:off x="3892550" y="2430145"/>
            <a:ext cx="52552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3892550" y="3958590"/>
            <a:ext cx="5255260"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3636010" y="1028065"/>
            <a:ext cx="538480" cy="521970"/>
          </a:xfrm>
          <a:prstGeom prst="rect">
            <a:avLst/>
          </a:prstGeom>
          <a:noFill/>
          <a:ln>
            <a:noFill/>
          </a:ln>
        </p:spPr>
        <p:txBody>
          <a:bodyPr wrap="none" rtlCol="0" anchor="t">
            <a:spAutoFit/>
          </a:bodyPr>
          <a:lstStyle/>
          <a:p>
            <a:pPr algn="ctr"/>
            <a:r>
              <a:rPr lang="zh-CN" altLang="en-US" sz="2800" b="1">
                <a:solidFill>
                  <a:schemeClr val="accent1"/>
                </a:solidFill>
                <a:effectLst>
                  <a:outerShdw blurRad="38100" dist="25400" dir="5400000" algn="ctr" rotWithShape="0">
                    <a:srgbClr val="6E747A">
                      <a:alpha val="43000"/>
                    </a:srgbClr>
                  </a:outerShdw>
                </a:effectLst>
              </a:rPr>
              <a:t>①</a:t>
            </a:r>
          </a:p>
        </p:txBody>
      </p:sp>
      <p:sp>
        <p:nvSpPr>
          <p:cNvPr id="25" name="矩形 24"/>
          <p:cNvSpPr/>
          <p:nvPr/>
        </p:nvSpPr>
        <p:spPr>
          <a:xfrm>
            <a:off x="3636010" y="2432050"/>
            <a:ext cx="538480" cy="521970"/>
          </a:xfrm>
          <a:prstGeom prst="rect">
            <a:avLst/>
          </a:prstGeom>
          <a:noFill/>
          <a:ln>
            <a:noFill/>
          </a:ln>
        </p:spPr>
        <p:txBody>
          <a:bodyPr wrap="none" rtlCol="0" anchor="t">
            <a:spAutoFit/>
          </a:bodyPr>
          <a:lstStyle/>
          <a:p>
            <a:pPr algn="ctr"/>
            <a:r>
              <a:rPr lang="zh-CN" altLang="en-US" sz="2800" b="1">
                <a:solidFill>
                  <a:schemeClr val="accent1"/>
                </a:solidFill>
                <a:effectLst>
                  <a:outerShdw blurRad="38100" dist="25400" dir="5400000" algn="ctr" rotWithShape="0">
                    <a:srgbClr val="6E747A">
                      <a:alpha val="43000"/>
                    </a:srgbClr>
                  </a:outerShdw>
                </a:effectLst>
              </a:rPr>
              <a:t>②</a:t>
            </a:r>
          </a:p>
        </p:txBody>
      </p:sp>
      <p:sp>
        <p:nvSpPr>
          <p:cNvPr id="26" name="矩形 25"/>
          <p:cNvSpPr/>
          <p:nvPr/>
        </p:nvSpPr>
        <p:spPr>
          <a:xfrm>
            <a:off x="3707765" y="4225290"/>
            <a:ext cx="538480" cy="521970"/>
          </a:xfrm>
          <a:prstGeom prst="rect">
            <a:avLst/>
          </a:prstGeom>
          <a:noFill/>
          <a:ln>
            <a:noFill/>
          </a:ln>
        </p:spPr>
        <p:txBody>
          <a:bodyPr wrap="none" rtlCol="0" anchor="t">
            <a:spAutoFit/>
          </a:bodyPr>
          <a:lstStyle/>
          <a:p>
            <a:pPr algn="ctr"/>
            <a:r>
              <a:rPr lang="zh-CN" altLang="en-US" sz="2800" b="1">
                <a:solidFill>
                  <a:schemeClr val="accent1"/>
                </a:solidFill>
                <a:effectLst>
                  <a:outerShdw blurRad="38100" dist="25400" dir="5400000" algn="ctr" rotWithShape="0">
                    <a:srgbClr val="6E747A">
                      <a:alpha val="43000"/>
                    </a:srgbClr>
                  </a:outerShdw>
                </a:effectLst>
              </a:rPr>
              <a:t>③</a:t>
            </a:r>
          </a:p>
        </p:txBody>
      </p:sp>
      <p:sp>
        <p:nvSpPr>
          <p:cNvPr id="3" name="圆角矩形 2"/>
          <p:cNvSpPr/>
          <p:nvPr/>
        </p:nvSpPr>
        <p:spPr>
          <a:xfrm>
            <a:off x="4731385" y="3148330"/>
            <a:ext cx="3528695" cy="288290"/>
          </a:xfrm>
          <a:prstGeom prst="roundRect">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6024245" y="1344295"/>
            <a:ext cx="328295" cy="318770"/>
            <a:chOff x="3545" y="7600"/>
            <a:chExt cx="517" cy="502"/>
          </a:xfrm>
        </p:grpSpPr>
        <p:sp>
          <p:nvSpPr>
            <p:cNvPr id="4" name="椭圆 3"/>
            <p:cNvSpPr/>
            <p:nvPr/>
          </p:nvSpPr>
          <p:spPr>
            <a:xfrm>
              <a:off x="3571" y="7600"/>
              <a:ext cx="453" cy="502"/>
            </a:xfrm>
            <a:prstGeom prst="ellipse">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900">
                <a:solidFill>
                  <a:schemeClr val="tx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3545" y="7633"/>
              <a:ext cx="517" cy="434"/>
            </a:xfrm>
            <a:prstGeom prst="rect">
              <a:avLst/>
            </a:prstGeom>
            <a:noFill/>
          </p:spPr>
          <p:txBody>
            <a:bodyPr wrap="none" rtlCol="0" anchor="t">
              <a:spAutoFit/>
            </a:bodyPr>
            <a:lstStyle/>
            <a:p>
              <a:pPr algn="ctr"/>
              <a:r>
                <a:rPr lang="en-US" altLang="zh-CN" sz="1200" b="1">
                  <a:latin typeface="微软雅黑" panose="020B0503020204020204" pitchFamily="34" charset="-122"/>
                  <a:ea typeface="微软雅黑" panose="020B0503020204020204" pitchFamily="34" charset="-122"/>
                  <a:sym typeface="+mn-ea"/>
                </a:rPr>
                <a:t>Pi</a:t>
              </a:r>
            </a:p>
          </p:txBody>
        </p:sp>
      </p:grpSp>
      <p:grpSp>
        <p:nvGrpSpPr>
          <p:cNvPr id="7" name="组合 6"/>
          <p:cNvGrpSpPr/>
          <p:nvPr/>
        </p:nvGrpSpPr>
        <p:grpSpPr>
          <a:xfrm>
            <a:off x="7967345" y="1343660"/>
            <a:ext cx="353060" cy="318770"/>
            <a:chOff x="3528" y="7600"/>
            <a:chExt cx="556" cy="502"/>
          </a:xfrm>
        </p:grpSpPr>
        <p:sp>
          <p:nvSpPr>
            <p:cNvPr id="27" name="椭圆 26"/>
            <p:cNvSpPr/>
            <p:nvPr/>
          </p:nvSpPr>
          <p:spPr>
            <a:xfrm>
              <a:off x="3571" y="7600"/>
              <a:ext cx="453" cy="502"/>
            </a:xfrm>
            <a:prstGeom prst="ellipse">
              <a:avLst/>
            </a:prstGeom>
            <a:noFill/>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900" b="1">
                <a:solidFill>
                  <a:schemeClr val="tx1"/>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3528" y="7633"/>
              <a:ext cx="556" cy="434"/>
            </a:xfrm>
            <a:prstGeom prst="rect">
              <a:avLst/>
            </a:prstGeom>
            <a:noFill/>
          </p:spPr>
          <p:txBody>
            <a:bodyPr wrap="none" rtlCol="0" anchor="t">
              <a:spAutoFit/>
            </a:bodyPr>
            <a:lstStyle/>
            <a:p>
              <a:pPr algn="ctr"/>
              <a:r>
                <a:rPr lang="en-US" altLang="zh-CN" sz="1200" b="1">
                  <a:latin typeface="微软雅黑" panose="020B0503020204020204" pitchFamily="34" charset="-122"/>
                  <a:ea typeface="微软雅黑" panose="020B0503020204020204" pitchFamily="34" charset="-122"/>
                  <a:sym typeface="+mn-ea"/>
                </a:rPr>
                <a:t>Qj</a:t>
              </a:r>
            </a:p>
          </p:txBody>
        </p:sp>
      </p:grpSp>
      <p:cxnSp>
        <p:nvCxnSpPr>
          <p:cNvPr id="32" name="直接箭头连接符 31"/>
          <p:cNvCxnSpPr/>
          <p:nvPr/>
        </p:nvCxnSpPr>
        <p:spPr>
          <a:xfrm flipV="1">
            <a:off x="6352540" y="1502410"/>
            <a:ext cx="1614805" cy="63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8" name="圆角矩形 47"/>
          <p:cNvSpPr/>
          <p:nvPr/>
        </p:nvSpPr>
        <p:spPr>
          <a:xfrm>
            <a:off x="5788660" y="1193165"/>
            <a:ext cx="135890" cy="76200"/>
          </a:xfrm>
          <a:prstGeom prst="roundRect">
            <a:avLst/>
          </a:prstGeom>
          <a:noFill/>
          <a:ln w="12700">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5788660" y="1281430"/>
            <a:ext cx="135890" cy="76200"/>
          </a:xfrm>
          <a:prstGeom prst="roundRect">
            <a:avLst/>
          </a:prstGeom>
          <a:noFill/>
          <a:ln w="12700">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5788660" y="1369695"/>
            <a:ext cx="135890" cy="76200"/>
          </a:xfrm>
          <a:prstGeom prst="roundRect">
            <a:avLst/>
          </a:prstGeom>
          <a:solidFill>
            <a:srgbClr val="FFC000"/>
          </a:solidFill>
          <a:ln w="12700">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5788660" y="1457960"/>
            <a:ext cx="135890" cy="76200"/>
          </a:xfrm>
          <a:prstGeom prst="roundRect">
            <a:avLst/>
          </a:prstGeom>
          <a:noFill/>
          <a:ln w="12700">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8427085" y="1179830"/>
            <a:ext cx="135890" cy="76200"/>
          </a:xfrm>
          <a:prstGeom prst="roundRect">
            <a:avLst/>
          </a:prstGeom>
          <a:noFill/>
          <a:ln w="12700">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8427085" y="1268095"/>
            <a:ext cx="135890" cy="76200"/>
          </a:xfrm>
          <a:prstGeom prst="roundRect">
            <a:avLst/>
          </a:prstGeom>
          <a:noFill/>
          <a:ln w="12700">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8427085" y="1356360"/>
            <a:ext cx="135890" cy="76200"/>
          </a:xfrm>
          <a:prstGeom prst="roundRect">
            <a:avLst/>
          </a:prstGeom>
          <a:solidFill>
            <a:srgbClr val="00B050"/>
          </a:solidFill>
          <a:ln w="12700">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p:nvSpPr>
        <p:spPr>
          <a:xfrm>
            <a:off x="8427085" y="1444625"/>
            <a:ext cx="135890" cy="76200"/>
          </a:xfrm>
          <a:prstGeom prst="roundRect">
            <a:avLst/>
          </a:prstGeom>
          <a:noFill/>
          <a:ln w="12700">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6617653" y="1209040"/>
            <a:ext cx="584835" cy="306705"/>
          </a:xfrm>
          <a:prstGeom prst="rect">
            <a:avLst/>
          </a:prstGeom>
          <a:noFill/>
        </p:spPr>
        <p:txBody>
          <a:bodyPr wrap="none" rtlCol="0" anchor="t">
            <a:spAutoFit/>
          </a:bodyPr>
          <a:lstStyle/>
          <a:p>
            <a:pPr algn="ctr"/>
            <a:r>
              <a:rPr lang="en-US" altLang="zh-CN" sz="1400" b="1" i="1">
                <a:latin typeface="Cambria" panose="02040503050406030204" charset="0"/>
                <a:ea typeface="微软雅黑" panose="020B0503020204020204" pitchFamily="34" charset="-122"/>
                <a:cs typeface="Cambria" panose="02040503050406030204" charset="0"/>
              </a:rPr>
              <a:t>e</a:t>
            </a:r>
            <a:r>
              <a:rPr lang="en-US" altLang="zh-CN" sz="1400" b="1" i="1" baseline="-25000">
                <a:latin typeface="Cambria" panose="02040503050406030204" charset="0"/>
                <a:ea typeface="微软雅黑" panose="020B0503020204020204" pitchFamily="34" charset="-122"/>
                <a:cs typeface="Cambria" panose="02040503050406030204" charset="0"/>
              </a:rPr>
              <a:t>Pi→Qj</a:t>
            </a:r>
          </a:p>
        </p:txBody>
      </p:sp>
      <p:sp>
        <p:nvSpPr>
          <p:cNvPr id="30" name="圆角矩形 29"/>
          <p:cNvSpPr/>
          <p:nvPr/>
        </p:nvSpPr>
        <p:spPr>
          <a:xfrm>
            <a:off x="6946900" y="1003300"/>
            <a:ext cx="135890" cy="76200"/>
          </a:xfrm>
          <a:prstGeom prst="roundRect">
            <a:avLst/>
          </a:prstGeom>
          <a:noFill/>
          <a:ln w="12700">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6946900" y="1091565"/>
            <a:ext cx="135890" cy="76200"/>
          </a:xfrm>
          <a:prstGeom prst="roundRect">
            <a:avLst/>
          </a:prstGeom>
          <a:noFill/>
          <a:ln w="12700">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2"/>
          <p:cNvSpPr/>
          <p:nvPr/>
        </p:nvSpPr>
        <p:spPr>
          <a:xfrm>
            <a:off x="6946900" y="1179830"/>
            <a:ext cx="135890" cy="76200"/>
          </a:xfrm>
          <a:prstGeom prst="roundRect">
            <a:avLst/>
          </a:prstGeom>
          <a:solidFill>
            <a:srgbClr val="7030A0"/>
          </a:solidFill>
          <a:ln w="12700">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6946900" y="1268095"/>
            <a:ext cx="135890" cy="76200"/>
          </a:xfrm>
          <a:prstGeom prst="roundRect">
            <a:avLst/>
          </a:prstGeom>
          <a:noFill/>
          <a:ln w="12700">
            <a:gradFill>
              <a:gsLst>
                <a:gs pos="0">
                  <a:srgbClr val="007BD3"/>
                </a:gs>
                <a:gs pos="100000">
                  <a:srgbClr val="034373"/>
                </a:gs>
              </a:gsLst>
            </a:gradFill>
          </a:ln>
          <a:extLst>
            <a:ext uri="{909E8E84-426E-40DD-AFC4-6F175D3DCCD1}">
              <a14:hiddenFill xmlns:a14="http://schemas.microsoft.com/office/drawing/2010/main">
                <a:solidFill>
                  <a:srgbClr val="FFC00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7098665" y="1057275"/>
            <a:ext cx="247650" cy="306705"/>
          </a:xfrm>
          <a:prstGeom prst="rect">
            <a:avLst/>
          </a:prstGeom>
          <a:noFill/>
        </p:spPr>
        <p:txBody>
          <a:bodyPr wrap="square" rtlCol="0" anchor="t">
            <a:spAutoFit/>
          </a:bodyPr>
          <a:lstStyle/>
          <a:p>
            <a:pPr algn="ctr"/>
            <a:r>
              <a:rPr lang="en-US" altLang="zh-CN" sz="1400" b="1">
                <a:latin typeface="微软雅黑" panose="020B0503020204020204" pitchFamily="34" charset="-122"/>
                <a:ea typeface="微软雅黑" panose="020B0503020204020204" pitchFamily="34" charset="-122"/>
              </a:rPr>
              <a:t>=</a:t>
            </a:r>
          </a:p>
        </p:txBody>
      </p:sp>
      <p:sp>
        <p:nvSpPr>
          <p:cNvPr id="36" name="圆角矩形 35"/>
          <p:cNvSpPr/>
          <p:nvPr/>
        </p:nvSpPr>
        <p:spPr>
          <a:xfrm>
            <a:off x="7346315" y="1201420"/>
            <a:ext cx="135890" cy="76200"/>
          </a:xfrm>
          <a:prstGeom prst="roundRect">
            <a:avLst/>
          </a:prstGeom>
          <a:solidFill>
            <a:srgbClr val="FFC000"/>
          </a:solidFill>
          <a:ln w="12700">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7747000" y="1198245"/>
            <a:ext cx="135890" cy="76200"/>
          </a:xfrm>
          <a:prstGeom prst="roundRect">
            <a:avLst/>
          </a:prstGeom>
          <a:solidFill>
            <a:srgbClr val="00B050"/>
          </a:solidFill>
          <a:ln w="12700">
            <a:gradFill>
              <a:gsLst>
                <a:gs pos="0">
                  <a:srgbClr val="007BD3"/>
                </a:gs>
                <a:gs pos="100000">
                  <a:srgbClr val="034373"/>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7466648" y="1066800"/>
            <a:ext cx="318135" cy="306705"/>
          </a:xfrm>
          <a:prstGeom prst="rect">
            <a:avLst/>
          </a:prstGeom>
          <a:noFill/>
        </p:spPr>
        <p:txBody>
          <a:bodyPr wrap="none" rtlCol="0" anchor="t">
            <a:spAutoFit/>
          </a:bodyPr>
          <a:lstStyle/>
          <a:p>
            <a:pPr algn="ctr"/>
            <a:r>
              <a:rPr lang="zh-CN" altLang="en-US" sz="1400" b="1">
                <a:latin typeface="微软雅黑" panose="020B0503020204020204" pitchFamily="34" charset="-122"/>
                <a:ea typeface="微软雅黑" panose="020B0503020204020204" pitchFamily="34" charset="-122"/>
                <a:sym typeface="+mn-ea"/>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8"/>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9"/>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23"/>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25" grpId="0"/>
      <p:bldP spid="25" grpId="1"/>
      <p:bldP spid="26" grpId="0"/>
      <p:bldP spid="26" grpId="1"/>
      <p:bldP spid="3" grpId="0" bldLvl="0" animBg="1"/>
      <p:bldP spid="3" grpId="1" animBg="1"/>
      <p:bldP spid="48" grpId="0" animBg="1"/>
      <p:bldP spid="48" grpId="1" animBg="1"/>
      <p:bldP spid="49" grpId="0" animBg="1"/>
      <p:bldP spid="49" grpId="1" animBg="1"/>
      <p:bldP spid="50" grpId="0" animBg="1"/>
      <p:bldP spid="50" grpId="1" animBg="1"/>
      <p:bldP spid="51" grpId="0" animBg="1"/>
      <p:bldP spid="51" grpId="1" animBg="1"/>
      <p:bldP spid="12" grpId="0" animBg="1"/>
      <p:bldP spid="12" grpId="1" animBg="1"/>
      <p:bldP spid="14" grpId="0" animBg="1"/>
      <p:bldP spid="14" grpId="1" animBg="1"/>
      <p:bldP spid="20" grpId="0" animBg="1"/>
      <p:bldP spid="20" grpId="1" animBg="1"/>
      <p:bldP spid="21" grpId="0" animBg="1"/>
      <p:bldP spid="21" grpId="1" animBg="1"/>
      <p:bldP spid="29" grpId="0"/>
      <p:bldP spid="29" grpId="1"/>
      <p:bldP spid="30" grpId="0" animBg="1"/>
      <p:bldP spid="30" grpId="1" animBg="1"/>
      <p:bldP spid="31" grpId="0" animBg="1"/>
      <p:bldP spid="31" grpId="1" animBg="1"/>
      <p:bldP spid="33" grpId="0" animBg="1"/>
      <p:bldP spid="33" grpId="1" animBg="1"/>
      <p:bldP spid="34" grpId="0" animBg="1"/>
      <p:bldP spid="34" grpId="1" animBg="1"/>
      <p:bldP spid="35" grpId="0"/>
      <p:bldP spid="35" grpId="1"/>
      <p:bldP spid="36" grpId="0" animBg="1"/>
      <p:bldP spid="36" grpId="1" animBg="1"/>
      <p:bldP spid="37" grpId="0" animBg="1"/>
      <p:bldP spid="37" grpId="1" animBg="1"/>
      <p:bldP spid="38" grpId="0"/>
      <p:bldP spid="38"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Arial" panose="020B0604020202020204" pitchFamily="34" charset="0"/>
                <a:ea typeface="微软雅黑" panose="020B0503020204020204" pitchFamily="34" charset="-122"/>
                <a:cs typeface="Arial" panose="020B0604020202020204" pitchFamily="34" charset="0"/>
              </a:rPr>
              <a:t>Outline</a:t>
            </a:r>
          </a:p>
        </p:txBody>
      </p:sp>
      <p:sp>
        <p:nvSpPr>
          <p:cNvPr id="7" name="Content Placeholder 2"/>
          <p:cNvSpPr txBox="1"/>
          <p:nvPr/>
        </p:nvSpPr>
        <p:spPr>
          <a:xfrm>
            <a:off x="449385" y="1094116"/>
            <a:ext cx="8229600" cy="3771636"/>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anose="020B0604020202020204"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000" dirty="0">
                <a:solidFill>
                  <a:schemeClr val="accent6">
                    <a:lumMod val="75000"/>
                  </a:schemeClr>
                </a:solidFill>
                <a:latin typeface="微软雅黑" panose="020B0503020204020204" pitchFamily="34" charset="-122"/>
                <a:ea typeface="微软雅黑" panose="020B0503020204020204" pitchFamily="34" charset="-122"/>
              </a:rPr>
              <a:t>Background and Motivation</a:t>
            </a:r>
          </a:p>
          <a:p>
            <a:r>
              <a:rPr lang="en-US" altLang="zh-CN" sz="2000" dirty="0">
                <a:solidFill>
                  <a:schemeClr val="accent6">
                    <a:lumMod val="75000"/>
                  </a:schemeClr>
                </a:solidFill>
                <a:latin typeface="微软雅黑" panose="020B0503020204020204" pitchFamily="34" charset="-122"/>
                <a:ea typeface="微软雅黑" panose="020B0503020204020204" pitchFamily="34" charset="-122"/>
              </a:rPr>
              <a:t>Programming Model Design</a:t>
            </a:r>
          </a:p>
          <a:p>
            <a:r>
              <a:rPr lang="en-US" altLang="zh-CN" sz="2000" dirty="0">
                <a:latin typeface="微软雅黑" panose="020B0503020204020204" pitchFamily="34" charset="-122"/>
                <a:ea typeface="微软雅黑" panose="020B0503020204020204" pitchFamily="34" charset="-122"/>
              </a:rPr>
              <a:t>Evaluation</a:t>
            </a:r>
          </a:p>
          <a:p>
            <a:r>
              <a:rPr lang="en-US" altLang="zh-CN" sz="2000" dirty="0">
                <a:solidFill>
                  <a:schemeClr val="accent6">
                    <a:lumMod val="75000"/>
                  </a:schemeClr>
                </a:solidFill>
                <a:latin typeface="微软雅黑" panose="020B0503020204020204" pitchFamily="34" charset="-122"/>
              </a:rPr>
              <a:t>Demo</a:t>
            </a:r>
            <a:endParaRPr lang="en-US" altLang="zh-CN" sz="2000" dirty="0">
              <a:latin typeface="微软雅黑" panose="020B0503020204020204" pitchFamily="34" charset="-122"/>
              <a:ea typeface="微软雅黑" panose="020B0503020204020204" pitchFamily="34" charset="-122"/>
            </a:endParaRPr>
          </a:p>
          <a:p>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Arial" panose="020B0604020202020204" pitchFamily="34" charset="0"/>
                <a:ea typeface="微软雅黑" panose="020B0503020204020204" pitchFamily="34" charset="-122"/>
                <a:cs typeface="Arial" panose="020B0604020202020204" pitchFamily="34" charset="0"/>
              </a:rPr>
              <a:t>Outline</a:t>
            </a:r>
          </a:p>
        </p:txBody>
      </p:sp>
      <p:sp>
        <p:nvSpPr>
          <p:cNvPr id="7" name="Content Placeholder 2"/>
          <p:cNvSpPr txBox="1"/>
          <p:nvPr/>
        </p:nvSpPr>
        <p:spPr>
          <a:xfrm>
            <a:off x="449385" y="1094116"/>
            <a:ext cx="8229600" cy="3771636"/>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anose="020B0604020202020204"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000" dirty="0">
                <a:solidFill>
                  <a:schemeClr val="accent6">
                    <a:lumMod val="75000"/>
                  </a:schemeClr>
                </a:solidFill>
                <a:latin typeface="微软雅黑" panose="020B0503020204020204" pitchFamily="34" charset="-122"/>
                <a:ea typeface="微软雅黑" panose="020B0503020204020204" pitchFamily="34" charset="-122"/>
              </a:rPr>
              <a:t>Background and Motivation</a:t>
            </a:r>
          </a:p>
          <a:p>
            <a:r>
              <a:rPr lang="en-US" altLang="zh-CN" sz="2000" dirty="0">
                <a:solidFill>
                  <a:schemeClr val="accent6">
                    <a:lumMod val="75000"/>
                  </a:schemeClr>
                </a:solidFill>
                <a:latin typeface="微软雅黑" panose="020B0503020204020204" pitchFamily="34" charset="-122"/>
                <a:ea typeface="微软雅黑" panose="020B0503020204020204" pitchFamily="34" charset="-122"/>
              </a:rPr>
              <a:t>Programming Model Design</a:t>
            </a:r>
          </a:p>
          <a:p>
            <a:r>
              <a:rPr lang="en-US" altLang="zh-CN" sz="2000" dirty="0">
                <a:latin typeface="微软雅黑" panose="020B0503020204020204" pitchFamily="34" charset="-122"/>
                <a:ea typeface="微软雅黑" panose="020B0503020204020204" pitchFamily="34" charset="-122"/>
              </a:rPr>
              <a:t>Evaluation</a:t>
            </a:r>
          </a:p>
          <a:p>
            <a:r>
              <a:rPr lang="en-US" altLang="zh-CN" sz="2000" dirty="0">
                <a:solidFill>
                  <a:schemeClr val="accent6">
                    <a:lumMod val="75000"/>
                  </a:schemeClr>
                </a:solidFill>
                <a:latin typeface="微软雅黑" panose="020B0503020204020204" pitchFamily="34" charset="-122"/>
              </a:rPr>
              <a:t>Demo</a:t>
            </a:r>
            <a:endParaRPr lang="en-US" altLang="zh-CN" sz="2000" dirty="0">
              <a:latin typeface="微软雅黑" panose="020B0503020204020204" pitchFamily="34" charset="-122"/>
              <a:ea typeface="微软雅黑" panose="020B0503020204020204" pitchFamily="34" charset="-122"/>
            </a:endParaRPr>
          </a:p>
          <a:p>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sz="2800" dirty="0">
                <a:latin typeface="微软雅黑" panose="020B0503020204020204" pitchFamily="34" charset="-122"/>
                <a:ea typeface="微软雅黑" panose="020B0503020204020204" pitchFamily="34" charset="-122"/>
              </a:rPr>
              <a:t>Evaluation</a:t>
            </a:r>
            <a:endParaRPr lang="en-US" sz="2800" dirty="0">
              <a:latin typeface="Arial" panose="020B0604020202020204" pitchFamily="34" charset="0"/>
              <a:ea typeface="微软雅黑" panose="020B0503020204020204" pitchFamily="34" charset="-122"/>
              <a:cs typeface="Arial" panose="020B0604020202020204" pitchFamily="34" charset="0"/>
            </a:endParaRPr>
          </a:p>
        </p:txBody>
      </p:sp>
      <p:sp>
        <p:nvSpPr>
          <p:cNvPr id="7" name="Content Placeholder 2"/>
          <p:cNvSpPr txBox="1"/>
          <p:nvPr/>
        </p:nvSpPr>
        <p:spPr>
          <a:xfrm>
            <a:off x="445346" y="985292"/>
            <a:ext cx="8229600" cy="462088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anose="020B0604020202020204"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000" dirty="0">
                <a:latin typeface="微软雅黑" panose="020B0503020204020204" pitchFamily="34" charset="-122"/>
              </a:rPr>
              <a:t>Players</a:t>
            </a:r>
            <a:endParaRPr lang="en-US" altLang="zh-CN" sz="2000" dirty="0">
              <a:latin typeface="微软雅黑" panose="020B0503020204020204" pitchFamily="34" charset="-122"/>
              <a:ea typeface="微软雅黑" panose="020B0503020204020204" pitchFamily="34" charset="-122"/>
            </a:endParaRPr>
          </a:p>
          <a:p>
            <a:pPr lvl="1"/>
            <a:r>
              <a:rPr lang="en-US" altLang="zh-CN" sz="1600" dirty="0" err="1">
                <a:latin typeface="微软雅黑" panose="020B0503020204020204" pitchFamily="34" charset="-122"/>
              </a:rPr>
              <a:t>PowerGraph</a:t>
            </a:r>
            <a:r>
              <a:rPr lang="zh-CN" altLang="en-US" sz="1600" dirty="0">
                <a:latin typeface="微软雅黑" panose="020B0503020204020204" pitchFamily="34" charset="-122"/>
              </a:rPr>
              <a:t> </a:t>
            </a:r>
            <a:r>
              <a:rPr lang="en-US" altLang="zh-CN" sz="1600" dirty="0">
                <a:latin typeface="微软雅黑" panose="020B0503020204020204" pitchFamily="34" charset="-122"/>
              </a:rPr>
              <a:t>(with</a:t>
            </a:r>
            <a:r>
              <a:rPr lang="zh-CN" altLang="en-US" sz="1600" dirty="0">
                <a:latin typeface="微软雅黑" panose="020B0503020204020204" pitchFamily="34" charset="-122"/>
              </a:rPr>
              <a:t> </a:t>
            </a:r>
            <a:r>
              <a:rPr lang="en-US" altLang="zh-CN" sz="1600" dirty="0">
                <a:latin typeface="微软雅黑" panose="020B0503020204020204" pitchFamily="34" charset="-122"/>
              </a:rPr>
              <a:t>its</a:t>
            </a:r>
            <a:r>
              <a:rPr lang="zh-CN" altLang="en-US" sz="1600" dirty="0">
                <a:latin typeface="微软雅黑" panose="020B0503020204020204" pitchFamily="34" charset="-122"/>
              </a:rPr>
              <a:t> </a:t>
            </a:r>
            <a:r>
              <a:rPr lang="en-US" altLang="zh-CN" sz="1600" dirty="0">
                <a:latin typeface="微软雅黑" panose="020B0503020204020204" pitchFamily="34" charset="-122"/>
              </a:rPr>
              <a:t>default</a:t>
            </a:r>
            <a:r>
              <a:rPr lang="zh-CN" altLang="en-US" sz="1600" dirty="0">
                <a:latin typeface="微软雅黑" panose="020B0503020204020204" pitchFamily="34" charset="-122"/>
              </a:rPr>
              <a:t> </a:t>
            </a:r>
            <a:r>
              <a:rPr lang="en-US" altLang="zh-CN" sz="1600" dirty="0">
                <a:latin typeface="微软雅黑" panose="020B0503020204020204" pitchFamily="34" charset="-122"/>
              </a:rPr>
              <a:t>partitioner)</a:t>
            </a:r>
          </a:p>
          <a:p>
            <a:pPr lvl="1"/>
            <a:r>
              <a:rPr lang="en-US" altLang="zh-CN" sz="1600" dirty="0" err="1">
                <a:latin typeface="微软雅黑" panose="020B0503020204020204" pitchFamily="34" charset="-122"/>
                <a:ea typeface="微软雅黑" panose="020B0503020204020204" pitchFamily="34" charset="-122"/>
              </a:rPr>
              <a:t>P</a:t>
            </a:r>
            <a:r>
              <a:rPr lang="en-US" altLang="zh-CN" sz="1600" dirty="0" err="1">
                <a:latin typeface="微软雅黑" panose="020B0503020204020204" pitchFamily="34" charset="-122"/>
              </a:rPr>
              <a:t>owerLyra</a:t>
            </a:r>
            <a:r>
              <a:rPr lang="zh-CN" altLang="en-US" sz="1600" dirty="0">
                <a:latin typeface="微软雅黑" panose="020B0503020204020204" pitchFamily="34" charset="-122"/>
              </a:rPr>
              <a:t> </a:t>
            </a:r>
            <a:r>
              <a:rPr lang="en-US" altLang="zh-CN" sz="1600" dirty="0">
                <a:latin typeface="微软雅黑" panose="020B0503020204020204" pitchFamily="34" charset="-122"/>
              </a:rPr>
              <a:t>(with</a:t>
            </a:r>
            <a:r>
              <a:rPr lang="zh-CN" altLang="en-US" sz="1600" dirty="0">
                <a:latin typeface="微软雅黑" panose="020B0503020204020204" pitchFamily="34" charset="-122"/>
              </a:rPr>
              <a:t> </a:t>
            </a:r>
            <a:r>
              <a:rPr lang="en-US" altLang="zh-CN" sz="1600" dirty="0">
                <a:latin typeface="微软雅黑" panose="020B0503020204020204" pitchFamily="34" charset="-122"/>
              </a:rPr>
              <a:t>its</a:t>
            </a:r>
            <a:r>
              <a:rPr lang="zh-CN" altLang="en-US" sz="1600" dirty="0">
                <a:latin typeface="微软雅黑" panose="020B0503020204020204" pitchFamily="34" charset="-122"/>
              </a:rPr>
              <a:t> </a:t>
            </a:r>
            <a:r>
              <a:rPr lang="en-US" altLang="zh-CN" sz="1600" dirty="0">
                <a:latin typeface="微软雅黑" panose="020B0503020204020204" pitchFamily="34" charset="-122"/>
              </a:rPr>
              <a:t>best</a:t>
            </a:r>
            <a:r>
              <a:rPr lang="zh-CN" altLang="en-US" sz="1600" dirty="0">
                <a:latin typeface="微软雅黑" panose="020B0503020204020204" pitchFamily="34" charset="-122"/>
              </a:rPr>
              <a:t> </a:t>
            </a:r>
            <a:r>
              <a:rPr lang="en-US" altLang="zh-CN" sz="1600" dirty="0">
                <a:latin typeface="微软雅黑" panose="020B0503020204020204" pitchFamily="34" charset="-122"/>
              </a:rPr>
              <a:t>known</a:t>
            </a:r>
            <a:r>
              <a:rPr lang="zh-CN" altLang="en-US" sz="1600" dirty="0">
                <a:latin typeface="微软雅黑" panose="020B0503020204020204" pitchFamily="34" charset="-122"/>
              </a:rPr>
              <a:t> </a:t>
            </a:r>
            <a:r>
              <a:rPr lang="en-US" altLang="zh-CN" sz="1600" dirty="0">
                <a:latin typeface="微软雅黑" panose="020B0503020204020204" pitchFamily="34" charset="-122"/>
              </a:rPr>
              <a:t>partitioner)</a:t>
            </a:r>
          </a:p>
          <a:p>
            <a:pPr lvl="1"/>
            <a:r>
              <a:rPr lang="en-US" altLang="zh-CN" sz="1600" dirty="0">
                <a:latin typeface="微软雅黑" panose="020B0503020204020204" pitchFamily="34" charset="-122"/>
                <a:ea typeface="微软雅黑" panose="020B0503020204020204" pitchFamily="34" charset="-122"/>
              </a:rPr>
              <a:t>CUBE</a:t>
            </a:r>
            <a:r>
              <a:rPr lang="zh-CN" altLang="en-US" sz="1600" dirty="0">
                <a:latin typeface="微软雅黑" panose="020B0503020204020204" pitchFamily="34" charset="-122"/>
                <a:ea typeface="微软雅黑" panose="020B0503020204020204" pitchFamily="34" charset="-122"/>
              </a:rPr>
              <a:t> </a:t>
            </a:r>
            <a:r>
              <a:rPr lang="en-US" altLang="zh-CN"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rPr>
              <a:t>with</a:t>
            </a:r>
            <a:r>
              <a:rPr lang="zh-CN" altLang="en-US" sz="1600" dirty="0">
                <a:latin typeface="微软雅黑" panose="020B0503020204020204" pitchFamily="34" charset="-122"/>
              </a:rPr>
              <a:t> </a:t>
            </a:r>
            <a:r>
              <a:rPr lang="en-US" altLang="zh-CN" sz="1600" dirty="0">
                <a:latin typeface="微软雅黑" panose="020B0503020204020204" pitchFamily="34" charset="-122"/>
              </a:rPr>
              <a:t>same</a:t>
            </a:r>
            <a:r>
              <a:rPr lang="zh-CN" altLang="en-US" sz="1600" dirty="0">
                <a:latin typeface="微软雅黑" panose="020B0503020204020204" pitchFamily="34" charset="-122"/>
              </a:rPr>
              <a:t> </a:t>
            </a:r>
            <a:r>
              <a:rPr lang="en-US" altLang="zh-CN" sz="1600" dirty="0">
                <a:latin typeface="微软雅黑" panose="020B0503020204020204" pitchFamily="34" charset="-122"/>
              </a:rPr>
              <a:t>partitioner</a:t>
            </a:r>
            <a:r>
              <a:rPr lang="zh-CN" altLang="en-US" sz="1600" dirty="0">
                <a:latin typeface="微软雅黑" panose="020B0503020204020204" pitchFamily="34" charset="-122"/>
              </a:rPr>
              <a:t> </a:t>
            </a:r>
            <a:r>
              <a:rPr lang="en-US" altLang="zh-CN" sz="1600" dirty="0">
                <a:latin typeface="微软雅黑" panose="020B0503020204020204" pitchFamily="34" charset="-122"/>
              </a:rPr>
              <a:t>as</a:t>
            </a:r>
            <a:r>
              <a:rPr lang="zh-CN" altLang="en-US" sz="1600" dirty="0">
                <a:latin typeface="微软雅黑" panose="020B0503020204020204" pitchFamily="34" charset="-122"/>
              </a:rPr>
              <a:t> </a:t>
            </a:r>
            <a:r>
              <a:rPr lang="en-US" altLang="zh-CN" sz="1600" dirty="0" err="1">
                <a:latin typeface="微软雅黑" panose="020B0503020204020204" pitchFamily="34" charset="-122"/>
              </a:rPr>
              <a:t>PowerLyra</a:t>
            </a:r>
            <a:r>
              <a:rPr lang="en-US" altLang="zh-CN" sz="1600" dirty="0">
                <a:latin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 </a:t>
            </a:r>
            <a:endParaRPr lang="en-US" altLang="zh-CN" sz="1600" dirty="0">
              <a:latin typeface="微软雅黑" panose="020B0503020204020204" pitchFamily="34" charset="-122"/>
              <a:ea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rPr>
              <a:t>Arena</a:t>
            </a:r>
            <a:r>
              <a:rPr lang="zh-CN" altLang="en-US" sz="2000" dirty="0">
                <a:latin typeface="微软雅黑" panose="020B0503020204020204" pitchFamily="34" charset="-122"/>
                <a:ea typeface="微软雅黑" panose="020B0503020204020204" pitchFamily="34" charset="-122"/>
              </a:rPr>
              <a:t> </a:t>
            </a:r>
            <a:endParaRPr lang="en-US" altLang="zh-CN" sz="2000" dirty="0">
              <a:latin typeface="微软雅黑" panose="020B0503020204020204" pitchFamily="34" charset="-122"/>
              <a:ea typeface="微软雅黑" panose="020B0503020204020204" pitchFamily="34" charset="-122"/>
            </a:endParaRPr>
          </a:p>
          <a:p>
            <a:pPr lvl="1"/>
            <a:r>
              <a:rPr lang="en-US" altLang="zh-CN" sz="1600" dirty="0">
                <a:latin typeface="微软雅黑" panose="020B0503020204020204" pitchFamily="34" charset="-122"/>
              </a:rPr>
              <a:t>8-node</a:t>
            </a:r>
            <a:r>
              <a:rPr lang="zh-CN" altLang="en-US" sz="1600" dirty="0">
                <a:latin typeface="微软雅黑" panose="020B0503020204020204" pitchFamily="34" charset="-122"/>
              </a:rPr>
              <a:t> </a:t>
            </a:r>
            <a:r>
              <a:rPr lang="en-US" altLang="zh-CN" sz="1600" dirty="0">
                <a:latin typeface="微软雅黑" panose="020B0503020204020204" pitchFamily="34" charset="-122"/>
              </a:rPr>
              <a:t>Intel</a:t>
            </a:r>
            <a:r>
              <a:rPr lang="zh-CN" altLang="en-US" sz="1600" dirty="0">
                <a:latin typeface="微软雅黑" panose="020B0503020204020204" pitchFamily="34" charset="-122"/>
              </a:rPr>
              <a:t> </a:t>
            </a:r>
            <a:r>
              <a:rPr lang="en-US" altLang="zh-CN" sz="1600" dirty="0">
                <a:latin typeface="微软雅黑" panose="020B0503020204020204" pitchFamily="34" charset="-122"/>
              </a:rPr>
              <a:t>Xeon</a:t>
            </a:r>
            <a:r>
              <a:rPr lang="zh-CN" altLang="en-US" sz="1600" dirty="0">
                <a:latin typeface="微软雅黑" panose="020B0503020204020204" pitchFamily="34" charset="-122"/>
              </a:rPr>
              <a:t> </a:t>
            </a:r>
            <a:r>
              <a:rPr lang="en-US" altLang="zh-CN" sz="1600" dirty="0">
                <a:latin typeface="微软雅黑" panose="020B0503020204020204" pitchFamily="34" charset="-122"/>
              </a:rPr>
              <a:t>CPU</a:t>
            </a:r>
            <a:r>
              <a:rPr lang="zh-CN" altLang="en-US" sz="1600" dirty="0">
                <a:latin typeface="微软雅黑" panose="020B0503020204020204" pitchFamily="34" charset="-122"/>
              </a:rPr>
              <a:t> </a:t>
            </a:r>
            <a:r>
              <a:rPr lang="en-US" altLang="zh-CN" sz="1600" dirty="0">
                <a:latin typeface="微软雅黑" panose="020B0503020204020204" pitchFamily="34" charset="-122"/>
              </a:rPr>
              <a:t>E5-2640</a:t>
            </a:r>
            <a:r>
              <a:rPr lang="zh-CN" altLang="en-US" sz="1600" dirty="0">
                <a:latin typeface="微软雅黑" panose="020B0503020204020204" pitchFamily="34" charset="-122"/>
              </a:rPr>
              <a:t> </a:t>
            </a:r>
            <a:r>
              <a:rPr lang="en-US" altLang="zh-CN" sz="1600" dirty="0">
                <a:latin typeface="微软雅黑" panose="020B0503020204020204" pitchFamily="34" charset="-122"/>
              </a:rPr>
              <a:t>based</a:t>
            </a:r>
            <a:r>
              <a:rPr lang="zh-CN" altLang="en-US" sz="1600" dirty="0">
                <a:latin typeface="微软雅黑" panose="020B0503020204020204" pitchFamily="34" charset="-122"/>
              </a:rPr>
              <a:t> </a:t>
            </a:r>
            <a:r>
              <a:rPr lang="en-US" altLang="zh-CN" sz="1600" dirty="0">
                <a:latin typeface="微软雅黑" panose="020B0503020204020204" pitchFamily="34" charset="-122"/>
              </a:rPr>
              <a:t>system</a:t>
            </a:r>
          </a:p>
          <a:p>
            <a:pPr lvl="1"/>
            <a:r>
              <a:rPr lang="en-US" altLang="zh-CN" sz="1600" dirty="0">
                <a:latin typeface="微软雅黑" panose="020B0503020204020204" pitchFamily="34" charset="-122"/>
                <a:ea typeface="微软雅黑" panose="020B0503020204020204" pitchFamily="34" charset="-122"/>
              </a:rPr>
              <a:t>8</a:t>
            </a:r>
            <a:r>
              <a:rPr lang="zh-CN" altLang="en-US" sz="1600" dirty="0">
                <a:latin typeface="微软雅黑" panose="020B0503020204020204" pitchFamily="34" charset="-122"/>
                <a:ea typeface="微软雅黑" panose="020B0503020204020204" pitchFamily="34" charset="-122"/>
              </a:rPr>
              <a:t> </a:t>
            </a:r>
            <a:r>
              <a:rPr lang="en-US" altLang="zh-CN" sz="1600" dirty="0">
                <a:latin typeface="微软雅黑" panose="020B0503020204020204" pitchFamily="34" charset="-122"/>
                <a:ea typeface="微软雅黑" panose="020B0503020204020204" pitchFamily="34" charset="-122"/>
              </a:rPr>
              <a:t>cores</a:t>
            </a:r>
            <a:r>
              <a:rPr lang="zh-CN" altLang="en-US" sz="1600" dirty="0">
                <a:latin typeface="微软雅黑" panose="020B0503020204020204" pitchFamily="34" charset="-122"/>
                <a:ea typeface="微软雅黑" panose="020B0503020204020204" pitchFamily="34" charset="-122"/>
              </a:rPr>
              <a:t> </a:t>
            </a:r>
            <a:r>
              <a:rPr lang="en-US" altLang="zh-CN" sz="1600" dirty="0">
                <a:latin typeface="微软雅黑" panose="020B0503020204020204" pitchFamily="34" charset="-122"/>
                <a:ea typeface="微软雅黑" panose="020B0503020204020204" pitchFamily="34" charset="-122"/>
              </a:rPr>
              <a:t>(2.5GHz)</a:t>
            </a:r>
            <a:r>
              <a:rPr lang="zh-CN" altLang="en-US" sz="1600" dirty="0">
                <a:latin typeface="微软雅黑" panose="020B0503020204020204" pitchFamily="34" charset="-122"/>
                <a:ea typeface="微软雅黑" panose="020B0503020204020204" pitchFamily="34" charset="-122"/>
              </a:rPr>
              <a:t> </a:t>
            </a:r>
            <a:r>
              <a:rPr lang="en-US" altLang="zh-CN" sz="1600" dirty="0">
                <a:latin typeface="微软雅黑" panose="020B0503020204020204" pitchFamily="34" charset="-122"/>
                <a:ea typeface="微软雅黑" panose="020B0503020204020204" pitchFamily="34" charset="-122"/>
              </a:rPr>
              <a:t>per</a:t>
            </a:r>
            <a:r>
              <a:rPr lang="zh-CN" altLang="en-US" sz="1600" dirty="0">
                <a:latin typeface="微软雅黑" panose="020B0503020204020204" pitchFamily="34" charset="-122"/>
                <a:ea typeface="微软雅黑" panose="020B0503020204020204" pitchFamily="34" charset="-122"/>
              </a:rPr>
              <a:t> </a:t>
            </a:r>
            <a:r>
              <a:rPr lang="en-US" altLang="zh-CN" sz="1600" dirty="0">
                <a:latin typeface="微软雅黑" panose="020B0503020204020204" pitchFamily="34" charset="-122"/>
                <a:ea typeface="微软雅黑" panose="020B0503020204020204" pitchFamily="34" charset="-122"/>
              </a:rPr>
              <a:t>node</a:t>
            </a:r>
          </a:p>
          <a:p>
            <a:pPr lvl="1"/>
            <a:r>
              <a:rPr lang="en-US" altLang="zh-CN" sz="1600" dirty="0">
                <a:latin typeface="微软雅黑" panose="020B0503020204020204" pitchFamily="34" charset="-122"/>
              </a:rPr>
              <a:t>1Gb</a:t>
            </a:r>
            <a:r>
              <a:rPr lang="zh-CN" altLang="en-US" sz="1600" dirty="0">
                <a:latin typeface="微软雅黑" panose="020B0503020204020204" pitchFamily="34" charset="-122"/>
              </a:rPr>
              <a:t> </a:t>
            </a:r>
            <a:r>
              <a:rPr lang="en-US" altLang="zh-CN" sz="1600" dirty="0">
                <a:latin typeface="微软雅黑" panose="020B0503020204020204" pitchFamily="34" charset="-122"/>
              </a:rPr>
              <a:t>Ethernet</a:t>
            </a:r>
            <a:endParaRPr lang="en-US" altLang="zh-CN" sz="1600" dirty="0">
              <a:latin typeface="微软雅黑" panose="020B0503020204020204" pitchFamily="34" charset="-122"/>
              <a:ea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rPr>
              <a:t>Prop</a:t>
            </a:r>
            <a:r>
              <a:rPr lang="zh-CN" altLang="en-US" sz="2000" dirty="0">
                <a:latin typeface="微软雅黑" panose="020B0503020204020204" pitchFamily="34" charset="-122"/>
                <a:ea typeface="微软雅黑" panose="020B0503020204020204" pitchFamily="34" charset="-122"/>
              </a:rPr>
              <a:t> </a:t>
            </a:r>
            <a:r>
              <a:rPr lang="en-US" altLang="zh-CN" sz="2000" dirty="0">
                <a:latin typeface="微软雅黑" panose="020B0503020204020204" pitchFamily="34" charset="-122"/>
                <a:ea typeface="微软雅黑" panose="020B0503020204020204" pitchFamily="34" charset="-122"/>
              </a:rPr>
              <a:t>(Dataset)</a:t>
            </a:r>
          </a:p>
          <a:p>
            <a:pPr marL="0" indent="0">
              <a:buNone/>
            </a:pPr>
            <a:endParaRPr lang="en-US" altLang="zh-CN" sz="2000" dirty="0">
              <a:latin typeface="微软雅黑" panose="020B0503020204020204" pitchFamily="34" charset="-122"/>
              <a:ea typeface="微软雅黑" panose="020B0503020204020204" pitchFamily="34" charset="-122"/>
            </a:endParaRPr>
          </a:p>
          <a:p>
            <a:endParaRPr lang="en-US" altLang="zh-CN" sz="1600" dirty="0">
              <a:latin typeface="微软雅黑" panose="020B0503020204020204" pitchFamily="34" charset="-122"/>
              <a:ea typeface="微软雅黑" panose="020B0503020204020204" pitchFamily="34" charset="-122"/>
            </a:endParaRPr>
          </a:p>
          <a:p>
            <a:pPr lvl="1"/>
            <a:endParaRPr lang="zh-CN" altLang="en-US" sz="1600" dirty="0">
              <a:latin typeface="微软雅黑" panose="020B0503020204020204" pitchFamily="34" charset="-122"/>
              <a:ea typeface="微软雅黑" panose="020B0503020204020204" pitchFamily="34" charset="-122"/>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4437045"/>
            <a:ext cx="6146304" cy="126934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sz="2800" dirty="0">
                <a:latin typeface="微软雅黑" panose="020B0503020204020204" pitchFamily="34" charset="-122"/>
                <a:ea typeface="微软雅黑" panose="020B0503020204020204" pitchFamily="34" charset="-122"/>
              </a:rPr>
              <a:t>Evaluation</a:t>
            </a:r>
            <a:endParaRPr lang="en-US" sz="2800" dirty="0">
              <a:latin typeface="Arial" panose="020B0604020202020204" pitchFamily="34" charset="0"/>
              <a:ea typeface="微软雅黑" panose="020B0503020204020204" pitchFamily="34" charset="-122"/>
              <a:cs typeface="Arial" panose="020B0604020202020204" pitchFamily="34" charset="0"/>
            </a:endParaRPr>
          </a:p>
        </p:txBody>
      </p:sp>
      <p:sp>
        <p:nvSpPr>
          <p:cNvPr id="7" name="Content Placeholder 2"/>
          <p:cNvSpPr txBox="1"/>
          <p:nvPr/>
        </p:nvSpPr>
        <p:spPr>
          <a:xfrm>
            <a:off x="445346" y="985292"/>
            <a:ext cx="8229600" cy="462088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anose="020B0604020202020204"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000" dirty="0">
                <a:latin typeface="微软雅黑" panose="020B0503020204020204" pitchFamily="34" charset="-122"/>
              </a:rPr>
              <a:t>Short</a:t>
            </a:r>
            <a:r>
              <a:rPr lang="zh-CN" altLang="en-US" sz="2000" dirty="0">
                <a:latin typeface="微软雅黑" panose="020B0503020204020204" pitchFamily="34" charset="-122"/>
              </a:rPr>
              <a:t> </a:t>
            </a:r>
            <a:r>
              <a:rPr lang="en-US" altLang="zh-CN" sz="2000" dirty="0">
                <a:latin typeface="微软雅黑" panose="020B0503020204020204" pitchFamily="34" charset="-122"/>
              </a:rPr>
              <a:t>Program</a:t>
            </a:r>
            <a:endParaRPr lang="en-US" altLang="zh-CN" sz="2000" dirty="0">
              <a:latin typeface="微软雅黑" panose="020B0503020204020204" pitchFamily="34" charset="-122"/>
              <a:ea typeface="微软雅黑" panose="020B0503020204020204" pitchFamily="34" charset="-122"/>
            </a:endParaRPr>
          </a:p>
          <a:p>
            <a:pPr lvl="1"/>
            <a:r>
              <a:rPr lang="en-US" altLang="zh-CN" sz="1600" dirty="0">
                <a:latin typeface="微软雅黑" panose="020B0503020204020204" pitchFamily="34" charset="-122"/>
              </a:rPr>
              <a:t>Sparse Matrix to Matrix Multiplication</a:t>
            </a:r>
            <a:r>
              <a:rPr lang="zh-CN" altLang="en-US" sz="1600" dirty="0">
                <a:latin typeface="微软雅黑" panose="020B0503020204020204" pitchFamily="34" charset="-122"/>
              </a:rPr>
              <a:t> </a:t>
            </a:r>
            <a:r>
              <a:rPr lang="en-US" altLang="zh-CN" sz="1600" dirty="0">
                <a:latin typeface="微软雅黑" panose="020B0503020204020204" pitchFamily="34" charset="-122"/>
              </a:rPr>
              <a:t>(</a:t>
            </a:r>
            <a:r>
              <a:rPr lang="en-US" altLang="zh-CN" sz="1600" dirty="0" err="1">
                <a:latin typeface="微软雅黑" panose="020B0503020204020204" pitchFamily="34" charset="-122"/>
              </a:rPr>
              <a:t>SpMM</a:t>
            </a:r>
            <a:r>
              <a:rPr lang="en-US" altLang="zh-CN" sz="1600" dirty="0">
                <a:latin typeface="微软雅黑" panose="020B0503020204020204" pitchFamily="34" charset="-122"/>
              </a:rPr>
              <a:t>)</a:t>
            </a:r>
          </a:p>
          <a:p>
            <a:pPr lvl="1"/>
            <a:r>
              <a:rPr lang="en-US" altLang="zh-CN" sz="1600" dirty="0">
                <a:latin typeface="微软雅黑" panose="020B0503020204020204" pitchFamily="34" charset="-122"/>
              </a:rPr>
              <a:t>Sum of all elements for each vertex</a:t>
            </a:r>
            <a:r>
              <a:rPr lang="zh-CN" altLang="en-US" sz="1600" dirty="0">
                <a:latin typeface="微软雅黑" panose="020B0503020204020204" pitchFamily="34" charset="-122"/>
              </a:rPr>
              <a:t> </a:t>
            </a:r>
            <a:r>
              <a:rPr lang="en-US" altLang="zh-CN" sz="1600" dirty="0">
                <a:latin typeface="微软雅黑" panose="020B0503020204020204" pitchFamily="34" charset="-122"/>
              </a:rPr>
              <a:t>(</a:t>
            </a:r>
            <a:r>
              <a:rPr lang="en-US" altLang="zh-CN" sz="1600" dirty="0" err="1">
                <a:latin typeface="微软雅黑" panose="020B0503020204020204" pitchFamily="34" charset="-122"/>
              </a:rPr>
              <a:t>SumV</a:t>
            </a:r>
            <a:r>
              <a:rPr lang="en-US" altLang="zh-CN" sz="1600" dirty="0">
                <a:latin typeface="微软雅黑" panose="020B0503020204020204" pitchFamily="34" charset="-122"/>
              </a:rPr>
              <a:t>)</a:t>
            </a:r>
          </a:p>
          <a:p>
            <a:pPr lvl="1"/>
            <a:r>
              <a:rPr lang="en-US" altLang="zh-CN" sz="1600" dirty="0">
                <a:latin typeface="微软雅黑" panose="020B0503020204020204" pitchFamily="34" charset="-122"/>
              </a:rPr>
              <a:t>Sum of all elements for each vertex</a:t>
            </a:r>
            <a:r>
              <a:rPr lang="zh-CN" altLang="en-US" sz="1600" dirty="0">
                <a:latin typeface="微软雅黑" panose="020B0503020204020204" pitchFamily="34" charset="-122"/>
                <a:ea typeface="微软雅黑" panose="020B0503020204020204" pitchFamily="34" charset="-122"/>
              </a:rPr>
              <a:t> </a:t>
            </a:r>
            <a:r>
              <a:rPr lang="en-US" altLang="zh-CN" sz="1600" dirty="0">
                <a:latin typeface="微软雅黑" panose="020B0503020204020204" pitchFamily="34" charset="-122"/>
                <a:ea typeface="微软雅黑" panose="020B0503020204020204" pitchFamily="34" charset="-122"/>
              </a:rPr>
              <a:t>(</a:t>
            </a:r>
            <a:r>
              <a:rPr lang="en-US" altLang="zh-CN" sz="1600" dirty="0" err="1">
                <a:latin typeface="微软雅黑" panose="020B0503020204020204" pitchFamily="34" charset="-122"/>
              </a:rPr>
              <a:t>SumE</a:t>
            </a:r>
            <a:r>
              <a:rPr lang="en-US" altLang="zh-CN" sz="1600" dirty="0">
                <a:latin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 </a:t>
            </a:r>
            <a:endParaRPr lang="en-US" altLang="zh-CN" sz="1600" dirty="0">
              <a:latin typeface="微软雅黑" panose="020B0503020204020204" pitchFamily="34" charset="-122"/>
              <a:ea typeface="微软雅黑" panose="020B0503020204020204" pitchFamily="34" charset="-122"/>
            </a:endParaRPr>
          </a:p>
          <a:p>
            <a:r>
              <a:rPr lang="en-US" altLang="zh-CN" sz="2000" dirty="0">
                <a:latin typeface="微软雅黑" panose="020B0503020204020204" pitchFamily="34" charset="-122"/>
              </a:rPr>
              <a:t>Real</a:t>
            </a:r>
            <a:r>
              <a:rPr lang="zh-CN" altLang="en-US" sz="2000" dirty="0">
                <a:latin typeface="微软雅黑" panose="020B0503020204020204" pitchFamily="34" charset="-122"/>
              </a:rPr>
              <a:t> </a:t>
            </a:r>
            <a:r>
              <a:rPr lang="en-US" altLang="zh-CN" sz="2000" dirty="0">
                <a:latin typeface="微软雅黑" panose="020B0503020204020204" pitchFamily="34" charset="-122"/>
              </a:rPr>
              <a:t>Application</a:t>
            </a:r>
            <a:r>
              <a:rPr lang="zh-CN" altLang="en-US" sz="2000" dirty="0">
                <a:latin typeface="微软雅黑" panose="020B0503020204020204" pitchFamily="34" charset="-122"/>
              </a:rPr>
              <a:t> </a:t>
            </a:r>
            <a:r>
              <a:rPr lang="en-US" altLang="zh-CN" sz="2000" dirty="0">
                <a:latin typeface="微软雅黑" panose="020B0503020204020204" pitchFamily="34" charset="-122"/>
              </a:rPr>
              <a:t>--</a:t>
            </a:r>
            <a:r>
              <a:rPr lang="zh-CN" altLang="en-US" sz="2000" dirty="0">
                <a:latin typeface="微软雅黑" panose="020B0503020204020204" pitchFamily="34" charset="-122"/>
              </a:rPr>
              <a:t> </a:t>
            </a:r>
            <a:r>
              <a:rPr lang="en-US" altLang="zh-CN" sz="2000" dirty="0">
                <a:latin typeface="微软雅黑" panose="020B0503020204020204" pitchFamily="34" charset="-122"/>
              </a:rPr>
              <a:t>Collaborative Filtering(CF)</a:t>
            </a:r>
            <a:endParaRPr lang="en-US" altLang="zh-CN" sz="2000" dirty="0">
              <a:latin typeface="微软雅黑" panose="020B0503020204020204" pitchFamily="34" charset="-122"/>
              <a:ea typeface="微软雅黑" panose="020B0503020204020204" pitchFamily="34" charset="-122"/>
            </a:endParaRPr>
          </a:p>
          <a:p>
            <a:pPr lvl="1"/>
            <a:r>
              <a:rPr lang="en-US" altLang="zh-CN" sz="1600" dirty="0">
                <a:latin typeface="微软雅黑" panose="020B0503020204020204" pitchFamily="34" charset="-122"/>
              </a:rPr>
              <a:t>Gradient Descent (GD) </a:t>
            </a:r>
          </a:p>
          <a:p>
            <a:pPr lvl="1"/>
            <a:r>
              <a:rPr lang="en-US" altLang="zh-CN" sz="1600" dirty="0">
                <a:latin typeface="微软雅黑" panose="020B0503020204020204" pitchFamily="34" charset="-122"/>
              </a:rPr>
              <a:t>Alternating Least Squares (ALS)</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sz="2800" dirty="0" err="1">
                <a:latin typeface="微软雅黑" panose="020B0503020204020204" pitchFamily="34" charset="-122"/>
                <a:ea typeface="微软雅黑" panose="020B0503020204020204" pitchFamily="34" charset="-122"/>
                <a:cs typeface="Arial" panose="020B0604020202020204" pitchFamily="34" charset="0"/>
              </a:rPr>
              <a:t>Mirco</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Benchmarks</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err="1">
                <a:latin typeface="微软雅黑" panose="020B0503020204020204" pitchFamily="34" charset="-122"/>
                <a:ea typeface="微软雅黑" panose="020B0503020204020204" pitchFamily="34" charset="-122"/>
                <a:cs typeface="Arial" panose="020B0604020202020204" pitchFamily="34" charset="0"/>
              </a:rPr>
              <a:t>SpMM</a:t>
            </a:r>
            <a:endParaRPr lang="en-US" sz="2800" dirty="0">
              <a:latin typeface="Arial" panose="020B0604020202020204" pitchFamily="34" charset="0"/>
              <a:ea typeface="微软雅黑" panose="020B0503020204020204" pitchFamily="34" charset="-122"/>
              <a:cs typeface="Arial" panose="020B0604020202020204" pitchFamily="34" charset="0"/>
            </a:endParaRPr>
          </a:p>
        </p:txBody>
      </p:sp>
      <p:grpSp>
        <p:nvGrpSpPr>
          <p:cNvPr id="8" name="Group 7"/>
          <p:cNvGrpSpPr/>
          <p:nvPr/>
        </p:nvGrpSpPr>
        <p:grpSpPr>
          <a:xfrm>
            <a:off x="683568" y="848794"/>
            <a:ext cx="7577546" cy="4866206"/>
            <a:chOff x="457200" y="848794"/>
            <a:chExt cx="7577546" cy="4866206"/>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848794"/>
              <a:ext cx="7577546" cy="4866206"/>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12730" y="1154906"/>
              <a:ext cx="4322016" cy="2625828"/>
            </a:xfrm>
            <a:prstGeom prst="rect">
              <a:avLst/>
            </a:prstGeom>
          </p:spPr>
        </p:pic>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sz="2800" dirty="0">
                <a:latin typeface="微软雅黑" panose="020B0503020204020204" pitchFamily="34" charset="-122"/>
                <a:ea typeface="微软雅黑" panose="020B0503020204020204" pitchFamily="34" charset="-122"/>
                <a:cs typeface="Arial" panose="020B0604020202020204" pitchFamily="34" charset="0"/>
              </a:rPr>
              <a:t>Micro</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Benchmarks</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err="1">
                <a:latin typeface="微软雅黑" panose="020B0503020204020204" pitchFamily="34" charset="-122"/>
                <a:ea typeface="微软雅黑" panose="020B0503020204020204" pitchFamily="34" charset="-122"/>
                <a:cs typeface="Arial" panose="020B0604020202020204" pitchFamily="34" charset="0"/>
              </a:rPr>
              <a:t>SumV</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&amp;</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err="1">
                <a:latin typeface="微软雅黑" panose="020B0503020204020204" pitchFamily="34" charset="-122"/>
                <a:ea typeface="微软雅黑" panose="020B0503020204020204" pitchFamily="34" charset="-122"/>
                <a:cs typeface="Arial" panose="020B0604020202020204" pitchFamily="34" charset="0"/>
              </a:rPr>
              <a:t>SumE</a:t>
            </a:r>
            <a:endParaRPr lang="en-US" sz="2800" dirty="0">
              <a:latin typeface="Arial" panose="020B0604020202020204" pitchFamily="34" charset="0"/>
              <a:ea typeface="微软雅黑" panose="020B0503020204020204" pitchFamily="34" charset="-122"/>
              <a:cs typeface="Arial" panose="020B0604020202020204" pitchFamily="34" charset="0"/>
            </a:endParaRPr>
          </a:p>
        </p:txBody>
      </p:sp>
      <p:grpSp>
        <p:nvGrpSpPr>
          <p:cNvPr id="8" name="Group 7"/>
          <p:cNvGrpSpPr/>
          <p:nvPr/>
        </p:nvGrpSpPr>
        <p:grpSpPr>
          <a:xfrm>
            <a:off x="457200" y="985292"/>
            <a:ext cx="8479601" cy="4662600"/>
            <a:chOff x="332046" y="1036929"/>
            <a:chExt cx="8479601" cy="466260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55686" b="-994"/>
            <a:stretch>
              <a:fillRect/>
            </a:stretch>
          </p:blipFill>
          <p:spPr>
            <a:xfrm>
              <a:off x="332353" y="3524487"/>
              <a:ext cx="8140700" cy="217504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2046" y="1036929"/>
              <a:ext cx="8479601" cy="2487558"/>
            </a:xfrm>
            <a:prstGeom prst="rect">
              <a:avLst/>
            </a:prstGeom>
          </p:spPr>
        </p:pic>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sz="2800" dirty="0">
                <a:latin typeface="微软雅黑" panose="020B0503020204020204" pitchFamily="34" charset="-122"/>
                <a:ea typeface="微软雅黑" panose="020B0503020204020204" pitchFamily="34" charset="-122"/>
                <a:cs typeface="Arial" panose="020B0604020202020204" pitchFamily="34" charset="0"/>
              </a:rPr>
              <a:t>CF</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Algorithms</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Overall</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Comparison</a:t>
            </a:r>
            <a:endParaRPr lang="en-US" sz="2800" dirty="0">
              <a:latin typeface="Arial" panose="020B0604020202020204" pitchFamily="34" charset="0"/>
              <a:ea typeface="微软雅黑" panose="020B0503020204020204" pitchFamily="34" charset="-122"/>
              <a:cs typeface="Arial" panose="020B060402020202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062995"/>
            <a:ext cx="7308664" cy="4652005"/>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CN" sz="2800" dirty="0">
                <a:latin typeface="微软雅黑" panose="020B0503020204020204" pitchFamily="34" charset="-122"/>
                <a:ea typeface="微软雅黑" panose="020B0503020204020204" pitchFamily="34" charset="-122"/>
                <a:cs typeface="Arial" panose="020B0604020202020204" pitchFamily="34" charset="0"/>
              </a:rPr>
              <a:t>CF</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Algorithms</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Improved</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Communication</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cost</a:t>
            </a:r>
            <a:endParaRPr lang="en-US" sz="2800" dirty="0">
              <a:latin typeface="Arial" panose="020B0604020202020204" pitchFamily="34" charset="0"/>
              <a:ea typeface="微软雅黑" panose="020B0503020204020204" pitchFamily="34" charset="-122"/>
              <a:cs typeface="Arial" panose="020B0604020202020204"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1068271"/>
            <a:ext cx="7499176" cy="4646729"/>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zh-CN" sz="2800" dirty="0">
                <a:latin typeface="微软雅黑" panose="020B0503020204020204" pitchFamily="34" charset="-122"/>
                <a:ea typeface="微软雅黑" panose="020B0503020204020204" pitchFamily="34" charset="-122"/>
                <a:cs typeface="Arial" panose="020B0604020202020204" pitchFamily="34" charset="0"/>
              </a:rPr>
              <a:t>CF</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Algorithms</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Improved</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Memory</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Consumption</a:t>
            </a:r>
            <a:endParaRPr lang="en-US" sz="2800" dirty="0">
              <a:latin typeface="Arial" panose="020B0604020202020204" pitchFamily="34" charset="0"/>
              <a:ea typeface="微软雅黑" panose="020B0503020204020204" pitchFamily="34" charset="-122"/>
              <a:cs typeface="Arial" panose="020B060402020202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55" y="1129308"/>
            <a:ext cx="5582448" cy="2952328"/>
          </a:xfrm>
          <a:prstGeom prst="rect">
            <a:avLst/>
          </a:prstGeom>
        </p:spPr>
      </p:pic>
      <mc:AlternateContent xmlns:mc="http://schemas.openxmlformats.org/markup-compatibility/2006" xmlns:a14="http://schemas.microsoft.com/office/drawing/2010/main">
        <mc:Choice Requires="a14">
          <p:sp>
            <p:nvSpPr>
              <p:cNvPr id="9" name="TextBox 8"/>
              <p:cNvSpPr txBox="1"/>
              <p:nvPr/>
            </p:nvSpPr>
            <p:spPr>
              <a:xfrm>
                <a:off x="457200" y="4297660"/>
                <a:ext cx="4664596" cy="923330"/>
              </a:xfrm>
              <a:prstGeom prst="rect">
                <a:avLst/>
              </a:prstGeom>
              <a:noFill/>
            </p:spPr>
            <p:txBody>
              <a:bodyPr wrap="square">
                <a:spAutoFit/>
              </a:bodyPr>
              <a:lstStyle/>
              <a:p>
                <a:r>
                  <a:rPr lang="en-US" dirty="0"/>
                  <a:t>Total memory consumption for running ALS on 64 workers with D=32, which means that </a:t>
                </a:r>
                <a14:m>
                  <m:oMath xmlns:m="http://schemas.openxmlformats.org/officeDocument/2006/math">
                    <m:sSub>
                      <m:sSubPr>
                        <m:ctrlPr>
                          <a:rPr lang="en-US" altLang="zh-CN" b="0" i="1" smtClean="0">
                            <a:latin typeface="Cambria Math" panose="02040503050406030204" pitchFamily="18" charset="0"/>
                          </a:rPr>
                        </m:ctrlPr>
                      </m:sSubPr>
                      <m:e>
                        <m:r>
                          <m:rPr>
                            <m:sty m:val="p"/>
                          </m:rPr>
                          <a:rPr lang="en-US" altLang="zh-CN" b="0" i="0" smtClean="0">
                            <a:latin typeface="Cambria Math" panose="02040503050406030204" pitchFamily="18" charset="0"/>
                          </a:rPr>
                          <m:t>S</m:t>
                        </m:r>
                      </m:e>
                      <m:sub>
                        <m:r>
                          <a:rPr lang="en-US" altLang="zh-CN" b="0" i="1" smtClean="0">
                            <a:latin typeface="Cambria Math" panose="02040503050406030204" pitchFamily="18" charset="0"/>
                          </a:rPr>
                          <m:t>𝐶</m:t>
                        </m:r>
                      </m:sub>
                    </m:sSub>
                    <m:r>
                      <a:rPr lang="en-US" altLang="zh-CN" b="0" i="1" smtClean="0">
                        <a:latin typeface="Cambria Math" panose="02040503050406030204" pitchFamily="18" charset="0"/>
                      </a:rPr>
                      <m:t>=</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𝐷</m:t>
                        </m:r>
                      </m:e>
                      <m:sup>
                        <m:r>
                          <a:rPr lang="en-US" altLang="zh-CN" b="0" i="1" smtClean="0">
                            <a:latin typeface="Cambria Math" panose="02040503050406030204" pitchFamily="18" charset="0"/>
                          </a:rPr>
                          <m:t>2</m:t>
                        </m:r>
                      </m:sup>
                    </m:sSup>
                    <m:r>
                      <a:rPr lang="en-US" altLang="zh-CN" b="0" i="1" smtClean="0">
                        <a:latin typeface="Cambria Math" panose="02040503050406030204" pitchFamily="18" charset="0"/>
                      </a:rPr>
                      <m:t>+</m:t>
                    </m:r>
                    <m:r>
                      <a:rPr lang="en-US" altLang="zh-CN" b="0" i="1" smtClean="0">
                        <a:latin typeface="Cambria Math" panose="02040503050406030204" pitchFamily="18" charset="0"/>
                      </a:rPr>
                      <m:t>𝐷</m:t>
                    </m:r>
                    <m:r>
                      <a:rPr lang="en-US" altLang="zh-CN" b="0" i="1" smtClean="0">
                        <a:latin typeface="Cambria Math" panose="02040503050406030204" pitchFamily="18" charset="0"/>
                      </a:rPr>
                      <m:t>=1056</m:t>
                    </m:r>
                  </m:oMath>
                </a14:m>
                <a:endParaRPr lang="en-US" altLang="zh-CN" b="0" dirty="0"/>
              </a:p>
            </p:txBody>
          </p:sp>
        </mc:Choice>
        <mc:Fallback xmlns="">
          <p:sp>
            <p:nvSpPr>
              <p:cNvPr id="9" name="TextBox 8"/>
              <p:cNvSpPr txBox="1">
                <a:spLocks noRot="1" noChangeAspect="1" noMove="1" noResize="1" noEditPoints="1" noAdjustHandles="1" noChangeArrowheads="1" noChangeShapeType="1" noTextEdit="1"/>
              </p:cNvSpPr>
              <p:nvPr/>
            </p:nvSpPr>
            <p:spPr>
              <a:xfrm>
                <a:off x="457200" y="4297660"/>
                <a:ext cx="4664596" cy="923330"/>
              </a:xfrm>
              <a:prstGeom prst="rect">
                <a:avLst/>
              </a:prstGeom>
              <a:blipFill rotWithShape="1">
                <a:blip r:embed="rId4"/>
                <a:stretch>
                  <a:fillRect t="-67" r="11" b="2"/>
                </a:stretch>
              </a:blipFill>
            </p:spPr>
            <p:txBody>
              <a:bodyPr/>
              <a:lstStyle/>
              <a:p>
                <a:r>
                  <a:rPr lang="zh-CN" altLang="en-US">
                    <a:noFill/>
                  </a:rPr>
                  <a:t> </a:t>
                </a:r>
              </a:p>
            </p:txBody>
          </p:sp>
        </mc:Fallback>
      </mc:AlternateContent>
      <p:sp>
        <p:nvSpPr>
          <p:cNvPr id="11" name="TextBox 10"/>
          <p:cNvSpPr txBox="1"/>
          <p:nvPr/>
        </p:nvSpPr>
        <p:spPr>
          <a:xfrm>
            <a:off x="5609603" y="1354709"/>
            <a:ext cx="3534397" cy="1938992"/>
          </a:xfrm>
          <a:prstGeom prst="rect">
            <a:avLst/>
          </a:prstGeom>
          <a:noFill/>
        </p:spPr>
        <p:txBody>
          <a:bodyPr wrap="square">
            <a:spAutoFit/>
          </a:bodyPr>
          <a:lstStyle/>
          <a:p>
            <a:r>
              <a:rPr lang="en-US" sz="2000" b="1" dirty="0">
                <a:solidFill>
                  <a:srgbClr val="7030A0"/>
                </a:solidFill>
              </a:rPr>
              <a:t>Memory Consumption</a:t>
            </a:r>
          </a:p>
          <a:p>
            <a:pPr marL="285750" indent="-285750">
              <a:buFont typeface="Arial" panose="020B0604020202020204" pitchFamily="34" charset="0"/>
              <a:buChar char="•"/>
            </a:pPr>
            <a:r>
              <a:rPr lang="en-US" sz="2000" dirty="0"/>
              <a:t>better than L=1, i.e., 2D only</a:t>
            </a:r>
          </a:p>
          <a:p>
            <a:pPr marL="285750" indent="-285750">
              <a:buFont typeface="Arial" panose="020B0604020202020204" pitchFamily="34" charset="0"/>
              <a:buChar char="•"/>
            </a:pPr>
            <a:r>
              <a:rPr lang="en-US" sz="2000" dirty="0"/>
              <a:t>best for time is not always best for memory consumption</a:t>
            </a:r>
          </a:p>
        </p:txBody>
      </p:sp>
      <p:sp>
        <p:nvSpPr>
          <p:cNvPr id="12" name="TextBox 11"/>
          <p:cNvSpPr txBox="1"/>
          <p:nvPr/>
        </p:nvSpPr>
        <p:spPr>
          <a:xfrm>
            <a:off x="5643996" y="4295385"/>
            <a:ext cx="3534397" cy="1015663"/>
          </a:xfrm>
          <a:prstGeom prst="rect">
            <a:avLst/>
          </a:prstGeom>
          <a:noFill/>
        </p:spPr>
        <p:txBody>
          <a:bodyPr wrap="square">
            <a:spAutoFit/>
          </a:bodyPr>
          <a:lstStyle/>
          <a:p>
            <a:r>
              <a:rPr lang="en-US" altLang="zh-CN" sz="2000" b="1" dirty="0">
                <a:solidFill>
                  <a:srgbClr val="7030A0"/>
                </a:solidFill>
              </a:rPr>
              <a:t>Partitioning</a:t>
            </a:r>
            <a:r>
              <a:rPr lang="zh-CN" altLang="en-US" sz="2000" b="1" dirty="0">
                <a:solidFill>
                  <a:srgbClr val="7030A0"/>
                </a:solidFill>
              </a:rPr>
              <a:t> </a:t>
            </a:r>
            <a:r>
              <a:rPr lang="en-US" altLang="zh-CN" sz="2000" b="1" dirty="0">
                <a:solidFill>
                  <a:srgbClr val="7030A0"/>
                </a:solidFill>
              </a:rPr>
              <a:t>Time</a:t>
            </a:r>
            <a:endParaRPr lang="en-US" sz="2000" b="1" dirty="0">
              <a:solidFill>
                <a:srgbClr val="7030A0"/>
              </a:solidFill>
            </a:endParaRPr>
          </a:p>
          <a:p>
            <a:pPr marL="285750" indent="-285750">
              <a:buFont typeface="Arial" panose="020B0604020202020204" pitchFamily="34" charset="0"/>
              <a:buChar char="•"/>
            </a:pPr>
            <a:r>
              <a:rPr lang="en-US" sz="2000" dirty="0"/>
              <a:t>similar curve as memory consumption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sz="2800" dirty="0">
                <a:latin typeface="微软雅黑" panose="020B0503020204020204" pitchFamily="34" charset="-122"/>
                <a:ea typeface="微软雅黑" panose="020B0503020204020204" pitchFamily="34" charset="-122"/>
                <a:cs typeface="Arial" panose="020B0604020202020204" pitchFamily="34" charset="0"/>
              </a:rPr>
              <a:t>CF</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Algorithms</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Improved</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GB" altLang="zh-CN" sz="2800" dirty="0">
                <a:latin typeface="微软雅黑" panose="020B0503020204020204" pitchFamily="34" charset="-122"/>
                <a:ea typeface="微软雅黑" panose="020B0503020204020204" pitchFamily="34" charset="-122"/>
              </a:rPr>
              <a:t>Scalability</a:t>
            </a:r>
            <a:endParaRPr lang="en-US" sz="2800" dirty="0">
              <a:latin typeface="Arial" panose="020B0604020202020204" pitchFamily="34" charset="0"/>
              <a:ea typeface="微软雅黑" panose="020B0503020204020204" pitchFamily="34" charset="-122"/>
              <a:cs typeface="Arial" panose="020B0604020202020204" pitchFamily="34" charset="0"/>
            </a:endParaRPr>
          </a:p>
        </p:txBody>
      </p:sp>
      <p:grpSp>
        <p:nvGrpSpPr>
          <p:cNvPr id="4" name="Group 3"/>
          <p:cNvGrpSpPr/>
          <p:nvPr/>
        </p:nvGrpSpPr>
        <p:grpSpPr>
          <a:xfrm>
            <a:off x="416861" y="892770"/>
            <a:ext cx="4227148" cy="4822230"/>
            <a:chOff x="4572000" y="913440"/>
            <a:chExt cx="4258816" cy="4660981"/>
          </a:xfrm>
        </p:grpSpPr>
        <p:pic>
          <p:nvPicPr>
            <p:cNvPr id="13" name="内容占位符 6"/>
            <p:cNvPicPr>
              <a:picLocks noChangeAspect="1"/>
            </p:cNvPicPr>
            <p:nvPr/>
          </p:nvPicPr>
          <p:blipFill>
            <a:blip r:embed="rId3"/>
            <a:stretch>
              <a:fillRect/>
            </a:stretch>
          </p:blipFill>
          <p:spPr>
            <a:xfrm>
              <a:off x="4572000" y="913440"/>
              <a:ext cx="4258816" cy="4478627"/>
            </a:xfrm>
            <a:prstGeom prst="rect">
              <a:avLst/>
            </a:prstGeom>
          </p:spPr>
        </p:pic>
        <p:sp>
          <p:nvSpPr>
            <p:cNvPr id="14" name="矩形 10"/>
            <p:cNvSpPr/>
            <p:nvPr/>
          </p:nvSpPr>
          <p:spPr>
            <a:xfrm>
              <a:off x="4959362" y="2007628"/>
              <a:ext cx="3727438" cy="340388"/>
            </a:xfrm>
            <a:prstGeom prst="rect">
              <a:avLst/>
            </a:prstGeom>
            <a:noFill/>
            <a:ln>
              <a:solidFill>
                <a:srgbClr val="FF2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7"/>
            <p:cNvSpPr/>
            <p:nvPr/>
          </p:nvSpPr>
          <p:spPr>
            <a:xfrm>
              <a:off x="5002250" y="3513145"/>
              <a:ext cx="3684550" cy="340388"/>
            </a:xfrm>
            <a:prstGeom prst="rect">
              <a:avLst/>
            </a:prstGeom>
            <a:noFill/>
            <a:ln>
              <a:solidFill>
                <a:srgbClr val="FF2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5"/>
            <p:cNvPicPr>
              <a:picLocks noChangeAspect="1"/>
            </p:cNvPicPr>
            <p:nvPr/>
          </p:nvPicPr>
          <p:blipFill>
            <a:blip r:embed="rId4"/>
            <a:stretch>
              <a:fillRect/>
            </a:stretch>
          </p:blipFill>
          <p:spPr>
            <a:xfrm>
              <a:off x="5094254" y="5390003"/>
              <a:ext cx="1808322" cy="184418"/>
            </a:xfrm>
            <a:prstGeom prst="rect">
              <a:avLst/>
            </a:prstGeom>
          </p:spPr>
        </p:pic>
        <p:pic>
          <p:nvPicPr>
            <p:cNvPr id="17" name="图片 11"/>
            <p:cNvPicPr>
              <a:picLocks noChangeAspect="1"/>
            </p:cNvPicPr>
            <p:nvPr/>
          </p:nvPicPr>
          <p:blipFill>
            <a:blip r:embed="rId4"/>
            <a:stretch>
              <a:fillRect/>
            </a:stretch>
          </p:blipFill>
          <p:spPr>
            <a:xfrm>
              <a:off x="6939415" y="5383283"/>
              <a:ext cx="1808322" cy="184418"/>
            </a:xfrm>
            <a:prstGeom prst="rect">
              <a:avLst/>
            </a:prstGeom>
          </p:spPr>
        </p:pic>
      </p:grpSp>
      <p:sp>
        <p:nvSpPr>
          <p:cNvPr id="18" name="TextBox 17"/>
          <p:cNvSpPr txBox="1"/>
          <p:nvPr/>
        </p:nvSpPr>
        <p:spPr>
          <a:xfrm>
            <a:off x="4684348" y="1655281"/>
            <a:ext cx="4459652" cy="3108543"/>
          </a:xfrm>
          <a:prstGeom prst="rect">
            <a:avLst/>
          </a:prstGeom>
          <a:noFill/>
        </p:spPr>
        <p:txBody>
          <a:bodyPr wrap="square">
            <a:spAutoFit/>
          </a:bodyPr>
          <a:lstStyle/>
          <a:p>
            <a:pPr marL="285750" indent="-285750">
              <a:buFont typeface="Arial" panose="020B0604020202020204" pitchFamily="34" charset="0"/>
              <a:buChar char="•"/>
            </a:pPr>
            <a:r>
              <a:rPr lang="en-US" altLang="zh-CN" sz="2000" dirty="0"/>
              <a:t>The communication cost grows with the number of nodes used.</a:t>
            </a:r>
          </a:p>
          <a:p>
            <a:endParaRPr lang="en-US" altLang="zh-CN" sz="2000" dirty="0"/>
          </a:p>
          <a:p>
            <a:pPr marL="285750" indent="-285750">
              <a:buFont typeface="Arial" panose="020B0604020202020204" pitchFamily="34" charset="0"/>
              <a:buChar char="•"/>
            </a:pPr>
            <a:r>
              <a:rPr lang="en-US" altLang="zh-CN" sz="2000" dirty="0">
                <a:latin typeface="微软雅黑" panose="020B0503020204020204" pitchFamily="34" charset="-122"/>
                <a:ea typeface="微软雅黑" panose="020B0503020204020204" pitchFamily="34" charset="-122"/>
              </a:rPr>
              <a:t>The network time soon dominates the whole execution time.</a:t>
            </a:r>
          </a:p>
          <a:p>
            <a:endParaRPr lang="en-US" altLang="zh-CN" sz="2000"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en-US" altLang="zh-CN" dirty="0">
                <a:latin typeface="微软雅黑" panose="020B0503020204020204" pitchFamily="34" charset="-122"/>
                <a:ea typeface="微软雅黑" panose="020B0503020204020204" pitchFamily="34" charset="-122"/>
              </a:rPr>
              <a:t>CUBE</a:t>
            </a:r>
            <a:r>
              <a:rPr lang="zh-CN" altLang="en-US" dirty="0">
                <a:latin typeface="微软雅黑" panose="020B0503020204020204" pitchFamily="34" charset="-122"/>
                <a:ea typeface="微软雅黑" panose="020B0503020204020204" pitchFamily="34" charset="-122"/>
              </a:rPr>
              <a:t> </a:t>
            </a:r>
            <a:r>
              <a:rPr lang="en-GB" altLang="zh-CN" dirty="0">
                <a:solidFill>
                  <a:srgbClr val="FF0000"/>
                </a:solidFill>
                <a:latin typeface="微软雅黑" panose="020B0503020204020204" pitchFamily="34" charset="-122"/>
                <a:ea typeface="微软雅黑" panose="020B0503020204020204" pitchFamily="34" charset="-122"/>
              </a:rPr>
              <a:t>reduces the network traffic</a:t>
            </a:r>
            <a:r>
              <a:rPr lang="en-GB"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thus</a:t>
            </a:r>
            <a:r>
              <a:rPr lang="zh-CN" altLang="en-US" dirty="0">
                <a:latin typeface="微软雅黑" panose="020B0503020204020204" pitchFamily="34" charset="-122"/>
                <a:ea typeface="微软雅黑" panose="020B0503020204020204" pitchFamily="34" charset="-122"/>
              </a:rPr>
              <a:t> </a:t>
            </a:r>
            <a:r>
              <a:rPr lang="en-GB" altLang="zh-CN" dirty="0">
                <a:latin typeface="微软雅黑" panose="020B0503020204020204" pitchFamily="34" charset="-122"/>
                <a:ea typeface="微软雅黑" panose="020B0503020204020204" pitchFamily="34" charset="-122"/>
              </a:rPr>
              <a:t>scales better than </a:t>
            </a:r>
            <a:r>
              <a:rPr lang="en-US" altLang="zh-CN" dirty="0">
                <a:latin typeface="微软雅黑" panose="020B0503020204020204" pitchFamily="34" charset="-122"/>
                <a:ea typeface="微软雅黑" panose="020B0503020204020204" pitchFamily="34" charset="-122"/>
              </a:rPr>
              <a:t>others.</a:t>
            </a:r>
            <a:endParaRPr lang="zh-CN" altLang="en-US" dirty="0">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endParaRPr lang="en-US" altLang="zh-CN" sz="20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sz="2800" dirty="0">
                <a:latin typeface="微软雅黑" panose="020B0503020204020204" pitchFamily="34" charset="-122"/>
                <a:ea typeface="微软雅黑" panose="020B0503020204020204" pitchFamily="34" charset="-122"/>
                <a:cs typeface="Arial" panose="020B0604020202020204" pitchFamily="34" charset="0"/>
              </a:rPr>
              <a:t>Conclusion</a:t>
            </a:r>
            <a:endParaRPr lang="en-US" sz="2800" dirty="0">
              <a:latin typeface="Arial" panose="020B0604020202020204" pitchFamily="34" charset="0"/>
              <a:ea typeface="微软雅黑" panose="020B0503020204020204" pitchFamily="34" charset="-122"/>
              <a:cs typeface="Arial" panose="020B0604020202020204" pitchFamily="34" charset="0"/>
            </a:endParaRPr>
          </a:p>
        </p:txBody>
      </p:sp>
      <p:sp>
        <p:nvSpPr>
          <p:cNvPr id="8" name="内容占位符 7"/>
          <p:cNvSpPr>
            <a:spLocks noGrp="1"/>
          </p:cNvSpPr>
          <p:nvPr>
            <p:ph idx="1"/>
          </p:nvPr>
        </p:nvSpPr>
        <p:spPr>
          <a:xfrm>
            <a:off x="471191" y="1273324"/>
            <a:ext cx="8426896" cy="3705571"/>
          </a:xfrm>
        </p:spPr>
        <p:txBody>
          <a:bodyPr>
            <a:noAutofit/>
          </a:bodyPr>
          <a:lstStyle/>
          <a:p>
            <a:r>
              <a:rPr lang="en-US" altLang="zh-CN" sz="2000" b="0" dirty="0">
                <a:latin typeface="微软雅黑" panose="020B0503020204020204" pitchFamily="34" charset="-122"/>
              </a:rPr>
              <a:t>Many</a:t>
            </a:r>
            <a:r>
              <a:rPr lang="zh-CN" altLang="en-US" sz="2000" b="0" dirty="0">
                <a:latin typeface="微软雅黑" panose="020B0503020204020204" pitchFamily="34" charset="-122"/>
                <a:ea typeface="微软雅黑" panose="020B0503020204020204" pitchFamily="34" charset="-122"/>
              </a:rPr>
              <a:t> </a:t>
            </a:r>
            <a:r>
              <a:rPr lang="en-US" altLang="zh-CN" sz="2000" b="0" dirty="0">
                <a:latin typeface="微软雅黑" panose="020B0503020204020204" pitchFamily="34" charset="-122"/>
              </a:rPr>
              <a:t>MLDM</a:t>
            </a:r>
            <a:r>
              <a:rPr lang="zh-CN" altLang="en-US" sz="2000" b="0" dirty="0">
                <a:latin typeface="微软雅黑" panose="020B0503020204020204" pitchFamily="34" charset="-122"/>
                <a:ea typeface="微软雅黑" panose="020B0503020204020204" pitchFamily="34" charset="-122"/>
              </a:rPr>
              <a:t> </a:t>
            </a:r>
            <a:r>
              <a:rPr lang="en-US" altLang="zh-CN" sz="2000" b="0" dirty="0">
                <a:latin typeface="微软雅黑" panose="020B0503020204020204" pitchFamily="34" charset="-122"/>
                <a:ea typeface="微软雅黑" panose="020B0503020204020204" pitchFamily="34" charset="-122"/>
              </a:rPr>
              <a:t>problems</a:t>
            </a:r>
            <a:r>
              <a:rPr lang="zh-CN" altLang="en-US" sz="2000" b="0" dirty="0">
                <a:latin typeface="微软雅黑" panose="020B0503020204020204" pitchFamily="34" charset="-122"/>
                <a:ea typeface="微软雅黑" panose="020B0503020204020204" pitchFamily="34" charset="-122"/>
              </a:rPr>
              <a:t> </a:t>
            </a:r>
            <a:r>
              <a:rPr lang="en-US" altLang="zh-CN" sz="2000" b="0" dirty="0">
                <a:latin typeface="微软雅黑" panose="020B0503020204020204" pitchFamily="34" charset="-122"/>
                <a:ea typeface="微软雅黑" panose="020B0503020204020204" pitchFamily="34" charset="-122"/>
              </a:rPr>
              <a:t>can</a:t>
            </a:r>
            <a:r>
              <a:rPr lang="zh-CN" altLang="en-US" sz="2000" b="0" dirty="0">
                <a:latin typeface="微软雅黑" panose="020B0503020204020204" pitchFamily="34" charset="-122"/>
                <a:ea typeface="微软雅黑" panose="020B0503020204020204" pitchFamily="34" charset="-122"/>
              </a:rPr>
              <a:t> </a:t>
            </a:r>
            <a:r>
              <a:rPr lang="en-US" altLang="zh-CN" sz="2000" b="0" dirty="0">
                <a:latin typeface="微软雅黑" panose="020B0503020204020204" pitchFamily="34" charset="-122"/>
                <a:ea typeface="微软雅黑" panose="020B0503020204020204" pitchFamily="34" charset="-122"/>
              </a:rPr>
              <a:t>be</a:t>
            </a:r>
            <a:r>
              <a:rPr lang="zh-CN" altLang="en-US" sz="2000" b="0" dirty="0">
                <a:latin typeface="微软雅黑" panose="020B0503020204020204" pitchFamily="34" charset="-122"/>
                <a:ea typeface="微软雅黑" panose="020B0503020204020204" pitchFamily="34" charset="-122"/>
              </a:rPr>
              <a:t> </a:t>
            </a:r>
            <a:r>
              <a:rPr lang="en-US" altLang="zh-CN" sz="2000" b="0" dirty="0">
                <a:latin typeface="微软雅黑" panose="020B0503020204020204" pitchFamily="34" charset="-122"/>
                <a:ea typeface="微软雅黑" panose="020B0503020204020204" pitchFamily="34" charset="-122"/>
              </a:rPr>
              <a:t>modeled</a:t>
            </a:r>
            <a:r>
              <a:rPr lang="zh-CN" altLang="en-US" sz="2000" b="0" dirty="0">
                <a:latin typeface="微软雅黑" panose="020B0503020204020204" pitchFamily="34" charset="-122"/>
                <a:ea typeface="微软雅黑" panose="020B0503020204020204" pitchFamily="34" charset="-122"/>
              </a:rPr>
              <a:t> </a:t>
            </a:r>
            <a:r>
              <a:rPr lang="en-US" altLang="zh-CN" sz="2000" b="0" dirty="0">
                <a:latin typeface="微软雅黑" panose="020B0503020204020204" pitchFamily="34" charset="-122"/>
                <a:ea typeface="微软雅黑" panose="020B0503020204020204" pitchFamily="34" charset="-122"/>
              </a:rPr>
              <a:t>as</a:t>
            </a:r>
            <a:r>
              <a:rPr lang="zh-CN" altLang="en-US" sz="2000" b="0" dirty="0">
                <a:latin typeface="微软雅黑" panose="020B0503020204020204" pitchFamily="34" charset="-122"/>
                <a:ea typeface="微软雅黑" panose="020B0503020204020204" pitchFamily="34" charset="-122"/>
              </a:rPr>
              <a:t> </a:t>
            </a:r>
            <a:r>
              <a:rPr lang="en-US" altLang="zh-CN" sz="2000" b="0" dirty="0">
                <a:latin typeface="微软雅黑" panose="020B0503020204020204" pitchFamily="34" charset="-122"/>
              </a:rPr>
              <a:t>graphs</a:t>
            </a:r>
            <a:endParaRPr lang="en-US" altLang="zh-CN" sz="2000" b="0" dirty="0">
              <a:latin typeface="微软雅黑" panose="020B0503020204020204" pitchFamily="34" charset="-122"/>
              <a:ea typeface="微软雅黑" panose="020B0503020204020204" pitchFamily="34" charset="-122"/>
            </a:endParaRPr>
          </a:p>
          <a:p>
            <a:r>
              <a:rPr lang="en-US" altLang="zh-CN" sz="2000" b="0" dirty="0">
                <a:latin typeface="微软雅黑" panose="020B0503020204020204" pitchFamily="34" charset="-122"/>
                <a:ea typeface="微软雅黑" panose="020B0503020204020204" pitchFamily="34" charset="-122"/>
              </a:rPr>
              <a:t>Vertices and edges are usually</a:t>
            </a:r>
            <a:r>
              <a:rPr lang="zh-CN" altLang="en-US" sz="2000" b="0" dirty="0">
                <a:latin typeface="微软雅黑" panose="020B0503020204020204" pitchFamily="34" charset="-122"/>
                <a:ea typeface="微软雅黑" panose="020B0503020204020204" pitchFamily="34" charset="-122"/>
              </a:rPr>
              <a:t> </a:t>
            </a:r>
            <a:r>
              <a:rPr lang="en-US" altLang="zh-CN" sz="2000" b="0" dirty="0">
                <a:latin typeface="微软雅黑" panose="020B0503020204020204" pitchFamily="34" charset="-122"/>
                <a:ea typeface="微软雅黑" panose="020B0503020204020204" pitchFamily="34" charset="-122"/>
              </a:rPr>
              <a:t>divisible </a:t>
            </a:r>
            <a:r>
              <a:rPr lang="en-US" altLang="zh-CN" sz="2000" b="0" dirty="0">
                <a:latin typeface="微软雅黑" panose="020B0503020204020204" pitchFamily="34" charset="-122"/>
              </a:rPr>
              <a:t>f</a:t>
            </a:r>
            <a:r>
              <a:rPr lang="en-US" altLang="zh-CN" sz="2000" b="0" dirty="0">
                <a:latin typeface="微软雅黑" panose="020B0503020204020204" pitchFamily="34" charset="-122"/>
                <a:ea typeface="微软雅黑" panose="020B0503020204020204" pitchFamily="34" charset="-122"/>
              </a:rPr>
              <a:t>or</a:t>
            </a:r>
            <a:r>
              <a:rPr lang="zh-CN" altLang="en-US" sz="2000" b="0" dirty="0">
                <a:latin typeface="微软雅黑" panose="020B0503020204020204" pitchFamily="34" charset="-122"/>
                <a:ea typeface="微软雅黑" panose="020B0503020204020204" pitchFamily="34" charset="-122"/>
              </a:rPr>
              <a:t> </a:t>
            </a:r>
            <a:r>
              <a:rPr lang="en-US" altLang="zh-CN" sz="2000" b="0" dirty="0">
                <a:latin typeface="微软雅黑" panose="020B0503020204020204" pitchFamily="34" charset="-122"/>
                <a:ea typeface="微软雅黑" panose="020B0503020204020204" pitchFamily="34" charset="-122"/>
              </a:rPr>
              <a:t>such</a:t>
            </a:r>
            <a:r>
              <a:rPr lang="zh-CN" altLang="en-US" sz="2000" b="0" dirty="0">
                <a:latin typeface="微软雅黑" panose="020B0503020204020204" pitchFamily="34" charset="-122"/>
                <a:ea typeface="微软雅黑" panose="020B0503020204020204" pitchFamily="34" charset="-122"/>
              </a:rPr>
              <a:t> </a:t>
            </a:r>
            <a:r>
              <a:rPr lang="en-US" altLang="zh-CN" sz="2000" b="0" dirty="0">
                <a:latin typeface="微软雅黑" panose="020B0503020204020204" pitchFamily="34" charset="-122"/>
                <a:ea typeface="微软雅黑" panose="020B0503020204020204" pitchFamily="34" charset="-122"/>
              </a:rPr>
              <a:t>graphs </a:t>
            </a:r>
          </a:p>
          <a:p>
            <a:r>
              <a:rPr lang="en-US" altLang="zh-CN" sz="2000" b="0" dirty="0">
                <a:latin typeface="微软雅黑" panose="020B0503020204020204" pitchFamily="34" charset="-122"/>
                <a:ea typeface="微软雅黑" panose="020B0503020204020204" pitchFamily="34" charset="-122"/>
              </a:rPr>
              <a:t>CUBE </a:t>
            </a:r>
          </a:p>
          <a:p>
            <a:pPr lvl="1"/>
            <a:r>
              <a:rPr lang="en-US" altLang="zh-CN" dirty="0">
                <a:latin typeface="微软雅黑" panose="020B0503020204020204" pitchFamily="34" charset="-122"/>
                <a:ea typeface="微软雅黑" panose="020B0503020204020204" pitchFamily="34" charset="-122"/>
              </a:rPr>
              <a:t>adopts 3D partitioning</a:t>
            </a:r>
          </a:p>
          <a:p>
            <a:pPr lvl="1"/>
            <a:r>
              <a:rPr lang="en-US" altLang="zh-CN" dirty="0">
                <a:latin typeface="微软雅黑" panose="020B0503020204020204" pitchFamily="34" charset="-122"/>
                <a:ea typeface="微软雅黑" panose="020B0503020204020204" pitchFamily="34" charset="-122"/>
              </a:rPr>
              <a:t>UPPS programming model</a:t>
            </a:r>
          </a:p>
          <a:p>
            <a:pPr lvl="1"/>
            <a:r>
              <a:rPr lang="en-US" altLang="zh-CN" dirty="0">
                <a:latin typeface="微软雅黑" panose="020B0503020204020204" pitchFamily="34" charset="-122"/>
                <a:ea typeface="微软雅黑" panose="020B0503020204020204" pitchFamily="34" charset="-122"/>
              </a:rPr>
              <a:t>uses matrix backend</a:t>
            </a:r>
          </a:p>
          <a:p>
            <a:pPr lvl="1"/>
            <a:r>
              <a:rPr lang="en-US" altLang="zh-CN" dirty="0">
                <a:latin typeface="微软雅黑" panose="020B0503020204020204" pitchFamily="34" charset="-122"/>
                <a:ea typeface="微软雅黑" panose="020B0503020204020204" pitchFamily="34" charset="-122"/>
              </a:rPr>
              <a:t>achieves up to 4.7x speedup</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(vs</a:t>
            </a:r>
            <a:r>
              <a:rPr lang="zh-CN" altLang="en-US" dirty="0">
                <a:latin typeface="微软雅黑" panose="020B0503020204020204" pitchFamily="34" charset="-122"/>
                <a:ea typeface="微软雅黑" panose="020B0503020204020204" pitchFamily="34" charset="-122"/>
              </a:rPr>
              <a:t> </a:t>
            </a:r>
            <a:r>
              <a:rPr lang="en-US" altLang="zh-CN" dirty="0" err="1">
                <a:latin typeface="微软雅黑" panose="020B0503020204020204" pitchFamily="34" charset="-122"/>
              </a:rPr>
              <a:t>PowerLyra</a:t>
            </a:r>
            <a:r>
              <a:rPr lang="en-US" altLang="zh-CN" dirty="0">
                <a:latin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sz="2800" dirty="0">
                <a:latin typeface="微软雅黑" panose="020B0503020204020204" pitchFamily="34" charset="-122"/>
                <a:ea typeface="微软雅黑" panose="020B0503020204020204" pitchFamily="34" charset="-122"/>
                <a:cs typeface="Arial" panose="020B0604020202020204" pitchFamily="34" charset="0"/>
              </a:rPr>
              <a:t>CF</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Algorithms</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CUBE</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Speedup</a:t>
            </a:r>
            <a:endParaRPr lang="en-US" sz="2800" dirty="0">
              <a:latin typeface="Arial" panose="020B0604020202020204" pitchFamily="34" charset="0"/>
              <a:ea typeface="微软雅黑" panose="020B0503020204020204" pitchFamily="34" charset="-122"/>
              <a:cs typeface="Arial" panose="020B0604020202020204" pitchFamily="34" charset="0"/>
            </a:endParaRPr>
          </a:p>
        </p:txBody>
      </p:sp>
      <p:grpSp>
        <p:nvGrpSpPr>
          <p:cNvPr id="8" name="Group 7"/>
          <p:cNvGrpSpPr/>
          <p:nvPr/>
        </p:nvGrpSpPr>
        <p:grpSpPr>
          <a:xfrm>
            <a:off x="237090" y="1129308"/>
            <a:ext cx="8669819" cy="2829382"/>
            <a:chOff x="368775" y="1129308"/>
            <a:chExt cx="8669819" cy="2829382"/>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50399"/>
            <a:stretch>
              <a:fillRect/>
            </a:stretch>
          </p:blipFill>
          <p:spPr>
            <a:xfrm>
              <a:off x="4655667" y="1129308"/>
              <a:ext cx="4382927" cy="282938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8775" y="1129308"/>
              <a:ext cx="4198467" cy="2697088"/>
            </a:xfrm>
            <a:prstGeom prst="rect">
              <a:avLst/>
            </a:prstGeom>
          </p:spPr>
        </p:pic>
      </p:grpSp>
      <p:sp>
        <p:nvSpPr>
          <p:cNvPr id="10" name="TextBox 9"/>
          <p:cNvSpPr txBox="1"/>
          <p:nvPr/>
        </p:nvSpPr>
        <p:spPr>
          <a:xfrm>
            <a:off x="899592" y="4126673"/>
            <a:ext cx="7560840" cy="1323439"/>
          </a:xfrm>
          <a:prstGeom prst="rect">
            <a:avLst/>
          </a:prstGeom>
          <a:noFill/>
        </p:spPr>
        <p:txBody>
          <a:bodyPr wrap="square">
            <a:spAutoFit/>
          </a:bodyPr>
          <a:lstStyle/>
          <a:p>
            <a:pPr marL="285750" indent="-285750">
              <a:buFont typeface="Arial" panose="020B0604020202020204" pitchFamily="34" charset="0"/>
              <a:buChar char="•"/>
            </a:pPr>
            <a:r>
              <a:rPr lang="en-US" altLang="zh-CN" sz="2000" dirty="0"/>
              <a:t>T</a:t>
            </a:r>
            <a:r>
              <a:rPr lang="en-US" sz="2000" dirty="0"/>
              <a:t>he speedup increases with L increases, up to about 3.0× on both datasets</a:t>
            </a:r>
          </a:p>
          <a:p>
            <a:pPr marL="285750" indent="-285750">
              <a:buFont typeface="Arial" panose="020B0604020202020204" pitchFamily="34" charset="0"/>
              <a:buChar char="•"/>
            </a:pPr>
            <a:r>
              <a:rPr lang="en-US" altLang="zh-CN" sz="2000" dirty="0"/>
              <a:t>A</a:t>
            </a:r>
            <a:r>
              <a:rPr lang="en-US" sz="2000" dirty="0"/>
              <a:t> larger number of layers does not lead to a larger speedup for every case</a:t>
            </a:r>
            <a:r>
              <a:rPr lang="zh-CN" altLang="en-US" sz="2000" dirty="0"/>
              <a:t> </a:t>
            </a:r>
            <a:r>
              <a:rPr lang="en-US" altLang="zh-CN" sz="2000" dirty="0"/>
              <a:t>[2]</a:t>
            </a:r>
            <a:endParaRPr lang="en-US" sz="2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sz="2800" dirty="0" err="1">
                <a:latin typeface="微软雅黑" panose="020B0503020204020204" pitchFamily="34" charset="-122"/>
                <a:ea typeface="微软雅黑" panose="020B0503020204020204" pitchFamily="34" charset="-122"/>
                <a:cs typeface="Arial" panose="020B0604020202020204" pitchFamily="34" charset="0"/>
              </a:rPr>
              <a:t>SpMM</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Improved</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IO</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 </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Cost</a:t>
            </a:r>
            <a:r>
              <a:rPr lang="zh-CN" altLang="en-US" sz="2800" b="0" dirty="0"/>
              <a:t> </a:t>
            </a:r>
            <a:endParaRPr lang="en-US" sz="2800" dirty="0">
              <a:latin typeface="Arial" panose="020B0604020202020204" pitchFamily="34" charset="0"/>
              <a:ea typeface="微软雅黑" panose="020B0503020204020204" pitchFamily="34" charset="-122"/>
              <a:cs typeface="Arial" panose="020B0604020202020204" pitchFamily="34" charset="0"/>
            </a:endParaRPr>
          </a:p>
        </p:txBody>
      </p:sp>
      <mc:AlternateContent xmlns:mc="http://schemas.openxmlformats.org/markup-compatibility/2006" xmlns:a14="http://schemas.microsoft.com/office/drawing/2010/main">
        <mc:Choice Requires="a14">
          <p:sp>
            <p:nvSpPr>
              <p:cNvPr id="9" name="TextBox 8"/>
              <p:cNvSpPr txBox="1"/>
              <p:nvPr/>
            </p:nvSpPr>
            <p:spPr>
              <a:xfrm>
                <a:off x="1470484" y="4294555"/>
                <a:ext cx="6203032" cy="646331"/>
              </a:xfrm>
              <a:prstGeom prst="rect">
                <a:avLst/>
              </a:prstGeom>
              <a:noFill/>
            </p:spPr>
            <p:txBody>
              <a:bodyPr wrap="square">
                <a:spAutoFit/>
              </a:bodyPr>
              <a:lstStyle/>
              <a:p>
                <a:r>
                  <a:rPr lang="en-US" dirty="0"/>
                  <a:t>Total I/O amount needed for a Push/Pull operation</a:t>
                </a:r>
                <a:r>
                  <a:rPr lang="zh-CN" altLang="en-US" dirty="0"/>
                  <a:t> </a:t>
                </a:r>
                <a:r>
                  <a:rPr lang="en-US" altLang="zh-CN" dirty="0"/>
                  <a:t>for</a:t>
                </a:r>
                <a:r>
                  <a:rPr lang="zh-CN" altLang="en-US" dirty="0"/>
                  <a:t> </a:t>
                </a:r>
                <a:r>
                  <a:rPr lang="en-US" altLang="zh-CN" dirty="0"/>
                  <a:t>calculating</a:t>
                </a:r>
                <a:r>
                  <a:rPr lang="zh-CN" altLang="en-US" dirty="0"/>
                  <a:t> </a:t>
                </a:r>
                <a:r>
                  <a:rPr lang="en-US" altLang="zh-CN" dirty="0" err="1"/>
                  <a:t>SpMM</a:t>
                </a:r>
                <a:r>
                  <a:rPr lang="zh-CN" altLang="en-US" dirty="0"/>
                  <a:t> </a:t>
                </a:r>
                <a:r>
                  <a:rPr lang="en-US" altLang="zh-CN" dirty="0"/>
                  <a:t>on</a:t>
                </a:r>
                <a:r>
                  <a:rPr lang="zh-CN" altLang="en-US" dirty="0"/>
                  <a:t> </a:t>
                </a:r>
                <a:r>
                  <a:rPr lang="en-US" altLang="zh-CN" dirty="0" err="1"/>
                  <a:t>lastFM</a:t>
                </a:r>
                <a:r>
                  <a:rPr lang="zh-CN" altLang="en-US" dirty="0"/>
                  <a:t> </a:t>
                </a:r>
                <a:r>
                  <a:rPr lang="en-US" altLang="zh-CN" dirty="0"/>
                  <a:t>with</a:t>
                </a:r>
                <a:r>
                  <a:rPr lang="zh-CN" altLang="en-US" dirty="0"/>
                  <a:t>  </a:t>
                </a:r>
                <a14:m>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𝑆</m:t>
                        </m:r>
                      </m:e>
                      <m:sub>
                        <m:r>
                          <a:rPr lang="en-US" altLang="zh-CN" b="0" i="1" smtClean="0">
                            <a:latin typeface="Cambria Math" panose="02040503050406030204" pitchFamily="18" charset="0"/>
                          </a:rPr>
                          <m:t>𝐶</m:t>
                        </m:r>
                      </m:sub>
                    </m:sSub>
                    <m:r>
                      <a:rPr lang="en-US" altLang="zh-CN" b="0" i="1" smtClean="0">
                        <a:latin typeface="Cambria Math" panose="02040503050406030204" pitchFamily="18" charset="0"/>
                      </a:rPr>
                      <m:t>=256</m:t>
                    </m:r>
                  </m:oMath>
                </a14:m>
                <a:r>
                  <a:rPr lang="zh-CN" altLang="en-US" b="0" dirty="0"/>
                  <a:t> </a:t>
                </a:r>
                <a:r>
                  <a:rPr lang="en-US" altLang="zh-CN" b="0" dirty="0"/>
                  <a:t>[2]</a:t>
                </a:r>
              </a:p>
            </p:txBody>
          </p:sp>
        </mc:Choice>
        <mc:Fallback xmlns="">
          <p:sp>
            <p:nvSpPr>
              <p:cNvPr id="9" name="TextBox 8"/>
              <p:cNvSpPr txBox="1">
                <a:spLocks noRot="1" noChangeAspect="1" noMove="1" noResize="1" noEditPoints="1" noAdjustHandles="1" noChangeArrowheads="1" noChangeShapeType="1" noTextEdit="1"/>
              </p:cNvSpPr>
              <p:nvPr/>
            </p:nvSpPr>
            <p:spPr>
              <a:xfrm>
                <a:off x="1470484" y="4294555"/>
                <a:ext cx="6203032" cy="646331"/>
              </a:xfrm>
              <a:prstGeom prst="rect">
                <a:avLst/>
              </a:prstGeom>
              <a:blipFill rotWithShape="1">
                <a:blip r:embed="rId3"/>
                <a:stretch>
                  <a:fillRect l="-7" t="-8" r="3" b="91"/>
                </a:stretch>
              </a:blipFill>
            </p:spPr>
            <p:txBody>
              <a:bodyPr/>
              <a:lstStyle/>
              <a:p>
                <a:r>
                  <a:rPr lang="zh-CN" altLang="en-US">
                    <a:noFill/>
                  </a:rPr>
                  <a:t> </a:t>
                </a:r>
              </a:p>
            </p:txBody>
          </p:sp>
        </mc:Fallback>
      </mc:AlternateContent>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9672" y="899675"/>
            <a:ext cx="5514536" cy="3370402"/>
          </a:xfrm>
          <a:prstGeom prst="rect">
            <a:avLst/>
          </a:prstGeom>
        </p:spPr>
      </p:pic>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sz="2800" dirty="0"/>
              <a:t>Matrix Backend</a:t>
            </a:r>
            <a:r>
              <a:rPr lang="zh-CN" altLang="en-US" sz="2800" dirty="0"/>
              <a:t> </a:t>
            </a:r>
            <a:endParaRPr lang="en-US" sz="2800" dirty="0">
              <a:latin typeface="Arial" panose="020B0604020202020204" pitchFamily="34" charset="0"/>
              <a:ea typeface="微软雅黑" panose="020B0503020204020204" pitchFamily="34" charset="-122"/>
              <a:cs typeface="Arial" panose="020B0604020202020204" pitchFamily="34" charset="0"/>
            </a:endParaRPr>
          </a:p>
        </p:txBody>
      </p:sp>
      <p:pic>
        <p:nvPicPr>
          <p:cNvPr id="5" name="Picture 4">
            <a:extLst>
              <a:ext uri="{FF2B5EF4-FFF2-40B4-BE49-F238E27FC236}">
                <a16:creationId xmlns:a16="http://schemas.microsoft.com/office/drawing/2014/main" id="{ABBADBCD-27AF-3E0F-E4E6-03F2E0E898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1129308"/>
            <a:ext cx="8229600" cy="4559888"/>
          </a:xfrm>
          <a:prstGeom prst="rect">
            <a:avLst/>
          </a:prstGeom>
        </p:spPr>
      </p:pic>
    </p:spTree>
    <p:extLst>
      <p:ext uri="{BB962C8B-B14F-4D97-AF65-F5344CB8AC3E}">
        <p14:creationId xmlns:p14="http://schemas.microsoft.com/office/powerpoint/2010/main" val="1782563885"/>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sz="2800" dirty="0"/>
              <a:t>Matrix Backend</a:t>
            </a:r>
            <a:r>
              <a:rPr lang="zh-CN" altLang="en-US" sz="2800" dirty="0"/>
              <a:t> </a:t>
            </a:r>
            <a:endParaRPr lang="en-US" sz="2800" dirty="0">
              <a:latin typeface="Arial" panose="020B0604020202020204" pitchFamily="34" charset="0"/>
              <a:ea typeface="微软雅黑" panose="020B0503020204020204" pitchFamily="34" charset="-122"/>
              <a:cs typeface="Arial" panose="020B0604020202020204" pitchFamily="34" charset="0"/>
            </a:endParaRPr>
          </a:p>
        </p:txBody>
      </p:sp>
      <p:pic>
        <p:nvPicPr>
          <p:cNvPr id="4" name="Picture 3">
            <a:extLst>
              <a:ext uri="{FF2B5EF4-FFF2-40B4-BE49-F238E27FC236}">
                <a16:creationId xmlns:a16="http://schemas.microsoft.com/office/drawing/2014/main" id="{D1FB2A6C-073D-A28A-B44C-2E5D3811FD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12" y="1129308"/>
            <a:ext cx="9144000" cy="4418910"/>
          </a:xfrm>
          <a:prstGeom prst="rect">
            <a:avLst/>
          </a:prstGeom>
        </p:spPr>
      </p:pic>
    </p:spTree>
    <p:extLst>
      <p:ext uri="{BB962C8B-B14F-4D97-AF65-F5344CB8AC3E}">
        <p14:creationId xmlns:p14="http://schemas.microsoft.com/office/powerpoint/2010/main" val="3873436643"/>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Arial" panose="020B0604020202020204" pitchFamily="34" charset="0"/>
                <a:ea typeface="微软雅黑" panose="020B0503020204020204" pitchFamily="34" charset="-122"/>
                <a:cs typeface="Arial" panose="020B0604020202020204" pitchFamily="34" charset="0"/>
              </a:rPr>
              <a:t>Outline</a:t>
            </a:r>
          </a:p>
        </p:txBody>
      </p:sp>
      <p:sp>
        <p:nvSpPr>
          <p:cNvPr id="7" name="Content Placeholder 2"/>
          <p:cNvSpPr txBox="1"/>
          <p:nvPr/>
        </p:nvSpPr>
        <p:spPr>
          <a:xfrm>
            <a:off x="449385" y="1094116"/>
            <a:ext cx="8229600" cy="3771636"/>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anose="020B0604020202020204" pitchFamily="34" charset="0"/>
              <a:buChar char="•"/>
              <a:defRPr sz="24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anose="020B0604020202020204"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anose="020B0604020202020204"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000" dirty="0">
                <a:solidFill>
                  <a:schemeClr val="accent6">
                    <a:lumMod val="75000"/>
                  </a:schemeClr>
                </a:solidFill>
                <a:latin typeface="微软雅黑" panose="020B0503020204020204" pitchFamily="34" charset="-122"/>
                <a:ea typeface="微软雅黑" panose="020B0503020204020204" pitchFamily="34" charset="-122"/>
              </a:rPr>
              <a:t>Background and Motivation</a:t>
            </a:r>
          </a:p>
          <a:p>
            <a:r>
              <a:rPr lang="en-US" altLang="zh-CN" sz="2000" dirty="0">
                <a:solidFill>
                  <a:schemeClr val="accent6">
                    <a:lumMod val="75000"/>
                  </a:schemeClr>
                </a:solidFill>
                <a:latin typeface="微软雅黑" panose="020B0503020204020204" pitchFamily="34" charset="-122"/>
                <a:ea typeface="微软雅黑" panose="020B0503020204020204" pitchFamily="34" charset="-122"/>
              </a:rPr>
              <a:t>Programming Model Design</a:t>
            </a:r>
          </a:p>
          <a:p>
            <a:r>
              <a:rPr lang="en-US" altLang="zh-CN" sz="2000" dirty="0">
                <a:solidFill>
                  <a:schemeClr val="accent6">
                    <a:lumMod val="75000"/>
                  </a:schemeClr>
                </a:solidFill>
                <a:latin typeface="微软雅黑" panose="020B0503020204020204" pitchFamily="34" charset="-122"/>
              </a:rPr>
              <a:t>Evaluation</a:t>
            </a:r>
            <a:endParaRPr lang="en-US" altLang="zh-CN" sz="2000" dirty="0">
              <a:solidFill>
                <a:schemeClr val="accent6">
                  <a:lumMod val="75000"/>
                </a:schemeClr>
              </a:solidFill>
              <a:latin typeface="微软雅黑" panose="020B0503020204020204" pitchFamily="34" charset="-122"/>
              <a:ea typeface="微软雅黑" panose="020B0503020204020204" pitchFamily="34" charset="-122"/>
            </a:endParaRPr>
          </a:p>
          <a:p>
            <a:r>
              <a:rPr lang="en-US" altLang="zh-CN" sz="2000" dirty="0">
                <a:latin typeface="微软雅黑" panose="020B0503020204020204" pitchFamily="34" charset="-122"/>
              </a:rPr>
              <a:t>Demo</a:t>
            </a:r>
            <a:endParaRPr lang="en-US" altLang="zh-CN" sz="2000" dirty="0">
              <a:latin typeface="微软雅黑" panose="020B0503020204020204" pitchFamily="34" charset="-122"/>
              <a:ea typeface="微软雅黑" panose="020B0503020204020204" pitchFamily="34" charset="-122"/>
            </a:endParaRPr>
          </a:p>
          <a:p>
            <a:endParaRPr lang="en-US" altLang="zh-CN" sz="2000" dirty="0">
              <a:latin typeface="微软雅黑" panose="020B0503020204020204" pitchFamily="34" charset="-122"/>
              <a:ea typeface="微软雅黑" panose="020B0503020204020204" pitchFamily="34" charset="-122"/>
            </a:endParaRPr>
          </a:p>
          <a:p>
            <a:endParaRPr lang="zh-CN" altLang="en-US"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116698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851B018B-7618-4703-97DC-0DA771EFD118}"/>
              </a:ext>
            </a:extLst>
          </p:cNvPr>
          <p:cNvSpPr>
            <a:spLocks noGrp="1"/>
          </p:cNvSpPr>
          <p:nvPr>
            <p:ph type="title"/>
          </p:nvPr>
        </p:nvSpPr>
        <p:spPr/>
        <p:txBody>
          <a:bodyPr/>
          <a:lstStyle/>
          <a:p>
            <a:r>
              <a:rPr lang="en-US" altLang="zh-CN" b="1" dirty="0">
                <a:solidFill>
                  <a:srgbClr val="C0504D"/>
                </a:solidFill>
                <a:latin typeface="微软雅黑" panose="020B0503020204020204" pitchFamily="34" charset="-122"/>
                <a:ea typeface="微软雅黑" panose="020B0503020204020204" pitchFamily="34" charset="-122"/>
              </a:rPr>
              <a:t>Demo</a:t>
            </a:r>
            <a:endParaRPr lang="zh-CN" altLang="en-US" b="1" dirty="0">
              <a:solidFill>
                <a:srgbClr val="C0504D"/>
              </a:solidFill>
              <a:latin typeface="微软雅黑" panose="020B0503020204020204" pitchFamily="34" charset="-122"/>
              <a:ea typeface="微软雅黑" panose="020B0503020204020204" pitchFamily="34" charset="-122"/>
            </a:endParaRPr>
          </a:p>
        </p:txBody>
      </p:sp>
      <p:sp>
        <p:nvSpPr>
          <p:cNvPr id="8" name="内容占位符 7">
            <a:extLst>
              <a:ext uri="{FF2B5EF4-FFF2-40B4-BE49-F238E27FC236}">
                <a16:creationId xmlns:a16="http://schemas.microsoft.com/office/drawing/2014/main" id="{8D6392BC-E71F-4825-85F9-C5CEF000A4EC}"/>
              </a:ext>
            </a:extLst>
          </p:cNvPr>
          <p:cNvSpPr>
            <a:spLocks noGrp="1"/>
          </p:cNvSpPr>
          <p:nvPr>
            <p:ph idx="1"/>
          </p:nvPr>
        </p:nvSpPr>
        <p:spPr>
          <a:xfrm>
            <a:off x="457200" y="1485901"/>
            <a:ext cx="7463172" cy="3394472"/>
          </a:xfrm>
        </p:spPr>
        <p:txBody>
          <a:bodyPr>
            <a:normAutofit/>
          </a:bodyPr>
          <a:lstStyle/>
          <a:p>
            <a:r>
              <a:rPr lang="en-US" altLang="zh-CN" sz="2100" b="1" dirty="0">
                <a:latin typeface="微软雅黑" panose="020B0503020204020204" pitchFamily="34" charset="-122"/>
                <a:ea typeface="微软雅黑" panose="020B0503020204020204" pitchFamily="34" charset="-122"/>
              </a:rPr>
              <a:t>Cube</a:t>
            </a:r>
            <a:r>
              <a:rPr lang="en-US" altLang="zh-CN" sz="2100" dirty="0">
                <a:latin typeface="微软雅黑" panose="020B0503020204020204" pitchFamily="34" charset="-122"/>
                <a:ea typeface="微软雅黑" panose="020B0503020204020204" pitchFamily="34" charset="-122"/>
              </a:rPr>
              <a:t> contributions:</a:t>
            </a:r>
          </a:p>
          <a:p>
            <a:pPr lvl="1"/>
            <a:r>
              <a:rPr lang="en-US" altLang="zh-CN" sz="1920" dirty="0">
                <a:latin typeface="微软雅黑" panose="020B0503020204020204" pitchFamily="34" charset="-122"/>
                <a:ea typeface="微软雅黑" panose="020B0503020204020204" pitchFamily="34" charset="-122"/>
              </a:rPr>
              <a:t>3D graph partition</a:t>
            </a:r>
          </a:p>
          <a:p>
            <a:pPr lvl="1"/>
            <a:r>
              <a:rPr lang="en-US" altLang="zh-CN" sz="1920" dirty="0">
                <a:latin typeface="微软雅黑" panose="020B0503020204020204" pitchFamily="34" charset="-122"/>
                <a:ea typeface="微软雅黑" panose="020B0503020204020204" pitchFamily="34" charset="-122"/>
              </a:rPr>
              <a:t>UPPS program model for 3D partition</a:t>
            </a:r>
          </a:p>
          <a:p>
            <a:pPr lvl="1"/>
            <a:r>
              <a:rPr lang="en-US" altLang="zh-CN" sz="1920" dirty="0">
                <a:latin typeface="微软雅黑" panose="020B0503020204020204" pitchFamily="34" charset="-122"/>
                <a:ea typeface="微软雅黑" panose="020B0503020204020204" pitchFamily="34" charset="-122"/>
              </a:rPr>
              <a:t>Gradient descent</a:t>
            </a:r>
          </a:p>
          <a:p>
            <a:pPr lvl="1"/>
            <a:r>
              <a:rPr lang="en-US" altLang="zh-CN" sz="1920" dirty="0">
                <a:latin typeface="微软雅黑" panose="020B0503020204020204" pitchFamily="34" charset="-122"/>
                <a:ea typeface="微软雅黑" panose="020B0503020204020204" pitchFamily="34" charset="-122"/>
              </a:rPr>
              <a:t>Systematical evaluation</a:t>
            </a:r>
            <a:endParaRPr lang="zh-CN" altLang="en-US" sz="1920" dirty="0">
              <a:latin typeface="微软雅黑" panose="020B0503020204020204" pitchFamily="34" charset="-122"/>
              <a:ea typeface="微软雅黑" panose="020B0503020204020204" pitchFamily="34" charset="-122"/>
            </a:endParaRPr>
          </a:p>
        </p:txBody>
      </p:sp>
      <p:sp>
        <p:nvSpPr>
          <p:cNvPr id="5" name="页脚占位符 4">
            <a:extLst>
              <a:ext uri="{FF2B5EF4-FFF2-40B4-BE49-F238E27FC236}">
                <a16:creationId xmlns:a16="http://schemas.microsoft.com/office/drawing/2014/main" id="{1F0380BC-50EE-4B67-A4C0-01DE10C14924}"/>
              </a:ext>
            </a:extLst>
          </p:cNvPr>
          <p:cNvSpPr>
            <a:spLocks noGrp="1"/>
          </p:cNvSpPr>
          <p:nvPr>
            <p:ph type="ftr" sz="quarter" idx="11"/>
          </p:nvPr>
        </p:nvSpPr>
        <p:spPr/>
        <p:txBody>
          <a:bodyPr/>
          <a:lstStyle/>
          <a:p>
            <a:pPr defTabSz="822927"/>
            <a:endParaRPr lang="zh-CN" altLang="en-US" dirty="0">
              <a:solidFill>
                <a:prstClr val="black">
                  <a:tint val="75000"/>
                </a:prstClr>
              </a:solidFill>
            </a:endParaRPr>
          </a:p>
        </p:txBody>
      </p:sp>
      <p:sp>
        <p:nvSpPr>
          <p:cNvPr id="6" name="灯片编号占位符 5">
            <a:extLst>
              <a:ext uri="{FF2B5EF4-FFF2-40B4-BE49-F238E27FC236}">
                <a16:creationId xmlns:a16="http://schemas.microsoft.com/office/drawing/2014/main" id="{6B2DCA8B-8357-428B-9487-DEF072F222DD}"/>
              </a:ext>
            </a:extLst>
          </p:cNvPr>
          <p:cNvSpPr>
            <a:spLocks noGrp="1"/>
          </p:cNvSpPr>
          <p:nvPr>
            <p:ph type="sldNum" sz="quarter" idx="12"/>
          </p:nvPr>
        </p:nvSpPr>
        <p:spPr/>
        <p:txBody>
          <a:bodyPr/>
          <a:lstStyle/>
          <a:p>
            <a:pPr defTabSz="822927"/>
            <a:fld id="{ADE361C3-C043-4A6E-BDCE-8DA1E7D90A3B}" type="slidenum">
              <a:rPr lang="zh-CN" altLang="en-US">
                <a:solidFill>
                  <a:prstClr val="black">
                    <a:tint val="75000"/>
                  </a:prstClr>
                </a:solidFill>
              </a:rPr>
              <a:pPr defTabSz="822927"/>
              <a:t>35</a:t>
            </a:fld>
            <a:endParaRPr lang="zh-CN" altLang="en-US">
              <a:solidFill>
                <a:prstClr val="black">
                  <a:tint val="75000"/>
                </a:prstClr>
              </a:solidFill>
            </a:endParaRPr>
          </a:p>
        </p:txBody>
      </p:sp>
    </p:spTree>
    <p:extLst>
      <p:ext uri="{BB962C8B-B14F-4D97-AF65-F5344CB8AC3E}">
        <p14:creationId xmlns:p14="http://schemas.microsoft.com/office/powerpoint/2010/main" val="516162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851B018B-7618-4703-97DC-0DA771EFD118}"/>
              </a:ext>
            </a:extLst>
          </p:cNvPr>
          <p:cNvSpPr>
            <a:spLocks noGrp="1"/>
          </p:cNvSpPr>
          <p:nvPr>
            <p:ph type="title"/>
          </p:nvPr>
        </p:nvSpPr>
        <p:spPr/>
        <p:txBody>
          <a:bodyPr/>
          <a:lstStyle/>
          <a:p>
            <a:r>
              <a:rPr lang="en-US" altLang="zh-CN" b="1" dirty="0">
                <a:solidFill>
                  <a:srgbClr val="C0504D"/>
                </a:solidFill>
                <a:latin typeface="微软雅黑" panose="020B0503020204020204" pitchFamily="34" charset="-122"/>
                <a:ea typeface="微软雅黑" panose="020B0503020204020204" pitchFamily="34" charset="-122"/>
              </a:rPr>
              <a:t>Demo</a:t>
            </a:r>
            <a:endParaRPr lang="zh-CN" altLang="en-US" b="1" dirty="0">
              <a:solidFill>
                <a:srgbClr val="C0504D"/>
              </a:solidFill>
              <a:latin typeface="微软雅黑" panose="020B0503020204020204" pitchFamily="34" charset="-122"/>
              <a:ea typeface="微软雅黑" panose="020B0503020204020204" pitchFamily="34" charset="-122"/>
            </a:endParaRPr>
          </a:p>
        </p:txBody>
      </p:sp>
      <p:sp>
        <p:nvSpPr>
          <p:cNvPr id="8" name="内容占位符 7">
            <a:extLst>
              <a:ext uri="{FF2B5EF4-FFF2-40B4-BE49-F238E27FC236}">
                <a16:creationId xmlns:a16="http://schemas.microsoft.com/office/drawing/2014/main" id="{8D6392BC-E71F-4825-85F9-C5CEF000A4EC}"/>
              </a:ext>
            </a:extLst>
          </p:cNvPr>
          <p:cNvSpPr>
            <a:spLocks noGrp="1"/>
          </p:cNvSpPr>
          <p:nvPr>
            <p:ph idx="1"/>
          </p:nvPr>
        </p:nvSpPr>
        <p:spPr>
          <a:xfrm>
            <a:off x="457200" y="1485901"/>
            <a:ext cx="7463172" cy="3394472"/>
          </a:xfrm>
        </p:spPr>
        <p:txBody>
          <a:bodyPr>
            <a:normAutofit/>
          </a:bodyPr>
          <a:lstStyle/>
          <a:p>
            <a:r>
              <a:rPr lang="en-US" altLang="zh-CN" sz="2100" b="1" dirty="0">
                <a:latin typeface="微软雅黑" panose="020B0503020204020204" pitchFamily="34" charset="-122"/>
                <a:ea typeface="微软雅黑" panose="020B0503020204020204" pitchFamily="34" charset="-122"/>
              </a:rPr>
              <a:t>Cube</a:t>
            </a:r>
            <a:r>
              <a:rPr lang="en-US" altLang="zh-CN" sz="2100" dirty="0">
                <a:latin typeface="微软雅黑" panose="020B0503020204020204" pitchFamily="34" charset="-122"/>
                <a:ea typeface="微软雅黑" panose="020B0503020204020204" pitchFamily="34" charset="-122"/>
              </a:rPr>
              <a:t> contributions:</a:t>
            </a:r>
          </a:p>
          <a:p>
            <a:pPr lvl="1"/>
            <a:r>
              <a:rPr lang="en-US" altLang="zh-CN" sz="1920" dirty="0">
                <a:latin typeface="微软雅黑" panose="020B0503020204020204" pitchFamily="34" charset="-122"/>
                <a:ea typeface="微软雅黑" panose="020B0503020204020204" pitchFamily="34" charset="-122"/>
              </a:rPr>
              <a:t>3D graph partition</a:t>
            </a:r>
          </a:p>
          <a:p>
            <a:pPr lvl="1"/>
            <a:r>
              <a:rPr lang="en-US" altLang="zh-CN" sz="1920" dirty="0">
                <a:latin typeface="微软雅黑" panose="020B0503020204020204" pitchFamily="34" charset="-122"/>
                <a:ea typeface="微软雅黑" panose="020B0503020204020204" pitchFamily="34" charset="-122"/>
              </a:rPr>
              <a:t>UPPS program model for 3D partition</a:t>
            </a:r>
          </a:p>
          <a:p>
            <a:pPr lvl="1"/>
            <a:r>
              <a:rPr lang="en-US" altLang="zh-CN" sz="1920" dirty="0">
                <a:latin typeface="微软雅黑" panose="020B0503020204020204" pitchFamily="34" charset="-122"/>
                <a:ea typeface="微软雅黑" panose="020B0503020204020204" pitchFamily="34" charset="-122"/>
              </a:rPr>
              <a:t>Gradient descent</a:t>
            </a:r>
          </a:p>
          <a:p>
            <a:pPr lvl="1"/>
            <a:r>
              <a:rPr lang="en-US" altLang="zh-CN" sz="1920" dirty="0">
                <a:latin typeface="微软雅黑" panose="020B0503020204020204" pitchFamily="34" charset="-122"/>
                <a:ea typeface="微软雅黑" panose="020B0503020204020204" pitchFamily="34" charset="-122"/>
              </a:rPr>
              <a:t>Systematical evaluation</a:t>
            </a:r>
            <a:endParaRPr lang="zh-CN" altLang="en-US" sz="1920" dirty="0">
              <a:latin typeface="微软雅黑" panose="020B0503020204020204" pitchFamily="34" charset="-122"/>
              <a:ea typeface="微软雅黑" panose="020B0503020204020204" pitchFamily="34" charset="-122"/>
            </a:endParaRPr>
          </a:p>
        </p:txBody>
      </p:sp>
      <p:sp>
        <p:nvSpPr>
          <p:cNvPr id="5" name="页脚占位符 4">
            <a:extLst>
              <a:ext uri="{FF2B5EF4-FFF2-40B4-BE49-F238E27FC236}">
                <a16:creationId xmlns:a16="http://schemas.microsoft.com/office/drawing/2014/main" id="{1F0380BC-50EE-4B67-A4C0-01DE10C14924}"/>
              </a:ext>
            </a:extLst>
          </p:cNvPr>
          <p:cNvSpPr>
            <a:spLocks noGrp="1"/>
          </p:cNvSpPr>
          <p:nvPr>
            <p:ph type="ftr" sz="quarter" idx="11"/>
          </p:nvPr>
        </p:nvSpPr>
        <p:spPr/>
        <p:txBody>
          <a:bodyPr/>
          <a:lstStyle/>
          <a:p>
            <a:pPr defTabSz="822927"/>
            <a:endParaRPr lang="zh-CN" altLang="en-US" dirty="0">
              <a:solidFill>
                <a:prstClr val="black">
                  <a:tint val="75000"/>
                </a:prstClr>
              </a:solidFill>
            </a:endParaRPr>
          </a:p>
        </p:txBody>
      </p:sp>
      <p:sp>
        <p:nvSpPr>
          <p:cNvPr id="6" name="灯片编号占位符 5">
            <a:extLst>
              <a:ext uri="{FF2B5EF4-FFF2-40B4-BE49-F238E27FC236}">
                <a16:creationId xmlns:a16="http://schemas.microsoft.com/office/drawing/2014/main" id="{6B2DCA8B-8357-428B-9487-DEF072F222DD}"/>
              </a:ext>
            </a:extLst>
          </p:cNvPr>
          <p:cNvSpPr>
            <a:spLocks noGrp="1"/>
          </p:cNvSpPr>
          <p:nvPr>
            <p:ph type="sldNum" sz="quarter" idx="12"/>
          </p:nvPr>
        </p:nvSpPr>
        <p:spPr/>
        <p:txBody>
          <a:bodyPr/>
          <a:lstStyle/>
          <a:p>
            <a:pPr defTabSz="822927"/>
            <a:fld id="{ADE361C3-C043-4A6E-BDCE-8DA1E7D90A3B}" type="slidenum">
              <a:rPr lang="zh-CN" altLang="en-US">
                <a:solidFill>
                  <a:prstClr val="black">
                    <a:tint val="75000"/>
                  </a:prstClr>
                </a:solidFill>
              </a:rPr>
              <a:pPr defTabSz="822927"/>
              <a:t>36</a:t>
            </a:fld>
            <a:endParaRPr lang="zh-CN" altLang="en-US">
              <a:solidFill>
                <a:prstClr val="black">
                  <a:tint val="75000"/>
                </a:prstClr>
              </a:solidFill>
            </a:endParaRPr>
          </a:p>
        </p:txBody>
      </p:sp>
    </p:spTree>
    <p:extLst>
      <p:ext uri="{BB962C8B-B14F-4D97-AF65-F5344CB8AC3E}">
        <p14:creationId xmlns:p14="http://schemas.microsoft.com/office/powerpoint/2010/main" val="263296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851B018B-7618-4703-97DC-0DA771EFD118}"/>
              </a:ext>
            </a:extLst>
          </p:cNvPr>
          <p:cNvSpPr>
            <a:spLocks noGrp="1"/>
          </p:cNvSpPr>
          <p:nvPr>
            <p:ph type="title"/>
          </p:nvPr>
        </p:nvSpPr>
        <p:spPr/>
        <p:txBody>
          <a:bodyPr/>
          <a:lstStyle/>
          <a:p>
            <a:r>
              <a:rPr lang="en-US" altLang="zh-CN" b="1" dirty="0">
                <a:solidFill>
                  <a:srgbClr val="C0504D"/>
                </a:solidFill>
                <a:latin typeface="微软雅黑" panose="020B0503020204020204" pitchFamily="34" charset="-122"/>
                <a:ea typeface="微软雅黑" panose="020B0503020204020204" pitchFamily="34" charset="-122"/>
              </a:rPr>
              <a:t>3D Graph Partition</a:t>
            </a:r>
          </a:p>
        </p:txBody>
      </p:sp>
      <p:sp>
        <p:nvSpPr>
          <p:cNvPr id="8" name="内容占位符 7">
            <a:extLst>
              <a:ext uri="{FF2B5EF4-FFF2-40B4-BE49-F238E27FC236}">
                <a16:creationId xmlns:a16="http://schemas.microsoft.com/office/drawing/2014/main" id="{8D6392BC-E71F-4825-85F9-C5CEF000A4EC}"/>
              </a:ext>
            </a:extLst>
          </p:cNvPr>
          <p:cNvSpPr>
            <a:spLocks noGrp="1"/>
          </p:cNvSpPr>
          <p:nvPr>
            <p:ph idx="1"/>
          </p:nvPr>
        </p:nvSpPr>
        <p:spPr>
          <a:xfrm>
            <a:off x="457200" y="1485901"/>
            <a:ext cx="7463172" cy="3394472"/>
          </a:xfrm>
        </p:spPr>
        <p:txBody>
          <a:bodyPr>
            <a:normAutofit/>
          </a:bodyPr>
          <a:lstStyle/>
          <a:p>
            <a:r>
              <a:rPr lang="en-US" altLang="zh-CN" sz="2100" dirty="0">
                <a:latin typeface="微软雅黑" panose="020B0503020204020204" pitchFamily="34" charset="-122"/>
                <a:ea typeface="微软雅黑" panose="020B0503020204020204" pitchFamily="34" charset="-122"/>
              </a:rPr>
              <a:t>Divide vector data into multiple layers</a:t>
            </a:r>
          </a:p>
          <a:p>
            <a:r>
              <a:rPr lang="en-US" altLang="zh-CN" sz="2100" dirty="0">
                <a:latin typeface="微软雅黑" panose="020B0503020204020204" pitchFamily="34" charset="-122"/>
                <a:ea typeface="微软雅黑" panose="020B0503020204020204" pitchFamily="34" charset="-122"/>
              </a:rPr>
              <a:t>2D graph partition in each layer</a:t>
            </a:r>
          </a:p>
          <a:p>
            <a:pPr lvl="1"/>
            <a:r>
              <a:rPr lang="en-US" altLang="zh-CN" sz="1920" dirty="0">
                <a:latin typeface="微软雅黑" panose="020B0503020204020204" pitchFamily="34" charset="-122"/>
                <a:ea typeface="微软雅黑" panose="020B0503020204020204" pitchFamily="34" charset="-122"/>
              </a:rPr>
              <a:t>Edge partition</a:t>
            </a:r>
          </a:p>
          <a:p>
            <a:pPr lvl="1"/>
            <a:endParaRPr lang="en-US" altLang="zh-CN" sz="1920" dirty="0">
              <a:latin typeface="微软雅黑" panose="020B0503020204020204" pitchFamily="34" charset="-122"/>
              <a:ea typeface="微软雅黑" panose="020B0503020204020204" pitchFamily="34" charset="-122"/>
            </a:endParaRPr>
          </a:p>
          <a:p>
            <a:pPr marL="0" indent="0">
              <a:buNone/>
            </a:pPr>
            <a:endParaRPr lang="zh-CN" altLang="en-US" sz="2100" dirty="0">
              <a:latin typeface="微软雅黑" panose="020B0503020204020204" pitchFamily="34" charset="-122"/>
              <a:ea typeface="微软雅黑" panose="020B0503020204020204" pitchFamily="34" charset="-122"/>
            </a:endParaRPr>
          </a:p>
        </p:txBody>
      </p:sp>
      <p:sp>
        <p:nvSpPr>
          <p:cNvPr id="6" name="灯片编号占位符 5">
            <a:extLst>
              <a:ext uri="{FF2B5EF4-FFF2-40B4-BE49-F238E27FC236}">
                <a16:creationId xmlns:a16="http://schemas.microsoft.com/office/drawing/2014/main" id="{6B2DCA8B-8357-428B-9487-DEF072F222DD}"/>
              </a:ext>
            </a:extLst>
          </p:cNvPr>
          <p:cNvSpPr>
            <a:spLocks noGrp="1"/>
          </p:cNvSpPr>
          <p:nvPr>
            <p:ph type="sldNum" sz="quarter" idx="12"/>
          </p:nvPr>
        </p:nvSpPr>
        <p:spPr/>
        <p:txBody>
          <a:bodyPr/>
          <a:lstStyle/>
          <a:p>
            <a:fld id="{ADE361C3-C043-4A6E-BDCE-8DA1E7D90A3B}" type="slidenum">
              <a:rPr lang="zh-CN" altLang="en-US" smtClean="0"/>
              <a:t>37</a:t>
            </a:fld>
            <a:endParaRPr lang="zh-CN" altLang="en-US"/>
          </a:p>
        </p:txBody>
      </p:sp>
    </p:spTree>
    <p:extLst>
      <p:ext uri="{BB962C8B-B14F-4D97-AF65-F5344CB8AC3E}">
        <p14:creationId xmlns:p14="http://schemas.microsoft.com/office/powerpoint/2010/main" val="937399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851B018B-7618-4703-97DC-0DA771EFD118}"/>
              </a:ext>
            </a:extLst>
          </p:cNvPr>
          <p:cNvSpPr>
            <a:spLocks noGrp="1"/>
          </p:cNvSpPr>
          <p:nvPr>
            <p:ph type="title"/>
          </p:nvPr>
        </p:nvSpPr>
        <p:spPr/>
        <p:txBody>
          <a:bodyPr/>
          <a:lstStyle/>
          <a:p>
            <a:r>
              <a:rPr lang="en-US" altLang="zh-CN" b="1" dirty="0">
                <a:solidFill>
                  <a:srgbClr val="C0504D"/>
                </a:solidFill>
                <a:latin typeface="微软雅黑" panose="020B0503020204020204" pitchFamily="34" charset="-122"/>
                <a:ea typeface="微软雅黑" panose="020B0503020204020204" pitchFamily="34" charset="-122"/>
              </a:rPr>
              <a:t>UPPS Implement</a:t>
            </a:r>
          </a:p>
        </p:txBody>
      </p:sp>
      <p:sp>
        <p:nvSpPr>
          <p:cNvPr id="6" name="灯片编号占位符 5">
            <a:extLst>
              <a:ext uri="{FF2B5EF4-FFF2-40B4-BE49-F238E27FC236}">
                <a16:creationId xmlns:a16="http://schemas.microsoft.com/office/drawing/2014/main" id="{6B2DCA8B-8357-428B-9487-DEF072F222DD}"/>
              </a:ext>
            </a:extLst>
          </p:cNvPr>
          <p:cNvSpPr>
            <a:spLocks noGrp="1"/>
          </p:cNvSpPr>
          <p:nvPr>
            <p:ph type="sldNum" sz="quarter" idx="12"/>
          </p:nvPr>
        </p:nvSpPr>
        <p:spPr/>
        <p:txBody>
          <a:bodyPr/>
          <a:lstStyle/>
          <a:p>
            <a:fld id="{ADE361C3-C043-4A6E-BDCE-8DA1E7D90A3B}" type="slidenum">
              <a:rPr lang="zh-CN" altLang="en-US" smtClean="0"/>
              <a:t>38</a:t>
            </a:fld>
            <a:endParaRPr lang="zh-CN" altLang="en-US"/>
          </a:p>
        </p:txBody>
      </p:sp>
      <p:sp>
        <p:nvSpPr>
          <p:cNvPr id="9" name="内容占位符 7">
            <a:extLst>
              <a:ext uri="{FF2B5EF4-FFF2-40B4-BE49-F238E27FC236}">
                <a16:creationId xmlns:a16="http://schemas.microsoft.com/office/drawing/2014/main" id="{C58754BE-E603-2924-CAB2-7EC856D4F672}"/>
              </a:ext>
            </a:extLst>
          </p:cNvPr>
          <p:cNvSpPr txBox="1">
            <a:spLocks/>
          </p:cNvSpPr>
          <p:nvPr/>
        </p:nvSpPr>
        <p:spPr>
          <a:xfrm>
            <a:off x="457200" y="1485901"/>
            <a:ext cx="7463172" cy="3394472"/>
          </a:xfrm>
          <a:prstGeom prst="rect">
            <a:avLst/>
          </a:prstGeom>
        </p:spPr>
        <p:txBody>
          <a:bodyPr vert="horz" lIns="91440" tIns="45720" rIns="91440" bIns="45720" rtlCol="0">
            <a:normAutofit/>
          </a:bodyPr>
          <a:lstStyle>
            <a:lvl1pPr marL="308594" indent="-308594" algn="l" defTabSz="822919" rtl="0" eaLnBrk="1" latinLnBrk="0" hangingPunct="1">
              <a:lnSpc>
                <a:spcPct val="120000"/>
              </a:lnSpc>
              <a:spcBef>
                <a:spcPts val="1080"/>
              </a:spcBef>
              <a:buFont typeface="Arial" pitchFamily="34" charset="0"/>
              <a:buChar char="•"/>
              <a:defRPr sz="2340" b="0" i="0" kern="1200">
                <a:solidFill>
                  <a:schemeClr val="tx1">
                    <a:lumMod val="75000"/>
                    <a:lumOff val="25000"/>
                  </a:schemeClr>
                </a:solidFill>
                <a:latin typeface="DengXian" charset="0"/>
                <a:ea typeface="DengXian" charset="0"/>
                <a:cs typeface="DengXian" charset="0"/>
              </a:defRPr>
            </a:lvl1pPr>
            <a:lvl2pPr marL="668623" indent="-257162" algn="l" defTabSz="822919" rtl="0" eaLnBrk="1" latinLnBrk="0" hangingPunct="1">
              <a:lnSpc>
                <a:spcPct val="120000"/>
              </a:lnSpc>
              <a:spcBef>
                <a:spcPct val="20000"/>
              </a:spcBef>
              <a:buFont typeface="Arial" charset="0"/>
              <a:buChar char="•"/>
              <a:defRPr sz="2160" b="0" i="0" kern="1200">
                <a:solidFill>
                  <a:schemeClr val="tx1">
                    <a:lumMod val="75000"/>
                    <a:lumOff val="25000"/>
                  </a:schemeClr>
                </a:solidFill>
                <a:latin typeface="DengXian" charset="0"/>
                <a:ea typeface="DengXian" charset="0"/>
                <a:cs typeface="DengXian" charset="0"/>
              </a:defRPr>
            </a:lvl2pPr>
            <a:lvl3pPr marL="1028649" indent="-205730" algn="l" defTabSz="822919"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3pPr>
            <a:lvl4pPr marL="1440108" indent="-205730" algn="l" defTabSz="822919" rtl="0" eaLnBrk="1" latinLnBrk="0" hangingPunct="1">
              <a:lnSpc>
                <a:spcPct val="120000"/>
              </a:lnSpc>
              <a:spcBef>
                <a:spcPct val="20000"/>
              </a:spcBef>
              <a:buFont typeface="Arial" pitchFamily="34" charset="0"/>
              <a:buChar char="–"/>
              <a:defRPr sz="1620" b="0" i="0" kern="1200">
                <a:solidFill>
                  <a:schemeClr val="tx1">
                    <a:lumMod val="75000"/>
                    <a:lumOff val="25000"/>
                  </a:schemeClr>
                </a:solidFill>
                <a:latin typeface="DengXian" charset="0"/>
                <a:ea typeface="DengXian" charset="0"/>
                <a:cs typeface="DengXian" charset="0"/>
              </a:defRPr>
            </a:lvl4pPr>
            <a:lvl5pPr marL="1851567" indent="-205730" algn="l" defTabSz="822919" rtl="0" eaLnBrk="1" latinLnBrk="0" hangingPunct="1">
              <a:lnSpc>
                <a:spcPct val="120000"/>
              </a:lnSpc>
              <a:spcBef>
                <a:spcPct val="20000"/>
              </a:spcBef>
              <a:buFont typeface="Arial" pitchFamily="34" charset="0"/>
              <a:buChar char="»"/>
              <a:defRPr sz="1620" b="0" i="0" kern="1200">
                <a:solidFill>
                  <a:schemeClr val="tx1">
                    <a:lumMod val="75000"/>
                    <a:lumOff val="25000"/>
                  </a:schemeClr>
                </a:solidFill>
                <a:latin typeface="DengXian" charset="0"/>
                <a:ea typeface="DengXian" charset="0"/>
                <a:cs typeface="DengXian" charset="0"/>
              </a:defRPr>
            </a:lvl5pPr>
            <a:lvl6pPr marL="2263027" indent="-205730" algn="l" defTabSz="822919"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74486" indent="-205730" algn="l" defTabSz="822919"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85946" indent="-205730" algn="l" defTabSz="822919"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97405" indent="-205730" algn="l" defTabSz="822919"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en-US" altLang="zh-CN" sz="2100" dirty="0" err="1">
                <a:latin typeface="微软雅黑" panose="020B0503020204020204" pitchFamily="34" charset="-122"/>
                <a:ea typeface="微软雅黑" panose="020B0503020204020204" pitchFamily="34" charset="-122"/>
              </a:rPr>
              <a:t>UpdateEdge</a:t>
            </a:r>
            <a:endParaRPr lang="en-US" altLang="zh-CN" sz="2100" dirty="0">
              <a:latin typeface="微软雅黑" panose="020B0503020204020204" pitchFamily="34" charset="-122"/>
              <a:ea typeface="微软雅黑" panose="020B0503020204020204" pitchFamily="34" charset="-122"/>
            </a:endParaRPr>
          </a:p>
          <a:p>
            <a:pPr lvl="1"/>
            <a:r>
              <a:rPr lang="en-US" altLang="zh-CN" sz="1920" dirty="0">
                <a:latin typeface="微软雅黑" panose="020B0503020204020204" pitchFamily="34" charset="-122"/>
                <a:ea typeface="微软雅黑" panose="020B0503020204020204" pitchFamily="34" charset="-122"/>
              </a:rPr>
              <a:t>For each edge: gather all vector data on this edge from all layers then calculate new value to apply</a:t>
            </a:r>
          </a:p>
          <a:p>
            <a:r>
              <a:rPr lang="en-US" altLang="zh-CN" sz="2100" dirty="0">
                <a:latin typeface="微软雅黑" panose="020B0503020204020204" pitchFamily="34" charset="-122"/>
                <a:ea typeface="微软雅黑" panose="020B0503020204020204" pitchFamily="34" charset="-122"/>
              </a:rPr>
              <a:t>Pull</a:t>
            </a:r>
          </a:p>
          <a:p>
            <a:pPr lvl="1"/>
            <a:r>
              <a:rPr lang="en-US" altLang="zh-CN" sz="1920" dirty="0">
                <a:latin typeface="微软雅黑" panose="020B0503020204020204" pitchFamily="34" charset="-122"/>
                <a:ea typeface="微软雅黑" panose="020B0503020204020204" pitchFamily="34" charset="-122"/>
              </a:rPr>
              <a:t>For each vertex: gather data from adjacent vertices and edges then calculate new value to apply</a:t>
            </a:r>
          </a:p>
        </p:txBody>
      </p:sp>
    </p:spTree>
    <p:extLst>
      <p:ext uri="{BB962C8B-B14F-4D97-AF65-F5344CB8AC3E}">
        <p14:creationId xmlns:p14="http://schemas.microsoft.com/office/powerpoint/2010/main" val="5956873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851B018B-7618-4703-97DC-0DA771EFD118}"/>
              </a:ext>
            </a:extLst>
          </p:cNvPr>
          <p:cNvSpPr>
            <a:spLocks noGrp="1"/>
          </p:cNvSpPr>
          <p:nvPr>
            <p:ph type="title"/>
          </p:nvPr>
        </p:nvSpPr>
        <p:spPr/>
        <p:txBody>
          <a:bodyPr/>
          <a:lstStyle/>
          <a:p>
            <a:r>
              <a:rPr lang="en-US" altLang="zh-CN" b="1" dirty="0" err="1">
                <a:solidFill>
                  <a:srgbClr val="C0504D"/>
                </a:solidFill>
                <a:latin typeface="微软雅黑" panose="020B0503020204020204" pitchFamily="34" charset="-122"/>
                <a:ea typeface="微软雅黑" panose="020B0503020204020204" pitchFamily="34" charset="-122"/>
              </a:rPr>
              <a:t>UpdateEdge</a:t>
            </a:r>
            <a:endParaRPr lang="en-US" altLang="zh-CN" b="1" dirty="0">
              <a:solidFill>
                <a:srgbClr val="C0504D"/>
              </a:solidFill>
              <a:latin typeface="微软雅黑" panose="020B0503020204020204" pitchFamily="34" charset="-122"/>
              <a:ea typeface="微软雅黑" panose="020B0503020204020204" pitchFamily="34" charset="-122"/>
            </a:endParaRPr>
          </a:p>
        </p:txBody>
      </p:sp>
      <p:sp>
        <p:nvSpPr>
          <p:cNvPr id="6" name="灯片编号占位符 5">
            <a:extLst>
              <a:ext uri="{FF2B5EF4-FFF2-40B4-BE49-F238E27FC236}">
                <a16:creationId xmlns:a16="http://schemas.microsoft.com/office/drawing/2014/main" id="{6B2DCA8B-8357-428B-9487-DEF072F222DD}"/>
              </a:ext>
            </a:extLst>
          </p:cNvPr>
          <p:cNvSpPr>
            <a:spLocks noGrp="1"/>
          </p:cNvSpPr>
          <p:nvPr>
            <p:ph type="sldNum" sz="quarter" idx="12"/>
          </p:nvPr>
        </p:nvSpPr>
        <p:spPr/>
        <p:txBody>
          <a:bodyPr/>
          <a:lstStyle/>
          <a:p>
            <a:fld id="{ADE361C3-C043-4A6E-BDCE-8DA1E7D90A3B}" type="slidenum">
              <a:rPr lang="zh-CN" altLang="en-US" smtClean="0"/>
              <a:t>39</a:t>
            </a:fld>
            <a:endParaRPr lang="zh-CN" altLang="en-US"/>
          </a:p>
        </p:txBody>
      </p:sp>
      <p:sp>
        <p:nvSpPr>
          <p:cNvPr id="4" name="文本框 3">
            <a:extLst>
              <a:ext uri="{FF2B5EF4-FFF2-40B4-BE49-F238E27FC236}">
                <a16:creationId xmlns:a16="http://schemas.microsoft.com/office/drawing/2014/main" id="{31E14510-58E4-12AB-1D93-65F5B971D6A1}"/>
              </a:ext>
            </a:extLst>
          </p:cNvPr>
          <p:cNvSpPr txBox="1"/>
          <p:nvPr/>
        </p:nvSpPr>
        <p:spPr>
          <a:xfrm>
            <a:off x="1115616" y="1993404"/>
            <a:ext cx="928588" cy="400110"/>
          </a:xfrm>
          <a:prstGeom prst="rect">
            <a:avLst/>
          </a:prstGeom>
          <a:noFill/>
        </p:spPr>
        <p:txBody>
          <a:bodyPr wrap="none" rtlCol="0">
            <a:spAutoFit/>
          </a:bodyPr>
          <a:lstStyle/>
          <a:p>
            <a:r>
              <a:rPr lang="en-US" altLang="zh-CN" sz="2000" dirty="0"/>
              <a:t>Layer 1</a:t>
            </a:r>
            <a:endParaRPr lang="zh-CN" altLang="en-US" sz="2000" dirty="0"/>
          </a:p>
        </p:txBody>
      </p:sp>
      <p:sp>
        <p:nvSpPr>
          <p:cNvPr id="9" name="文本框 8">
            <a:extLst>
              <a:ext uri="{FF2B5EF4-FFF2-40B4-BE49-F238E27FC236}">
                <a16:creationId xmlns:a16="http://schemas.microsoft.com/office/drawing/2014/main" id="{D7F51260-891A-1DCF-E26F-8FFC6C205DE0}"/>
              </a:ext>
            </a:extLst>
          </p:cNvPr>
          <p:cNvSpPr txBox="1"/>
          <p:nvPr/>
        </p:nvSpPr>
        <p:spPr>
          <a:xfrm>
            <a:off x="1115616" y="3649588"/>
            <a:ext cx="928588" cy="400110"/>
          </a:xfrm>
          <a:prstGeom prst="rect">
            <a:avLst/>
          </a:prstGeom>
          <a:noFill/>
        </p:spPr>
        <p:txBody>
          <a:bodyPr wrap="none" rtlCol="0">
            <a:spAutoFit/>
          </a:bodyPr>
          <a:lstStyle/>
          <a:p>
            <a:r>
              <a:rPr lang="en-US" altLang="zh-CN" sz="2000" dirty="0"/>
              <a:t>Layer 2</a:t>
            </a:r>
            <a:endParaRPr lang="zh-CN" altLang="en-US" sz="2000" dirty="0"/>
          </a:p>
        </p:txBody>
      </p:sp>
      <p:sp>
        <p:nvSpPr>
          <p:cNvPr id="10" name="椭圆 9">
            <a:extLst>
              <a:ext uri="{FF2B5EF4-FFF2-40B4-BE49-F238E27FC236}">
                <a16:creationId xmlns:a16="http://schemas.microsoft.com/office/drawing/2014/main" id="{257A1C3F-2F51-61DD-808B-36D0620E7E89}"/>
              </a:ext>
            </a:extLst>
          </p:cNvPr>
          <p:cNvSpPr/>
          <p:nvPr/>
        </p:nvSpPr>
        <p:spPr>
          <a:xfrm>
            <a:off x="2987824" y="1923459"/>
            <a:ext cx="612000" cy="6120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V</a:t>
            </a:r>
            <a:r>
              <a:rPr lang="en-US" altLang="zh-CN" baseline="-25000" dirty="0"/>
              <a:t>0</a:t>
            </a:r>
            <a:endParaRPr lang="zh-CN" altLang="en-US" baseline="-25000" dirty="0"/>
          </a:p>
        </p:txBody>
      </p:sp>
      <p:sp>
        <p:nvSpPr>
          <p:cNvPr id="11" name="椭圆 10">
            <a:extLst>
              <a:ext uri="{FF2B5EF4-FFF2-40B4-BE49-F238E27FC236}">
                <a16:creationId xmlns:a16="http://schemas.microsoft.com/office/drawing/2014/main" id="{534798FE-DE2E-3451-D352-7533D8321611}"/>
              </a:ext>
            </a:extLst>
          </p:cNvPr>
          <p:cNvSpPr/>
          <p:nvPr/>
        </p:nvSpPr>
        <p:spPr>
          <a:xfrm>
            <a:off x="5364088" y="1923459"/>
            <a:ext cx="612000" cy="6120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V</a:t>
            </a:r>
            <a:r>
              <a:rPr lang="en-US" altLang="zh-CN" baseline="-25000" dirty="0"/>
              <a:t>1</a:t>
            </a:r>
            <a:endParaRPr lang="zh-CN" altLang="en-US" baseline="-25000" dirty="0"/>
          </a:p>
        </p:txBody>
      </p:sp>
      <p:cxnSp>
        <p:nvCxnSpPr>
          <p:cNvPr id="15" name="直接箭头连接符 14">
            <a:extLst>
              <a:ext uri="{FF2B5EF4-FFF2-40B4-BE49-F238E27FC236}">
                <a16:creationId xmlns:a16="http://schemas.microsoft.com/office/drawing/2014/main" id="{B1FC767A-871D-CC05-AF85-0249E2E3D270}"/>
              </a:ext>
            </a:extLst>
          </p:cNvPr>
          <p:cNvCxnSpPr>
            <a:stCxn id="10" idx="6"/>
            <a:endCxn id="11" idx="2"/>
          </p:cNvCxnSpPr>
          <p:nvPr/>
        </p:nvCxnSpPr>
        <p:spPr>
          <a:xfrm>
            <a:off x="3599824" y="2229459"/>
            <a:ext cx="176426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A44712BA-4283-FCD3-4A53-7BD70329B121}"/>
              </a:ext>
            </a:extLst>
          </p:cNvPr>
          <p:cNvCxnSpPr>
            <a:cxnSpLocks/>
          </p:cNvCxnSpPr>
          <p:nvPr/>
        </p:nvCxnSpPr>
        <p:spPr>
          <a:xfrm>
            <a:off x="2195736" y="3001516"/>
            <a:ext cx="4536504" cy="0"/>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0" name="椭圆 19">
            <a:extLst>
              <a:ext uri="{FF2B5EF4-FFF2-40B4-BE49-F238E27FC236}">
                <a16:creationId xmlns:a16="http://schemas.microsoft.com/office/drawing/2014/main" id="{5FCEA1BF-A1DE-3615-BF86-FAB128AA0B1D}"/>
              </a:ext>
            </a:extLst>
          </p:cNvPr>
          <p:cNvSpPr/>
          <p:nvPr/>
        </p:nvSpPr>
        <p:spPr>
          <a:xfrm>
            <a:off x="2987824" y="3619146"/>
            <a:ext cx="612000" cy="612000"/>
          </a:xfrm>
          <a:prstGeom prst="ellipse">
            <a:avLst/>
          </a:prstGeom>
          <a:solidFill>
            <a:srgbClr val="F9B479"/>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V</a:t>
            </a:r>
            <a:r>
              <a:rPr lang="en-US" altLang="zh-CN" baseline="-25000" dirty="0"/>
              <a:t>0</a:t>
            </a:r>
            <a:endParaRPr lang="zh-CN" altLang="en-US" baseline="-25000" dirty="0"/>
          </a:p>
        </p:txBody>
      </p:sp>
      <p:sp>
        <p:nvSpPr>
          <p:cNvPr id="21" name="椭圆 20">
            <a:extLst>
              <a:ext uri="{FF2B5EF4-FFF2-40B4-BE49-F238E27FC236}">
                <a16:creationId xmlns:a16="http://schemas.microsoft.com/office/drawing/2014/main" id="{36FF8D5A-035B-5BBA-051D-31F1FC95BC65}"/>
              </a:ext>
            </a:extLst>
          </p:cNvPr>
          <p:cNvSpPr/>
          <p:nvPr/>
        </p:nvSpPr>
        <p:spPr>
          <a:xfrm>
            <a:off x="5364088" y="3619146"/>
            <a:ext cx="612000" cy="612000"/>
          </a:xfrm>
          <a:prstGeom prst="ellipse">
            <a:avLst/>
          </a:prstGeom>
          <a:solidFill>
            <a:srgbClr val="F9B47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V</a:t>
            </a:r>
            <a:r>
              <a:rPr lang="en-US" altLang="zh-CN" baseline="-25000" dirty="0"/>
              <a:t>1</a:t>
            </a:r>
            <a:endParaRPr lang="zh-CN" altLang="en-US" baseline="-25000" dirty="0"/>
          </a:p>
        </p:txBody>
      </p:sp>
      <p:cxnSp>
        <p:nvCxnSpPr>
          <p:cNvPr id="22" name="直接箭头连接符 21">
            <a:extLst>
              <a:ext uri="{FF2B5EF4-FFF2-40B4-BE49-F238E27FC236}">
                <a16:creationId xmlns:a16="http://schemas.microsoft.com/office/drawing/2014/main" id="{B597E25B-23CB-C8A4-EB43-97EA73D75EC1}"/>
              </a:ext>
            </a:extLst>
          </p:cNvPr>
          <p:cNvCxnSpPr>
            <a:stCxn id="20" idx="6"/>
            <a:endCxn id="21" idx="2"/>
          </p:cNvCxnSpPr>
          <p:nvPr/>
        </p:nvCxnSpPr>
        <p:spPr>
          <a:xfrm>
            <a:off x="3599824" y="3925146"/>
            <a:ext cx="176426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椭圆 22">
            <a:extLst>
              <a:ext uri="{FF2B5EF4-FFF2-40B4-BE49-F238E27FC236}">
                <a16:creationId xmlns:a16="http://schemas.microsoft.com/office/drawing/2014/main" id="{18451969-54CA-D5EC-32E5-EE63639155EE}"/>
              </a:ext>
            </a:extLst>
          </p:cNvPr>
          <p:cNvSpPr/>
          <p:nvPr/>
        </p:nvSpPr>
        <p:spPr>
          <a:xfrm>
            <a:off x="2627784" y="1468152"/>
            <a:ext cx="3816424" cy="1440155"/>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a:extLst>
              <a:ext uri="{FF2B5EF4-FFF2-40B4-BE49-F238E27FC236}">
                <a16:creationId xmlns:a16="http://schemas.microsoft.com/office/drawing/2014/main" id="{A67B04E4-D65B-331A-2537-4DBB0D524CA2}"/>
              </a:ext>
            </a:extLst>
          </p:cNvPr>
          <p:cNvSpPr txBox="1"/>
          <p:nvPr/>
        </p:nvSpPr>
        <p:spPr>
          <a:xfrm>
            <a:off x="3540739" y="1031409"/>
            <a:ext cx="1814086" cy="461665"/>
          </a:xfrm>
          <a:prstGeom prst="rect">
            <a:avLst/>
          </a:prstGeom>
          <a:noFill/>
        </p:spPr>
        <p:txBody>
          <a:bodyPr wrap="none" rtlCol="0">
            <a:spAutoFit/>
          </a:bodyPr>
          <a:lstStyle/>
          <a:p>
            <a:r>
              <a:rPr lang="en-US" altLang="zh-CN" sz="2400" b="1" dirty="0"/>
              <a:t>Master node</a:t>
            </a:r>
            <a:endParaRPr lang="zh-CN" altLang="en-US" sz="2400" b="1" dirty="0"/>
          </a:p>
        </p:txBody>
      </p:sp>
      <p:sp>
        <p:nvSpPr>
          <p:cNvPr id="25" name="矩形 24">
            <a:extLst>
              <a:ext uri="{FF2B5EF4-FFF2-40B4-BE49-F238E27FC236}">
                <a16:creationId xmlns:a16="http://schemas.microsoft.com/office/drawing/2014/main" id="{8835F104-843D-5E00-504C-FC35417A583C}"/>
              </a:ext>
            </a:extLst>
          </p:cNvPr>
          <p:cNvSpPr/>
          <p:nvPr/>
        </p:nvSpPr>
        <p:spPr>
          <a:xfrm>
            <a:off x="4283968" y="1897867"/>
            <a:ext cx="363756" cy="360040"/>
          </a:xfrm>
          <a:prstGeom prst="rect">
            <a:avLst/>
          </a:prstGeom>
          <a:solidFill>
            <a:srgbClr val="558ED6"/>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1</a:t>
            </a:r>
            <a:endParaRPr lang="zh-CN" altLang="en-US" dirty="0">
              <a:solidFill>
                <a:schemeClr val="tx1"/>
              </a:solidFill>
            </a:endParaRPr>
          </a:p>
        </p:txBody>
      </p:sp>
      <p:sp>
        <p:nvSpPr>
          <p:cNvPr id="26" name="矩形 25">
            <a:extLst>
              <a:ext uri="{FF2B5EF4-FFF2-40B4-BE49-F238E27FC236}">
                <a16:creationId xmlns:a16="http://schemas.microsoft.com/office/drawing/2014/main" id="{700652A7-6091-E3E7-16BD-4A42E783EE5F}"/>
              </a:ext>
            </a:extLst>
          </p:cNvPr>
          <p:cNvSpPr/>
          <p:nvPr/>
        </p:nvSpPr>
        <p:spPr>
          <a:xfrm>
            <a:off x="4280252" y="2257907"/>
            <a:ext cx="363756" cy="360040"/>
          </a:xfrm>
          <a:prstGeom prst="rect">
            <a:avLst/>
          </a:prstGeom>
          <a:no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2</a:t>
            </a:r>
            <a:endParaRPr lang="zh-CN" altLang="en-US" dirty="0">
              <a:solidFill>
                <a:schemeClr val="tx1"/>
              </a:solidFill>
            </a:endParaRPr>
          </a:p>
        </p:txBody>
      </p:sp>
      <p:sp>
        <p:nvSpPr>
          <p:cNvPr id="27" name="矩形 26">
            <a:extLst>
              <a:ext uri="{FF2B5EF4-FFF2-40B4-BE49-F238E27FC236}">
                <a16:creationId xmlns:a16="http://schemas.microsoft.com/office/drawing/2014/main" id="{AC3C7444-BE50-859A-AB3C-E5318A2BA5D2}"/>
              </a:ext>
            </a:extLst>
          </p:cNvPr>
          <p:cNvSpPr/>
          <p:nvPr/>
        </p:nvSpPr>
        <p:spPr>
          <a:xfrm>
            <a:off x="4280252" y="3525986"/>
            <a:ext cx="363756" cy="360040"/>
          </a:xfrm>
          <a:prstGeom prst="rect">
            <a:avLst/>
          </a:prstGeom>
          <a:no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1</a:t>
            </a:r>
            <a:endParaRPr lang="zh-CN" altLang="en-US" dirty="0">
              <a:solidFill>
                <a:schemeClr val="tx1"/>
              </a:solidFill>
            </a:endParaRPr>
          </a:p>
        </p:txBody>
      </p:sp>
      <p:sp>
        <p:nvSpPr>
          <p:cNvPr id="28" name="矩形 27">
            <a:extLst>
              <a:ext uri="{FF2B5EF4-FFF2-40B4-BE49-F238E27FC236}">
                <a16:creationId xmlns:a16="http://schemas.microsoft.com/office/drawing/2014/main" id="{F6D5262E-38B1-C104-D275-4BA1950FA4EC}"/>
              </a:ext>
            </a:extLst>
          </p:cNvPr>
          <p:cNvSpPr/>
          <p:nvPr/>
        </p:nvSpPr>
        <p:spPr>
          <a:xfrm>
            <a:off x="4280252" y="3886026"/>
            <a:ext cx="363756" cy="360040"/>
          </a:xfrm>
          <a:prstGeom prst="rect">
            <a:avLst/>
          </a:prstGeom>
          <a:solidFill>
            <a:srgbClr val="F9B479"/>
          </a:solidFill>
          <a:ln>
            <a:solidFill>
              <a:srgbClr val="40404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2</a:t>
            </a:r>
            <a:endParaRPr lang="zh-CN" altLang="en-US" dirty="0">
              <a:solidFill>
                <a:schemeClr val="tx1"/>
              </a:solidFill>
            </a:endParaRPr>
          </a:p>
        </p:txBody>
      </p:sp>
      <p:sp>
        <p:nvSpPr>
          <p:cNvPr id="29" name="椭圆 28">
            <a:extLst>
              <a:ext uri="{FF2B5EF4-FFF2-40B4-BE49-F238E27FC236}">
                <a16:creationId xmlns:a16="http://schemas.microsoft.com/office/drawing/2014/main" id="{AAD76779-FDAF-ADCE-6914-FC40B2DC294C}"/>
              </a:ext>
            </a:extLst>
          </p:cNvPr>
          <p:cNvSpPr/>
          <p:nvPr/>
        </p:nvSpPr>
        <p:spPr>
          <a:xfrm>
            <a:off x="4067504" y="1711174"/>
            <a:ext cx="760555" cy="1131715"/>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a:extLst>
              <a:ext uri="{FF2B5EF4-FFF2-40B4-BE49-F238E27FC236}">
                <a16:creationId xmlns:a16="http://schemas.microsoft.com/office/drawing/2014/main" id="{659BE87B-3874-144C-08E8-E4C701C81BB5}"/>
              </a:ext>
            </a:extLst>
          </p:cNvPr>
          <p:cNvSpPr txBox="1"/>
          <p:nvPr/>
        </p:nvSpPr>
        <p:spPr>
          <a:xfrm>
            <a:off x="4630122" y="1371292"/>
            <a:ext cx="1623906" cy="461665"/>
          </a:xfrm>
          <a:prstGeom prst="rect">
            <a:avLst/>
          </a:prstGeom>
          <a:noFill/>
        </p:spPr>
        <p:txBody>
          <a:bodyPr wrap="none" rtlCol="0">
            <a:spAutoFit/>
          </a:bodyPr>
          <a:lstStyle/>
          <a:p>
            <a:r>
              <a:rPr lang="en-US" altLang="zh-CN" sz="2400" b="1" dirty="0"/>
              <a:t>Call update</a:t>
            </a:r>
            <a:endParaRPr lang="zh-CN" altLang="en-US" sz="2400" b="1" dirty="0"/>
          </a:p>
        </p:txBody>
      </p:sp>
      <p:sp>
        <p:nvSpPr>
          <p:cNvPr id="31" name="文本框 30">
            <a:extLst>
              <a:ext uri="{FF2B5EF4-FFF2-40B4-BE49-F238E27FC236}">
                <a16:creationId xmlns:a16="http://schemas.microsoft.com/office/drawing/2014/main" id="{9245C4D1-459B-0D14-1E10-D4980DCC7182}"/>
              </a:ext>
            </a:extLst>
          </p:cNvPr>
          <p:cNvSpPr txBox="1"/>
          <p:nvPr/>
        </p:nvSpPr>
        <p:spPr>
          <a:xfrm>
            <a:off x="7620000" y="1468152"/>
            <a:ext cx="833370" cy="369332"/>
          </a:xfrm>
          <a:prstGeom prst="rect">
            <a:avLst/>
          </a:prstGeom>
          <a:noFill/>
        </p:spPr>
        <p:txBody>
          <a:bodyPr wrap="none" rtlCol="0">
            <a:spAutoFit/>
          </a:bodyPr>
          <a:lstStyle/>
          <a:p>
            <a:r>
              <a:rPr lang="en-US" altLang="zh-CN" dirty="0"/>
              <a:t>Gather</a:t>
            </a:r>
            <a:endParaRPr lang="zh-CN" altLang="en-US" dirty="0"/>
          </a:p>
        </p:txBody>
      </p:sp>
      <p:sp>
        <p:nvSpPr>
          <p:cNvPr id="32" name="文本框 31">
            <a:extLst>
              <a:ext uri="{FF2B5EF4-FFF2-40B4-BE49-F238E27FC236}">
                <a16:creationId xmlns:a16="http://schemas.microsoft.com/office/drawing/2014/main" id="{AFFFB388-3A8F-F584-EBA6-387B5795A201}"/>
              </a:ext>
            </a:extLst>
          </p:cNvPr>
          <p:cNvSpPr txBox="1"/>
          <p:nvPr/>
        </p:nvSpPr>
        <p:spPr>
          <a:xfrm>
            <a:off x="7416066" y="2538975"/>
            <a:ext cx="1241237" cy="369332"/>
          </a:xfrm>
          <a:prstGeom prst="rect">
            <a:avLst/>
          </a:prstGeom>
          <a:noFill/>
        </p:spPr>
        <p:txBody>
          <a:bodyPr wrap="none" rtlCol="0">
            <a:spAutoFit/>
          </a:bodyPr>
          <a:lstStyle/>
          <a:p>
            <a:r>
              <a:rPr lang="en-US" altLang="zh-CN" dirty="0"/>
              <a:t>Call update</a:t>
            </a:r>
            <a:endParaRPr lang="zh-CN" altLang="en-US" dirty="0"/>
          </a:p>
        </p:txBody>
      </p:sp>
      <p:sp>
        <p:nvSpPr>
          <p:cNvPr id="33" name="文本框 32">
            <a:extLst>
              <a:ext uri="{FF2B5EF4-FFF2-40B4-BE49-F238E27FC236}">
                <a16:creationId xmlns:a16="http://schemas.microsoft.com/office/drawing/2014/main" id="{8945DB47-195F-76D3-5C09-81609691D487}"/>
              </a:ext>
            </a:extLst>
          </p:cNvPr>
          <p:cNvSpPr txBox="1"/>
          <p:nvPr/>
        </p:nvSpPr>
        <p:spPr>
          <a:xfrm>
            <a:off x="7620000" y="3595243"/>
            <a:ext cx="838499" cy="369332"/>
          </a:xfrm>
          <a:prstGeom prst="rect">
            <a:avLst/>
          </a:prstGeom>
          <a:noFill/>
        </p:spPr>
        <p:txBody>
          <a:bodyPr wrap="none" rtlCol="0">
            <a:spAutoFit/>
          </a:bodyPr>
          <a:lstStyle/>
          <a:p>
            <a:r>
              <a:rPr lang="en-US" altLang="zh-CN" dirty="0"/>
              <a:t>Scatter</a:t>
            </a:r>
            <a:endParaRPr lang="zh-CN" altLang="en-US" dirty="0"/>
          </a:p>
        </p:txBody>
      </p:sp>
      <p:cxnSp>
        <p:nvCxnSpPr>
          <p:cNvPr id="35" name="直接箭头连接符 34">
            <a:extLst>
              <a:ext uri="{FF2B5EF4-FFF2-40B4-BE49-F238E27FC236}">
                <a16:creationId xmlns:a16="http://schemas.microsoft.com/office/drawing/2014/main" id="{88D0F33C-BDCE-BFD8-E101-DDC8A2297764}"/>
              </a:ext>
            </a:extLst>
          </p:cNvPr>
          <p:cNvCxnSpPr>
            <a:stCxn id="31" idx="2"/>
            <a:endCxn id="32" idx="0"/>
          </p:cNvCxnSpPr>
          <p:nvPr/>
        </p:nvCxnSpPr>
        <p:spPr>
          <a:xfrm>
            <a:off x="8036685" y="1837484"/>
            <a:ext cx="0" cy="70149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直接箭头连接符 35">
            <a:extLst>
              <a:ext uri="{FF2B5EF4-FFF2-40B4-BE49-F238E27FC236}">
                <a16:creationId xmlns:a16="http://schemas.microsoft.com/office/drawing/2014/main" id="{95C368ED-5C58-DE6A-6A8E-5A9FCBF5FF76}"/>
              </a:ext>
            </a:extLst>
          </p:cNvPr>
          <p:cNvCxnSpPr/>
          <p:nvPr/>
        </p:nvCxnSpPr>
        <p:spPr>
          <a:xfrm>
            <a:off x="8044937" y="2908307"/>
            <a:ext cx="0" cy="70149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000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23"/>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2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42" presetClass="path" presetSubtype="0" accel="50000" decel="50000" fill="hold" grpId="0" nodeType="withEffect">
                                  <p:stCondLst>
                                    <p:cond delay="0"/>
                                  </p:stCondLst>
                                  <p:childTnLst>
                                    <p:animMotion origin="layout" path="M 2.77778E-6 1.11111E-6 L 0.00225 -0.28695 " pathEditMode="relative" rAng="0" ptsTypes="AA">
                                      <p:cBhvr>
                                        <p:cTn id="20" dur="2000" fill="hold"/>
                                        <p:tgtEl>
                                          <p:spTgt spid="28"/>
                                        </p:tgtEl>
                                        <p:attrNameLst>
                                          <p:attrName>ppt_x</p:attrName>
                                          <p:attrName>ppt_y</p:attrName>
                                        </p:attrNameLst>
                                      </p:cBhvr>
                                      <p:rCtr x="104" y="-14361"/>
                                    </p:animMotion>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grpId="1" nodeType="clickEffect">
                                  <p:stCondLst>
                                    <p:cond delay="0"/>
                                  </p:stCondLst>
                                  <p:childTnLst>
                                    <p:animMotion origin="layout" path="M 0.00225 -0.28695 L -4.16667E-6 3.33333E-6 " pathEditMode="relative" rAng="0" ptsTypes="AA">
                                      <p:cBhvr>
                                        <p:cTn id="34" dur="2000" fill="hold"/>
                                        <p:tgtEl>
                                          <p:spTgt spid="28"/>
                                        </p:tgtEl>
                                        <p:attrNameLst>
                                          <p:attrName>ppt_x</p:attrName>
                                          <p:attrName>ppt_y</p:attrName>
                                        </p:attrNameLst>
                                      </p:cBhvr>
                                      <p:rCtr x="0" y="14472"/>
                                    </p:animMotion>
                                  </p:childTnLst>
                                </p:cTn>
                              </p:par>
                              <p:par>
                                <p:cTn id="35" presetID="1" presetClass="exit" presetSubtype="0" fill="hold" grpId="1" nodeType="withEffect">
                                  <p:stCondLst>
                                    <p:cond delay="0"/>
                                  </p:stCondLst>
                                  <p:childTnLst>
                                    <p:set>
                                      <p:cBhvr>
                                        <p:cTn id="36" dur="1" fill="hold">
                                          <p:stCondLst>
                                            <p:cond delay="0"/>
                                          </p:stCondLst>
                                        </p:cTn>
                                        <p:tgtEl>
                                          <p:spTgt spid="29"/>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30"/>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24" grpId="0"/>
      <p:bldP spid="24" grpId="1"/>
      <p:bldP spid="28" grpId="0" animBg="1"/>
      <p:bldP spid="28" grpId="1" animBg="1"/>
      <p:bldP spid="29" grpId="0" animBg="1"/>
      <p:bldP spid="29" grpId="1" animBg="1"/>
      <p:bldP spid="30" grpId="0"/>
      <p:bldP spid="30" grpId="1"/>
      <p:bldP spid="31" grpId="0"/>
      <p:bldP spid="32" grpId="0"/>
      <p:bldP spid="3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851B018B-7618-4703-97DC-0DA771EFD118}"/>
              </a:ext>
            </a:extLst>
          </p:cNvPr>
          <p:cNvSpPr>
            <a:spLocks noGrp="1"/>
          </p:cNvSpPr>
          <p:nvPr>
            <p:ph type="title"/>
          </p:nvPr>
        </p:nvSpPr>
        <p:spPr/>
        <p:txBody>
          <a:bodyPr/>
          <a:lstStyle/>
          <a:p>
            <a:r>
              <a:rPr lang="en-US" altLang="zh-CN" b="1" dirty="0">
                <a:solidFill>
                  <a:srgbClr val="C0504D"/>
                </a:solidFill>
                <a:latin typeface="微软雅黑" panose="020B0503020204020204" pitchFamily="34" charset="-122"/>
                <a:ea typeface="微软雅黑" panose="020B0503020204020204" pitchFamily="34" charset="-122"/>
              </a:rPr>
              <a:t>Pull</a:t>
            </a:r>
          </a:p>
        </p:txBody>
      </p:sp>
      <p:sp>
        <p:nvSpPr>
          <p:cNvPr id="6" name="灯片编号占位符 5">
            <a:extLst>
              <a:ext uri="{FF2B5EF4-FFF2-40B4-BE49-F238E27FC236}">
                <a16:creationId xmlns:a16="http://schemas.microsoft.com/office/drawing/2014/main" id="{6B2DCA8B-8357-428B-9487-DEF072F222DD}"/>
              </a:ext>
            </a:extLst>
          </p:cNvPr>
          <p:cNvSpPr>
            <a:spLocks noGrp="1"/>
          </p:cNvSpPr>
          <p:nvPr>
            <p:ph type="sldNum" sz="quarter" idx="12"/>
          </p:nvPr>
        </p:nvSpPr>
        <p:spPr/>
        <p:txBody>
          <a:bodyPr/>
          <a:lstStyle/>
          <a:p>
            <a:fld id="{ADE361C3-C043-4A6E-BDCE-8DA1E7D90A3B}" type="slidenum">
              <a:rPr lang="zh-CN" altLang="en-US" smtClean="0"/>
              <a:t>40</a:t>
            </a:fld>
            <a:endParaRPr lang="zh-CN" altLang="en-US"/>
          </a:p>
        </p:txBody>
      </p:sp>
      <p:sp>
        <p:nvSpPr>
          <p:cNvPr id="4" name="椭圆 3">
            <a:extLst>
              <a:ext uri="{FF2B5EF4-FFF2-40B4-BE49-F238E27FC236}">
                <a16:creationId xmlns:a16="http://schemas.microsoft.com/office/drawing/2014/main" id="{E4F7B247-22BA-9380-E497-173BFEA3387E}"/>
              </a:ext>
            </a:extLst>
          </p:cNvPr>
          <p:cNvSpPr/>
          <p:nvPr/>
        </p:nvSpPr>
        <p:spPr>
          <a:xfrm>
            <a:off x="1043608" y="1633364"/>
            <a:ext cx="612000" cy="6120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V</a:t>
            </a:r>
            <a:r>
              <a:rPr lang="en-US" altLang="zh-CN" baseline="-25000" dirty="0"/>
              <a:t>0</a:t>
            </a:r>
            <a:endParaRPr lang="zh-CN" altLang="en-US" baseline="-25000" dirty="0"/>
          </a:p>
        </p:txBody>
      </p:sp>
      <p:sp>
        <p:nvSpPr>
          <p:cNvPr id="5" name="椭圆 4">
            <a:extLst>
              <a:ext uri="{FF2B5EF4-FFF2-40B4-BE49-F238E27FC236}">
                <a16:creationId xmlns:a16="http://schemas.microsoft.com/office/drawing/2014/main" id="{F76F5215-D1E2-8CC4-31FF-30D69A4E82A8}"/>
              </a:ext>
            </a:extLst>
          </p:cNvPr>
          <p:cNvSpPr/>
          <p:nvPr/>
        </p:nvSpPr>
        <p:spPr>
          <a:xfrm>
            <a:off x="2843808" y="1633364"/>
            <a:ext cx="612000" cy="612000"/>
          </a:xfrm>
          <a:prstGeom prst="ellipse">
            <a:avLst/>
          </a:prstGeom>
          <a:solidFill>
            <a:srgbClr val="F9B47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V</a:t>
            </a:r>
            <a:r>
              <a:rPr lang="en-US" altLang="zh-CN" baseline="-25000" dirty="0"/>
              <a:t>2</a:t>
            </a:r>
            <a:endParaRPr lang="zh-CN" altLang="en-US" baseline="-25000" dirty="0"/>
          </a:p>
        </p:txBody>
      </p:sp>
      <p:cxnSp>
        <p:nvCxnSpPr>
          <p:cNvPr id="3" name="直接连接符 2">
            <a:extLst>
              <a:ext uri="{FF2B5EF4-FFF2-40B4-BE49-F238E27FC236}">
                <a16:creationId xmlns:a16="http://schemas.microsoft.com/office/drawing/2014/main" id="{1D3C881C-82F6-5865-82F8-A7636B96749B}"/>
              </a:ext>
            </a:extLst>
          </p:cNvPr>
          <p:cNvCxnSpPr/>
          <p:nvPr/>
        </p:nvCxnSpPr>
        <p:spPr>
          <a:xfrm>
            <a:off x="3923928" y="1489348"/>
            <a:ext cx="0" cy="3096344"/>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 name="椭圆 7">
            <a:extLst>
              <a:ext uri="{FF2B5EF4-FFF2-40B4-BE49-F238E27FC236}">
                <a16:creationId xmlns:a16="http://schemas.microsoft.com/office/drawing/2014/main" id="{83C50CCC-ADD3-3349-EDA7-16896B3E3084}"/>
              </a:ext>
            </a:extLst>
          </p:cNvPr>
          <p:cNvSpPr/>
          <p:nvPr/>
        </p:nvSpPr>
        <p:spPr>
          <a:xfrm>
            <a:off x="1043608" y="3469637"/>
            <a:ext cx="612000" cy="6120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V</a:t>
            </a:r>
            <a:r>
              <a:rPr lang="en-US" altLang="zh-CN" baseline="-25000" dirty="0"/>
              <a:t>1</a:t>
            </a:r>
            <a:endParaRPr lang="zh-CN" altLang="en-US" baseline="-25000" dirty="0"/>
          </a:p>
        </p:txBody>
      </p:sp>
      <p:sp>
        <p:nvSpPr>
          <p:cNvPr id="9" name="椭圆 8">
            <a:extLst>
              <a:ext uri="{FF2B5EF4-FFF2-40B4-BE49-F238E27FC236}">
                <a16:creationId xmlns:a16="http://schemas.microsoft.com/office/drawing/2014/main" id="{34ADB18A-E0E8-0AB9-88B0-0BE525E7F309}"/>
              </a:ext>
            </a:extLst>
          </p:cNvPr>
          <p:cNvSpPr/>
          <p:nvPr/>
        </p:nvSpPr>
        <p:spPr>
          <a:xfrm>
            <a:off x="4447000" y="2065412"/>
            <a:ext cx="612000" cy="612000"/>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V</a:t>
            </a:r>
            <a:r>
              <a:rPr lang="en-US" altLang="zh-CN" baseline="-25000" dirty="0"/>
              <a:t>0</a:t>
            </a:r>
            <a:endParaRPr lang="zh-CN" altLang="en-US" baseline="-25000" dirty="0"/>
          </a:p>
        </p:txBody>
      </p:sp>
      <p:sp>
        <p:nvSpPr>
          <p:cNvPr id="10" name="椭圆 9">
            <a:extLst>
              <a:ext uri="{FF2B5EF4-FFF2-40B4-BE49-F238E27FC236}">
                <a16:creationId xmlns:a16="http://schemas.microsoft.com/office/drawing/2014/main" id="{96B3F0AC-401E-B600-0EA1-FE981BD3626B}"/>
              </a:ext>
            </a:extLst>
          </p:cNvPr>
          <p:cNvSpPr/>
          <p:nvPr/>
        </p:nvSpPr>
        <p:spPr>
          <a:xfrm>
            <a:off x="6247200" y="2065412"/>
            <a:ext cx="612000" cy="612000"/>
          </a:xfrm>
          <a:prstGeom prst="ellipse">
            <a:avLst/>
          </a:prstGeom>
          <a:solidFill>
            <a:srgbClr val="F9B47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V</a:t>
            </a:r>
            <a:r>
              <a:rPr lang="en-US" altLang="zh-CN" baseline="-25000" dirty="0"/>
              <a:t>2</a:t>
            </a:r>
            <a:endParaRPr lang="zh-CN" altLang="en-US" baseline="-25000" dirty="0"/>
          </a:p>
        </p:txBody>
      </p:sp>
      <p:cxnSp>
        <p:nvCxnSpPr>
          <p:cNvPr id="13" name="直接箭头连接符 12">
            <a:extLst>
              <a:ext uri="{FF2B5EF4-FFF2-40B4-BE49-F238E27FC236}">
                <a16:creationId xmlns:a16="http://schemas.microsoft.com/office/drawing/2014/main" id="{FD7DDF28-08AA-4FD7-EB50-72EC0024F79A}"/>
              </a:ext>
            </a:extLst>
          </p:cNvPr>
          <p:cNvCxnSpPr>
            <a:stCxn id="4" idx="6"/>
            <a:endCxn id="5" idx="2"/>
          </p:cNvCxnSpPr>
          <p:nvPr/>
        </p:nvCxnSpPr>
        <p:spPr>
          <a:xfrm>
            <a:off x="1655608" y="1939364"/>
            <a:ext cx="118820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接箭头连接符 13">
            <a:extLst>
              <a:ext uri="{FF2B5EF4-FFF2-40B4-BE49-F238E27FC236}">
                <a16:creationId xmlns:a16="http://schemas.microsoft.com/office/drawing/2014/main" id="{FE634C28-57C7-4DE3-0AE1-683AAF9D9255}"/>
              </a:ext>
            </a:extLst>
          </p:cNvPr>
          <p:cNvCxnSpPr>
            <a:cxnSpLocks/>
            <a:stCxn id="4" idx="4"/>
            <a:endCxn id="8" idx="0"/>
          </p:cNvCxnSpPr>
          <p:nvPr/>
        </p:nvCxnSpPr>
        <p:spPr>
          <a:xfrm>
            <a:off x="1349608" y="2245364"/>
            <a:ext cx="0" cy="122427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a:extLst>
              <a:ext uri="{FF2B5EF4-FFF2-40B4-BE49-F238E27FC236}">
                <a16:creationId xmlns:a16="http://schemas.microsoft.com/office/drawing/2014/main" id="{F56C91A1-625A-09CB-8D52-1BDC093B10B8}"/>
              </a:ext>
            </a:extLst>
          </p:cNvPr>
          <p:cNvCxnSpPr/>
          <p:nvPr/>
        </p:nvCxnSpPr>
        <p:spPr>
          <a:xfrm>
            <a:off x="5059000" y="2353444"/>
            <a:ext cx="118820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文本框 17">
            <a:extLst>
              <a:ext uri="{FF2B5EF4-FFF2-40B4-BE49-F238E27FC236}">
                <a16:creationId xmlns:a16="http://schemas.microsoft.com/office/drawing/2014/main" id="{596FD565-F523-E9F5-A85D-43DDD657DA7B}"/>
              </a:ext>
            </a:extLst>
          </p:cNvPr>
          <p:cNvSpPr txBox="1"/>
          <p:nvPr/>
        </p:nvSpPr>
        <p:spPr>
          <a:xfrm>
            <a:off x="1215710" y="4401026"/>
            <a:ext cx="1037463" cy="369332"/>
          </a:xfrm>
          <a:prstGeom prst="rect">
            <a:avLst/>
          </a:prstGeom>
          <a:noFill/>
        </p:spPr>
        <p:txBody>
          <a:bodyPr wrap="none" rtlCol="0">
            <a:spAutoFit/>
          </a:bodyPr>
          <a:lstStyle/>
          <a:p>
            <a:r>
              <a:rPr lang="en-US" altLang="zh-CN" dirty="0"/>
              <a:t>node 0,0</a:t>
            </a:r>
            <a:endParaRPr lang="zh-CN" altLang="en-US" dirty="0"/>
          </a:p>
        </p:txBody>
      </p:sp>
      <p:sp>
        <p:nvSpPr>
          <p:cNvPr id="19" name="文本框 18">
            <a:extLst>
              <a:ext uri="{FF2B5EF4-FFF2-40B4-BE49-F238E27FC236}">
                <a16:creationId xmlns:a16="http://schemas.microsoft.com/office/drawing/2014/main" id="{8D5AC00E-586C-5DA4-4E31-208DE596EFD0}"/>
              </a:ext>
            </a:extLst>
          </p:cNvPr>
          <p:cNvSpPr txBox="1"/>
          <p:nvPr/>
        </p:nvSpPr>
        <p:spPr>
          <a:xfrm>
            <a:off x="5209737" y="4401026"/>
            <a:ext cx="1010213" cy="369332"/>
          </a:xfrm>
          <a:prstGeom prst="rect">
            <a:avLst/>
          </a:prstGeom>
          <a:noFill/>
        </p:spPr>
        <p:txBody>
          <a:bodyPr wrap="none" rtlCol="0">
            <a:spAutoFit/>
          </a:bodyPr>
          <a:lstStyle/>
          <a:p>
            <a:r>
              <a:rPr lang="en-US" altLang="zh-CN" dirty="0"/>
              <a:t>node 0,1</a:t>
            </a:r>
            <a:endParaRPr lang="zh-CN" altLang="en-US" dirty="0"/>
          </a:p>
        </p:txBody>
      </p:sp>
      <p:grpSp>
        <p:nvGrpSpPr>
          <p:cNvPr id="24" name="组合 23">
            <a:extLst>
              <a:ext uri="{FF2B5EF4-FFF2-40B4-BE49-F238E27FC236}">
                <a16:creationId xmlns:a16="http://schemas.microsoft.com/office/drawing/2014/main" id="{47CB4584-7063-817B-91CB-2779A57DA962}"/>
              </a:ext>
            </a:extLst>
          </p:cNvPr>
          <p:cNvGrpSpPr/>
          <p:nvPr/>
        </p:nvGrpSpPr>
        <p:grpSpPr>
          <a:xfrm>
            <a:off x="298053" y="1633364"/>
            <a:ext cx="267109" cy="533644"/>
            <a:chOff x="416459" y="1531768"/>
            <a:chExt cx="367472" cy="720080"/>
          </a:xfrm>
        </p:grpSpPr>
        <p:sp>
          <p:nvSpPr>
            <p:cNvPr id="20" name="矩形 19">
              <a:extLst>
                <a:ext uri="{FF2B5EF4-FFF2-40B4-BE49-F238E27FC236}">
                  <a16:creationId xmlns:a16="http://schemas.microsoft.com/office/drawing/2014/main" id="{480A3740-1EB8-FBBE-1D0F-D3C58ED83C74}"/>
                </a:ext>
              </a:extLst>
            </p:cNvPr>
            <p:cNvSpPr/>
            <p:nvPr/>
          </p:nvSpPr>
          <p:spPr>
            <a:xfrm>
              <a:off x="420175" y="1531768"/>
              <a:ext cx="363756" cy="360040"/>
            </a:xfrm>
            <a:prstGeom prst="rect">
              <a:avLst/>
            </a:prstGeom>
            <a:solidFill>
              <a:srgbClr val="558ED6"/>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1</a:t>
              </a:r>
              <a:endParaRPr lang="zh-CN" altLang="en-US" dirty="0">
                <a:solidFill>
                  <a:schemeClr val="tx1"/>
                </a:solidFill>
              </a:endParaRPr>
            </a:p>
          </p:txBody>
        </p:sp>
        <p:sp>
          <p:nvSpPr>
            <p:cNvPr id="21" name="矩形 20">
              <a:extLst>
                <a:ext uri="{FF2B5EF4-FFF2-40B4-BE49-F238E27FC236}">
                  <a16:creationId xmlns:a16="http://schemas.microsoft.com/office/drawing/2014/main" id="{A3CB87E7-9FAB-55AD-1FB5-F08D9AAA7911}"/>
                </a:ext>
              </a:extLst>
            </p:cNvPr>
            <p:cNvSpPr/>
            <p:nvPr/>
          </p:nvSpPr>
          <p:spPr>
            <a:xfrm>
              <a:off x="416459" y="1891808"/>
              <a:ext cx="363756" cy="360040"/>
            </a:xfrm>
            <a:prstGeom prst="rect">
              <a:avLst/>
            </a:prstGeom>
            <a:no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2</a:t>
              </a:r>
              <a:endParaRPr lang="zh-CN" altLang="en-US" dirty="0">
                <a:solidFill>
                  <a:schemeClr val="tx1"/>
                </a:solidFill>
              </a:endParaRPr>
            </a:p>
          </p:txBody>
        </p:sp>
      </p:grpSp>
      <p:grpSp>
        <p:nvGrpSpPr>
          <p:cNvPr id="25" name="组合 24">
            <a:extLst>
              <a:ext uri="{FF2B5EF4-FFF2-40B4-BE49-F238E27FC236}">
                <a16:creationId xmlns:a16="http://schemas.microsoft.com/office/drawing/2014/main" id="{509BC5AD-4FA9-3C08-F4B4-5B12BAD2C2C6}"/>
              </a:ext>
            </a:extLst>
          </p:cNvPr>
          <p:cNvGrpSpPr/>
          <p:nvPr/>
        </p:nvGrpSpPr>
        <p:grpSpPr>
          <a:xfrm>
            <a:off x="3528838" y="1633364"/>
            <a:ext cx="267109" cy="533644"/>
            <a:chOff x="416459" y="1531768"/>
            <a:chExt cx="367472" cy="720080"/>
          </a:xfrm>
        </p:grpSpPr>
        <p:sp>
          <p:nvSpPr>
            <p:cNvPr id="26" name="矩形 25">
              <a:extLst>
                <a:ext uri="{FF2B5EF4-FFF2-40B4-BE49-F238E27FC236}">
                  <a16:creationId xmlns:a16="http://schemas.microsoft.com/office/drawing/2014/main" id="{72944F59-20FE-460F-4A8B-72F32FADE93D}"/>
                </a:ext>
              </a:extLst>
            </p:cNvPr>
            <p:cNvSpPr/>
            <p:nvPr/>
          </p:nvSpPr>
          <p:spPr>
            <a:xfrm>
              <a:off x="420175" y="1531768"/>
              <a:ext cx="363756" cy="360040"/>
            </a:xfrm>
            <a:prstGeom prst="rect">
              <a:avLst/>
            </a:prstGeom>
            <a:solidFill>
              <a:srgbClr val="F9B479"/>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1</a:t>
              </a:r>
              <a:endParaRPr lang="zh-CN" altLang="en-US" dirty="0">
                <a:solidFill>
                  <a:schemeClr val="tx1"/>
                </a:solidFill>
              </a:endParaRPr>
            </a:p>
          </p:txBody>
        </p:sp>
        <p:sp>
          <p:nvSpPr>
            <p:cNvPr id="27" name="矩形 26">
              <a:extLst>
                <a:ext uri="{FF2B5EF4-FFF2-40B4-BE49-F238E27FC236}">
                  <a16:creationId xmlns:a16="http://schemas.microsoft.com/office/drawing/2014/main" id="{3718C112-714A-FCDC-CDF8-677996D32D21}"/>
                </a:ext>
              </a:extLst>
            </p:cNvPr>
            <p:cNvSpPr/>
            <p:nvPr/>
          </p:nvSpPr>
          <p:spPr>
            <a:xfrm>
              <a:off x="416459" y="1891808"/>
              <a:ext cx="363756" cy="360040"/>
            </a:xfrm>
            <a:prstGeom prst="rect">
              <a:avLst/>
            </a:prstGeom>
            <a:no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2</a:t>
              </a:r>
              <a:endParaRPr lang="zh-CN" altLang="en-US" dirty="0">
                <a:solidFill>
                  <a:schemeClr val="tx1"/>
                </a:solidFill>
              </a:endParaRPr>
            </a:p>
          </p:txBody>
        </p:sp>
      </p:grpSp>
      <p:grpSp>
        <p:nvGrpSpPr>
          <p:cNvPr id="28" name="组合 27">
            <a:extLst>
              <a:ext uri="{FF2B5EF4-FFF2-40B4-BE49-F238E27FC236}">
                <a16:creationId xmlns:a16="http://schemas.microsoft.com/office/drawing/2014/main" id="{B9298D7F-EE37-5F4D-07A4-586C00D06D74}"/>
              </a:ext>
            </a:extLst>
          </p:cNvPr>
          <p:cNvGrpSpPr/>
          <p:nvPr/>
        </p:nvGrpSpPr>
        <p:grpSpPr>
          <a:xfrm>
            <a:off x="1874536" y="3502153"/>
            <a:ext cx="267109" cy="533644"/>
            <a:chOff x="416459" y="1531768"/>
            <a:chExt cx="367472" cy="720080"/>
          </a:xfrm>
        </p:grpSpPr>
        <p:sp>
          <p:nvSpPr>
            <p:cNvPr id="29" name="矩形 28">
              <a:extLst>
                <a:ext uri="{FF2B5EF4-FFF2-40B4-BE49-F238E27FC236}">
                  <a16:creationId xmlns:a16="http://schemas.microsoft.com/office/drawing/2014/main" id="{D4E3FC0A-34A0-E142-5576-6096DBC6A5BF}"/>
                </a:ext>
              </a:extLst>
            </p:cNvPr>
            <p:cNvSpPr/>
            <p:nvPr/>
          </p:nvSpPr>
          <p:spPr>
            <a:xfrm>
              <a:off x="420175" y="1531768"/>
              <a:ext cx="363756" cy="360040"/>
            </a:xfrm>
            <a:prstGeom prst="rect">
              <a:avLst/>
            </a:prstGeom>
            <a:solidFill>
              <a:srgbClr val="A6A6A6"/>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1</a:t>
              </a:r>
              <a:endParaRPr lang="zh-CN" altLang="en-US" dirty="0">
                <a:solidFill>
                  <a:schemeClr val="tx1"/>
                </a:solidFill>
              </a:endParaRPr>
            </a:p>
          </p:txBody>
        </p:sp>
        <p:sp>
          <p:nvSpPr>
            <p:cNvPr id="30" name="矩形 29">
              <a:extLst>
                <a:ext uri="{FF2B5EF4-FFF2-40B4-BE49-F238E27FC236}">
                  <a16:creationId xmlns:a16="http://schemas.microsoft.com/office/drawing/2014/main" id="{4B79982B-D707-34AF-99C9-B34C51F5875B}"/>
                </a:ext>
              </a:extLst>
            </p:cNvPr>
            <p:cNvSpPr/>
            <p:nvPr/>
          </p:nvSpPr>
          <p:spPr>
            <a:xfrm>
              <a:off x="416459" y="1891808"/>
              <a:ext cx="363756" cy="360040"/>
            </a:xfrm>
            <a:prstGeom prst="rect">
              <a:avLst/>
            </a:prstGeom>
            <a:no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2</a:t>
              </a:r>
              <a:endParaRPr lang="zh-CN" altLang="en-US" dirty="0">
                <a:solidFill>
                  <a:schemeClr val="tx1"/>
                </a:solidFill>
              </a:endParaRPr>
            </a:p>
          </p:txBody>
        </p:sp>
      </p:grpSp>
      <p:grpSp>
        <p:nvGrpSpPr>
          <p:cNvPr id="31" name="组合 30">
            <a:extLst>
              <a:ext uri="{FF2B5EF4-FFF2-40B4-BE49-F238E27FC236}">
                <a16:creationId xmlns:a16="http://schemas.microsoft.com/office/drawing/2014/main" id="{AC26DD47-5588-2492-4144-A0984004086E}"/>
              </a:ext>
            </a:extLst>
          </p:cNvPr>
          <p:cNvGrpSpPr/>
          <p:nvPr/>
        </p:nvGrpSpPr>
        <p:grpSpPr>
          <a:xfrm>
            <a:off x="7015586" y="2104590"/>
            <a:ext cx="267109" cy="533644"/>
            <a:chOff x="416459" y="1531768"/>
            <a:chExt cx="367472" cy="720080"/>
          </a:xfrm>
        </p:grpSpPr>
        <p:sp>
          <p:nvSpPr>
            <p:cNvPr id="32" name="矩形 31">
              <a:extLst>
                <a:ext uri="{FF2B5EF4-FFF2-40B4-BE49-F238E27FC236}">
                  <a16:creationId xmlns:a16="http://schemas.microsoft.com/office/drawing/2014/main" id="{8ADDE940-BEBD-C924-15D2-51DEBB800BB2}"/>
                </a:ext>
              </a:extLst>
            </p:cNvPr>
            <p:cNvSpPr/>
            <p:nvPr/>
          </p:nvSpPr>
          <p:spPr>
            <a:xfrm>
              <a:off x="420175" y="1531768"/>
              <a:ext cx="363756" cy="360040"/>
            </a:xfrm>
            <a:prstGeom prst="rect">
              <a:avLst/>
            </a:prstGeom>
            <a:solidFill>
              <a:srgbClr val="F9B479"/>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1</a:t>
              </a:r>
              <a:endParaRPr lang="zh-CN" altLang="en-US" dirty="0">
                <a:solidFill>
                  <a:schemeClr val="tx1"/>
                </a:solidFill>
              </a:endParaRPr>
            </a:p>
          </p:txBody>
        </p:sp>
        <p:sp>
          <p:nvSpPr>
            <p:cNvPr id="33" name="矩形 32">
              <a:extLst>
                <a:ext uri="{FF2B5EF4-FFF2-40B4-BE49-F238E27FC236}">
                  <a16:creationId xmlns:a16="http://schemas.microsoft.com/office/drawing/2014/main" id="{97A69919-23A9-2D83-3133-097B9085560A}"/>
                </a:ext>
              </a:extLst>
            </p:cNvPr>
            <p:cNvSpPr/>
            <p:nvPr/>
          </p:nvSpPr>
          <p:spPr>
            <a:xfrm>
              <a:off x="416459" y="1891808"/>
              <a:ext cx="363756" cy="360040"/>
            </a:xfrm>
            <a:prstGeom prst="rect">
              <a:avLst/>
            </a:prstGeom>
            <a:no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2</a:t>
              </a:r>
              <a:endParaRPr lang="zh-CN" altLang="en-US" dirty="0">
                <a:solidFill>
                  <a:schemeClr val="tx1"/>
                </a:solidFill>
              </a:endParaRPr>
            </a:p>
          </p:txBody>
        </p:sp>
      </p:grpSp>
      <p:grpSp>
        <p:nvGrpSpPr>
          <p:cNvPr id="34" name="组合 33">
            <a:extLst>
              <a:ext uri="{FF2B5EF4-FFF2-40B4-BE49-F238E27FC236}">
                <a16:creationId xmlns:a16="http://schemas.microsoft.com/office/drawing/2014/main" id="{08F28426-A9EB-8E65-E0CC-AA4BF8D54C8C}"/>
              </a:ext>
            </a:extLst>
          </p:cNvPr>
          <p:cNvGrpSpPr/>
          <p:nvPr/>
        </p:nvGrpSpPr>
        <p:grpSpPr>
          <a:xfrm>
            <a:off x="4096372" y="2104590"/>
            <a:ext cx="267109" cy="533644"/>
            <a:chOff x="416459" y="1531768"/>
            <a:chExt cx="367472" cy="720080"/>
          </a:xfrm>
        </p:grpSpPr>
        <p:sp>
          <p:nvSpPr>
            <p:cNvPr id="35" name="矩形 34">
              <a:extLst>
                <a:ext uri="{FF2B5EF4-FFF2-40B4-BE49-F238E27FC236}">
                  <a16:creationId xmlns:a16="http://schemas.microsoft.com/office/drawing/2014/main" id="{77D2A901-806F-EE75-0CB3-C5BE94563D60}"/>
                </a:ext>
              </a:extLst>
            </p:cNvPr>
            <p:cNvSpPr/>
            <p:nvPr/>
          </p:nvSpPr>
          <p:spPr>
            <a:xfrm>
              <a:off x="420175" y="1531768"/>
              <a:ext cx="363756" cy="360040"/>
            </a:xfrm>
            <a:prstGeom prst="rect">
              <a:avLst/>
            </a:prstGeom>
            <a:solidFill>
              <a:srgbClr val="558ED6"/>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1</a:t>
              </a:r>
              <a:endParaRPr lang="zh-CN" altLang="en-US" dirty="0">
                <a:solidFill>
                  <a:schemeClr val="tx1"/>
                </a:solidFill>
              </a:endParaRPr>
            </a:p>
          </p:txBody>
        </p:sp>
        <p:sp>
          <p:nvSpPr>
            <p:cNvPr id="36" name="矩形 35">
              <a:extLst>
                <a:ext uri="{FF2B5EF4-FFF2-40B4-BE49-F238E27FC236}">
                  <a16:creationId xmlns:a16="http://schemas.microsoft.com/office/drawing/2014/main" id="{8DBC58EF-D8FA-B96F-AB61-C9C72168C499}"/>
                </a:ext>
              </a:extLst>
            </p:cNvPr>
            <p:cNvSpPr/>
            <p:nvPr/>
          </p:nvSpPr>
          <p:spPr>
            <a:xfrm>
              <a:off x="416459" y="1891808"/>
              <a:ext cx="363756" cy="360040"/>
            </a:xfrm>
            <a:prstGeom prst="rect">
              <a:avLst/>
            </a:prstGeom>
            <a:no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2</a:t>
              </a:r>
              <a:endParaRPr lang="zh-CN" altLang="en-US" dirty="0">
                <a:solidFill>
                  <a:schemeClr val="tx1"/>
                </a:solidFill>
              </a:endParaRPr>
            </a:p>
          </p:txBody>
        </p:sp>
      </p:grpSp>
      <p:sp>
        <p:nvSpPr>
          <p:cNvPr id="37" name="椭圆 36">
            <a:extLst>
              <a:ext uri="{FF2B5EF4-FFF2-40B4-BE49-F238E27FC236}">
                <a16:creationId xmlns:a16="http://schemas.microsoft.com/office/drawing/2014/main" id="{B4980B67-AA64-8C3C-6482-3D636278618C}"/>
              </a:ext>
            </a:extLst>
          </p:cNvPr>
          <p:cNvSpPr/>
          <p:nvPr/>
        </p:nvSpPr>
        <p:spPr>
          <a:xfrm>
            <a:off x="3928667" y="1943560"/>
            <a:ext cx="697423" cy="1417996"/>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id="{9A980930-F716-F8FF-9E45-4DEDA0FE5B45}"/>
              </a:ext>
            </a:extLst>
          </p:cNvPr>
          <p:cNvSpPr/>
          <p:nvPr/>
        </p:nvSpPr>
        <p:spPr>
          <a:xfrm>
            <a:off x="34499" y="1319742"/>
            <a:ext cx="1081118" cy="1681774"/>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a:extLst>
              <a:ext uri="{FF2B5EF4-FFF2-40B4-BE49-F238E27FC236}">
                <a16:creationId xmlns:a16="http://schemas.microsoft.com/office/drawing/2014/main" id="{B28A5C3A-E3EB-1DFB-834D-9C8B32250B6C}"/>
              </a:ext>
            </a:extLst>
          </p:cNvPr>
          <p:cNvSpPr txBox="1"/>
          <p:nvPr/>
        </p:nvSpPr>
        <p:spPr>
          <a:xfrm>
            <a:off x="850122" y="1142698"/>
            <a:ext cx="1112484" cy="369332"/>
          </a:xfrm>
          <a:prstGeom prst="rect">
            <a:avLst/>
          </a:prstGeom>
          <a:noFill/>
        </p:spPr>
        <p:txBody>
          <a:bodyPr wrap="none" rtlCol="0">
            <a:spAutoFit/>
          </a:bodyPr>
          <a:lstStyle/>
          <a:p>
            <a:r>
              <a:rPr lang="en-US" altLang="zh-CN" dirty="0"/>
              <a:t>Local sum</a:t>
            </a:r>
            <a:endParaRPr lang="zh-CN" altLang="en-US" dirty="0"/>
          </a:p>
        </p:txBody>
      </p:sp>
      <p:sp>
        <p:nvSpPr>
          <p:cNvPr id="40" name="文本框 39">
            <a:extLst>
              <a:ext uri="{FF2B5EF4-FFF2-40B4-BE49-F238E27FC236}">
                <a16:creationId xmlns:a16="http://schemas.microsoft.com/office/drawing/2014/main" id="{E9F3AB08-CCB6-457F-13A4-238F4EBAFF41}"/>
              </a:ext>
            </a:extLst>
          </p:cNvPr>
          <p:cNvSpPr txBox="1"/>
          <p:nvPr/>
        </p:nvSpPr>
        <p:spPr>
          <a:xfrm>
            <a:off x="4324161" y="1630122"/>
            <a:ext cx="1112484" cy="369332"/>
          </a:xfrm>
          <a:prstGeom prst="rect">
            <a:avLst/>
          </a:prstGeom>
          <a:noFill/>
        </p:spPr>
        <p:txBody>
          <a:bodyPr wrap="none" rtlCol="0">
            <a:spAutoFit/>
          </a:bodyPr>
          <a:lstStyle/>
          <a:p>
            <a:r>
              <a:rPr lang="en-US" altLang="zh-CN" dirty="0"/>
              <a:t>Local sum</a:t>
            </a:r>
            <a:endParaRPr lang="zh-CN" altLang="en-US" dirty="0"/>
          </a:p>
        </p:txBody>
      </p:sp>
      <p:sp>
        <p:nvSpPr>
          <p:cNvPr id="41" name="文本框 40">
            <a:extLst>
              <a:ext uri="{FF2B5EF4-FFF2-40B4-BE49-F238E27FC236}">
                <a16:creationId xmlns:a16="http://schemas.microsoft.com/office/drawing/2014/main" id="{1D784AC8-E0FC-0D11-7C7B-FF363ABB582B}"/>
              </a:ext>
            </a:extLst>
          </p:cNvPr>
          <p:cNvSpPr txBox="1"/>
          <p:nvPr/>
        </p:nvSpPr>
        <p:spPr>
          <a:xfrm>
            <a:off x="7652219" y="1163767"/>
            <a:ext cx="1112484" cy="369332"/>
          </a:xfrm>
          <a:prstGeom prst="rect">
            <a:avLst/>
          </a:prstGeom>
          <a:noFill/>
        </p:spPr>
        <p:txBody>
          <a:bodyPr wrap="none" rtlCol="0">
            <a:spAutoFit/>
          </a:bodyPr>
          <a:lstStyle/>
          <a:p>
            <a:r>
              <a:rPr lang="en-US" altLang="zh-CN" dirty="0"/>
              <a:t>Local sum</a:t>
            </a:r>
            <a:endParaRPr lang="zh-CN" altLang="en-US" dirty="0"/>
          </a:p>
        </p:txBody>
      </p:sp>
      <p:sp>
        <p:nvSpPr>
          <p:cNvPr id="42" name="文本框 41">
            <a:extLst>
              <a:ext uri="{FF2B5EF4-FFF2-40B4-BE49-F238E27FC236}">
                <a16:creationId xmlns:a16="http://schemas.microsoft.com/office/drawing/2014/main" id="{F62F341E-593F-E268-3B98-7B98BC9172C6}"/>
              </a:ext>
            </a:extLst>
          </p:cNvPr>
          <p:cNvSpPr txBox="1"/>
          <p:nvPr/>
        </p:nvSpPr>
        <p:spPr>
          <a:xfrm>
            <a:off x="7812360" y="456755"/>
            <a:ext cx="792205" cy="369332"/>
          </a:xfrm>
          <a:prstGeom prst="rect">
            <a:avLst/>
          </a:prstGeom>
          <a:noFill/>
        </p:spPr>
        <p:txBody>
          <a:bodyPr wrap="none" rtlCol="0">
            <a:spAutoFit/>
          </a:bodyPr>
          <a:lstStyle/>
          <a:p>
            <a:r>
              <a:rPr lang="en-US" altLang="zh-CN" dirty="0"/>
              <a:t>gather</a:t>
            </a:r>
            <a:endParaRPr lang="zh-CN" altLang="en-US" dirty="0"/>
          </a:p>
        </p:txBody>
      </p:sp>
      <p:sp>
        <p:nvSpPr>
          <p:cNvPr id="43" name="文本框 42">
            <a:extLst>
              <a:ext uri="{FF2B5EF4-FFF2-40B4-BE49-F238E27FC236}">
                <a16:creationId xmlns:a16="http://schemas.microsoft.com/office/drawing/2014/main" id="{542CB4DC-11E7-C4F8-60FF-087B4E913C5A}"/>
              </a:ext>
            </a:extLst>
          </p:cNvPr>
          <p:cNvSpPr txBox="1"/>
          <p:nvPr/>
        </p:nvSpPr>
        <p:spPr>
          <a:xfrm>
            <a:off x="7911424" y="1814788"/>
            <a:ext cx="594073" cy="369332"/>
          </a:xfrm>
          <a:prstGeom prst="rect">
            <a:avLst/>
          </a:prstGeom>
          <a:noFill/>
        </p:spPr>
        <p:txBody>
          <a:bodyPr wrap="none" rtlCol="0">
            <a:spAutoFit/>
          </a:bodyPr>
          <a:lstStyle/>
          <a:p>
            <a:r>
              <a:rPr lang="en-US" altLang="zh-CN" dirty="0"/>
              <a:t>sync</a:t>
            </a:r>
            <a:endParaRPr lang="zh-CN" altLang="en-US" dirty="0"/>
          </a:p>
        </p:txBody>
      </p:sp>
      <p:sp>
        <p:nvSpPr>
          <p:cNvPr id="44" name="文本框 43">
            <a:extLst>
              <a:ext uri="{FF2B5EF4-FFF2-40B4-BE49-F238E27FC236}">
                <a16:creationId xmlns:a16="http://schemas.microsoft.com/office/drawing/2014/main" id="{0815383F-780F-FAA3-FB50-45E8B7D0BF84}"/>
              </a:ext>
            </a:extLst>
          </p:cNvPr>
          <p:cNvSpPr txBox="1"/>
          <p:nvPr/>
        </p:nvSpPr>
        <p:spPr>
          <a:xfrm>
            <a:off x="7606537" y="2459282"/>
            <a:ext cx="1239442" cy="369332"/>
          </a:xfrm>
          <a:prstGeom prst="rect">
            <a:avLst/>
          </a:prstGeom>
          <a:noFill/>
        </p:spPr>
        <p:txBody>
          <a:bodyPr wrap="none" rtlCol="0">
            <a:spAutoFit/>
          </a:bodyPr>
          <a:lstStyle/>
          <a:p>
            <a:r>
              <a:rPr lang="en-US" altLang="zh-CN" dirty="0"/>
              <a:t>Global sum</a:t>
            </a:r>
            <a:endParaRPr lang="zh-CN" altLang="en-US" dirty="0"/>
          </a:p>
        </p:txBody>
      </p:sp>
      <p:sp>
        <p:nvSpPr>
          <p:cNvPr id="45" name="文本框 44">
            <a:extLst>
              <a:ext uri="{FF2B5EF4-FFF2-40B4-BE49-F238E27FC236}">
                <a16:creationId xmlns:a16="http://schemas.microsoft.com/office/drawing/2014/main" id="{C9CBCF3C-2470-1E47-57E3-5FCD5B6456CC}"/>
              </a:ext>
            </a:extLst>
          </p:cNvPr>
          <p:cNvSpPr txBox="1"/>
          <p:nvPr/>
        </p:nvSpPr>
        <p:spPr>
          <a:xfrm>
            <a:off x="7681878" y="3206086"/>
            <a:ext cx="1088760" cy="369332"/>
          </a:xfrm>
          <a:prstGeom prst="rect">
            <a:avLst/>
          </a:prstGeom>
          <a:noFill/>
        </p:spPr>
        <p:txBody>
          <a:bodyPr wrap="none" rtlCol="0">
            <a:spAutoFit/>
          </a:bodyPr>
          <a:lstStyle/>
          <a:p>
            <a:r>
              <a:rPr lang="en-US" altLang="zh-CN" dirty="0"/>
              <a:t>Call apply</a:t>
            </a:r>
            <a:endParaRPr lang="zh-CN" altLang="en-US" dirty="0"/>
          </a:p>
        </p:txBody>
      </p:sp>
      <p:sp>
        <p:nvSpPr>
          <p:cNvPr id="46" name="文本框 45">
            <a:extLst>
              <a:ext uri="{FF2B5EF4-FFF2-40B4-BE49-F238E27FC236}">
                <a16:creationId xmlns:a16="http://schemas.microsoft.com/office/drawing/2014/main" id="{75CF997E-FE38-1DF9-5218-2EB529890191}"/>
              </a:ext>
            </a:extLst>
          </p:cNvPr>
          <p:cNvSpPr txBox="1"/>
          <p:nvPr/>
        </p:nvSpPr>
        <p:spPr>
          <a:xfrm>
            <a:off x="7822216" y="3943311"/>
            <a:ext cx="822469" cy="369332"/>
          </a:xfrm>
          <a:prstGeom prst="rect">
            <a:avLst/>
          </a:prstGeom>
          <a:noFill/>
        </p:spPr>
        <p:txBody>
          <a:bodyPr wrap="none" rtlCol="0">
            <a:spAutoFit/>
          </a:bodyPr>
          <a:lstStyle/>
          <a:p>
            <a:r>
              <a:rPr lang="en-US" altLang="zh-CN" dirty="0"/>
              <a:t>scatter</a:t>
            </a:r>
            <a:endParaRPr lang="zh-CN" altLang="en-US" dirty="0"/>
          </a:p>
        </p:txBody>
      </p:sp>
      <p:cxnSp>
        <p:nvCxnSpPr>
          <p:cNvPr id="48" name="直接箭头连接符 47">
            <a:extLst>
              <a:ext uri="{FF2B5EF4-FFF2-40B4-BE49-F238E27FC236}">
                <a16:creationId xmlns:a16="http://schemas.microsoft.com/office/drawing/2014/main" id="{ADBFF35D-5247-5768-229A-73E37522E93E}"/>
              </a:ext>
            </a:extLst>
          </p:cNvPr>
          <p:cNvCxnSpPr>
            <a:stCxn id="42" idx="2"/>
            <a:endCxn id="41" idx="0"/>
          </p:cNvCxnSpPr>
          <p:nvPr/>
        </p:nvCxnSpPr>
        <p:spPr>
          <a:xfrm flipH="1">
            <a:off x="8208461" y="826087"/>
            <a:ext cx="2" cy="33768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直接箭头连接符 48">
            <a:extLst>
              <a:ext uri="{FF2B5EF4-FFF2-40B4-BE49-F238E27FC236}">
                <a16:creationId xmlns:a16="http://schemas.microsoft.com/office/drawing/2014/main" id="{F40ABF0F-FDB3-0FF3-AFA1-A6F4BF9014EB}"/>
              </a:ext>
            </a:extLst>
          </p:cNvPr>
          <p:cNvCxnSpPr/>
          <p:nvPr/>
        </p:nvCxnSpPr>
        <p:spPr>
          <a:xfrm flipH="1">
            <a:off x="8208460" y="1531660"/>
            <a:ext cx="2" cy="33768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直接箭头连接符 49">
            <a:extLst>
              <a:ext uri="{FF2B5EF4-FFF2-40B4-BE49-F238E27FC236}">
                <a16:creationId xmlns:a16="http://schemas.microsoft.com/office/drawing/2014/main" id="{22C8DEA7-7704-3B48-2C40-D0637C19CB33}"/>
              </a:ext>
            </a:extLst>
          </p:cNvPr>
          <p:cNvCxnSpPr/>
          <p:nvPr/>
        </p:nvCxnSpPr>
        <p:spPr>
          <a:xfrm flipH="1">
            <a:off x="8208458" y="2167143"/>
            <a:ext cx="2" cy="33768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接箭头连接符 50">
            <a:extLst>
              <a:ext uri="{FF2B5EF4-FFF2-40B4-BE49-F238E27FC236}">
                <a16:creationId xmlns:a16="http://schemas.microsoft.com/office/drawing/2014/main" id="{EE3B2EDE-1071-A1C5-283D-68E40B47DA73}"/>
              </a:ext>
            </a:extLst>
          </p:cNvPr>
          <p:cNvCxnSpPr/>
          <p:nvPr/>
        </p:nvCxnSpPr>
        <p:spPr>
          <a:xfrm flipH="1">
            <a:off x="8208458" y="2874735"/>
            <a:ext cx="2" cy="33768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直接箭头连接符 51">
            <a:extLst>
              <a:ext uri="{FF2B5EF4-FFF2-40B4-BE49-F238E27FC236}">
                <a16:creationId xmlns:a16="http://schemas.microsoft.com/office/drawing/2014/main" id="{F2141605-D146-F179-9998-F64826011304}"/>
              </a:ext>
            </a:extLst>
          </p:cNvPr>
          <p:cNvCxnSpPr/>
          <p:nvPr/>
        </p:nvCxnSpPr>
        <p:spPr>
          <a:xfrm flipH="1">
            <a:off x="8208458" y="3612270"/>
            <a:ext cx="2" cy="33768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椭圆 56">
            <a:extLst>
              <a:ext uri="{FF2B5EF4-FFF2-40B4-BE49-F238E27FC236}">
                <a16:creationId xmlns:a16="http://schemas.microsoft.com/office/drawing/2014/main" id="{6BB92A17-E21A-5EAC-ADBD-13B3A91D6B8D}"/>
              </a:ext>
            </a:extLst>
          </p:cNvPr>
          <p:cNvSpPr/>
          <p:nvPr/>
        </p:nvSpPr>
        <p:spPr>
          <a:xfrm>
            <a:off x="35669" y="1319742"/>
            <a:ext cx="1081118" cy="1097326"/>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文本框 57">
            <a:extLst>
              <a:ext uri="{FF2B5EF4-FFF2-40B4-BE49-F238E27FC236}">
                <a16:creationId xmlns:a16="http://schemas.microsoft.com/office/drawing/2014/main" id="{BD52D469-5845-06CD-2911-65B911F783DD}"/>
              </a:ext>
            </a:extLst>
          </p:cNvPr>
          <p:cNvSpPr txBox="1"/>
          <p:nvPr/>
        </p:nvSpPr>
        <p:spPr>
          <a:xfrm>
            <a:off x="851292" y="1142698"/>
            <a:ext cx="1292341" cy="369332"/>
          </a:xfrm>
          <a:prstGeom prst="rect">
            <a:avLst/>
          </a:prstGeom>
          <a:noFill/>
        </p:spPr>
        <p:txBody>
          <a:bodyPr wrap="none" rtlCol="0">
            <a:spAutoFit/>
          </a:bodyPr>
          <a:lstStyle/>
          <a:p>
            <a:r>
              <a:rPr lang="en-US" altLang="zh-CN" dirty="0"/>
              <a:t>Global  sum</a:t>
            </a:r>
            <a:endParaRPr lang="zh-CN" altLang="en-US" dirty="0"/>
          </a:p>
        </p:txBody>
      </p:sp>
      <p:sp>
        <p:nvSpPr>
          <p:cNvPr id="60" name="文本框 59">
            <a:extLst>
              <a:ext uri="{FF2B5EF4-FFF2-40B4-BE49-F238E27FC236}">
                <a16:creationId xmlns:a16="http://schemas.microsoft.com/office/drawing/2014/main" id="{8C9CB84F-BFF9-83BE-3ABD-1190005B3354}"/>
              </a:ext>
            </a:extLst>
          </p:cNvPr>
          <p:cNvSpPr txBox="1"/>
          <p:nvPr/>
        </p:nvSpPr>
        <p:spPr>
          <a:xfrm>
            <a:off x="861984" y="1135768"/>
            <a:ext cx="1088760" cy="369332"/>
          </a:xfrm>
          <a:prstGeom prst="rect">
            <a:avLst/>
          </a:prstGeom>
          <a:noFill/>
        </p:spPr>
        <p:txBody>
          <a:bodyPr wrap="none" rtlCol="0">
            <a:spAutoFit/>
          </a:bodyPr>
          <a:lstStyle/>
          <a:p>
            <a:r>
              <a:rPr lang="en-US" altLang="zh-CN" dirty="0"/>
              <a:t>Call apply</a:t>
            </a:r>
            <a:endParaRPr lang="zh-CN" altLang="en-US" dirty="0"/>
          </a:p>
        </p:txBody>
      </p:sp>
      <p:sp>
        <p:nvSpPr>
          <p:cNvPr id="2" name="文本框 1">
            <a:extLst>
              <a:ext uri="{FF2B5EF4-FFF2-40B4-BE49-F238E27FC236}">
                <a16:creationId xmlns:a16="http://schemas.microsoft.com/office/drawing/2014/main" id="{C99AA8F4-767A-1AB1-66F0-79E0F3C55D6A}"/>
              </a:ext>
            </a:extLst>
          </p:cNvPr>
          <p:cNvSpPr txBox="1"/>
          <p:nvPr/>
        </p:nvSpPr>
        <p:spPr>
          <a:xfrm>
            <a:off x="2677433" y="4865261"/>
            <a:ext cx="2852384" cy="369332"/>
          </a:xfrm>
          <a:prstGeom prst="rect">
            <a:avLst/>
          </a:prstGeom>
          <a:noFill/>
        </p:spPr>
        <p:txBody>
          <a:bodyPr wrap="none" rtlCol="0">
            <a:spAutoFit/>
          </a:bodyPr>
          <a:lstStyle/>
          <a:p>
            <a:r>
              <a:rPr lang="en-US" altLang="zh-CN" dirty="0"/>
              <a:t>two nodes in the same layer</a:t>
            </a:r>
            <a:endParaRPr lang="zh-CN" altLang="en-US" dirty="0"/>
          </a:p>
        </p:txBody>
      </p:sp>
    </p:spTree>
    <p:extLst>
      <p:ext uri="{BB962C8B-B14F-4D97-AF65-F5344CB8AC3E}">
        <p14:creationId xmlns:p14="http://schemas.microsoft.com/office/powerpoint/2010/main" val="283977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8.33333E-7 5.55112E-17 L -0.31007 5.55112E-17 " pathEditMode="relative" rAng="0" ptsTypes="AA">
                                      <p:cBhvr>
                                        <p:cTn id="6" dur="2000" fill="hold"/>
                                        <p:tgtEl>
                                          <p:spTgt spid="25"/>
                                        </p:tgtEl>
                                        <p:attrNameLst>
                                          <p:attrName>ppt_x</p:attrName>
                                          <p:attrName>ppt_y</p:attrName>
                                        </p:attrNameLst>
                                      </p:cBhvr>
                                      <p:rCtr x="-15503" y="0"/>
                                    </p:animMotion>
                                  </p:childTnLst>
                                </p:cTn>
                              </p:par>
                              <p:par>
                                <p:cTn id="7" presetID="42" presetClass="path" presetSubtype="0" accel="50000" decel="50000" fill="hold" nodeType="withEffect">
                                  <p:stCondLst>
                                    <p:cond delay="0"/>
                                  </p:stCondLst>
                                  <p:childTnLst>
                                    <p:animMotion origin="layout" path="M 1.94444E-6 -4.44444E-6 L -0.16962 -0.21055 " pathEditMode="relative" rAng="0" ptsTypes="AA">
                                      <p:cBhvr>
                                        <p:cTn id="8" dur="2000" fill="hold"/>
                                        <p:tgtEl>
                                          <p:spTgt spid="28"/>
                                        </p:tgtEl>
                                        <p:attrNameLst>
                                          <p:attrName>ppt_x</p:attrName>
                                          <p:attrName>ppt_y</p:attrName>
                                        </p:attrNameLst>
                                      </p:cBhvr>
                                      <p:rCtr x="-8490" y="-10528"/>
                                    </p:animMotion>
                                  </p:childTnLst>
                                </p:cTn>
                              </p:par>
                              <p:par>
                                <p:cTn id="9" presetID="42" presetClass="path" presetSubtype="0" accel="50000" decel="50000" fill="hold" nodeType="withEffect">
                                  <p:stCondLst>
                                    <p:cond delay="0"/>
                                  </p:stCondLst>
                                  <p:childTnLst>
                                    <p:animMotion origin="layout" path="M -8.33333E-7 5.55112E-17 L -0.32118 0.10389 " pathEditMode="relative" rAng="0" ptsTypes="AA">
                                      <p:cBhvr>
                                        <p:cTn id="10" dur="2000" fill="hold"/>
                                        <p:tgtEl>
                                          <p:spTgt spid="31"/>
                                        </p:tgtEl>
                                        <p:attrNameLst>
                                          <p:attrName>ppt_x</p:attrName>
                                          <p:attrName>ppt_y</p:attrName>
                                        </p:attrNameLst>
                                      </p:cBhvr>
                                      <p:rCtr x="-16059" y="5194"/>
                                    </p:animMotion>
                                  </p:childTnLst>
                                </p:cTn>
                              </p:par>
                              <p:par>
                                <p:cTn id="11" presetID="1"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42" presetClass="path" presetSubtype="0" accel="50000" decel="50000" fill="hold" nodeType="clickEffect">
                                  <p:stCondLst>
                                    <p:cond delay="0"/>
                                  </p:stCondLst>
                                  <p:childTnLst>
                                    <p:animMotion origin="layout" path="M 0 5.55112E-17 L -0.37378 -0.0825 " pathEditMode="relative" rAng="0" ptsTypes="AA">
                                      <p:cBhvr>
                                        <p:cTn id="36" dur="2000" fill="hold"/>
                                        <p:tgtEl>
                                          <p:spTgt spid="34"/>
                                        </p:tgtEl>
                                        <p:attrNameLst>
                                          <p:attrName>ppt_x</p:attrName>
                                          <p:attrName>ppt_y</p:attrName>
                                        </p:attrNameLst>
                                      </p:cBhvr>
                                      <p:rCtr x="-18698" y="-4139"/>
                                    </p:animMotion>
                                  </p:childTnLst>
                                </p:cTn>
                              </p:par>
                              <p:par>
                                <p:cTn id="37" presetID="1" presetClass="exit" presetSubtype="0" fill="hold" nodeType="withEffect">
                                  <p:stCondLst>
                                    <p:cond delay="0"/>
                                  </p:stCondLst>
                                  <p:childTnLst>
                                    <p:set>
                                      <p:cBhvr>
                                        <p:cTn id="38" dur="1" fill="hold">
                                          <p:stCondLst>
                                            <p:cond delay="0"/>
                                          </p:stCondLst>
                                        </p:cTn>
                                        <p:tgtEl>
                                          <p:spTgt spid="25"/>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31"/>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37"/>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38"/>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39"/>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40"/>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8"/>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grpId="1" nodeType="clickEffect">
                                  <p:stCondLst>
                                    <p:cond delay="0"/>
                                  </p:stCondLst>
                                  <p:childTnLst>
                                    <p:set>
                                      <p:cBhvr>
                                        <p:cTn id="64" dur="1" fill="hold">
                                          <p:stCondLst>
                                            <p:cond delay="0"/>
                                          </p:stCondLst>
                                        </p:cTn>
                                        <p:tgtEl>
                                          <p:spTgt spid="58"/>
                                        </p:tgtEl>
                                        <p:attrNameLst>
                                          <p:attrName>style.visibility</p:attrName>
                                        </p:attrNameLst>
                                      </p:cBhvr>
                                      <p:to>
                                        <p:strVal val="hidden"/>
                                      </p:to>
                                    </p:set>
                                  </p:childTnLst>
                                </p:cTn>
                              </p:par>
                              <p:par>
                                <p:cTn id="65" presetID="1" presetClass="entr" presetSubtype="0" fill="hold" grpId="0" nodeType="withEffect">
                                  <p:stCondLst>
                                    <p:cond delay="0"/>
                                  </p:stCondLst>
                                  <p:childTnLst>
                                    <p:set>
                                      <p:cBhvr>
                                        <p:cTn id="66" dur="1" fill="hold">
                                          <p:stCondLst>
                                            <p:cond delay="0"/>
                                          </p:stCondLst>
                                        </p:cTn>
                                        <p:tgtEl>
                                          <p:spTgt spid="6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5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42" presetClass="path" presetSubtype="0" accel="50000" decel="50000" fill="hold" nodeType="clickEffect">
                                  <p:stCondLst>
                                    <p:cond delay="0"/>
                                  </p:stCondLst>
                                  <p:childTnLst>
                                    <p:animMotion origin="layout" path="M -0.37205 -0.0825 L -1.66667E-6 3.33333E-6 " pathEditMode="relative" rAng="0" ptsTypes="AA">
                                      <p:cBhvr>
                                        <p:cTn id="74" dur="2000" fill="hold"/>
                                        <p:tgtEl>
                                          <p:spTgt spid="34"/>
                                        </p:tgtEl>
                                        <p:attrNameLst>
                                          <p:attrName>ppt_x</p:attrName>
                                          <p:attrName>ppt_y</p:attrName>
                                        </p:attrNameLst>
                                      </p:cBhvr>
                                      <p:rCtr x="18646" y="4083"/>
                                    </p:animMotion>
                                  </p:childTnLst>
                                </p:cTn>
                              </p:par>
                              <p:par>
                                <p:cTn id="75" presetID="1" presetClass="entr" presetSubtype="0" fill="hold" nodeType="withEffect">
                                  <p:stCondLst>
                                    <p:cond delay="0"/>
                                  </p:stCondLst>
                                  <p:childTnLst>
                                    <p:set>
                                      <p:cBhvr>
                                        <p:cTn id="76" dur="1" fill="hold">
                                          <p:stCondLst>
                                            <p:cond delay="0"/>
                                          </p:stCondLst>
                                        </p:cTn>
                                        <p:tgtEl>
                                          <p:spTgt spid="52"/>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6"/>
                                        </p:tgtEl>
                                        <p:attrNameLst>
                                          <p:attrName>style.visibility</p:attrName>
                                        </p:attrNameLst>
                                      </p:cBhvr>
                                      <p:to>
                                        <p:strVal val="visible"/>
                                      </p:to>
                                    </p:set>
                                  </p:childTnLst>
                                </p:cTn>
                              </p:par>
                              <p:par>
                                <p:cTn id="79" presetID="1" presetClass="exit" presetSubtype="0" fill="hold" grpId="1" nodeType="withEffect">
                                  <p:stCondLst>
                                    <p:cond delay="0"/>
                                  </p:stCondLst>
                                  <p:childTnLst>
                                    <p:set>
                                      <p:cBhvr>
                                        <p:cTn id="80" dur="1" fill="hold">
                                          <p:stCondLst>
                                            <p:cond delay="0"/>
                                          </p:stCondLst>
                                        </p:cTn>
                                        <p:tgtEl>
                                          <p:spTgt spid="57"/>
                                        </p:tgtEl>
                                        <p:attrNameLst>
                                          <p:attrName>style.visibility</p:attrName>
                                        </p:attrNameLst>
                                      </p:cBhvr>
                                      <p:to>
                                        <p:strVal val="hidden"/>
                                      </p:to>
                                    </p:set>
                                  </p:childTnLst>
                                </p:cTn>
                              </p:par>
                              <p:par>
                                <p:cTn id="81" presetID="1" presetClass="exit" presetSubtype="0" fill="hold" grpId="1" nodeType="withEffect">
                                  <p:stCondLst>
                                    <p:cond delay="0"/>
                                  </p:stCondLst>
                                  <p:childTnLst>
                                    <p:set>
                                      <p:cBhvr>
                                        <p:cTn id="82" dur="1" fill="hold">
                                          <p:stCondLst>
                                            <p:cond delay="0"/>
                                          </p:stCondLst>
                                        </p:cTn>
                                        <p:tgtEl>
                                          <p:spTgt spid="6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7" grpId="1" animBg="1"/>
      <p:bldP spid="38" grpId="0" animBg="1"/>
      <p:bldP spid="38" grpId="1" animBg="1"/>
      <p:bldP spid="39" grpId="0"/>
      <p:bldP spid="39" grpId="1"/>
      <p:bldP spid="40" grpId="0"/>
      <p:bldP spid="40" grpId="1"/>
      <p:bldP spid="41" grpId="0"/>
      <p:bldP spid="42" grpId="0"/>
      <p:bldP spid="43" grpId="0"/>
      <p:bldP spid="44" grpId="0"/>
      <p:bldP spid="45" grpId="0"/>
      <p:bldP spid="46" grpId="0"/>
      <p:bldP spid="57" grpId="0" animBg="1"/>
      <p:bldP spid="57" grpId="1" animBg="1"/>
      <p:bldP spid="58" grpId="0"/>
      <p:bldP spid="58" grpId="1"/>
      <p:bldP spid="60" grpId="0"/>
      <p:bldP spid="60" grpId="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851B018B-7618-4703-97DC-0DA771EFD118}"/>
              </a:ext>
            </a:extLst>
          </p:cNvPr>
          <p:cNvSpPr>
            <a:spLocks noGrp="1"/>
          </p:cNvSpPr>
          <p:nvPr>
            <p:ph type="title"/>
          </p:nvPr>
        </p:nvSpPr>
        <p:spPr/>
        <p:txBody>
          <a:bodyPr/>
          <a:lstStyle/>
          <a:p>
            <a:r>
              <a:rPr lang="en-US" altLang="zh-CN" b="1" dirty="0">
                <a:solidFill>
                  <a:srgbClr val="C0504D"/>
                </a:solidFill>
                <a:latin typeface="微软雅黑" panose="020B0503020204020204" pitchFamily="34" charset="-122"/>
                <a:ea typeface="微软雅黑" panose="020B0503020204020204" pitchFamily="34" charset="-122"/>
              </a:rPr>
              <a:t>Gradient Descent</a:t>
            </a:r>
            <a:endParaRPr lang="zh-CN" altLang="en-US" b="1" dirty="0">
              <a:solidFill>
                <a:srgbClr val="C0504D"/>
              </a:solidFill>
              <a:latin typeface="微软雅黑" panose="020B0503020204020204" pitchFamily="34" charset="-122"/>
              <a:ea typeface="微软雅黑" panose="020B0503020204020204" pitchFamily="34" charset="-122"/>
            </a:endParaRPr>
          </a:p>
        </p:txBody>
      </p:sp>
      <p:sp>
        <p:nvSpPr>
          <p:cNvPr id="8" name="内容占位符 7">
            <a:extLst>
              <a:ext uri="{FF2B5EF4-FFF2-40B4-BE49-F238E27FC236}">
                <a16:creationId xmlns:a16="http://schemas.microsoft.com/office/drawing/2014/main" id="{8D6392BC-E71F-4825-85F9-C5CEF000A4EC}"/>
              </a:ext>
            </a:extLst>
          </p:cNvPr>
          <p:cNvSpPr>
            <a:spLocks noGrp="1"/>
          </p:cNvSpPr>
          <p:nvPr>
            <p:ph idx="1"/>
          </p:nvPr>
        </p:nvSpPr>
        <p:spPr>
          <a:xfrm>
            <a:off x="457200" y="1485901"/>
            <a:ext cx="7463172" cy="3394472"/>
          </a:xfrm>
        </p:spPr>
        <p:txBody>
          <a:bodyPr>
            <a:normAutofit/>
          </a:bodyPr>
          <a:lstStyle/>
          <a:p>
            <a:pPr marL="0" indent="0">
              <a:buNone/>
            </a:pPr>
            <a:r>
              <a:rPr lang="en-US" altLang="zh-CN" sz="2100" dirty="0">
                <a:latin typeface="微软雅黑" panose="020B0503020204020204" pitchFamily="34" charset="-122"/>
                <a:ea typeface="微软雅黑" panose="020B0503020204020204" pitchFamily="34" charset="-122"/>
              </a:rPr>
              <a:t>Steps for one iteration:</a:t>
            </a:r>
          </a:p>
          <a:p>
            <a:pPr marL="385763" indent="-385763">
              <a:buAutoNum type="arabicPeriod"/>
            </a:pPr>
            <a:r>
              <a:rPr lang="en-US" altLang="zh-CN" sz="2100" dirty="0">
                <a:latin typeface="微软雅黑" panose="020B0503020204020204" pitchFamily="34" charset="-122"/>
                <a:ea typeface="微软雅黑" panose="020B0503020204020204" pitchFamily="34" charset="-122"/>
              </a:rPr>
              <a:t>Sink</a:t>
            </a:r>
          </a:p>
          <a:p>
            <a:pPr marL="385763" indent="-385763">
              <a:buAutoNum type="arabicPeriod"/>
            </a:pPr>
            <a:r>
              <a:rPr lang="en-US" altLang="zh-CN" sz="2100" dirty="0" err="1">
                <a:latin typeface="微软雅黑" panose="020B0503020204020204" pitchFamily="34" charset="-122"/>
                <a:ea typeface="微软雅黑" panose="020B0503020204020204" pitchFamily="34" charset="-122"/>
              </a:rPr>
              <a:t>UpdateEdge</a:t>
            </a:r>
            <a:endParaRPr lang="en-US" altLang="zh-CN" sz="2100" dirty="0">
              <a:latin typeface="微软雅黑" panose="020B0503020204020204" pitchFamily="34" charset="-122"/>
              <a:ea typeface="微软雅黑" panose="020B0503020204020204" pitchFamily="34" charset="-122"/>
            </a:endParaRPr>
          </a:p>
          <a:p>
            <a:pPr marL="385763" indent="-385763">
              <a:buAutoNum type="arabicPeriod"/>
            </a:pPr>
            <a:r>
              <a:rPr lang="en-US" altLang="zh-CN" sz="2100" dirty="0">
                <a:latin typeface="微软雅黑" panose="020B0503020204020204" pitchFamily="34" charset="-122"/>
                <a:ea typeface="微软雅黑" panose="020B0503020204020204" pitchFamily="34" charset="-122"/>
              </a:rPr>
              <a:t>Pull</a:t>
            </a:r>
          </a:p>
          <a:p>
            <a:pPr marL="385763" indent="-385763">
              <a:buAutoNum type="arabicPeriod"/>
            </a:pPr>
            <a:r>
              <a:rPr lang="en-US" altLang="zh-CN" sz="2100" dirty="0">
                <a:latin typeface="微软雅黑" panose="020B0503020204020204" pitchFamily="34" charset="-122"/>
                <a:ea typeface="微软雅黑" panose="020B0503020204020204" pitchFamily="34" charset="-122"/>
              </a:rPr>
              <a:t>Push</a:t>
            </a:r>
            <a:endParaRPr lang="en-US" altLang="zh-CN" sz="1920" dirty="0">
              <a:latin typeface="微软雅黑" panose="020B0503020204020204" pitchFamily="34" charset="-122"/>
              <a:ea typeface="微软雅黑" panose="020B0503020204020204" pitchFamily="34" charset="-122"/>
            </a:endParaRPr>
          </a:p>
        </p:txBody>
      </p:sp>
      <p:sp>
        <p:nvSpPr>
          <p:cNvPr id="5" name="页脚占位符 4">
            <a:extLst>
              <a:ext uri="{FF2B5EF4-FFF2-40B4-BE49-F238E27FC236}">
                <a16:creationId xmlns:a16="http://schemas.microsoft.com/office/drawing/2014/main" id="{1F0380BC-50EE-4B67-A4C0-01DE10C14924}"/>
              </a:ext>
            </a:extLst>
          </p:cNvPr>
          <p:cNvSpPr>
            <a:spLocks noGrp="1"/>
          </p:cNvSpPr>
          <p:nvPr>
            <p:ph type="ftr" sz="quarter" idx="11"/>
          </p:nvPr>
        </p:nvSpPr>
        <p:spPr/>
        <p:txBody>
          <a:bodyPr/>
          <a:lstStyle/>
          <a:p>
            <a:endParaRPr lang="zh-CN" altLang="en-US" dirty="0"/>
          </a:p>
        </p:txBody>
      </p:sp>
      <p:sp>
        <p:nvSpPr>
          <p:cNvPr id="6" name="灯片编号占位符 5">
            <a:extLst>
              <a:ext uri="{FF2B5EF4-FFF2-40B4-BE49-F238E27FC236}">
                <a16:creationId xmlns:a16="http://schemas.microsoft.com/office/drawing/2014/main" id="{6B2DCA8B-8357-428B-9487-DEF072F222DD}"/>
              </a:ext>
            </a:extLst>
          </p:cNvPr>
          <p:cNvSpPr>
            <a:spLocks noGrp="1"/>
          </p:cNvSpPr>
          <p:nvPr>
            <p:ph type="sldNum" sz="quarter" idx="12"/>
          </p:nvPr>
        </p:nvSpPr>
        <p:spPr/>
        <p:txBody>
          <a:bodyPr/>
          <a:lstStyle/>
          <a:p>
            <a:fld id="{ADE361C3-C043-4A6E-BDCE-8DA1E7D90A3B}" type="slidenum">
              <a:rPr lang="zh-CN" altLang="en-US" smtClean="0"/>
              <a:t>41</a:t>
            </a:fld>
            <a:endParaRPr lang="zh-CN" altLang="en-US"/>
          </a:p>
        </p:txBody>
      </p:sp>
      <p:pic>
        <p:nvPicPr>
          <p:cNvPr id="4" name="图片 3">
            <a:extLst>
              <a:ext uri="{FF2B5EF4-FFF2-40B4-BE49-F238E27FC236}">
                <a16:creationId xmlns:a16="http://schemas.microsoft.com/office/drawing/2014/main" id="{4EC85F3D-0F9B-BCC6-A38A-5D16CD0A71AF}"/>
              </a:ext>
            </a:extLst>
          </p:cNvPr>
          <p:cNvPicPr>
            <a:picLocks noChangeAspect="1"/>
          </p:cNvPicPr>
          <p:nvPr/>
        </p:nvPicPr>
        <p:blipFill>
          <a:blip r:embed="rId3"/>
          <a:stretch>
            <a:fillRect/>
          </a:stretch>
        </p:blipFill>
        <p:spPr>
          <a:xfrm>
            <a:off x="3817127" y="1094478"/>
            <a:ext cx="5296390" cy="3865612"/>
          </a:xfrm>
          <a:prstGeom prst="rect">
            <a:avLst/>
          </a:prstGeom>
        </p:spPr>
      </p:pic>
    </p:spTree>
    <p:extLst>
      <p:ext uri="{BB962C8B-B14F-4D97-AF65-F5344CB8AC3E}">
        <p14:creationId xmlns:p14="http://schemas.microsoft.com/office/powerpoint/2010/main" val="2646719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851B018B-7618-4703-97DC-0DA771EFD118}"/>
              </a:ext>
            </a:extLst>
          </p:cNvPr>
          <p:cNvSpPr>
            <a:spLocks noGrp="1"/>
          </p:cNvSpPr>
          <p:nvPr>
            <p:ph type="title"/>
          </p:nvPr>
        </p:nvSpPr>
        <p:spPr/>
        <p:txBody>
          <a:bodyPr/>
          <a:lstStyle/>
          <a:p>
            <a:r>
              <a:rPr lang="en-US" altLang="zh-CN" b="1" dirty="0">
                <a:solidFill>
                  <a:srgbClr val="C0504D"/>
                </a:solidFill>
                <a:latin typeface="微软雅黑" panose="020B0503020204020204" pitchFamily="34" charset="-122"/>
                <a:ea typeface="微软雅黑" panose="020B0503020204020204" pitchFamily="34" charset="-122"/>
              </a:rPr>
              <a:t>Gradient Descent </a:t>
            </a:r>
            <a:endParaRPr lang="zh-CN" altLang="en-US" b="1" dirty="0">
              <a:solidFill>
                <a:srgbClr val="C0504D"/>
              </a:solidFill>
              <a:latin typeface="微软雅黑" panose="020B0503020204020204" pitchFamily="34" charset="-122"/>
              <a:ea typeface="微软雅黑" panose="020B0503020204020204" pitchFamily="34" charset="-122"/>
            </a:endParaRPr>
          </a:p>
        </p:txBody>
      </p:sp>
      <p:sp>
        <p:nvSpPr>
          <p:cNvPr id="8" name="内容占位符 7">
            <a:extLst>
              <a:ext uri="{FF2B5EF4-FFF2-40B4-BE49-F238E27FC236}">
                <a16:creationId xmlns:a16="http://schemas.microsoft.com/office/drawing/2014/main" id="{8D6392BC-E71F-4825-85F9-C5CEF000A4EC}"/>
              </a:ext>
            </a:extLst>
          </p:cNvPr>
          <p:cNvSpPr>
            <a:spLocks noGrp="1"/>
          </p:cNvSpPr>
          <p:nvPr>
            <p:ph idx="1"/>
          </p:nvPr>
        </p:nvSpPr>
        <p:spPr>
          <a:xfrm>
            <a:off x="1338588" y="4673464"/>
            <a:ext cx="6426714" cy="467327"/>
          </a:xfrm>
        </p:spPr>
        <p:txBody>
          <a:bodyPr>
            <a:normAutofit/>
          </a:bodyPr>
          <a:lstStyle/>
          <a:p>
            <a:pPr marL="0" indent="0" algn="ctr">
              <a:buNone/>
            </a:pPr>
            <a:r>
              <a:rPr lang="en-US" altLang="zh-CN" sz="2100" dirty="0">
                <a:latin typeface="微软雅黑" panose="020B0503020204020204" pitchFamily="34" charset="-122"/>
                <a:ea typeface="微软雅黑" panose="020B0503020204020204" pitchFamily="34" charset="-122"/>
              </a:rPr>
              <a:t>Operator consists of user defined functions</a:t>
            </a:r>
            <a:endParaRPr lang="zh-CN" altLang="en-US" sz="2100" dirty="0">
              <a:latin typeface="微软雅黑" panose="020B0503020204020204" pitchFamily="34" charset="-122"/>
              <a:ea typeface="微软雅黑" panose="020B0503020204020204" pitchFamily="34" charset="-122"/>
            </a:endParaRPr>
          </a:p>
        </p:txBody>
      </p:sp>
      <p:sp>
        <p:nvSpPr>
          <p:cNvPr id="5" name="页脚占位符 4">
            <a:extLst>
              <a:ext uri="{FF2B5EF4-FFF2-40B4-BE49-F238E27FC236}">
                <a16:creationId xmlns:a16="http://schemas.microsoft.com/office/drawing/2014/main" id="{1F0380BC-50EE-4B67-A4C0-01DE10C14924}"/>
              </a:ext>
            </a:extLst>
          </p:cNvPr>
          <p:cNvSpPr>
            <a:spLocks noGrp="1"/>
          </p:cNvSpPr>
          <p:nvPr>
            <p:ph type="ftr" sz="quarter" idx="11"/>
          </p:nvPr>
        </p:nvSpPr>
        <p:spPr/>
        <p:txBody>
          <a:bodyPr/>
          <a:lstStyle/>
          <a:p>
            <a:endParaRPr lang="zh-CN" altLang="en-US" dirty="0"/>
          </a:p>
        </p:txBody>
      </p:sp>
      <p:sp>
        <p:nvSpPr>
          <p:cNvPr id="6" name="灯片编号占位符 5">
            <a:extLst>
              <a:ext uri="{FF2B5EF4-FFF2-40B4-BE49-F238E27FC236}">
                <a16:creationId xmlns:a16="http://schemas.microsoft.com/office/drawing/2014/main" id="{6B2DCA8B-8357-428B-9487-DEF072F222DD}"/>
              </a:ext>
            </a:extLst>
          </p:cNvPr>
          <p:cNvSpPr>
            <a:spLocks noGrp="1"/>
          </p:cNvSpPr>
          <p:nvPr>
            <p:ph type="sldNum" sz="quarter" idx="12"/>
          </p:nvPr>
        </p:nvSpPr>
        <p:spPr/>
        <p:txBody>
          <a:bodyPr/>
          <a:lstStyle/>
          <a:p>
            <a:fld id="{ADE361C3-C043-4A6E-BDCE-8DA1E7D90A3B}" type="slidenum">
              <a:rPr lang="zh-CN" altLang="en-US" smtClean="0"/>
              <a:t>42</a:t>
            </a:fld>
            <a:endParaRPr lang="zh-CN" altLang="en-US"/>
          </a:p>
        </p:txBody>
      </p:sp>
      <p:pic>
        <p:nvPicPr>
          <p:cNvPr id="2" name="图片 1">
            <a:extLst>
              <a:ext uri="{FF2B5EF4-FFF2-40B4-BE49-F238E27FC236}">
                <a16:creationId xmlns:a16="http://schemas.microsoft.com/office/drawing/2014/main" id="{1D07EC2E-24A0-4F73-BC13-957896A3F5F2}"/>
              </a:ext>
            </a:extLst>
          </p:cNvPr>
          <p:cNvPicPr>
            <a:picLocks noChangeAspect="1"/>
          </p:cNvPicPr>
          <p:nvPr/>
        </p:nvPicPr>
        <p:blipFill>
          <a:blip r:embed="rId3"/>
          <a:stretch>
            <a:fillRect/>
          </a:stretch>
        </p:blipFill>
        <p:spPr>
          <a:xfrm>
            <a:off x="4551945" y="543532"/>
            <a:ext cx="4342056" cy="2470732"/>
          </a:xfrm>
          <a:prstGeom prst="rect">
            <a:avLst/>
          </a:prstGeom>
        </p:spPr>
      </p:pic>
      <p:pic>
        <p:nvPicPr>
          <p:cNvPr id="3" name="图片 2">
            <a:extLst>
              <a:ext uri="{FF2B5EF4-FFF2-40B4-BE49-F238E27FC236}">
                <a16:creationId xmlns:a16="http://schemas.microsoft.com/office/drawing/2014/main" id="{9F98C5D5-DEB2-47D5-877A-2A011DF6D2B7}"/>
              </a:ext>
            </a:extLst>
          </p:cNvPr>
          <p:cNvPicPr>
            <a:picLocks noChangeAspect="1"/>
          </p:cNvPicPr>
          <p:nvPr/>
        </p:nvPicPr>
        <p:blipFill>
          <a:blip r:embed="rId4"/>
          <a:stretch>
            <a:fillRect/>
          </a:stretch>
        </p:blipFill>
        <p:spPr>
          <a:xfrm>
            <a:off x="629562" y="1640076"/>
            <a:ext cx="3620504" cy="1454198"/>
          </a:xfrm>
          <a:prstGeom prst="rect">
            <a:avLst/>
          </a:prstGeom>
        </p:spPr>
      </p:pic>
      <p:pic>
        <p:nvPicPr>
          <p:cNvPr id="11" name="图片 10">
            <a:extLst>
              <a:ext uri="{FF2B5EF4-FFF2-40B4-BE49-F238E27FC236}">
                <a16:creationId xmlns:a16="http://schemas.microsoft.com/office/drawing/2014/main" id="{6C22B7C6-12F6-4ECA-9029-1932786DEDDB}"/>
              </a:ext>
            </a:extLst>
          </p:cNvPr>
          <p:cNvPicPr>
            <a:picLocks noChangeAspect="1"/>
          </p:cNvPicPr>
          <p:nvPr/>
        </p:nvPicPr>
        <p:blipFill>
          <a:blip r:embed="rId5"/>
          <a:stretch>
            <a:fillRect/>
          </a:stretch>
        </p:blipFill>
        <p:spPr>
          <a:xfrm>
            <a:off x="1450626" y="3969052"/>
            <a:ext cx="7624795" cy="467327"/>
          </a:xfrm>
          <a:prstGeom prst="rect">
            <a:avLst/>
          </a:prstGeom>
        </p:spPr>
      </p:pic>
      <p:sp>
        <p:nvSpPr>
          <p:cNvPr id="14" name="内容占位符 7">
            <a:extLst>
              <a:ext uri="{FF2B5EF4-FFF2-40B4-BE49-F238E27FC236}">
                <a16:creationId xmlns:a16="http://schemas.microsoft.com/office/drawing/2014/main" id="{F909CDCD-8EBB-4700-B800-D55A3895E3FD}"/>
              </a:ext>
            </a:extLst>
          </p:cNvPr>
          <p:cNvSpPr txBox="1">
            <a:spLocks/>
          </p:cNvSpPr>
          <p:nvPr/>
        </p:nvSpPr>
        <p:spPr>
          <a:xfrm>
            <a:off x="2761748" y="3122171"/>
            <a:ext cx="3620504" cy="467327"/>
          </a:xfrm>
          <a:prstGeom prst="rect">
            <a:avLst/>
          </a:prstGeom>
        </p:spPr>
        <p:txBody>
          <a:bodyPr vert="horz" lIns="68580" tIns="34290" rIns="68580" bIns="34290" rtlCol="0">
            <a:normAutofit/>
          </a:bodyPr>
          <a:lstStyle>
            <a:lvl1pPr marL="411458" indent="-411458" algn="l" defTabSz="1097225" rtl="0" eaLnBrk="1" latinLnBrk="0" hangingPunct="1">
              <a:lnSpc>
                <a:spcPct val="120000"/>
              </a:lnSpc>
              <a:spcBef>
                <a:spcPts val="1440"/>
              </a:spcBef>
              <a:buFont typeface="Arial" pitchFamily="34" charset="0"/>
              <a:buChar char="•"/>
              <a:defRPr sz="3120" b="0" i="0" kern="1200">
                <a:solidFill>
                  <a:schemeClr val="tx1">
                    <a:lumMod val="75000"/>
                    <a:lumOff val="25000"/>
                  </a:schemeClr>
                </a:solidFill>
                <a:latin typeface="DengXian" charset="0"/>
                <a:ea typeface="DengXian" charset="0"/>
                <a:cs typeface="DengXian" charset="0"/>
              </a:defRPr>
            </a:lvl1pPr>
            <a:lvl2pPr marL="891497" indent="-342882" algn="l" defTabSz="1097225" rtl="0" eaLnBrk="1" latinLnBrk="0" hangingPunct="1">
              <a:lnSpc>
                <a:spcPct val="120000"/>
              </a:lnSpc>
              <a:spcBef>
                <a:spcPct val="20000"/>
              </a:spcBef>
              <a:buFont typeface="Arial" charset="0"/>
              <a:buChar char="•"/>
              <a:defRPr sz="2880" b="0" i="0" kern="1200">
                <a:solidFill>
                  <a:schemeClr val="tx1">
                    <a:lumMod val="75000"/>
                    <a:lumOff val="25000"/>
                  </a:schemeClr>
                </a:solidFill>
                <a:latin typeface="DengXian" charset="0"/>
                <a:ea typeface="DengXian" charset="0"/>
                <a:cs typeface="DengXian" charset="0"/>
              </a:defRPr>
            </a:lvl2pPr>
            <a:lvl3pPr marL="1371532" indent="-274306" algn="l" defTabSz="1097225"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DengXian" charset="0"/>
                <a:ea typeface="DengXian" charset="0"/>
                <a:cs typeface="DengXian" charset="0"/>
              </a:defRPr>
            </a:lvl3pPr>
            <a:lvl4pPr marL="1920144" indent="-274306" algn="l" defTabSz="1097225" rtl="0" eaLnBrk="1" latinLnBrk="0" hangingPunct="1">
              <a:lnSpc>
                <a:spcPct val="120000"/>
              </a:lnSpc>
              <a:spcBef>
                <a:spcPct val="20000"/>
              </a:spcBef>
              <a:buFont typeface="Arial" pitchFamily="34" charset="0"/>
              <a:buChar char="–"/>
              <a:defRPr sz="2160" b="0" i="0" kern="1200">
                <a:solidFill>
                  <a:schemeClr val="tx1">
                    <a:lumMod val="75000"/>
                    <a:lumOff val="25000"/>
                  </a:schemeClr>
                </a:solidFill>
                <a:latin typeface="DengXian" charset="0"/>
                <a:ea typeface="DengXian" charset="0"/>
                <a:cs typeface="DengXian" charset="0"/>
              </a:defRPr>
            </a:lvl4pPr>
            <a:lvl5pPr marL="2468756" indent="-274306" algn="l" defTabSz="1097225" rtl="0" eaLnBrk="1" latinLnBrk="0" hangingPunct="1">
              <a:lnSpc>
                <a:spcPct val="120000"/>
              </a:lnSpc>
              <a:spcBef>
                <a:spcPct val="20000"/>
              </a:spcBef>
              <a:buFont typeface="Arial" pitchFamily="34" charset="0"/>
              <a:buChar char="»"/>
              <a:defRPr sz="2160" b="0" i="0" kern="1200">
                <a:solidFill>
                  <a:schemeClr val="tx1">
                    <a:lumMod val="75000"/>
                    <a:lumOff val="25000"/>
                  </a:schemeClr>
                </a:solidFill>
                <a:latin typeface="DengXian" charset="0"/>
                <a:ea typeface="DengXian" charset="0"/>
                <a:cs typeface="DengXian" charset="0"/>
              </a:defRPr>
            </a:lvl5pPr>
            <a:lvl6pPr marL="3017369" indent="-274306" algn="l" defTabSz="1097225"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65981" indent="-274306" algn="l" defTabSz="1097225"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114595" indent="-274306" algn="l" defTabSz="1097225"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63206" indent="-274306" algn="l" defTabSz="1097225"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indent="0" algn="ctr">
              <a:buNone/>
            </a:pPr>
            <a:r>
              <a:rPr lang="en-US" altLang="zh-CN" sz="2100" dirty="0">
                <a:latin typeface="微软雅黑" panose="020B0503020204020204" pitchFamily="34" charset="-122"/>
                <a:ea typeface="微软雅黑" panose="020B0503020204020204" pitchFamily="34" charset="-122"/>
              </a:rPr>
              <a:t>User defined functions</a:t>
            </a:r>
            <a:endParaRPr lang="zh-CN" altLang="en-US" sz="2100" dirty="0">
              <a:latin typeface="微软雅黑" panose="020B0503020204020204" pitchFamily="34" charset="-122"/>
              <a:ea typeface="微软雅黑" panose="020B0503020204020204" pitchFamily="34" charset="-122"/>
            </a:endParaRPr>
          </a:p>
        </p:txBody>
      </p:sp>
      <p:sp>
        <p:nvSpPr>
          <p:cNvPr id="15" name="内容占位符 7">
            <a:extLst>
              <a:ext uri="{FF2B5EF4-FFF2-40B4-BE49-F238E27FC236}">
                <a16:creationId xmlns:a16="http://schemas.microsoft.com/office/drawing/2014/main" id="{9D8107A1-E7C1-4759-883F-47CCEA4CFE16}"/>
              </a:ext>
            </a:extLst>
          </p:cNvPr>
          <p:cNvSpPr txBox="1">
            <a:spLocks/>
          </p:cNvSpPr>
          <p:nvPr/>
        </p:nvSpPr>
        <p:spPr>
          <a:xfrm>
            <a:off x="-61543" y="3973370"/>
            <a:ext cx="1512168" cy="497183"/>
          </a:xfrm>
          <a:prstGeom prst="rect">
            <a:avLst/>
          </a:prstGeom>
        </p:spPr>
        <p:txBody>
          <a:bodyPr vert="horz" lIns="68580" tIns="34290" rIns="68580" bIns="34290" rtlCol="0">
            <a:normAutofit/>
          </a:bodyPr>
          <a:lstStyle>
            <a:lvl1pPr marL="411458" indent="-411458" algn="l" defTabSz="1097225" rtl="0" eaLnBrk="1" latinLnBrk="0" hangingPunct="1">
              <a:lnSpc>
                <a:spcPct val="120000"/>
              </a:lnSpc>
              <a:spcBef>
                <a:spcPts val="1440"/>
              </a:spcBef>
              <a:buFont typeface="Arial" pitchFamily="34" charset="0"/>
              <a:buChar char="•"/>
              <a:defRPr sz="3120" b="0" i="0" kern="1200">
                <a:solidFill>
                  <a:schemeClr val="tx1">
                    <a:lumMod val="75000"/>
                    <a:lumOff val="25000"/>
                  </a:schemeClr>
                </a:solidFill>
                <a:latin typeface="DengXian" charset="0"/>
                <a:ea typeface="DengXian" charset="0"/>
                <a:cs typeface="DengXian" charset="0"/>
              </a:defRPr>
            </a:lvl1pPr>
            <a:lvl2pPr marL="891497" indent="-342882" algn="l" defTabSz="1097225" rtl="0" eaLnBrk="1" latinLnBrk="0" hangingPunct="1">
              <a:lnSpc>
                <a:spcPct val="120000"/>
              </a:lnSpc>
              <a:spcBef>
                <a:spcPct val="20000"/>
              </a:spcBef>
              <a:buFont typeface="Arial" charset="0"/>
              <a:buChar char="•"/>
              <a:defRPr sz="2880" b="0" i="0" kern="1200">
                <a:solidFill>
                  <a:schemeClr val="tx1">
                    <a:lumMod val="75000"/>
                    <a:lumOff val="25000"/>
                  </a:schemeClr>
                </a:solidFill>
                <a:latin typeface="DengXian" charset="0"/>
                <a:ea typeface="DengXian" charset="0"/>
                <a:cs typeface="DengXian" charset="0"/>
              </a:defRPr>
            </a:lvl2pPr>
            <a:lvl3pPr marL="1371532" indent="-274306" algn="l" defTabSz="1097225"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DengXian" charset="0"/>
                <a:ea typeface="DengXian" charset="0"/>
                <a:cs typeface="DengXian" charset="0"/>
              </a:defRPr>
            </a:lvl3pPr>
            <a:lvl4pPr marL="1920144" indent="-274306" algn="l" defTabSz="1097225" rtl="0" eaLnBrk="1" latinLnBrk="0" hangingPunct="1">
              <a:lnSpc>
                <a:spcPct val="120000"/>
              </a:lnSpc>
              <a:spcBef>
                <a:spcPct val="20000"/>
              </a:spcBef>
              <a:buFont typeface="Arial" pitchFamily="34" charset="0"/>
              <a:buChar char="–"/>
              <a:defRPr sz="2160" b="0" i="0" kern="1200">
                <a:solidFill>
                  <a:schemeClr val="tx1">
                    <a:lumMod val="75000"/>
                    <a:lumOff val="25000"/>
                  </a:schemeClr>
                </a:solidFill>
                <a:latin typeface="DengXian" charset="0"/>
                <a:ea typeface="DengXian" charset="0"/>
                <a:cs typeface="DengXian" charset="0"/>
              </a:defRPr>
            </a:lvl4pPr>
            <a:lvl5pPr marL="2468756" indent="-274306" algn="l" defTabSz="1097225" rtl="0" eaLnBrk="1" latinLnBrk="0" hangingPunct="1">
              <a:lnSpc>
                <a:spcPct val="120000"/>
              </a:lnSpc>
              <a:spcBef>
                <a:spcPct val="20000"/>
              </a:spcBef>
              <a:buFont typeface="Arial" pitchFamily="34" charset="0"/>
              <a:buChar char="»"/>
              <a:defRPr sz="2160" b="0" i="0" kern="1200">
                <a:solidFill>
                  <a:schemeClr val="tx1">
                    <a:lumMod val="75000"/>
                    <a:lumOff val="25000"/>
                  </a:schemeClr>
                </a:solidFill>
                <a:latin typeface="DengXian" charset="0"/>
                <a:ea typeface="DengXian" charset="0"/>
                <a:cs typeface="DengXian" charset="0"/>
              </a:defRPr>
            </a:lvl5pPr>
            <a:lvl6pPr marL="3017369" indent="-274306" algn="l" defTabSz="1097225"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65981" indent="-274306" algn="l" defTabSz="1097225"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114595" indent="-274306" algn="l" defTabSz="1097225"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63206" indent="-274306" algn="l" defTabSz="1097225"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indent="0" algn="ctr">
              <a:buNone/>
            </a:pPr>
            <a:r>
              <a:rPr lang="en-US" altLang="zh-CN" sz="2100" dirty="0">
                <a:latin typeface="微软雅黑" panose="020B0503020204020204" pitchFamily="34" charset="-122"/>
                <a:ea typeface="微软雅黑" panose="020B0503020204020204" pitchFamily="34" charset="-122"/>
              </a:rPr>
              <a:t>Operator</a:t>
            </a:r>
            <a:endParaRPr lang="zh-CN" altLang="en-US" sz="21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837146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851B018B-7618-4703-97DC-0DA771EFD118}"/>
              </a:ext>
            </a:extLst>
          </p:cNvPr>
          <p:cNvSpPr>
            <a:spLocks noGrp="1"/>
          </p:cNvSpPr>
          <p:nvPr>
            <p:ph type="title"/>
          </p:nvPr>
        </p:nvSpPr>
        <p:spPr/>
        <p:txBody>
          <a:bodyPr/>
          <a:lstStyle/>
          <a:p>
            <a:r>
              <a:rPr lang="en-US" altLang="zh-CN" b="1" dirty="0">
                <a:solidFill>
                  <a:srgbClr val="C0504D"/>
                </a:solidFill>
                <a:latin typeface="微软雅黑" panose="020B0503020204020204" pitchFamily="34" charset="-122"/>
                <a:ea typeface="微软雅黑" panose="020B0503020204020204" pitchFamily="34" charset="-122"/>
              </a:rPr>
              <a:t>Gradient Descent Iteration</a:t>
            </a:r>
            <a:endParaRPr lang="zh-CN" altLang="en-US" b="1" dirty="0">
              <a:solidFill>
                <a:srgbClr val="C0504D"/>
              </a:solidFill>
              <a:latin typeface="微软雅黑" panose="020B0503020204020204" pitchFamily="34" charset="-122"/>
              <a:ea typeface="微软雅黑" panose="020B0503020204020204" pitchFamily="34" charset="-122"/>
            </a:endParaRPr>
          </a:p>
        </p:txBody>
      </p:sp>
      <p:sp>
        <p:nvSpPr>
          <p:cNvPr id="8" name="内容占位符 7">
            <a:extLst>
              <a:ext uri="{FF2B5EF4-FFF2-40B4-BE49-F238E27FC236}">
                <a16:creationId xmlns:a16="http://schemas.microsoft.com/office/drawing/2014/main" id="{8D6392BC-E71F-4825-85F9-C5CEF000A4EC}"/>
              </a:ext>
            </a:extLst>
          </p:cNvPr>
          <p:cNvSpPr>
            <a:spLocks noGrp="1"/>
          </p:cNvSpPr>
          <p:nvPr>
            <p:ph idx="1"/>
          </p:nvPr>
        </p:nvSpPr>
        <p:spPr>
          <a:xfrm>
            <a:off x="521550" y="4553293"/>
            <a:ext cx="7463172" cy="499726"/>
          </a:xfrm>
        </p:spPr>
        <p:txBody>
          <a:bodyPr>
            <a:normAutofit/>
          </a:bodyPr>
          <a:lstStyle/>
          <a:p>
            <a:pPr marL="0" indent="0" algn="ctr">
              <a:buNone/>
            </a:pPr>
            <a:r>
              <a:rPr lang="en-US" altLang="zh-CN" sz="2100" dirty="0">
                <a:latin typeface="微软雅黑" panose="020B0503020204020204" pitchFamily="34" charset="-122"/>
                <a:ea typeface="微软雅黑" panose="020B0503020204020204" pitchFamily="34" charset="-122"/>
              </a:rPr>
              <a:t>Coding GD iteration like this</a:t>
            </a:r>
            <a:endParaRPr lang="zh-CN" altLang="en-US" sz="2100" dirty="0">
              <a:latin typeface="微软雅黑" panose="020B0503020204020204" pitchFamily="34" charset="-122"/>
              <a:ea typeface="微软雅黑" panose="020B0503020204020204" pitchFamily="34" charset="-122"/>
            </a:endParaRPr>
          </a:p>
        </p:txBody>
      </p:sp>
      <p:sp>
        <p:nvSpPr>
          <p:cNvPr id="5" name="页脚占位符 4">
            <a:extLst>
              <a:ext uri="{FF2B5EF4-FFF2-40B4-BE49-F238E27FC236}">
                <a16:creationId xmlns:a16="http://schemas.microsoft.com/office/drawing/2014/main" id="{1F0380BC-50EE-4B67-A4C0-01DE10C14924}"/>
              </a:ext>
            </a:extLst>
          </p:cNvPr>
          <p:cNvSpPr>
            <a:spLocks noGrp="1"/>
          </p:cNvSpPr>
          <p:nvPr>
            <p:ph type="ftr" sz="quarter" idx="11"/>
          </p:nvPr>
        </p:nvSpPr>
        <p:spPr/>
        <p:txBody>
          <a:bodyPr/>
          <a:lstStyle/>
          <a:p>
            <a:endParaRPr lang="zh-CN" altLang="en-US" dirty="0"/>
          </a:p>
        </p:txBody>
      </p:sp>
      <p:sp>
        <p:nvSpPr>
          <p:cNvPr id="6" name="灯片编号占位符 5">
            <a:extLst>
              <a:ext uri="{FF2B5EF4-FFF2-40B4-BE49-F238E27FC236}">
                <a16:creationId xmlns:a16="http://schemas.microsoft.com/office/drawing/2014/main" id="{6B2DCA8B-8357-428B-9487-DEF072F222DD}"/>
              </a:ext>
            </a:extLst>
          </p:cNvPr>
          <p:cNvSpPr>
            <a:spLocks noGrp="1"/>
          </p:cNvSpPr>
          <p:nvPr>
            <p:ph type="sldNum" sz="quarter" idx="12"/>
          </p:nvPr>
        </p:nvSpPr>
        <p:spPr/>
        <p:txBody>
          <a:bodyPr/>
          <a:lstStyle/>
          <a:p>
            <a:fld id="{ADE361C3-C043-4A6E-BDCE-8DA1E7D90A3B}" type="slidenum">
              <a:rPr lang="zh-CN" altLang="en-US" smtClean="0"/>
              <a:t>43</a:t>
            </a:fld>
            <a:endParaRPr lang="zh-CN" altLang="en-US"/>
          </a:p>
        </p:txBody>
      </p:sp>
      <p:pic>
        <p:nvPicPr>
          <p:cNvPr id="2" name="图片 1">
            <a:extLst>
              <a:ext uri="{FF2B5EF4-FFF2-40B4-BE49-F238E27FC236}">
                <a16:creationId xmlns:a16="http://schemas.microsoft.com/office/drawing/2014/main" id="{2CBB0244-6A73-4CE4-AD0C-10A991960063}"/>
              </a:ext>
            </a:extLst>
          </p:cNvPr>
          <p:cNvPicPr>
            <a:picLocks noChangeAspect="1"/>
          </p:cNvPicPr>
          <p:nvPr/>
        </p:nvPicPr>
        <p:blipFill rotWithShape="1">
          <a:blip r:embed="rId3"/>
          <a:srcRect l="5418" t="41815"/>
          <a:stretch/>
        </p:blipFill>
        <p:spPr>
          <a:xfrm>
            <a:off x="34666" y="1917015"/>
            <a:ext cx="9109334" cy="2423558"/>
          </a:xfrm>
          <a:prstGeom prst="rect">
            <a:avLst/>
          </a:prstGeom>
        </p:spPr>
      </p:pic>
    </p:spTree>
    <p:extLst>
      <p:ext uri="{BB962C8B-B14F-4D97-AF65-F5344CB8AC3E}">
        <p14:creationId xmlns:p14="http://schemas.microsoft.com/office/powerpoint/2010/main" val="34308876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851B018B-7618-4703-97DC-0DA771EFD118}"/>
              </a:ext>
            </a:extLst>
          </p:cNvPr>
          <p:cNvSpPr>
            <a:spLocks noGrp="1"/>
          </p:cNvSpPr>
          <p:nvPr>
            <p:ph type="title"/>
          </p:nvPr>
        </p:nvSpPr>
        <p:spPr/>
        <p:txBody>
          <a:bodyPr/>
          <a:lstStyle/>
          <a:p>
            <a:r>
              <a:rPr lang="en-US" altLang="zh-CN" b="1" dirty="0">
                <a:solidFill>
                  <a:srgbClr val="C0504D"/>
                </a:solidFill>
                <a:latin typeface="微软雅黑" panose="020B0503020204020204" pitchFamily="34" charset="-122"/>
                <a:ea typeface="微软雅黑" panose="020B0503020204020204" pitchFamily="34" charset="-122"/>
              </a:rPr>
              <a:t>Evaluation</a:t>
            </a:r>
          </a:p>
        </p:txBody>
      </p:sp>
      <p:sp>
        <p:nvSpPr>
          <p:cNvPr id="8" name="内容占位符 7">
            <a:extLst>
              <a:ext uri="{FF2B5EF4-FFF2-40B4-BE49-F238E27FC236}">
                <a16:creationId xmlns:a16="http://schemas.microsoft.com/office/drawing/2014/main" id="{8D6392BC-E71F-4825-85F9-C5CEF000A4EC}"/>
              </a:ext>
            </a:extLst>
          </p:cNvPr>
          <p:cNvSpPr>
            <a:spLocks noGrp="1"/>
          </p:cNvSpPr>
          <p:nvPr>
            <p:ph idx="1"/>
          </p:nvPr>
        </p:nvSpPr>
        <p:spPr>
          <a:xfrm>
            <a:off x="457200" y="1485901"/>
            <a:ext cx="7463172" cy="3394472"/>
          </a:xfrm>
        </p:spPr>
        <p:txBody>
          <a:bodyPr>
            <a:normAutofit fontScale="77500" lnSpcReduction="20000"/>
          </a:bodyPr>
          <a:lstStyle/>
          <a:p>
            <a:r>
              <a:rPr lang="en-US" altLang="zh-CN" sz="3200" dirty="0">
                <a:latin typeface="微软雅黑" panose="020B0503020204020204" pitchFamily="34" charset="-122"/>
                <a:ea typeface="微软雅黑" panose="020B0503020204020204" pitchFamily="34" charset="-122"/>
              </a:rPr>
              <a:t>Setup</a:t>
            </a:r>
          </a:p>
          <a:p>
            <a:pPr lvl="1"/>
            <a:r>
              <a:rPr lang="en-US" altLang="zh-CN" sz="2960" dirty="0">
                <a:latin typeface="微软雅黑" panose="020B0503020204020204" pitchFamily="34" charset="-122"/>
                <a:ea typeface="微软雅黑" panose="020B0503020204020204" pitchFamily="34" charset="-122"/>
              </a:rPr>
              <a:t>1 node with </a:t>
            </a:r>
            <a:r>
              <a:rPr lang="pt-BR" altLang="zh-CN" sz="2960" dirty="0">
                <a:latin typeface="微软雅黑" panose="020B0503020204020204" pitchFamily="34" charset="-122"/>
                <a:ea typeface="微软雅黑" panose="020B0503020204020204" pitchFamily="34" charset="-122"/>
              </a:rPr>
              <a:t>Intel(R) Xeon(R) Gold 6271C CPU</a:t>
            </a:r>
            <a:endParaRPr lang="en-GB" altLang="zh-CN" sz="2900" dirty="0">
              <a:latin typeface="微软雅黑" panose="020B0503020204020204" pitchFamily="34" charset="-122"/>
              <a:ea typeface="微软雅黑" panose="020B0503020204020204" pitchFamily="34" charset="-122"/>
            </a:endParaRPr>
          </a:p>
          <a:p>
            <a:pPr lvl="1"/>
            <a:r>
              <a:rPr lang="en-GB" altLang="zh-CN" sz="2900" dirty="0">
                <a:latin typeface="微软雅黑" panose="020B0503020204020204" pitchFamily="34" charset="-122"/>
                <a:ea typeface="微软雅黑" panose="020B0503020204020204" pitchFamily="34" charset="-122"/>
              </a:rPr>
              <a:t>16 cores running at 2.60 GHz</a:t>
            </a:r>
          </a:p>
          <a:p>
            <a:pPr lvl="1"/>
            <a:endParaRPr lang="en-US" altLang="zh-CN" sz="3200" dirty="0">
              <a:latin typeface="微软雅黑" panose="020B0503020204020204" pitchFamily="34" charset="-122"/>
              <a:ea typeface="微软雅黑" panose="020B0503020204020204" pitchFamily="34" charset="-122"/>
            </a:endParaRPr>
          </a:p>
          <a:p>
            <a:r>
              <a:rPr lang="en-US" altLang="zh-CN" sz="3200" dirty="0">
                <a:latin typeface="微软雅黑" panose="020B0503020204020204" pitchFamily="34" charset="-122"/>
                <a:ea typeface="微软雅黑" panose="020B0503020204020204" pitchFamily="34" charset="-122"/>
              </a:rPr>
              <a:t>Dataset</a:t>
            </a:r>
          </a:p>
          <a:p>
            <a:pPr lvl="1"/>
            <a:r>
              <a:rPr lang="en-US" altLang="zh-CN" sz="2960" dirty="0" err="1">
                <a:latin typeface="微软雅黑" panose="020B0503020204020204" pitchFamily="34" charset="-122"/>
                <a:ea typeface="微软雅黑" panose="020B0503020204020204" pitchFamily="34" charset="-122"/>
              </a:rPr>
              <a:t>MovieLens</a:t>
            </a:r>
            <a:endParaRPr lang="en-US" altLang="zh-CN" sz="2960" dirty="0">
              <a:latin typeface="微软雅黑" panose="020B0503020204020204" pitchFamily="34" charset="-122"/>
              <a:ea typeface="微软雅黑" panose="020B0503020204020204" pitchFamily="34" charset="-122"/>
            </a:endParaRPr>
          </a:p>
          <a:p>
            <a:pPr lvl="1"/>
            <a:r>
              <a:rPr lang="en-US" altLang="zh-CN" sz="2960" dirty="0">
                <a:latin typeface="微软雅黑" panose="020B0503020204020204" pitchFamily="34" charset="-122"/>
                <a:ea typeface="微软雅黑" panose="020B0503020204020204" pitchFamily="34" charset="-122"/>
              </a:rPr>
              <a:t>10K edges, 1K vertices</a:t>
            </a:r>
          </a:p>
        </p:txBody>
      </p:sp>
      <p:sp>
        <p:nvSpPr>
          <p:cNvPr id="6" name="灯片编号占位符 5">
            <a:extLst>
              <a:ext uri="{FF2B5EF4-FFF2-40B4-BE49-F238E27FC236}">
                <a16:creationId xmlns:a16="http://schemas.microsoft.com/office/drawing/2014/main" id="{6B2DCA8B-8357-428B-9487-DEF072F222DD}"/>
              </a:ext>
            </a:extLst>
          </p:cNvPr>
          <p:cNvSpPr>
            <a:spLocks noGrp="1"/>
          </p:cNvSpPr>
          <p:nvPr>
            <p:ph type="sldNum" sz="quarter" idx="12"/>
          </p:nvPr>
        </p:nvSpPr>
        <p:spPr/>
        <p:txBody>
          <a:bodyPr/>
          <a:lstStyle/>
          <a:p>
            <a:fld id="{ADE361C3-C043-4A6E-BDCE-8DA1E7D90A3B}" type="slidenum">
              <a:rPr lang="zh-CN" altLang="en-US" smtClean="0"/>
              <a:t>44</a:t>
            </a:fld>
            <a:endParaRPr lang="zh-CN" altLang="en-US"/>
          </a:p>
        </p:txBody>
      </p:sp>
    </p:spTree>
    <p:extLst>
      <p:ext uri="{BB962C8B-B14F-4D97-AF65-F5344CB8AC3E}">
        <p14:creationId xmlns:p14="http://schemas.microsoft.com/office/powerpoint/2010/main" val="3948801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851B018B-7618-4703-97DC-0DA771EFD118}"/>
              </a:ext>
            </a:extLst>
          </p:cNvPr>
          <p:cNvSpPr>
            <a:spLocks noGrp="1"/>
          </p:cNvSpPr>
          <p:nvPr>
            <p:ph type="title"/>
          </p:nvPr>
        </p:nvSpPr>
        <p:spPr/>
        <p:txBody>
          <a:bodyPr/>
          <a:lstStyle/>
          <a:p>
            <a:r>
              <a:rPr lang="en-US" altLang="zh-CN" b="1" dirty="0">
                <a:solidFill>
                  <a:srgbClr val="C0504D"/>
                </a:solidFill>
                <a:latin typeface="微软雅黑" panose="020B0503020204020204" pitchFamily="34" charset="-122"/>
                <a:ea typeface="微软雅黑" panose="020B0503020204020204" pitchFamily="34" charset="-122"/>
              </a:rPr>
              <a:t>Evaluation</a:t>
            </a:r>
          </a:p>
        </p:txBody>
      </p:sp>
      <p:sp>
        <p:nvSpPr>
          <p:cNvPr id="6" name="灯片编号占位符 5">
            <a:extLst>
              <a:ext uri="{FF2B5EF4-FFF2-40B4-BE49-F238E27FC236}">
                <a16:creationId xmlns:a16="http://schemas.microsoft.com/office/drawing/2014/main" id="{6B2DCA8B-8357-428B-9487-DEF072F222DD}"/>
              </a:ext>
            </a:extLst>
          </p:cNvPr>
          <p:cNvSpPr>
            <a:spLocks noGrp="1"/>
          </p:cNvSpPr>
          <p:nvPr>
            <p:ph type="sldNum" sz="quarter" idx="12"/>
          </p:nvPr>
        </p:nvSpPr>
        <p:spPr/>
        <p:txBody>
          <a:bodyPr/>
          <a:lstStyle/>
          <a:p>
            <a:fld id="{ADE361C3-C043-4A6E-BDCE-8DA1E7D90A3B}" type="slidenum">
              <a:rPr lang="zh-CN" altLang="en-US" smtClean="0"/>
              <a:t>45</a:t>
            </a:fld>
            <a:endParaRPr lang="zh-CN" altLang="en-US"/>
          </a:p>
        </p:txBody>
      </p:sp>
      <p:pic>
        <p:nvPicPr>
          <p:cNvPr id="9" name="图片 8">
            <a:extLst>
              <a:ext uri="{FF2B5EF4-FFF2-40B4-BE49-F238E27FC236}">
                <a16:creationId xmlns:a16="http://schemas.microsoft.com/office/drawing/2014/main" id="{BA9A4569-6E65-90D0-7516-B8BEFBBB3815}"/>
              </a:ext>
            </a:extLst>
          </p:cNvPr>
          <p:cNvPicPr>
            <a:picLocks noChangeAspect="1"/>
          </p:cNvPicPr>
          <p:nvPr/>
        </p:nvPicPr>
        <p:blipFill>
          <a:blip r:embed="rId3"/>
          <a:stretch>
            <a:fillRect/>
          </a:stretch>
        </p:blipFill>
        <p:spPr>
          <a:xfrm>
            <a:off x="863588" y="935601"/>
            <a:ext cx="7416824" cy="4349528"/>
          </a:xfrm>
          <a:prstGeom prst="rect">
            <a:avLst/>
          </a:prstGeom>
        </p:spPr>
      </p:pic>
    </p:spTree>
    <p:extLst>
      <p:ext uri="{BB962C8B-B14F-4D97-AF65-F5344CB8AC3E}">
        <p14:creationId xmlns:p14="http://schemas.microsoft.com/office/powerpoint/2010/main" val="39001000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851B018B-7618-4703-97DC-0DA771EFD118}"/>
              </a:ext>
            </a:extLst>
          </p:cNvPr>
          <p:cNvSpPr>
            <a:spLocks noGrp="1"/>
          </p:cNvSpPr>
          <p:nvPr>
            <p:ph type="title"/>
          </p:nvPr>
        </p:nvSpPr>
        <p:spPr/>
        <p:txBody>
          <a:bodyPr/>
          <a:lstStyle/>
          <a:p>
            <a:r>
              <a:rPr lang="en-US" altLang="zh-CN" b="1" dirty="0">
                <a:solidFill>
                  <a:srgbClr val="C0504D"/>
                </a:solidFill>
                <a:latin typeface="微软雅黑" panose="020B0503020204020204" pitchFamily="34" charset="-122"/>
                <a:ea typeface="微软雅黑" panose="020B0503020204020204" pitchFamily="34" charset="-122"/>
              </a:rPr>
              <a:t>Evaluation</a:t>
            </a:r>
          </a:p>
        </p:txBody>
      </p:sp>
      <p:sp>
        <p:nvSpPr>
          <p:cNvPr id="6" name="灯片编号占位符 5">
            <a:extLst>
              <a:ext uri="{FF2B5EF4-FFF2-40B4-BE49-F238E27FC236}">
                <a16:creationId xmlns:a16="http://schemas.microsoft.com/office/drawing/2014/main" id="{6B2DCA8B-8357-428B-9487-DEF072F222DD}"/>
              </a:ext>
            </a:extLst>
          </p:cNvPr>
          <p:cNvSpPr>
            <a:spLocks noGrp="1"/>
          </p:cNvSpPr>
          <p:nvPr>
            <p:ph type="sldNum" sz="quarter" idx="12"/>
          </p:nvPr>
        </p:nvSpPr>
        <p:spPr/>
        <p:txBody>
          <a:bodyPr/>
          <a:lstStyle/>
          <a:p>
            <a:fld id="{ADE361C3-C043-4A6E-BDCE-8DA1E7D90A3B}" type="slidenum">
              <a:rPr lang="zh-CN" altLang="en-US" smtClean="0"/>
              <a:t>46</a:t>
            </a:fld>
            <a:endParaRPr lang="zh-CN" altLang="en-US"/>
          </a:p>
        </p:txBody>
      </p:sp>
      <p:pic>
        <p:nvPicPr>
          <p:cNvPr id="11" name="图片 10">
            <a:extLst>
              <a:ext uri="{FF2B5EF4-FFF2-40B4-BE49-F238E27FC236}">
                <a16:creationId xmlns:a16="http://schemas.microsoft.com/office/drawing/2014/main" id="{3BFA9C9B-6B5C-D984-1C39-8094A7B78AD8}"/>
              </a:ext>
            </a:extLst>
          </p:cNvPr>
          <p:cNvPicPr>
            <a:picLocks noChangeAspect="1"/>
          </p:cNvPicPr>
          <p:nvPr/>
        </p:nvPicPr>
        <p:blipFill>
          <a:blip r:embed="rId3"/>
          <a:stretch>
            <a:fillRect/>
          </a:stretch>
        </p:blipFill>
        <p:spPr>
          <a:xfrm>
            <a:off x="457200" y="943494"/>
            <a:ext cx="7920880" cy="4551756"/>
          </a:xfrm>
          <a:prstGeom prst="rect">
            <a:avLst/>
          </a:prstGeom>
        </p:spPr>
      </p:pic>
      <p:pic>
        <p:nvPicPr>
          <p:cNvPr id="3" name="图片 2">
            <a:extLst>
              <a:ext uri="{FF2B5EF4-FFF2-40B4-BE49-F238E27FC236}">
                <a16:creationId xmlns:a16="http://schemas.microsoft.com/office/drawing/2014/main" id="{5CFC7758-6274-C885-41C8-91ECFAE4B816}"/>
              </a:ext>
            </a:extLst>
          </p:cNvPr>
          <p:cNvPicPr>
            <a:picLocks noChangeAspect="1"/>
          </p:cNvPicPr>
          <p:nvPr/>
        </p:nvPicPr>
        <p:blipFill>
          <a:blip r:embed="rId4"/>
          <a:stretch>
            <a:fillRect/>
          </a:stretch>
        </p:blipFill>
        <p:spPr>
          <a:xfrm>
            <a:off x="590871" y="969296"/>
            <a:ext cx="7734097" cy="4479803"/>
          </a:xfrm>
          <a:prstGeom prst="rect">
            <a:avLst/>
          </a:prstGeom>
        </p:spPr>
      </p:pic>
    </p:spTree>
    <p:extLst>
      <p:ext uri="{BB962C8B-B14F-4D97-AF65-F5344CB8AC3E}">
        <p14:creationId xmlns:p14="http://schemas.microsoft.com/office/powerpoint/2010/main" val="11739899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851B018B-7618-4703-97DC-0DA771EFD118}"/>
              </a:ext>
            </a:extLst>
          </p:cNvPr>
          <p:cNvSpPr>
            <a:spLocks noGrp="1"/>
          </p:cNvSpPr>
          <p:nvPr>
            <p:ph type="title"/>
          </p:nvPr>
        </p:nvSpPr>
        <p:spPr/>
        <p:txBody>
          <a:bodyPr/>
          <a:lstStyle/>
          <a:p>
            <a:r>
              <a:rPr lang="en-US" altLang="zh-CN" b="1" dirty="0">
                <a:solidFill>
                  <a:srgbClr val="C0504D"/>
                </a:solidFill>
                <a:latin typeface="微软雅黑" panose="020B0503020204020204" pitchFamily="34" charset="-122"/>
                <a:ea typeface="微软雅黑" panose="020B0503020204020204" pitchFamily="34" charset="-122"/>
              </a:rPr>
              <a:t>Evaluation</a:t>
            </a:r>
          </a:p>
        </p:txBody>
      </p:sp>
      <p:sp>
        <p:nvSpPr>
          <p:cNvPr id="6" name="灯片编号占位符 5">
            <a:extLst>
              <a:ext uri="{FF2B5EF4-FFF2-40B4-BE49-F238E27FC236}">
                <a16:creationId xmlns:a16="http://schemas.microsoft.com/office/drawing/2014/main" id="{6B2DCA8B-8357-428B-9487-DEF072F222DD}"/>
              </a:ext>
            </a:extLst>
          </p:cNvPr>
          <p:cNvSpPr>
            <a:spLocks noGrp="1"/>
          </p:cNvSpPr>
          <p:nvPr>
            <p:ph type="sldNum" sz="quarter" idx="12"/>
          </p:nvPr>
        </p:nvSpPr>
        <p:spPr/>
        <p:txBody>
          <a:bodyPr/>
          <a:lstStyle/>
          <a:p>
            <a:fld id="{ADE361C3-C043-4A6E-BDCE-8DA1E7D90A3B}" type="slidenum">
              <a:rPr lang="zh-CN" altLang="en-US" smtClean="0"/>
              <a:t>47</a:t>
            </a:fld>
            <a:endParaRPr lang="zh-CN" altLang="en-US"/>
          </a:p>
        </p:txBody>
      </p:sp>
      <p:pic>
        <p:nvPicPr>
          <p:cNvPr id="9" name="图片 8">
            <a:extLst>
              <a:ext uri="{FF2B5EF4-FFF2-40B4-BE49-F238E27FC236}">
                <a16:creationId xmlns:a16="http://schemas.microsoft.com/office/drawing/2014/main" id="{7455F1C4-4E71-01D6-977D-EE231DD408A7}"/>
              </a:ext>
            </a:extLst>
          </p:cNvPr>
          <p:cNvPicPr>
            <a:picLocks noChangeAspect="1"/>
          </p:cNvPicPr>
          <p:nvPr/>
        </p:nvPicPr>
        <p:blipFill>
          <a:blip r:embed="rId3"/>
          <a:stretch>
            <a:fillRect/>
          </a:stretch>
        </p:blipFill>
        <p:spPr>
          <a:xfrm>
            <a:off x="611560" y="985015"/>
            <a:ext cx="7704856" cy="4501119"/>
          </a:xfrm>
          <a:prstGeom prst="rect">
            <a:avLst/>
          </a:prstGeom>
        </p:spPr>
      </p:pic>
      <p:pic>
        <p:nvPicPr>
          <p:cNvPr id="3" name="图片 2">
            <a:extLst>
              <a:ext uri="{FF2B5EF4-FFF2-40B4-BE49-F238E27FC236}">
                <a16:creationId xmlns:a16="http://schemas.microsoft.com/office/drawing/2014/main" id="{7F45393C-AE53-BE93-36B6-B876470BEF9B}"/>
              </a:ext>
            </a:extLst>
          </p:cNvPr>
          <p:cNvPicPr>
            <a:picLocks noChangeAspect="1"/>
          </p:cNvPicPr>
          <p:nvPr/>
        </p:nvPicPr>
        <p:blipFill>
          <a:blip r:embed="rId4"/>
          <a:stretch>
            <a:fillRect/>
          </a:stretch>
        </p:blipFill>
        <p:spPr>
          <a:xfrm>
            <a:off x="611560" y="985015"/>
            <a:ext cx="7643192" cy="4488859"/>
          </a:xfrm>
          <a:prstGeom prst="rect">
            <a:avLst/>
          </a:prstGeom>
        </p:spPr>
      </p:pic>
      <p:pic>
        <p:nvPicPr>
          <p:cNvPr id="5" name="图片 4">
            <a:extLst>
              <a:ext uri="{FF2B5EF4-FFF2-40B4-BE49-F238E27FC236}">
                <a16:creationId xmlns:a16="http://schemas.microsoft.com/office/drawing/2014/main" id="{86C0BB24-056D-60B0-33E3-5B06A4B7E459}"/>
              </a:ext>
            </a:extLst>
          </p:cNvPr>
          <p:cNvPicPr>
            <a:picLocks noChangeAspect="1"/>
          </p:cNvPicPr>
          <p:nvPr/>
        </p:nvPicPr>
        <p:blipFill>
          <a:blip r:embed="rId5"/>
          <a:stretch>
            <a:fillRect/>
          </a:stretch>
        </p:blipFill>
        <p:spPr>
          <a:xfrm>
            <a:off x="549896" y="891759"/>
            <a:ext cx="7661428" cy="4427052"/>
          </a:xfrm>
          <a:prstGeom prst="rect">
            <a:avLst/>
          </a:prstGeom>
        </p:spPr>
      </p:pic>
    </p:spTree>
    <p:extLst>
      <p:ext uri="{BB962C8B-B14F-4D97-AF65-F5344CB8AC3E}">
        <p14:creationId xmlns:p14="http://schemas.microsoft.com/office/powerpoint/2010/main" val="6947495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a:extLst>
              <a:ext uri="{FF2B5EF4-FFF2-40B4-BE49-F238E27FC236}">
                <a16:creationId xmlns:a16="http://schemas.microsoft.com/office/drawing/2014/main" id="{851B018B-7618-4703-97DC-0DA771EFD118}"/>
              </a:ext>
            </a:extLst>
          </p:cNvPr>
          <p:cNvSpPr>
            <a:spLocks noGrp="1"/>
          </p:cNvSpPr>
          <p:nvPr>
            <p:ph type="title"/>
          </p:nvPr>
        </p:nvSpPr>
        <p:spPr/>
        <p:txBody>
          <a:bodyPr/>
          <a:lstStyle/>
          <a:p>
            <a:r>
              <a:rPr lang="en-US" altLang="zh-CN" b="1" dirty="0">
                <a:solidFill>
                  <a:srgbClr val="C0504D"/>
                </a:solidFill>
                <a:latin typeface="微软雅黑" panose="020B0503020204020204" pitchFamily="34" charset="-122"/>
                <a:ea typeface="微软雅黑" panose="020B0503020204020204" pitchFamily="34" charset="-122"/>
              </a:rPr>
              <a:t>Demo Summary</a:t>
            </a:r>
          </a:p>
        </p:txBody>
      </p:sp>
      <p:sp>
        <p:nvSpPr>
          <p:cNvPr id="8" name="内容占位符 7">
            <a:extLst>
              <a:ext uri="{FF2B5EF4-FFF2-40B4-BE49-F238E27FC236}">
                <a16:creationId xmlns:a16="http://schemas.microsoft.com/office/drawing/2014/main" id="{8D6392BC-E71F-4825-85F9-C5CEF000A4EC}"/>
              </a:ext>
            </a:extLst>
          </p:cNvPr>
          <p:cNvSpPr>
            <a:spLocks noGrp="1"/>
          </p:cNvSpPr>
          <p:nvPr>
            <p:ph idx="1"/>
          </p:nvPr>
        </p:nvSpPr>
        <p:spPr>
          <a:xfrm>
            <a:off x="457200" y="1485901"/>
            <a:ext cx="7463172" cy="3394472"/>
          </a:xfrm>
        </p:spPr>
        <p:txBody>
          <a:bodyPr>
            <a:normAutofit/>
          </a:bodyPr>
          <a:lstStyle/>
          <a:p>
            <a:r>
              <a:rPr lang="en-US" altLang="zh-CN" sz="2800" dirty="0">
                <a:latin typeface="微软雅黑" panose="020B0503020204020204" pitchFamily="34" charset="-122"/>
                <a:ea typeface="微软雅黑" panose="020B0503020204020204" pitchFamily="34" charset="-122"/>
              </a:rPr>
              <a:t>Demo for all Cube contributions</a:t>
            </a:r>
          </a:p>
          <a:p>
            <a:pPr lvl="1"/>
            <a:r>
              <a:rPr lang="en-US" altLang="zh-CN" sz="2400" dirty="0">
                <a:latin typeface="微软雅黑" panose="020B0503020204020204" pitchFamily="34" charset="-122"/>
                <a:ea typeface="微软雅黑" panose="020B0503020204020204" pitchFamily="34" charset="-122"/>
              </a:rPr>
              <a:t>Random 3D partition </a:t>
            </a:r>
          </a:p>
          <a:p>
            <a:pPr lvl="1"/>
            <a:r>
              <a:rPr lang="en-US" altLang="zh-CN" sz="2400" dirty="0">
                <a:latin typeface="微软雅黑" panose="020B0503020204020204" pitchFamily="34" charset="-122"/>
                <a:ea typeface="微软雅黑" panose="020B0503020204020204" pitchFamily="34" charset="-122"/>
              </a:rPr>
              <a:t>UPPS program model and cube protocol</a:t>
            </a:r>
          </a:p>
          <a:p>
            <a:pPr lvl="1"/>
            <a:r>
              <a:rPr lang="en-US" altLang="zh-CN" sz="2400" dirty="0">
                <a:latin typeface="微软雅黑" panose="020B0503020204020204" pitchFamily="34" charset="-122"/>
                <a:ea typeface="微软雅黑" panose="020B0503020204020204" pitchFamily="34" charset="-122"/>
              </a:rPr>
              <a:t>Evaluation </a:t>
            </a:r>
          </a:p>
        </p:txBody>
      </p:sp>
      <p:sp>
        <p:nvSpPr>
          <p:cNvPr id="6" name="灯片编号占位符 5">
            <a:extLst>
              <a:ext uri="{FF2B5EF4-FFF2-40B4-BE49-F238E27FC236}">
                <a16:creationId xmlns:a16="http://schemas.microsoft.com/office/drawing/2014/main" id="{6B2DCA8B-8357-428B-9487-DEF072F222DD}"/>
              </a:ext>
            </a:extLst>
          </p:cNvPr>
          <p:cNvSpPr>
            <a:spLocks noGrp="1"/>
          </p:cNvSpPr>
          <p:nvPr>
            <p:ph type="sldNum" sz="quarter" idx="12"/>
          </p:nvPr>
        </p:nvSpPr>
        <p:spPr/>
        <p:txBody>
          <a:bodyPr/>
          <a:lstStyle/>
          <a:p>
            <a:fld id="{ADE361C3-C043-4A6E-BDCE-8DA1E7D90A3B}" type="slidenum">
              <a:rPr lang="zh-CN" altLang="en-US" smtClean="0"/>
              <a:t>48</a:t>
            </a:fld>
            <a:endParaRPr lang="zh-CN" altLang="en-US"/>
          </a:p>
        </p:txBody>
      </p:sp>
    </p:spTree>
    <p:extLst>
      <p:ext uri="{BB962C8B-B14F-4D97-AF65-F5344CB8AC3E}">
        <p14:creationId xmlns:p14="http://schemas.microsoft.com/office/powerpoint/2010/main" val="239693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sz="2800" dirty="0">
                <a:latin typeface="微软雅黑" panose="020B0503020204020204" pitchFamily="34" charset="-122"/>
                <a:ea typeface="微软雅黑" panose="020B0503020204020204" pitchFamily="34" charset="-122"/>
                <a:cs typeface="Arial" panose="020B0604020202020204" pitchFamily="34" charset="0"/>
              </a:rPr>
              <a:t>Reference</a:t>
            </a:r>
            <a:endParaRPr lang="en-US" sz="2800" dirty="0">
              <a:latin typeface="Arial" panose="020B0604020202020204" pitchFamily="34" charset="0"/>
              <a:ea typeface="微软雅黑" panose="020B0503020204020204" pitchFamily="34" charset="-122"/>
              <a:cs typeface="Arial" panose="020B0604020202020204" pitchFamily="34" charset="0"/>
            </a:endParaRPr>
          </a:p>
        </p:txBody>
      </p:sp>
      <p:sp>
        <p:nvSpPr>
          <p:cNvPr id="8" name="内容占位符 7"/>
          <p:cNvSpPr>
            <a:spLocks noGrp="1"/>
          </p:cNvSpPr>
          <p:nvPr>
            <p:ph idx="1"/>
          </p:nvPr>
        </p:nvSpPr>
        <p:spPr>
          <a:xfrm>
            <a:off x="471191" y="1273324"/>
            <a:ext cx="8426896" cy="3705571"/>
          </a:xfrm>
        </p:spPr>
        <p:txBody>
          <a:bodyPr>
            <a:noAutofit/>
          </a:bodyPr>
          <a:lstStyle/>
          <a:p>
            <a:r>
              <a:rPr lang="en-US" sz="2000" dirty="0"/>
              <a:t>[1]</a:t>
            </a:r>
            <a:r>
              <a:rPr lang="zh-CN" altLang="en-US" sz="2000" dirty="0"/>
              <a:t> </a:t>
            </a:r>
            <a:r>
              <a:rPr lang="en-US" sz="2000" dirty="0"/>
              <a:t>M. Zhang, Y. Wu, K. Chen, X. Qian, X. Li, and W. Zheng, “Exploring the hidden dimension in graph processing,” in </a:t>
            </a:r>
            <a:r>
              <a:rPr lang="en-US" sz="2000" i="1" dirty="0"/>
              <a:t>Proceedings of the 12th USENIX conference on Operating Systems Design and Implementation</a:t>
            </a:r>
            <a:r>
              <a:rPr lang="en-US" sz="2000" dirty="0"/>
              <a:t>, USA, 2016, pp. 285–300.</a:t>
            </a:r>
          </a:p>
          <a:p>
            <a:r>
              <a:rPr lang="en-US" sz="2000" dirty="0"/>
              <a:t>[</a:t>
            </a:r>
            <a:r>
              <a:rPr lang="en-US" altLang="zh-CN" sz="2000" dirty="0"/>
              <a:t>2</a:t>
            </a:r>
            <a:r>
              <a:rPr lang="en-US" sz="2000" dirty="0"/>
              <a:t>]X. Li, M. Zhang, K. Chen, Y. Wu, X. Qian, and W. Zheng, “3-D Partitioning for Large-Scale Graph Processing,” </a:t>
            </a:r>
            <a:r>
              <a:rPr lang="en-US" sz="2000" i="1" dirty="0"/>
              <a:t>IEEE Transactions on Computers</a:t>
            </a:r>
            <a:r>
              <a:rPr lang="en-US" sz="2000" dirty="0"/>
              <a:t>, vol. 70, no. 1, pp. 111–127, 2021, </a:t>
            </a:r>
            <a:r>
              <a:rPr lang="en-US" sz="2000" dirty="0" err="1"/>
              <a:t>doi</a:t>
            </a:r>
            <a:r>
              <a:rPr lang="en-US" sz="2000" dirty="0"/>
              <a:t>: </a:t>
            </a:r>
            <a:r>
              <a:rPr lang="en-US" sz="2000" dirty="0">
                <a:hlinkClick r:id="rId3"/>
              </a:rPr>
              <a:t>10.1109/TC.2020.2986736</a:t>
            </a:r>
            <a:r>
              <a:rPr lang="en-US" sz="2000" dirty="0"/>
              <a:t>.</a:t>
            </a:r>
            <a:endParaRPr lang="en-US" sz="2000" dirty="0">
              <a:effectLst/>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TIwODk0YmIwNjI0NjY4NGQyYWI5NTg5NTRkNmZlYWMifQ=="/>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BE384B"/>
      </a:accent1>
      <a:accent2>
        <a:srgbClr val="6A868F"/>
      </a:accent2>
      <a:accent3>
        <a:srgbClr val="32788E"/>
      </a:accent3>
      <a:accent4>
        <a:srgbClr val="D6C88B"/>
      </a:accent4>
      <a:accent5>
        <a:srgbClr val="D66E49"/>
      </a:accent5>
      <a:accent6>
        <a:srgbClr val="BFBFBF"/>
      </a:accent6>
      <a:hlink>
        <a:srgbClr val="BE384B"/>
      </a:hlink>
      <a:folHlink>
        <a:srgbClr val="BFBFBF"/>
      </a:folHlink>
    </a:clrScheme>
    <a:fontScheme name="2obzv3wc">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JTU-Red" id="{D8CCD1CF-4E9C-2949-907F-EF4853CAD992}" vid="{47F94616-763E-7D43-9BB0-722503DC19A3}"/>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SJTU-Red</Template>
  <TotalTime>5978</TotalTime>
  <Words>4097</Words>
  <Application>Microsoft Macintosh PowerPoint</Application>
  <PresentationFormat>On-screen Show (16:10)</PresentationFormat>
  <Paragraphs>477</Paragraphs>
  <Slides>49</Slides>
  <Notes>48</Notes>
  <HiddenSlides>4</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49</vt:i4>
      </vt:variant>
    </vt:vector>
  </HeadingPairs>
  <TitlesOfParts>
    <vt:vector size="61" baseType="lpstr">
      <vt:lpstr>DengXian</vt:lpstr>
      <vt:lpstr>DengXian</vt:lpstr>
      <vt:lpstr>微软雅黑</vt:lpstr>
      <vt:lpstr>Arial</vt:lpstr>
      <vt:lpstr>Calibri</vt:lpstr>
      <vt:lpstr>Cambria</vt:lpstr>
      <vt:lpstr>Cambria Math</vt:lpstr>
      <vt:lpstr>Candara</vt:lpstr>
      <vt:lpstr>Helvetica</vt:lpstr>
      <vt:lpstr>Wingdings</vt:lpstr>
      <vt:lpstr>Office 主题​​</vt:lpstr>
      <vt:lpstr>1_Office 主题​​</vt:lpstr>
      <vt:lpstr>Exploring the Hidden Dimension in Graph Processing</vt:lpstr>
      <vt:lpstr>Outline</vt:lpstr>
      <vt:lpstr>Outline</vt:lpstr>
      <vt:lpstr>Graph is Ubquitous</vt:lpstr>
      <vt:lpstr>Graph</vt:lpstr>
      <vt:lpstr>Task partitioning algorithm </vt:lpstr>
      <vt:lpstr>1D and 2D Partitioning</vt:lpstr>
      <vt:lpstr>3D Partitioning</vt:lpstr>
      <vt:lpstr>3D Partitioning</vt:lpstr>
      <vt:lpstr>Outline</vt:lpstr>
      <vt:lpstr>Data Model</vt:lpstr>
      <vt:lpstr>Data Model</vt:lpstr>
      <vt:lpstr>3D Partitioner Under Data Model</vt:lpstr>
      <vt:lpstr>UPPS Programming Model </vt:lpstr>
      <vt:lpstr>UPPS Programming Model </vt:lpstr>
      <vt:lpstr>Example: Collaborative Filtering using GD</vt:lpstr>
      <vt:lpstr>Example: Collaborative Filtering using GD</vt:lpstr>
      <vt:lpstr>Example: Collaborative Filtering using GD</vt:lpstr>
      <vt:lpstr>Outline</vt:lpstr>
      <vt:lpstr>Outline</vt:lpstr>
      <vt:lpstr>Evaluation</vt:lpstr>
      <vt:lpstr>Evaluation</vt:lpstr>
      <vt:lpstr>Mirco Benchmarks – SpMM</vt:lpstr>
      <vt:lpstr>Micro Benchmarks – SumV &amp; SumE</vt:lpstr>
      <vt:lpstr>CF Algorithms – Overall Comparison</vt:lpstr>
      <vt:lpstr>CF Algorithms – Improved Communication cost</vt:lpstr>
      <vt:lpstr>CF Algorithms – Improved Memory Consumption</vt:lpstr>
      <vt:lpstr>CF Algorithms – Improved Scalability</vt:lpstr>
      <vt:lpstr>Conclusion</vt:lpstr>
      <vt:lpstr>CF Algorithms – CUBE Speedup</vt:lpstr>
      <vt:lpstr>SpMM– Improved IO Cost </vt:lpstr>
      <vt:lpstr>Matrix Backend </vt:lpstr>
      <vt:lpstr>Matrix Backend </vt:lpstr>
      <vt:lpstr>Outline</vt:lpstr>
      <vt:lpstr>Demo</vt:lpstr>
      <vt:lpstr>Demo</vt:lpstr>
      <vt:lpstr>3D Graph Partition</vt:lpstr>
      <vt:lpstr>UPPS Implement</vt:lpstr>
      <vt:lpstr>UpdateEdge</vt:lpstr>
      <vt:lpstr>Pull</vt:lpstr>
      <vt:lpstr>Gradient Descent</vt:lpstr>
      <vt:lpstr>Gradient Descent </vt:lpstr>
      <vt:lpstr>Gradient Descent Iteration</vt:lpstr>
      <vt:lpstr>Evaluation</vt:lpstr>
      <vt:lpstr>Evaluation</vt:lpstr>
      <vt:lpstr>Evaluation</vt:lpstr>
      <vt:lpstr>Evaluation</vt:lpstr>
      <vt:lpstr>Demo Summary</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虚拟机隔离与安全</dc:title>
  <dc:creator>Xia Yubin</dc:creator>
  <cp:lastModifiedBy>Hong Ethan</cp:lastModifiedBy>
  <cp:revision>5264</cp:revision>
  <cp:lastPrinted>2016-06-13T07:55:00Z</cp:lastPrinted>
  <dcterms:created xsi:type="dcterms:W3CDTF">2017-11-24T09:35:00Z</dcterms:created>
  <dcterms:modified xsi:type="dcterms:W3CDTF">2022-05-09T09:42:24Z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516D9FA1E42745C395100754CEAA7ECC</vt:lpwstr>
  </property>
  <property fmtid="{D5CDD505-2E9C-101B-9397-08002B2CF9AE}" pid="3" name="KSOProductBuildVer">
    <vt:lpwstr>2052-11.1.0.11636</vt:lpwstr>
  </property>
</Properties>
</file>