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1.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38"/>
  </p:notesMasterIdLst>
  <p:handoutMasterIdLst>
    <p:handoutMasterId r:id="rId39"/>
  </p:handoutMasterIdLst>
  <p:sldIdLst>
    <p:sldId id="1734" r:id="rId3"/>
    <p:sldId id="1757" r:id="rId4"/>
    <p:sldId id="266" r:id="rId5"/>
    <p:sldId id="1724" r:id="rId6"/>
    <p:sldId id="1726" r:id="rId7"/>
    <p:sldId id="1727" r:id="rId8"/>
    <p:sldId id="1731" r:id="rId9"/>
    <p:sldId id="1735" r:id="rId10"/>
    <p:sldId id="1736" r:id="rId11"/>
    <p:sldId id="1729" r:id="rId12"/>
    <p:sldId id="1739" r:id="rId13"/>
    <p:sldId id="1740" r:id="rId14"/>
    <p:sldId id="1742" r:id="rId15"/>
    <p:sldId id="1741" r:id="rId16"/>
    <p:sldId id="1743" r:id="rId17"/>
    <p:sldId id="1747" r:id="rId18"/>
    <p:sldId id="1745" r:id="rId19"/>
    <p:sldId id="1748" r:id="rId20"/>
    <p:sldId id="1749" r:id="rId21"/>
    <p:sldId id="1746" r:id="rId22"/>
    <p:sldId id="1744" r:id="rId23"/>
    <p:sldId id="1725" r:id="rId24"/>
    <p:sldId id="1737" r:id="rId25"/>
    <p:sldId id="1738" r:id="rId26"/>
    <p:sldId id="261" r:id="rId27"/>
    <p:sldId id="1750" r:id="rId28"/>
    <p:sldId id="1751" r:id="rId29"/>
    <p:sldId id="1752" r:id="rId30"/>
    <p:sldId id="1753" r:id="rId31"/>
    <p:sldId id="1754" r:id="rId32"/>
    <p:sldId id="280" r:id="rId33"/>
    <p:sldId id="276" r:id="rId34"/>
    <p:sldId id="281" r:id="rId35"/>
    <p:sldId id="1755" r:id="rId36"/>
    <p:sldId id="1756" r:id="rId37"/>
  </p:sldIdLst>
  <p:sldSz cx="12192000" cy="6858000"/>
  <p:notesSz cx="6858000" cy="9144000"/>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封面" id="{C684DC81-D2C3-44A6-8941-05B53D2E0557}">
          <p14:sldIdLst/>
        </p14:section>
        <p14:section name="目录与章节过渡" id="{847108E3-22F3-4CD9-A82A-834291DC17F4}">
          <p14:sldIdLst/>
        </p14:section>
        <p14:section name="内容页" id="{EB11151C-0E14-47B0-8218-1431BF894351}">
          <p14:sldIdLst>
            <p14:sldId id="1734"/>
            <p14:sldId id="1757"/>
            <p14:sldId id="266"/>
            <p14:sldId id="1724"/>
            <p14:sldId id="1726"/>
            <p14:sldId id="1727"/>
            <p14:sldId id="1731"/>
            <p14:sldId id="1735"/>
            <p14:sldId id="1736"/>
            <p14:sldId id="1729"/>
            <p14:sldId id="1739"/>
            <p14:sldId id="1740"/>
            <p14:sldId id="1742"/>
            <p14:sldId id="1741"/>
            <p14:sldId id="1743"/>
            <p14:sldId id="1747"/>
            <p14:sldId id="1745"/>
            <p14:sldId id="1748"/>
            <p14:sldId id="1749"/>
            <p14:sldId id="1746"/>
            <p14:sldId id="1744"/>
            <p14:sldId id="1725"/>
            <p14:sldId id="1737"/>
            <p14:sldId id="1738"/>
            <p14:sldId id="261"/>
            <p14:sldId id="1750"/>
            <p14:sldId id="1751"/>
            <p14:sldId id="1752"/>
            <p14:sldId id="1753"/>
            <p14:sldId id="1754"/>
            <p14:sldId id="280"/>
            <p14:sldId id="276"/>
            <p14:sldId id="281"/>
            <p14:sldId id="1755"/>
            <p14:sldId id="1756"/>
          </p14:sldIdLst>
        </p14:section>
        <p14:section name="封面" id="{FBEDF357-DDF2-45B2-A654-AAB12D6D655B}">
          <p14:sldIdLst/>
        </p14:section>
        <p14:section name="目录与章节过渡" id="{C150AA06-1420-40F8-B015-63251FDD9EAC}">
          <p14:sldIdLst/>
        </p14:section>
        <p14:section name="内容页" id="{83463494-3A59-4664-8F78-9E1210C19962}">
          <p14:sldIdLst/>
        </p14:section>
        <p14:section name="封底" id="{7BC4A1DA-E5BA-43A3-9CC4-DE4CDAF4BE9A}">
          <p14:sldIdLst/>
        </p14:section>
        <p14:section name="配色与字体" id="{6D30E7A6-B0BB-4521-980C-AE0E7A6272A9}">
          <p14:sldIdLst/>
        </p14:section>
        <p14:section name="图标" id="{E5C53B6D-4CED-40E3-AEFB-006195F6AFF4}">
          <p14:sldIdLst/>
        </p14:section>
        <p14:section name="封底" id="{843E591D-6EE2-4691-951C-C0C689F22170}">
          <p14:sldIdLst/>
        </p14:section>
        <p14:section name="配色与字体" id="{3D97B63B-D70E-4F27-8A27-3FF98FBB7258}">
          <p14:sldIdLst/>
        </p14:section>
        <p14:section name="图标" id="{256EF24B-5FA9-4838-AFAB-30B46CBE188B}">
          <p14:sldIdLst/>
        </p14:section>
      </p14:sectionLst>
    </p:ext>
    <p:ext uri="{EFAFB233-063F-42B5-8137-9DF3F51BA10A}">
      <p15:sldGuideLst xmlns:p15="http://schemas.microsoft.com/office/powerpoint/2012/main">
        <p15:guide id="4" pos="3863" userDrawn="1">
          <p15:clr>
            <a:srgbClr val="A4A3A4"/>
          </p15:clr>
        </p15:guide>
        <p15:guide id="5" orient="horz" pos="1003" userDrawn="1">
          <p15:clr>
            <a:srgbClr val="A4A3A4"/>
          </p15:clr>
        </p15:guide>
        <p15:guide id="6" orient="horz" pos="1502" userDrawn="1">
          <p15:clr>
            <a:srgbClr val="A4A3A4"/>
          </p15:clr>
        </p15:guide>
        <p15:guide id="7" orient="horz" pos="3113" userDrawn="1">
          <p15:clr>
            <a:srgbClr val="A4A3A4"/>
          </p15:clr>
        </p15:guide>
        <p15:guide id="8" pos="2128" userDrawn="1">
          <p15:clr>
            <a:srgbClr val="A4A3A4"/>
          </p15:clr>
        </p15:guide>
        <p15:guide id="9" pos="4067" userDrawn="1">
          <p15:clr>
            <a:srgbClr val="A4A3A4"/>
          </p15:clr>
        </p15:guide>
        <p15:guide id="10" pos="5972" userDrawn="1">
          <p15:clr>
            <a:srgbClr val="A4A3A4"/>
          </p15:clr>
        </p15:guide>
        <p15:guide id="11" pos="5292" userDrawn="1">
          <p15:clr>
            <a:srgbClr val="A4A3A4"/>
          </p15:clr>
        </p15:guide>
        <p15:guide id="12" pos="227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ang Eric" initials="YE" lastIdx="30" clrIdx="0">
    <p:extLst>
      <p:ext uri="{19B8F6BF-5375-455C-9EA6-DF929625EA0E}">
        <p15:presenceInfo xmlns:p15="http://schemas.microsoft.com/office/powerpoint/2012/main" userId="540bd625842876d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756" autoAdjust="0"/>
    <p:restoredTop sz="91937" autoAdjust="0"/>
  </p:normalViewPr>
  <p:slideViewPr>
    <p:cSldViewPr snapToGrid="0" showGuides="1">
      <p:cViewPr varScale="1">
        <p:scale>
          <a:sx n="113" d="100"/>
          <a:sy n="113" d="100"/>
        </p:scale>
        <p:origin x="312" y="108"/>
      </p:cViewPr>
      <p:guideLst>
        <p:guide pos="3863"/>
        <p:guide orient="horz" pos="1003"/>
        <p:guide orient="horz" pos="1502"/>
        <p:guide orient="horz" pos="3113"/>
        <p:guide pos="2128"/>
        <p:guide pos="4067"/>
        <p:guide pos="5972"/>
        <p:guide pos="5292"/>
        <p:guide pos="2275"/>
      </p:guideLst>
    </p:cSldViewPr>
  </p:slideViewPr>
  <p:outlineViewPr>
    <p:cViewPr>
      <p:scale>
        <a:sx n="33" d="100"/>
        <a:sy n="33" d="100"/>
      </p:scale>
      <p:origin x="0" y="-8496"/>
    </p:cViewPr>
  </p:outlineViewPr>
  <p:notesTextViewPr>
    <p:cViewPr>
      <p:scale>
        <a:sx n="1" d="1"/>
        <a:sy n="1" d="1"/>
      </p:scale>
      <p:origin x="0" y="0"/>
    </p:cViewPr>
  </p:notesTextViewPr>
  <p:sorterViewPr>
    <p:cViewPr varScale="1">
      <p:scale>
        <a:sx n="1" d="1"/>
        <a:sy n="1" d="1"/>
      </p:scale>
      <p:origin x="0" y="-5592"/>
    </p:cViewPr>
  </p:sorterViewPr>
  <p:notesViewPr>
    <p:cSldViewPr snapToGrid="0" showGuides="1">
      <p:cViewPr varScale="1">
        <p:scale>
          <a:sx n="85" d="100"/>
          <a:sy n="85" d="100"/>
        </p:scale>
        <p:origin x="380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308DB251-D803-4475-8281-4947A89E79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CC6218A5-2289-4813-A341-6263B16CBAD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12A60F-63B3-4D54-AA63-B159FADA9F31}" type="datetimeFigureOut">
              <a:rPr lang="zh-CN" altLang="en-US" smtClean="0"/>
              <a:t>2022/5/23</a:t>
            </a:fld>
            <a:endParaRPr lang="zh-CN" altLang="en-US"/>
          </a:p>
        </p:txBody>
      </p:sp>
      <p:sp>
        <p:nvSpPr>
          <p:cNvPr id="4" name="页脚占位符 3">
            <a:extLst>
              <a:ext uri="{FF2B5EF4-FFF2-40B4-BE49-F238E27FC236}">
                <a16:creationId xmlns:a16="http://schemas.microsoft.com/office/drawing/2014/main" id="{597CE9A9-1C60-4F0A-AA63-4467F58DE8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1EA911-14C2-4254-9079-FD9EC1C139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94E6C1-322F-4AF4-A541-6A7DCE3853A3}" type="slidenum">
              <a:rPr lang="zh-CN" altLang="en-US" smtClean="0"/>
              <a:t>‹#›</a:t>
            </a:fld>
            <a:endParaRPr lang="zh-CN" altLang="en-US"/>
          </a:p>
        </p:txBody>
      </p:sp>
    </p:spTree>
    <p:extLst>
      <p:ext uri="{BB962C8B-B14F-4D97-AF65-F5344CB8AC3E}">
        <p14:creationId xmlns:p14="http://schemas.microsoft.com/office/powerpoint/2010/main" val="2688418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513A3C-D0C5-45C0-BD52-194E76396705}" type="datetimeFigureOut">
              <a:rPr lang="zh-CN" altLang="en-US" smtClean="0"/>
              <a:t>2022/5/23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D5545-95D4-489F-B8ED-7EAFA774B567}" type="slidenum">
              <a:rPr lang="zh-CN" altLang="en-US" smtClean="0"/>
              <a:t>‹#›</a:t>
            </a:fld>
            <a:endParaRPr lang="zh-CN" altLang="en-US"/>
          </a:p>
        </p:txBody>
      </p:sp>
    </p:spTree>
    <p:extLst>
      <p:ext uri="{BB962C8B-B14F-4D97-AF65-F5344CB8AC3E}">
        <p14:creationId xmlns:p14="http://schemas.microsoft.com/office/powerpoint/2010/main" val="932241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a:t>
            </a:fld>
            <a:endParaRPr lang="zh-CN" altLang="en-US"/>
          </a:p>
        </p:txBody>
      </p:sp>
    </p:spTree>
    <p:extLst>
      <p:ext uri="{BB962C8B-B14F-4D97-AF65-F5344CB8AC3E}">
        <p14:creationId xmlns:p14="http://schemas.microsoft.com/office/powerpoint/2010/main" val="6775942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图形结构处理的技术广泛应用于，社交网，搜索引擎以及推荐系统</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3</a:t>
            </a:fld>
            <a:endParaRPr lang="zh-CN" altLang="en-US"/>
          </a:p>
        </p:txBody>
      </p:sp>
    </p:spTree>
    <p:extLst>
      <p:ext uri="{BB962C8B-B14F-4D97-AF65-F5344CB8AC3E}">
        <p14:creationId xmlns:p14="http://schemas.microsoft.com/office/powerpoint/2010/main" val="1981279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Numa</a:t>
            </a:r>
            <a:r>
              <a:rPr lang="zh-CN" altLang="en-US" dirty="0"/>
              <a:t>集群在多内核的基础之上 对多个多内核的计算集群进行桥接</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err="1"/>
              <a:t>Numa</a:t>
            </a:r>
            <a:r>
              <a:rPr lang="zh-CN" altLang="en-US" dirty="0"/>
              <a:t>集群是由具备多个</a:t>
            </a:r>
            <a:r>
              <a:rPr lang="en-US" altLang="zh-CN" dirty="0" err="1"/>
              <a:t>numa</a:t>
            </a:r>
            <a:r>
              <a:rPr lang="zh-CN" altLang="en-US" dirty="0"/>
              <a:t>节点，每个</a:t>
            </a:r>
            <a:r>
              <a:rPr lang="en-US" altLang="zh-CN" dirty="0" err="1"/>
              <a:t>numa</a:t>
            </a:r>
            <a:r>
              <a:rPr lang="zh-CN" altLang="en-US" dirty="0"/>
              <a:t>节点是由多个</a:t>
            </a:r>
            <a:r>
              <a:rPr lang="en-US" altLang="zh-CN" dirty="0" err="1"/>
              <a:t>cpu</a:t>
            </a:r>
            <a:r>
              <a:rPr lang="zh-CN" altLang="en-US" dirty="0"/>
              <a:t>和本地内存组合而成的计算 集群          </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之前的学术贡献主要集中于 可扩展的分布式环境下的图形处理</a:t>
            </a:r>
            <a:r>
              <a:rPr lang="en-CA" altLang="zh-CN" dirty="0"/>
              <a:t>scaling graph-analytics on distributed environments</a:t>
            </a:r>
            <a:r>
              <a:rPr lang="zh-CN" altLang="en-CA" dirty="0"/>
              <a:t>，</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研究甚少</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p>
          <a:p>
            <a:r>
              <a:rPr lang="zh-CN" altLang="en-US" dirty="0"/>
              <a:t>   </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4</a:t>
            </a:fld>
            <a:endParaRPr lang="zh-CN" altLang="en-US"/>
          </a:p>
        </p:txBody>
      </p:sp>
    </p:spTree>
    <p:extLst>
      <p:ext uri="{BB962C8B-B14F-4D97-AF65-F5344CB8AC3E}">
        <p14:creationId xmlns:p14="http://schemas.microsoft.com/office/powerpoint/2010/main" val="803865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altLang="zh-CN" sz="1200" dirty="0"/>
              <a:t>NUMA-Aware Graph-Structured Analytics</a:t>
            </a:r>
            <a:r>
              <a:rPr lang="zh-CN" altLang="en-US" sz="1200" dirty="0"/>
              <a:t>所提出的模型，</a:t>
            </a:r>
            <a:r>
              <a:rPr lang="en-US" altLang="zh-CN" sz="1200" dirty="0"/>
              <a:t>Polymer</a:t>
            </a:r>
            <a:r>
              <a:rPr lang="zh-CN" altLang="en-US" sz="1200" dirty="0"/>
              <a:t>有效的实现了具备</a:t>
            </a:r>
            <a:r>
              <a:rPr lang="en-US" altLang="zh-CN" sz="1200" dirty="0" err="1"/>
              <a:t>numa</a:t>
            </a:r>
            <a:r>
              <a:rPr lang="zh-CN" altLang="en-US" sz="1200" dirty="0"/>
              <a:t>节点的计算集群和图形结构处理技术</a:t>
            </a:r>
            <a:endParaRPr lang="en-US" altLang="zh-CN"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5</a:t>
            </a:fld>
            <a:endParaRPr lang="zh-CN" altLang="en-US"/>
          </a:p>
        </p:txBody>
      </p:sp>
    </p:spTree>
    <p:extLst>
      <p:ext uri="{BB962C8B-B14F-4D97-AF65-F5344CB8AC3E}">
        <p14:creationId xmlns:p14="http://schemas.microsoft.com/office/powerpoint/2010/main" val="2842053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effectLst/>
              </a:rPr>
              <a:t>Polymer</a:t>
            </a:r>
            <a:r>
              <a:rPr lang="zh-CN" altLang="en-US" sz="1200" dirty="0">
                <a:effectLst/>
              </a:rPr>
              <a:t>模型带来了两大贡献，首先使他对拓扑信息，软件层的信息，以及节点运行状态信息 提供了独立的数据读写方案 实现了轻量化的跨</a:t>
            </a:r>
            <a:r>
              <a:rPr lang="en-US" altLang="zh-CN" sz="1200" dirty="0" err="1">
                <a:effectLst/>
              </a:rPr>
              <a:t>numa</a:t>
            </a:r>
            <a:r>
              <a:rPr lang="zh-CN" altLang="en-US" sz="1200" dirty="0">
                <a:effectLst/>
              </a:rPr>
              <a:t>节点的数据传输方案</a:t>
            </a:r>
            <a:endParaRPr lang="en-US" altLang="zh-CN" sz="1200" dirty="0">
              <a:effectLst/>
            </a:endParaRPr>
          </a:p>
          <a:p>
            <a:r>
              <a:rPr lang="zh-CN" altLang="en-US" sz="1200" dirty="0">
                <a:effectLst/>
              </a:rPr>
              <a:t>之后讲到尽管已经有提出非常多的跨</a:t>
            </a:r>
            <a:r>
              <a:rPr lang="en-US" altLang="zh-CN" sz="1200" dirty="0" err="1">
                <a:effectLst/>
              </a:rPr>
              <a:t>numa</a:t>
            </a:r>
            <a:r>
              <a:rPr lang="zh-CN" altLang="en-US" sz="1200" dirty="0">
                <a:effectLst/>
              </a:rPr>
              <a:t>节点解决方案，延迟依旧显著</a:t>
            </a:r>
            <a:endParaRPr lang="en-US" altLang="zh-CN" sz="1200" dirty="0">
              <a:effectLst/>
            </a:endParaRPr>
          </a:p>
          <a:p>
            <a:r>
              <a:rPr lang="zh-CN" altLang="en-US" sz="1200" dirty="0">
                <a:effectLst/>
              </a:rPr>
              <a:t>试图最小化远程访问</a:t>
            </a:r>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6</a:t>
            </a:fld>
            <a:endParaRPr lang="zh-CN" altLang="en-US"/>
          </a:p>
        </p:txBody>
      </p:sp>
    </p:spTree>
    <p:extLst>
      <p:ext uri="{BB962C8B-B14F-4D97-AF65-F5344CB8AC3E}">
        <p14:creationId xmlns:p14="http://schemas.microsoft.com/office/powerpoint/2010/main" val="17156268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除此之外 </a:t>
            </a:r>
            <a:r>
              <a:rPr lang="en-US" altLang="zh-CN" dirty="0"/>
              <a:t>Polymer</a:t>
            </a:r>
            <a:r>
              <a:rPr lang="zh-CN" altLang="en-US" dirty="0"/>
              <a:t>还实现了层级化屏障以实现数据处理的并行性以及尽量维持本地性</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7</a:t>
            </a:fld>
            <a:endParaRPr lang="zh-CN" altLang="en-US"/>
          </a:p>
        </p:txBody>
      </p:sp>
    </p:spTree>
    <p:extLst>
      <p:ext uri="{BB962C8B-B14F-4D97-AF65-F5344CB8AC3E}">
        <p14:creationId xmlns:p14="http://schemas.microsoft.com/office/powerpoint/2010/main" val="3555062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该篇论文前面部分主要首先对之前的一些工作所提出图形处理算法在</a:t>
            </a:r>
            <a:r>
              <a:rPr lang="en-US" altLang="zh-CN" dirty="0" err="1"/>
              <a:t>numa</a:t>
            </a:r>
            <a:r>
              <a:rPr lang="zh-CN" altLang="en-US" dirty="0"/>
              <a:t>集群上的运行效果展开了综合性的整理</a:t>
            </a:r>
            <a:r>
              <a:rPr lang="en-US" altLang="zh-CN" dirty="0"/>
              <a:t> </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8</a:t>
            </a:fld>
            <a:endParaRPr lang="zh-CN" altLang="en-US"/>
          </a:p>
        </p:txBody>
      </p:sp>
    </p:spTree>
    <p:extLst>
      <p:ext uri="{BB962C8B-B14F-4D97-AF65-F5344CB8AC3E}">
        <p14:creationId xmlns:p14="http://schemas.microsoft.com/office/powerpoint/2010/main" val="1008457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solidFill>
                  <a:srgbClr val="FF0000"/>
                </a:solidFill>
              </a:rPr>
              <a:t>首先， 图形处理的过程两个 </a:t>
            </a:r>
            <a:r>
              <a:rPr lang="en-US" altLang="zh-CN" sz="1200" dirty="0">
                <a:solidFill>
                  <a:srgbClr val="FF0000"/>
                </a:solidFill>
              </a:rPr>
              <a:t>Scatter</a:t>
            </a:r>
            <a:r>
              <a:rPr lang="zh-CN" altLang="en-US" sz="1200" dirty="0">
                <a:solidFill>
                  <a:srgbClr val="FF0000"/>
                </a:solidFill>
              </a:rPr>
              <a:t>步骤，</a:t>
            </a:r>
            <a:r>
              <a:rPr lang="en-US" altLang="zh-CN" sz="1200" dirty="0">
                <a:solidFill>
                  <a:srgbClr val="FF0000"/>
                </a:solidFill>
              </a:rPr>
              <a:t>gather</a:t>
            </a:r>
            <a:r>
              <a:rPr lang="zh-CN" altLang="en-US" sz="1200" dirty="0">
                <a:solidFill>
                  <a:srgbClr val="FF0000"/>
                </a:solidFill>
              </a:rPr>
              <a:t>步骤，先发布，然后再计算下一轮顶点信息</a:t>
            </a:r>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9</a:t>
            </a:fld>
            <a:endParaRPr lang="zh-CN" altLang="en-US"/>
          </a:p>
        </p:txBody>
      </p:sp>
    </p:spTree>
    <p:extLst>
      <p:ext uri="{BB962C8B-B14F-4D97-AF65-F5344CB8AC3E}">
        <p14:creationId xmlns:p14="http://schemas.microsoft.com/office/powerpoint/2010/main" val="275377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图形处理模型的数据结构 </a:t>
            </a:r>
            <a:r>
              <a:rPr lang="en-US" altLang="zh-CN" dirty="0"/>
              <a:t>	</a:t>
            </a:r>
            <a:r>
              <a:rPr lang="zh-CN" altLang="en-US" dirty="0"/>
              <a:t>图像拓扑信息：存储每一个点的入边出边，</a:t>
            </a:r>
            <a:endParaRPr lang="en-US" altLang="zh-CN" dirty="0"/>
          </a:p>
          <a:p>
            <a:r>
              <a:rPr lang="zh-CN" altLang="en-US" dirty="0"/>
              <a:t>数据具体信息：存储节点之间要传递的内容，</a:t>
            </a:r>
            <a:endParaRPr lang="en-US" altLang="zh-CN" dirty="0"/>
          </a:p>
          <a:p>
            <a:r>
              <a:rPr lang="zh-CN" altLang="en-US" dirty="0"/>
              <a:t>顶点的状态信息：对应的节点是否需要更新</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10</a:t>
            </a:fld>
            <a:endParaRPr lang="zh-CN" altLang="en-US"/>
          </a:p>
        </p:txBody>
      </p:sp>
    </p:spTree>
    <p:extLst>
      <p:ext uri="{BB962C8B-B14F-4D97-AF65-F5344CB8AC3E}">
        <p14:creationId xmlns:p14="http://schemas.microsoft.com/office/powerpoint/2010/main" val="1165389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论文选取了一种</a:t>
            </a:r>
            <a:r>
              <a:rPr lang="en-US" altLang="zh-CN" dirty="0" err="1"/>
              <a:t>Ligra</a:t>
            </a:r>
            <a:r>
              <a:rPr lang="zh-CN" altLang="en-US" dirty="0"/>
              <a:t>数据模型作为一个通常的图形处理模型作为例子</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11</a:t>
            </a:fld>
            <a:endParaRPr lang="zh-CN" altLang="en-US"/>
          </a:p>
        </p:txBody>
      </p:sp>
    </p:spTree>
    <p:extLst>
      <p:ext uri="{BB962C8B-B14F-4D97-AF65-F5344CB8AC3E}">
        <p14:creationId xmlns:p14="http://schemas.microsoft.com/office/powerpoint/2010/main" val="324468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	</a:t>
            </a:r>
            <a:r>
              <a:rPr lang="zh-CN" altLang="en-US" dirty="0"/>
              <a:t>以顶点为中心的模型</a:t>
            </a:r>
            <a:r>
              <a:rPr lang="en-US" altLang="zh-CN" dirty="0"/>
              <a:t>	--</a:t>
            </a:r>
            <a:r>
              <a:rPr lang="zh-CN" altLang="en-US" dirty="0"/>
              <a:t>然后引入全局</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12</a:t>
            </a:fld>
            <a:endParaRPr lang="zh-CN" altLang="en-US"/>
          </a:p>
        </p:txBody>
      </p:sp>
    </p:spTree>
    <p:extLst>
      <p:ext uri="{BB962C8B-B14F-4D97-AF65-F5344CB8AC3E}">
        <p14:creationId xmlns:p14="http://schemas.microsoft.com/office/powerpoint/2010/main" val="42162456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此时，考虑在</a:t>
            </a:r>
            <a:r>
              <a:rPr lang="en-US" altLang="zh-CN" dirty="0" err="1"/>
              <a:t>numa</a:t>
            </a:r>
            <a:r>
              <a:rPr lang="zh-CN" altLang="en-US" dirty="0"/>
              <a:t>集群下的情况</a:t>
            </a:r>
          </a:p>
          <a:p>
            <a:r>
              <a:rPr lang="zh-CN" altLang="en-US" dirty="0"/>
              <a:t>当数据传输位于本地访问时相较于跨越</a:t>
            </a:r>
            <a:r>
              <a:rPr lang="en-US" altLang="zh-CN" dirty="0" err="1"/>
              <a:t>numa</a:t>
            </a:r>
            <a:r>
              <a:rPr lang="zh-CN" altLang="en-US" dirty="0"/>
              <a:t>节点明显更快。</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13</a:t>
            </a:fld>
            <a:endParaRPr lang="zh-CN" altLang="en-US"/>
          </a:p>
        </p:txBody>
      </p:sp>
    </p:spTree>
    <p:extLst>
      <p:ext uri="{BB962C8B-B14F-4D97-AF65-F5344CB8AC3E}">
        <p14:creationId xmlns:p14="http://schemas.microsoft.com/office/powerpoint/2010/main" val="2934285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假设我们的进程运行在一个</a:t>
            </a:r>
            <a:r>
              <a:rPr lang="en-US" altLang="zh-CN" dirty="0" err="1"/>
              <a:t>numa</a:t>
            </a:r>
            <a:r>
              <a:rPr lang="zh-CN" altLang="en-US" dirty="0"/>
              <a:t>节点内</a:t>
            </a:r>
            <a:endParaRPr lang="en-US" altLang="zh-CN" dirty="0"/>
          </a:p>
          <a:p>
            <a:r>
              <a:rPr lang="zh-CN" altLang="en-US" dirty="0"/>
              <a:t>此时，考虑在</a:t>
            </a:r>
            <a:r>
              <a:rPr lang="en-US" altLang="zh-CN" dirty="0" err="1"/>
              <a:t>numa</a:t>
            </a:r>
            <a:r>
              <a:rPr lang="zh-CN" altLang="en-US" dirty="0"/>
              <a:t>集群下的情况</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14</a:t>
            </a:fld>
            <a:endParaRPr lang="zh-CN" altLang="en-US"/>
          </a:p>
        </p:txBody>
      </p:sp>
    </p:spTree>
    <p:extLst>
      <p:ext uri="{BB962C8B-B14F-4D97-AF65-F5344CB8AC3E}">
        <p14:creationId xmlns:p14="http://schemas.microsoft.com/office/powerpoint/2010/main" val="37587341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论文也就跨</a:t>
            </a:r>
            <a:r>
              <a:rPr lang="en-US" altLang="zh-CN" dirty="0" err="1"/>
              <a:t>numa</a:t>
            </a:r>
            <a:r>
              <a:rPr lang="zh-CN" altLang="en-US" dirty="0"/>
              <a:t>时对数据影响的进行了总结，</a:t>
            </a:r>
            <a:endParaRPr lang="en-US" altLang="zh-CN" dirty="0"/>
          </a:p>
          <a:p>
            <a:r>
              <a:rPr lang="zh-CN" altLang="en-US" dirty="0"/>
              <a:t>在进行跨节点数据处理的时候比本地</a:t>
            </a:r>
            <a:endParaRPr lang="en-US" altLang="zh-CN"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15</a:t>
            </a:fld>
            <a:endParaRPr lang="zh-CN" altLang="en-US"/>
          </a:p>
        </p:txBody>
      </p:sp>
    </p:spTree>
    <p:extLst>
      <p:ext uri="{BB962C8B-B14F-4D97-AF65-F5344CB8AC3E}">
        <p14:creationId xmlns:p14="http://schemas.microsoft.com/office/powerpoint/2010/main" val="26464626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关于带宽，跨节点也会造成严重影响，可以看到顺序读取和随机读取的区别，但这里论文也发现了即使是最慢的顺序读取</a:t>
            </a:r>
            <a:endParaRPr lang="en-US" altLang="zh-CN"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16</a:t>
            </a:fld>
            <a:endParaRPr lang="zh-CN" altLang="en-US"/>
          </a:p>
        </p:txBody>
      </p:sp>
    </p:spTree>
    <p:extLst>
      <p:ext uri="{BB962C8B-B14F-4D97-AF65-F5344CB8AC3E}">
        <p14:creationId xmlns:p14="http://schemas.microsoft.com/office/powerpoint/2010/main" val="2150608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在</a:t>
            </a:r>
            <a:r>
              <a:rPr lang="en-US" altLang="zh-CN" dirty="0" err="1"/>
              <a:t>numa</a:t>
            </a:r>
            <a:r>
              <a:rPr lang="zh-CN" altLang="en-US" dirty="0"/>
              <a:t>集群上运行的图形处理算法的重要结论， 顺序的节点外读写的带宽速度远超跨节点外或节点内的随机读写。</a:t>
            </a:r>
            <a:endParaRPr lang="en-US" altLang="zh-CN"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17</a:t>
            </a:fld>
            <a:endParaRPr lang="zh-CN" altLang="en-US"/>
          </a:p>
        </p:txBody>
      </p:sp>
    </p:spTree>
    <p:extLst>
      <p:ext uri="{BB962C8B-B14F-4D97-AF65-F5344CB8AC3E}">
        <p14:creationId xmlns:p14="http://schemas.microsoft.com/office/powerpoint/2010/main" val="28530507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此时，考虑在</a:t>
            </a:r>
            <a:r>
              <a:rPr lang="en-US" altLang="zh-CN" dirty="0" err="1"/>
              <a:t>numa</a:t>
            </a:r>
            <a:r>
              <a:rPr lang="zh-CN" altLang="en-US" dirty="0"/>
              <a:t>集群下的情况</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18</a:t>
            </a:fld>
            <a:endParaRPr lang="zh-CN" altLang="en-US"/>
          </a:p>
        </p:txBody>
      </p:sp>
    </p:spTree>
    <p:extLst>
      <p:ext uri="{BB962C8B-B14F-4D97-AF65-F5344CB8AC3E}">
        <p14:creationId xmlns:p14="http://schemas.microsoft.com/office/powerpoint/2010/main" val="3998537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论文还给出了另一种叫做</a:t>
            </a:r>
            <a:r>
              <a:rPr lang="en-US" altLang="zh-CN" dirty="0" err="1"/>
              <a:t>Xstream</a:t>
            </a:r>
            <a:r>
              <a:rPr lang="zh-CN" altLang="en-US" dirty="0"/>
              <a:t>的图形处理模型，其以边为中心，通过对边的顺序扫描判断其来源顶点是否需要更新，图为例，有两个处在不同</a:t>
            </a:r>
            <a:r>
              <a:rPr lang="en-US" altLang="zh-CN" dirty="0" err="1"/>
              <a:t>numa</a:t>
            </a:r>
            <a:r>
              <a:rPr lang="zh-CN" altLang="en-US" dirty="0"/>
              <a:t>节点的线程在并行执行，它们有不同的</a:t>
            </a:r>
            <a:r>
              <a:rPr lang="en-US" altLang="zh-CN" dirty="0"/>
              <a:t>data</a:t>
            </a:r>
            <a:br>
              <a:rPr lang="en-US" altLang="zh-CN" dirty="0"/>
            </a:br>
            <a:r>
              <a:rPr lang="zh-CN" altLang="en-US" dirty="0"/>
              <a:t>其中</a:t>
            </a:r>
            <a:r>
              <a:rPr lang="en-US" altLang="zh-CN" dirty="0"/>
              <a:t>123</a:t>
            </a:r>
            <a:r>
              <a:rPr lang="zh-CN" altLang="en-US" dirty="0"/>
              <a:t>存在左边</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19</a:t>
            </a:fld>
            <a:endParaRPr lang="zh-CN" altLang="en-US"/>
          </a:p>
        </p:txBody>
      </p:sp>
    </p:spTree>
    <p:extLst>
      <p:ext uri="{BB962C8B-B14F-4D97-AF65-F5344CB8AC3E}">
        <p14:creationId xmlns:p14="http://schemas.microsoft.com/office/powerpoint/2010/main" val="939501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论文还介绍了一种</a:t>
            </a:r>
            <a:r>
              <a:rPr lang="en-US" altLang="zh-CN" dirty="0" err="1"/>
              <a:t>ligra</a:t>
            </a:r>
            <a:r>
              <a:rPr lang="zh-CN" altLang="en-US" dirty="0"/>
              <a:t>的</a:t>
            </a:r>
            <a:r>
              <a:rPr lang="en-US" altLang="zh-CN" dirty="0"/>
              <a:t>pull</a:t>
            </a:r>
            <a:r>
              <a:rPr lang="zh-CN" altLang="en-US" dirty="0"/>
              <a:t>模式，通过比较</a:t>
            </a:r>
            <a:r>
              <a:rPr lang="en-US" altLang="zh-CN" dirty="0" err="1"/>
              <a:t>ligra</a:t>
            </a:r>
            <a:r>
              <a:rPr lang="zh-CN" altLang="en-US" dirty="0"/>
              <a:t>有较少的随机读写但是产生了更多的跨</a:t>
            </a:r>
            <a:r>
              <a:rPr lang="en-US" altLang="zh-CN" dirty="0" err="1"/>
              <a:t>numa</a:t>
            </a:r>
            <a:r>
              <a:rPr lang="zh-CN" altLang="en-US" dirty="0"/>
              <a:t>之间的操作，</a:t>
            </a:r>
            <a:r>
              <a:rPr lang="en-US" altLang="zh-CN" dirty="0" err="1"/>
              <a:t>xtream</a:t>
            </a:r>
            <a:r>
              <a:rPr lang="zh-CN" altLang="en-US" dirty="0"/>
              <a:t>次跨</a:t>
            </a:r>
            <a:r>
              <a:rPr lang="en-US" altLang="zh-CN" dirty="0" err="1"/>
              <a:t>numa</a:t>
            </a:r>
            <a:r>
              <a:rPr lang="zh-CN" altLang="en-US" dirty="0"/>
              <a:t>的操作少且为顺序读取，但是产生了更多的本地随机读取</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20</a:t>
            </a:fld>
            <a:endParaRPr lang="zh-CN" altLang="en-US"/>
          </a:p>
        </p:txBody>
      </p:sp>
    </p:spTree>
    <p:extLst>
      <p:ext uri="{BB962C8B-B14F-4D97-AF65-F5344CB8AC3E}">
        <p14:creationId xmlns:p14="http://schemas.microsoft.com/office/powerpoint/2010/main" val="24718539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综上</a:t>
            </a:r>
            <a:endParaRPr lang="en-US" altLang="zh-CN" dirty="0"/>
          </a:p>
          <a:p>
            <a:r>
              <a:rPr lang="zh-CN" altLang="en-US" dirty="0"/>
              <a:t>图形处理模型的内存管理也类似内存管理的一种，在</a:t>
            </a:r>
            <a:r>
              <a:rPr lang="en-US" altLang="zh-CN" dirty="0" err="1"/>
              <a:t>linux</a:t>
            </a:r>
            <a:r>
              <a:rPr lang="zh-CN" altLang="en-US" dirty="0"/>
              <a:t>中，默认会使用</a:t>
            </a:r>
            <a:r>
              <a:rPr lang="en-CA" altLang="zh-CN" dirty="0"/>
              <a:t>“first-touch”</a:t>
            </a:r>
            <a:r>
              <a:rPr lang="zh-CN" altLang="en-US" dirty="0"/>
              <a:t>原则，图形生成和图形计算两个步骤，</a:t>
            </a:r>
            <a:endParaRPr lang="en-US" altLang="zh-CN" dirty="0"/>
          </a:p>
          <a:p>
            <a:r>
              <a:rPr lang="zh-CN" altLang="en-US" dirty="0"/>
              <a:t>在生成过程中，生成的这个数据可能是由来自于不同</a:t>
            </a:r>
            <a:r>
              <a:rPr lang="en-US" altLang="zh-CN" dirty="0" err="1"/>
              <a:t>numa</a:t>
            </a:r>
            <a:r>
              <a:rPr lang="zh-CN" altLang="en-US" dirty="0"/>
              <a:t>节点的线程来处理，这就导致了最终实际</a:t>
            </a:r>
            <a:r>
              <a:rPr lang="en-US" altLang="zh-CN" dirty="0"/>
              <a:t>data</a:t>
            </a:r>
            <a:r>
              <a:rPr lang="zh-CN" altLang="en-US" dirty="0"/>
              <a:t>存放的位置会很紊乱</a:t>
            </a:r>
            <a:endParaRPr lang="en-US" altLang="zh-CN" dirty="0"/>
          </a:p>
          <a:p>
            <a:r>
              <a:rPr lang="zh-CN" altLang="en-US" dirty="0"/>
              <a:t>同时</a:t>
            </a:r>
            <a:endParaRPr lang="en-US" altLang="zh-CN" dirty="0"/>
          </a:p>
          <a:p>
            <a:r>
              <a:rPr lang="zh-CN" altLang="en-US" dirty="0"/>
              <a:t>由于图形的</a:t>
            </a:r>
            <a:r>
              <a:rPr lang="en-US" altLang="zh-CN" dirty="0"/>
              <a:t>stat</a:t>
            </a:r>
            <a:r>
              <a:rPr lang="zh-CN" altLang="en-US" dirty="0"/>
              <a:t>属性是由图的每次循环中主线程所初始化的，所以它不仅会产生存储位置的紊乱，这产生巨大的跨节点的通信开销</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21</a:t>
            </a:fld>
            <a:endParaRPr lang="zh-CN" altLang="en-US"/>
          </a:p>
        </p:txBody>
      </p:sp>
    </p:spTree>
    <p:extLst>
      <p:ext uri="{BB962C8B-B14F-4D97-AF65-F5344CB8AC3E}">
        <p14:creationId xmlns:p14="http://schemas.microsoft.com/office/powerpoint/2010/main" val="29797957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第二个关于在</a:t>
            </a:r>
            <a:r>
              <a:rPr lang="en-US" altLang="zh-CN" dirty="0" err="1"/>
              <a:t>numa</a:t>
            </a:r>
            <a:r>
              <a:rPr lang="zh-CN" altLang="en-US" dirty="0"/>
              <a:t>集群上运行的图形处理算法的重要结论</a:t>
            </a:r>
            <a:endParaRPr lang="en-US" altLang="zh-CN" dirty="0"/>
          </a:p>
          <a:p>
            <a:r>
              <a:rPr lang="zh-CN" altLang="en-US" dirty="0"/>
              <a:t>随机和交叉存储会严重影响到数据的局部性和并行性</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22</a:t>
            </a:fld>
            <a:endParaRPr lang="zh-CN" altLang="en-US"/>
          </a:p>
        </p:txBody>
      </p:sp>
    </p:spTree>
    <p:extLst>
      <p:ext uri="{BB962C8B-B14F-4D97-AF65-F5344CB8AC3E}">
        <p14:creationId xmlns:p14="http://schemas.microsoft.com/office/powerpoint/2010/main" val="26702162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a:t>Ligra</a:t>
            </a:r>
            <a:r>
              <a:rPr lang="zh-CN" altLang="en-US" dirty="0"/>
              <a:t>的</a:t>
            </a:r>
            <a:r>
              <a:rPr lang="en-US" altLang="zh-CN" dirty="0" err="1"/>
              <a:t>randpush</a:t>
            </a:r>
            <a:r>
              <a:rPr lang="zh-CN" altLang="en-US" dirty="0"/>
              <a:t>和</a:t>
            </a:r>
            <a:r>
              <a:rPr lang="en-US" altLang="zh-CN" dirty="0"/>
              <a:t>pull</a:t>
            </a:r>
            <a:r>
              <a:rPr lang="zh-CN" altLang="en-US" dirty="0"/>
              <a:t>操作产生巨大的开销，</a:t>
            </a:r>
            <a:r>
              <a:rPr lang="en-US" altLang="zh-CN" dirty="0" err="1"/>
              <a:t>xtream</a:t>
            </a:r>
            <a:r>
              <a:rPr lang="zh-CN" altLang="en-US" dirty="0"/>
              <a:t>的</a:t>
            </a:r>
            <a:r>
              <a:rPr lang="en-US" altLang="zh-CN" dirty="0"/>
              <a:t>shuffle</a:t>
            </a:r>
            <a:r>
              <a:rPr lang="zh-CN" altLang="en-US" dirty="0"/>
              <a:t>则会产生过多的内存分配开销，同时因为在图形处理中边集往往比顶点集多的多，该算法也会很影响性能。</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23</a:t>
            </a:fld>
            <a:endParaRPr lang="zh-CN" altLang="en-US"/>
          </a:p>
        </p:txBody>
      </p:sp>
    </p:spTree>
    <p:extLst>
      <p:ext uri="{BB962C8B-B14F-4D97-AF65-F5344CB8AC3E}">
        <p14:creationId xmlns:p14="http://schemas.microsoft.com/office/powerpoint/2010/main" val="33473077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作者也就这些模型展开了可扩展性的研究，以往模型对核心数的扩展具备良好的适配能力，但是如果开始增加</a:t>
            </a:r>
            <a:r>
              <a:rPr lang="en-US" altLang="zh-CN" dirty="0" err="1"/>
              <a:t>numa</a:t>
            </a:r>
            <a:r>
              <a:rPr lang="zh-CN" altLang="en-US" dirty="0"/>
              <a:t>机器上的节点则所有模型都表现出不理想的效果</a:t>
            </a:r>
            <a:endParaRPr lang="en-US" altLang="zh-CN" dirty="0"/>
          </a:p>
          <a:p>
            <a:r>
              <a:rPr lang="zh-CN" altLang="en-US" dirty="0"/>
              <a:t>其在</a:t>
            </a:r>
            <a:r>
              <a:rPr lang="en-US" altLang="zh-CN" dirty="0"/>
              <a:t>AMD</a:t>
            </a:r>
            <a:r>
              <a:rPr lang="zh-CN" altLang="en-US" dirty="0"/>
              <a:t>的</a:t>
            </a:r>
            <a:r>
              <a:rPr lang="en-US" altLang="zh-CN" dirty="0" err="1"/>
              <a:t>numa</a:t>
            </a:r>
            <a:r>
              <a:rPr lang="zh-CN" altLang="en-US" dirty="0"/>
              <a:t>集群下效果更差，这是因为</a:t>
            </a:r>
            <a:r>
              <a:rPr lang="en-US" altLang="zh-CN" dirty="0" err="1"/>
              <a:t>amd</a:t>
            </a:r>
            <a:r>
              <a:rPr lang="zh-CN" altLang="en-US" dirty="0"/>
              <a:t>对</a:t>
            </a:r>
            <a:r>
              <a:rPr lang="en-CA" altLang="zh-CN" dirty="0" err="1"/>
              <a:t>HyperTransport</a:t>
            </a:r>
            <a:r>
              <a:rPr lang="zh-CN" altLang="en-US" dirty="0"/>
              <a:t>技术的兼容性不好。</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24</a:t>
            </a:fld>
            <a:endParaRPr lang="zh-CN" altLang="en-US"/>
          </a:p>
        </p:txBody>
      </p:sp>
    </p:spTree>
    <p:extLst>
      <p:ext uri="{BB962C8B-B14F-4D97-AF65-F5344CB8AC3E}">
        <p14:creationId xmlns:p14="http://schemas.microsoft.com/office/powerpoint/2010/main" val="32556607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2">
            <a:duotone>
              <a:prstClr val="black"/>
              <a:schemeClr val="accent1">
                <a:tint val="45000"/>
                <a:satMod val="400000"/>
              </a:schemeClr>
            </a:duotone>
            <a:alphaModFix amt="5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pic>
        <p:nvPicPr>
          <p:cNvPr id="10" name="图片 9">
            <a:extLst>
              <a:ext uri="{FF2B5EF4-FFF2-40B4-BE49-F238E27FC236}">
                <a16:creationId xmlns:a16="http://schemas.microsoft.com/office/drawing/2014/main" id="{E72915E0-7E7B-4E91-A2E6-50DB32FFA4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1069561" y="2016174"/>
            <a:ext cx="10052879" cy="1060855"/>
          </a:xfrm>
          <a:prstGeom prst="rect">
            <a:avLst/>
          </a:prstGeom>
        </p:spPr>
        <p:txBody>
          <a:bodyPr anchor="ctr">
            <a:noAutofit/>
          </a:bodyPr>
          <a:lstStyle>
            <a:lvl1pPr algn="ctr">
              <a:defRPr sz="54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4644345" y="5196924"/>
            <a:ext cx="2903311" cy="454025"/>
          </a:xfrm>
          <a:prstGeom prst="rect">
            <a:avLst/>
          </a:prstGeom>
        </p:spPr>
        <p:txBody>
          <a:bodyPr anchor="ctr"/>
          <a:lstStyle>
            <a:lvl1pPr marL="0" indent="0" algn="ctr">
              <a:lnSpc>
                <a:spcPct val="100000"/>
              </a:lnSpc>
              <a:buNone/>
              <a:defRPr sz="2400">
                <a:solidFill>
                  <a:schemeClr val="accent2"/>
                </a:solidFill>
              </a:defRPr>
            </a:lvl1pPr>
          </a:lstStyle>
          <a:p>
            <a:pPr lvl="0"/>
            <a:fld id="{DE506FFD-8B27-444A-964F-E64D0BB3DAF0}"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4034910" y="4407403"/>
            <a:ext cx="4122181" cy="598488"/>
          </a:xfrm>
          <a:prstGeom prst="rect">
            <a:avLst/>
          </a:prstGeom>
        </p:spPr>
        <p:txBody>
          <a:bodyPr anchor="ctr"/>
          <a:lstStyle>
            <a:lvl1pPr marL="0" indent="0" algn="ctr">
              <a:lnSpc>
                <a:spcPct val="100000"/>
              </a:lnSpc>
              <a:buNone/>
              <a:defRPr sz="3200" b="1">
                <a:solidFill>
                  <a:schemeClr val="accent2"/>
                </a:solidFill>
              </a:defRPr>
            </a:lvl1pPr>
          </a:lstStyle>
          <a:p>
            <a:pPr lvl="0"/>
            <a:endParaRPr lang="zh-CN" altLang="en-US" dirty="0"/>
          </a:p>
        </p:txBody>
      </p:sp>
      <p:pic>
        <p:nvPicPr>
          <p:cNvPr id="35" name="图片 34">
            <a:extLst>
              <a:ext uri="{FF2B5EF4-FFF2-40B4-BE49-F238E27FC236}">
                <a16:creationId xmlns:a16="http://schemas.microsoft.com/office/drawing/2014/main" id="{CE9FF532-F6D9-45BD-B501-EEC1CB82C010}"/>
              </a:ext>
            </a:extLst>
          </p:cNvPr>
          <p:cNvPicPr>
            <a:picLocks noChangeAspect="1"/>
          </p:cNvPicPr>
          <p:nvPr userDrawn="1"/>
        </p:nvPicPr>
        <p:blipFill rotWithShape="1">
          <a:blip r:embed="rId4" cstate="print"/>
          <a:srcRect l="74359" r="1346"/>
          <a:stretch/>
        </p:blipFill>
        <p:spPr>
          <a:xfrm>
            <a:off x="8870172" y="274183"/>
            <a:ext cx="3002280" cy="411617"/>
          </a:xfrm>
          <a:prstGeom prst="rect">
            <a:avLst/>
          </a:prstGeom>
        </p:spPr>
      </p:pic>
      <p:grpSp>
        <p:nvGrpSpPr>
          <p:cNvPr id="2" name="组合 1">
            <a:extLst>
              <a:ext uri="{FF2B5EF4-FFF2-40B4-BE49-F238E27FC236}">
                <a16:creationId xmlns:a16="http://schemas.microsoft.com/office/drawing/2014/main" id="{AF7A6D04-2810-44D7-A07D-0AA2596107F1}"/>
              </a:ext>
            </a:extLst>
          </p:cNvPr>
          <p:cNvGrpSpPr/>
          <p:nvPr userDrawn="1"/>
        </p:nvGrpSpPr>
        <p:grpSpPr>
          <a:xfrm>
            <a:off x="3352562" y="6244170"/>
            <a:ext cx="5486876" cy="406590"/>
            <a:chOff x="3352562" y="6073254"/>
            <a:chExt cx="5486876" cy="406590"/>
          </a:xfrm>
        </p:grpSpPr>
        <p:pic>
          <p:nvPicPr>
            <p:cNvPr id="18" name="图片 17">
              <a:extLst>
                <a:ext uri="{FF2B5EF4-FFF2-40B4-BE49-F238E27FC236}">
                  <a16:creationId xmlns:a16="http://schemas.microsoft.com/office/drawing/2014/main" id="{AA839E5E-CB67-421E-974F-278CCBCFB8C5}"/>
                </a:ext>
              </a:extLst>
            </p:cNvPr>
            <p:cNvPicPr>
              <a:picLocks noChangeAspect="1"/>
            </p:cNvPicPr>
            <p:nvPr userDrawn="1"/>
          </p:nvPicPr>
          <p:blipFill rotWithShape="1">
            <a:blip r:embed="rId5">
              <a:alphaModFix amt="35000"/>
            </a:blip>
            <a:srcRect t="9831" b="36385"/>
            <a:stretch/>
          </p:blipFill>
          <p:spPr>
            <a:xfrm>
              <a:off x="3352562" y="6073254"/>
              <a:ext cx="5486876" cy="406590"/>
            </a:xfrm>
            <a:prstGeom prst="rect">
              <a:avLst/>
            </a:prstGeom>
          </p:spPr>
        </p:pic>
        <p:sp>
          <p:nvSpPr>
            <p:cNvPr id="37" name="椭圆 36">
              <a:extLst>
                <a:ext uri="{FF2B5EF4-FFF2-40B4-BE49-F238E27FC236}">
                  <a16:creationId xmlns:a16="http://schemas.microsoft.com/office/drawing/2014/main" id="{53D809C0-A4EF-44AF-AECA-4A85E4BA2C9D}"/>
                </a:ext>
              </a:extLst>
            </p:cNvPr>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a:extLst>
              <a:ext uri="{FF2B5EF4-FFF2-40B4-BE49-F238E27FC236}">
                <a16:creationId xmlns:a16="http://schemas.microsoft.com/office/drawing/2014/main" id="{F6E58E8B-64DD-4CB6-9A0A-016E581D3E4C}"/>
              </a:ext>
            </a:extLst>
          </p:cNvPr>
          <p:cNvCxnSpPr/>
          <p:nvPr userDrawn="1"/>
        </p:nvCxnSpPr>
        <p:spPr>
          <a:xfrm>
            <a:off x="2046000" y="1712549"/>
            <a:ext cx="810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443D3B54-A2E0-47EA-82F0-8A5C219B17CC}"/>
              </a:ext>
            </a:extLst>
          </p:cNvPr>
          <p:cNvCxnSpPr/>
          <p:nvPr userDrawn="1"/>
        </p:nvCxnSpPr>
        <p:spPr>
          <a:xfrm>
            <a:off x="2046000" y="3428810"/>
            <a:ext cx="810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4925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面2">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ECA0A7A8-52A5-4508-9B7C-8E9F070AF3A8}"/>
              </a:ext>
            </a:extLst>
          </p:cNvPr>
          <p:cNvSpPr>
            <a:spLocks noGrp="1"/>
          </p:cNvSpPr>
          <p:nvPr>
            <p:ph type="pic" sz="quarter" idx="12"/>
          </p:nvPr>
        </p:nvSpPr>
        <p:spPr>
          <a:xfrm>
            <a:off x="0" y="749300"/>
            <a:ext cx="12203394" cy="3191932"/>
          </a:xfrm>
          <a:prstGeom prst="rect">
            <a:avLst/>
          </a:prstGeom>
        </p:spPr>
        <p:txBody>
          <a:bodyPr/>
          <a:lstStyle/>
          <a:p>
            <a:endParaRPr lang="zh-CN" altLang="en-US"/>
          </a:p>
        </p:txBody>
      </p:sp>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2">
            <a:duotone>
              <a:prstClr val="black"/>
              <a:schemeClr val="accent1">
                <a:tint val="45000"/>
                <a:satMod val="400000"/>
              </a:schemeClr>
            </a:duotone>
            <a:alphaModFix amt="5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pic>
        <p:nvPicPr>
          <p:cNvPr id="10" name="图片 9">
            <a:extLst>
              <a:ext uri="{FF2B5EF4-FFF2-40B4-BE49-F238E27FC236}">
                <a16:creationId xmlns:a16="http://schemas.microsoft.com/office/drawing/2014/main" id="{E72915E0-7E7B-4E91-A2E6-50DB32FFA4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1069561" y="3383857"/>
            <a:ext cx="10052879" cy="1060855"/>
          </a:xfrm>
          <a:prstGeom prst="rect">
            <a:avLst/>
          </a:prstGeom>
          <a:solidFill>
            <a:schemeClr val="bg1"/>
          </a:solidFill>
          <a:effectLst>
            <a:outerShdw blurRad="50800" dist="38100" dir="2700000" algn="tl" rotWithShape="0">
              <a:prstClr val="black">
                <a:alpha val="40000"/>
              </a:prstClr>
            </a:outerShdw>
          </a:effectLst>
        </p:spPr>
        <p:txBody>
          <a:bodyPr anchor="ctr">
            <a:noAutofit/>
          </a:bodyPr>
          <a:lstStyle>
            <a:lvl1pPr algn="ctr">
              <a:defRPr sz="54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4644345" y="5798690"/>
            <a:ext cx="2903311" cy="454025"/>
          </a:xfrm>
          <a:prstGeom prst="rect">
            <a:avLst/>
          </a:prstGeom>
        </p:spPr>
        <p:txBody>
          <a:bodyPr anchor="ctr"/>
          <a:lstStyle>
            <a:lvl1pPr marL="0" indent="0" algn="ctr">
              <a:lnSpc>
                <a:spcPct val="100000"/>
              </a:lnSpc>
              <a:buNone/>
              <a:defRPr sz="2400">
                <a:solidFill>
                  <a:schemeClr val="accent2"/>
                </a:solidFill>
              </a:defRPr>
            </a:lvl1pPr>
          </a:lstStyle>
          <a:p>
            <a:pPr lvl="0"/>
            <a:fld id="{C6124F18-99FF-4E25-B026-C95B196756F6}"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4034910" y="5052868"/>
            <a:ext cx="4122181" cy="598488"/>
          </a:xfrm>
          <a:prstGeom prst="rect">
            <a:avLst/>
          </a:prstGeom>
        </p:spPr>
        <p:txBody>
          <a:bodyPr anchor="ctr"/>
          <a:lstStyle>
            <a:lvl1pPr marL="0" indent="0" algn="ctr">
              <a:lnSpc>
                <a:spcPct val="100000"/>
              </a:lnSpc>
              <a:buNone/>
              <a:defRPr sz="3200" b="1">
                <a:solidFill>
                  <a:schemeClr val="accent2"/>
                </a:solidFill>
              </a:defRPr>
            </a:lvl1pPr>
          </a:lstStyle>
          <a:p>
            <a:pPr lvl="0"/>
            <a:endParaRPr lang="zh-CN" altLang="en-US" dirty="0"/>
          </a:p>
        </p:txBody>
      </p:sp>
      <p:pic>
        <p:nvPicPr>
          <p:cNvPr id="35" name="图片 34">
            <a:extLst>
              <a:ext uri="{FF2B5EF4-FFF2-40B4-BE49-F238E27FC236}">
                <a16:creationId xmlns:a16="http://schemas.microsoft.com/office/drawing/2014/main" id="{CE9FF532-F6D9-45BD-B501-EEC1CB82C010}"/>
              </a:ext>
            </a:extLst>
          </p:cNvPr>
          <p:cNvPicPr>
            <a:picLocks noChangeAspect="1"/>
          </p:cNvPicPr>
          <p:nvPr userDrawn="1"/>
        </p:nvPicPr>
        <p:blipFill rotWithShape="1">
          <a:blip r:embed="rId4" cstate="print"/>
          <a:srcRect l="74359" r="1346"/>
          <a:stretch/>
        </p:blipFill>
        <p:spPr>
          <a:xfrm>
            <a:off x="8870172" y="274183"/>
            <a:ext cx="3002280" cy="411617"/>
          </a:xfrm>
          <a:prstGeom prst="rect">
            <a:avLst/>
          </a:prstGeom>
        </p:spPr>
      </p:pic>
      <p:grpSp>
        <p:nvGrpSpPr>
          <p:cNvPr id="2" name="组合 1">
            <a:extLst>
              <a:ext uri="{FF2B5EF4-FFF2-40B4-BE49-F238E27FC236}">
                <a16:creationId xmlns:a16="http://schemas.microsoft.com/office/drawing/2014/main" id="{3E0947F5-F302-4DA0-B1F5-30EE10CF1F22}"/>
              </a:ext>
            </a:extLst>
          </p:cNvPr>
          <p:cNvGrpSpPr/>
          <p:nvPr userDrawn="1"/>
        </p:nvGrpSpPr>
        <p:grpSpPr>
          <a:xfrm>
            <a:off x="3352562" y="6252715"/>
            <a:ext cx="5486876" cy="406590"/>
            <a:chOff x="3352562" y="6073254"/>
            <a:chExt cx="5486876" cy="406590"/>
          </a:xfrm>
        </p:grpSpPr>
        <p:pic>
          <p:nvPicPr>
            <p:cNvPr id="18" name="图片 17">
              <a:extLst>
                <a:ext uri="{FF2B5EF4-FFF2-40B4-BE49-F238E27FC236}">
                  <a16:creationId xmlns:a16="http://schemas.microsoft.com/office/drawing/2014/main" id="{AA839E5E-CB67-421E-974F-278CCBCFB8C5}"/>
                </a:ext>
              </a:extLst>
            </p:cNvPr>
            <p:cNvPicPr>
              <a:picLocks noChangeAspect="1"/>
            </p:cNvPicPr>
            <p:nvPr userDrawn="1"/>
          </p:nvPicPr>
          <p:blipFill rotWithShape="1">
            <a:blip r:embed="rId5">
              <a:alphaModFix amt="35000"/>
            </a:blip>
            <a:srcRect t="9831" b="36385"/>
            <a:stretch/>
          </p:blipFill>
          <p:spPr>
            <a:xfrm>
              <a:off x="3352562" y="6073254"/>
              <a:ext cx="5486876" cy="406590"/>
            </a:xfrm>
            <a:prstGeom prst="rect">
              <a:avLst/>
            </a:prstGeom>
          </p:spPr>
        </p:pic>
        <p:sp>
          <p:nvSpPr>
            <p:cNvPr id="37" name="椭圆 36">
              <a:extLst>
                <a:ext uri="{FF2B5EF4-FFF2-40B4-BE49-F238E27FC236}">
                  <a16:creationId xmlns:a16="http://schemas.microsoft.com/office/drawing/2014/main" id="{53D809C0-A4EF-44AF-AECA-4A85E4BA2C9D}"/>
                </a:ext>
              </a:extLst>
            </p:cNvPr>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93579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封面3">
    <p:spTree>
      <p:nvGrpSpPr>
        <p:cNvPr id="1" name=""/>
        <p:cNvGrpSpPr/>
        <p:nvPr/>
      </p:nvGrpSpPr>
      <p:grpSpPr>
        <a:xfrm>
          <a:off x="0" y="0"/>
          <a:ext cx="0" cy="0"/>
          <a:chOff x="0" y="0"/>
          <a:chExt cx="0" cy="0"/>
        </a:xfrm>
      </p:grpSpPr>
      <p:pic>
        <p:nvPicPr>
          <p:cNvPr id="12" name="图片 11" descr="图片包含 建筑物, 圆屋顶, 地板&#10;&#10;描述已自动生成">
            <a:extLst>
              <a:ext uri="{FF2B5EF4-FFF2-40B4-BE49-F238E27FC236}">
                <a16:creationId xmlns:a16="http://schemas.microsoft.com/office/drawing/2014/main" id="{32C61E04-9C57-4412-9EA5-8082A6789B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5" name="平行四边形 4">
            <a:extLst>
              <a:ext uri="{FF2B5EF4-FFF2-40B4-BE49-F238E27FC236}">
                <a16:creationId xmlns:a16="http://schemas.microsoft.com/office/drawing/2014/main" id="{C5A6C460-C718-4155-A390-E0273AFCB62A}"/>
              </a:ext>
            </a:extLst>
          </p:cNvPr>
          <p:cNvSpPr/>
          <p:nvPr userDrawn="1"/>
        </p:nvSpPr>
        <p:spPr>
          <a:xfrm>
            <a:off x="4144710" y="1537750"/>
            <a:ext cx="8047290" cy="3189811"/>
          </a:xfrm>
          <a:prstGeom prst="parallelogram">
            <a:avLst>
              <a:gd name="adj" fmla="val 0"/>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tretch>
            <a:fillRect/>
          </a:stretch>
        </p:blipFill>
        <p:spPr>
          <a:xfrm>
            <a:off x="4439986" y="2142500"/>
            <a:ext cx="8047290" cy="259093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5281297" y="2602227"/>
            <a:ext cx="6426437" cy="1060855"/>
          </a:xfrm>
          <a:prstGeom prst="rect">
            <a:avLst/>
          </a:prstGeom>
          <a:noFill/>
          <a:effectLst/>
        </p:spPr>
        <p:txBody>
          <a:bodyPr anchor="ctr">
            <a:noAutofit/>
          </a:bodyPr>
          <a:lstStyle>
            <a:lvl1pPr algn="ctr">
              <a:defRPr sz="40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7341280" y="4870088"/>
            <a:ext cx="2244701" cy="454025"/>
          </a:xfrm>
          <a:prstGeom prst="rect">
            <a:avLst/>
          </a:prstGeom>
        </p:spPr>
        <p:txBody>
          <a:bodyPr anchor="ctr"/>
          <a:lstStyle>
            <a:lvl1pPr marL="0" indent="0" algn="ctr">
              <a:lnSpc>
                <a:spcPct val="100000"/>
              </a:lnSpc>
              <a:buNone/>
              <a:defRPr sz="1800">
                <a:solidFill>
                  <a:schemeClr val="accent2"/>
                </a:solidFill>
              </a:defRPr>
            </a:lvl1pPr>
          </a:lstStyle>
          <a:p>
            <a:pPr lvl="0"/>
            <a:fld id="{C6124F18-99FF-4E25-B026-C95B196756F6}"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6819584" y="3810704"/>
            <a:ext cx="3349862" cy="598488"/>
          </a:xfrm>
          <a:prstGeom prst="rect">
            <a:avLst/>
          </a:prstGeom>
        </p:spPr>
        <p:txBody>
          <a:bodyPr anchor="ctr"/>
          <a:lstStyle>
            <a:lvl1pPr marL="0" indent="0" algn="ctr">
              <a:lnSpc>
                <a:spcPct val="100000"/>
              </a:lnSpc>
              <a:buNone/>
              <a:defRPr sz="2400" b="1">
                <a:solidFill>
                  <a:schemeClr val="accent2"/>
                </a:solidFill>
              </a:defRPr>
            </a:lvl1pPr>
          </a:lstStyle>
          <a:p>
            <a:pPr lvl="0"/>
            <a:endParaRPr lang="zh-CN" altLang="en-US" dirty="0"/>
          </a:p>
        </p:txBody>
      </p:sp>
      <p:sp>
        <p:nvSpPr>
          <p:cNvPr id="15" name="图片占位符 14">
            <a:extLst>
              <a:ext uri="{FF2B5EF4-FFF2-40B4-BE49-F238E27FC236}">
                <a16:creationId xmlns:a16="http://schemas.microsoft.com/office/drawing/2014/main" id="{73862409-EB7F-40D8-9600-B7C8CE927E66}"/>
              </a:ext>
            </a:extLst>
          </p:cNvPr>
          <p:cNvSpPr>
            <a:spLocks noGrp="1"/>
          </p:cNvSpPr>
          <p:nvPr>
            <p:ph type="pic" sz="quarter" idx="12"/>
          </p:nvPr>
        </p:nvSpPr>
        <p:spPr>
          <a:xfrm>
            <a:off x="0" y="1119382"/>
            <a:ext cx="6323888" cy="4026547"/>
          </a:xfrm>
          <a:custGeom>
            <a:avLst/>
            <a:gdLst>
              <a:gd name="connsiteX0" fmla="*/ 0 w 4827208"/>
              <a:gd name="connsiteY0" fmla="*/ 0 h 3236615"/>
              <a:gd name="connsiteX1" fmla="*/ 4827208 w 4827208"/>
              <a:gd name="connsiteY1" fmla="*/ 0 h 3236615"/>
              <a:gd name="connsiteX2" fmla="*/ 3218537 w 4827208"/>
              <a:gd name="connsiteY2" fmla="*/ 3236615 h 3236615"/>
              <a:gd name="connsiteX3" fmla="*/ 0 w 4827208"/>
              <a:gd name="connsiteY3" fmla="*/ 3236615 h 3236615"/>
            </a:gdLst>
            <a:ahLst/>
            <a:cxnLst>
              <a:cxn ang="0">
                <a:pos x="connsiteX0" y="connsiteY0"/>
              </a:cxn>
              <a:cxn ang="0">
                <a:pos x="connsiteX1" y="connsiteY1"/>
              </a:cxn>
              <a:cxn ang="0">
                <a:pos x="connsiteX2" y="connsiteY2"/>
              </a:cxn>
              <a:cxn ang="0">
                <a:pos x="connsiteX3" y="connsiteY3"/>
              </a:cxn>
            </a:cxnLst>
            <a:rect l="l" t="t" r="r" b="b"/>
            <a:pathLst>
              <a:path w="4827208" h="3236615">
                <a:moveTo>
                  <a:pt x="0" y="0"/>
                </a:moveTo>
                <a:lnTo>
                  <a:pt x="4827208" y="0"/>
                </a:lnTo>
                <a:lnTo>
                  <a:pt x="3218537" y="3236615"/>
                </a:lnTo>
                <a:lnTo>
                  <a:pt x="0" y="3236615"/>
                </a:lnTo>
                <a:close/>
              </a:path>
            </a:pathLst>
          </a:custGeom>
          <a:effectLst>
            <a:outerShdw blurRad="50800" dist="38100" dir="2700000" algn="tl" rotWithShape="0">
              <a:prstClr val="black">
                <a:alpha val="40000"/>
              </a:prstClr>
            </a:outerShdw>
          </a:effectLst>
        </p:spPr>
        <p:txBody>
          <a:bodyPr wrap="square">
            <a:noAutofit/>
          </a:bodyPr>
          <a:lstStyle/>
          <a:p>
            <a:endParaRPr lang="zh-CN" altLang="en-US"/>
          </a:p>
        </p:txBody>
      </p:sp>
      <p:pic>
        <p:nvPicPr>
          <p:cNvPr id="6" name="图片 5">
            <a:extLst>
              <a:ext uri="{FF2B5EF4-FFF2-40B4-BE49-F238E27FC236}">
                <a16:creationId xmlns:a16="http://schemas.microsoft.com/office/drawing/2014/main" id="{1A63D107-02BD-4A0D-9132-36E8D944F421}"/>
              </a:ext>
            </a:extLst>
          </p:cNvPr>
          <p:cNvPicPr>
            <a:picLocks noChangeAspect="1"/>
          </p:cNvPicPr>
          <p:nvPr userDrawn="1"/>
        </p:nvPicPr>
        <p:blipFill>
          <a:blip r:embed="rId4"/>
          <a:stretch>
            <a:fillRect/>
          </a:stretch>
        </p:blipFill>
        <p:spPr>
          <a:xfrm>
            <a:off x="6524558" y="4410381"/>
            <a:ext cx="3935296" cy="209291"/>
          </a:xfrm>
          <a:prstGeom prst="rect">
            <a:avLst/>
          </a:prstGeom>
        </p:spPr>
      </p:pic>
      <p:pic>
        <p:nvPicPr>
          <p:cNvPr id="24" name="图片 23">
            <a:extLst>
              <a:ext uri="{FF2B5EF4-FFF2-40B4-BE49-F238E27FC236}">
                <a16:creationId xmlns:a16="http://schemas.microsoft.com/office/drawing/2014/main" id="{3D92EBD5-2225-4D92-B6FB-5F42D4CF9A7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pic>
        <p:nvPicPr>
          <p:cNvPr id="27" name="图片 26">
            <a:extLst>
              <a:ext uri="{FF2B5EF4-FFF2-40B4-BE49-F238E27FC236}">
                <a16:creationId xmlns:a16="http://schemas.microsoft.com/office/drawing/2014/main" id="{7F038EC1-5530-4400-9F4D-38CB7EE61EE1}"/>
              </a:ext>
            </a:extLst>
          </p:cNvPr>
          <p:cNvPicPr>
            <a:picLocks noChangeAspect="1"/>
          </p:cNvPicPr>
          <p:nvPr userDrawn="1"/>
        </p:nvPicPr>
        <p:blipFill rotWithShape="1">
          <a:blip r:embed="rId6"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2419962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1">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7C66039A-3D15-4D27-8FD3-6ADF01C340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grpSp>
        <p:nvGrpSpPr>
          <p:cNvPr id="4" name="组合 3">
            <a:extLst>
              <a:ext uri="{FF2B5EF4-FFF2-40B4-BE49-F238E27FC236}">
                <a16:creationId xmlns:a16="http://schemas.microsoft.com/office/drawing/2014/main" id="{75D47FDF-63E1-442F-8001-E72FBC10D88D}"/>
              </a:ext>
            </a:extLst>
          </p:cNvPr>
          <p:cNvGrpSpPr/>
          <p:nvPr userDrawn="1"/>
        </p:nvGrpSpPr>
        <p:grpSpPr>
          <a:xfrm>
            <a:off x="304800" y="2455636"/>
            <a:ext cx="4122059" cy="1462680"/>
            <a:chOff x="304800" y="2709636"/>
            <a:chExt cx="4122059" cy="1462680"/>
          </a:xfrm>
        </p:grpSpPr>
        <p:grpSp>
          <p:nvGrpSpPr>
            <p:cNvPr id="5" name="组合 4">
              <a:extLst>
                <a:ext uri="{FF2B5EF4-FFF2-40B4-BE49-F238E27FC236}">
                  <a16:creationId xmlns:a16="http://schemas.microsoft.com/office/drawing/2014/main" id="{9022DE15-F0A7-4081-B20E-F56AF7E8D451}"/>
                </a:ext>
              </a:extLst>
            </p:cNvPr>
            <p:cNvGrpSpPr/>
            <p:nvPr/>
          </p:nvGrpSpPr>
          <p:grpSpPr>
            <a:xfrm>
              <a:off x="304800" y="2709636"/>
              <a:ext cx="4122059" cy="1462680"/>
              <a:chOff x="667656" y="1497651"/>
              <a:chExt cx="4122059" cy="1462680"/>
            </a:xfrm>
          </p:grpSpPr>
          <p:grpSp>
            <p:nvGrpSpPr>
              <p:cNvPr id="7" name="组合 6">
                <a:extLst>
                  <a:ext uri="{FF2B5EF4-FFF2-40B4-BE49-F238E27FC236}">
                    <a16:creationId xmlns:a16="http://schemas.microsoft.com/office/drawing/2014/main" id="{068AF075-1EBE-4100-82B6-D1B2511E27A3}"/>
                  </a:ext>
                </a:extLst>
              </p:cNvPr>
              <p:cNvGrpSpPr/>
              <p:nvPr/>
            </p:nvGrpSpPr>
            <p:grpSpPr>
              <a:xfrm>
                <a:off x="667656" y="1497651"/>
                <a:ext cx="4122059" cy="1438728"/>
                <a:chOff x="537028" y="1493158"/>
                <a:chExt cx="4122059" cy="1438728"/>
              </a:xfrm>
            </p:grpSpPr>
            <p:sp>
              <p:nvSpPr>
                <p:cNvPr id="10" name="矩形 9">
                  <a:extLst>
                    <a:ext uri="{FF2B5EF4-FFF2-40B4-BE49-F238E27FC236}">
                      <a16:creationId xmlns:a16="http://schemas.microsoft.com/office/drawing/2014/main" id="{CD1F02EB-A5F5-4A25-8E13-33D76C3997D5}"/>
                    </a:ext>
                  </a:extLst>
                </p:cNvPr>
                <p:cNvSpPr/>
                <p:nvPr/>
              </p:nvSpPr>
              <p:spPr>
                <a:xfrm>
                  <a:off x="537029" y="1493158"/>
                  <a:ext cx="4122058" cy="14387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包含 建筑物&#10;&#10;自动生成的说明">
                  <a:extLst>
                    <a:ext uri="{FF2B5EF4-FFF2-40B4-BE49-F238E27FC236}">
                      <a16:creationId xmlns:a16="http://schemas.microsoft.com/office/drawing/2014/main" id="{27CDB2F7-E7B6-465A-921A-BD30952F7D41}"/>
                    </a:ext>
                  </a:extLst>
                </p:cNvPr>
                <p:cNvPicPr>
                  <a:picLocks noChangeAspect="1"/>
                </p:cNvPicPr>
                <p:nvPr/>
              </p:nvPicPr>
              <p:blipFill>
                <a:blip r:embed="rId3">
                  <a:duotone>
                    <a:schemeClr val="bg2">
                      <a:shade val="45000"/>
                      <a:satMod val="135000"/>
                    </a:schemeClr>
                    <a:prstClr val="white"/>
                  </a:duotone>
                  <a:alphaModFix amt="25000"/>
                  <a:extLst>
                    <a:ext uri="{28A0092B-C50C-407E-A947-70E740481C1C}">
                      <a14:useLocalDpi xmlns:a14="http://schemas.microsoft.com/office/drawing/2010/main" val="0"/>
                    </a:ext>
                  </a:extLst>
                </a:blip>
                <a:stretch>
                  <a:fillRect/>
                </a:stretch>
              </p:blipFill>
              <p:spPr>
                <a:xfrm>
                  <a:off x="537028" y="1604731"/>
                  <a:ext cx="4122058" cy="1327155"/>
                </a:xfrm>
                <a:prstGeom prst="rect">
                  <a:avLst/>
                </a:prstGeom>
                <a:effectLst/>
              </p:spPr>
            </p:pic>
          </p:grpSp>
          <p:sp>
            <p:nvSpPr>
              <p:cNvPr id="8" name="文本框 7">
                <a:extLst>
                  <a:ext uri="{FF2B5EF4-FFF2-40B4-BE49-F238E27FC236}">
                    <a16:creationId xmlns:a16="http://schemas.microsoft.com/office/drawing/2014/main" id="{0901EB5B-A305-4D12-8523-8654B0DF8D3C}"/>
                  </a:ext>
                </a:extLst>
              </p:cNvPr>
              <p:cNvSpPr txBox="1"/>
              <p:nvPr/>
            </p:nvSpPr>
            <p:spPr>
              <a:xfrm>
                <a:off x="2387598" y="1755350"/>
                <a:ext cx="2235199" cy="923330"/>
              </a:xfrm>
              <a:prstGeom prst="rect">
                <a:avLst/>
              </a:prstGeom>
              <a:noFill/>
            </p:spPr>
            <p:txBody>
              <a:bodyPr wrap="square" rtlCol="0">
                <a:spAutoFit/>
              </a:bodyPr>
              <a:lstStyle/>
              <a:p>
                <a:pPr algn="ctr"/>
                <a:r>
                  <a:rPr lang="zh-CN" altLang="en-US" sz="5400" b="1" dirty="0">
                    <a:solidFill>
                      <a:schemeClr val="accent1"/>
                    </a:solidFill>
                  </a:rPr>
                  <a:t>目  录</a:t>
                </a:r>
              </a:p>
            </p:txBody>
          </p:sp>
          <p:sp>
            <p:nvSpPr>
              <p:cNvPr id="9" name="矩形 8">
                <a:extLst>
                  <a:ext uri="{FF2B5EF4-FFF2-40B4-BE49-F238E27FC236}">
                    <a16:creationId xmlns:a16="http://schemas.microsoft.com/office/drawing/2014/main" id="{9DBDFDE5-938B-46BA-BF04-52626678C645}"/>
                  </a:ext>
                </a:extLst>
              </p:cNvPr>
              <p:cNvSpPr/>
              <p:nvPr/>
            </p:nvSpPr>
            <p:spPr>
              <a:xfrm rot="16200000">
                <a:off x="2683685" y="854302"/>
                <a:ext cx="90000" cy="412205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id="{DC96E7EA-26DC-40A9-97DD-57F90BFFB6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87" y="2871509"/>
              <a:ext cx="1590855" cy="1114981"/>
            </a:xfrm>
            <a:prstGeom prst="rect">
              <a:avLst/>
            </a:prstGeom>
          </p:spPr>
        </p:pic>
      </p:grpSp>
      <p:sp>
        <p:nvSpPr>
          <p:cNvPr id="13" name="图片占位符 12">
            <a:extLst>
              <a:ext uri="{FF2B5EF4-FFF2-40B4-BE49-F238E27FC236}">
                <a16:creationId xmlns:a16="http://schemas.microsoft.com/office/drawing/2014/main" id="{86D2A06B-94AC-4433-BBC3-A98A9F2FD48B}"/>
              </a:ext>
            </a:extLst>
          </p:cNvPr>
          <p:cNvSpPr>
            <a:spLocks noGrp="1"/>
          </p:cNvSpPr>
          <p:nvPr>
            <p:ph type="pic" sz="quarter" idx="10"/>
          </p:nvPr>
        </p:nvSpPr>
        <p:spPr>
          <a:xfrm>
            <a:off x="5772150" y="0"/>
            <a:ext cx="6419850" cy="6858000"/>
          </a:xfrm>
          <a:prstGeom prst="rect">
            <a:avLst/>
          </a:prstGeom>
        </p:spPr>
        <p:txBody>
          <a:bodyPr/>
          <a:lstStyle/>
          <a:p>
            <a:endParaRPr lang="zh-CN" altLang="en-US"/>
          </a:p>
        </p:txBody>
      </p:sp>
      <p:sp>
        <p:nvSpPr>
          <p:cNvPr id="22" name="矩形 21">
            <a:extLst>
              <a:ext uri="{FF2B5EF4-FFF2-40B4-BE49-F238E27FC236}">
                <a16:creationId xmlns:a16="http://schemas.microsoft.com/office/drawing/2014/main" id="{DE1AFFB6-310A-466D-BAD1-F84A11C9C967}"/>
              </a:ext>
            </a:extLst>
          </p:cNvPr>
          <p:cNvSpPr/>
          <p:nvPr userDrawn="1"/>
        </p:nvSpPr>
        <p:spPr>
          <a:xfrm flipV="1">
            <a:off x="5672624" y="0"/>
            <a:ext cx="90000" cy="6858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2896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录-2">
    <p:spTree>
      <p:nvGrpSpPr>
        <p:cNvPr id="1" name=""/>
        <p:cNvGrpSpPr/>
        <p:nvPr/>
      </p:nvGrpSpPr>
      <p:grpSpPr>
        <a:xfrm>
          <a:off x="0" y="0"/>
          <a:ext cx="0" cy="0"/>
          <a:chOff x="0" y="0"/>
          <a:chExt cx="0" cy="0"/>
        </a:xfrm>
      </p:grpSpPr>
      <p:pic>
        <p:nvPicPr>
          <p:cNvPr id="15" name="图片 14" descr="图片包含 建筑物, 圆屋顶, 地板&#10;&#10;描述已自动生成">
            <a:extLst>
              <a:ext uri="{FF2B5EF4-FFF2-40B4-BE49-F238E27FC236}">
                <a16:creationId xmlns:a16="http://schemas.microsoft.com/office/drawing/2014/main" id="{1CF278BF-7BDF-4094-9C1D-962B78BFD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grpSp>
        <p:nvGrpSpPr>
          <p:cNvPr id="5" name="组合 4">
            <a:extLst>
              <a:ext uri="{FF2B5EF4-FFF2-40B4-BE49-F238E27FC236}">
                <a16:creationId xmlns:a16="http://schemas.microsoft.com/office/drawing/2014/main" id="{ACBE5229-6D64-4AB4-BD32-C5A9C0A25B3D}"/>
              </a:ext>
            </a:extLst>
          </p:cNvPr>
          <p:cNvGrpSpPr/>
          <p:nvPr/>
        </p:nvGrpSpPr>
        <p:grpSpPr>
          <a:xfrm>
            <a:off x="4034970" y="685800"/>
            <a:ext cx="4122060" cy="1462680"/>
            <a:chOff x="667655" y="1497651"/>
            <a:chExt cx="4122060" cy="1462680"/>
          </a:xfrm>
        </p:grpSpPr>
        <p:grpSp>
          <p:nvGrpSpPr>
            <p:cNvPr id="7" name="组合 6">
              <a:extLst>
                <a:ext uri="{FF2B5EF4-FFF2-40B4-BE49-F238E27FC236}">
                  <a16:creationId xmlns:a16="http://schemas.microsoft.com/office/drawing/2014/main" id="{56977AD1-FB29-49DB-B293-6E501C63653E}"/>
                </a:ext>
              </a:extLst>
            </p:cNvPr>
            <p:cNvGrpSpPr/>
            <p:nvPr/>
          </p:nvGrpSpPr>
          <p:grpSpPr>
            <a:xfrm>
              <a:off x="667656" y="1497651"/>
              <a:ext cx="4122059" cy="1438728"/>
              <a:chOff x="537028" y="1493158"/>
              <a:chExt cx="4122059" cy="1438728"/>
            </a:xfrm>
          </p:grpSpPr>
          <p:sp>
            <p:nvSpPr>
              <p:cNvPr id="10" name="矩形 9">
                <a:extLst>
                  <a:ext uri="{FF2B5EF4-FFF2-40B4-BE49-F238E27FC236}">
                    <a16:creationId xmlns:a16="http://schemas.microsoft.com/office/drawing/2014/main" id="{D2C25A7C-283B-4D59-8088-0D173FD791A1}"/>
                  </a:ext>
                </a:extLst>
              </p:cNvPr>
              <p:cNvSpPr/>
              <p:nvPr/>
            </p:nvSpPr>
            <p:spPr>
              <a:xfrm>
                <a:off x="537029" y="1493158"/>
                <a:ext cx="4122058" cy="14387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包含 建筑物&#10;&#10;自动生成的说明">
                <a:extLst>
                  <a:ext uri="{FF2B5EF4-FFF2-40B4-BE49-F238E27FC236}">
                    <a16:creationId xmlns:a16="http://schemas.microsoft.com/office/drawing/2014/main" id="{909D8670-2666-4A27-A0FE-9BF4BFDA7DA3}"/>
                  </a:ext>
                </a:extLst>
              </p:cNvPr>
              <p:cNvPicPr>
                <a:picLocks noChangeAspect="1"/>
              </p:cNvPicPr>
              <p:nvPr/>
            </p:nvPicPr>
            <p:blipFill>
              <a:blip r:embed="rId3">
                <a:duotone>
                  <a:schemeClr val="bg2">
                    <a:shade val="45000"/>
                    <a:satMod val="135000"/>
                  </a:schemeClr>
                  <a:prstClr val="white"/>
                </a:duotone>
                <a:alphaModFix amt="25000"/>
                <a:extLst>
                  <a:ext uri="{28A0092B-C50C-407E-A947-70E740481C1C}">
                    <a14:useLocalDpi xmlns:a14="http://schemas.microsoft.com/office/drawing/2010/main" val="0"/>
                  </a:ext>
                </a:extLst>
              </a:blip>
              <a:stretch>
                <a:fillRect/>
              </a:stretch>
            </p:blipFill>
            <p:spPr>
              <a:xfrm>
                <a:off x="537028" y="1604731"/>
                <a:ext cx="4122058" cy="1327155"/>
              </a:xfrm>
              <a:prstGeom prst="rect">
                <a:avLst/>
              </a:prstGeom>
              <a:effectLst/>
            </p:spPr>
          </p:pic>
        </p:grpSp>
        <p:sp>
          <p:nvSpPr>
            <p:cNvPr id="8" name="文本框 7">
              <a:extLst>
                <a:ext uri="{FF2B5EF4-FFF2-40B4-BE49-F238E27FC236}">
                  <a16:creationId xmlns:a16="http://schemas.microsoft.com/office/drawing/2014/main" id="{10563126-3B82-41C3-959D-6EE0A64FB1C8}"/>
                </a:ext>
              </a:extLst>
            </p:cNvPr>
            <p:cNvSpPr txBox="1"/>
            <p:nvPr/>
          </p:nvSpPr>
          <p:spPr>
            <a:xfrm>
              <a:off x="667655" y="1755350"/>
              <a:ext cx="4122059" cy="1015663"/>
            </a:xfrm>
            <a:prstGeom prst="rect">
              <a:avLst/>
            </a:prstGeom>
            <a:noFill/>
          </p:spPr>
          <p:txBody>
            <a:bodyPr wrap="square" rtlCol="0">
              <a:spAutoFit/>
            </a:bodyPr>
            <a:lstStyle/>
            <a:p>
              <a:pPr algn="ctr"/>
              <a:r>
                <a:rPr lang="zh-CN" altLang="en-US" sz="6000" b="1" dirty="0">
                  <a:solidFill>
                    <a:schemeClr val="accent1"/>
                  </a:solidFill>
                </a:rPr>
                <a:t>目         录</a:t>
              </a:r>
            </a:p>
          </p:txBody>
        </p:sp>
        <p:sp>
          <p:nvSpPr>
            <p:cNvPr id="9" name="矩形 8">
              <a:extLst>
                <a:ext uri="{FF2B5EF4-FFF2-40B4-BE49-F238E27FC236}">
                  <a16:creationId xmlns:a16="http://schemas.microsoft.com/office/drawing/2014/main" id="{A1F06D8F-A998-4957-BCDD-C5D37E948A62}"/>
                </a:ext>
              </a:extLst>
            </p:cNvPr>
            <p:cNvSpPr/>
            <p:nvPr/>
          </p:nvSpPr>
          <p:spPr>
            <a:xfrm rot="16200000">
              <a:off x="2683685" y="854302"/>
              <a:ext cx="90000" cy="412205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id="{9F63F420-5C8B-4249-B74B-AB25DACFA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1047" y="797373"/>
            <a:ext cx="1590855" cy="1114981"/>
          </a:xfrm>
          <a:prstGeom prst="rect">
            <a:avLst/>
          </a:prstGeom>
        </p:spPr>
      </p:pic>
      <p:sp>
        <p:nvSpPr>
          <p:cNvPr id="13" name="图片占位符 12">
            <a:extLst>
              <a:ext uri="{FF2B5EF4-FFF2-40B4-BE49-F238E27FC236}">
                <a16:creationId xmlns:a16="http://schemas.microsoft.com/office/drawing/2014/main" id="{E9A5540C-0F48-4B7F-B5D6-F8A8EDA2E8C4}"/>
              </a:ext>
            </a:extLst>
          </p:cNvPr>
          <p:cNvSpPr>
            <a:spLocks noGrp="1"/>
          </p:cNvSpPr>
          <p:nvPr userDrawn="1">
            <p:ph type="pic" sz="quarter" idx="10"/>
          </p:nvPr>
        </p:nvSpPr>
        <p:spPr>
          <a:xfrm>
            <a:off x="-19050" y="3428999"/>
            <a:ext cx="12211050" cy="3428999"/>
          </a:xfrm>
          <a:prstGeom prst="rect">
            <a:avLst/>
          </a:prstGeom>
        </p:spPr>
        <p:txBody>
          <a:bodyPr/>
          <a:lstStyle/>
          <a:p>
            <a:endParaRPr lang="zh-CN" altLang="en-US"/>
          </a:p>
        </p:txBody>
      </p:sp>
      <p:sp>
        <p:nvSpPr>
          <p:cNvPr id="14" name="矩形 13">
            <a:extLst>
              <a:ext uri="{FF2B5EF4-FFF2-40B4-BE49-F238E27FC236}">
                <a16:creationId xmlns:a16="http://schemas.microsoft.com/office/drawing/2014/main" id="{9D9484F6-57FB-4D78-BAC6-3A0A97C9E850}"/>
              </a:ext>
            </a:extLst>
          </p:cNvPr>
          <p:cNvSpPr/>
          <p:nvPr userDrawn="1"/>
        </p:nvSpPr>
        <p:spPr>
          <a:xfrm rot="16200000" flipV="1">
            <a:off x="6051001" y="-2738344"/>
            <a:ext cx="90000" cy="1219890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74477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章节过渡页">
    <p:spTree>
      <p:nvGrpSpPr>
        <p:cNvPr id="1" name=""/>
        <p:cNvGrpSpPr/>
        <p:nvPr/>
      </p:nvGrpSpPr>
      <p:grpSpPr>
        <a:xfrm>
          <a:off x="0" y="0"/>
          <a:ext cx="0" cy="0"/>
          <a:chOff x="0" y="0"/>
          <a:chExt cx="0" cy="0"/>
        </a:xfrm>
      </p:grpSpPr>
      <p:pic>
        <p:nvPicPr>
          <p:cNvPr id="8" name="图片 7" descr="图片包含 建筑物, 圆屋顶, 地板&#10;&#10;描述已自动生成">
            <a:extLst>
              <a:ext uri="{FF2B5EF4-FFF2-40B4-BE49-F238E27FC236}">
                <a16:creationId xmlns:a16="http://schemas.microsoft.com/office/drawing/2014/main" id="{BCB8885F-CCB9-4EC9-AC5C-83B4329CC8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42" name="矩形 41">
            <a:extLst>
              <a:ext uri="{FF2B5EF4-FFF2-40B4-BE49-F238E27FC236}">
                <a16:creationId xmlns:a16="http://schemas.microsoft.com/office/drawing/2014/main" id="{8BB665EA-8CD9-4D53-A4AF-D2B7101CE5DB}"/>
              </a:ext>
            </a:extLst>
          </p:cNvPr>
          <p:cNvSpPr/>
          <p:nvPr userDrawn="1"/>
        </p:nvSpPr>
        <p:spPr>
          <a:xfrm rot="16200000">
            <a:off x="6051000" y="-2616750"/>
            <a:ext cx="90000" cy="12192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图片占位符 33">
            <a:extLst>
              <a:ext uri="{FF2B5EF4-FFF2-40B4-BE49-F238E27FC236}">
                <a16:creationId xmlns:a16="http://schemas.microsoft.com/office/drawing/2014/main" id="{94A66D01-D8F9-449F-918E-8E0F01222D9D}"/>
              </a:ext>
            </a:extLst>
          </p:cNvPr>
          <p:cNvSpPr>
            <a:spLocks noGrp="1"/>
          </p:cNvSpPr>
          <p:nvPr>
            <p:ph type="pic" sz="quarter" idx="10"/>
          </p:nvPr>
        </p:nvSpPr>
        <p:spPr>
          <a:xfrm>
            <a:off x="0" y="-19050"/>
            <a:ext cx="12192000" cy="3442348"/>
          </a:xfrm>
          <a:prstGeom prst="rect">
            <a:avLst/>
          </a:prstGeom>
        </p:spPr>
        <p:txBody>
          <a:bodyPr/>
          <a:lstStyle/>
          <a:p>
            <a:endParaRPr lang="zh-CN" altLang="en-US" dirty="0"/>
          </a:p>
        </p:txBody>
      </p:sp>
      <p:sp>
        <p:nvSpPr>
          <p:cNvPr id="14" name="标题 13">
            <a:extLst>
              <a:ext uri="{FF2B5EF4-FFF2-40B4-BE49-F238E27FC236}">
                <a16:creationId xmlns:a16="http://schemas.microsoft.com/office/drawing/2014/main" id="{43182647-270A-4077-B505-0FC4222D150B}"/>
              </a:ext>
            </a:extLst>
          </p:cNvPr>
          <p:cNvSpPr>
            <a:spLocks noGrp="1"/>
          </p:cNvSpPr>
          <p:nvPr>
            <p:ph type="title"/>
          </p:nvPr>
        </p:nvSpPr>
        <p:spPr>
          <a:xfrm>
            <a:off x="4654075" y="3047028"/>
            <a:ext cx="6489700" cy="775349"/>
          </a:xfrm>
          <a:prstGeom prst="rect">
            <a:avLst/>
          </a:prstGeom>
          <a:solidFill>
            <a:schemeClr val="bg1"/>
          </a:solidFill>
          <a:effectLst>
            <a:outerShdw blurRad="50800" dist="38100" dir="2700000" algn="tl" rotWithShape="0">
              <a:prstClr val="black">
                <a:alpha val="40000"/>
              </a:prstClr>
            </a:outerShdw>
          </a:effectLst>
        </p:spPr>
        <p:txBody>
          <a:bodyPr anchor="ctr"/>
          <a:lstStyle>
            <a:lvl1pPr algn="ctr">
              <a:defRPr sz="4000" b="1">
                <a:solidFill>
                  <a:schemeClr val="accent1"/>
                </a:solidFill>
              </a:defRPr>
            </a:lvl1pPr>
          </a:lstStyle>
          <a:p>
            <a:r>
              <a:rPr lang="zh-CN" altLang="en-US" dirty="0"/>
              <a:t>单击此处编辑母版标题样式</a:t>
            </a:r>
          </a:p>
        </p:txBody>
      </p:sp>
      <p:pic>
        <p:nvPicPr>
          <p:cNvPr id="35" name="图片 34">
            <a:extLst>
              <a:ext uri="{FF2B5EF4-FFF2-40B4-BE49-F238E27FC236}">
                <a16:creationId xmlns:a16="http://schemas.microsoft.com/office/drawing/2014/main" id="{465DB092-56FD-4A68-9D16-CFF0FD3DE80D}"/>
              </a:ext>
            </a:extLst>
          </p:cNvPr>
          <p:cNvPicPr>
            <a:picLocks noChangeAspect="1"/>
          </p:cNvPicPr>
          <p:nvPr userDrawn="1"/>
        </p:nvPicPr>
        <p:blipFill rotWithShape="1">
          <a:blip r:embed="rId3" cstate="print"/>
          <a:srcRect r="1346"/>
          <a:stretch/>
        </p:blipFill>
        <p:spPr>
          <a:xfrm>
            <a:off x="516" y="6041797"/>
            <a:ext cx="12166903" cy="411617"/>
          </a:xfrm>
          <a:prstGeom prst="rect">
            <a:avLst/>
          </a:prstGeom>
        </p:spPr>
      </p:pic>
      <p:sp>
        <p:nvSpPr>
          <p:cNvPr id="39" name="文本占位符 38">
            <a:extLst>
              <a:ext uri="{FF2B5EF4-FFF2-40B4-BE49-F238E27FC236}">
                <a16:creationId xmlns:a16="http://schemas.microsoft.com/office/drawing/2014/main" id="{39166EE3-A8B8-4A65-AEC2-261BB698A785}"/>
              </a:ext>
            </a:extLst>
          </p:cNvPr>
          <p:cNvSpPr>
            <a:spLocks noGrp="1"/>
          </p:cNvSpPr>
          <p:nvPr>
            <p:ph type="body" sz="quarter" idx="11"/>
          </p:nvPr>
        </p:nvSpPr>
        <p:spPr>
          <a:xfrm>
            <a:off x="4654075" y="4054685"/>
            <a:ext cx="6489700" cy="1534265"/>
          </a:xfrm>
          <a:prstGeom prst="rect">
            <a:avLst/>
          </a:prstGeom>
        </p:spPr>
        <p:txBody>
          <a:bodyPr/>
          <a:lstStyle>
            <a:lvl1pPr marL="0" indent="0" algn="just">
              <a:lnSpc>
                <a:spcPct val="130000"/>
              </a:lnSpc>
              <a:buNone/>
              <a:defRPr sz="2200">
                <a:solidFill>
                  <a:schemeClr val="accent2"/>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编辑母版文本样式</a:t>
            </a:r>
          </a:p>
        </p:txBody>
      </p:sp>
    </p:spTree>
    <p:extLst>
      <p:ext uri="{BB962C8B-B14F-4D97-AF65-F5344CB8AC3E}">
        <p14:creationId xmlns:p14="http://schemas.microsoft.com/office/powerpoint/2010/main" val="3497728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章节过渡页-2">
    <p:spTree>
      <p:nvGrpSpPr>
        <p:cNvPr id="1" name=""/>
        <p:cNvGrpSpPr/>
        <p:nvPr/>
      </p:nvGrpSpPr>
      <p:grpSpPr>
        <a:xfrm>
          <a:off x="0" y="0"/>
          <a:ext cx="0" cy="0"/>
          <a:chOff x="0" y="0"/>
          <a:chExt cx="0" cy="0"/>
        </a:xfrm>
      </p:grpSpPr>
      <p:pic>
        <p:nvPicPr>
          <p:cNvPr id="9" name="图片 8" descr="图片包含 建筑物, 圆屋顶, 地板&#10;&#10;描述已自动生成">
            <a:extLst>
              <a:ext uri="{FF2B5EF4-FFF2-40B4-BE49-F238E27FC236}">
                <a16:creationId xmlns:a16="http://schemas.microsoft.com/office/drawing/2014/main" id="{CA20EC42-E2DC-453A-A334-D1D7BD3BE5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42" name="矩形 41">
            <a:extLst>
              <a:ext uri="{FF2B5EF4-FFF2-40B4-BE49-F238E27FC236}">
                <a16:creationId xmlns:a16="http://schemas.microsoft.com/office/drawing/2014/main" id="{8BB665EA-8CD9-4D53-A4AF-D2B7101CE5DB}"/>
              </a:ext>
            </a:extLst>
          </p:cNvPr>
          <p:cNvSpPr/>
          <p:nvPr userDrawn="1"/>
        </p:nvSpPr>
        <p:spPr>
          <a:xfrm rot="10800000">
            <a:off x="5885901" y="-45000"/>
            <a:ext cx="90000" cy="694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图片占位符 33">
            <a:extLst>
              <a:ext uri="{FF2B5EF4-FFF2-40B4-BE49-F238E27FC236}">
                <a16:creationId xmlns:a16="http://schemas.microsoft.com/office/drawing/2014/main" id="{94A66D01-D8F9-449F-918E-8E0F01222D9D}"/>
              </a:ext>
            </a:extLst>
          </p:cNvPr>
          <p:cNvSpPr>
            <a:spLocks noGrp="1"/>
          </p:cNvSpPr>
          <p:nvPr>
            <p:ph type="pic" sz="quarter" idx="10"/>
          </p:nvPr>
        </p:nvSpPr>
        <p:spPr>
          <a:xfrm>
            <a:off x="0" y="-19050"/>
            <a:ext cx="5842000" cy="6877050"/>
          </a:xfrm>
          <a:prstGeom prst="rect">
            <a:avLst/>
          </a:prstGeom>
        </p:spPr>
        <p:txBody>
          <a:bodyPr/>
          <a:lstStyle/>
          <a:p>
            <a:endParaRPr lang="zh-CN" altLang="en-US" dirty="0"/>
          </a:p>
        </p:txBody>
      </p:sp>
      <p:sp>
        <p:nvSpPr>
          <p:cNvPr id="14" name="标题 13">
            <a:extLst>
              <a:ext uri="{FF2B5EF4-FFF2-40B4-BE49-F238E27FC236}">
                <a16:creationId xmlns:a16="http://schemas.microsoft.com/office/drawing/2014/main" id="{43182647-270A-4077-B505-0FC4222D150B}"/>
              </a:ext>
            </a:extLst>
          </p:cNvPr>
          <p:cNvSpPr>
            <a:spLocks noGrp="1"/>
          </p:cNvSpPr>
          <p:nvPr>
            <p:ph type="title"/>
          </p:nvPr>
        </p:nvSpPr>
        <p:spPr>
          <a:xfrm>
            <a:off x="6238874" y="3047028"/>
            <a:ext cx="5648325" cy="775349"/>
          </a:xfrm>
          <a:prstGeom prst="rect">
            <a:avLst/>
          </a:prstGeom>
          <a:solidFill>
            <a:schemeClr val="bg1"/>
          </a:solidFill>
          <a:effectLst>
            <a:outerShdw blurRad="50800" dist="38100" dir="2700000" algn="tl" rotWithShape="0">
              <a:prstClr val="black">
                <a:alpha val="40000"/>
              </a:prstClr>
            </a:outerShdw>
          </a:effectLst>
        </p:spPr>
        <p:txBody>
          <a:bodyPr anchor="ctr"/>
          <a:lstStyle>
            <a:lvl1pPr algn="ctr">
              <a:defRPr sz="4000" b="1">
                <a:solidFill>
                  <a:schemeClr val="accent1"/>
                </a:solidFill>
              </a:defRPr>
            </a:lvl1pPr>
          </a:lstStyle>
          <a:p>
            <a:r>
              <a:rPr lang="zh-CN" altLang="en-US" dirty="0"/>
              <a:t>单击此处编辑母版标题样式</a:t>
            </a:r>
          </a:p>
        </p:txBody>
      </p:sp>
      <p:sp>
        <p:nvSpPr>
          <p:cNvPr id="39" name="文本占位符 38">
            <a:extLst>
              <a:ext uri="{FF2B5EF4-FFF2-40B4-BE49-F238E27FC236}">
                <a16:creationId xmlns:a16="http://schemas.microsoft.com/office/drawing/2014/main" id="{39166EE3-A8B8-4A65-AEC2-261BB698A785}"/>
              </a:ext>
            </a:extLst>
          </p:cNvPr>
          <p:cNvSpPr>
            <a:spLocks noGrp="1"/>
          </p:cNvSpPr>
          <p:nvPr>
            <p:ph type="body" sz="quarter" idx="11"/>
          </p:nvPr>
        </p:nvSpPr>
        <p:spPr>
          <a:xfrm>
            <a:off x="6238874" y="4054685"/>
            <a:ext cx="5648325" cy="1534265"/>
          </a:xfrm>
          <a:prstGeom prst="rect">
            <a:avLst/>
          </a:prstGeom>
        </p:spPr>
        <p:txBody>
          <a:bodyPr/>
          <a:lstStyle>
            <a:lvl1pPr marL="0" indent="0" algn="just">
              <a:lnSpc>
                <a:spcPct val="130000"/>
              </a:lnSpc>
              <a:buNone/>
              <a:defRPr sz="2200">
                <a:solidFill>
                  <a:schemeClr val="accent2"/>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编辑母版文本样式</a:t>
            </a:r>
          </a:p>
        </p:txBody>
      </p:sp>
      <p:pic>
        <p:nvPicPr>
          <p:cNvPr id="7" name="图片 6">
            <a:extLst>
              <a:ext uri="{FF2B5EF4-FFF2-40B4-BE49-F238E27FC236}">
                <a16:creationId xmlns:a16="http://schemas.microsoft.com/office/drawing/2014/main" id="{7A251A89-E640-49C6-A3E7-63D966517577}"/>
              </a:ext>
            </a:extLst>
          </p:cNvPr>
          <p:cNvPicPr>
            <a:picLocks noChangeAspect="1"/>
          </p:cNvPicPr>
          <p:nvPr userDrawn="1"/>
        </p:nvPicPr>
        <p:blipFill rotWithShape="1">
          <a:blip r:embed="rId3" cstate="print"/>
          <a:srcRect l="49487" r="1345"/>
          <a:stretch/>
        </p:blipFill>
        <p:spPr>
          <a:xfrm>
            <a:off x="6238430" y="6041797"/>
            <a:ext cx="5920443" cy="411617"/>
          </a:xfrm>
          <a:prstGeom prst="rect">
            <a:avLst/>
          </a:prstGeom>
        </p:spPr>
      </p:pic>
    </p:spTree>
    <p:extLst>
      <p:ext uri="{BB962C8B-B14F-4D97-AF65-F5344CB8AC3E}">
        <p14:creationId xmlns:p14="http://schemas.microsoft.com/office/powerpoint/2010/main" val="54827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B46500FD-D914-4D54-A821-0896603096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pic>
        <p:nvPicPr>
          <p:cNvPr id="4" name="图片 3">
            <a:extLst>
              <a:ext uri="{FF2B5EF4-FFF2-40B4-BE49-F238E27FC236}">
                <a16:creationId xmlns:a16="http://schemas.microsoft.com/office/drawing/2014/main" id="{64227868-C0F1-41FC-A8C9-A533B4E11486}"/>
              </a:ext>
            </a:extLst>
          </p:cNvPr>
          <p:cNvPicPr>
            <a:picLocks noChangeAspect="1"/>
          </p:cNvPicPr>
          <p:nvPr userDrawn="1"/>
        </p:nvPicPr>
        <p:blipFill rotWithShape="1">
          <a:blip r:embed="rId3" cstate="print"/>
          <a:srcRect r="1346"/>
          <a:stretch/>
        </p:blipFill>
        <p:spPr>
          <a:xfrm>
            <a:off x="516" y="6041797"/>
            <a:ext cx="12166903" cy="411617"/>
          </a:xfrm>
          <a:prstGeom prst="rect">
            <a:avLst/>
          </a:prstGeom>
        </p:spPr>
      </p:pic>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9" name="平行四边形 18">
            <a:extLst>
              <a:ext uri="{FF2B5EF4-FFF2-40B4-BE49-F238E27FC236}">
                <a16:creationId xmlns:a16="http://schemas.microsoft.com/office/drawing/2014/main" id="{9AE407FD-1006-4AC4-B10B-CB7686E66A86}"/>
              </a:ext>
            </a:extLst>
          </p:cNvPr>
          <p:cNvSpPr/>
          <p:nvPr userDrawn="1"/>
        </p:nvSpPr>
        <p:spPr>
          <a:xfrm>
            <a:off x="0" y="1"/>
            <a:ext cx="12191483" cy="685800"/>
          </a:xfrm>
          <a:prstGeom prst="parallelogram">
            <a:avLst>
              <a:gd name="adj" fmla="val 43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 name="图片 19" descr="图片包含 户外, 标牌, 黑色&#10;&#10;自动生成的说明">
            <a:extLst>
              <a:ext uri="{FF2B5EF4-FFF2-40B4-BE49-F238E27FC236}">
                <a16:creationId xmlns:a16="http://schemas.microsoft.com/office/drawing/2014/main" id="{D5338ABA-2308-412D-96F5-DE590FFF992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21" name="文本占位符 31">
            <a:extLst>
              <a:ext uri="{FF2B5EF4-FFF2-40B4-BE49-F238E27FC236}">
                <a16:creationId xmlns:a16="http://schemas.microsoft.com/office/drawing/2014/main" id="{C2D49473-9331-4572-8AFC-3A905D765CF9}"/>
              </a:ext>
            </a:extLst>
          </p:cNvPr>
          <p:cNvSpPr>
            <a:spLocks noGrp="1"/>
          </p:cNvSpPr>
          <p:nvPr>
            <p:ph type="body" sz="quarter" idx="14"/>
          </p:nvPr>
        </p:nvSpPr>
        <p:spPr>
          <a:xfrm>
            <a:off x="1075351" y="43657"/>
            <a:ext cx="7081677" cy="598488"/>
          </a:xfrm>
          <a:prstGeom prst="rect">
            <a:avLst/>
          </a:prstGeom>
        </p:spPr>
        <p:txBody>
          <a:bodyPr anchor="ctr"/>
          <a:lstStyle>
            <a:lvl1pPr marL="0" indent="0" algn="l">
              <a:lnSpc>
                <a:spcPct val="100000"/>
              </a:lnSpc>
              <a:buNone/>
              <a:defRPr sz="3200" b="1">
                <a:solidFill>
                  <a:schemeClr val="bg1"/>
                </a:solidFill>
              </a:defRPr>
            </a:lvl1pPr>
          </a:lstStyle>
          <a:p>
            <a:pPr lvl="0"/>
            <a:endParaRPr lang="zh-CN" altLang="en-US" dirty="0"/>
          </a:p>
        </p:txBody>
      </p:sp>
      <p:sp>
        <p:nvSpPr>
          <p:cNvPr id="11" name="平行四边形 10">
            <a:extLst>
              <a:ext uri="{FF2B5EF4-FFF2-40B4-BE49-F238E27FC236}">
                <a16:creationId xmlns:a16="http://schemas.microsoft.com/office/drawing/2014/main" id="{3E2A174E-0D40-4C44-A4CB-067A3AD3E27A}"/>
              </a:ext>
            </a:extLst>
          </p:cNvPr>
          <p:cNvSpPr/>
          <p:nvPr userDrawn="1"/>
        </p:nvSpPr>
        <p:spPr>
          <a:xfrm>
            <a:off x="11428834" y="119857"/>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a:extLst>
              <a:ext uri="{FF2B5EF4-FFF2-40B4-BE49-F238E27FC236}">
                <a16:creationId xmlns:a16="http://schemas.microsoft.com/office/drawing/2014/main" id="{B6623D7A-6A25-4FAF-BE38-10BE0650BF71}"/>
              </a:ext>
            </a:extLst>
          </p:cNvPr>
          <p:cNvSpPr/>
          <p:nvPr userDrawn="1"/>
        </p:nvSpPr>
        <p:spPr>
          <a:xfrm>
            <a:off x="11016782" y="322602"/>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00065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标题导航)">
    <p:spTree>
      <p:nvGrpSpPr>
        <p:cNvPr id="1" name=""/>
        <p:cNvGrpSpPr/>
        <p:nvPr/>
      </p:nvGrpSpPr>
      <p:grpSpPr>
        <a:xfrm>
          <a:off x="0" y="0"/>
          <a:ext cx="0" cy="0"/>
          <a:chOff x="0" y="0"/>
          <a:chExt cx="0" cy="0"/>
        </a:xfrm>
      </p:grpSpPr>
      <p:pic>
        <p:nvPicPr>
          <p:cNvPr id="24" name="图片 23" descr="图片包含 建筑物, 圆屋顶, 地板&#10;&#10;描述已自动生成">
            <a:extLst>
              <a:ext uri="{FF2B5EF4-FFF2-40B4-BE49-F238E27FC236}">
                <a16:creationId xmlns:a16="http://schemas.microsoft.com/office/drawing/2014/main" id="{FCB44420-1668-4CDF-B7B1-BF64940901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9" name="平行四边形 18">
            <a:extLst>
              <a:ext uri="{FF2B5EF4-FFF2-40B4-BE49-F238E27FC236}">
                <a16:creationId xmlns:a16="http://schemas.microsoft.com/office/drawing/2014/main" id="{9AE407FD-1006-4AC4-B10B-CB7686E66A86}"/>
              </a:ext>
            </a:extLst>
          </p:cNvPr>
          <p:cNvSpPr/>
          <p:nvPr userDrawn="1"/>
        </p:nvSpPr>
        <p:spPr>
          <a:xfrm>
            <a:off x="0" y="1"/>
            <a:ext cx="12191483" cy="685800"/>
          </a:xfrm>
          <a:prstGeom prst="parallelogram">
            <a:avLst>
              <a:gd name="adj" fmla="val 43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 name="图片 19" descr="图片包含 户外, 标牌, 黑色&#10;&#10;自动生成的说明">
            <a:extLst>
              <a:ext uri="{FF2B5EF4-FFF2-40B4-BE49-F238E27FC236}">
                <a16:creationId xmlns:a16="http://schemas.microsoft.com/office/drawing/2014/main" id="{D5338ABA-2308-412D-96F5-DE590FFF99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11" name="平行四边形 10">
            <a:extLst>
              <a:ext uri="{FF2B5EF4-FFF2-40B4-BE49-F238E27FC236}">
                <a16:creationId xmlns:a16="http://schemas.microsoft.com/office/drawing/2014/main" id="{B0646154-6233-4139-B550-A28CDF04E3FA}"/>
              </a:ext>
            </a:extLst>
          </p:cNvPr>
          <p:cNvSpPr/>
          <p:nvPr userDrawn="1"/>
        </p:nvSpPr>
        <p:spPr>
          <a:xfrm>
            <a:off x="995330" y="105510"/>
            <a:ext cx="1957419" cy="512879"/>
          </a:xfrm>
          <a:prstGeom prst="parallelogram">
            <a:avLst>
              <a:gd name="adj" fmla="val 4305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rPr>
              <a:t>标题一</a:t>
            </a:r>
          </a:p>
        </p:txBody>
      </p:sp>
      <p:sp>
        <p:nvSpPr>
          <p:cNvPr id="12" name="平行四边形 11">
            <a:extLst>
              <a:ext uri="{FF2B5EF4-FFF2-40B4-BE49-F238E27FC236}">
                <a16:creationId xmlns:a16="http://schemas.microsoft.com/office/drawing/2014/main" id="{DB662845-A8FE-4E13-82B8-ABEE9422A575}"/>
              </a:ext>
            </a:extLst>
          </p:cNvPr>
          <p:cNvSpPr/>
          <p:nvPr userDrawn="1"/>
        </p:nvSpPr>
        <p:spPr>
          <a:xfrm>
            <a:off x="2831521"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60000"/>
                    <a:lumOff val="40000"/>
                  </a:schemeClr>
                </a:solidFill>
              </a:rPr>
              <a:t>标题二</a:t>
            </a:r>
          </a:p>
        </p:txBody>
      </p:sp>
      <p:sp>
        <p:nvSpPr>
          <p:cNvPr id="15" name="平行四边形 14">
            <a:extLst>
              <a:ext uri="{FF2B5EF4-FFF2-40B4-BE49-F238E27FC236}">
                <a16:creationId xmlns:a16="http://schemas.microsoft.com/office/drawing/2014/main" id="{44330A7B-15B1-4D7C-8EFE-B8A0161426A0}"/>
              </a:ext>
            </a:extLst>
          </p:cNvPr>
          <p:cNvSpPr/>
          <p:nvPr userDrawn="1"/>
        </p:nvSpPr>
        <p:spPr>
          <a:xfrm>
            <a:off x="4645215"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标题三</a:t>
            </a:r>
          </a:p>
        </p:txBody>
      </p:sp>
      <p:sp>
        <p:nvSpPr>
          <p:cNvPr id="16" name="平行四边形 15">
            <a:extLst>
              <a:ext uri="{FF2B5EF4-FFF2-40B4-BE49-F238E27FC236}">
                <a16:creationId xmlns:a16="http://schemas.microsoft.com/office/drawing/2014/main" id="{FAB9E410-8F4C-4E41-B027-DFC233733AB7}"/>
              </a:ext>
            </a:extLst>
          </p:cNvPr>
          <p:cNvSpPr/>
          <p:nvPr userDrawn="1"/>
        </p:nvSpPr>
        <p:spPr>
          <a:xfrm>
            <a:off x="6481406"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标题四</a:t>
            </a:r>
          </a:p>
        </p:txBody>
      </p:sp>
      <p:sp>
        <p:nvSpPr>
          <p:cNvPr id="17" name="平行四边形 16">
            <a:extLst>
              <a:ext uri="{FF2B5EF4-FFF2-40B4-BE49-F238E27FC236}">
                <a16:creationId xmlns:a16="http://schemas.microsoft.com/office/drawing/2014/main" id="{9F88429B-B890-4CEE-A503-4E91AAB2562D}"/>
              </a:ext>
            </a:extLst>
          </p:cNvPr>
          <p:cNvSpPr/>
          <p:nvPr userDrawn="1"/>
        </p:nvSpPr>
        <p:spPr>
          <a:xfrm>
            <a:off x="8295100"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标题五</a:t>
            </a:r>
          </a:p>
        </p:txBody>
      </p:sp>
      <p:pic>
        <p:nvPicPr>
          <p:cNvPr id="18" name="图片 17">
            <a:extLst>
              <a:ext uri="{FF2B5EF4-FFF2-40B4-BE49-F238E27FC236}">
                <a16:creationId xmlns:a16="http://schemas.microsoft.com/office/drawing/2014/main" id="{8AC3C199-AD82-4263-B8E8-8D1CD35372A9}"/>
              </a:ext>
            </a:extLst>
          </p:cNvPr>
          <p:cNvPicPr>
            <a:picLocks noChangeAspect="1"/>
          </p:cNvPicPr>
          <p:nvPr userDrawn="1"/>
        </p:nvPicPr>
        <p:blipFill rotWithShape="1">
          <a:blip r:embed="rId4" cstate="print"/>
          <a:srcRect r="1346"/>
          <a:stretch/>
        </p:blipFill>
        <p:spPr>
          <a:xfrm>
            <a:off x="516" y="6041797"/>
            <a:ext cx="12166903" cy="411617"/>
          </a:xfrm>
          <a:prstGeom prst="rect">
            <a:avLst/>
          </a:prstGeom>
        </p:spPr>
      </p:pic>
      <p:sp>
        <p:nvSpPr>
          <p:cNvPr id="21" name="平行四边形 20">
            <a:extLst>
              <a:ext uri="{FF2B5EF4-FFF2-40B4-BE49-F238E27FC236}">
                <a16:creationId xmlns:a16="http://schemas.microsoft.com/office/drawing/2014/main" id="{2051FE92-34E2-4DFE-BC0D-28D53B1BE4ED}"/>
              </a:ext>
            </a:extLst>
          </p:cNvPr>
          <p:cNvSpPr/>
          <p:nvPr userDrawn="1"/>
        </p:nvSpPr>
        <p:spPr>
          <a:xfrm>
            <a:off x="11428834" y="119857"/>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平行四边形 21">
            <a:extLst>
              <a:ext uri="{FF2B5EF4-FFF2-40B4-BE49-F238E27FC236}">
                <a16:creationId xmlns:a16="http://schemas.microsoft.com/office/drawing/2014/main" id="{EE8F87D0-86D3-40A7-B41A-5B19E1D5D4CF}"/>
              </a:ext>
            </a:extLst>
          </p:cNvPr>
          <p:cNvSpPr/>
          <p:nvPr userDrawn="1"/>
        </p:nvSpPr>
        <p:spPr>
          <a:xfrm>
            <a:off x="11016782" y="322602"/>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796813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AABAA2F6-CE8B-4D0C-9DA1-7AFD8C0E1F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18" name="平行四边形 17">
            <a:extLst>
              <a:ext uri="{FF2B5EF4-FFF2-40B4-BE49-F238E27FC236}">
                <a16:creationId xmlns:a16="http://schemas.microsoft.com/office/drawing/2014/main" id="{55B5EF86-CD68-45F5-B469-E0C751A7F1CE}"/>
              </a:ext>
            </a:extLst>
          </p:cNvPr>
          <p:cNvSpPr/>
          <p:nvPr userDrawn="1"/>
        </p:nvSpPr>
        <p:spPr>
          <a:xfrm>
            <a:off x="0" y="1"/>
            <a:ext cx="12191483" cy="685800"/>
          </a:xfrm>
          <a:prstGeom prst="parallelogram">
            <a:avLst>
              <a:gd name="adj" fmla="val 444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pic>
        <p:nvPicPr>
          <p:cNvPr id="7" name="图片 6" descr="图片包含 户外, 标牌, 黑色&#10;&#10;自动生成的说明">
            <a:extLst>
              <a:ext uri="{FF2B5EF4-FFF2-40B4-BE49-F238E27FC236}">
                <a16:creationId xmlns:a16="http://schemas.microsoft.com/office/drawing/2014/main" id="{BBD19A13-D175-4468-834D-FE213A533A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8" name="文本占位符 31">
            <a:extLst>
              <a:ext uri="{FF2B5EF4-FFF2-40B4-BE49-F238E27FC236}">
                <a16:creationId xmlns:a16="http://schemas.microsoft.com/office/drawing/2014/main" id="{0E3A7107-0A14-4195-8DEB-51F0B46D6BB5}"/>
              </a:ext>
            </a:extLst>
          </p:cNvPr>
          <p:cNvSpPr>
            <a:spLocks noGrp="1"/>
          </p:cNvSpPr>
          <p:nvPr>
            <p:ph type="body" sz="quarter" idx="11"/>
          </p:nvPr>
        </p:nvSpPr>
        <p:spPr>
          <a:xfrm>
            <a:off x="1075351" y="43657"/>
            <a:ext cx="7081677" cy="598488"/>
          </a:xfrm>
          <a:prstGeom prst="rect">
            <a:avLst/>
          </a:prstGeom>
        </p:spPr>
        <p:txBody>
          <a:bodyPr anchor="ctr"/>
          <a:lstStyle>
            <a:lvl1pPr marL="0" indent="0" algn="l">
              <a:lnSpc>
                <a:spcPct val="100000"/>
              </a:lnSpc>
              <a:buNone/>
              <a:defRPr sz="3200" b="1">
                <a:solidFill>
                  <a:schemeClr val="bg1"/>
                </a:solidFill>
              </a:defRPr>
            </a:lvl1pPr>
          </a:lstStyle>
          <a:p>
            <a:pPr lvl="0"/>
            <a:endParaRPr lang="zh-CN" altLang="en-US" dirty="0"/>
          </a:p>
        </p:txBody>
      </p:sp>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7" name="文本占位符 16">
            <a:extLst>
              <a:ext uri="{FF2B5EF4-FFF2-40B4-BE49-F238E27FC236}">
                <a16:creationId xmlns:a16="http://schemas.microsoft.com/office/drawing/2014/main" id="{2FF6FEE6-2A34-4756-8F6B-3232EC375278}"/>
              </a:ext>
            </a:extLst>
          </p:cNvPr>
          <p:cNvSpPr>
            <a:spLocks noGrp="1"/>
          </p:cNvSpPr>
          <p:nvPr>
            <p:ph type="body" sz="quarter" idx="14"/>
          </p:nvPr>
        </p:nvSpPr>
        <p:spPr>
          <a:xfrm>
            <a:off x="319056" y="766710"/>
            <a:ext cx="11568144" cy="4765791"/>
          </a:xfrm>
          <a:prstGeom prst="rect">
            <a:avLst/>
          </a:prstGeom>
        </p:spPr>
        <p:txBody>
          <a:bodyPr/>
          <a:lstStyle>
            <a:lvl1pPr marL="228600" indent="-228600">
              <a:lnSpc>
                <a:spcPct val="130000"/>
              </a:lnSpc>
              <a:buFontTx/>
              <a:buBlip>
                <a:blip r:embed="rId4"/>
              </a:buBlip>
              <a:defRPr sz="2000">
                <a:solidFill>
                  <a:schemeClr val="accent2"/>
                </a:solidFill>
              </a:defRPr>
            </a:lvl1pPr>
            <a:lvl2pPr>
              <a:lnSpc>
                <a:spcPct val="130000"/>
              </a:lnSpc>
              <a:defRPr sz="2000">
                <a:solidFill>
                  <a:schemeClr val="accent2"/>
                </a:solidFill>
              </a:defRPr>
            </a:lvl2pPr>
            <a:lvl3pPr>
              <a:lnSpc>
                <a:spcPct val="130000"/>
              </a:lnSpc>
              <a:defRPr sz="1800">
                <a:solidFill>
                  <a:schemeClr val="accent2"/>
                </a:solidFill>
              </a:defRPr>
            </a:lvl3pPr>
            <a:lvl4pPr>
              <a:lnSpc>
                <a:spcPct val="130000"/>
              </a:lnSpc>
              <a:defRPr sz="1600">
                <a:solidFill>
                  <a:schemeClr val="accent2"/>
                </a:solidFill>
              </a:defRPr>
            </a:lvl4pPr>
            <a:lvl5pPr>
              <a:lnSpc>
                <a:spcPct val="130000"/>
              </a:lnSpc>
              <a:defRPr sz="1600">
                <a:solidFill>
                  <a:schemeClr val="accent2"/>
                </a:solidFill>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 name="平行四边形 20">
            <a:extLst>
              <a:ext uri="{FF2B5EF4-FFF2-40B4-BE49-F238E27FC236}">
                <a16:creationId xmlns:a16="http://schemas.microsoft.com/office/drawing/2014/main" id="{93235BFC-8F08-4C25-988C-FCB706C52ACD}"/>
              </a:ext>
            </a:extLst>
          </p:cNvPr>
          <p:cNvSpPr/>
          <p:nvPr userDrawn="1"/>
        </p:nvSpPr>
        <p:spPr>
          <a:xfrm>
            <a:off x="11428834" y="119857"/>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平行四边形 21">
            <a:extLst>
              <a:ext uri="{FF2B5EF4-FFF2-40B4-BE49-F238E27FC236}">
                <a16:creationId xmlns:a16="http://schemas.microsoft.com/office/drawing/2014/main" id="{A14A4014-5A08-40D8-A5CC-B2FF9962A739}"/>
              </a:ext>
            </a:extLst>
          </p:cNvPr>
          <p:cNvSpPr/>
          <p:nvPr userDrawn="1"/>
        </p:nvSpPr>
        <p:spPr>
          <a:xfrm>
            <a:off x="11016782" y="322602"/>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2" name="图片 11">
            <a:extLst>
              <a:ext uri="{FF2B5EF4-FFF2-40B4-BE49-F238E27FC236}">
                <a16:creationId xmlns:a16="http://schemas.microsoft.com/office/drawing/2014/main" id="{72C3C1CA-869D-4F70-8C72-BC72214F5E64}"/>
              </a:ext>
            </a:extLst>
          </p:cNvPr>
          <p:cNvPicPr>
            <a:picLocks noChangeAspect="1"/>
          </p:cNvPicPr>
          <p:nvPr userDrawn="1"/>
        </p:nvPicPr>
        <p:blipFill rotWithShape="1">
          <a:blip r:embed="rId5"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12322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封底">
    <p:bg>
      <p:bgPr>
        <a:solidFill>
          <a:schemeClr val="accent1"/>
        </a:solidFill>
        <a:effectLst/>
      </p:bgPr>
    </p:bg>
    <p:spTree>
      <p:nvGrpSpPr>
        <p:cNvPr id="1" name=""/>
        <p:cNvGrpSpPr/>
        <p:nvPr/>
      </p:nvGrpSpPr>
      <p:grpSpPr>
        <a:xfrm>
          <a:off x="0" y="0"/>
          <a:ext cx="0" cy="0"/>
          <a:chOff x="0" y="0"/>
          <a:chExt cx="0" cy="0"/>
        </a:xfrm>
      </p:grpSpPr>
      <p:pic>
        <p:nvPicPr>
          <p:cNvPr id="17" name="图片 16" descr="图片包含 建筑物&#10;&#10;自动生成的说明">
            <a:extLst>
              <a:ext uri="{FF2B5EF4-FFF2-40B4-BE49-F238E27FC236}">
                <a16:creationId xmlns:a16="http://schemas.microsoft.com/office/drawing/2014/main" id="{59C76395-F18A-42DC-A156-F93BFCD8E486}"/>
              </a:ext>
            </a:extLst>
          </p:cNvPr>
          <p:cNvPicPr>
            <a:picLocks noChangeAspect="1"/>
          </p:cNvPicPr>
          <p:nvPr userDrawn="1"/>
        </p:nvPicPr>
        <p:blipFill>
          <a:blip r:embed="rId2">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cxnSp>
        <p:nvCxnSpPr>
          <p:cNvPr id="13" name="直接连接符 12">
            <a:extLst>
              <a:ext uri="{FF2B5EF4-FFF2-40B4-BE49-F238E27FC236}">
                <a16:creationId xmlns:a16="http://schemas.microsoft.com/office/drawing/2014/main" id="{C8C8E8E9-B6E9-4C9E-A8E5-EC39920274FE}"/>
              </a:ext>
            </a:extLst>
          </p:cNvPr>
          <p:cNvCxnSpPr/>
          <p:nvPr userDrawn="1"/>
        </p:nvCxnSpPr>
        <p:spPr>
          <a:xfrm>
            <a:off x="304800" y="3429000"/>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DA6D4021-94E1-4E9F-90EB-E54E5216CA6E}"/>
              </a:ext>
            </a:extLst>
          </p:cNvPr>
          <p:cNvCxnSpPr/>
          <p:nvPr userDrawn="1"/>
        </p:nvCxnSpPr>
        <p:spPr>
          <a:xfrm>
            <a:off x="9689690" y="3429000"/>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图片 18" descr="图片包含 户外, 标牌, 黑色&#10;&#10;自动生成的说明">
            <a:extLst>
              <a:ext uri="{FF2B5EF4-FFF2-40B4-BE49-F238E27FC236}">
                <a16:creationId xmlns:a16="http://schemas.microsoft.com/office/drawing/2014/main" id="{EC48E4B1-8892-4D66-885C-B3B81823AF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7828" y="853340"/>
            <a:ext cx="1656344" cy="1656344"/>
          </a:xfrm>
          <a:prstGeom prst="rect">
            <a:avLst/>
          </a:prstGeom>
        </p:spPr>
      </p:pic>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2555162" y="3129756"/>
            <a:ext cx="7081677" cy="598488"/>
          </a:xfrm>
          <a:prstGeom prst="rect">
            <a:avLst/>
          </a:prstGeom>
        </p:spPr>
        <p:txBody>
          <a:bodyPr anchor="ctr"/>
          <a:lstStyle>
            <a:lvl1pPr marL="0" indent="0" algn="ctr">
              <a:lnSpc>
                <a:spcPct val="100000"/>
              </a:lnSpc>
              <a:buNone/>
              <a:defRPr sz="6000" b="1" spc="600">
                <a:solidFill>
                  <a:schemeClr val="bg1"/>
                </a:solidFill>
              </a:defRPr>
            </a:lvl1pPr>
          </a:lstStyle>
          <a:p>
            <a:pPr lvl="0"/>
            <a:endParaRPr lang="zh-CN" altLang="en-US" dirty="0"/>
          </a:p>
        </p:txBody>
      </p:sp>
      <p:pic>
        <p:nvPicPr>
          <p:cNvPr id="7" name="图片 6">
            <a:extLst>
              <a:ext uri="{FF2B5EF4-FFF2-40B4-BE49-F238E27FC236}">
                <a16:creationId xmlns:a16="http://schemas.microsoft.com/office/drawing/2014/main" id="{12079C22-C965-4A93-8C7F-F7C26F71D8DF}"/>
              </a:ext>
            </a:extLst>
          </p:cNvPr>
          <p:cNvPicPr>
            <a:picLocks noChangeAspect="1"/>
          </p:cNvPicPr>
          <p:nvPr userDrawn="1"/>
        </p:nvPicPr>
        <p:blipFill rotWithShape="1">
          <a:blip r:embed="rId4">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spTree>
    <p:extLst>
      <p:ext uri="{BB962C8B-B14F-4D97-AF65-F5344CB8AC3E}">
        <p14:creationId xmlns:p14="http://schemas.microsoft.com/office/powerpoint/2010/main" val="1261840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底-2">
    <p:bg>
      <p:bgPr>
        <a:solidFill>
          <a:schemeClr val="accent1"/>
        </a:solidFill>
        <a:effectLst/>
      </p:bgPr>
    </p:bg>
    <p:spTree>
      <p:nvGrpSpPr>
        <p:cNvPr id="1" name=""/>
        <p:cNvGrpSpPr/>
        <p:nvPr/>
      </p:nvGrpSpPr>
      <p:grpSpPr>
        <a:xfrm>
          <a:off x="0" y="0"/>
          <a:ext cx="0" cy="0"/>
          <a:chOff x="0" y="0"/>
          <a:chExt cx="0" cy="0"/>
        </a:xfrm>
      </p:grpSpPr>
      <p:pic>
        <p:nvPicPr>
          <p:cNvPr id="9" name="图片 8" descr="图片包含 建筑物&#10;&#10;自动生成的说明">
            <a:extLst>
              <a:ext uri="{FF2B5EF4-FFF2-40B4-BE49-F238E27FC236}">
                <a16:creationId xmlns:a16="http://schemas.microsoft.com/office/drawing/2014/main" id="{D3C2EE1F-0BF9-49E9-859D-A8611895DEEE}"/>
              </a:ext>
            </a:extLst>
          </p:cNvPr>
          <p:cNvPicPr>
            <a:picLocks noChangeAspect="1"/>
          </p:cNvPicPr>
          <p:nvPr userDrawn="1"/>
        </p:nvPicPr>
        <p:blipFill>
          <a:blip r:embed="rId2">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cxnSp>
        <p:nvCxnSpPr>
          <p:cNvPr id="13" name="直接连接符 12">
            <a:extLst>
              <a:ext uri="{FF2B5EF4-FFF2-40B4-BE49-F238E27FC236}">
                <a16:creationId xmlns:a16="http://schemas.microsoft.com/office/drawing/2014/main" id="{C8C8E8E9-B6E9-4C9E-A8E5-EC39920274FE}"/>
              </a:ext>
            </a:extLst>
          </p:cNvPr>
          <p:cNvCxnSpPr/>
          <p:nvPr userDrawn="1"/>
        </p:nvCxnSpPr>
        <p:spPr>
          <a:xfrm>
            <a:off x="7322504" y="1488254"/>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DA6D4021-94E1-4E9F-90EB-E54E5216CA6E}"/>
              </a:ext>
            </a:extLst>
          </p:cNvPr>
          <p:cNvCxnSpPr/>
          <p:nvPr userDrawn="1"/>
        </p:nvCxnSpPr>
        <p:spPr>
          <a:xfrm>
            <a:off x="7322504" y="4146847"/>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5033473" y="2496180"/>
            <a:ext cx="7081677" cy="598488"/>
          </a:xfrm>
          <a:prstGeom prst="rect">
            <a:avLst/>
          </a:prstGeom>
        </p:spPr>
        <p:txBody>
          <a:bodyPr anchor="ctr"/>
          <a:lstStyle>
            <a:lvl1pPr marL="0" indent="0" algn="ctr">
              <a:lnSpc>
                <a:spcPct val="100000"/>
              </a:lnSpc>
              <a:buNone/>
              <a:defRPr sz="6000" b="1" spc="600">
                <a:solidFill>
                  <a:schemeClr val="bg1"/>
                </a:solidFill>
              </a:defRPr>
            </a:lvl1pPr>
          </a:lstStyle>
          <a:p>
            <a:pPr lvl="0"/>
            <a:endParaRPr lang="zh-CN" altLang="en-US" dirty="0"/>
          </a:p>
        </p:txBody>
      </p:sp>
      <p:pic>
        <p:nvPicPr>
          <p:cNvPr id="3" name="图片 2">
            <a:extLst>
              <a:ext uri="{FF2B5EF4-FFF2-40B4-BE49-F238E27FC236}">
                <a16:creationId xmlns:a16="http://schemas.microsoft.com/office/drawing/2014/main" id="{B5861CDE-5CCC-4EC9-AAE6-4DDC185E1B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90001" y="1860735"/>
            <a:ext cx="2858911" cy="2332270"/>
          </a:xfrm>
          <a:prstGeom prst="rect">
            <a:avLst/>
          </a:prstGeom>
        </p:spPr>
      </p:pic>
      <p:pic>
        <p:nvPicPr>
          <p:cNvPr id="7" name="图片 6">
            <a:extLst>
              <a:ext uri="{FF2B5EF4-FFF2-40B4-BE49-F238E27FC236}">
                <a16:creationId xmlns:a16="http://schemas.microsoft.com/office/drawing/2014/main" id="{697B15C4-0524-4A21-A6CE-F7DA7DA15B84}"/>
              </a:ext>
            </a:extLst>
          </p:cNvPr>
          <p:cNvPicPr>
            <a:picLocks noChangeAspect="1"/>
          </p:cNvPicPr>
          <p:nvPr userDrawn="1"/>
        </p:nvPicPr>
        <p:blipFill rotWithShape="1">
          <a:blip r:embed="rId4">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spTree>
    <p:extLst>
      <p:ext uri="{BB962C8B-B14F-4D97-AF65-F5344CB8AC3E}">
        <p14:creationId xmlns:p14="http://schemas.microsoft.com/office/powerpoint/2010/main" val="2741808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封底-3">
    <p:bg>
      <p:bgPr>
        <a:solidFill>
          <a:schemeClr val="accent1"/>
        </a:solidFill>
        <a:effectLst/>
      </p:bgPr>
    </p:bg>
    <p:spTree>
      <p:nvGrpSpPr>
        <p:cNvPr id="1" name=""/>
        <p:cNvGrpSpPr/>
        <p:nvPr/>
      </p:nvGrpSpPr>
      <p:grpSpPr>
        <a:xfrm>
          <a:off x="0" y="0"/>
          <a:ext cx="0" cy="0"/>
          <a:chOff x="0" y="0"/>
          <a:chExt cx="0" cy="0"/>
        </a:xfrm>
      </p:grpSpPr>
      <p:sp>
        <p:nvSpPr>
          <p:cNvPr id="2" name="流程图: 离页连接符 1">
            <a:extLst>
              <a:ext uri="{FF2B5EF4-FFF2-40B4-BE49-F238E27FC236}">
                <a16:creationId xmlns:a16="http://schemas.microsoft.com/office/drawing/2014/main" id="{3D05038B-8A32-4BD0-A068-AFE03E6FF8D3}"/>
              </a:ext>
            </a:extLst>
          </p:cNvPr>
          <p:cNvSpPr/>
          <p:nvPr userDrawn="1"/>
        </p:nvSpPr>
        <p:spPr>
          <a:xfrm>
            <a:off x="3419386" y="0"/>
            <a:ext cx="5353229" cy="5219695"/>
          </a:xfrm>
          <a:prstGeom prst="flowChartOffpage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2952571" y="2609847"/>
            <a:ext cx="6286859" cy="598488"/>
          </a:xfrm>
          <a:prstGeom prst="rect">
            <a:avLst/>
          </a:prstGeom>
        </p:spPr>
        <p:txBody>
          <a:bodyPr anchor="ctr"/>
          <a:lstStyle>
            <a:lvl1pPr marL="0" indent="0" algn="ctr">
              <a:lnSpc>
                <a:spcPct val="100000"/>
              </a:lnSpc>
              <a:buNone/>
              <a:defRPr sz="5400" b="1" spc="600">
                <a:solidFill>
                  <a:schemeClr val="accent1"/>
                </a:solidFill>
              </a:defRPr>
            </a:lvl1pPr>
          </a:lstStyle>
          <a:p>
            <a:pPr lvl="0"/>
            <a:endParaRPr lang="zh-CN" altLang="en-US" dirty="0"/>
          </a:p>
        </p:txBody>
      </p:sp>
      <p:pic>
        <p:nvPicPr>
          <p:cNvPr id="7" name="图片 6">
            <a:extLst>
              <a:ext uri="{FF2B5EF4-FFF2-40B4-BE49-F238E27FC236}">
                <a16:creationId xmlns:a16="http://schemas.microsoft.com/office/drawing/2014/main" id="{709B0529-EE67-44AA-BAF8-7E78156B3DE4}"/>
              </a:ext>
            </a:extLst>
          </p:cNvPr>
          <p:cNvPicPr>
            <a:picLocks noChangeAspect="1"/>
          </p:cNvPicPr>
          <p:nvPr userDrawn="1"/>
        </p:nvPicPr>
        <p:blipFill rotWithShape="1">
          <a:blip r:embed="rId2">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pic>
        <p:nvPicPr>
          <p:cNvPr id="5" name="图片 4">
            <a:extLst>
              <a:ext uri="{FF2B5EF4-FFF2-40B4-BE49-F238E27FC236}">
                <a16:creationId xmlns:a16="http://schemas.microsoft.com/office/drawing/2014/main" id="{DFA12E6D-1EC4-4BB8-BCAB-668C213B8F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6410" y="188997"/>
            <a:ext cx="3019180" cy="2116050"/>
          </a:xfrm>
          <a:prstGeom prst="rect">
            <a:avLst/>
          </a:prstGeom>
        </p:spPr>
      </p:pic>
      <p:sp>
        <p:nvSpPr>
          <p:cNvPr id="18" name="任意多边形: 形状 17">
            <a:extLst>
              <a:ext uri="{FF2B5EF4-FFF2-40B4-BE49-F238E27FC236}">
                <a16:creationId xmlns:a16="http://schemas.microsoft.com/office/drawing/2014/main" id="{5B543617-7E5E-4360-A155-0CA2B7AF9E10}"/>
              </a:ext>
            </a:extLst>
          </p:cNvPr>
          <p:cNvSpPr/>
          <p:nvPr userDrawn="1"/>
        </p:nvSpPr>
        <p:spPr>
          <a:xfrm>
            <a:off x="3419386" y="4393629"/>
            <a:ext cx="5353229" cy="1461642"/>
          </a:xfrm>
          <a:custGeom>
            <a:avLst/>
            <a:gdLst>
              <a:gd name="connsiteX0" fmla="*/ 0 w 5353229"/>
              <a:gd name="connsiteY0" fmla="*/ 0 h 1461642"/>
              <a:gd name="connsiteX1" fmla="*/ 2676615 w 5353229"/>
              <a:gd name="connsiteY1" fmla="*/ 1043939 h 1461642"/>
              <a:gd name="connsiteX2" fmla="*/ 5353229 w 5353229"/>
              <a:gd name="connsiteY2" fmla="*/ 0 h 1461642"/>
              <a:gd name="connsiteX3" fmla="*/ 5353229 w 5353229"/>
              <a:gd name="connsiteY3" fmla="*/ 417703 h 1461642"/>
              <a:gd name="connsiteX4" fmla="*/ 2676615 w 5353229"/>
              <a:gd name="connsiteY4" fmla="*/ 1461642 h 1461642"/>
              <a:gd name="connsiteX5" fmla="*/ 0 w 5353229"/>
              <a:gd name="connsiteY5" fmla="*/ 417703 h 146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53229" h="1461642">
                <a:moveTo>
                  <a:pt x="0" y="0"/>
                </a:moveTo>
                <a:lnTo>
                  <a:pt x="2676615" y="1043939"/>
                </a:lnTo>
                <a:lnTo>
                  <a:pt x="5353229" y="0"/>
                </a:lnTo>
                <a:lnTo>
                  <a:pt x="5353229" y="417703"/>
                </a:lnTo>
                <a:lnTo>
                  <a:pt x="2676615" y="1461642"/>
                </a:lnTo>
                <a:lnTo>
                  <a:pt x="0" y="41770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9" name="图片 8" descr="图片包含 建筑物&#10;&#10;自动生成的说明">
            <a:extLst>
              <a:ext uri="{FF2B5EF4-FFF2-40B4-BE49-F238E27FC236}">
                <a16:creationId xmlns:a16="http://schemas.microsoft.com/office/drawing/2014/main" id="{D3C2EE1F-0BF9-49E9-859D-A8611895DEEE}"/>
              </a:ext>
            </a:extLst>
          </p:cNvPr>
          <p:cNvPicPr>
            <a:picLocks noChangeAspect="1"/>
          </p:cNvPicPr>
          <p:nvPr userDrawn="1"/>
        </p:nvPicPr>
        <p:blipFill>
          <a:blip r:embed="rId4">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spTree>
    <p:extLst>
      <p:ext uri="{BB962C8B-B14F-4D97-AF65-F5344CB8AC3E}">
        <p14:creationId xmlns:p14="http://schemas.microsoft.com/office/powerpoint/2010/main" val="4187296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Tree>
    <p:extLst>
      <p:ext uri="{BB962C8B-B14F-4D97-AF65-F5344CB8AC3E}">
        <p14:creationId xmlns:p14="http://schemas.microsoft.com/office/powerpoint/2010/main" val="3774908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空白（lowpoly）">
    <p:spTree>
      <p:nvGrpSpPr>
        <p:cNvPr id="1" name=""/>
        <p:cNvGrpSpPr/>
        <p:nvPr/>
      </p:nvGrpSpPr>
      <p:grpSpPr>
        <a:xfrm>
          <a:off x="0" y="0"/>
          <a:ext cx="0" cy="0"/>
          <a:chOff x="0" y="0"/>
          <a:chExt cx="0" cy="0"/>
        </a:xfrm>
      </p:grpSpPr>
      <p:pic>
        <p:nvPicPr>
          <p:cNvPr id="5" name="图片 4" descr="图片包含 建筑物, 圆屋顶, 地板&#10;&#10;描述已自动生成">
            <a:extLst>
              <a:ext uri="{FF2B5EF4-FFF2-40B4-BE49-F238E27FC236}">
                <a16:creationId xmlns:a16="http://schemas.microsoft.com/office/drawing/2014/main" id="{0E7CEFF4-3933-40D2-928B-A28B021C14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Tree>
    <p:extLst>
      <p:ext uri="{BB962C8B-B14F-4D97-AF65-F5344CB8AC3E}">
        <p14:creationId xmlns:p14="http://schemas.microsoft.com/office/powerpoint/2010/main" val="88762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A677578-EE5C-4EF4-B0AD-2C9F9C6AC6B2}"/>
              </a:ext>
            </a:extLst>
          </p:cNvPr>
          <p:cNvPicPr>
            <a:picLocks noChangeAspect="1"/>
          </p:cNvPicPr>
          <p:nvPr userDrawn="1"/>
        </p:nvPicPr>
        <p:blipFill rotWithShape="1">
          <a:blip r:embed="rId2">
            <a:duotone>
              <a:schemeClr val="bg2">
                <a:shade val="45000"/>
                <a:satMod val="135000"/>
              </a:schemeClr>
              <a:prstClr val="white"/>
            </a:duotone>
          </a:blip>
          <a:srcRect r="27993"/>
          <a:stretch/>
        </p:blipFill>
        <p:spPr>
          <a:xfrm>
            <a:off x="1" y="-5557"/>
            <a:ext cx="12192000" cy="6863557"/>
          </a:xfrm>
          <a:prstGeom prst="rect">
            <a:avLst/>
          </a:prstGeom>
        </p:spPr>
      </p:pic>
      <p:sp>
        <p:nvSpPr>
          <p:cNvPr id="4" name="矩形 3">
            <a:extLst>
              <a:ext uri="{FF2B5EF4-FFF2-40B4-BE49-F238E27FC236}">
                <a16:creationId xmlns:a16="http://schemas.microsoft.com/office/drawing/2014/main" id="{8216A5A6-7707-4E8A-942A-139653FAB1BC}"/>
              </a:ext>
            </a:extLst>
          </p:cNvPr>
          <p:cNvSpPr/>
          <p:nvPr userDrawn="1"/>
        </p:nvSpPr>
        <p:spPr>
          <a:xfrm>
            <a:off x="-3" y="2077796"/>
            <a:ext cx="12192000" cy="4780204"/>
          </a:xfrm>
          <a:prstGeom prst="rect">
            <a:avLst/>
          </a:prstGeom>
          <a:gradFill>
            <a:gsLst>
              <a:gs pos="0">
                <a:srgbClr val="010000">
                  <a:alpha val="0"/>
                </a:srgbClr>
              </a:gs>
              <a:gs pos="100000">
                <a:srgbClr val="010000">
                  <a:alpha val="8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矩形 4">
            <a:extLst>
              <a:ext uri="{FF2B5EF4-FFF2-40B4-BE49-F238E27FC236}">
                <a16:creationId xmlns:a16="http://schemas.microsoft.com/office/drawing/2014/main" id="{F740F69A-19BB-4AA3-A265-5AB4D0D430F4}"/>
              </a:ext>
            </a:extLst>
          </p:cNvPr>
          <p:cNvSpPr/>
          <p:nvPr userDrawn="1"/>
        </p:nvSpPr>
        <p:spPr>
          <a:xfrm rot="10800000">
            <a:off x="-1" y="-5557"/>
            <a:ext cx="12191999" cy="3217764"/>
          </a:xfrm>
          <a:prstGeom prst="rect">
            <a:avLst/>
          </a:prstGeom>
          <a:gradFill>
            <a:gsLst>
              <a:gs pos="0">
                <a:srgbClr val="010000">
                  <a:alpha val="0"/>
                </a:srgbClr>
              </a:gs>
              <a:gs pos="100000">
                <a:srgbClr val="01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a:extLst>
              <a:ext uri="{FF2B5EF4-FFF2-40B4-BE49-F238E27FC236}">
                <a16:creationId xmlns:a16="http://schemas.microsoft.com/office/drawing/2014/main" id="{2BDA7112-A044-49CE-B9CA-A72126AA67B4}"/>
              </a:ext>
            </a:extLst>
          </p:cNvPr>
          <p:cNvSpPr/>
          <p:nvPr userDrawn="1"/>
        </p:nvSpPr>
        <p:spPr>
          <a:xfrm>
            <a:off x="-1" y="0"/>
            <a:ext cx="12192001" cy="6811864"/>
          </a:xfrm>
          <a:prstGeom prst="rect">
            <a:avLst/>
          </a:prstGeom>
          <a:solidFill>
            <a:srgbClr val="080304">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1444A070-E8CF-4E44-B7E5-DA7C47A7E6A7}"/>
              </a:ext>
            </a:extLst>
          </p:cNvPr>
          <p:cNvSpPr txBox="1"/>
          <p:nvPr userDrawn="1"/>
        </p:nvSpPr>
        <p:spPr>
          <a:xfrm>
            <a:off x="4760680" y="564634"/>
            <a:ext cx="2670634" cy="369332"/>
          </a:xfrm>
          <a:prstGeom prst="rect">
            <a:avLst/>
          </a:prstGeom>
          <a:noFill/>
        </p:spPr>
        <p:txBody>
          <a:bodyPr wrap="square" rtlCol="0">
            <a:spAutoFit/>
          </a:bodyPr>
          <a:lstStyle>
            <a:defPPr>
              <a:defRPr lang="en-US"/>
            </a:defPPr>
            <a:lvl1pPr algn="dist">
              <a:defRPr sz="1600">
                <a:solidFill>
                  <a:schemeClr val="bg1"/>
                </a:solidFill>
                <a:latin typeface="+mj-ea"/>
                <a:ea typeface="+mj-ea"/>
              </a:defRPr>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本</a:t>
            </a:r>
            <a:r>
              <a:rPr kumimoji="0" lang="en-US" altLang="zh-CN" sz="18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模板正参与</a:t>
            </a: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 name="矩形 7">
            <a:extLst>
              <a:ext uri="{FF2B5EF4-FFF2-40B4-BE49-F238E27FC236}">
                <a16:creationId xmlns:a16="http://schemas.microsoft.com/office/drawing/2014/main" id="{E5858290-D261-4C60-BB99-630C19F3840C}"/>
              </a:ext>
            </a:extLst>
          </p:cNvPr>
          <p:cNvSpPr/>
          <p:nvPr userDrawn="1"/>
        </p:nvSpPr>
        <p:spPr>
          <a:xfrm>
            <a:off x="3602350" y="2482543"/>
            <a:ext cx="4987300" cy="400109"/>
          </a:xfrm>
          <a:prstGeom prst="rect">
            <a:avLst/>
          </a:prstGeom>
          <a:gradFill flip="none" rotWithShape="1">
            <a:gsLst>
              <a:gs pos="100000">
                <a:srgbClr val="CB9B53">
                  <a:alpha val="0"/>
                </a:srgbClr>
              </a:gs>
              <a:gs pos="0">
                <a:srgbClr val="CB9B53">
                  <a:alpha val="7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E5177"/>
              </a:solidFill>
              <a:effectLst/>
              <a:uLnTx/>
              <a:uFillTx/>
              <a:latin typeface="Segoe UI"/>
              <a:ea typeface="微软雅黑"/>
              <a:cs typeface="+mn-cs"/>
            </a:endParaRPr>
          </a:p>
        </p:txBody>
      </p:sp>
      <p:sp>
        <p:nvSpPr>
          <p:cNvPr id="9" name="文本框 8">
            <a:extLst>
              <a:ext uri="{FF2B5EF4-FFF2-40B4-BE49-F238E27FC236}">
                <a16:creationId xmlns:a16="http://schemas.microsoft.com/office/drawing/2014/main" id="{87DC30B4-F006-4610-BE34-27B2068262E4}"/>
              </a:ext>
            </a:extLst>
          </p:cNvPr>
          <p:cNvSpPr txBox="1"/>
          <p:nvPr userDrawn="1"/>
        </p:nvSpPr>
        <p:spPr>
          <a:xfrm>
            <a:off x="4049486" y="2517885"/>
            <a:ext cx="4093028"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 </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第一届高校</a:t>
            </a: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模板设计大赛 </a:t>
            </a:r>
            <a:endParaRPr kumimoji="0" lang="en-US" sz="16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6DC88D0E-6AEB-4B0D-AE77-4A1F31C8C366}"/>
              </a:ext>
            </a:extLst>
          </p:cNvPr>
          <p:cNvSpPr txBox="1"/>
          <p:nvPr userDrawn="1"/>
        </p:nvSpPr>
        <p:spPr>
          <a:xfrm>
            <a:off x="6133678" y="4824918"/>
            <a:ext cx="2545865" cy="1061381"/>
          </a:xfrm>
          <a:prstGeom prst="rect">
            <a:avLst/>
          </a:prstGeom>
          <a:noFill/>
        </p:spPr>
        <p:txBody>
          <a:bodyPr wrap="square" rtlCol="0">
            <a:spAutoFit/>
          </a:bodyPr>
          <a:lstStyle>
            <a:defPPr>
              <a:defRPr lang="en-US"/>
            </a:defPPr>
            <a:lvl1pPr algn="dist">
              <a:defRPr>
                <a:solidFill>
                  <a:schemeClr val="bg1"/>
                </a:solidFill>
                <a:latin typeface="+mj-ea"/>
                <a:ea typeface="+mj-ea"/>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微信扫码</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来聆听模板作者</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设计灵感、制作思路</a:t>
            </a:r>
            <a:endParaRPr kumimoji="0" lang="en-US" sz="1800" b="0" i="0" u="none" strike="noStrike" kern="1200" cap="none" spc="150" normalizeH="0" baseline="0" noProof="0">
              <a:ln>
                <a:noFill/>
              </a:ln>
              <a:solidFill>
                <a:prstClr val="white"/>
              </a:solidFill>
              <a:effectLst/>
              <a:uLnTx/>
              <a:uFillTx/>
              <a:latin typeface="微软雅黑"/>
              <a:ea typeface="微软雅黑"/>
              <a:cs typeface="+mn-cs"/>
            </a:endParaRPr>
          </a:p>
        </p:txBody>
      </p:sp>
      <p:pic>
        <p:nvPicPr>
          <p:cNvPr id="12" name="图片 11">
            <a:extLst>
              <a:ext uri="{FF2B5EF4-FFF2-40B4-BE49-F238E27FC236}">
                <a16:creationId xmlns:a16="http://schemas.microsoft.com/office/drawing/2014/main" id="{D791EC9B-5DBA-40F6-9696-4F391A93BCEF}"/>
              </a:ext>
            </a:extLst>
          </p:cNvPr>
          <p:cNvPicPr>
            <a:picLocks noChangeAspect="1"/>
          </p:cNvPicPr>
          <p:nvPr userDrawn="1"/>
        </p:nvPicPr>
        <p:blipFill>
          <a:blip r:embed="rId3"/>
          <a:stretch>
            <a:fillRect/>
          </a:stretch>
        </p:blipFill>
        <p:spPr>
          <a:xfrm>
            <a:off x="-615419" y="3771974"/>
            <a:ext cx="13817069" cy="3996426"/>
          </a:xfrm>
          <a:prstGeom prst="rect">
            <a:avLst/>
          </a:prstGeom>
        </p:spPr>
      </p:pic>
      <p:pic>
        <p:nvPicPr>
          <p:cNvPr id="13" name="图片 12">
            <a:extLst>
              <a:ext uri="{FF2B5EF4-FFF2-40B4-BE49-F238E27FC236}">
                <a16:creationId xmlns:a16="http://schemas.microsoft.com/office/drawing/2014/main" id="{3337B091-14D1-40FD-B8AD-B9A96874112A}"/>
              </a:ext>
            </a:extLst>
          </p:cNvPr>
          <p:cNvPicPr>
            <a:picLocks noChangeAspect="1"/>
          </p:cNvPicPr>
          <p:nvPr userDrawn="1"/>
        </p:nvPicPr>
        <p:blipFill>
          <a:blip r:embed="rId4"/>
          <a:stretch>
            <a:fillRect/>
          </a:stretch>
        </p:blipFill>
        <p:spPr>
          <a:xfrm>
            <a:off x="1683657" y="716939"/>
            <a:ext cx="8824686" cy="1844708"/>
          </a:xfrm>
          <a:prstGeom prst="rect">
            <a:avLst/>
          </a:prstGeom>
        </p:spPr>
      </p:pic>
      <p:sp>
        <p:nvSpPr>
          <p:cNvPr id="14" name="文本框 13">
            <a:extLst>
              <a:ext uri="{FF2B5EF4-FFF2-40B4-BE49-F238E27FC236}">
                <a16:creationId xmlns:a16="http://schemas.microsoft.com/office/drawing/2014/main" id="{260EA93C-471D-411C-A976-09210F7DFE72}"/>
              </a:ext>
            </a:extLst>
          </p:cNvPr>
          <p:cNvSpPr txBox="1"/>
          <p:nvPr userDrawn="1"/>
        </p:nvSpPr>
        <p:spPr>
          <a:xfrm>
            <a:off x="3742050" y="2971888"/>
            <a:ext cx="1983605"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活动主办：秋叶</a:t>
            </a:r>
            <a:r>
              <a:rPr kumimoji="0" lang="en-US" altLang="zh-CN" sz="1100" b="0" i="0" u="none" strike="noStrike" kern="1200" cap="none" spc="0" normalizeH="0" baseline="0" noProof="0">
                <a:ln>
                  <a:noFill/>
                </a:ln>
                <a:solidFill>
                  <a:prstClr val="white">
                    <a:lumMod val="75000"/>
                  </a:prstClr>
                </a:solidFill>
                <a:effectLst/>
                <a:uLnTx/>
                <a:uFillTx/>
                <a:latin typeface="微软雅黑"/>
                <a:ea typeface="微软雅黑"/>
                <a:cs typeface="+mn-cs"/>
              </a:rPr>
              <a:t>PPT</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5" name="文本框 14">
            <a:extLst>
              <a:ext uri="{FF2B5EF4-FFF2-40B4-BE49-F238E27FC236}">
                <a16:creationId xmlns:a16="http://schemas.microsoft.com/office/drawing/2014/main" id="{636416E4-5D2E-4F0B-8673-534B0C96E10E}"/>
              </a:ext>
            </a:extLst>
          </p:cNvPr>
          <p:cNvSpPr txBox="1"/>
          <p:nvPr userDrawn="1"/>
        </p:nvSpPr>
        <p:spPr>
          <a:xfrm>
            <a:off x="6079638" y="2971888"/>
            <a:ext cx="2492943"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技术支持：微软听听文档</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6" name="矩形 15">
            <a:extLst>
              <a:ext uri="{FF2B5EF4-FFF2-40B4-BE49-F238E27FC236}">
                <a16:creationId xmlns:a16="http://schemas.microsoft.com/office/drawing/2014/main" id="{90FAAB6E-BB88-4DC1-B3F2-030FD2561703}"/>
              </a:ext>
            </a:extLst>
          </p:cNvPr>
          <p:cNvSpPr/>
          <p:nvPr userDrawn="1"/>
        </p:nvSpPr>
        <p:spPr>
          <a:xfrm>
            <a:off x="3600610" y="3494767"/>
            <a:ext cx="2318400" cy="2318400"/>
          </a:xfrm>
          <a:prstGeom prst="rect">
            <a:avLst/>
          </a:prstGeom>
          <a:solidFill>
            <a:schemeClr val="bg1"/>
          </a:solidFill>
          <a:ln w="57150">
            <a:solidFill>
              <a:srgbClr val="CB9B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53968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46331" cy="369332"/>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FFFFF"/>
                </a:solidFill>
                <a:effectLst/>
                <a:uLnTx/>
                <a:uFillTx/>
                <a:latin typeface="Segoe UI Light"/>
                <a:ea typeface="微软雅黑"/>
                <a:cs typeface="Segoe UI Light"/>
              </a:rPr>
              <a:t>标注</a:t>
            </a:r>
            <a:endParaRPr kumimoji="0" lang="zh-CN" altLang="en-US" sz="18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1" name="矩形 10"/>
          <p:cNvSpPr/>
          <p:nvPr userDrawn="1"/>
        </p:nvSpPr>
        <p:spPr>
          <a:xfrm>
            <a:off x="2572589" y="759873"/>
            <a:ext cx="1402001" cy="2025170"/>
          </a:xfrm>
          <a:prstGeom prst="rect">
            <a:avLst/>
          </a:prstGeom>
        </p:spPr>
        <p:txBody>
          <a:bodyPr wrap="square">
            <a:spAutoFit/>
          </a:bodyPr>
          <a:lstStyle/>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使用说明 </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声明</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2" name="矩形 11"/>
          <p:cNvSpPr/>
          <p:nvPr userDrawn="1"/>
        </p:nvSpPr>
        <p:spPr>
          <a:xfrm>
            <a:off x="4153010" y="759873"/>
            <a:ext cx="7074345" cy="258532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模板为作者原创，著作权归作者所有。</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您仅可以个人非商业用途使用本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未经权利人书面明确授权，不可将信息内容的全部或部分用于出售，或以出租、出借、转让、分销、发布等其他任何方式供他人使用</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否则将承担法律责任。</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尊重知识产权并注重保护用户享有的各项权利。</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拥有对本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模板进行展示、报道、宣传及用于市场活动的权利，若在比赛或商业应用过程中发生版权纠纷，其法律责任由作者本人承担。</a:t>
            </a:r>
            <a:endParaRPr kumimoji="0" lang="zh-CN" altLang="en-US"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1" lang="en-US" altLang="zh-CN" sz="1000" b="0" i="0" u="none" strike="noStrike" kern="0" cap="none" spc="0" normalizeH="0" baseline="0" noProof="0" dirty="0">
                <a:ln>
                  <a:noFill/>
                </a:ln>
                <a:solidFill>
                  <a:prstClr val="white"/>
                </a:solidFill>
                <a:effectLst/>
                <a:uLnTx/>
                <a:uFillTx/>
                <a:latin typeface="Segoe UI Light"/>
                <a:ea typeface="微软雅黑" charset="0"/>
                <a:cs typeface="Segoe UI Light"/>
              </a:rPr>
              <a:t>OfficePLUS</a:t>
            </a:r>
            <a:endParaRPr kumimoji="0" lang="zh-CN" altLang="en-US" sz="1000" b="0" i="0" u="none" strike="noStrike" kern="0" cap="none" spc="0" normalizeH="0" baseline="0" noProof="0" dirty="0">
              <a:ln>
                <a:noFill/>
              </a:ln>
              <a:solidFill>
                <a:prstClr val="white"/>
              </a:solidFill>
              <a:effectLst/>
              <a:uLnTx/>
              <a:uFillTx/>
              <a:latin typeface="Segoe UI Light"/>
              <a:ea typeface="微软雅黑" charset="0"/>
              <a:cs typeface="Segoe UI Light"/>
            </a:endParaRPr>
          </a:p>
        </p:txBody>
      </p:sp>
    </p:spTree>
    <p:extLst>
      <p:ext uri="{BB962C8B-B14F-4D97-AF65-F5344CB8AC3E}">
        <p14:creationId xmlns:p14="http://schemas.microsoft.com/office/powerpoint/2010/main" val="184301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DF26411B-55E1-4CE5-B9CA-4734B17AE0EC}"/>
              </a:ext>
            </a:extLst>
          </p:cNvPr>
          <p:cNvSpPr>
            <a:spLocks noGrp="1"/>
          </p:cNvSpPr>
          <p:nvPr>
            <p:ph type="sldNum" sz="quarter" idx="4"/>
          </p:nvPr>
        </p:nvSpPr>
        <p:spPr>
          <a:xfrm>
            <a:off x="10849970" y="6515101"/>
            <a:ext cx="1037230" cy="342900"/>
          </a:xfrm>
          <a:prstGeom prst="rect">
            <a:avLst/>
          </a:prstGeom>
        </p:spPr>
        <p:txBody>
          <a:bodyPr vert="horz" lIns="91440" tIns="45720" rIns="91440" bIns="45720" rtlCol="0" anchor="ctr"/>
          <a:lstStyle>
            <a:lvl1pPr algn="r">
              <a:defRPr sz="1200">
                <a:solidFill>
                  <a:schemeClr val="tx1">
                    <a:tint val="75000"/>
                  </a:schemeClr>
                </a:solidFill>
              </a:defRPr>
            </a:lvl1pPr>
          </a:lstStyle>
          <a:p>
            <a:fld id="{548644C6-89F0-466C-949F-E70AD72679A8}" type="slidenum">
              <a:rPr lang="zh-CN" altLang="en-US" smtClean="0"/>
              <a:t>‹#›</a:t>
            </a:fld>
            <a:endParaRPr lang="zh-CN" altLang="en-US"/>
          </a:p>
        </p:txBody>
      </p:sp>
    </p:spTree>
    <p:extLst>
      <p:ext uri="{BB962C8B-B14F-4D97-AF65-F5344CB8AC3E}">
        <p14:creationId xmlns:p14="http://schemas.microsoft.com/office/powerpoint/2010/main" val="2068584755"/>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5" r:id="rId4"/>
    <p:sldLayoutId id="2147483657" r:id="rId5"/>
    <p:sldLayoutId id="2147483653" r:id="rId6"/>
    <p:sldLayoutId id="2147483658" r:id="rId7"/>
    <p:sldLayoutId id="2147483650" r:id="rId8"/>
    <p:sldLayoutId id="2147483659" r:id="rId9"/>
    <p:sldLayoutId id="2147483651" r:id="rId10"/>
    <p:sldLayoutId id="2147483654" r:id="rId11"/>
    <p:sldLayoutId id="2147483660" r:id="rId12"/>
    <p:sldLayoutId id="2147483663" r:id="rId13"/>
    <p:sldLayoutId id="2147483652"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userDrawn="1">
          <p15:clr>
            <a:srgbClr val="F26B43"/>
          </p15:clr>
        </p15:guide>
        <p15:guide id="2" pos="7488" userDrawn="1">
          <p15:clr>
            <a:srgbClr val="F26B43"/>
          </p15:clr>
        </p15:guide>
        <p15:guide id="3" orient="horz" pos="432" userDrawn="1">
          <p15:clr>
            <a:srgbClr val="F26B43"/>
          </p15:clr>
        </p15:guide>
        <p15:guide id="4" orient="horz" pos="472" userDrawn="1">
          <p15:clr>
            <a:srgbClr val="F26B43"/>
          </p15:clr>
        </p15:guide>
        <p15:guide id="5" orient="horz" pos="4104" userDrawn="1">
          <p15:clr>
            <a:srgbClr val="F26B43"/>
          </p15:clr>
        </p15:guide>
        <p15:guide id="6" orient="horz" pos="40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486659"/>
      </p:ext>
    </p:extLst>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hemeOverride" Target="../theme/themeOverride1.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29.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10.xml"/><Relationship Id="rId5" Type="http://schemas.openxmlformats.org/officeDocument/2006/relationships/image" Target="../media/image36.sv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0.xml"/><Relationship Id="rId4" Type="http://schemas.openxmlformats.org/officeDocument/2006/relationships/image" Target="../media/image42.svg"/></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0.xml"/><Relationship Id="rId5" Type="http://schemas.openxmlformats.org/officeDocument/2006/relationships/image" Target="../media/image47.sv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0.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0.xml"/><Relationship Id="rId5" Type="http://schemas.openxmlformats.org/officeDocument/2006/relationships/image" Target="../media/image55.svg"/><Relationship Id="rId4" Type="http://schemas.openxmlformats.org/officeDocument/2006/relationships/image" Target="../media/image5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5DC16E02-FD2D-D9A8-0C90-1AA1A3B92954}"/>
              </a:ext>
            </a:extLst>
          </p:cNvPr>
          <p:cNvSpPr>
            <a:spLocks noGrp="1"/>
          </p:cNvSpPr>
          <p:nvPr>
            <p:ph type="body" sz="quarter" idx="11"/>
          </p:nvPr>
        </p:nvSpPr>
        <p:spPr>
          <a:xfrm>
            <a:off x="1032821" y="341368"/>
            <a:ext cx="10503505" cy="598488"/>
          </a:xfrm>
        </p:spPr>
        <p:txBody>
          <a:bodyPr/>
          <a:lstStyle/>
          <a:p>
            <a:r>
              <a:rPr lang="en-CA" altLang="zh-CN" sz="3200" dirty="0"/>
              <a:t>NUMA-Aware Graph-Structured Analytics</a:t>
            </a:r>
            <a:endParaRPr lang="zh-CN" altLang="en-US" sz="3200" dirty="0"/>
          </a:p>
          <a:p>
            <a:endParaRPr lang="zh-CN" altLang="en-US" dirty="0"/>
          </a:p>
        </p:txBody>
      </p:sp>
      <p:sp>
        <p:nvSpPr>
          <p:cNvPr id="3" name="文本占位符 2">
            <a:extLst>
              <a:ext uri="{FF2B5EF4-FFF2-40B4-BE49-F238E27FC236}">
                <a16:creationId xmlns:a16="http://schemas.microsoft.com/office/drawing/2014/main" id="{31B6EB92-7D09-8F89-ECE8-12B0714C32B0}"/>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0DC7FF24-0C4A-93BB-5DBF-10844542E4D3}"/>
              </a:ext>
            </a:extLst>
          </p:cNvPr>
          <p:cNvSpPr>
            <a:spLocks noGrp="1"/>
          </p:cNvSpPr>
          <p:nvPr>
            <p:ph type="body" sz="quarter" idx="13"/>
          </p:nvPr>
        </p:nvSpPr>
        <p:spPr/>
        <p:txBody>
          <a:bodyPr/>
          <a:lstStyle/>
          <a:p>
            <a:endParaRPr lang="zh-CN" altLang="en-US"/>
          </a:p>
        </p:txBody>
      </p:sp>
      <p:sp>
        <p:nvSpPr>
          <p:cNvPr id="11" name="文本框 10">
            <a:extLst>
              <a:ext uri="{FF2B5EF4-FFF2-40B4-BE49-F238E27FC236}">
                <a16:creationId xmlns:a16="http://schemas.microsoft.com/office/drawing/2014/main" id="{63EC204B-8E1E-D029-1E19-4958C5C2D667}"/>
              </a:ext>
            </a:extLst>
          </p:cNvPr>
          <p:cNvSpPr txBox="1"/>
          <p:nvPr/>
        </p:nvSpPr>
        <p:spPr>
          <a:xfrm>
            <a:off x="1184885" y="2136338"/>
            <a:ext cx="6571030" cy="1261884"/>
          </a:xfrm>
          <a:prstGeom prst="rect">
            <a:avLst/>
          </a:prstGeom>
          <a:noFill/>
        </p:spPr>
        <p:txBody>
          <a:bodyPr wrap="none" rtlCol="0">
            <a:spAutoFit/>
          </a:bodyPr>
          <a:lstStyle/>
          <a:p>
            <a:r>
              <a:rPr lang="en-CA" altLang="zh-CN" sz="2400" dirty="0">
                <a:solidFill>
                  <a:srgbClr val="D83931"/>
                </a:solidFill>
              </a:rPr>
              <a:t>NUMA-Aware Graph-Structured Analytics</a:t>
            </a:r>
          </a:p>
          <a:p>
            <a:endParaRPr lang="en-CA" altLang="zh-CN" dirty="0"/>
          </a:p>
          <a:p>
            <a:r>
              <a:rPr lang="en-CA" altLang="zh-CN" sz="1600" b="1" dirty="0">
                <a:solidFill>
                  <a:srgbClr val="2291CD"/>
                </a:solidFill>
                <a:latin typeface="OpenSans"/>
              </a:rPr>
              <a:t>Kaiyuan Zhang</a:t>
            </a:r>
            <a:r>
              <a:rPr lang="zh-CN" altLang="en-US" sz="1600" b="1" dirty="0">
                <a:solidFill>
                  <a:srgbClr val="2291CD"/>
                </a:solidFill>
                <a:latin typeface="OpenSans"/>
              </a:rPr>
              <a:t>，</a:t>
            </a:r>
            <a:r>
              <a:rPr lang="zh-CN" altLang="en-US" sz="1600" b="1" i="0" u="none" strike="noStrike" dirty="0">
                <a:solidFill>
                  <a:srgbClr val="2291CD"/>
                </a:solidFill>
                <a:effectLst/>
                <a:latin typeface="OpenSans"/>
              </a:rPr>
              <a:t>陈榕</a:t>
            </a:r>
            <a:r>
              <a:rPr lang="zh-CN" altLang="en-US" sz="1600" b="1" dirty="0">
                <a:solidFill>
                  <a:srgbClr val="2291CD"/>
                </a:solidFill>
                <a:latin typeface="OpenSans"/>
              </a:rPr>
              <a:t>，</a:t>
            </a:r>
            <a:r>
              <a:rPr lang="zh-CN" altLang="en-US" sz="1600" b="1" i="0" u="none" strike="noStrike" dirty="0">
                <a:solidFill>
                  <a:srgbClr val="2291CD"/>
                </a:solidFill>
                <a:effectLst/>
                <a:latin typeface="OpenSans"/>
              </a:rPr>
              <a:t>陈海波</a:t>
            </a:r>
            <a:endParaRPr lang="en-CA" altLang="zh-CN" sz="1600" dirty="0"/>
          </a:p>
          <a:p>
            <a:r>
              <a:rPr lang="en-US" altLang="zh-CN" dirty="0"/>
              <a:t>Shanghai Key Laboratory of Scalable Computing and Systems</a:t>
            </a:r>
            <a:endParaRPr lang="zh-CN" altLang="en-US" dirty="0"/>
          </a:p>
        </p:txBody>
      </p:sp>
    </p:spTree>
    <p:extLst>
      <p:ext uri="{BB962C8B-B14F-4D97-AF65-F5344CB8AC3E}">
        <p14:creationId xmlns:p14="http://schemas.microsoft.com/office/powerpoint/2010/main" val="3181279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占位符 59" descr="图片包含 天空, 户外, 建筑物&#10;&#10;自动生成的说明"/>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688" b="28688"/>
          <a:stretch>
            <a:fillRect/>
          </a:stretch>
        </p:blipFill>
        <p:spPr/>
      </p:pic>
      <p:sp>
        <p:nvSpPr>
          <p:cNvPr id="68" name="标题 67"/>
          <p:cNvSpPr>
            <a:spLocks noGrp="1"/>
          </p:cNvSpPr>
          <p:nvPr>
            <p:ph type="title"/>
          </p:nvPr>
        </p:nvSpPr>
        <p:spPr/>
        <p:txBody>
          <a:bodyPr/>
          <a:lstStyle/>
          <a:p>
            <a:r>
              <a:rPr lang="en-US" altLang="zh-CN" sz="4000" b="1" dirty="0">
                <a:solidFill>
                  <a:srgbClr val="D83931"/>
                </a:solidFill>
              </a:rPr>
              <a:t>A comprehensive study</a:t>
            </a:r>
            <a:endParaRPr lang="en-US" altLang="zh-CN" dirty="0">
              <a:solidFill>
                <a:schemeClr val="tx1"/>
              </a:solidFill>
              <a:effectLst>
                <a:outerShdw blurRad="38100" dist="19050" dir="2700000" algn="tl" rotWithShape="0">
                  <a:schemeClr val="dk1">
                    <a:alpha val="40000"/>
                  </a:schemeClr>
                </a:outerShdw>
              </a:effectLst>
            </a:endParaRPr>
          </a:p>
        </p:txBody>
      </p:sp>
      <p:grpSp>
        <p:nvGrpSpPr>
          <p:cNvPr id="2" name="组合 1"/>
          <p:cNvGrpSpPr/>
          <p:nvPr/>
        </p:nvGrpSpPr>
        <p:grpSpPr>
          <a:xfrm>
            <a:off x="1048224" y="3047028"/>
            <a:ext cx="2895125" cy="3181080"/>
            <a:chOff x="1048225" y="3047028"/>
            <a:chExt cx="2862842" cy="3181080"/>
          </a:xfrm>
        </p:grpSpPr>
        <p:sp>
          <p:nvSpPr>
            <p:cNvPr id="5" name="矩形 4"/>
            <p:cNvSpPr/>
            <p:nvPr/>
          </p:nvSpPr>
          <p:spPr>
            <a:xfrm>
              <a:off x="1048225" y="3047028"/>
              <a:ext cx="2862842" cy="318003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chemeClr val="accent1"/>
                  </a:solidFill>
                </a:rPr>
                <a:t>01</a:t>
              </a:r>
              <a:endParaRPr lang="zh-CN" altLang="en-US" sz="13800" b="1" dirty="0">
                <a:solidFill>
                  <a:schemeClr val="accent1"/>
                </a:solidFill>
              </a:endParaRPr>
            </a:p>
          </p:txBody>
        </p:sp>
        <p:sp>
          <p:nvSpPr>
            <p:cNvPr id="6" name="矩形 5"/>
            <p:cNvSpPr/>
            <p:nvPr/>
          </p:nvSpPr>
          <p:spPr>
            <a:xfrm rot="16200000">
              <a:off x="2434933" y="4751974"/>
              <a:ext cx="90000" cy="286226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5911850" y="6000750"/>
            <a:ext cx="3815080" cy="368300"/>
          </a:xfrm>
          <a:prstGeom prst="rect">
            <a:avLst/>
          </a:prstGeom>
          <a:noFill/>
        </p:spPr>
        <p:txBody>
          <a:bodyPr wrap="none" rtlCol="0">
            <a:spAutoFit/>
          </a:bodyPr>
          <a:lstStyle/>
          <a:p>
            <a:pPr algn="l"/>
            <a:r>
              <a:rPr lang="en-US" altLang="zh-CN"/>
              <a:t>reference</a:t>
            </a:r>
            <a:r>
              <a:rPr lang="zh-CN" altLang="en-US"/>
              <a:t>：polymer-ppopp15-slides</a:t>
            </a:r>
          </a:p>
        </p:txBody>
      </p:sp>
    </p:spTree>
    <p:extLst>
      <p:ext uri="{BB962C8B-B14F-4D97-AF65-F5344CB8AC3E}">
        <p14:creationId xmlns:p14="http://schemas.microsoft.com/office/powerpoint/2010/main" val="2887378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41311" y="2745381"/>
            <a:ext cx="4410805" cy="1569660"/>
          </a:xfrm>
          <a:prstGeom prst="rect">
            <a:avLst/>
          </a:prstGeom>
          <a:noFill/>
        </p:spPr>
        <p:txBody>
          <a:bodyPr wrap="square" rtlCol="0">
            <a:spAutoFit/>
          </a:bodyPr>
          <a:lstStyle/>
          <a:p>
            <a:endParaRPr lang="en-CA" altLang="zh-CN" sz="2400" b="1" dirty="0">
              <a:solidFill>
                <a:srgbClr val="FF0000"/>
              </a:solidFill>
            </a:endParaRPr>
          </a:p>
          <a:p>
            <a:pPr marL="342900" indent="-342900">
              <a:buFont typeface="Arial" panose="020B0604020202020204" pitchFamily="34" charset="0"/>
              <a:buChar char="•"/>
            </a:pPr>
            <a:r>
              <a:rPr lang="en-US" altLang="zh-CN" sz="2400" b="1" dirty="0">
                <a:solidFill>
                  <a:srgbClr val="FF0000"/>
                </a:solidFill>
                <a:effectLst/>
              </a:rPr>
              <a:t>social computation</a:t>
            </a:r>
          </a:p>
          <a:p>
            <a:pPr marL="342900" indent="-342900">
              <a:buFont typeface="Arial" panose="020B0604020202020204" pitchFamily="34" charset="0"/>
              <a:buChar char="•"/>
            </a:pPr>
            <a:r>
              <a:rPr lang="en-US" altLang="zh-CN" sz="2400" b="1" dirty="0">
                <a:solidFill>
                  <a:srgbClr val="FF0000"/>
                </a:solidFill>
                <a:effectLst/>
              </a:rPr>
              <a:t>web-search</a:t>
            </a:r>
          </a:p>
          <a:p>
            <a:pPr marL="342900" indent="-342900">
              <a:buFont typeface="Arial" panose="020B0604020202020204" pitchFamily="34" charset="0"/>
              <a:buChar char="•"/>
            </a:pPr>
            <a:r>
              <a:rPr lang="en-US" altLang="zh-CN" sz="2400" b="1" dirty="0">
                <a:solidFill>
                  <a:srgbClr val="FF0000"/>
                </a:solidFill>
                <a:effectLst/>
              </a:rPr>
              <a:t>recommendation systems</a:t>
            </a:r>
            <a:endParaRPr lang="en-CA" altLang="zh-CN" sz="2400" b="1" dirty="0">
              <a:solidFill>
                <a:srgbClr val="FF0000"/>
              </a:solidFill>
              <a:effectLst/>
            </a:endParaRPr>
          </a:p>
        </p:txBody>
      </p:sp>
      <p:pic>
        <p:nvPicPr>
          <p:cNvPr id="8" name="图片 7">
            <a:extLst>
              <a:ext uri="{FF2B5EF4-FFF2-40B4-BE49-F238E27FC236}">
                <a16:creationId xmlns:a16="http://schemas.microsoft.com/office/drawing/2014/main" id="{3EDD31F9-2C9A-55AD-C1D4-F2EC0A26663F}"/>
              </a:ext>
            </a:extLst>
          </p:cNvPr>
          <p:cNvPicPr>
            <a:picLocks noChangeAspect="1"/>
          </p:cNvPicPr>
          <p:nvPr/>
        </p:nvPicPr>
        <p:blipFill>
          <a:blip r:embed="rId3"/>
          <a:stretch>
            <a:fillRect/>
          </a:stretch>
        </p:blipFill>
        <p:spPr>
          <a:xfrm>
            <a:off x="2394728" y="1202062"/>
            <a:ext cx="3300581" cy="4627131"/>
          </a:xfrm>
          <a:prstGeom prst="rect">
            <a:avLst/>
          </a:prstGeom>
        </p:spPr>
      </p:pic>
    </p:spTree>
    <p:extLst>
      <p:ext uri="{BB962C8B-B14F-4D97-AF65-F5344CB8AC3E}">
        <p14:creationId xmlns:p14="http://schemas.microsoft.com/office/powerpoint/2010/main" val="27511657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4788940" y="1767688"/>
            <a:ext cx="4463007" cy="830997"/>
          </a:xfrm>
          <a:prstGeom prst="rect">
            <a:avLst/>
          </a:prstGeom>
          <a:noFill/>
        </p:spPr>
        <p:txBody>
          <a:bodyPr wrap="square" rtlCol="0">
            <a:spAutoFit/>
          </a:bodyPr>
          <a:lstStyle/>
          <a:p>
            <a:endParaRPr lang="en-CA" altLang="zh-CN" sz="2400" dirty="0"/>
          </a:p>
          <a:p>
            <a:endParaRPr lang="en-US" altLang="zh-CN" sz="2400" dirty="0"/>
          </a:p>
        </p:txBody>
      </p:sp>
      <p:pic>
        <p:nvPicPr>
          <p:cNvPr id="15" name="图片 14">
            <a:extLst>
              <a:ext uri="{FF2B5EF4-FFF2-40B4-BE49-F238E27FC236}">
                <a16:creationId xmlns:a16="http://schemas.microsoft.com/office/drawing/2014/main" id="{330EAF64-FE18-2BC9-D401-BD57864ECDAB}"/>
              </a:ext>
            </a:extLst>
          </p:cNvPr>
          <p:cNvPicPr>
            <a:picLocks noChangeAspect="1"/>
          </p:cNvPicPr>
          <p:nvPr/>
        </p:nvPicPr>
        <p:blipFill>
          <a:blip r:embed="rId3"/>
          <a:stretch>
            <a:fillRect/>
          </a:stretch>
        </p:blipFill>
        <p:spPr>
          <a:xfrm>
            <a:off x="2438400" y="1335761"/>
            <a:ext cx="3657600" cy="4409522"/>
          </a:xfrm>
          <a:prstGeom prst="rect">
            <a:avLst/>
          </a:prstGeom>
        </p:spPr>
      </p:pic>
      <p:sp>
        <p:nvSpPr>
          <p:cNvPr id="17" name="文本框 16">
            <a:extLst>
              <a:ext uri="{FF2B5EF4-FFF2-40B4-BE49-F238E27FC236}">
                <a16:creationId xmlns:a16="http://schemas.microsoft.com/office/drawing/2014/main" id="{9DC11FF9-C007-1C4C-8F3A-65B242C6A6AF}"/>
              </a:ext>
            </a:extLst>
          </p:cNvPr>
          <p:cNvSpPr txBox="1"/>
          <p:nvPr/>
        </p:nvSpPr>
        <p:spPr>
          <a:xfrm>
            <a:off x="5729251" y="2294026"/>
            <a:ext cx="6422065" cy="830997"/>
          </a:xfrm>
          <a:prstGeom prst="rect">
            <a:avLst/>
          </a:prstGeom>
          <a:noFill/>
        </p:spPr>
        <p:txBody>
          <a:bodyPr wrap="square">
            <a:spAutoFit/>
          </a:bodyPr>
          <a:lstStyle/>
          <a:p>
            <a:pPr algn="ctr"/>
            <a:r>
              <a:rPr lang="zh-CN" altLang="en-US" sz="2400" dirty="0">
                <a:solidFill>
                  <a:srgbClr val="D83931"/>
                </a:solidFill>
              </a:rPr>
              <a:t>scaling graph-analytics on distributed environments</a:t>
            </a:r>
          </a:p>
        </p:txBody>
      </p:sp>
      <p:sp>
        <p:nvSpPr>
          <p:cNvPr id="18" name="箭头: 下 17">
            <a:extLst>
              <a:ext uri="{FF2B5EF4-FFF2-40B4-BE49-F238E27FC236}">
                <a16:creationId xmlns:a16="http://schemas.microsoft.com/office/drawing/2014/main" id="{3D68BFA9-29F9-7CEF-D482-561580F90565}"/>
              </a:ext>
            </a:extLst>
          </p:cNvPr>
          <p:cNvSpPr/>
          <p:nvPr/>
        </p:nvSpPr>
        <p:spPr>
          <a:xfrm>
            <a:off x="8697249" y="3235862"/>
            <a:ext cx="486067" cy="83099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a:extLst>
              <a:ext uri="{FF2B5EF4-FFF2-40B4-BE49-F238E27FC236}">
                <a16:creationId xmlns:a16="http://schemas.microsoft.com/office/drawing/2014/main" id="{C589FB59-4AB0-E6AF-C947-157D37091705}"/>
              </a:ext>
            </a:extLst>
          </p:cNvPr>
          <p:cNvSpPr txBox="1"/>
          <p:nvPr/>
        </p:nvSpPr>
        <p:spPr>
          <a:xfrm>
            <a:off x="6620063" y="3927013"/>
            <a:ext cx="5359415" cy="738664"/>
          </a:xfrm>
          <a:prstGeom prst="rect">
            <a:avLst/>
          </a:prstGeom>
          <a:noFill/>
        </p:spPr>
        <p:txBody>
          <a:bodyPr wrap="square">
            <a:spAutoFit/>
          </a:bodyPr>
          <a:lstStyle/>
          <a:p>
            <a:endParaRPr lang="en-CA" altLang="zh-CN" dirty="0"/>
          </a:p>
          <a:p>
            <a:r>
              <a:rPr lang="en-CA" altLang="zh-CN" sz="2400" dirty="0">
                <a:solidFill>
                  <a:srgbClr val="D83931"/>
                </a:solidFill>
              </a:rPr>
              <a:t>NUMA characteristics</a:t>
            </a:r>
            <a:r>
              <a:rPr lang="en-CA" altLang="zh-CN" dirty="0">
                <a:effectLst/>
              </a:rPr>
              <a:t> </a:t>
            </a:r>
            <a:r>
              <a:rPr lang="zh-CN" altLang="en-US" sz="2400" dirty="0">
                <a:solidFill>
                  <a:srgbClr val="D83931"/>
                </a:solidFill>
              </a:rPr>
              <a:t>environments</a:t>
            </a:r>
          </a:p>
        </p:txBody>
      </p:sp>
    </p:spTree>
    <p:extLst>
      <p:ext uri="{BB962C8B-B14F-4D97-AF65-F5344CB8AC3E}">
        <p14:creationId xmlns:p14="http://schemas.microsoft.com/office/powerpoint/2010/main" val="3920935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22714" y="2203612"/>
            <a:ext cx="4463007" cy="830997"/>
          </a:xfrm>
          <a:prstGeom prst="rect">
            <a:avLst/>
          </a:prstGeom>
          <a:noFill/>
        </p:spPr>
        <p:txBody>
          <a:bodyPr wrap="square" rtlCol="0">
            <a:spAutoFit/>
          </a:bodyPr>
          <a:lstStyle/>
          <a:p>
            <a:endParaRPr lang="en-CA" altLang="zh-CN" sz="2400" dirty="0"/>
          </a:p>
          <a:p>
            <a:endParaRPr lang="en-US" altLang="zh-CN" sz="2400" dirty="0"/>
          </a:p>
        </p:txBody>
      </p:sp>
      <p:sp>
        <p:nvSpPr>
          <p:cNvPr id="8" name="文本框 7">
            <a:extLst>
              <a:ext uri="{FF2B5EF4-FFF2-40B4-BE49-F238E27FC236}">
                <a16:creationId xmlns:a16="http://schemas.microsoft.com/office/drawing/2014/main" id="{A64F8F47-11D6-E3A9-BA97-EC9D9FA0050C}"/>
              </a:ext>
            </a:extLst>
          </p:cNvPr>
          <p:cNvSpPr txBox="1"/>
          <p:nvPr/>
        </p:nvSpPr>
        <p:spPr>
          <a:xfrm>
            <a:off x="1187344" y="3572791"/>
            <a:ext cx="9817312" cy="1754326"/>
          </a:xfrm>
          <a:prstGeom prst="rect">
            <a:avLst/>
          </a:prstGeom>
          <a:noFill/>
        </p:spPr>
        <p:txBody>
          <a:bodyPr wrap="square">
            <a:spAutoFit/>
          </a:bodyPr>
          <a:lstStyle/>
          <a:p>
            <a:endParaRPr lang="en-CA" altLang="zh-CN" dirty="0"/>
          </a:p>
          <a:p>
            <a:r>
              <a:rPr lang="en-CA" altLang="zh-CN" sz="2400" dirty="0">
                <a:solidFill>
                  <a:srgbClr val="D83931"/>
                </a:solidFill>
              </a:rPr>
              <a:t>Polymer</a:t>
            </a:r>
            <a:r>
              <a:rPr lang="en-US" altLang="zh-CN" sz="2400" dirty="0">
                <a:solidFill>
                  <a:srgbClr val="D83931"/>
                </a:solidFill>
              </a:rPr>
              <a:t>,</a:t>
            </a:r>
            <a:endParaRPr lang="en-CA" altLang="zh-CN" sz="2400" dirty="0">
              <a:solidFill>
                <a:srgbClr val="D83931"/>
              </a:solidFill>
            </a:endParaRPr>
          </a:p>
          <a:p>
            <a:r>
              <a:rPr lang="en-US" altLang="zh-CN" sz="2400" dirty="0">
                <a:solidFill>
                  <a:srgbClr val="D83931"/>
                </a:solidFill>
              </a:rPr>
              <a:t>a NUMA-aware graph-analytics system on multicore with two key design decisions.</a:t>
            </a:r>
          </a:p>
          <a:p>
            <a:endParaRPr lang="en-CA" altLang="zh-CN" dirty="0">
              <a:effectLst/>
            </a:endParaRPr>
          </a:p>
        </p:txBody>
      </p:sp>
      <p:pic>
        <p:nvPicPr>
          <p:cNvPr id="11" name="图片 10">
            <a:extLst>
              <a:ext uri="{FF2B5EF4-FFF2-40B4-BE49-F238E27FC236}">
                <a16:creationId xmlns:a16="http://schemas.microsoft.com/office/drawing/2014/main" id="{767A8114-E43A-6992-1745-C7C11D1BA41A}"/>
              </a:ext>
            </a:extLst>
          </p:cNvPr>
          <p:cNvPicPr>
            <a:picLocks noChangeAspect="1"/>
          </p:cNvPicPr>
          <p:nvPr/>
        </p:nvPicPr>
        <p:blipFill>
          <a:blip r:embed="rId3"/>
          <a:stretch>
            <a:fillRect/>
          </a:stretch>
        </p:blipFill>
        <p:spPr>
          <a:xfrm>
            <a:off x="1985962" y="2032474"/>
            <a:ext cx="8220075" cy="1104900"/>
          </a:xfrm>
          <a:prstGeom prst="rect">
            <a:avLst/>
          </a:prstGeom>
        </p:spPr>
      </p:pic>
    </p:spTree>
    <p:extLst>
      <p:ext uri="{BB962C8B-B14F-4D97-AF65-F5344CB8AC3E}">
        <p14:creationId xmlns:p14="http://schemas.microsoft.com/office/powerpoint/2010/main" val="12933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22714" y="2203612"/>
            <a:ext cx="4463007" cy="830997"/>
          </a:xfrm>
          <a:prstGeom prst="rect">
            <a:avLst/>
          </a:prstGeom>
          <a:noFill/>
        </p:spPr>
        <p:txBody>
          <a:bodyPr wrap="square" rtlCol="0">
            <a:spAutoFit/>
          </a:bodyPr>
          <a:lstStyle/>
          <a:p>
            <a:endParaRPr lang="en-CA" altLang="zh-CN" sz="2400" dirty="0"/>
          </a:p>
          <a:p>
            <a:endParaRPr lang="en-US" altLang="zh-CN" sz="2400" dirty="0"/>
          </a:p>
        </p:txBody>
      </p:sp>
      <p:sp>
        <p:nvSpPr>
          <p:cNvPr id="8" name="文本框 7">
            <a:extLst>
              <a:ext uri="{FF2B5EF4-FFF2-40B4-BE49-F238E27FC236}">
                <a16:creationId xmlns:a16="http://schemas.microsoft.com/office/drawing/2014/main" id="{57E48489-8A32-2FE6-F661-9197205CCAE5}"/>
              </a:ext>
            </a:extLst>
          </p:cNvPr>
          <p:cNvSpPr txBox="1"/>
          <p:nvPr/>
        </p:nvSpPr>
        <p:spPr>
          <a:xfrm>
            <a:off x="1597801" y="1867636"/>
            <a:ext cx="9249825" cy="3416320"/>
          </a:xfrm>
          <a:prstGeom prst="rect">
            <a:avLst/>
          </a:prstGeom>
          <a:noFill/>
        </p:spPr>
        <p:txBody>
          <a:bodyPr wrap="square" rtlCol="0">
            <a:spAutoFit/>
          </a:bodyPr>
          <a:lstStyle/>
          <a:p>
            <a:endParaRPr lang="en-CA" altLang="zh-CN" sz="2400" dirty="0"/>
          </a:p>
          <a:p>
            <a:endParaRPr lang="en-US" altLang="zh-CN" sz="2400" dirty="0">
              <a:solidFill>
                <a:schemeClr val="accent1">
                  <a:lumMod val="75000"/>
                </a:schemeClr>
              </a:solidFill>
            </a:endParaRPr>
          </a:p>
          <a:p>
            <a:r>
              <a:rPr lang="en-US" altLang="zh-CN" sz="2400" dirty="0">
                <a:solidFill>
                  <a:schemeClr val="accent1">
                    <a:lumMod val="75000"/>
                  </a:schemeClr>
                </a:solidFill>
              </a:rPr>
              <a:t>Polymer differentially allocates and places topology data, application-defined data and mutable runtime states of a graph system according to their access patterns to </a:t>
            </a:r>
            <a:r>
              <a:rPr lang="en-US" altLang="zh-CN" sz="2400" dirty="0">
                <a:solidFill>
                  <a:srgbClr val="FF0000"/>
                </a:solidFill>
                <a:highlight>
                  <a:srgbClr val="FFFF00"/>
                </a:highlight>
              </a:rPr>
              <a:t>minimize remote accesses</a:t>
            </a:r>
            <a:r>
              <a:rPr lang="en-US" altLang="zh-CN" sz="2400" dirty="0">
                <a:solidFill>
                  <a:schemeClr val="accent1">
                    <a:lumMod val="75000"/>
                  </a:schemeClr>
                </a:solidFill>
              </a:rPr>
              <a:t>, by using lightweight replication of vertices across NUMA </a:t>
            </a:r>
          </a:p>
          <a:p>
            <a:r>
              <a:rPr lang="en-US" altLang="zh-CN" sz="2400" dirty="0">
                <a:solidFill>
                  <a:schemeClr val="accent1">
                    <a:lumMod val="75000"/>
                  </a:schemeClr>
                </a:solidFill>
              </a:rPr>
              <a:t>nodes. </a:t>
            </a:r>
          </a:p>
          <a:p>
            <a:endParaRPr lang="en-US" altLang="zh-CN" sz="2400" dirty="0">
              <a:effectLst/>
            </a:endParaRPr>
          </a:p>
          <a:p>
            <a:endParaRPr lang="en-US" altLang="zh-CN" sz="2400" dirty="0">
              <a:effectLst/>
            </a:endParaRPr>
          </a:p>
        </p:txBody>
      </p:sp>
      <p:sp>
        <p:nvSpPr>
          <p:cNvPr id="4" name="文本框 3">
            <a:extLst>
              <a:ext uri="{FF2B5EF4-FFF2-40B4-BE49-F238E27FC236}">
                <a16:creationId xmlns:a16="http://schemas.microsoft.com/office/drawing/2014/main" id="{D1E51A85-669D-ABA7-5F77-9518733776F3}"/>
              </a:ext>
            </a:extLst>
          </p:cNvPr>
          <p:cNvSpPr txBox="1"/>
          <p:nvPr/>
        </p:nvSpPr>
        <p:spPr>
          <a:xfrm>
            <a:off x="1597801" y="1405971"/>
            <a:ext cx="2776301" cy="461665"/>
          </a:xfrm>
          <a:prstGeom prst="rect">
            <a:avLst/>
          </a:prstGeom>
          <a:noFill/>
        </p:spPr>
        <p:txBody>
          <a:bodyPr wrap="square" rtlCol="0">
            <a:spAutoFit/>
          </a:bodyPr>
          <a:lstStyle/>
          <a:p>
            <a:r>
              <a:rPr lang="en-US" altLang="zh-CN" sz="2400" dirty="0">
                <a:solidFill>
                  <a:srgbClr val="D83931"/>
                </a:solidFill>
              </a:rPr>
              <a:t>Main contributions</a:t>
            </a:r>
            <a:endParaRPr lang="zh-CN" altLang="en-US" sz="2400" dirty="0">
              <a:solidFill>
                <a:srgbClr val="D83931"/>
              </a:solidFill>
            </a:endParaRPr>
          </a:p>
        </p:txBody>
      </p:sp>
    </p:spTree>
    <p:extLst>
      <p:ext uri="{BB962C8B-B14F-4D97-AF65-F5344CB8AC3E}">
        <p14:creationId xmlns:p14="http://schemas.microsoft.com/office/powerpoint/2010/main" val="1578293806"/>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22714" y="2203612"/>
            <a:ext cx="4463007" cy="830997"/>
          </a:xfrm>
          <a:prstGeom prst="rect">
            <a:avLst/>
          </a:prstGeom>
          <a:noFill/>
        </p:spPr>
        <p:txBody>
          <a:bodyPr wrap="square" rtlCol="0">
            <a:spAutoFit/>
          </a:bodyPr>
          <a:lstStyle/>
          <a:p>
            <a:endParaRPr lang="en-CA" altLang="zh-CN" sz="2400" dirty="0"/>
          </a:p>
          <a:p>
            <a:endParaRPr lang="en-US" altLang="zh-CN" sz="2400" dirty="0"/>
          </a:p>
        </p:txBody>
      </p:sp>
      <p:sp>
        <p:nvSpPr>
          <p:cNvPr id="8" name="文本框 7">
            <a:extLst>
              <a:ext uri="{FF2B5EF4-FFF2-40B4-BE49-F238E27FC236}">
                <a16:creationId xmlns:a16="http://schemas.microsoft.com/office/drawing/2014/main" id="{57E48489-8A32-2FE6-F661-9197205CCAE5}"/>
              </a:ext>
            </a:extLst>
          </p:cNvPr>
          <p:cNvSpPr txBox="1"/>
          <p:nvPr/>
        </p:nvSpPr>
        <p:spPr>
          <a:xfrm>
            <a:off x="4788940" y="1874727"/>
            <a:ext cx="7069243" cy="3108543"/>
          </a:xfrm>
          <a:prstGeom prst="rect">
            <a:avLst/>
          </a:prstGeom>
          <a:noFill/>
        </p:spPr>
        <p:txBody>
          <a:bodyPr wrap="square" rtlCol="0">
            <a:spAutoFit/>
          </a:bodyPr>
          <a:lstStyle/>
          <a:p>
            <a:endParaRPr lang="en-CA" altLang="zh-CN" sz="2400" dirty="0"/>
          </a:p>
          <a:p>
            <a:endParaRPr lang="en-US" altLang="zh-CN" sz="2400" dirty="0"/>
          </a:p>
          <a:p>
            <a:r>
              <a:rPr lang="en-US" altLang="zh-CN" sz="2000" dirty="0">
                <a:solidFill>
                  <a:srgbClr val="D83931"/>
                </a:solidFill>
              </a:rPr>
              <a:t>To improve load balance and vertex convergence, Polymer </a:t>
            </a:r>
          </a:p>
          <a:p>
            <a:r>
              <a:rPr lang="en-US" altLang="zh-CN" sz="2000" dirty="0">
                <a:solidFill>
                  <a:srgbClr val="D83931"/>
                </a:solidFill>
              </a:rPr>
              <a:t>is further built with a </a:t>
            </a:r>
            <a:r>
              <a:rPr lang="en-US" altLang="zh-CN" sz="2000" dirty="0">
                <a:solidFill>
                  <a:srgbClr val="D83931"/>
                </a:solidFill>
                <a:highlight>
                  <a:srgbClr val="FFFF00"/>
                </a:highlight>
              </a:rPr>
              <a:t>hierarchical barrier </a:t>
            </a:r>
            <a:r>
              <a:rPr lang="en-US" altLang="zh-CN" sz="2000" dirty="0">
                <a:solidFill>
                  <a:srgbClr val="D83931"/>
                </a:solidFill>
              </a:rPr>
              <a:t>to boost parallelism and locality, an edge-oriented balanced partitioning for skewed graphs, and adaptive data structures according to the proportion of active vertices. </a:t>
            </a:r>
          </a:p>
          <a:p>
            <a:endParaRPr lang="en-US" altLang="zh-CN" sz="2400" dirty="0">
              <a:effectLst/>
            </a:endParaRPr>
          </a:p>
          <a:p>
            <a:endParaRPr lang="en-US" altLang="zh-CN" sz="2400" dirty="0">
              <a:effectLst/>
            </a:endParaRPr>
          </a:p>
        </p:txBody>
      </p:sp>
      <p:pic>
        <p:nvPicPr>
          <p:cNvPr id="10" name="图片 9">
            <a:extLst>
              <a:ext uri="{FF2B5EF4-FFF2-40B4-BE49-F238E27FC236}">
                <a16:creationId xmlns:a16="http://schemas.microsoft.com/office/drawing/2014/main" id="{0F5E1EA5-7881-141B-A05F-DE89E0139BC5}"/>
              </a:ext>
            </a:extLst>
          </p:cNvPr>
          <p:cNvPicPr>
            <a:picLocks noChangeAspect="1"/>
          </p:cNvPicPr>
          <p:nvPr/>
        </p:nvPicPr>
        <p:blipFill>
          <a:blip r:embed="rId3"/>
          <a:stretch>
            <a:fillRect/>
          </a:stretch>
        </p:blipFill>
        <p:spPr>
          <a:xfrm>
            <a:off x="739514" y="2195512"/>
            <a:ext cx="3876675" cy="2466975"/>
          </a:xfrm>
          <a:prstGeom prst="rect">
            <a:avLst/>
          </a:prstGeom>
        </p:spPr>
      </p:pic>
      <p:sp>
        <p:nvSpPr>
          <p:cNvPr id="11" name="文本框 10">
            <a:extLst>
              <a:ext uri="{FF2B5EF4-FFF2-40B4-BE49-F238E27FC236}">
                <a16:creationId xmlns:a16="http://schemas.microsoft.com/office/drawing/2014/main" id="{9E940995-B1F7-7689-2E52-2AA60B2365B5}"/>
              </a:ext>
            </a:extLst>
          </p:cNvPr>
          <p:cNvSpPr txBox="1"/>
          <p:nvPr/>
        </p:nvSpPr>
        <p:spPr>
          <a:xfrm>
            <a:off x="1597801" y="1405971"/>
            <a:ext cx="2776301" cy="461665"/>
          </a:xfrm>
          <a:prstGeom prst="rect">
            <a:avLst/>
          </a:prstGeom>
          <a:noFill/>
        </p:spPr>
        <p:txBody>
          <a:bodyPr wrap="square" rtlCol="0">
            <a:spAutoFit/>
          </a:bodyPr>
          <a:lstStyle/>
          <a:p>
            <a:r>
              <a:rPr lang="en-US" altLang="zh-CN" sz="2400" dirty="0">
                <a:solidFill>
                  <a:srgbClr val="D83931"/>
                </a:solidFill>
              </a:rPr>
              <a:t>Main contributions</a:t>
            </a:r>
            <a:endParaRPr lang="zh-CN" altLang="en-US" sz="2400" dirty="0">
              <a:solidFill>
                <a:srgbClr val="D83931"/>
              </a:solidFill>
            </a:endParaRPr>
          </a:p>
        </p:txBody>
      </p:sp>
    </p:spTree>
    <p:extLst>
      <p:ext uri="{BB962C8B-B14F-4D97-AF65-F5344CB8AC3E}">
        <p14:creationId xmlns:p14="http://schemas.microsoft.com/office/powerpoint/2010/main" val="4251416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5FCCF22-0547-3077-5EBA-46DF057DCE15}"/>
              </a:ext>
            </a:extLst>
          </p:cNvPr>
          <p:cNvSpPr>
            <a:spLocks noGrp="1"/>
          </p:cNvSpPr>
          <p:nvPr>
            <p:ph type="body" sz="quarter" idx="11"/>
          </p:nvPr>
        </p:nvSpPr>
        <p:spPr>
          <a:xfrm>
            <a:off x="1075351" y="43657"/>
            <a:ext cx="9921833" cy="598488"/>
          </a:xfrm>
        </p:spPr>
        <p:txBody>
          <a:bodyPr/>
          <a:lstStyle/>
          <a:p>
            <a:r>
              <a:rPr lang="en-CA" altLang="zh-CN" sz="3200" dirty="0"/>
              <a:t>NUMA-Aware Graph-Structured Analytics</a:t>
            </a:r>
            <a:endParaRPr lang="zh-CN" altLang="en-US" sz="3200" dirty="0"/>
          </a:p>
        </p:txBody>
      </p:sp>
      <p:sp>
        <p:nvSpPr>
          <p:cNvPr id="3" name="文本占位符 2">
            <a:extLst>
              <a:ext uri="{FF2B5EF4-FFF2-40B4-BE49-F238E27FC236}">
                <a16:creationId xmlns:a16="http://schemas.microsoft.com/office/drawing/2014/main" id="{AB8B6B7D-360C-7FD5-721F-BB8F5741ABE6}"/>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F60B6312-521F-2A6D-874C-21BBF9B6D8E2}"/>
              </a:ext>
            </a:extLst>
          </p:cNvPr>
          <p:cNvSpPr>
            <a:spLocks noGrp="1"/>
          </p:cNvSpPr>
          <p:nvPr>
            <p:ph type="body" sz="quarter" idx="13"/>
          </p:nvPr>
        </p:nvSpPr>
        <p:spPr/>
        <p:txBody>
          <a:bodyPr/>
          <a:lstStyle/>
          <a:p>
            <a:endParaRPr lang="zh-CN" altLang="en-US"/>
          </a:p>
        </p:txBody>
      </p:sp>
      <p:sp>
        <p:nvSpPr>
          <p:cNvPr id="5" name="文本占位符 4">
            <a:extLst>
              <a:ext uri="{FF2B5EF4-FFF2-40B4-BE49-F238E27FC236}">
                <a16:creationId xmlns:a16="http://schemas.microsoft.com/office/drawing/2014/main" id="{5998AA80-20BD-05FA-4A09-182D0F75D44D}"/>
              </a:ext>
            </a:extLst>
          </p:cNvPr>
          <p:cNvSpPr>
            <a:spLocks noGrp="1"/>
          </p:cNvSpPr>
          <p:nvPr>
            <p:ph type="body" sz="quarter" idx="14"/>
          </p:nvPr>
        </p:nvSpPr>
        <p:spPr>
          <a:xfrm>
            <a:off x="4385056" y="2560320"/>
            <a:ext cx="7636256" cy="4874133"/>
          </a:xfrm>
        </p:spPr>
        <p:txBody>
          <a:bodyPr/>
          <a:lstStyle/>
          <a:p>
            <a:pPr marL="0" indent="0">
              <a:buNone/>
            </a:pPr>
            <a:r>
              <a:rPr lang="en-US" altLang="zh-CN" sz="2400" b="1" dirty="0">
                <a:solidFill>
                  <a:srgbClr val="D83931"/>
                </a:solidFill>
              </a:rPr>
              <a:t>A comprehensive study </a:t>
            </a:r>
            <a:r>
              <a:rPr lang="en-US" altLang="zh-CN" sz="2400" dirty="0">
                <a:solidFill>
                  <a:srgbClr val="D83931"/>
                </a:solidFill>
              </a:rPr>
              <a:t>on the characteristics of commodity NUMA machines and how they affect the efficiency of existing single-machine graph analytics systems.</a:t>
            </a:r>
          </a:p>
          <a:p>
            <a:pPr marL="0" indent="0">
              <a:buNone/>
            </a:pPr>
            <a:endParaRPr lang="en-US" altLang="zh-CN" dirty="0"/>
          </a:p>
        </p:txBody>
      </p:sp>
      <p:pic>
        <p:nvPicPr>
          <p:cNvPr id="9" name="图片 8">
            <a:extLst>
              <a:ext uri="{FF2B5EF4-FFF2-40B4-BE49-F238E27FC236}">
                <a16:creationId xmlns:a16="http://schemas.microsoft.com/office/drawing/2014/main" id="{4020A967-3FEB-4438-686A-0E69C875685D}"/>
              </a:ext>
            </a:extLst>
          </p:cNvPr>
          <p:cNvPicPr>
            <a:picLocks noChangeAspect="1"/>
          </p:cNvPicPr>
          <p:nvPr/>
        </p:nvPicPr>
        <p:blipFill>
          <a:blip r:embed="rId3"/>
          <a:stretch>
            <a:fillRect/>
          </a:stretch>
        </p:blipFill>
        <p:spPr>
          <a:xfrm>
            <a:off x="870347" y="2898457"/>
            <a:ext cx="3219450" cy="1914525"/>
          </a:xfrm>
          <a:prstGeom prst="rect">
            <a:avLst/>
          </a:prstGeom>
        </p:spPr>
      </p:pic>
    </p:spTree>
    <p:extLst>
      <p:ext uri="{BB962C8B-B14F-4D97-AF65-F5344CB8AC3E}">
        <p14:creationId xmlns:p14="http://schemas.microsoft.com/office/powerpoint/2010/main" val="31812283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22714" y="2203612"/>
            <a:ext cx="4463007" cy="830997"/>
          </a:xfrm>
          <a:prstGeom prst="rect">
            <a:avLst/>
          </a:prstGeom>
          <a:noFill/>
        </p:spPr>
        <p:txBody>
          <a:bodyPr wrap="square" rtlCol="0">
            <a:spAutoFit/>
          </a:bodyPr>
          <a:lstStyle/>
          <a:p>
            <a:endParaRPr lang="en-CA" altLang="zh-CN" sz="2400" dirty="0"/>
          </a:p>
          <a:p>
            <a:endParaRPr lang="en-US" altLang="zh-CN" sz="2400" dirty="0"/>
          </a:p>
        </p:txBody>
      </p:sp>
      <p:sp>
        <p:nvSpPr>
          <p:cNvPr id="8" name="文本框 7">
            <a:extLst>
              <a:ext uri="{FF2B5EF4-FFF2-40B4-BE49-F238E27FC236}">
                <a16:creationId xmlns:a16="http://schemas.microsoft.com/office/drawing/2014/main" id="{64A171BE-9EDE-FC8C-AF1C-E70D7ABD74BB}"/>
              </a:ext>
            </a:extLst>
          </p:cNvPr>
          <p:cNvSpPr txBox="1"/>
          <p:nvPr/>
        </p:nvSpPr>
        <p:spPr>
          <a:xfrm>
            <a:off x="1998092" y="2476776"/>
            <a:ext cx="8195815" cy="1569660"/>
          </a:xfrm>
          <a:prstGeom prst="rect">
            <a:avLst/>
          </a:prstGeom>
          <a:noFill/>
        </p:spPr>
        <p:txBody>
          <a:bodyPr wrap="square">
            <a:spAutoFit/>
          </a:bodyPr>
          <a:lstStyle/>
          <a:p>
            <a:pPr marL="285750" indent="-285750">
              <a:buFont typeface="Arial" panose="020B0604020202020204" pitchFamily="34" charset="0"/>
              <a:buChar char="•"/>
            </a:pPr>
            <a:r>
              <a:rPr lang="en-US" altLang="zh-CN" sz="2400" dirty="0"/>
              <a:t> </a:t>
            </a:r>
            <a:r>
              <a:rPr lang="en-US" altLang="zh-CN" sz="2400" dirty="0">
                <a:solidFill>
                  <a:srgbClr val="FF0000"/>
                </a:solidFill>
              </a:rPr>
              <a:t>“scatter”: </a:t>
            </a:r>
            <a:r>
              <a:rPr lang="en-US" altLang="zh-CN" sz="2400" dirty="0"/>
              <a:t>propagate the current value of a vertex to its neighbors along edges </a:t>
            </a:r>
          </a:p>
          <a:p>
            <a:pPr marL="285750" indent="-285750">
              <a:buFont typeface="Arial" panose="020B0604020202020204" pitchFamily="34" charset="0"/>
              <a:buChar char="•"/>
            </a:pPr>
            <a:r>
              <a:rPr lang="en-US" altLang="zh-CN" sz="2400" dirty="0">
                <a:solidFill>
                  <a:srgbClr val="FF0000"/>
                </a:solidFill>
              </a:rPr>
              <a:t> “gather”: </a:t>
            </a:r>
            <a:r>
              <a:rPr lang="en-US" altLang="zh-CN" sz="2400" dirty="0"/>
              <a:t>accumulate values from neighbors to compute the next value of a vertex </a:t>
            </a:r>
          </a:p>
        </p:txBody>
      </p:sp>
    </p:spTree>
    <p:extLst>
      <p:ext uri="{BB962C8B-B14F-4D97-AF65-F5344CB8AC3E}">
        <p14:creationId xmlns:p14="http://schemas.microsoft.com/office/powerpoint/2010/main" val="21187527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610158" y="1254819"/>
            <a:ext cx="5000205" cy="954107"/>
          </a:xfrm>
          <a:prstGeom prst="rect">
            <a:avLst/>
          </a:prstGeom>
          <a:noFill/>
        </p:spPr>
        <p:txBody>
          <a:bodyPr wrap="square" rtlCol="0">
            <a:spAutoFit/>
          </a:bodyPr>
          <a:lstStyle/>
          <a:p>
            <a:endParaRPr lang="en-CA" altLang="zh-CN" sz="2400" dirty="0"/>
          </a:p>
          <a:p>
            <a:r>
              <a:rPr lang="en-CA" altLang="zh-CN" sz="3200" dirty="0">
                <a:solidFill>
                  <a:srgbClr val="D83931"/>
                </a:solidFill>
              </a:rPr>
              <a:t>In-memory </a:t>
            </a:r>
            <a:r>
              <a:rPr lang="en-US" altLang="zh-CN" sz="3200" dirty="0">
                <a:solidFill>
                  <a:srgbClr val="D83931"/>
                </a:solidFill>
              </a:rPr>
              <a:t>data structure</a:t>
            </a:r>
          </a:p>
        </p:txBody>
      </p:sp>
      <p:pic>
        <p:nvPicPr>
          <p:cNvPr id="9" name="图片 8">
            <a:extLst>
              <a:ext uri="{FF2B5EF4-FFF2-40B4-BE49-F238E27FC236}">
                <a16:creationId xmlns:a16="http://schemas.microsoft.com/office/drawing/2014/main" id="{EB5FABCD-DD40-C35E-ABB6-40E529A1EAFD}"/>
              </a:ext>
            </a:extLst>
          </p:cNvPr>
          <p:cNvPicPr>
            <a:picLocks noChangeAspect="1"/>
          </p:cNvPicPr>
          <p:nvPr/>
        </p:nvPicPr>
        <p:blipFill>
          <a:blip r:embed="rId3"/>
          <a:stretch>
            <a:fillRect/>
          </a:stretch>
        </p:blipFill>
        <p:spPr>
          <a:xfrm>
            <a:off x="981253" y="1767841"/>
            <a:ext cx="5114747" cy="3581332"/>
          </a:xfrm>
          <a:prstGeom prst="rect">
            <a:avLst/>
          </a:prstGeom>
        </p:spPr>
      </p:pic>
      <p:sp>
        <p:nvSpPr>
          <p:cNvPr id="10" name="文本框 9">
            <a:extLst>
              <a:ext uri="{FF2B5EF4-FFF2-40B4-BE49-F238E27FC236}">
                <a16:creationId xmlns:a16="http://schemas.microsoft.com/office/drawing/2014/main" id="{5A7F2A41-2AEB-DCD0-6487-0C33FAEEE5D4}"/>
              </a:ext>
            </a:extLst>
          </p:cNvPr>
          <p:cNvSpPr txBox="1"/>
          <p:nvPr/>
        </p:nvSpPr>
        <p:spPr>
          <a:xfrm>
            <a:off x="7123813" y="2782117"/>
            <a:ext cx="3801362" cy="1938992"/>
          </a:xfrm>
          <a:prstGeom prst="rect">
            <a:avLst/>
          </a:prstGeom>
          <a:noFill/>
        </p:spPr>
        <p:txBody>
          <a:bodyPr wrap="square" rtlCol="0">
            <a:spAutoFit/>
          </a:bodyPr>
          <a:lstStyle/>
          <a:p>
            <a:pPr marL="285750" indent="-285750">
              <a:buFont typeface="Arial" panose="020B0604020202020204" pitchFamily="34" charset="0"/>
              <a:buChar char="•"/>
            </a:pPr>
            <a:r>
              <a:rPr lang="en-US" altLang="zh-CN" sz="2400" dirty="0">
                <a:solidFill>
                  <a:srgbClr val="D83931"/>
                </a:solidFill>
              </a:rPr>
              <a:t>Graph Topology</a:t>
            </a:r>
          </a:p>
          <a:p>
            <a:pPr marL="285750" indent="-285750">
              <a:buFont typeface="Arial" panose="020B0604020202020204" pitchFamily="34" charset="0"/>
              <a:buChar char="•"/>
            </a:pPr>
            <a:endParaRPr lang="en-US" altLang="zh-CN" sz="2400" dirty="0">
              <a:solidFill>
                <a:srgbClr val="D83931"/>
              </a:solidFill>
            </a:endParaRPr>
          </a:p>
          <a:p>
            <a:pPr marL="285750" indent="-285750">
              <a:buFont typeface="Arial" panose="020B0604020202020204" pitchFamily="34" charset="0"/>
              <a:buChar char="•"/>
            </a:pPr>
            <a:r>
              <a:rPr lang="en-US" altLang="zh-CN" sz="2400" dirty="0">
                <a:solidFill>
                  <a:srgbClr val="D83931"/>
                </a:solidFill>
              </a:rPr>
              <a:t>Application specific Data</a:t>
            </a:r>
          </a:p>
          <a:p>
            <a:pPr marL="285750" indent="-285750">
              <a:buFont typeface="Arial" panose="020B0604020202020204" pitchFamily="34" charset="0"/>
              <a:buChar char="•"/>
            </a:pPr>
            <a:endParaRPr lang="en-US" altLang="zh-CN" sz="2400" dirty="0">
              <a:solidFill>
                <a:srgbClr val="D83931"/>
              </a:solidFill>
            </a:endParaRPr>
          </a:p>
          <a:p>
            <a:pPr marL="285750" indent="-285750">
              <a:buFont typeface="Arial" panose="020B0604020202020204" pitchFamily="34" charset="0"/>
              <a:buChar char="•"/>
            </a:pPr>
            <a:r>
              <a:rPr lang="en-US" altLang="zh-CN" sz="2400" dirty="0">
                <a:solidFill>
                  <a:srgbClr val="D83931"/>
                </a:solidFill>
              </a:rPr>
              <a:t>Runtime State</a:t>
            </a:r>
            <a:endParaRPr lang="zh-CN" altLang="en-US" sz="2400" dirty="0">
              <a:solidFill>
                <a:srgbClr val="D83931"/>
              </a:solidFill>
            </a:endParaRPr>
          </a:p>
        </p:txBody>
      </p:sp>
    </p:spTree>
    <p:extLst>
      <p:ext uri="{BB962C8B-B14F-4D97-AF65-F5344CB8AC3E}">
        <p14:creationId xmlns:p14="http://schemas.microsoft.com/office/powerpoint/2010/main" val="3889026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22714" y="2203612"/>
            <a:ext cx="4463007" cy="830997"/>
          </a:xfrm>
          <a:prstGeom prst="rect">
            <a:avLst/>
          </a:prstGeom>
          <a:noFill/>
        </p:spPr>
        <p:txBody>
          <a:bodyPr wrap="square" rtlCol="0">
            <a:spAutoFit/>
          </a:bodyPr>
          <a:lstStyle/>
          <a:p>
            <a:endParaRPr lang="en-CA" altLang="zh-CN" sz="2400" dirty="0"/>
          </a:p>
          <a:p>
            <a:endParaRPr lang="en-US" altLang="zh-CN" sz="2400" dirty="0"/>
          </a:p>
        </p:txBody>
      </p:sp>
      <p:pic>
        <p:nvPicPr>
          <p:cNvPr id="12" name="图片 11">
            <a:extLst>
              <a:ext uri="{FF2B5EF4-FFF2-40B4-BE49-F238E27FC236}">
                <a16:creationId xmlns:a16="http://schemas.microsoft.com/office/drawing/2014/main" id="{14EC779D-4630-A8D1-408F-F491198F4903}"/>
              </a:ext>
            </a:extLst>
          </p:cNvPr>
          <p:cNvPicPr>
            <a:picLocks noChangeAspect="1"/>
          </p:cNvPicPr>
          <p:nvPr/>
        </p:nvPicPr>
        <p:blipFill>
          <a:blip r:embed="rId3"/>
          <a:stretch>
            <a:fillRect/>
          </a:stretch>
        </p:blipFill>
        <p:spPr>
          <a:xfrm>
            <a:off x="1175770" y="845987"/>
            <a:ext cx="9509951" cy="5166025"/>
          </a:xfrm>
          <a:prstGeom prst="rect">
            <a:avLst/>
          </a:prstGeom>
        </p:spPr>
      </p:pic>
    </p:spTree>
    <p:extLst>
      <p:ext uri="{BB962C8B-B14F-4D97-AF65-F5344CB8AC3E}">
        <p14:creationId xmlns:p14="http://schemas.microsoft.com/office/powerpoint/2010/main" val="8668282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22714" y="2203612"/>
            <a:ext cx="4463007" cy="830997"/>
          </a:xfrm>
          <a:prstGeom prst="rect">
            <a:avLst/>
          </a:prstGeom>
          <a:noFill/>
        </p:spPr>
        <p:txBody>
          <a:bodyPr wrap="square" rtlCol="0">
            <a:spAutoFit/>
          </a:bodyPr>
          <a:lstStyle/>
          <a:p>
            <a:endParaRPr lang="en-CA" altLang="zh-CN" sz="2400" dirty="0"/>
          </a:p>
          <a:p>
            <a:endParaRPr lang="en-US" altLang="zh-CN" sz="2400" dirty="0"/>
          </a:p>
        </p:txBody>
      </p:sp>
      <p:pic>
        <p:nvPicPr>
          <p:cNvPr id="10" name="图片 9">
            <a:extLst>
              <a:ext uri="{FF2B5EF4-FFF2-40B4-BE49-F238E27FC236}">
                <a16:creationId xmlns:a16="http://schemas.microsoft.com/office/drawing/2014/main" id="{B59D7803-29B1-2108-1BC0-E2509A25B415}"/>
              </a:ext>
            </a:extLst>
          </p:cNvPr>
          <p:cNvPicPr>
            <a:picLocks noChangeAspect="1"/>
          </p:cNvPicPr>
          <p:nvPr/>
        </p:nvPicPr>
        <p:blipFill>
          <a:blip r:embed="rId3"/>
          <a:stretch>
            <a:fillRect/>
          </a:stretch>
        </p:blipFill>
        <p:spPr>
          <a:xfrm>
            <a:off x="1506279" y="854472"/>
            <a:ext cx="9124950" cy="5372100"/>
          </a:xfrm>
          <a:prstGeom prst="rect">
            <a:avLst/>
          </a:prstGeom>
        </p:spPr>
      </p:pic>
    </p:spTree>
    <p:extLst>
      <p:ext uri="{BB962C8B-B14F-4D97-AF65-F5344CB8AC3E}">
        <p14:creationId xmlns:p14="http://schemas.microsoft.com/office/powerpoint/2010/main" val="16329913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B1962F63-4C7D-7306-CF62-32A997426070}"/>
              </a:ext>
            </a:extLst>
          </p:cNvPr>
          <p:cNvSpPr>
            <a:spLocks noGrp="1"/>
          </p:cNvSpPr>
          <p:nvPr>
            <p:ph type="body" sz="quarter" idx="11"/>
          </p:nvPr>
        </p:nvSpPr>
        <p:spPr>
          <a:xfrm>
            <a:off x="1075351" y="43657"/>
            <a:ext cx="9421961" cy="598488"/>
          </a:xfrm>
        </p:spPr>
        <p:txBody>
          <a:bodyPr/>
          <a:lstStyle/>
          <a:p>
            <a:r>
              <a:rPr lang="en-CA" altLang="zh-CN" sz="3200" dirty="0"/>
              <a:t>NUMA-Aware Graph-Structured Analytics</a:t>
            </a:r>
            <a:endParaRPr lang="zh-CN" altLang="en-US" sz="3200" dirty="0"/>
          </a:p>
        </p:txBody>
      </p:sp>
      <p:sp>
        <p:nvSpPr>
          <p:cNvPr id="3" name="文本占位符 2">
            <a:extLst>
              <a:ext uri="{FF2B5EF4-FFF2-40B4-BE49-F238E27FC236}">
                <a16:creationId xmlns:a16="http://schemas.microsoft.com/office/drawing/2014/main" id="{7607131C-4D85-CEBE-F1D6-1D857D4C3EF0}"/>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8581CB72-5D8D-6908-384E-1CFA3893D490}"/>
              </a:ext>
            </a:extLst>
          </p:cNvPr>
          <p:cNvSpPr>
            <a:spLocks noGrp="1"/>
          </p:cNvSpPr>
          <p:nvPr>
            <p:ph type="body" sz="quarter" idx="13"/>
          </p:nvPr>
        </p:nvSpPr>
        <p:spPr/>
        <p:txBody>
          <a:bodyPr/>
          <a:lstStyle/>
          <a:p>
            <a:endParaRPr lang="zh-CN" altLang="en-US"/>
          </a:p>
        </p:txBody>
      </p:sp>
      <p:pic>
        <p:nvPicPr>
          <p:cNvPr id="7" name="图片 6">
            <a:extLst>
              <a:ext uri="{FF2B5EF4-FFF2-40B4-BE49-F238E27FC236}">
                <a16:creationId xmlns:a16="http://schemas.microsoft.com/office/drawing/2014/main" id="{32089972-F9EF-0963-8BAE-C86ADACE1B37}"/>
              </a:ext>
            </a:extLst>
          </p:cNvPr>
          <p:cNvPicPr>
            <a:picLocks noChangeAspect="1"/>
          </p:cNvPicPr>
          <p:nvPr/>
        </p:nvPicPr>
        <p:blipFill>
          <a:blip r:embed="rId3"/>
          <a:stretch>
            <a:fillRect/>
          </a:stretch>
        </p:blipFill>
        <p:spPr>
          <a:xfrm>
            <a:off x="2394728" y="884154"/>
            <a:ext cx="6545556" cy="4112391"/>
          </a:xfrm>
          <a:prstGeom prst="rect">
            <a:avLst/>
          </a:prstGeom>
        </p:spPr>
      </p:pic>
      <p:sp>
        <p:nvSpPr>
          <p:cNvPr id="11" name="文本框 10">
            <a:extLst>
              <a:ext uri="{FF2B5EF4-FFF2-40B4-BE49-F238E27FC236}">
                <a16:creationId xmlns:a16="http://schemas.microsoft.com/office/drawing/2014/main" id="{B9C2D58A-136D-4E39-B773-D77E74231832}"/>
              </a:ext>
            </a:extLst>
          </p:cNvPr>
          <p:cNvSpPr txBox="1"/>
          <p:nvPr/>
        </p:nvSpPr>
        <p:spPr>
          <a:xfrm>
            <a:off x="755904" y="5238555"/>
            <a:ext cx="10909776" cy="830997"/>
          </a:xfrm>
          <a:prstGeom prst="rect">
            <a:avLst/>
          </a:prstGeom>
          <a:noFill/>
        </p:spPr>
        <p:txBody>
          <a:bodyPr wrap="square">
            <a:spAutoFit/>
          </a:bodyPr>
          <a:lstStyle/>
          <a:p>
            <a:r>
              <a:rPr lang="en-US" altLang="zh-CN" sz="2400" dirty="0">
                <a:solidFill>
                  <a:srgbClr val="D83931"/>
                </a:solidFill>
              </a:rPr>
              <a:t>*T</a:t>
            </a:r>
            <a:r>
              <a:rPr lang="zh-CN" altLang="en-US" sz="2400" dirty="0">
                <a:solidFill>
                  <a:srgbClr val="D83931"/>
                </a:solidFill>
              </a:rPr>
              <a:t>he latency of accessing locally-attached cache and memory is significantly lower than those attached to other processor</a:t>
            </a:r>
            <a:r>
              <a:rPr lang="en-US" altLang="zh-CN" sz="2400" dirty="0">
                <a:solidFill>
                  <a:srgbClr val="D83931"/>
                </a:solidFill>
              </a:rPr>
              <a:t>.</a:t>
            </a:r>
            <a:endParaRPr lang="en-US" altLang="zh-CN" dirty="0"/>
          </a:p>
        </p:txBody>
      </p:sp>
    </p:spTree>
    <p:extLst>
      <p:ext uri="{BB962C8B-B14F-4D97-AF65-F5344CB8AC3E}">
        <p14:creationId xmlns:p14="http://schemas.microsoft.com/office/powerpoint/2010/main" val="1314720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pic>
        <p:nvPicPr>
          <p:cNvPr id="21" name="图片 20">
            <a:extLst>
              <a:ext uri="{FF2B5EF4-FFF2-40B4-BE49-F238E27FC236}">
                <a16:creationId xmlns:a16="http://schemas.microsoft.com/office/drawing/2014/main" id="{671BF9B5-D4A0-9E33-50B3-51625A0F7C41}"/>
              </a:ext>
            </a:extLst>
          </p:cNvPr>
          <p:cNvPicPr>
            <a:picLocks noChangeAspect="1"/>
          </p:cNvPicPr>
          <p:nvPr/>
        </p:nvPicPr>
        <p:blipFill>
          <a:blip r:embed="rId3"/>
          <a:stretch>
            <a:fillRect/>
          </a:stretch>
        </p:blipFill>
        <p:spPr>
          <a:xfrm>
            <a:off x="319056" y="1173102"/>
            <a:ext cx="1762125" cy="1771650"/>
          </a:xfrm>
          <a:prstGeom prst="rect">
            <a:avLst/>
          </a:prstGeom>
        </p:spPr>
      </p:pic>
      <p:pic>
        <p:nvPicPr>
          <p:cNvPr id="23" name="图片 22">
            <a:extLst>
              <a:ext uri="{FF2B5EF4-FFF2-40B4-BE49-F238E27FC236}">
                <a16:creationId xmlns:a16="http://schemas.microsoft.com/office/drawing/2014/main" id="{8EFC624E-818F-1304-C3FB-AF3EE06F5E2C}"/>
              </a:ext>
            </a:extLst>
          </p:cNvPr>
          <p:cNvPicPr>
            <a:picLocks noChangeAspect="1"/>
          </p:cNvPicPr>
          <p:nvPr/>
        </p:nvPicPr>
        <p:blipFill>
          <a:blip r:embed="rId4"/>
          <a:stretch>
            <a:fillRect/>
          </a:stretch>
        </p:blipFill>
        <p:spPr>
          <a:xfrm>
            <a:off x="2081181" y="867609"/>
            <a:ext cx="9248775" cy="5457825"/>
          </a:xfrm>
          <a:prstGeom prst="rect">
            <a:avLst/>
          </a:prstGeom>
        </p:spPr>
      </p:pic>
    </p:spTree>
    <p:extLst>
      <p:ext uri="{BB962C8B-B14F-4D97-AF65-F5344CB8AC3E}">
        <p14:creationId xmlns:p14="http://schemas.microsoft.com/office/powerpoint/2010/main" val="885319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pic>
        <p:nvPicPr>
          <p:cNvPr id="4" name="图片 3">
            <a:extLst>
              <a:ext uri="{FF2B5EF4-FFF2-40B4-BE49-F238E27FC236}">
                <a16:creationId xmlns:a16="http://schemas.microsoft.com/office/drawing/2014/main" id="{D2CDB2E2-824E-221B-1BA4-693FC226014A}"/>
              </a:ext>
            </a:extLst>
          </p:cNvPr>
          <p:cNvPicPr>
            <a:picLocks noChangeAspect="1"/>
          </p:cNvPicPr>
          <p:nvPr/>
        </p:nvPicPr>
        <p:blipFill>
          <a:blip r:embed="rId3"/>
          <a:stretch>
            <a:fillRect/>
          </a:stretch>
        </p:blipFill>
        <p:spPr>
          <a:xfrm>
            <a:off x="2995717" y="2479391"/>
            <a:ext cx="4581061" cy="2474826"/>
          </a:xfrm>
          <a:prstGeom prst="rect">
            <a:avLst/>
          </a:prstGeom>
        </p:spPr>
      </p:pic>
      <p:pic>
        <p:nvPicPr>
          <p:cNvPr id="9" name="图片 8">
            <a:extLst>
              <a:ext uri="{FF2B5EF4-FFF2-40B4-BE49-F238E27FC236}">
                <a16:creationId xmlns:a16="http://schemas.microsoft.com/office/drawing/2014/main" id="{DB1CB181-42EB-09DE-0CED-5F0660F54C05}"/>
              </a:ext>
            </a:extLst>
          </p:cNvPr>
          <p:cNvPicPr>
            <a:picLocks noChangeAspect="1"/>
          </p:cNvPicPr>
          <p:nvPr/>
        </p:nvPicPr>
        <p:blipFill>
          <a:blip r:embed="rId4"/>
          <a:stretch>
            <a:fillRect/>
          </a:stretch>
        </p:blipFill>
        <p:spPr>
          <a:xfrm>
            <a:off x="576367" y="1224951"/>
            <a:ext cx="2419350" cy="2143125"/>
          </a:xfrm>
          <a:prstGeom prst="rect">
            <a:avLst/>
          </a:prstGeom>
        </p:spPr>
      </p:pic>
      <p:sp>
        <p:nvSpPr>
          <p:cNvPr id="11" name="箭头: 左 10">
            <a:extLst>
              <a:ext uri="{FF2B5EF4-FFF2-40B4-BE49-F238E27FC236}">
                <a16:creationId xmlns:a16="http://schemas.microsoft.com/office/drawing/2014/main" id="{D53E92DC-F08F-22DF-C256-7D05D0578824}"/>
              </a:ext>
            </a:extLst>
          </p:cNvPr>
          <p:cNvSpPr/>
          <p:nvPr/>
        </p:nvSpPr>
        <p:spPr>
          <a:xfrm>
            <a:off x="7576778" y="3604617"/>
            <a:ext cx="974785" cy="4191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a:extLst>
              <a:ext uri="{FF2B5EF4-FFF2-40B4-BE49-F238E27FC236}">
                <a16:creationId xmlns:a16="http://schemas.microsoft.com/office/drawing/2014/main" id="{04847C8A-9E06-3AF2-F05D-32D4C417DA63}"/>
              </a:ext>
            </a:extLst>
          </p:cNvPr>
          <p:cNvSpPr txBox="1"/>
          <p:nvPr/>
        </p:nvSpPr>
        <p:spPr>
          <a:xfrm>
            <a:off x="8651368" y="3067696"/>
            <a:ext cx="3205412" cy="1631216"/>
          </a:xfrm>
          <a:prstGeom prst="rect">
            <a:avLst/>
          </a:prstGeom>
          <a:noFill/>
        </p:spPr>
        <p:txBody>
          <a:bodyPr wrap="square" rtlCol="0">
            <a:spAutoFit/>
          </a:bodyPr>
          <a:lstStyle/>
          <a:p>
            <a:r>
              <a:rPr lang="en-US" altLang="zh-CN" sz="2000" dirty="0">
                <a:solidFill>
                  <a:srgbClr val="D83931"/>
                </a:solidFill>
              </a:rPr>
              <a:t>After two hopes approximately 2 or 3 times more expensive than an access on the</a:t>
            </a:r>
          </a:p>
          <a:p>
            <a:r>
              <a:rPr lang="en-US" altLang="zh-CN" sz="2000" dirty="0">
                <a:solidFill>
                  <a:srgbClr val="D83931"/>
                </a:solidFill>
              </a:rPr>
              <a:t>same node accordingly</a:t>
            </a:r>
            <a:endParaRPr lang="zh-CN" altLang="en-US" sz="2000" dirty="0">
              <a:solidFill>
                <a:srgbClr val="D83931"/>
              </a:solidFill>
            </a:endParaRPr>
          </a:p>
        </p:txBody>
      </p:sp>
    </p:spTree>
    <p:extLst>
      <p:ext uri="{BB962C8B-B14F-4D97-AF65-F5344CB8AC3E}">
        <p14:creationId xmlns:p14="http://schemas.microsoft.com/office/powerpoint/2010/main" val="426876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pic>
        <p:nvPicPr>
          <p:cNvPr id="9" name="图片 8">
            <a:extLst>
              <a:ext uri="{FF2B5EF4-FFF2-40B4-BE49-F238E27FC236}">
                <a16:creationId xmlns:a16="http://schemas.microsoft.com/office/drawing/2014/main" id="{DB1CB181-42EB-09DE-0CED-5F0660F54C05}"/>
              </a:ext>
            </a:extLst>
          </p:cNvPr>
          <p:cNvPicPr>
            <a:picLocks noChangeAspect="1"/>
          </p:cNvPicPr>
          <p:nvPr/>
        </p:nvPicPr>
        <p:blipFill>
          <a:blip r:embed="rId3"/>
          <a:stretch>
            <a:fillRect/>
          </a:stretch>
        </p:blipFill>
        <p:spPr>
          <a:xfrm>
            <a:off x="576367" y="1224951"/>
            <a:ext cx="2419350" cy="2143125"/>
          </a:xfrm>
          <a:prstGeom prst="rect">
            <a:avLst/>
          </a:prstGeom>
        </p:spPr>
      </p:pic>
      <p:sp>
        <p:nvSpPr>
          <p:cNvPr id="11" name="箭头: 左 10">
            <a:extLst>
              <a:ext uri="{FF2B5EF4-FFF2-40B4-BE49-F238E27FC236}">
                <a16:creationId xmlns:a16="http://schemas.microsoft.com/office/drawing/2014/main" id="{D53E92DC-F08F-22DF-C256-7D05D0578824}"/>
              </a:ext>
            </a:extLst>
          </p:cNvPr>
          <p:cNvSpPr/>
          <p:nvPr/>
        </p:nvSpPr>
        <p:spPr>
          <a:xfrm>
            <a:off x="7576778" y="3604617"/>
            <a:ext cx="974785" cy="4191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文本框 12">
            <a:extLst>
              <a:ext uri="{FF2B5EF4-FFF2-40B4-BE49-F238E27FC236}">
                <a16:creationId xmlns:a16="http://schemas.microsoft.com/office/drawing/2014/main" id="{04847C8A-9E06-3AF2-F05D-32D4C417DA63}"/>
              </a:ext>
            </a:extLst>
          </p:cNvPr>
          <p:cNvSpPr txBox="1"/>
          <p:nvPr/>
        </p:nvSpPr>
        <p:spPr>
          <a:xfrm>
            <a:off x="8651368" y="3067696"/>
            <a:ext cx="3205412" cy="1631216"/>
          </a:xfrm>
          <a:prstGeom prst="rect">
            <a:avLst/>
          </a:prstGeom>
          <a:noFill/>
        </p:spPr>
        <p:txBody>
          <a:bodyPr wrap="square" rtlCol="0">
            <a:spAutoFit/>
          </a:bodyPr>
          <a:lstStyle/>
          <a:p>
            <a:r>
              <a:rPr lang="en-US" altLang="zh-CN" sz="2000" dirty="0">
                <a:solidFill>
                  <a:srgbClr val="D83931"/>
                </a:solidFill>
              </a:rPr>
              <a:t>Up to 34% and 57% performance degradation for sequential and random access over two hops respectively.</a:t>
            </a:r>
            <a:endParaRPr lang="zh-CN" altLang="en-US" sz="2000" dirty="0">
              <a:solidFill>
                <a:srgbClr val="D83931"/>
              </a:solidFill>
            </a:endParaRPr>
          </a:p>
        </p:txBody>
      </p:sp>
      <p:pic>
        <p:nvPicPr>
          <p:cNvPr id="3" name="图片 2">
            <a:extLst>
              <a:ext uri="{FF2B5EF4-FFF2-40B4-BE49-F238E27FC236}">
                <a16:creationId xmlns:a16="http://schemas.microsoft.com/office/drawing/2014/main" id="{243A56C4-6263-A977-73F8-AD11D8097453}"/>
              </a:ext>
            </a:extLst>
          </p:cNvPr>
          <p:cNvPicPr>
            <a:picLocks noChangeAspect="1"/>
          </p:cNvPicPr>
          <p:nvPr/>
        </p:nvPicPr>
        <p:blipFill>
          <a:blip r:embed="rId4"/>
          <a:stretch>
            <a:fillRect/>
          </a:stretch>
        </p:blipFill>
        <p:spPr>
          <a:xfrm>
            <a:off x="2914498" y="2794992"/>
            <a:ext cx="4562475" cy="2038350"/>
          </a:xfrm>
          <a:prstGeom prst="rect">
            <a:avLst/>
          </a:prstGeom>
        </p:spPr>
      </p:pic>
    </p:spTree>
    <p:extLst>
      <p:ext uri="{BB962C8B-B14F-4D97-AF65-F5344CB8AC3E}">
        <p14:creationId xmlns:p14="http://schemas.microsoft.com/office/powerpoint/2010/main" val="9468889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1749093" y="1905506"/>
            <a:ext cx="9249825" cy="3046988"/>
          </a:xfrm>
          <a:prstGeom prst="rect">
            <a:avLst/>
          </a:prstGeom>
          <a:noFill/>
        </p:spPr>
        <p:txBody>
          <a:bodyPr wrap="square" rtlCol="0">
            <a:spAutoFit/>
          </a:bodyPr>
          <a:lstStyle/>
          <a:p>
            <a:endParaRPr lang="en-CA" altLang="zh-CN" sz="2400" dirty="0"/>
          </a:p>
          <a:p>
            <a:r>
              <a:rPr lang="en-CA" altLang="zh-CN" sz="2400" dirty="0">
                <a:solidFill>
                  <a:srgbClr val="D83931"/>
                </a:solidFill>
              </a:rPr>
              <a:t>Two insights:</a:t>
            </a:r>
          </a:p>
          <a:p>
            <a:endParaRPr lang="en-CA" altLang="zh-CN" sz="2400" dirty="0">
              <a:solidFill>
                <a:srgbClr val="D83931"/>
              </a:solidFill>
            </a:endParaRPr>
          </a:p>
          <a:p>
            <a:pPr marL="342900" indent="-342900">
              <a:buFont typeface="Arial" panose="020B0604020202020204" pitchFamily="34" charset="0"/>
              <a:buChar char="•"/>
            </a:pPr>
            <a:r>
              <a:rPr lang="en-US" altLang="zh-CN" sz="2400" dirty="0">
                <a:solidFill>
                  <a:srgbClr val="D83931"/>
                </a:solidFill>
              </a:rPr>
              <a:t>Sequential inter-node (i.e., remote) memory accesses have much higher bandwidth than both intra- and inter-node random ones</a:t>
            </a:r>
          </a:p>
          <a:p>
            <a:pPr marL="342900" indent="-342900">
              <a:buFont typeface="Arial" panose="020B0604020202020204" pitchFamily="34" charset="0"/>
              <a:buChar char="•"/>
            </a:pPr>
            <a:r>
              <a:rPr lang="en-US" altLang="zh-CN" sz="2400" dirty="0">
                <a:solidFill>
                  <a:schemeClr val="bg2">
                    <a:lumMod val="90000"/>
                  </a:schemeClr>
                </a:solidFill>
              </a:rPr>
              <a:t>Either random or interleaved allocation of graph data will significantly hamper data locality and parallelism</a:t>
            </a:r>
          </a:p>
        </p:txBody>
      </p:sp>
    </p:spTree>
    <p:extLst>
      <p:ext uri="{BB962C8B-B14F-4D97-AF65-F5344CB8AC3E}">
        <p14:creationId xmlns:p14="http://schemas.microsoft.com/office/powerpoint/2010/main" val="2901364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pic>
        <p:nvPicPr>
          <p:cNvPr id="21" name="图片 20">
            <a:extLst>
              <a:ext uri="{FF2B5EF4-FFF2-40B4-BE49-F238E27FC236}">
                <a16:creationId xmlns:a16="http://schemas.microsoft.com/office/drawing/2014/main" id="{671BF9B5-D4A0-9E33-50B3-51625A0F7C41}"/>
              </a:ext>
            </a:extLst>
          </p:cNvPr>
          <p:cNvPicPr>
            <a:picLocks noChangeAspect="1"/>
          </p:cNvPicPr>
          <p:nvPr/>
        </p:nvPicPr>
        <p:blipFill>
          <a:blip r:embed="rId3"/>
          <a:stretch>
            <a:fillRect/>
          </a:stretch>
        </p:blipFill>
        <p:spPr>
          <a:xfrm>
            <a:off x="319056" y="1557933"/>
            <a:ext cx="1762125" cy="1771650"/>
          </a:xfrm>
          <a:prstGeom prst="rect">
            <a:avLst/>
          </a:prstGeom>
        </p:spPr>
      </p:pic>
      <p:pic>
        <p:nvPicPr>
          <p:cNvPr id="23" name="图片 22">
            <a:extLst>
              <a:ext uri="{FF2B5EF4-FFF2-40B4-BE49-F238E27FC236}">
                <a16:creationId xmlns:a16="http://schemas.microsoft.com/office/drawing/2014/main" id="{8EFC624E-818F-1304-C3FB-AF3EE06F5E2C}"/>
              </a:ext>
            </a:extLst>
          </p:cNvPr>
          <p:cNvPicPr>
            <a:picLocks noChangeAspect="1"/>
          </p:cNvPicPr>
          <p:nvPr/>
        </p:nvPicPr>
        <p:blipFill>
          <a:blip r:embed="rId4"/>
          <a:stretch>
            <a:fillRect/>
          </a:stretch>
        </p:blipFill>
        <p:spPr>
          <a:xfrm>
            <a:off x="2081181" y="867609"/>
            <a:ext cx="9248775" cy="5457825"/>
          </a:xfrm>
          <a:prstGeom prst="rect">
            <a:avLst/>
          </a:prstGeom>
        </p:spPr>
      </p:pic>
      <p:pic>
        <p:nvPicPr>
          <p:cNvPr id="3" name="图片 2">
            <a:extLst>
              <a:ext uri="{FF2B5EF4-FFF2-40B4-BE49-F238E27FC236}">
                <a16:creationId xmlns:a16="http://schemas.microsoft.com/office/drawing/2014/main" id="{E19BAEA6-465D-B98C-0AD3-62309A7BFD57}"/>
              </a:ext>
            </a:extLst>
          </p:cNvPr>
          <p:cNvPicPr>
            <a:picLocks noChangeAspect="1"/>
          </p:cNvPicPr>
          <p:nvPr/>
        </p:nvPicPr>
        <p:blipFill>
          <a:blip r:embed="rId5"/>
          <a:stretch>
            <a:fillRect/>
          </a:stretch>
        </p:blipFill>
        <p:spPr>
          <a:xfrm>
            <a:off x="862044" y="853083"/>
            <a:ext cx="1085850" cy="704850"/>
          </a:xfrm>
          <a:prstGeom prst="rect">
            <a:avLst/>
          </a:prstGeom>
        </p:spPr>
      </p:pic>
    </p:spTree>
    <p:extLst>
      <p:ext uri="{BB962C8B-B14F-4D97-AF65-F5344CB8AC3E}">
        <p14:creationId xmlns:p14="http://schemas.microsoft.com/office/powerpoint/2010/main" val="26651564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pic>
        <p:nvPicPr>
          <p:cNvPr id="4" name="图片 3">
            <a:extLst>
              <a:ext uri="{FF2B5EF4-FFF2-40B4-BE49-F238E27FC236}">
                <a16:creationId xmlns:a16="http://schemas.microsoft.com/office/drawing/2014/main" id="{6D6537FC-688C-76C7-BC33-03D83256AD70}"/>
              </a:ext>
            </a:extLst>
          </p:cNvPr>
          <p:cNvPicPr>
            <a:picLocks noChangeAspect="1"/>
          </p:cNvPicPr>
          <p:nvPr/>
        </p:nvPicPr>
        <p:blipFill>
          <a:blip r:embed="rId3"/>
          <a:stretch>
            <a:fillRect/>
          </a:stretch>
        </p:blipFill>
        <p:spPr>
          <a:xfrm>
            <a:off x="3690334" y="846134"/>
            <a:ext cx="5393024" cy="5592766"/>
          </a:xfrm>
          <a:prstGeom prst="rect">
            <a:avLst/>
          </a:prstGeom>
        </p:spPr>
      </p:pic>
    </p:spTree>
    <p:extLst>
      <p:ext uri="{BB962C8B-B14F-4D97-AF65-F5344CB8AC3E}">
        <p14:creationId xmlns:p14="http://schemas.microsoft.com/office/powerpoint/2010/main" val="2903580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pic>
        <p:nvPicPr>
          <p:cNvPr id="4" name="图片 3">
            <a:extLst>
              <a:ext uri="{FF2B5EF4-FFF2-40B4-BE49-F238E27FC236}">
                <a16:creationId xmlns:a16="http://schemas.microsoft.com/office/drawing/2014/main" id="{8EDF06D6-1454-FF68-03AB-37F2472BEB67}"/>
              </a:ext>
            </a:extLst>
          </p:cNvPr>
          <p:cNvPicPr>
            <a:picLocks noChangeAspect="1"/>
          </p:cNvPicPr>
          <p:nvPr/>
        </p:nvPicPr>
        <p:blipFill>
          <a:blip r:embed="rId3"/>
          <a:stretch>
            <a:fillRect/>
          </a:stretch>
        </p:blipFill>
        <p:spPr>
          <a:xfrm>
            <a:off x="334340" y="1353672"/>
            <a:ext cx="11523320" cy="4005056"/>
          </a:xfrm>
          <a:prstGeom prst="rect">
            <a:avLst/>
          </a:prstGeom>
        </p:spPr>
      </p:pic>
    </p:spTree>
    <p:extLst>
      <p:ext uri="{BB962C8B-B14F-4D97-AF65-F5344CB8AC3E}">
        <p14:creationId xmlns:p14="http://schemas.microsoft.com/office/powerpoint/2010/main" val="39585608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1075351" y="919118"/>
            <a:ext cx="9249825" cy="1200329"/>
          </a:xfrm>
          <a:prstGeom prst="rect">
            <a:avLst/>
          </a:prstGeom>
          <a:noFill/>
        </p:spPr>
        <p:txBody>
          <a:bodyPr wrap="square" rtlCol="0">
            <a:spAutoFit/>
          </a:bodyPr>
          <a:lstStyle/>
          <a:p>
            <a:endParaRPr lang="en-CA" altLang="zh-CN" sz="2400" dirty="0"/>
          </a:p>
          <a:p>
            <a:r>
              <a:rPr lang="en-US" altLang="zh-CN" sz="2400" dirty="0">
                <a:solidFill>
                  <a:srgbClr val="D83931"/>
                </a:solidFill>
              </a:rPr>
              <a:t>Challenges</a:t>
            </a:r>
            <a:r>
              <a:rPr lang="zh-CN" altLang="en-US" sz="2400" dirty="0">
                <a:solidFill>
                  <a:srgbClr val="D83931"/>
                </a:solidFill>
              </a:rPr>
              <a:t>：</a:t>
            </a:r>
            <a:endParaRPr lang="en-US" altLang="zh-CN" sz="2400" dirty="0"/>
          </a:p>
          <a:p>
            <a:pPr marL="342900" indent="-342900">
              <a:buFont typeface="Arial" panose="020B0604020202020204" pitchFamily="34" charset="0"/>
              <a:buChar char="•"/>
            </a:pPr>
            <a:r>
              <a:rPr lang="en-US" altLang="zh-CN" sz="2400" dirty="0">
                <a:solidFill>
                  <a:srgbClr val="D83931"/>
                </a:solidFill>
              </a:rPr>
              <a:t>First Touch Policy</a:t>
            </a:r>
            <a:endParaRPr lang="en-US" altLang="zh-CN" sz="2400" dirty="0">
              <a:solidFill>
                <a:schemeClr val="bg2">
                  <a:lumMod val="90000"/>
                </a:schemeClr>
              </a:solidFill>
              <a:effectLst/>
            </a:endParaRPr>
          </a:p>
        </p:txBody>
      </p:sp>
      <p:pic>
        <p:nvPicPr>
          <p:cNvPr id="8" name="图片 7">
            <a:extLst>
              <a:ext uri="{FF2B5EF4-FFF2-40B4-BE49-F238E27FC236}">
                <a16:creationId xmlns:a16="http://schemas.microsoft.com/office/drawing/2014/main" id="{DFAD581C-BF97-EF65-9701-42471E1B1BEB}"/>
              </a:ext>
            </a:extLst>
          </p:cNvPr>
          <p:cNvPicPr>
            <a:picLocks noChangeAspect="1"/>
          </p:cNvPicPr>
          <p:nvPr/>
        </p:nvPicPr>
        <p:blipFill>
          <a:blip r:embed="rId3"/>
          <a:stretch>
            <a:fillRect/>
          </a:stretch>
        </p:blipFill>
        <p:spPr>
          <a:xfrm>
            <a:off x="3132783" y="2269865"/>
            <a:ext cx="5114747" cy="3581332"/>
          </a:xfrm>
          <a:prstGeom prst="rect">
            <a:avLst/>
          </a:prstGeom>
        </p:spPr>
      </p:pic>
    </p:spTree>
    <p:extLst>
      <p:ext uri="{BB962C8B-B14F-4D97-AF65-F5344CB8AC3E}">
        <p14:creationId xmlns:p14="http://schemas.microsoft.com/office/powerpoint/2010/main" val="3833786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1749093" y="1905506"/>
            <a:ext cx="9249825" cy="3046988"/>
          </a:xfrm>
          <a:prstGeom prst="rect">
            <a:avLst/>
          </a:prstGeom>
          <a:noFill/>
        </p:spPr>
        <p:txBody>
          <a:bodyPr wrap="square" rtlCol="0">
            <a:spAutoFit/>
          </a:bodyPr>
          <a:lstStyle/>
          <a:p>
            <a:endParaRPr lang="en-CA" altLang="zh-CN" sz="2400" dirty="0"/>
          </a:p>
          <a:p>
            <a:r>
              <a:rPr lang="en-CA" altLang="zh-CN" sz="2400" dirty="0">
                <a:solidFill>
                  <a:srgbClr val="D83931"/>
                </a:solidFill>
              </a:rPr>
              <a:t>Two insights:</a:t>
            </a:r>
          </a:p>
          <a:p>
            <a:pPr marL="342900" indent="-342900">
              <a:buFont typeface="Arial" panose="020B0604020202020204" pitchFamily="34" charset="0"/>
              <a:buChar char="•"/>
            </a:pPr>
            <a:endParaRPr lang="en-US" altLang="zh-CN" sz="2400" dirty="0"/>
          </a:p>
          <a:p>
            <a:pPr marL="342900" indent="-342900">
              <a:buFont typeface="Arial" panose="020B0604020202020204" pitchFamily="34" charset="0"/>
              <a:buChar char="•"/>
            </a:pPr>
            <a:r>
              <a:rPr lang="en-US" altLang="zh-CN" sz="2400" dirty="0">
                <a:solidFill>
                  <a:srgbClr val="D83931"/>
                </a:solidFill>
              </a:rPr>
              <a:t>E</a:t>
            </a:r>
            <a:r>
              <a:rPr lang="en-US" altLang="zh-CN" sz="2400" dirty="0">
                <a:solidFill>
                  <a:srgbClr val="D83931"/>
                </a:solidFill>
                <a:effectLst/>
              </a:rPr>
              <a:t>ither random or interleaved allocation</a:t>
            </a:r>
            <a:r>
              <a:rPr lang="en-US" altLang="zh-CN" sz="2400" dirty="0">
                <a:effectLst/>
              </a:rPr>
              <a:t> </a:t>
            </a:r>
            <a:r>
              <a:rPr lang="en-US" altLang="zh-CN" sz="2400" dirty="0">
                <a:solidFill>
                  <a:srgbClr val="D83931"/>
                </a:solidFill>
                <a:effectLst/>
              </a:rPr>
              <a:t>of graph data will significantly hamper data locality and parallelism</a:t>
            </a:r>
          </a:p>
          <a:p>
            <a:pPr marL="342900" indent="-342900">
              <a:buFont typeface="Arial" panose="020B0604020202020204" pitchFamily="34" charset="0"/>
              <a:buChar char="•"/>
            </a:pPr>
            <a:r>
              <a:rPr lang="en-US" altLang="zh-CN" sz="2400" dirty="0">
                <a:solidFill>
                  <a:schemeClr val="bg2">
                    <a:lumMod val="90000"/>
                  </a:schemeClr>
                </a:solidFill>
                <a:effectLst/>
              </a:rPr>
              <a:t>Sequential inter-node (i.e., remote) memory accesses have much higher bandwidth than both intra- and inter-node random ones</a:t>
            </a:r>
          </a:p>
        </p:txBody>
      </p:sp>
    </p:spTree>
    <p:extLst>
      <p:ext uri="{BB962C8B-B14F-4D97-AF65-F5344CB8AC3E}">
        <p14:creationId xmlns:p14="http://schemas.microsoft.com/office/powerpoint/2010/main" val="26503685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22714" y="2203612"/>
            <a:ext cx="4463007" cy="830997"/>
          </a:xfrm>
          <a:prstGeom prst="rect">
            <a:avLst/>
          </a:prstGeom>
          <a:noFill/>
        </p:spPr>
        <p:txBody>
          <a:bodyPr wrap="square" rtlCol="0">
            <a:spAutoFit/>
          </a:bodyPr>
          <a:lstStyle/>
          <a:p>
            <a:endParaRPr lang="en-CA" altLang="zh-CN" sz="2400" dirty="0"/>
          </a:p>
          <a:p>
            <a:endParaRPr lang="en-US" altLang="zh-CN" sz="2400" dirty="0"/>
          </a:p>
        </p:txBody>
      </p:sp>
      <p:sp>
        <p:nvSpPr>
          <p:cNvPr id="9" name="文本框 8">
            <a:extLst>
              <a:ext uri="{FF2B5EF4-FFF2-40B4-BE49-F238E27FC236}">
                <a16:creationId xmlns:a16="http://schemas.microsoft.com/office/drawing/2014/main" id="{18B64605-7F5C-DF27-BC72-32D46B3FA9FD}"/>
              </a:ext>
            </a:extLst>
          </p:cNvPr>
          <p:cNvSpPr txBox="1"/>
          <p:nvPr/>
        </p:nvSpPr>
        <p:spPr>
          <a:xfrm>
            <a:off x="1335741" y="1628507"/>
            <a:ext cx="6096000" cy="646331"/>
          </a:xfrm>
          <a:prstGeom prst="rect">
            <a:avLst/>
          </a:prstGeom>
          <a:noFill/>
        </p:spPr>
        <p:txBody>
          <a:bodyPr wrap="square">
            <a:spAutoFit/>
          </a:bodyPr>
          <a:lstStyle/>
          <a:p>
            <a:r>
              <a:rPr lang="en-US" altLang="zh-CN" sz="1800" dirty="0">
                <a:solidFill>
                  <a:srgbClr val="D83931"/>
                </a:solidFill>
              </a:rPr>
              <a:t>Challenges</a:t>
            </a:r>
            <a:r>
              <a:rPr lang="zh-CN" altLang="en-US" sz="1800" dirty="0">
                <a:solidFill>
                  <a:srgbClr val="D83931"/>
                </a:solidFill>
              </a:rPr>
              <a:t>：</a:t>
            </a:r>
            <a:endParaRPr lang="en-US" altLang="zh-CN" sz="1800" dirty="0"/>
          </a:p>
          <a:p>
            <a:pPr marL="342900" indent="-342900">
              <a:buFont typeface="Arial" panose="020B0604020202020204" pitchFamily="34" charset="0"/>
              <a:buChar char="•"/>
            </a:pPr>
            <a:r>
              <a:rPr lang="en-US" altLang="zh-CN" sz="1800" dirty="0">
                <a:solidFill>
                  <a:srgbClr val="D83931"/>
                </a:solidFill>
              </a:rPr>
              <a:t>Access Strategy</a:t>
            </a:r>
            <a:endParaRPr lang="en-US" altLang="zh-CN" sz="1800" dirty="0">
              <a:solidFill>
                <a:schemeClr val="bg2">
                  <a:lumMod val="90000"/>
                </a:schemeClr>
              </a:solidFill>
              <a:effectLst/>
            </a:endParaRPr>
          </a:p>
        </p:txBody>
      </p:sp>
      <p:pic>
        <p:nvPicPr>
          <p:cNvPr id="10" name="图片 9">
            <a:extLst>
              <a:ext uri="{FF2B5EF4-FFF2-40B4-BE49-F238E27FC236}">
                <a16:creationId xmlns:a16="http://schemas.microsoft.com/office/drawing/2014/main" id="{D1614B16-BC50-3E62-79B4-4378E0CD94AC}"/>
              </a:ext>
            </a:extLst>
          </p:cNvPr>
          <p:cNvPicPr>
            <a:picLocks noChangeAspect="1"/>
          </p:cNvPicPr>
          <p:nvPr/>
        </p:nvPicPr>
        <p:blipFill>
          <a:blip r:embed="rId3"/>
          <a:stretch>
            <a:fillRect/>
          </a:stretch>
        </p:blipFill>
        <p:spPr>
          <a:xfrm>
            <a:off x="1434712" y="2343113"/>
            <a:ext cx="9322575" cy="3240163"/>
          </a:xfrm>
          <a:prstGeom prst="rect">
            <a:avLst/>
          </a:prstGeom>
        </p:spPr>
      </p:pic>
    </p:spTree>
    <p:extLst>
      <p:ext uri="{BB962C8B-B14F-4D97-AF65-F5344CB8AC3E}">
        <p14:creationId xmlns:p14="http://schemas.microsoft.com/office/powerpoint/2010/main" val="33628065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a:extLst>
              <a:ext uri="{FF2B5EF4-FFF2-40B4-BE49-F238E27FC236}">
                <a16:creationId xmlns:a16="http://schemas.microsoft.com/office/drawing/2014/main" id="{3EDCC2CC-B76B-4022-ACC7-D5068410D548}"/>
              </a:ext>
            </a:extLst>
          </p:cNvPr>
          <p:cNvSpPr>
            <a:spLocks noGrp="1"/>
          </p:cNvSpPr>
          <p:nvPr>
            <p:ph type="body" sz="quarter" idx="11"/>
          </p:nvPr>
        </p:nvSpPr>
        <p:spPr/>
        <p:txBody>
          <a:bodyPr/>
          <a:lstStyle/>
          <a:p>
            <a:r>
              <a:rPr lang="en-CA" altLang="zh-CN" sz="2400" dirty="0"/>
              <a:t>NUMA-Aware Graph-Structured Analytics</a:t>
            </a:r>
            <a:endParaRPr lang="zh-CN" altLang="en-US" sz="2400" dirty="0"/>
          </a:p>
        </p:txBody>
      </p:sp>
      <p:sp>
        <p:nvSpPr>
          <p:cNvPr id="6" name="文本占位符 5">
            <a:extLst>
              <a:ext uri="{FF2B5EF4-FFF2-40B4-BE49-F238E27FC236}">
                <a16:creationId xmlns:a16="http://schemas.microsoft.com/office/drawing/2014/main" id="{1284E3AE-C81A-4171-854B-C67101B1D25B}"/>
              </a:ext>
            </a:extLst>
          </p:cNvPr>
          <p:cNvSpPr>
            <a:spLocks noGrp="1"/>
          </p:cNvSpPr>
          <p:nvPr>
            <p:ph type="body" sz="quarter" idx="12"/>
          </p:nvPr>
        </p:nvSpPr>
        <p:spPr/>
        <p:txBody>
          <a:bodyPr/>
          <a:lstStyle/>
          <a:p>
            <a:endParaRPr lang="zh-CN" altLang="en-US" dirty="0"/>
          </a:p>
        </p:txBody>
      </p:sp>
      <p:sp>
        <p:nvSpPr>
          <p:cNvPr id="7" name="文本占位符 6">
            <a:extLst>
              <a:ext uri="{FF2B5EF4-FFF2-40B4-BE49-F238E27FC236}">
                <a16:creationId xmlns:a16="http://schemas.microsoft.com/office/drawing/2014/main" id="{DAA70999-E66F-43CE-AC40-56421C315062}"/>
              </a:ext>
            </a:extLst>
          </p:cNvPr>
          <p:cNvSpPr>
            <a:spLocks noGrp="1"/>
          </p:cNvSpPr>
          <p:nvPr>
            <p:ph type="body" sz="quarter" idx="13"/>
          </p:nvPr>
        </p:nvSpPr>
        <p:spPr/>
        <p:txBody>
          <a:bodyPr/>
          <a:lstStyle/>
          <a:p>
            <a:endParaRPr lang="zh-CN" altLang="en-US"/>
          </a:p>
        </p:txBody>
      </p:sp>
      <p:sp>
        <p:nvSpPr>
          <p:cNvPr id="3" name="文本框 2">
            <a:extLst>
              <a:ext uri="{FF2B5EF4-FFF2-40B4-BE49-F238E27FC236}">
                <a16:creationId xmlns:a16="http://schemas.microsoft.com/office/drawing/2014/main" id="{1126B569-29BD-45FA-B041-68D15E4ECCCD}"/>
              </a:ext>
            </a:extLst>
          </p:cNvPr>
          <p:cNvSpPr txBox="1"/>
          <p:nvPr/>
        </p:nvSpPr>
        <p:spPr>
          <a:xfrm>
            <a:off x="6222714" y="2203612"/>
            <a:ext cx="4463007" cy="830997"/>
          </a:xfrm>
          <a:prstGeom prst="rect">
            <a:avLst/>
          </a:prstGeom>
          <a:noFill/>
        </p:spPr>
        <p:txBody>
          <a:bodyPr wrap="square" rtlCol="0">
            <a:spAutoFit/>
          </a:bodyPr>
          <a:lstStyle/>
          <a:p>
            <a:endParaRPr lang="en-CA" altLang="zh-CN" sz="2400" dirty="0"/>
          </a:p>
          <a:p>
            <a:endParaRPr lang="en-US" altLang="zh-CN" sz="2400" dirty="0"/>
          </a:p>
        </p:txBody>
      </p:sp>
      <p:sp>
        <p:nvSpPr>
          <p:cNvPr id="9" name="文本框 8">
            <a:extLst>
              <a:ext uri="{FF2B5EF4-FFF2-40B4-BE49-F238E27FC236}">
                <a16:creationId xmlns:a16="http://schemas.microsoft.com/office/drawing/2014/main" id="{75520127-E5B7-C285-DD54-DB798C7B1544}"/>
              </a:ext>
            </a:extLst>
          </p:cNvPr>
          <p:cNvSpPr txBox="1"/>
          <p:nvPr/>
        </p:nvSpPr>
        <p:spPr>
          <a:xfrm>
            <a:off x="1422400" y="1557281"/>
            <a:ext cx="6096000" cy="646331"/>
          </a:xfrm>
          <a:prstGeom prst="rect">
            <a:avLst/>
          </a:prstGeom>
          <a:noFill/>
        </p:spPr>
        <p:txBody>
          <a:bodyPr wrap="square">
            <a:spAutoFit/>
          </a:bodyPr>
          <a:lstStyle/>
          <a:p>
            <a:r>
              <a:rPr lang="en-US" altLang="zh-CN" sz="1800" dirty="0">
                <a:solidFill>
                  <a:srgbClr val="D83931"/>
                </a:solidFill>
              </a:rPr>
              <a:t>Challenges</a:t>
            </a:r>
            <a:r>
              <a:rPr lang="zh-CN" altLang="en-US" sz="1800" dirty="0">
                <a:solidFill>
                  <a:srgbClr val="D83931"/>
                </a:solidFill>
              </a:rPr>
              <a:t>：</a:t>
            </a:r>
            <a:endParaRPr lang="en-US" altLang="zh-CN" sz="1800" dirty="0"/>
          </a:p>
          <a:p>
            <a:pPr marL="342900" indent="-342900">
              <a:buFont typeface="Arial" panose="020B0604020202020204" pitchFamily="34" charset="0"/>
              <a:buChar char="•"/>
            </a:pPr>
            <a:r>
              <a:rPr lang="en-US" altLang="zh-CN" sz="1800" dirty="0">
                <a:solidFill>
                  <a:srgbClr val="D83931"/>
                </a:solidFill>
              </a:rPr>
              <a:t>Scalability </a:t>
            </a:r>
            <a:endParaRPr lang="en-US" altLang="zh-CN" sz="1800" dirty="0">
              <a:solidFill>
                <a:schemeClr val="bg2">
                  <a:lumMod val="90000"/>
                </a:schemeClr>
              </a:solidFill>
              <a:effectLst/>
            </a:endParaRPr>
          </a:p>
        </p:txBody>
      </p:sp>
      <p:pic>
        <p:nvPicPr>
          <p:cNvPr id="4" name="图片 3">
            <a:extLst>
              <a:ext uri="{FF2B5EF4-FFF2-40B4-BE49-F238E27FC236}">
                <a16:creationId xmlns:a16="http://schemas.microsoft.com/office/drawing/2014/main" id="{54622D5D-9EB6-44A2-E0B0-D78F37F69B2B}"/>
              </a:ext>
            </a:extLst>
          </p:cNvPr>
          <p:cNvPicPr>
            <a:picLocks noChangeAspect="1"/>
          </p:cNvPicPr>
          <p:nvPr/>
        </p:nvPicPr>
        <p:blipFill>
          <a:blip r:embed="rId3"/>
          <a:stretch>
            <a:fillRect/>
          </a:stretch>
        </p:blipFill>
        <p:spPr>
          <a:xfrm>
            <a:off x="142875" y="2619110"/>
            <a:ext cx="11906250" cy="2771775"/>
          </a:xfrm>
          <a:prstGeom prst="rect">
            <a:avLst/>
          </a:prstGeom>
        </p:spPr>
      </p:pic>
    </p:spTree>
    <p:extLst>
      <p:ext uri="{BB962C8B-B14F-4D97-AF65-F5344CB8AC3E}">
        <p14:creationId xmlns:p14="http://schemas.microsoft.com/office/powerpoint/2010/main" val="36903383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图片占位符 59" descr="图片包含 天空, 户外, 建筑物&#10;&#10;自动生成的说明"/>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28688" b="28688"/>
          <a:stretch>
            <a:fillRect/>
          </a:stretch>
        </p:blipFill>
        <p:spPr/>
      </p:pic>
      <p:sp>
        <p:nvSpPr>
          <p:cNvPr id="68" name="标题 67"/>
          <p:cNvSpPr>
            <a:spLocks noGrp="1"/>
          </p:cNvSpPr>
          <p:nvPr>
            <p:ph type="title"/>
          </p:nvPr>
        </p:nvSpPr>
        <p:spPr/>
        <p:txBody>
          <a:bodyPr/>
          <a:lstStyle/>
          <a:p>
            <a:r>
              <a:rPr lang="en-US" altLang="zh-CN" dirty="0">
                <a:solidFill>
                  <a:schemeClr val="tx1"/>
                </a:solidFill>
                <a:effectLst>
                  <a:outerShdw blurRad="38100" dist="19050" dir="2700000" algn="tl" rotWithShape="0">
                    <a:schemeClr val="dk1">
                      <a:alpha val="40000"/>
                    </a:schemeClr>
                  </a:outerShdw>
                </a:effectLst>
              </a:rPr>
              <a:t>Design of polymer</a:t>
            </a:r>
          </a:p>
        </p:txBody>
      </p:sp>
      <p:grpSp>
        <p:nvGrpSpPr>
          <p:cNvPr id="2" name="组合 1"/>
          <p:cNvGrpSpPr/>
          <p:nvPr/>
        </p:nvGrpSpPr>
        <p:grpSpPr>
          <a:xfrm>
            <a:off x="1048224" y="3047028"/>
            <a:ext cx="2895125" cy="3181080"/>
            <a:chOff x="1048225" y="3047028"/>
            <a:chExt cx="2862842" cy="3181080"/>
          </a:xfrm>
        </p:grpSpPr>
        <p:sp>
          <p:nvSpPr>
            <p:cNvPr id="5" name="矩形 4"/>
            <p:cNvSpPr/>
            <p:nvPr/>
          </p:nvSpPr>
          <p:spPr>
            <a:xfrm>
              <a:off x="1048225" y="3047028"/>
              <a:ext cx="2862842" cy="3180036"/>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solidFill>
                    <a:schemeClr val="accent1"/>
                  </a:solidFill>
                </a:rPr>
                <a:t>02</a:t>
              </a:r>
              <a:endParaRPr lang="zh-CN" altLang="en-US" sz="13800" b="1" dirty="0">
                <a:solidFill>
                  <a:schemeClr val="accent1"/>
                </a:solidFill>
              </a:endParaRPr>
            </a:p>
          </p:txBody>
        </p:sp>
        <p:sp>
          <p:nvSpPr>
            <p:cNvPr id="6" name="矩形 5"/>
            <p:cNvSpPr/>
            <p:nvPr/>
          </p:nvSpPr>
          <p:spPr>
            <a:xfrm rot="16200000">
              <a:off x="2434933" y="4751974"/>
              <a:ext cx="90000" cy="286226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5911850" y="6000750"/>
            <a:ext cx="3815080" cy="368300"/>
          </a:xfrm>
          <a:prstGeom prst="rect">
            <a:avLst/>
          </a:prstGeom>
          <a:noFill/>
        </p:spPr>
        <p:txBody>
          <a:bodyPr wrap="none" rtlCol="0">
            <a:spAutoFit/>
          </a:bodyPr>
          <a:lstStyle/>
          <a:p>
            <a:pPr algn="l"/>
            <a:r>
              <a:rPr lang="en-US" altLang="zh-CN"/>
              <a:t>reference</a:t>
            </a:r>
            <a:r>
              <a:rPr lang="zh-CN" altLang="en-US"/>
              <a:t>：polymer-ppopp15-slides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en-US" altLang="zh-CN" dirty="0"/>
              <a:t>solution</a:t>
            </a:r>
          </a:p>
        </p:txBody>
      </p:sp>
      <p:sp>
        <p:nvSpPr>
          <p:cNvPr id="6" name="文本占位符 5"/>
          <p:cNvSpPr>
            <a:spLocks noGrp="1"/>
          </p:cNvSpPr>
          <p:nvPr>
            <p:ph type="body" sz="quarter" idx="12"/>
          </p:nvPr>
        </p:nvSpPr>
        <p:spPr/>
        <p:txBody>
          <a:bodyPr/>
          <a:lstStyle/>
          <a:p>
            <a:endParaRPr lang="zh-CN" altLang="en-US"/>
          </a:p>
        </p:txBody>
      </p:sp>
      <p:sp>
        <p:nvSpPr>
          <p:cNvPr id="7" name="文本占位符 6"/>
          <p:cNvSpPr>
            <a:spLocks noGrp="1"/>
          </p:cNvSpPr>
          <p:nvPr>
            <p:ph type="body" sz="quarter" idx="13"/>
          </p:nvPr>
        </p:nvSpPr>
        <p:spPr/>
        <p:txBody>
          <a:bodyPr/>
          <a:lstStyle/>
          <a:p>
            <a:endParaRPr lang="zh-CN" altLang="en-US"/>
          </a:p>
        </p:txBody>
      </p:sp>
      <p:sp>
        <p:nvSpPr>
          <p:cNvPr id="3" name="文本框 2"/>
          <p:cNvSpPr txBox="1"/>
          <p:nvPr/>
        </p:nvSpPr>
        <p:spPr>
          <a:xfrm>
            <a:off x="1287145" y="1368425"/>
            <a:ext cx="2214880" cy="706755"/>
          </a:xfrm>
          <a:prstGeom prst="rect">
            <a:avLst/>
          </a:prstGeom>
          <a:noFill/>
        </p:spPr>
        <p:txBody>
          <a:bodyPr wrap="none" rtlCol="0">
            <a:spAutoFit/>
            <a:scene3d>
              <a:camera prst="orthographicFront"/>
              <a:lightRig rig="threePt" dir="t"/>
            </a:scene3d>
          </a:bodyPr>
          <a:lstStyle/>
          <a:p>
            <a:r>
              <a:rPr lang="zh-CN" altLang="en-US" sz="4000">
                <a:solidFill>
                  <a:schemeClr val="tx1"/>
                </a:solidFill>
                <a:effectLst>
                  <a:outerShdw blurRad="38100" dist="19050" dir="2700000" algn="tl" rotWithShape="0">
                    <a:schemeClr val="dk1">
                      <a:alpha val="40000"/>
                    </a:schemeClr>
                  </a:outerShdw>
                </a:effectLst>
              </a:rPr>
              <a:t>需要的是</a:t>
            </a:r>
          </a:p>
        </p:txBody>
      </p:sp>
      <p:sp>
        <p:nvSpPr>
          <p:cNvPr id="8" name="文本框 7"/>
          <p:cNvSpPr txBox="1"/>
          <p:nvPr/>
        </p:nvSpPr>
        <p:spPr>
          <a:xfrm>
            <a:off x="5186045" y="3425825"/>
            <a:ext cx="5986145" cy="645160"/>
          </a:xfrm>
          <a:prstGeom prst="rect">
            <a:avLst/>
          </a:prstGeom>
          <a:noFill/>
        </p:spPr>
        <p:txBody>
          <a:bodyPr wrap="square" rtlCol="0">
            <a:spAutoFit/>
            <a:scene3d>
              <a:camera prst="orthographicFront"/>
              <a:lightRig rig="threePt" dir="t"/>
            </a:scene3d>
          </a:bodyPr>
          <a:lstStyle/>
          <a:p>
            <a:r>
              <a:rPr lang="zh-CN" altLang="en-US" sz="3600">
                <a:solidFill>
                  <a:schemeClr val="tx1"/>
                </a:solidFill>
                <a:effectLst>
                  <a:outerShdw blurRad="38100" dist="19050" dir="2700000" algn="tl" rotWithShape="0">
                    <a:schemeClr val="dk1">
                      <a:alpha val="40000"/>
                    </a:schemeClr>
                  </a:outerShdw>
                </a:effectLst>
              </a:rPr>
              <a:t>消除远端随机访问</a:t>
            </a:r>
          </a:p>
        </p:txBody>
      </p:sp>
      <p:sp>
        <p:nvSpPr>
          <p:cNvPr id="9" name="文本框 8"/>
          <p:cNvSpPr txBox="1"/>
          <p:nvPr/>
        </p:nvSpPr>
        <p:spPr>
          <a:xfrm>
            <a:off x="5186045" y="2300605"/>
            <a:ext cx="3356610" cy="645160"/>
          </a:xfrm>
          <a:prstGeom prst="rect">
            <a:avLst/>
          </a:prstGeom>
          <a:noFill/>
        </p:spPr>
        <p:txBody>
          <a:bodyPr wrap="square" rtlCol="0">
            <a:spAutoFit/>
            <a:scene3d>
              <a:camera prst="orthographicFront"/>
              <a:lightRig rig="threePt" dir="t"/>
            </a:scene3d>
          </a:bodyPr>
          <a:lstStyle/>
          <a:p>
            <a:r>
              <a:rPr lang="zh-CN" altLang="en-US" sz="3600">
                <a:solidFill>
                  <a:schemeClr val="tx1"/>
                </a:solidFill>
                <a:effectLst>
                  <a:outerShdw blurRad="38100" dist="19050" dir="2700000" algn="tl" rotWithShape="0">
                    <a:schemeClr val="dk1">
                      <a:alpha val="40000"/>
                    </a:schemeClr>
                  </a:outerShdw>
                </a:effectLst>
              </a:rPr>
              <a:t>减少远端访问</a:t>
            </a:r>
          </a:p>
        </p:txBody>
      </p:sp>
      <p:pic>
        <p:nvPicPr>
          <p:cNvPr id="11" name="图片 10" descr="31393935333132353b31393939353539343bd0f2bac531"/>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782695" y="2165985"/>
            <a:ext cx="914400" cy="914400"/>
          </a:xfrm>
          <a:prstGeom prst="rect">
            <a:avLst/>
          </a:prstGeom>
        </p:spPr>
      </p:pic>
      <p:pic>
        <p:nvPicPr>
          <p:cNvPr id="13" name="图片 12" descr="31393935333132353b31393939353539353bd0f2bac532"/>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782695" y="3291205"/>
            <a:ext cx="914400" cy="9144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en-US" altLang="zh-CN" dirty="0"/>
              <a:t>graph-aware partitioning</a:t>
            </a:r>
          </a:p>
        </p:txBody>
      </p:sp>
      <p:sp>
        <p:nvSpPr>
          <p:cNvPr id="6" name="文本占位符 5"/>
          <p:cNvSpPr>
            <a:spLocks noGrp="1"/>
          </p:cNvSpPr>
          <p:nvPr>
            <p:ph type="body" sz="quarter" idx="12"/>
          </p:nvPr>
        </p:nvSpPr>
        <p:spPr/>
        <p:txBody>
          <a:bodyPr/>
          <a:lstStyle/>
          <a:p>
            <a:endParaRPr lang="zh-CN" altLang="en-US"/>
          </a:p>
        </p:txBody>
      </p:sp>
      <p:sp>
        <p:nvSpPr>
          <p:cNvPr id="7" name="文本占位符 6"/>
          <p:cNvSpPr>
            <a:spLocks noGrp="1"/>
          </p:cNvSpPr>
          <p:nvPr>
            <p:ph type="body" sz="quarter" idx="13"/>
          </p:nvPr>
        </p:nvSpPr>
        <p:spPr/>
        <p:txBody>
          <a:bodyPr/>
          <a:lstStyle/>
          <a:p>
            <a:endParaRPr lang="zh-CN" altLang="en-US"/>
          </a:p>
        </p:txBody>
      </p:sp>
      <p:pic>
        <p:nvPicPr>
          <p:cNvPr id="2" name="图片 1"/>
          <p:cNvPicPr>
            <a:picLocks noChangeAspect="1"/>
          </p:cNvPicPr>
          <p:nvPr/>
        </p:nvPicPr>
        <p:blipFill>
          <a:blip r:embed="rId2"/>
          <a:stretch>
            <a:fillRect/>
          </a:stretch>
        </p:blipFill>
        <p:spPr>
          <a:xfrm>
            <a:off x="5159375" y="1166495"/>
            <a:ext cx="5067300" cy="1866900"/>
          </a:xfrm>
          <a:prstGeom prst="rect">
            <a:avLst/>
          </a:prstGeom>
        </p:spPr>
      </p:pic>
      <p:sp>
        <p:nvSpPr>
          <p:cNvPr id="4" name="文本框 3"/>
          <p:cNvSpPr txBox="1"/>
          <p:nvPr/>
        </p:nvSpPr>
        <p:spPr>
          <a:xfrm>
            <a:off x="920115" y="1534160"/>
            <a:ext cx="3218180" cy="1322070"/>
          </a:xfrm>
          <a:prstGeom prst="rect">
            <a:avLst/>
          </a:prstGeom>
          <a:noFill/>
        </p:spPr>
        <p:txBody>
          <a:bodyPr wrap="square" rtlCol="0">
            <a:spAutoFit/>
          </a:bodyPr>
          <a:lstStyle/>
          <a:p>
            <a:r>
              <a:rPr lang="en-US" altLang="zh-CN" sz="4000">
                <a:solidFill>
                  <a:schemeClr val="accent1"/>
                </a:solidFill>
                <a:effectLst>
                  <a:outerShdw blurRad="38100" dist="25400" dir="5400000" algn="ctr" rotWithShape="0">
                    <a:srgbClr val="6E747A">
                      <a:alpha val="43000"/>
                    </a:srgbClr>
                  </a:outerShdw>
                </a:effectLst>
              </a:rPr>
              <a:t>graph-aware </a:t>
            </a:r>
            <a:r>
              <a:rPr lang="en-US" altLang="zh-CN" sz="4000"/>
              <a:t>partitioning</a:t>
            </a:r>
          </a:p>
        </p:txBody>
      </p:sp>
      <p:pic>
        <p:nvPicPr>
          <p:cNvPr id="10" name="图片 9"/>
          <p:cNvPicPr>
            <a:picLocks noChangeAspect="1"/>
          </p:cNvPicPr>
          <p:nvPr/>
        </p:nvPicPr>
        <p:blipFill>
          <a:blip r:embed="rId3"/>
          <a:stretch>
            <a:fillRect/>
          </a:stretch>
        </p:blipFill>
        <p:spPr>
          <a:xfrm>
            <a:off x="5159375" y="3769995"/>
            <a:ext cx="5067935" cy="1932305"/>
          </a:xfrm>
          <a:prstGeom prst="rect">
            <a:avLst/>
          </a:prstGeom>
        </p:spPr>
      </p:pic>
      <p:sp>
        <p:nvSpPr>
          <p:cNvPr id="12" name="文本框 11"/>
          <p:cNvSpPr txBox="1"/>
          <p:nvPr/>
        </p:nvSpPr>
        <p:spPr>
          <a:xfrm>
            <a:off x="1980565" y="4294505"/>
            <a:ext cx="2668270" cy="829945"/>
          </a:xfrm>
          <a:prstGeom prst="rect">
            <a:avLst/>
          </a:prstGeom>
          <a:noFill/>
        </p:spPr>
        <p:txBody>
          <a:bodyPr wrap="square" rtlCol="0">
            <a:spAutoFit/>
          </a:bodyPr>
          <a:lstStyle/>
          <a:p>
            <a:r>
              <a:rPr lang="zh-CN" altLang="en-US" sz="2400">
                <a:solidFill>
                  <a:schemeClr val="tx1"/>
                </a:solidFill>
                <a:effectLst>
                  <a:outerShdw blurRad="38100" dist="19050" dir="2700000" algn="tl" rotWithShape="0">
                    <a:schemeClr val="dk1">
                      <a:alpha val="40000"/>
                    </a:schemeClr>
                  </a:outerShdw>
                </a:effectLst>
              </a:rPr>
              <a:t>这样会频繁出现远端访问行为</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en-US" altLang="zh-CN" dirty="0"/>
              <a:t>graph-aware partitioning</a:t>
            </a:r>
          </a:p>
        </p:txBody>
      </p:sp>
      <p:sp>
        <p:nvSpPr>
          <p:cNvPr id="6" name="文本占位符 5"/>
          <p:cNvSpPr>
            <a:spLocks noGrp="1"/>
          </p:cNvSpPr>
          <p:nvPr>
            <p:ph type="body" sz="quarter" idx="12"/>
          </p:nvPr>
        </p:nvSpPr>
        <p:spPr/>
        <p:txBody>
          <a:bodyPr/>
          <a:lstStyle/>
          <a:p>
            <a:endParaRPr lang="zh-CN" altLang="en-US"/>
          </a:p>
        </p:txBody>
      </p:sp>
      <p:sp>
        <p:nvSpPr>
          <p:cNvPr id="7" name="文本占位符 6"/>
          <p:cNvSpPr>
            <a:spLocks noGrp="1"/>
          </p:cNvSpPr>
          <p:nvPr>
            <p:ph type="body" sz="quarter" idx="13"/>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4470400" y="2090420"/>
            <a:ext cx="6619875" cy="2676525"/>
          </a:xfrm>
          <a:prstGeom prst="rect">
            <a:avLst/>
          </a:prstGeom>
        </p:spPr>
      </p:pic>
      <p:sp>
        <p:nvSpPr>
          <p:cNvPr id="9" name="文本框 8"/>
          <p:cNvSpPr txBox="1"/>
          <p:nvPr/>
        </p:nvSpPr>
        <p:spPr>
          <a:xfrm>
            <a:off x="318770" y="861695"/>
            <a:ext cx="3267710" cy="2861310"/>
          </a:xfrm>
          <a:prstGeom prst="rect">
            <a:avLst/>
          </a:prstGeom>
          <a:noFill/>
        </p:spPr>
        <p:txBody>
          <a:bodyPr wrap="square" rtlCol="0" anchor="t">
            <a:spAutoFit/>
          </a:bodyPr>
          <a:lstStyle/>
          <a:p>
            <a:r>
              <a:rPr lang="zh-CN" altLang="en-US">
                <a:solidFill>
                  <a:schemeClr val="tx1"/>
                </a:solidFill>
                <a:effectLst>
                  <a:outerShdw blurRad="38100" dist="19050" dir="2700000" algn="tl" rotWithShape="0">
                    <a:schemeClr val="dk1">
                      <a:alpha val="40000"/>
                    </a:schemeClr>
                  </a:outerShdw>
                </a:effectLst>
              </a:rPr>
              <a:t>polymer其内存数据结构P分割成N个不相交分区P1，P2…PN，所有的顶点都从0到|v|−1，并平均分配给N个不相交的顶点集V1，V2…VN，其中Vi属于Pi。所有的边也通过它们的目标顶点或源顶点分别分配给N个不相交的out-edge集或in-edge集，其中Ei也属于Pi</a:t>
            </a:r>
            <a:r>
              <a:rPr lang="zh-CN" altLang="en-US"/>
              <a:t>。</a:t>
            </a:r>
          </a:p>
        </p:txBody>
      </p:sp>
      <p:sp>
        <p:nvSpPr>
          <p:cNvPr id="11" name="文本框 10"/>
          <p:cNvSpPr txBox="1"/>
          <p:nvPr/>
        </p:nvSpPr>
        <p:spPr>
          <a:xfrm>
            <a:off x="318770" y="3942715"/>
            <a:ext cx="3432810" cy="1938020"/>
          </a:xfrm>
          <a:prstGeom prst="rect">
            <a:avLst/>
          </a:prstGeom>
          <a:noFill/>
        </p:spPr>
        <p:txBody>
          <a:bodyPr wrap="square" rtlCol="0" anchor="t">
            <a:spAutoFit/>
          </a:bodyPr>
          <a:lstStyle/>
          <a:p>
            <a:r>
              <a:rPr lang="zh-CN" altLang="en-US" sz="2000">
                <a:solidFill>
                  <a:schemeClr val="tx1"/>
                </a:solidFill>
                <a:effectLst>
                  <a:outerShdw blurRad="38100" dist="19050" dir="2700000" algn="tl" rotWithShape="0">
                    <a:schemeClr val="dk1">
                      <a:alpha val="40000"/>
                    </a:schemeClr>
                  </a:outerShdw>
                </a:effectLst>
              </a:rPr>
              <a:t>除此之外，polymer与它们的目标顶点（比如顶点1到3）共同定位外部边缘。对于此类边，polymer还可以为其源顶点不位于此节点中的边创建代理。（蓝色框）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占位符 4"/>
          <p:cNvSpPr>
            <a:spLocks noGrp="1"/>
          </p:cNvSpPr>
          <p:nvPr>
            <p:ph type="body" sz="quarter" idx="11"/>
          </p:nvPr>
        </p:nvSpPr>
        <p:spPr/>
        <p:txBody>
          <a:bodyPr/>
          <a:lstStyle/>
          <a:p>
            <a:r>
              <a:rPr lang="en-US" altLang="zh-CN" dirty="0"/>
              <a:t>graph-aware partitioning</a:t>
            </a:r>
          </a:p>
        </p:txBody>
      </p:sp>
      <p:sp>
        <p:nvSpPr>
          <p:cNvPr id="6" name="文本占位符 5"/>
          <p:cNvSpPr>
            <a:spLocks noGrp="1"/>
          </p:cNvSpPr>
          <p:nvPr>
            <p:ph type="body" sz="quarter" idx="12"/>
          </p:nvPr>
        </p:nvSpPr>
        <p:spPr/>
        <p:txBody>
          <a:bodyPr/>
          <a:lstStyle/>
          <a:p>
            <a:endParaRPr lang="zh-CN" altLang="en-US"/>
          </a:p>
        </p:txBody>
      </p:sp>
      <p:sp>
        <p:nvSpPr>
          <p:cNvPr id="7" name="文本占位符 6"/>
          <p:cNvSpPr>
            <a:spLocks noGrp="1"/>
          </p:cNvSpPr>
          <p:nvPr>
            <p:ph type="body" sz="quarter" idx="13"/>
          </p:nvPr>
        </p:nvSpPr>
        <p:spPr/>
        <p:txBody>
          <a:bodyPr/>
          <a:lstStyle/>
          <a:p>
            <a:endParaRPr lang="zh-CN" altLang="en-US"/>
          </a:p>
        </p:txBody>
      </p:sp>
      <p:pic>
        <p:nvPicPr>
          <p:cNvPr id="3" name="图片 2"/>
          <p:cNvPicPr>
            <a:picLocks noChangeAspect="1"/>
          </p:cNvPicPr>
          <p:nvPr/>
        </p:nvPicPr>
        <p:blipFill>
          <a:blip r:embed="rId2"/>
          <a:stretch>
            <a:fillRect/>
          </a:stretch>
        </p:blipFill>
        <p:spPr>
          <a:xfrm>
            <a:off x="4470400" y="2090420"/>
            <a:ext cx="6619875" cy="2676525"/>
          </a:xfrm>
          <a:prstGeom prst="rect">
            <a:avLst/>
          </a:prstGeom>
        </p:spPr>
      </p:pic>
      <p:sp>
        <p:nvSpPr>
          <p:cNvPr id="9" name="文本框 8"/>
          <p:cNvSpPr txBox="1"/>
          <p:nvPr/>
        </p:nvSpPr>
        <p:spPr>
          <a:xfrm>
            <a:off x="1125220" y="823595"/>
            <a:ext cx="2540000" cy="368300"/>
          </a:xfrm>
          <a:prstGeom prst="rect">
            <a:avLst/>
          </a:prstGeom>
          <a:noFill/>
        </p:spPr>
        <p:txBody>
          <a:bodyPr wrap="square" rtlCol="0" anchor="t">
            <a:spAutoFit/>
          </a:bodyPr>
          <a:lstStyle/>
          <a:p>
            <a:r>
              <a:rPr lang="zh-CN" altLang="en-US"/>
              <a:t>。</a:t>
            </a:r>
          </a:p>
        </p:txBody>
      </p:sp>
      <p:sp>
        <p:nvSpPr>
          <p:cNvPr id="2" name="文本框 1"/>
          <p:cNvSpPr txBox="1"/>
          <p:nvPr/>
        </p:nvSpPr>
        <p:spPr>
          <a:xfrm>
            <a:off x="1125220" y="2202180"/>
            <a:ext cx="2540000" cy="2676525"/>
          </a:xfrm>
          <a:prstGeom prst="rect">
            <a:avLst/>
          </a:prstGeom>
          <a:noFill/>
        </p:spPr>
        <p:txBody>
          <a:bodyPr wrap="square" rtlCol="0" anchor="t">
            <a:spAutoFit/>
          </a:bodyPr>
          <a:lstStyle/>
          <a:p>
            <a:r>
              <a:rPr lang="zh-CN" altLang="en-US" sz="2800">
                <a:solidFill>
                  <a:schemeClr val="tx1"/>
                </a:solidFill>
                <a:effectLst>
                  <a:outerShdw blurRad="38100" dist="19050" dir="2700000" algn="tl" rotWithShape="0">
                    <a:schemeClr val="dk1">
                      <a:alpha val="40000"/>
                    </a:schemeClr>
                  </a:outerShdw>
                </a:effectLst>
                <a:sym typeface="+mn-ea"/>
              </a:rPr>
              <a:t>拥有所有的顶点集合，但只拥有部分的</a:t>
            </a:r>
            <a:endParaRPr lang="zh-CN" altLang="en-US" sz="2800">
              <a:solidFill>
                <a:schemeClr val="tx1"/>
              </a:solidFill>
              <a:effectLst>
                <a:outerShdw blurRad="38100" dist="19050" dir="2700000" algn="tl" rotWithShape="0">
                  <a:schemeClr val="dk1">
                    <a:alpha val="40000"/>
                  </a:schemeClr>
                </a:outerShdw>
              </a:effectLst>
            </a:endParaRPr>
          </a:p>
          <a:p>
            <a:r>
              <a:rPr lang="zh-CN" altLang="en-US" sz="2800">
                <a:solidFill>
                  <a:schemeClr val="tx1"/>
                </a:solidFill>
                <a:effectLst>
                  <a:outerShdw blurRad="38100" dist="19050" dir="2700000" algn="tl" rotWithShape="0">
                    <a:schemeClr val="dk1">
                      <a:alpha val="40000"/>
                    </a:schemeClr>
                  </a:outerShdw>
                </a:effectLst>
                <a:sym typeface="+mn-ea"/>
              </a:rPr>
              <a:t>顶点所连接的边的集合以及顶点信息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en-US" altLang="zh-CN" dirty="0"/>
              <a:t>NUMA-aware allocation</a:t>
            </a:r>
          </a:p>
        </p:txBody>
      </p:sp>
      <p:sp>
        <p:nvSpPr>
          <p:cNvPr id="3" name="文本占位符 2"/>
          <p:cNvSpPr>
            <a:spLocks noGrp="1"/>
          </p:cNvSpPr>
          <p:nvPr>
            <p:ph type="body" sz="quarter" idx="12"/>
          </p:nvPr>
        </p:nvSpPr>
        <p:spPr/>
        <p:txBody>
          <a:bodyPr/>
          <a:lstStyle/>
          <a:p>
            <a:endParaRPr lang="zh-CN" altLang="en-US"/>
          </a:p>
        </p:txBody>
      </p:sp>
      <p:sp>
        <p:nvSpPr>
          <p:cNvPr id="4" name="文本占位符 3"/>
          <p:cNvSpPr>
            <a:spLocks noGrp="1"/>
          </p:cNvSpPr>
          <p:nvPr>
            <p:ph type="body" sz="quarter" idx="13"/>
          </p:nvPr>
        </p:nvSpPr>
        <p:spPr/>
        <p:txBody>
          <a:bodyPr/>
          <a:lstStyle/>
          <a:p>
            <a:endParaRPr lang="zh-CN" altLang="en-US"/>
          </a:p>
        </p:txBody>
      </p:sp>
      <p:sp>
        <p:nvSpPr>
          <p:cNvPr id="7" name="文本框 6"/>
          <p:cNvSpPr txBox="1"/>
          <p:nvPr/>
        </p:nvSpPr>
        <p:spPr>
          <a:xfrm>
            <a:off x="1075055" y="972820"/>
            <a:ext cx="6833870" cy="768350"/>
          </a:xfrm>
          <a:prstGeom prst="rect">
            <a:avLst/>
          </a:prstGeom>
          <a:noFill/>
        </p:spPr>
        <p:txBody>
          <a:bodyPr wrap="square" rtlCol="0">
            <a:spAutoFit/>
          </a:bodyPr>
          <a:lstStyle/>
          <a:p>
            <a:pPr algn="l"/>
            <a:r>
              <a:rPr lang="en-US" altLang="zh-CN" sz="4400"/>
              <a:t>Linux</a:t>
            </a:r>
            <a:r>
              <a:rPr lang="zh-CN" altLang="en-US" sz="4400"/>
              <a:t>“</a:t>
            </a:r>
            <a:r>
              <a:rPr lang="zh-CN" altLang="en-US" sz="4400">
                <a:solidFill>
                  <a:schemeClr val="accent1"/>
                </a:solidFill>
                <a:effectLst>
                  <a:outerShdw blurRad="38100" dist="25400" dir="5400000" algn="ctr" rotWithShape="0">
                    <a:srgbClr val="6E747A">
                      <a:alpha val="43000"/>
                    </a:srgbClr>
                  </a:outerShdw>
                </a:effectLst>
              </a:rPr>
              <a:t>first-touch” </a:t>
            </a:r>
            <a:r>
              <a:rPr lang="zh-CN" altLang="en-US" sz="4400">
                <a:solidFill>
                  <a:schemeClr val="tx1"/>
                </a:solidFill>
                <a:effectLst>
                  <a:outerShdw blurRad="38100" dist="19050" dir="2700000" algn="tl" rotWithShape="0">
                    <a:schemeClr val="dk1">
                      <a:alpha val="40000"/>
                    </a:schemeClr>
                  </a:outerShdw>
                </a:effectLst>
              </a:rPr>
              <a:t>policy</a:t>
            </a:r>
          </a:p>
        </p:txBody>
      </p:sp>
      <p:sp>
        <p:nvSpPr>
          <p:cNvPr id="9" name="文本框 8"/>
          <p:cNvSpPr txBox="1"/>
          <p:nvPr/>
        </p:nvSpPr>
        <p:spPr>
          <a:xfrm>
            <a:off x="1075055" y="2237740"/>
            <a:ext cx="9161145" cy="460375"/>
          </a:xfrm>
          <a:prstGeom prst="rect">
            <a:avLst/>
          </a:prstGeom>
          <a:noFill/>
        </p:spPr>
        <p:txBody>
          <a:bodyPr wrap="square" rtlCol="0">
            <a:spAutoFit/>
            <a:scene3d>
              <a:camera prst="orthographicFront"/>
              <a:lightRig rig="threePt" dir="t"/>
            </a:scene3d>
          </a:bodyPr>
          <a:lstStyle/>
          <a:p>
            <a:pPr algn="l"/>
            <a:r>
              <a:rPr lang="zh-CN" altLang="en-US" sz="2400">
                <a:solidFill>
                  <a:schemeClr val="accent1"/>
                </a:solidFill>
                <a:effectLst>
                  <a:outerShdw blurRad="38100" dist="25400" dir="5400000" algn="ctr" rotWithShape="0">
                    <a:srgbClr val="6E747A">
                      <a:alpha val="43000"/>
                    </a:srgbClr>
                  </a:outerShdw>
                </a:effectLst>
              </a:rPr>
              <a:t>将虚拟页面绑定到位于线程第一次接触页面的内存节点上的物理帧”</a:t>
            </a:r>
          </a:p>
        </p:txBody>
      </p:sp>
      <p:pic>
        <p:nvPicPr>
          <p:cNvPr id="11" name="图片 10"/>
          <p:cNvPicPr>
            <a:picLocks noChangeAspect="1"/>
          </p:cNvPicPr>
          <p:nvPr/>
        </p:nvPicPr>
        <p:blipFill>
          <a:blip r:embed="rId2"/>
          <a:stretch>
            <a:fillRect/>
          </a:stretch>
        </p:blipFill>
        <p:spPr>
          <a:xfrm>
            <a:off x="1150620" y="3480435"/>
            <a:ext cx="9043670" cy="2536190"/>
          </a:xfrm>
          <a:prstGeom prst="rect">
            <a:avLst/>
          </a:prstGeom>
        </p:spPr>
      </p:pic>
      <p:pic>
        <p:nvPicPr>
          <p:cNvPr id="12" name="图片 11" descr="303b32303039333134353bbcfdcdb7"/>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400000">
            <a:off x="5307965" y="2835275"/>
            <a:ext cx="728345" cy="728345"/>
          </a:xfrm>
          <a:prstGeom prst="rect">
            <a:avLst/>
          </a:prstGeom>
        </p:spPr>
      </p:pic>
      <p:sp>
        <p:nvSpPr>
          <p:cNvPr id="13" name="文本框 12"/>
          <p:cNvSpPr txBox="1"/>
          <p:nvPr/>
        </p:nvSpPr>
        <p:spPr>
          <a:xfrm>
            <a:off x="6036310" y="2835275"/>
            <a:ext cx="1097280" cy="645160"/>
          </a:xfrm>
          <a:prstGeom prst="rect">
            <a:avLst/>
          </a:prstGeom>
          <a:noFill/>
        </p:spPr>
        <p:txBody>
          <a:bodyPr wrap="none" rtlCol="0">
            <a:spAutoFit/>
          </a:bodyPr>
          <a:lstStyle/>
          <a:p>
            <a:r>
              <a:rPr lang="zh-CN" altLang="en-US"/>
              <a:t>可能出现</a:t>
            </a:r>
          </a:p>
          <a:p>
            <a:r>
              <a:rPr lang="zh-CN" altLang="en-US"/>
              <a:t>的问题</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en-US" altLang="zh-CN" dirty="0"/>
              <a:t>NUMA-aware allocation</a:t>
            </a:r>
          </a:p>
        </p:txBody>
      </p:sp>
      <p:sp>
        <p:nvSpPr>
          <p:cNvPr id="3" name="文本占位符 2"/>
          <p:cNvSpPr>
            <a:spLocks noGrp="1"/>
          </p:cNvSpPr>
          <p:nvPr>
            <p:ph type="body" sz="quarter" idx="12"/>
          </p:nvPr>
        </p:nvSpPr>
        <p:spPr/>
        <p:txBody>
          <a:bodyPr/>
          <a:lstStyle/>
          <a:p>
            <a:endParaRPr lang="zh-CN" altLang="en-US"/>
          </a:p>
        </p:txBody>
      </p:sp>
      <p:sp>
        <p:nvSpPr>
          <p:cNvPr id="4" name="文本占位符 3"/>
          <p:cNvSpPr>
            <a:spLocks noGrp="1"/>
          </p:cNvSpPr>
          <p:nvPr>
            <p:ph type="body" sz="quarter" idx="13"/>
          </p:nvPr>
        </p:nvSpPr>
        <p:spPr/>
        <p:txBody>
          <a:bodyPr/>
          <a:lstStyle/>
          <a:p>
            <a:endParaRPr lang="zh-CN" altLang="en-US"/>
          </a:p>
        </p:txBody>
      </p:sp>
      <p:pic>
        <p:nvPicPr>
          <p:cNvPr id="8" name="图片 7"/>
          <p:cNvPicPr>
            <a:picLocks noChangeAspect="1"/>
          </p:cNvPicPr>
          <p:nvPr/>
        </p:nvPicPr>
        <p:blipFill>
          <a:blip r:embed="rId2"/>
          <a:stretch>
            <a:fillRect/>
          </a:stretch>
        </p:blipFill>
        <p:spPr>
          <a:xfrm>
            <a:off x="478155" y="3478530"/>
            <a:ext cx="10648950" cy="2514600"/>
          </a:xfrm>
          <a:prstGeom prst="rect">
            <a:avLst/>
          </a:prstGeom>
        </p:spPr>
      </p:pic>
      <p:sp>
        <p:nvSpPr>
          <p:cNvPr id="17" name="文本框 16"/>
          <p:cNvSpPr txBox="1"/>
          <p:nvPr/>
        </p:nvSpPr>
        <p:spPr>
          <a:xfrm>
            <a:off x="4186555" y="1433195"/>
            <a:ext cx="3231515" cy="1599565"/>
          </a:xfrm>
          <a:prstGeom prst="rect">
            <a:avLst/>
          </a:prstGeom>
          <a:noFill/>
        </p:spPr>
        <p:txBody>
          <a:bodyPr wrap="none" rtlCol="0">
            <a:spAutoFit/>
          </a:bodyPr>
          <a:lstStyle/>
          <a:p>
            <a:pPr algn="l">
              <a:buClrTx/>
              <a:buSzTx/>
              <a:buFontTx/>
            </a:pPr>
            <a:r>
              <a:rPr lang="en-US" altLang="zh-CN" sz="4000">
                <a:solidFill>
                  <a:schemeClr val="accent1"/>
                </a:solidFill>
                <a:effectLst>
                  <a:outerShdw blurRad="38100" dist="25400" dir="5400000" algn="ctr" rotWithShape="0">
                    <a:srgbClr val="6E747A">
                      <a:alpha val="43000"/>
                    </a:srgbClr>
                  </a:outerShdw>
                </a:effectLst>
                <a:sym typeface="+mn-ea"/>
              </a:rPr>
              <a:t>NUMA-aware</a:t>
            </a:r>
          </a:p>
          <a:p>
            <a:pPr algn="l">
              <a:buClrTx/>
              <a:buSzTx/>
              <a:buFontTx/>
            </a:pPr>
            <a:r>
              <a:rPr lang="en-US" altLang="zh-CN" sz="4000">
                <a:solidFill>
                  <a:schemeClr val="tx1"/>
                </a:solidFill>
                <a:effectLst>
                  <a:outerShdw blurRad="38100" dist="19050" dir="2700000" algn="tl" rotWithShape="0">
                    <a:schemeClr val="dk1">
                      <a:alpha val="40000"/>
                    </a:schemeClr>
                  </a:outerShdw>
                </a:effectLst>
                <a:sym typeface="+mn-ea"/>
              </a:rPr>
              <a:t>allocation</a:t>
            </a:r>
            <a:endParaRPr lang="en-US" altLang="zh-CN" sz="4000">
              <a:solidFill>
                <a:schemeClr val="tx1"/>
              </a:solidFill>
              <a:effectLst>
                <a:outerShdw blurRad="38100" dist="19050" dir="2700000" algn="tl" rotWithShape="0">
                  <a:schemeClr val="dk1">
                    <a:alpha val="40000"/>
                  </a:schemeClr>
                </a:outerShdw>
              </a:effectLst>
            </a:endParaRPr>
          </a:p>
          <a:p>
            <a:endParaRPr lang="en-US" altLang="zh-CN" sz="4000">
              <a:solidFill>
                <a:schemeClr val="tx1"/>
              </a:solidFill>
              <a:effectLst>
                <a:outerShdw blurRad="38100" dist="19050" dir="2700000" algn="tl" rotWithShape="0">
                  <a:schemeClr val="dk1">
                    <a:alpha val="40000"/>
                  </a:schemeClr>
                </a:outerShdw>
              </a:effectLs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a:xfrm>
            <a:off x="1075055" y="43815"/>
            <a:ext cx="8550910" cy="555625"/>
          </a:xfrm>
        </p:spPr>
        <p:txBody>
          <a:bodyPr/>
          <a:lstStyle/>
          <a:p>
            <a:r>
              <a:rPr lang="en-US" altLang="zh-CN" dirty="0"/>
              <a:t>from global random to local random</a:t>
            </a:r>
          </a:p>
        </p:txBody>
      </p:sp>
      <p:sp>
        <p:nvSpPr>
          <p:cNvPr id="3" name="文本占位符 2"/>
          <p:cNvSpPr>
            <a:spLocks noGrp="1"/>
          </p:cNvSpPr>
          <p:nvPr>
            <p:ph type="body" sz="quarter" idx="12"/>
          </p:nvPr>
        </p:nvSpPr>
        <p:spPr/>
        <p:txBody>
          <a:bodyPr/>
          <a:lstStyle/>
          <a:p>
            <a:endParaRPr lang="zh-CN" altLang="en-US"/>
          </a:p>
        </p:txBody>
      </p:sp>
      <p:sp>
        <p:nvSpPr>
          <p:cNvPr id="4" name="文本占位符 3"/>
          <p:cNvSpPr>
            <a:spLocks noGrp="1"/>
          </p:cNvSpPr>
          <p:nvPr>
            <p:ph type="body" sz="quarter" idx="13"/>
          </p:nvPr>
        </p:nvSpPr>
        <p:spPr/>
        <p:txBody>
          <a:bodyPr/>
          <a:lstStyle/>
          <a:p>
            <a:endParaRPr lang="zh-CN" altLang="en-US"/>
          </a:p>
        </p:txBody>
      </p:sp>
      <p:pic>
        <p:nvPicPr>
          <p:cNvPr id="5" name="图片 4"/>
          <p:cNvPicPr>
            <a:picLocks noChangeAspect="1"/>
          </p:cNvPicPr>
          <p:nvPr/>
        </p:nvPicPr>
        <p:blipFill>
          <a:blip r:embed="rId2"/>
          <a:stretch>
            <a:fillRect/>
          </a:stretch>
        </p:blipFill>
        <p:spPr>
          <a:xfrm>
            <a:off x="398145" y="2607310"/>
            <a:ext cx="4698365" cy="1643380"/>
          </a:xfrm>
          <a:prstGeom prst="rect">
            <a:avLst/>
          </a:prstGeom>
        </p:spPr>
      </p:pic>
      <p:pic>
        <p:nvPicPr>
          <p:cNvPr id="6" name="图片 5"/>
          <p:cNvPicPr>
            <a:picLocks noChangeAspect="1"/>
          </p:cNvPicPr>
          <p:nvPr/>
        </p:nvPicPr>
        <p:blipFill>
          <a:blip r:embed="rId3"/>
          <a:stretch>
            <a:fillRect/>
          </a:stretch>
        </p:blipFill>
        <p:spPr>
          <a:xfrm>
            <a:off x="6809740" y="2607310"/>
            <a:ext cx="5298440" cy="1488440"/>
          </a:xfrm>
          <a:prstGeom prst="rect">
            <a:avLst/>
          </a:prstGeom>
        </p:spPr>
      </p:pic>
      <p:pic>
        <p:nvPicPr>
          <p:cNvPr id="8" name="图片 7" descr="303b32303039333135343bbcfdcdb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95925" y="2971800"/>
            <a:ext cx="914400" cy="914400"/>
          </a:xfrm>
          <a:prstGeom prst="rect">
            <a:avLst/>
          </a:prstGeom>
        </p:spPr>
      </p:pic>
      <p:sp>
        <p:nvSpPr>
          <p:cNvPr id="10" name="文本框 9"/>
          <p:cNvSpPr txBox="1"/>
          <p:nvPr/>
        </p:nvSpPr>
        <p:spPr>
          <a:xfrm>
            <a:off x="1694815" y="4554855"/>
            <a:ext cx="9032240" cy="1076325"/>
          </a:xfrm>
          <a:prstGeom prst="rect">
            <a:avLst/>
          </a:prstGeom>
          <a:noFill/>
        </p:spPr>
        <p:txBody>
          <a:bodyPr wrap="square" rtlCol="0" anchor="t">
            <a:spAutoFit/>
          </a:bodyPr>
          <a:lstStyle/>
          <a:p>
            <a:r>
              <a:rPr lang="zh-CN" altLang="en-US" sz="3200" b="1">
                <a:solidFill>
                  <a:schemeClr val="accent1"/>
                </a:solidFill>
                <a:effectLst>
                  <a:outerShdw blurRad="38100" dist="25400" dir="5400000" algn="ctr" rotWithShape="0">
                    <a:srgbClr val="6E747A">
                      <a:alpha val="43000"/>
                    </a:srgbClr>
                  </a:outerShdw>
                </a:effectLst>
              </a:rPr>
              <a:t>每个NUMA节点的工作线程只对所有顶点执行部分计算，而不是对部分顶点执行所有计算。</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zh-CN" altLang="en-US" dirty="0"/>
              <a:t>Optimizations</a:t>
            </a:r>
          </a:p>
        </p:txBody>
      </p:sp>
      <p:sp>
        <p:nvSpPr>
          <p:cNvPr id="3" name="文本占位符 2"/>
          <p:cNvSpPr>
            <a:spLocks noGrp="1"/>
          </p:cNvSpPr>
          <p:nvPr>
            <p:ph type="body" sz="quarter" idx="12"/>
          </p:nvPr>
        </p:nvSpPr>
        <p:spPr/>
        <p:txBody>
          <a:bodyPr/>
          <a:lstStyle/>
          <a:p>
            <a:endParaRPr lang="zh-CN" altLang="en-US"/>
          </a:p>
        </p:txBody>
      </p:sp>
      <p:sp>
        <p:nvSpPr>
          <p:cNvPr id="4" name="文本占位符 3"/>
          <p:cNvSpPr>
            <a:spLocks noGrp="1"/>
          </p:cNvSpPr>
          <p:nvPr>
            <p:ph type="body" sz="quarter" idx="13"/>
          </p:nvPr>
        </p:nvSpPr>
        <p:spPr/>
        <p:txBody>
          <a:bodyPr/>
          <a:lstStyle/>
          <a:p>
            <a:endParaRPr lang="zh-CN" altLang="en-US"/>
          </a:p>
        </p:txBody>
      </p:sp>
      <p:pic>
        <p:nvPicPr>
          <p:cNvPr id="8" name="图片 7"/>
          <p:cNvPicPr>
            <a:picLocks noChangeAspect="1"/>
          </p:cNvPicPr>
          <p:nvPr/>
        </p:nvPicPr>
        <p:blipFill>
          <a:blip r:embed="rId2"/>
          <a:stretch>
            <a:fillRect/>
          </a:stretch>
        </p:blipFill>
        <p:spPr>
          <a:xfrm>
            <a:off x="5970905" y="1024255"/>
            <a:ext cx="5467350" cy="1471930"/>
          </a:xfrm>
          <a:prstGeom prst="rect">
            <a:avLst/>
          </a:prstGeom>
        </p:spPr>
      </p:pic>
      <p:pic>
        <p:nvPicPr>
          <p:cNvPr id="9" name="图片 8"/>
          <p:cNvPicPr>
            <a:picLocks noChangeAspect="1"/>
          </p:cNvPicPr>
          <p:nvPr/>
        </p:nvPicPr>
        <p:blipFill>
          <a:blip r:embed="rId3"/>
          <a:stretch>
            <a:fillRect/>
          </a:stretch>
        </p:blipFill>
        <p:spPr>
          <a:xfrm>
            <a:off x="5932805" y="2700020"/>
            <a:ext cx="5467350" cy="1457325"/>
          </a:xfrm>
          <a:prstGeom prst="rect">
            <a:avLst/>
          </a:prstGeom>
        </p:spPr>
      </p:pic>
      <p:pic>
        <p:nvPicPr>
          <p:cNvPr id="10" name="图片 9"/>
          <p:cNvPicPr>
            <a:picLocks noChangeAspect="1"/>
          </p:cNvPicPr>
          <p:nvPr/>
        </p:nvPicPr>
        <p:blipFill>
          <a:blip r:embed="rId4"/>
          <a:stretch>
            <a:fillRect/>
          </a:stretch>
        </p:blipFill>
        <p:spPr>
          <a:xfrm>
            <a:off x="6009005" y="4550410"/>
            <a:ext cx="5391150" cy="1495425"/>
          </a:xfrm>
          <a:prstGeom prst="rect">
            <a:avLst/>
          </a:prstGeom>
        </p:spPr>
      </p:pic>
      <p:sp>
        <p:nvSpPr>
          <p:cNvPr id="11" name="文本框 10"/>
          <p:cNvSpPr txBox="1"/>
          <p:nvPr/>
        </p:nvSpPr>
        <p:spPr>
          <a:xfrm>
            <a:off x="1837055" y="1407160"/>
            <a:ext cx="2214880" cy="706755"/>
          </a:xfrm>
          <a:prstGeom prst="rect">
            <a:avLst/>
          </a:prstGeom>
          <a:noFill/>
        </p:spPr>
        <p:txBody>
          <a:bodyPr wrap="none" rtlCol="0">
            <a:spAutoFit/>
          </a:bodyPr>
          <a:lstStyle/>
          <a:p>
            <a:r>
              <a:rPr lang="zh-CN" altLang="en-US" sz="4000">
                <a:solidFill>
                  <a:schemeClr val="accent1"/>
                </a:solidFill>
                <a:effectLst>
                  <a:outerShdw blurRad="38100" dist="25400" dir="5400000" algn="ctr" rotWithShape="0">
                    <a:srgbClr val="6E747A">
                      <a:alpha val="43000"/>
                    </a:srgbClr>
                  </a:outerShdw>
                </a:effectLst>
              </a:rPr>
              <a:t>滚动更新</a:t>
            </a:r>
          </a:p>
        </p:txBody>
      </p:sp>
      <p:sp>
        <p:nvSpPr>
          <p:cNvPr id="13" name="文本框 12"/>
          <p:cNvSpPr txBox="1"/>
          <p:nvPr/>
        </p:nvSpPr>
        <p:spPr>
          <a:xfrm>
            <a:off x="256540" y="3187065"/>
            <a:ext cx="5714365" cy="706755"/>
          </a:xfrm>
          <a:prstGeom prst="rect">
            <a:avLst/>
          </a:prstGeom>
          <a:noFill/>
        </p:spPr>
        <p:txBody>
          <a:bodyPr wrap="none" rtlCol="0">
            <a:spAutoFit/>
          </a:bodyPr>
          <a:lstStyle/>
          <a:p>
            <a:pPr lvl="0" algn="l">
              <a:buClrTx/>
              <a:buSzTx/>
              <a:buFontTx/>
            </a:pPr>
            <a:r>
              <a:rPr lang="zh-CN" altLang="en-US" sz="4000">
                <a:solidFill>
                  <a:schemeClr val="accent1"/>
                </a:solidFill>
                <a:effectLst>
                  <a:outerShdw blurRad="38100" dist="25400" dir="5400000" algn="ctr" rotWithShape="0">
                    <a:srgbClr val="6E747A">
                      <a:alpha val="43000"/>
                    </a:srgbClr>
                  </a:outerShdw>
                </a:effectLst>
                <a:sym typeface="+mn-ea"/>
              </a:rPr>
              <a:t>分层和有效的实现barrier</a:t>
            </a:r>
          </a:p>
        </p:txBody>
      </p:sp>
      <p:sp>
        <p:nvSpPr>
          <p:cNvPr id="15" name="文本框 14"/>
          <p:cNvSpPr txBox="1"/>
          <p:nvPr/>
        </p:nvSpPr>
        <p:spPr>
          <a:xfrm>
            <a:off x="1075055" y="4966970"/>
            <a:ext cx="3738880" cy="706755"/>
          </a:xfrm>
          <a:prstGeom prst="rect">
            <a:avLst/>
          </a:prstGeom>
          <a:noFill/>
        </p:spPr>
        <p:txBody>
          <a:bodyPr wrap="none" rtlCol="0">
            <a:spAutoFit/>
          </a:bodyPr>
          <a:lstStyle/>
          <a:p>
            <a:pPr algn="l"/>
            <a:r>
              <a:rPr lang="zh-CN" altLang="en-US" sz="4000">
                <a:solidFill>
                  <a:schemeClr val="accent1"/>
                </a:solidFill>
                <a:effectLst>
                  <a:outerShdw blurRad="38100" dist="25400" dir="5400000" algn="ctr" rotWithShape="0">
                    <a:srgbClr val="6E747A">
                      <a:alpha val="43000"/>
                    </a:srgbClr>
                  </a:outerShdw>
                </a:effectLst>
              </a:rPr>
              <a:t>自适应数据结构</a:t>
            </a:r>
            <a:endParaRPr lang="zh-CN" alt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en-US" altLang="zh-CN" dirty="0"/>
              <a:t>Evaluation</a:t>
            </a:r>
          </a:p>
        </p:txBody>
      </p:sp>
      <p:sp>
        <p:nvSpPr>
          <p:cNvPr id="3" name="文本占位符 2"/>
          <p:cNvSpPr>
            <a:spLocks noGrp="1"/>
          </p:cNvSpPr>
          <p:nvPr>
            <p:ph type="body" sz="quarter" idx="12"/>
          </p:nvPr>
        </p:nvSpPr>
        <p:spPr/>
        <p:txBody>
          <a:bodyPr/>
          <a:lstStyle/>
          <a:p>
            <a:endParaRPr lang="zh-CN" altLang="en-US"/>
          </a:p>
        </p:txBody>
      </p:sp>
      <p:sp>
        <p:nvSpPr>
          <p:cNvPr id="4" name="文本占位符 3"/>
          <p:cNvSpPr>
            <a:spLocks noGrp="1"/>
          </p:cNvSpPr>
          <p:nvPr>
            <p:ph type="body" sz="quarter" idx="13"/>
          </p:nvPr>
        </p:nvSpPr>
        <p:spPr/>
        <p:txBody>
          <a:bodyPr/>
          <a:lstStyle/>
          <a:p>
            <a:endParaRPr lang="zh-CN" altLang="en-US"/>
          </a:p>
        </p:txBody>
      </p:sp>
      <p:pic>
        <p:nvPicPr>
          <p:cNvPr id="18" name="图片 17"/>
          <p:cNvPicPr>
            <a:picLocks noChangeAspect="1"/>
          </p:cNvPicPr>
          <p:nvPr/>
        </p:nvPicPr>
        <p:blipFill>
          <a:blip r:embed="rId2"/>
          <a:stretch>
            <a:fillRect/>
          </a:stretch>
        </p:blipFill>
        <p:spPr>
          <a:xfrm>
            <a:off x="868045" y="777875"/>
            <a:ext cx="4771390" cy="5525770"/>
          </a:xfrm>
          <a:prstGeom prst="rect">
            <a:avLst/>
          </a:prstGeom>
        </p:spPr>
      </p:pic>
      <p:sp>
        <p:nvSpPr>
          <p:cNvPr id="19" name="文本框 18"/>
          <p:cNvSpPr txBox="1"/>
          <p:nvPr/>
        </p:nvSpPr>
        <p:spPr>
          <a:xfrm>
            <a:off x="5727065" y="2994025"/>
            <a:ext cx="2532380" cy="368300"/>
          </a:xfrm>
          <a:prstGeom prst="rect">
            <a:avLst/>
          </a:prstGeom>
          <a:noFill/>
        </p:spPr>
        <p:txBody>
          <a:bodyPr wrap="none" rtlCol="0">
            <a:spAutoFit/>
          </a:bodyPr>
          <a:lstStyle/>
          <a:p>
            <a:pPr algn="l"/>
            <a:r>
              <a:rPr lang="zh-CN" altLang="en-US"/>
              <a:t>3 Spars MM algorithms</a:t>
            </a:r>
          </a:p>
        </p:txBody>
      </p:sp>
      <p:sp>
        <p:nvSpPr>
          <p:cNvPr id="21" name="文本框 20"/>
          <p:cNvSpPr txBox="1"/>
          <p:nvPr/>
        </p:nvSpPr>
        <p:spPr>
          <a:xfrm>
            <a:off x="5639435" y="1209040"/>
            <a:ext cx="7360920" cy="368300"/>
          </a:xfrm>
          <a:prstGeom prst="rect">
            <a:avLst/>
          </a:prstGeom>
          <a:noFill/>
        </p:spPr>
        <p:txBody>
          <a:bodyPr wrap="square" rtlCol="0" anchor="t">
            <a:spAutoFit/>
          </a:bodyPr>
          <a:lstStyle/>
          <a:p>
            <a:r>
              <a:rPr lang="zh-CN" altLang="en-US">
                <a:solidFill>
                  <a:schemeClr val="accent1"/>
                </a:solidFill>
                <a:effectLst>
                  <a:outerShdw blurRad="38100" dist="25400" dir="5400000" algn="ctr" rotWithShape="0">
                    <a:srgbClr val="6E747A">
                      <a:alpha val="43000"/>
                    </a:srgbClr>
                  </a:outerShdw>
                </a:effectLst>
              </a:rPr>
              <a:t>Baseline：</a:t>
            </a:r>
            <a:r>
              <a:rPr lang="zh-CN" altLang="en-US">
                <a:solidFill>
                  <a:schemeClr val="tx1"/>
                </a:solidFill>
                <a:effectLst>
                  <a:outerShdw blurRad="38100" dist="19050" dir="2700000" algn="tl" rotWithShape="0">
                    <a:schemeClr val="dk1">
                      <a:alpha val="40000"/>
                    </a:schemeClr>
                  </a:outerShdw>
                </a:effectLst>
              </a:rPr>
              <a:t>Ligra v2014.3, X-Stream v0.9, and Galois v2.2</a:t>
            </a:r>
          </a:p>
        </p:txBody>
      </p:sp>
      <p:sp>
        <p:nvSpPr>
          <p:cNvPr id="22" name="文本框 21"/>
          <p:cNvSpPr txBox="1"/>
          <p:nvPr/>
        </p:nvSpPr>
        <p:spPr>
          <a:xfrm>
            <a:off x="5639435" y="1697990"/>
            <a:ext cx="6993255" cy="922020"/>
          </a:xfrm>
          <a:prstGeom prst="rect">
            <a:avLst/>
          </a:prstGeom>
          <a:noFill/>
        </p:spPr>
        <p:txBody>
          <a:bodyPr wrap="square" rtlCol="0" anchor="t">
            <a:spAutoFit/>
          </a:bodyPr>
          <a:lstStyle/>
          <a:p>
            <a:r>
              <a:rPr lang="zh-CN" altLang="en-US">
                <a:solidFill>
                  <a:schemeClr val="accent1"/>
                </a:solidFill>
                <a:effectLst>
                  <a:outerShdw blurRad="38100" dist="25400" dir="5400000" algn="ctr" rotWithShape="0">
                    <a:srgbClr val="6E747A">
                      <a:alpha val="43000"/>
                    </a:srgbClr>
                  </a:outerShdw>
                </a:effectLst>
              </a:rPr>
              <a:t>Platform：</a:t>
            </a:r>
          </a:p>
          <a:p>
            <a:r>
              <a:rPr lang="en-US" altLang="zh-CN"/>
              <a:t>	</a:t>
            </a:r>
            <a:r>
              <a:rPr lang="zh-CN" altLang="en-US">
                <a:solidFill>
                  <a:schemeClr val="tx1"/>
                </a:solidFill>
                <a:effectLst>
                  <a:outerShdw blurRad="38100" dist="19050" dir="2700000" algn="tl" rotWithShape="0">
                    <a:schemeClr val="dk1">
                      <a:alpha val="40000"/>
                    </a:schemeClr>
                  </a:outerShdw>
                </a:effectLst>
              </a:rPr>
              <a:t>80-core Intel machine (w/o Hyper-Threading)</a:t>
            </a:r>
          </a:p>
          <a:p>
            <a:r>
              <a:rPr lang="en-US" altLang="zh-CN">
                <a:solidFill>
                  <a:schemeClr val="tx1"/>
                </a:solidFill>
                <a:effectLst>
                  <a:outerShdw blurRad="38100" dist="19050" dir="2700000" algn="tl" rotWithShape="0">
                    <a:schemeClr val="dk1">
                      <a:alpha val="40000"/>
                    </a:schemeClr>
                  </a:outerShdw>
                </a:effectLst>
              </a:rPr>
              <a:t>	</a:t>
            </a:r>
            <a:r>
              <a:rPr lang="zh-CN" altLang="en-US">
                <a:solidFill>
                  <a:schemeClr val="tx1"/>
                </a:solidFill>
                <a:effectLst>
                  <a:outerShdw blurRad="38100" dist="19050" dir="2700000" algn="tl" rotWithShape="0">
                    <a:schemeClr val="dk1">
                      <a:alpha val="40000"/>
                    </a:schemeClr>
                  </a:outerShdw>
                </a:effectLst>
              </a:rPr>
              <a:t>8 sockets (E7-8850: 10 cores and 128 GB local RAM)</a:t>
            </a:r>
          </a:p>
        </p:txBody>
      </p:sp>
      <p:sp>
        <p:nvSpPr>
          <p:cNvPr id="23" name="文本框 22"/>
          <p:cNvSpPr txBox="1"/>
          <p:nvPr/>
        </p:nvSpPr>
        <p:spPr>
          <a:xfrm>
            <a:off x="5727065" y="3429000"/>
            <a:ext cx="2430145" cy="368300"/>
          </a:xfrm>
          <a:prstGeom prst="rect">
            <a:avLst/>
          </a:prstGeom>
          <a:noFill/>
        </p:spPr>
        <p:txBody>
          <a:bodyPr wrap="none" rtlCol="0">
            <a:spAutoFit/>
          </a:bodyPr>
          <a:lstStyle/>
          <a:p>
            <a:pPr algn="l"/>
            <a:r>
              <a:rPr lang="zh-CN" altLang="en-US"/>
              <a:t>3 Traversal algorithms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1"/>
          </p:nvPr>
        </p:nvSpPr>
        <p:spPr/>
        <p:txBody>
          <a:bodyPr/>
          <a:lstStyle/>
          <a:p>
            <a:r>
              <a:rPr lang="en-US" altLang="zh-CN" dirty="0"/>
              <a:t>Evaluation</a:t>
            </a:r>
            <a:r>
              <a:rPr lang="zh-CN" altLang="en-US" dirty="0"/>
              <a:t>（</a:t>
            </a:r>
            <a:r>
              <a:rPr lang="en-US" altLang="zh-CN" dirty="0"/>
              <a:t>scalability</a:t>
            </a:r>
            <a:r>
              <a:rPr lang="zh-CN" altLang="en-US" dirty="0"/>
              <a:t>）</a:t>
            </a:r>
          </a:p>
        </p:txBody>
      </p:sp>
      <p:sp>
        <p:nvSpPr>
          <p:cNvPr id="3" name="文本占位符 2"/>
          <p:cNvSpPr>
            <a:spLocks noGrp="1"/>
          </p:cNvSpPr>
          <p:nvPr>
            <p:ph type="body" sz="quarter" idx="12"/>
          </p:nvPr>
        </p:nvSpPr>
        <p:spPr/>
        <p:txBody>
          <a:bodyPr/>
          <a:lstStyle/>
          <a:p>
            <a:endParaRPr lang="zh-CN" altLang="en-US"/>
          </a:p>
        </p:txBody>
      </p:sp>
      <p:sp>
        <p:nvSpPr>
          <p:cNvPr id="4" name="文本占位符 3"/>
          <p:cNvSpPr>
            <a:spLocks noGrp="1"/>
          </p:cNvSpPr>
          <p:nvPr>
            <p:ph type="body" sz="quarter" idx="13"/>
          </p:nvPr>
        </p:nvSpPr>
        <p:spPr/>
        <p:txBody>
          <a:bodyPr/>
          <a:lstStyle/>
          <a:p>
            <a:endParaRPr lang="zh-CN" altLang="en-US"/>
          </a:p>
        </p:txBody>
      </p:sp>
      <p:pic>
        <p:nvPicPr>
          <p:cNvPr id="5" name="图片 4"/>
          <p:cNvPicPr>
            <a:picLocks noChangeAspect="1"/>
          </p:cNvPicPr>
          <p:nvPr/>
        </p:nvPicPr>
        <p:blipFill>
          <a:blip r:embed="rId2"/>
          <a:stretch>
            <a:fillRect/>
          </a:stretch>
        </p:blipFill>
        <p:spPr>
          <a:xfrm>
            <a:off x="104775" y="951230"/>
            <a:ext cx="6061075" cy="2510155"/>
          </a:xfrm>
          <a:prstGeom prst="rect">
            <a:avLst/>
          </a:prstGeom>
        </p:spPr>
      </p:pic>
      <p:pic>
        <p:nvPicPr>
          <p:cNvPr id="6" name="图片 5"/>
          <p:cNvPicPr>
            <a:picLocks noChangeAspect="1"/>
          </p:cNvPicPr>
          <p:nvPr/>
        </p:nvPicPr>
        <p:blipFill>
          <a:blip r:embed="rId3"/>
          <a:stretch>
            <a:fillRect/>
          </a:stretch>
        </p:blipFill>
        <p:spPr>
          <a:xfrm>
            <a:off x="5833110" y="3534410"/>
            <a:ext cx="6272530" cy="2604770"/>
          </a:xfrm>
          <a:prstGeom prst="rect">
            <a:avLst/>
          </a:prstGeom>
        </p:spPr>
      </p:pic>
      <p:pic>
        <p:nvPicPr>
          <p:cNvPr id="7" name="图片 6" descr="303b32303039333134313bbcfdcdb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1160000">
            <a:off x="6407150" y="1515110"/>
            <a:ext cx="914400" cy="914400"/>
          </a:xfrm>
          <a:prstGeom prst="rect">
            <a:avLst/>
          </a:prstGeom>
        </p:spPr>
      </p:pic>
      <p:sp>
        <p:nvSpPr>
          <p:cNvPr id="8" name="矩形 7"/>
          <p:cNvSpPr/>
          <p:nvPr/>
        </p:nvSpPr>
        <p:spPr>
          <a:xfrm>
            <a:off x="7444740" y="1151255"/>
            <a:ext cx="4605020" cy="1198880"/>
          </a:xfrm>
          <a:prstGeom prst="rect">
            <a:avLst/>
          </a:prstGeom>
          <a:noFill/>
          <a:ln>
            <a:noFill/>
          </a:ln>
        </p:spPr>
        <p:txBody>
          <a:bodyPr wrap="none" rtlCol="0" anchor="t">
            <a:spAutoFit/>
          </a:bodyPr>
          <a:lstStyle/>
          <a:p>
            <a:pPr algn="ctr"/>
            <a:r>
              <a:rPr lang="en-US" altLang="zh-CN" sz="7200" b="1">
                <a:solidFill>
                  <a:schemeClr val="accent1"/>
                </a:solidFill>
                <a:effectLst>
                  <a:outerShdw blurRad="38100" dist="25400" dir="5400000" algn="ctr" rotWithShape="0">
                    <a:srgbClr val="6E747A">
                      <a:alpha val="43000"/>
                    </a:srgbClr>
                  </a:outerShdw>
                </a:effectLst>
              </a:rPr>
              <a:t>PageRank</a:t>
            </a:r>
          </a:p>
        </p:txBody>
      </p:sp>
      <p:pic>
        <p:nvPicPr>
          <p:cNvPr id="9" name="图片 8" descr="303b32303039333134313bbcfdcdb7"/>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21420000">
            <a:off x="4699000" y="4262120"/>
            <a:ext cx="914400" cy="914400"/>
          </a:xfrm>
          <a:prstGeom prst="rect">
            <a:avLst/>
          </a:prstGeom>
        </p:spPr>
      </p:pic>
      <p:sp>
        <p:nvSpPr>
          <p:cNvPr id="10" name="文本框 9"/>
          <p:cNvSpPr txBox="1"/>
          <p:nvPr/>
        </p:nvSpPr>
        <p:spPr>
          <a:xfrm>
            <a:off x="2395220" y="4283075"/>
            <a:ext cx="1999615" cy="1106805"/>
          </a:xfrm>
          <a:prstGeom prst="rect">
            <a:avLst/>
          </a:prstGeom>
          <a:noFill/>
        </p:spPr>
        <p:txBody>
          <a:bodyPr wrap="square" rtlCol="0" anchor="t">
            <a:spAutoFit/>
          </a:bodyPr>
          <a:lstStyle/>
          <a:p>
            <a:r>
              <a:rPr lang="en-US" altLang="zh-CN" sz="6600" b="1">
                <a:solidFill>
                  <a:schemeClr val="accent1"/>
                </a:solidFill>
                <a:effectLst>
                  <a:outerShdw blurRad="38100" dist="25400" dir="5400000" algn="ctr" rotWithShape="0">
                    <a:srgbClr val="6E747A">
                      <a:alpha val="43000"/>
                    </a:srgbClr>
                  </a:outerShdw>
                </a:effectLst>
                <a:sym typeface="+mn-ea"/>
              </a:rPr>
              <a:t>BFS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arrow&quot;,&quot;Name&quot;:&quot;窄&quot;,&quot;HeaderHeight&quot;:10.0,&quot;FooterHeight&quot;:5.0,&quot;SideMargin&quot;:2.5,&quot;TopMargin&quot;:0.0,&quot;BottomMargin&quot;:0.0,&quot;IntervalMargin&quot;:1.0,&quot;SettingType&quot;:&quot;System&quot;}"/>
</p:tagLst>
</file>

<file path=ppt/theme/theme1.xml><?xml version="1.0" encoding="utf-8"?>
<a:theme xmlns:a="http://schemas.openxmlformats.org/drawingml/2006/main" name="Office 主题​​">
  <a:themeElements>
    <a:clrScheme name="SJTU-2019">
      <a:dk1>
        <a:srgbClr val="000000"/>
      </a:dk1>
      <a:lt1>
        <a:srgbClr val="FFFFFF"/>
      </a:lt1>
      <a:dk2>
        <a:srgbClr val="1B1C21"/>
      </a:dk2>
      <a:lt2>
        <a:srgbClr val="DBDBDB"/>
      </a:lt2>
      <a:accent1>
        <a:srgbClr val="C8161E"/>
      </a:accent1>
      <a:accent2>
        <a:srgbClr val="44546A"/>
      </a:accent2>
      <a:accent3>
        <a:srgbClr val="1F4D78"/>
      </a:accent3>
      <a:accent4>
        <a:srgbClr val="ED7D31"/>
      </a:accent4>
      <a:accent5>
        <a:srgbClr val="FFC000"/>
      </a:accent5>
      <a:accent6>
        <a:srgbClr val="A5A5A5"/>
      </a:accent6>
      <a:hlink>
        <a:srgbClr val="196E7D"/>
      </a:hlink>
      <a:folHlink>
        <a:srgbClr val="BEBEBE"/>
      </a:folHlink>
    </a:clrScheme>
    <a:fontScheme name="外宣普适">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SJTU-2019">
    <a:dk1>
      <a:srgbClr val="000000"/>
    </a:dk1>
    <a:lt1>
      <a:srgbClr val="FFFFFF"/>
    </a:lt1>
    <a:dk2>
      <a:srgbClr val="1B1C21"/>
    </a:dk2>
    <a:lt2>
      <a:srgbClr val="DBDBDB"/>
    </a:lt2>
    <a:accent1>
      <a:srgbClr val="C8161E"/>
    </a:accent1>
    <a:accent2>
      <a:srgbClr val="44546A"/>
    </a:accent2>
    <a:accent3>
      <a:srgbClr val="1F4D78"/>
    </a:accent3>
    <a:accent4>
      <a:srgbClr val="ED7D31"/>
    </a:accent4>
    <a:accent5>
      <a:srgbClr val="FFC000"/>
    </a:accent5>
    <a:accent6>
      <a:srgbClr val="A5A5A5"/>
    </a:accent6>
    <a:hlink>
      <a:srgbClr val="196E7D"/>
    </a:hlink>
    <a:folHlink>
      <a:srgbClr val="BEBEBE"/>
    </a:folHlink>
  </a:clrScheme>
</a:themeOverride>
</file>

<file path=docProps/app.xml><?xml version="1.0" encoding="utf-8"?>
<Properties xmlns="http://schemas.openxmlformats.org/officeDocument/2006/extended-properties" xmlns:vt="http://schemas.openxmlformats.org/officeDocument/2006/docPropsVTypes">
  <TotalTime>6555</TotalTime>
  <Words>1604</Words>
  <Application>Microsoft Office PowerPoint</Application>
  <PresentationFormat>宽屏</PresentationFormat>
  <Paragraphs>185</Paragraphs>
  <Slides>35</Slides>
  <Notes>23</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35</vt:i4>
      </vt:variant>
    </vt:vector>
  </HeadingPairs>
  <TitlesOfParts>
    <vt:vector size="45" baseType="lpstr">
      <vt:lpstr>OpenSans</vt:lpstr>
      <vt:lpstr>等线</vt:lpstr>
      <vt:lpstr>微软雅黑</vt:lpstr>
      <vt:lpstr>Arial</vt:lpstr>
      <vt:lpstr>Calibri</vt:lpstr>
      <vt:lpstr>Century Gothic</vt:lpstr>
      <vt:lpstr>Segoe UI</vt:lpstr>
      <vt:lpstr>Segoe UI Light</vt:lpstr>
      <vt:lpstr>Office 主题​​</vt:lpstr>
      <vt:lpstr>1_OfficePLUS</vt:lpstr>
      <vt:lpstr>PowerPoint 演示文稿</vt:lpstr>
      <vt:lpstr>A comprehensive study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Design of polymer</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一 李</dc:creator>
  <cp:lastModifiedBy>Yang Eric</cp:lastModifiedBy>
  <cp:revision>119</cp:revision>
  <dcterms:created xsi:type="dcterms:W3CDTF">2019-01-23T14:14:04Z</dcterms:created>
  <dcterms:modified xsi:type="dcterms:W3CDTF">2022-05-23T11:23:45Z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Nuaxnuy@DESKTOP-GLORKB7</vt:lpwstr>
  </property>
  <property fmtid="{D5CDD505-2E9C-101B-9397-08002B2CF9AE}" pid="5" name="MSIP_Label_f42aa342-8706-4288-bd11-ebb85995028c_SetDate">
    <vt:lpwstr>2019-04-13T04:31:50.2944312Z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7b149082-93e1-4519-a220-b561cf239821</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