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1306" r:id="rId2"/>
    <p:sldId id="1307" r:id="rId3"/>
    <p:sldId id="1308" r:id="rId4"/>
    <p:sldId id="1313" r:id="rId5"/>
    <p:sldId id="1311" r:id="rId6"/>
    <p:sldId id="1309" r:id="rId7"/>
    <p:sldId id="1312" r:id="rId8"/>
    <p:sldId id="1314" r:id="rId9"/>
    <p:sldId id="1315" r:id="rId10"/>
    <p:sldId id="1316" r:id="rId11"/>
    <p:sldId id="1320" r:id="rId12"/>
    <p:sldId id="1322" r:id="rId13"/>
    <p:sldId id="1318" r:id="rId14"/>
    <p:sldId id="1319" r:id="rId15"/>
    <p:sldId id="1317" r:id="rId16"/>
    <p:sldId id="1321" r:id="rId17"/>
    <p:sldId id="1324" r:id="rId18"/>
    <p:sldId id="1325" r:id="rId19"/>
    <p:sldId id="1323" r:id="rId20"/>
    <p:sldId id="1333" r:id="rId21"/>
    <p:sldId id="1326" r:id="rId22"/>
    <p:sldId id="1327" r:id="rId23"/>
    <p:sldId id="1328" r:id="rId24"/>
    <p:sldId id="1332" r:id="rId25"/>
    <p:sldId id="1329" r:id="rId26"/>
    <p:sldId id="1331" r:id="rId27"/>
    <p:sldId id="1330" r:id="rId2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84B"/>
    <a:srgbClr val="BE384B"/>
    <a:srgbClr val="404040"/>
    <a:srgbClr val="FFFF99"/>
    <a:srgbClr val="515151"/>
    <a:srgbClr val="941100"/>
    <a:srgbClr val="FF2F92"/>
    <a:srgbClr val="0432FF"/>
    <a:srgbClr val="FF9300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3" autoAdjust="0"/>
    <p:restoredTop sz="90797" autoAdjust="0"/>
  </p:normalViewPr>
  <p:slideViewPr>
    <p:cSldViewPr>
      <p:cViewPr varScale="1">
        <p:scale>
          <a:sx n="42" d="100"/>
          <a:sy n="42" d="100"/>
        </p:scale>
        <p:origin x="704" y="36"/>
      </p:cViewPr>
      <p:guideLst>
        <p:guide orient="horz" pos="1800"/>
        <p:guide pos="387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2022/5/7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6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3200" dirty="0"/>
              <a:t>Gemini: A Computation-Centric Distributed Graph Processing System</a:t>
            </a:r>
            <a:endParaRPr kumimoji="1"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B7FD59-6B71-C04C-ABB0-FBBC91B8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987174CA-92F0-4F9B-9EAB-FC93591B6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2946015"/>
            <a:ext cx="74390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62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6BB32F-ACC5-4EDA-B52D-2C988833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8FB154-CCCE-4314-9302-D30DA6CB1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分布式图计算系统的设计关注可扩展性，但是缺少对计算性能的关注</a:t>
            </a:r>
          </a:p>
          <a:p>
            <a:r>
              <a:rPr lang="en-US" altLang="zh-CN" dirty="0"/>
              <a:t>Gemini</a:t>
            </a:r>
            <a:r>
              <a:rPr lang="zh-CN" altLang="en-US" dirty="0"/>
              <a:t>：在确保计算性能的基础上构建可扩展性</a:t>
            </a:r>
          </a:p>
          <a:p>
            <a:r>
              <a:rPr lang="en-US" altLang="zh-CN" dirty="0"/>
              <a:t>Gemini</a:t>
            </a:r>
            <a:r>
              <a:rPr lang="zh-CN" altLang="en-US" dirty="0"/>
              <a:t>带来了</a:t>
            </a:r>
            <a:r>
              <a:rPr lang="en-US" altLang="zh-CN" dirty="0"/>
              <a:t>8.91~39.8</a:t>
            </a:r>
            <a:r>
              <a:rPr lang="zh-CN" altLang="en-US" dirty="0"/>
              <a:t>倍的性能提升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CA75FD-32D7-4894-8D7E-6915AC41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83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977C9A-1891-4FC1-A03D-7D1D8FBB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3456F9-C743-45B9-B230-9F9C315F1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09842D05-60BE-4D75-ACE8-9550CC0A11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4979"/>
            <a:ext cx="8229600" cy="332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143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6CBD3-EC9A-433B-8C8E-1ABB0F054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820B02-C67D-4E8F-BCE8-A817144D2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节点中存有状态，每次迭代更新节点状态</a:t>
            </a:r>
            <a:endParaRPr lang="en-US" altLang="zh-CN" dirty="0"/>
          </a:p>
          <a:p>
            <a:r>
              <a:rPr lang="zh-CN" altLang="en-US" dirty="0"/>
              <a:t>节点被划分到各台机器</a:t>
            </a:r>
          </a:p>
          <a:p>
            <a:r>
              <a:rPr lang="en-US" altLang="zh-CN" dirty="0"/>
              <a:t>Master</a:t>
            </a:r>
            <a:r>
              <a:rPr lang="zh-CN" altLang="en-US" dirty="0"/>
              <a:t>节点：节点在其所属机器的实例</a:t>
            </a:r>
          </a:p>
          <a:p>
            <a:r>
              <a:rPr lang="en-US" altLang="zh-CN" dirty="0"/>
              <a:t>Mirror</a:t>
            </a:r>
            <a:r>
              <a:rPr lang="zh-CN" altLang="en-US" dirty="0"/>
              <a:t>节点：节点在其它机器上的拷贝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5747BE-71E4-4C7C-9CE7-884653E5A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86C2E7-F715-D947-6F79-E2B840226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692170"/>
            <a:ext cx="2520280" cy="1909063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40BCB742-7D3E-F35D-5902-9A95B31C98A4}"/>
              </a:ext>
            </a:extLst>
          </p:cNvPr>
          <p:cNvGrpSpPr/>
          <p:nvPr/>
        </p:nvGrpSpPr>
        <p:grpSpPr>
          <a:xfrm>
            <a:off x="4095280" y="3821813"/>
            <a:ext cx="4167361" cy="1689239"/>
            <a:chOff x="3851920" y="3808242"/>
            <a:chExt cx="4167361" cy="168923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9848DD3-D922-5A7C-04F8-EC251ACE8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1920" y="3808242"/>
              <a:ext cx="4167361" cy="1689239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B1701AB-E4F0-53A5-E90E-EDC5D7488B74}"/>
                </a:ext>
              </a:extLst>
            </p:cNvPr>
            <p:cNvSpPr/>
            <p:nvPr/>
          </p:nvSpPr>
          <p:spPr>
            <a:xfrm>
              <a:off x="5292080" y="4529298"/>
              <a:ext cx="1146956" cy="4184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867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E5F72-4B7C-4312-AF05-AB062E0A3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 Update Propagation Model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6AB206-0521-43FF-9B90-7C8C81483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每轮迭代有两种计算模式</a:t>
            </a:r>
          </a:p>
          <a:p>
            <a:r>
              <a:rPr lang="en-US" altLang="zh-CN" dirty="0"/>
              <a:t>Push</a:t>
            </a:r>
            <a:r>
              <a:rPr lang="zh-CN" altLang="en-US" dirty="0"/>
              <a:t>模式：节点将自己的状态通过出边推送给周边节点</a:t>
            </a:r>
          </a:p>
          <a:p>
            <a:r>
              <a:rPr lang="en-US" altLang="zh-CN" dirty="0"/>
              <a:t>Pull</a:t>
            </a:r>
            <a:r>
              <a:rPr lang="zh-CN" altLang="en-US" dirty="0"/>
              <a:t>模式：节点通过入边收集周边节点的状态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360478-92D2-4C15-8D92-CD768227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240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308C3-D8FB-4280-B5D7-19B51CFC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 Update Propagation Model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12BBA3-5C73-4ACB-AF82-540386676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活跃节点：当前迭代中被更新的节点</a:t>
            </a:r>
          </a:p>
          <a:p>
            <a:r>
              <a:rPr lang="zh-CN" altLang="en-US" dirty="0"/>
              <a:t>活跃边集：活跃节点的出边构成的集合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52EAED-862C-4C87-832B-05088053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586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FD70CC-660F-4756-842D-31EA7D97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 Update Propagation Model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0A67CB-908A-45AB-80CF-0DDAE4B10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活跃边集稀疏时，用</a:t>
            </a:r>
            <a:r>
              <a:rPr lang="en-US" altLang="zh-CN" dirty="0"/>
              <a:t>Push</a:t>
            </a:r>
            <a:r>
              <a:rPr lang="zh-CN" altLang="en-US" dirty="0"/>
              <a:t>模式较好</a:t>
            </a:r>
            <a:endParaRPr lang="en-US" altLang="zh-CN" dirty="0"/>
          </a:p>
          <a:p>
            <a:pPr lvl="1"/>
            <a:r>
              <a:rPr lang="en-US" altLang="zh-CN" dirty="0"/>
              <a:t>Push</a:t>
            </a:r>
            <a:r>
              <a:rPr lang="zh-CN" altLang="en-US" dirty="0"/>
              <a:t>模式只需遍历活跃边集</a:t>
            </a:r>
          </a:p>
          <a:p>
            <a:r>
              <a:rPr lang="zh-CN" altLang="en-US" dirty="0"/>
              <a:t>活跃边集密集时，用</a:t>
            </a:r>
            <a:r>
              <a:rPr lang="en-US" altLang="zh-CN" dirty="0"/>
              <a:t>Pull</a:t>
            </a:r>
            <a:r>
              <a:rPr lang="zh-CN" altLang="en-US" dirty="0"/>
              <a:t>模式较好</a:t>
            </a:r>
            <a:endParaRPr lang="en-US" altLang="zh-CN" dirty="0"/>
          </a:p>
          <a:p>
            <a:pPr lvl="1"/>
            <a:r>
              <a:rPr lang="en-US" altLang="zh-CN" dirty="0"/>
              <a:t>Pull</a:t>
            </a:r>
            <a:r>
              <a:rPr lang="zh-CN" altLang="en-US" dirty="0"/>
              <a:t>模式可以缓解更新节点状态时的并发冲突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C6BE5B-A390-42C8-8787-52F0B3140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942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E29DA1-04F6-4EAA-85C7-027665939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 Update Propagation Model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DF0FBB-9267-4E59-8516-A75500F3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3073" name="Picture 1">
            <a:extLst>
              <a:ext uri="{FF2B5EF4-FFF2-40B4-BE49-F238E27FC236}">
                <a16:creationId xmlns:a16="http://schemas.microsoft.com/office/drawing/2014/main" id="{BBC5E1E4-2248-4342-A092-3E7B012779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14992"/>
            <a:ext cx="8229600" cy="240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574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2D4518-EB94-4692-A743-312EBE73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Chunk-Based Partitioning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ABCE38-3F9F-4BE7-984E-FCA4228F9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节点划分需要保证局部性</a:t>
            </a:r>
            <a:endParaRPr lang="en-US" altLang="zh-CN" dirty="0"/>
          </a:p>
          <a:p>
            <a:r>
              <a:rPr lang="zh-CN" altLang="en-US" dirty="0"/>
              <a:t>现实的图数据往往天然地带有局部性特征</a:t>
            </a:r>
          </a:p>
          <a:p>
            <a:pPr lvl="1"/>
            <a:r>
              <a:rPr lang="zh-CN" altLang="en-US" dirty="0"/>
              <a:t>邻接节点的编号通常是相近的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41B02B-084B-4CAC-83EB-BFFD44115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846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CD499-C524-412B-AA8E-A878FEBD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Chunk-Based Partitioning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D41750-D269-43A0-A1A5-988EA1B52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4097" name="Picture 1">
            <a:extLst>
              <a:ext uri="{FF2B5EF4-FFF2-40B4-BE49-F238E27FC236}">
                <a16:creationId xmlns:a16="http://schemas.microsoft.com/office/drawing/2014/main" id="{EB0A7516-56EC-48B3-AE1B-C3EB9AB9626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68952"/>
            <a:ext cx="8229600" cy="330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4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076B65-C73B-49CC-8DA5-23E237A2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Locality-Aware Chunking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B2CC8C-2068-4352-BB29-F09D2B951E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均匀的节点划分与边划分都不能实现负载均衡</a:t>
                </a:r>
                <a:endParaRPr lang="en-US" altLang="zh-CN" dirty="0"/>
              </a:p>
              <a:p>
                <a:r>
                  <a:rPr lang="zh-CN" altLang="en-US" dirty="0"/>
                  <a:t>负载均衡评价指标：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𝜶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+|</m:t>
                    </m:r>
                    <m:sSubSup>
                      <m:sSub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p>
                    </m:sSubSup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综合考虑内存访问局部性（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）与工作量（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</m:t>
                    </m:r>
                    <m:sSubSup>
                      <m:sSub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sup>
                    </m:sSubSup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zh-CN" altLang="en-US" dirty="0"/>
                  <a:t>）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B2CC8C-2068-4352-BB29-F09D2B951E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3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BED428-B311-47D6-A40E-1C2F8130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372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F2EC8-C4A7-4AF6-8FB7-E6C64440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NUMA-Aware Sub-Partitioning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064DCF-7880-40B8-B154-0117C403B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在一台机器上，节点被进一步划分到各个</a:t>
            </a:r>
            <a:r>
              <a:rPr lang="en-US" altLang="zh-CN" dirty="0"/>
              <a:t>NUMA Socket</a:t>
            </a:r>
          </a:p>
          <a:p>
            <a:r>
              <a:rPr lang="zh-CN" altLang="en-US" dirty="0"/>
              <a:t>划分方法也是</a:t>
            </a:r>
            <a:r>
              <a:rPr lang="en-US" altLang="zh-CN" dirty="0"/>
              <a:t>Chunk-Based Partitioning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EA2EE4-0B60-4862-BAB5-E012A6332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691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05DD6D-4E9B-4480-9400-E4F5A035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Dual-Mode Edge Representation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E16060-C0FA-4406-B472-D96EDBEA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id="{D979F975-96E5-4ECC-BC2F-FA9C9CED2E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96"/>
          <a:stretch/>
        </p:blipFill>
        <p:spPr bwMode="auto">
          <a:xfrm>
            <a:off x="1993197" y="1333500"/>
            <a:ext cx="5157605" cy="31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628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05DD6D-4E9B-4480-9400-E4F5A035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Dual-Mode Edge Representation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E16060-C0FA-4406-B472-D96EDBEA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id="{D979F975-96E5-4ECC-BC2F-FA9C9CED2E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96"/>
          <a:stretch/>
        </p:blipFill>
        <p:spPr bwMode="auto">
          <a:xfrm>
            <a:off x="1993197" y="1333500"/>
            <a:ext cx="5157605" cy="310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A60AFEB-D8E3-4A4A-87F2-0A59059B1937}"/>
              </a:ext>
            </a:extLst>
          </p:cNvPr>
          <p:cNvSpPr/>
          <p:nvPr/>
        </p:nvSpPr>
        <p:spPr>
          <a:xfrm>
            <a:off x="2195736" y="4081637"/>
            <a:ext cx="4955066" cy="2998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9F2C637-FE21-47E6-BBA1-2128F3257A80}"/>
              </a:ext>
            </a:extLst>
          </p:cNvPr>
          <p:cNvCxnSpPr/>
          <p:nvPr/>
        </p:nvCxnSpPr>
        <p:spPr>
          <a:xfrm>
            <a:off x="1561149" y="4225652"/>
            <a:ext cx="43204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DB03ADB-F591-49F5-9D7D-419582A1954B}"/>
                  </a:ext>
                </a:extLst>
              </p:cNvPr>
              <p:cNvSpPr txBox="1"/>
              <p:nvPr/>
            </p:nvSpPr>
            <p:spPr>
              <a:xfrm>
                <a:off x="659812" y="4012169"/>
                <a:ext cx="9013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(|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|)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DB03ADB-F591-49F5-9D7D-419582A19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12" y="4012169"/>
                <a:ext cx="901337" cy="369332"/>
              </a:xfrm>
              <a:prstGeom prst="rect">
                <a:avLst/>
              </a:prstGeom>
              <a:blipFill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033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05DD6D-4E9B-4480-9400-E4F5A035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Dual-Mode Edge Representation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E16060-C0FA-4406-B472-D96EDBEA4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121" name="Picture 1">
            <a:extLst>
              <a:ext uri="{FF2B5EF4-FFF2-40B4-BE49-F238E27FC236}">
                <a16:creationId xmlns:a16="http://schemas.microsoft.com/office/drawing/2014/main" id="{D979F975-96E5-4ECC-BC2F-FA9C9CED2E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97" y="1333500"/>
            <a:ext cx="5157605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07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D3CDC-95EC-4578-BE41-0850B9F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scheduling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714A2-FD80-4883-9EA4-9E828241A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以环状方式执行计算任务与通信任务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926846-1EC4-481A-A670-28688607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6FF7D69-01B6-4A30-AB4D-7E17FC77869A}"/>
              </a:ext>
            </a:extLst>
          </p:cNvPr>
          <p:cNvSpPr/>
          <p:nvPr/>
        </p:nvSpPr>
        <p:spPr>
          <a:xfrm>
            <a:off x="3851920" y="2497460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0</a:t>
            </a:r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331065C-7460-4B5E-AE3A-5860533B00AC}"/>
              </a:ext>
            </a:extLst>
          </p:cNvPr>
          <p:cNvSpPr/>
          <p:nvPr/>
        </p:nvSpPr>
        <p:spPr>
          <a:xfrm>
            <a:off x="2440847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1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A82655F-DF77-45BE-9F10-2682B1ECB4C5}"/>
              </a:ext>
            </a:extLst>
          </p:cNvPr>
          <p:cNvSpPr/>
          <p:nvPr/>
        </p:nvSpPr>
        <p:spPr>
          <a:xfrm>
            <a:off x="5262995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2</a:t>
            </a:r>
            <a:endParaRPr lang="zh-CN" altLang="en-US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12BDF4D1-673B-4F94-894C-BB175DC010D9}"/>
              </a:ext>
            </a:extLst>
          </p:cNvPr>
          <p:cNvCxnSpPr>
            <a:stCxn id="9" idx="3"/>
            <a:endCxn id="10" idx="0"/>
          </p:cNvCxnSpPr>
          <p:nvPr/>
        </p:nvCxnSpPr>
        <p:spPr>
          <a:xfrm flipH="1">
            <a:off x="3160927" y="3173549"/>
            <a:ext cx="901900" cy="692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8D1F5A4-3C71-4945-A0DE-8D2AD69946F8}"/>
              </a:ext>
            </a:extLst>
          </p:cNvPr>
          <p:cNvSpPr txBox="1"/>
          <p:nvPr/>
        </p:nvSpPr>
        <p:spPr>
          <a:xfrm>
            <a:off x="1691680" y="2423995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MiniStep</a:t>
            </a:r>
            <a:r>
              <a:rPr lang="en-US" altLang="zh-CN" dirty="0"/>
              <a:t> 0</a:t>
            </a:r>
            <a:endParaRPr lang="zh-CN" altLang="en-US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1696F2FA-6D13-4B92-901B-27DA147138DF}"/>
              </a:ext>
            </a:extLst>
          </p:cNvPr>
          <p:cNvCxnSpPr>
            <a:cxnSpLocks/>
            <a:stCxn id="11" idx="0"/>
            <a:endCxn id="9" idx="5"/>
          </p:cNvCxnSpPr>
          <p:nvPr/>
        </p:nvCxnSpPr>
        <p:spPr>
          <a:xfrm flipH="1" flipV="1">
            <a:off x="5081173" y="3173549"/>
            <a:ext cx="901902" cy="692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21BF5437-A016-4032-9B72-CF64C53C58EA}"/>
              </a:ext>
            </a:extLst>
          </p:cNvPr>
          <p:cNvCxnSpPr>
            <a:cxnSpLocks/>
            <a:stCxn id="10" idx="6"/>
            <a:endCxn id="11" idx="2"/>
          </p:cNvCxnSpPr>
          <p:nvPr/>
        </p:nvCxnSpPr>
        <p:spPr>
          <a:xfrm>
            <a:off x="3881007" y="4261656"/>
            <a:ext cx="13819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770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D3CDC-95EC-4578-BE41-0850B9F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scheduling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714A2-FD80-4883-9EA4-9E828241A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以环状方式执行计算任务与通信任务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926846-1EC4-481A-A670-28688607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6FF7D69-01B6-4A30-AB4D-7E17FC77869A}"/>
              </a:ext>
            </a:extLst>
          </p:cNvPr>
          <p:cNvSpPr/>
          <p:nvPr/>
        </p:nvSpPr>
        <p:spPr>
          <a:xfrm>
            <a:off x="3851920" y="2497460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0</a:t>
            </a:r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331065C-7460-4B5E-AE3A-5860533B00AC}"/>
              </a:ext>
            </a:extLst>
          </p:cNvPr>
          <p:cNvSpPr/>
          <p:nvPr/>
        </p:nvSpPr>
        <p:spPr>
          <a:xfrm>
            <a:off x="2440847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1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A82655F-DF77-45BE-9F10-2682B1ECB4C5}"/>
              </a:ext>
            </a:extLst>
          </p:cNvPr>
          <p:cNvSpPr/>
          <p:nvPr/>
        </p:nvSpPr>
        <p:spPr>
          <a:xfrm>
            <a:off x="5262995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90C244C3-8DEB-4E55-A5DD-095486C9E754}"/>
              </a:ext>
            </a:extLst>
          </p:cNvPr>
          <p:cNvCxnSpPr>
            <a:cxnSpLocks/>
            <a:stCxn id="9" idx="5"/>
            <a:endCxn id="11" idx="0"/>
          </p:cNvCxnSpPr>
          <p:nvPr/>
        </p:nvCxnSpPr>
        <p:spPr>
          <a:xfrm>
            <a:off x="5081173" y="3173549"/>
            <a:ext cx="901902" cy="692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D8D1F5A4-3C71-4945-A0DE-8D2AD69946F8}"/>
              </a:ext>
            </a:extLst>
          </p:cNvPr>
          <p:cNvSpPr txBox="1"/>
          <p:nvPr/>
        </p:nvSpPr>
        <p:spPr>
          <a:xfrm>
            <a:off x="1691680" y="2423995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MiniStep</a:t>
            </a:r>
            <a:r>
              <a:rPr lang="en-US" altLang="zh-CN" dirty="0"/>
              <a:t> 1</a:t>
            </a:r>
            <a:endParaRPr lang="zh-CN" altLang="en-US" dirty="0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0751F74E-4F01-4DCC-BA42-047A8CB2636A}"/>
              </a:ext>
            </a:extLst>
          </p:cNvPr>
          <p:cNvCxnSpPr>
            <a:cxnSpLocks/>
            <a:stCxn id="11" idx="2"/>
            <a:endCxn id="10" idx="6"/>
          </p:cNvCxnSpPr>
          <p:nvPr/>
        </p:nvCxnSpPr>
        <p:spPr>
          <a:xfrm flipH="1">
            <a:off x="3881007" y="4261656"/>
            <a:ext cx="13819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31A52492-6A9B-431A-B87F-123F47C19E88}"/>
              </a:ext>
            </a:extLst>
          </p:cNvPr>
          <p:cNvCxnSpPr>
            <a:cxnSpLocks/>
            <a:stCxn id="10" idx="0"/>
            <a:endCxn id="9" idx="3"/>
          </p:cNvCxnSpPr>
          <p:nvPr/>
        </p:nvCxnSpPr>
        <p:spPr>
          <a:xfrm flipV="1">
            <a:off x="3160927" y="3173549"/>
            <a:ext cx="901900" cy="692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576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D3CDC-95EC-4578-BE41-0850B9F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scheduling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714A2-FD80-4883-9EA4-9E828241A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以环状方式执行计算任务与通信任务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926846-1EC4-481A-A670-28688607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36FF7D69-01B6-4A30-AB4D-7E17FC77869A}"/>
              </a:ext>
            </a:extLst>
          </p:cNvPr>
          <p:cNvSpPr/>
          <p:nvPr/>
        </p:nvSpPr>
        <p:spPr>
          <a:xfrm>
            <a:off x="3851920" y="2497460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0</a:t>
            </a:r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331065C-7460-4B5E-AE3A-5860533B00AC}"/>
              </a:ext>
            </a:extLst>
          </p:cNvPr>
          <p:cNvSpPr/>
          <p:nvPr/>
        </p:nvSpPr>
        <p:spPr>
          <a:xfrm>
            <a:off x="2440847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1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A82655F-DF77-45BE-9F10-2682B1ECB4C5}"/>
              </a:ext>
            </a:extLst>
          </p:cNvPr>
          <p:cNvSpPr/>
          <p:nvPr/>
        </p:nvSpPr>
        <p:spPr>
          <a:xfrm>
            <a:off x="5262995" y="3865612"/>
            <a:ext cx="144016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Node 2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8D1F5A4-3C71-4945-A0DE-8D2AD69946F8}"/>
              </a:ext>
            </a:extLst>
          </p:cNvPr>
          <p:cNvSpPr txBox="1"/>
          <p:nvPr/>
        </p:nvSpPr>
        <p:spPr>
          <a:xfrm>
            <a:off x="1691680" y="2423995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MiniStep</a:t>
            </a:r>
            <a:r>
              <a:rPr lang="en-US" altLang="zh-CN" dirty="0"/>
              <a:t> 2</a:t>
            </a:r>
            <a:endParaRPr lang="zh-CN" altLang="en-US" dirty="0"/>
          </a:p>
        </p:txBody>
      </p:sp>
      <p:cxnSp>
        <p:nvCxnSpPr>
          <p:cNvPr id="6" name="连接符: 曲线 5">
            <a:extLst>
              <a:ext uri="{FF2B5EF4-FFF2-40B4-BE49-F238E27FC236}">
                <a16:creationId xmlns:a16="http://schemas.microsoft.com/office/drawing/2014/main" id="{FE9F08BA-AC00-4B8B-8420-F21177E40767}"/>
              </a:ext>
            </a:extLst>
          </p:cNvPr>
          <p:cNvCxnSpPr>
            <a:cxnSpLocks/>
            <a:stCxn id="9" idx="7"/>
            <a:endCxn id="9" idx="1"/>
          </p:cNvCxnSpPr>
          <p:nvPr/>
        </p:nvCxnSpPr>
        <p:spPr>
          <a:xfrm rot="16200000" flipV="1">
            <a:off x="4572000" y="2104286"/>
            <a:ext cx="12700" cy="1018346"/>
          </a:xfrm>
          <a:prstGeom prst="curvedConnector3">
            <a:avLst>
              <a:gd name="adj1" fmla="val 443373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连接符: 曲线 15">
            <a:extLst>
              <a:ext uri="{FF2B5EF4-FFF2-40B4-BE49-F238E27FC236}">
                <a16:creationId xmlns:a16="http://schemas.microsoft.com/office/drawing/2014/main" id="{F0939814-91F3-4693-BEFA-64F4800D972A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54577" y="3477923"/>
            <a:ext cx="12700" cy="1018346"/>
          </a:xfrm>
          <a:prstGeom prst="curvedConnector3">
            <a:avLst>
              <a:gd name="adj1" fmla="val 443373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曲线 17">
            <a:extLst>
              <a:ext uri="{FF2B5EF4-FFF2-40B4-BE49-F238E27FC236}">
                <a16:creationId xmlns:a16="http://schemas.microsoft.com/office/drawing/2014/main" id="{9A346437-4C3F-4BF0-89B6-B25CF3E39174}"/>
              </a:ext>
            </a:extLst>
          </p:cNvPr>
          <p:cNvCxnSpPr>
            <a:cxnSpLocks/>
          </p:cNvCxnSpPr>
          <p:nvPr/>
        </p:nvCxnSpPr>
        <p:spPr>
          <a:xfrm rot="16200000" flipV="1">
            <a:off x="5976725" y="3471573"/>
            <a:ext cx="12700" cy="1018346"/>
          </a:xfrm>
          <a:prstGeom prst="curvedConnector3">
            <a:avLst>
              <a:gd name="adj1" fmla="val 443373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599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D3CDC-95EC-4578-BE41-0850B9FCC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Task scheduling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714A2-FD80-4883-9EA4-9E828241A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以环状方式执行计算任务与通信任务</a:t>
            </a:r>
            <a:endParaRPr lang="en-US" altLang="zh-CN" dirty="0"/>
          </a:p>
          <a:p>
            <a:r>
              <a:rPr lang="en-US" altLang="zh-CN" dirty="0"/>
              <a:t>Overlap</a:t>
            </a:r>
            <a:r>
              <a:rPr lang="zh-CN" altLang="en-US" dirty="0"/>
              <a:t>计算任务与通信任务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926846-1EC4-481A-A670-28688607A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5335A3-E6E4-4B1E-8761-CD886DB51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540144"/>
            <a:ext cx="5819774" cy="294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73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82E84-F9ED-D29F-35DC-C547F77F3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Fine-Grained Work-Stealing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754A1AD-0B68-64BF-F596-FF31A66A9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010" y="1333500"/>
            <a:ext cx="6927979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C6EA2D-4001-451C-A02E-B48D28F9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385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E7DF77-E90E-420F-BC0E-A226C40D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– 1-node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508505-E51E-4691-B38C-05C36F2D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960AF7A8-A1A0-47FF-A88A-F693716E50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51469"/>
            <a:ext cx="8229600" cy="313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81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1B5D7D-1845-4A75-A6FF-A248D435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– 8-node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D78376-8138-4DCF-AD13-4BD186BAE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5FE3A2F9-D107-404E-BDF8-5DE941A4D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4713" y="989179"/>
            <a:ext cx="4534573" cy="457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83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FB4DFE-E470-4B17-874E-D6ADB95EE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– Scalability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56BBE0-38B1-4A30-BA77-8D701893A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6DD901A0-1435-42B9-B7B9-9B94BF8BB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993404"/>
            <a:ext cx="8834392" cy="242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93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684927-E7DB-611A-EDD4-5E63481B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Evaluation – Sparse-Dense Dual Mode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D3DEC5-1828-8EDF-46D1-A0D20003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712F01-BE05-7F08-C4D8-ED5B0C33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4BB7439-590E-6FDE-A578-BDFC61DC0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3590"/>
            <a:ext cx="9144000" cy="187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71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15AFF-B3A4-44BC-8A3E-EF5CADB7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Evaluation – Chunk-Based Partitioning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8E0101D-0616-4C72-B4C2-F1F3858C0A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506" y="1525062"/>
            <a:ext cx="4818988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729D05-2419-49C0-8545-D94FA65B4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898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7E250-CCC3-4B53-8B77-A9F166D8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 – Load Balancing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5B3FF3FD-7F0F-4A73-B148-9DB3A11BB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78356"/>
            <a:ext cx="8229600" cy="208218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62229C-B846-4E5A-A0B3-299F0700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28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469F5B-BF71-456F-B5CA-4A909980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Evaluation – Vertex Index Representation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FEC507B4-EB93-4CF8-9AA5-C8FCCAD0D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0663"/>
            <a:ext cx="8229600" cy="267757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C91E61-E9A0-4EE3-BA4C-F5304030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3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54632</TotalTime>
  <Words>429</Words>
  <Application>Microsoft Office PowerPoint</Application>
  <PresentationFormat>全屏显示(16:10)</PresentationFormat>
  <Paragraphs>97</Paragraphs>
  <Slides>27</Slides>
  <Notes>1</Notes>
  <HiddenSlides>4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DengXian</vt:lpstr>
      <vt:lpstr>微软雅黑</vt:lpstr>
      <vt:lpstr>Arial</vt:lpstr>
      <vt:lpstr>Calibri</vt:lpstr>
      <vt:lpstr>Cambria Math</vt:lpstr>
      <vt:lpstr>Office 主题​​</vt:lpstr>
      <vt:lpstr>Gemini: A Computation-Centric Distributed Graph Processing System</vt:lpstr>
      <vt:lpstr>Overview</vt:lpstr>
      <vt:lpstr>Motivation</vt:lpstr>
      <vt:lpstr>Context</vt:lpstr>
      <vt:lpstr>Dual Update Propagation Model</vt:lpstr>
      <vt:lpstr>Dual Update Propagation Model</vt:lpstr>
      <vt:lpstr>Dual Update Propagation Model</vt:lpstr>
      <vt:lpstr>Dual Update Propagation Model</vt:lpstr>
      <vt:lpstr>Chunk-Based Partitioning</vt:lpstr>
      <vt:lpstr>Chunk-Based Partitioning</vt:lpstr>
      <vt:lpstr>Locality-Aware Chunking</vt:lpstr>
      <vt:lpstr>NUMA-Aware Sub-Partitioning</vt:lpstr>
      <vt:lpstr>Dual-Mode Edge Representation</vt:lpstr>
      <vt:lpstr>Dual-Mode Edge Representation</vt:lpstr>
      <vt:lpstr>Dual-Mode Edge Representation</vt:lpstr>
      <vt:lpstr>Task scheduling</vt:lpstr>
      <vt:lpstr>Task scheduling</vt:lpstr>
      <vt:lpstr>Task scheduling</vt:lpstr>
      <vt:lpstr>Task scheduling</vt:lpstr>
      <vt:lpstr>Fine-Grained Work-Stealing</vt:lpstr>
      <vt:lpstr>Evaluation – 1-node</vt:lpstr>
      <vt:lpstr>Evaluation – 8-node</vt:lpstr>
      <vt:lpstr>Evaluation – Scalability</vt:lpstr>
      <vt:lpstr>Evaluation – Sparse-Dense Dual Mode</vt:lpstr>
      <vt:lpstr>Evaluation – Chunk-Based Partitioning</vt:lpstr>
      <vt:lpstr>Evaluation – Load Balancing</vt:lpstr>
      <vt:lpstr>Evaluation – Vertex Index Representation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史 嘉成</cp:lastModifiedBy>
  <cp:revision>5489</cp:revision>
  <cp:lastPrinted>2016-06-13T07:55:34Z</cp:lastPrinted>
  <dcterms:created xsi:type="dcterms:W3CDTF">2017-11-24T09:35:45Z</dcterms:created>
  <dcterms:modified xsi:type="dcterms:W3CDTF">2022-05-07T07:01:36Z</dcterms:modified>
</cp:coreProperties>
</file>