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8" r:id="rId2"/>
    <p:sldId id="262" r:id="rId3"/>
    <p:sldId id="259" r:id="rId4"/>
    <p:sldId id="266" r:id="rId5"/>
    <p:sldId id="269" r:id="rId6"/>
    <p:sldId id="277" r:id="rId7"/>
    <p:sldId id="276" r:id="rId8"/>
    <p:sldId id="278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311" r:id="rId18"/>
    <p:sldId id="297" r:id="rId19"/>
    <p:sldId id="298" r:id="rId20"/>
    <p:sldId id="299" r:id="rId21"/>
    <p:sldId id="300" r:id="rId22"/>
    <p:sldId id="302" r:id="rId23"/>
    <p:sldId id="325" r:id="rId24"/>
    <p:sldId id="324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4" r:id="rId33"/>
    <p:sldId id="333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45" r:id="rId45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介绍" id="{469ED1F7-7191-4E89-8059-2E95131E6851}">
          <p14:sldIdLst>
            <p14:sldId id="258"/>
            <p14:sldId id="262"/>
            <p14:sldId id="259"/>
          </p14:sldIdLst>
        </p14:section>
        <p14:section name="local get" id="{B9E88048-1894-4A4C-8B38-FAA8D9327917}">
          <p14:sldIdLst>
            <p14:sldId id="266"/>
          </p14:sldIdLst>
        </p14:section>
        <p14:section name="remote get and cache" id="{CAD3CE57-0771-4B19-B623-B61CDF45B583}">
          <p14:sldIdLst>
            <p14:sldId id="269"/>
            <p14:sldId id="277"/>
          </p14:sldIdLst>
        </p14:section>
        <p14:section name="migrate" id="{79E3F35E-8045-48B9-8036-0AB895BC3392}">
          <p14:sldIdLst>
            <p14:sldId id="276"/>
          </p14:sldIdLst>
        </p14:section>
        <p14:section name="get after migrate" id="{AAFC3BCC-BE63-4010-A0D2-FC72B52D195F}">
          <p14:sldIdLst>
            <p14:sldId id="278"/>
          </p14:sldIdLst>
        </p14:section>
        <p14:section name="migrate again" id="{D757F1AE-4DD4-4949-80E8-7F5A98B075FB}">
          <p14:sldIdLst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</p14:sldIdLst>
        </p14:section>
        <p14:section name="probable contention" id="{6E7097F2-EFD1-42BE-8518-35095D5A229A}">
          <p14:sldIdLst>
            <p14:sldId id="311"/>
          </p14:sldIdLst>
        </p14:section>
        <p14:section name="get after migrate again" id="{E7ACDE98-4FAD-4191-B1C2-7B92B0D2DEBA}">
          <p14:sldIdLst>
            <p14:sldId id="297"/>
            <p14:sldId id="298"/>
            <p14:sldId id="299"/>
          </p14:sldIdLst>
        </p14:section>
        <p14:section name="checkpoint" id="{BCBD0F83-C30E-47FE-AF44-6E056C48BA1E}">
          <p14:sldIdLst>
            <p14:sldId id="300"/>
          </p14:sldIdLst>
        </p14:section>
        <p14:section name="put" id="{F6685882-EDA3-4679-AEE6-DAAD0E13FE6A}">
          <p14:sldIdLst>
            <p14:sldId id="302"/>
            <p14:sldId id="325"/>
            <p14:sldId id="324"/>
          </p14:sldIdLst>
        </p14:section>
        <p14:section name="put 2" id="{74CD22C6-5038-417A-B2B9-875D2C89744B}">
          <p14:sldIdLst>
            <p14:sldId id="326"/>
            <p14:sldId id="327"/>
            <p14:sldId id="328"/>
            <p14:sldId id="329"/>
            <p14:sldId id="330"/>
            <p14:sldId id="331"/>
            <p14:sldId id="332"/>
          </p14:sldIdLst>
        </p14:section>
        <p14:section name="put &amp; migrate contention" id="{3C7A1D23-4D33-4443-A67C-F4942145BE90}">
          <p14:sldIdLst>
            <p14:sldId id="334"/>
            <p14:sldId id="333"/>
            <p14:sldId id="335"/>
            <p14:sldId id="336"/>
          </p14:sldIdLst>
        </p14:section>
        <p14:section name="migrate胜" id="{47D3537E-32DF-45FB-901C-B5E70A4D853F}">
          <p14:sldIdLst>
            <p14:sldId id="337"/>
            <p14:sldId id="338"/>
            <p14:sldId id="339"/>
            <p14:sldId id="340"/>
            <p14:sldId id="341"/>
          </p14:sldIdLst>
        </p14:section>
        <p14:section name="put胜利" id="{943DC022-0225-4544-A6FC-709202ACA645}">
          <p14:sldIdLst>
            <p14:sldId id="342"/>
            <p14:sldId id="343"/>
            <p14:sldId id="344"/>
            <p14:sldId id="345"/>
          </p14:sldIdLst>
        </p14:section>
        <p14:section name="backup" id="{0CFD45B1-8E43-44B3-B4C4-0A532246BAC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6EB5"/>
    <a:srgbClr val="1AFA29"/>
    <a:srgbClr val="3C92CA"/>
    <a:srgbClr val="2F72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简述简化</a:t>
            </a:r>
            <a:r>
              <a:rPr lang="en-US" altLang="zh-CN"/>
              <a:t>: hash</a:t>
            </a:r>
            <a:r>
              <a:rPr lang="zh-CN" altLang="en-US"/>
              <a:t>、两张表、一个</a:t>
            </a:r>
            <a:r>
              <a:rPr lang="en-US" altLang="zh-CN"/>
              <a:t>int</a:t>
            </a:r>
            <a:r>
              <a:rPr lang="zh-CN" altLang="en-US"/>
              <a:t>为</a:t>
            </a:r>
            <a:r>
              <a:rPr lang="en-US" altLang="zh-CN"/>
              <a:t>8byte</a:t>
            </a:r>
            <a:endParaRPr lang="zh-CN" altLang="en-US"/>
          </a:p>
          <a:p>
            <a:r>
              <a:rPr lang="zh-CN" altLang="en-US"/>
              <a:t>为了直观，</a:t>
            </a:r>
            <a:r>
              <a:rPr lang="en-US" altLang="zh-CN"/>
              <a:t>koff</a:t>
            </a:r>
            <a:r>
              <a:rPr lang="zh-CN" altLang="en-US"/>
              <a:t>直接使用的</a:t>
            </a:r>
            <a:r>
              <a:rPr lang="en-US" altLang="zh-CN"/>
              <a:t>key</a:t>
            </a:r>
            <a:r>
              <a:rPr lang="zh-CN" altLang="en-US"/>
              <a:t>（</a:t>
            </a:r>
            <a:r>
              <a:rPr lang="en-US" altLang="zh-CN"/>
              <a:t>key</a:t>
            </a:r>
            <a:r>
              <a:rPr lang="zh-CN" altLang="en-US"/>
              <a:t>本身也较少）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红色为</a:t>
            </a:r>
            <a:r>
              <a:rPr lang="en-US" altLang="zh-CN"/>
              <a:t>RDMA READ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只有一次</a:t>
            </a:r>
            <a:r>
              <a:rPr lang="en-US" altLang="zh-CN"/>
              <a:t>RDMA READ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migrate</a:t>
            </a:r>
            <a:r>
              <a:rPr lang="zh-CN" altLang="en-US"/>
              <a:t>之后并不会修改</a:t>
            </a:r>
            <a:r>
              <a:rPr lang="en-US" altLang="zh-CN"/>
              <a:t>cache</a:t>
            </a:r>
            <a:r>
              <a:rPr lang="zh-CN" altLang="en-US"/>
              <a:t>，虽然我觉得可以加上</a:t>
            </a:r>
          </a:p>
          <a:p>
            <a:r>
              <a:rPr lang="zh-CN" altLang="en-US"/>
              <a:t>如果没有修改的话，下次</a:t>
            </a:r>
            <a:r>
              <a:rPr lang="en-US" altLang="zh-CN"/>
              <a:t>lookup</a:t>
            </a:r>
            <a:r>
              <a:rPr lang="zh-CN" altLang="en-US"/>
              <a:t>会发现并自行修改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这里是竞争的情况，有可能读到旧的值；实际上此时该值已经被迁移到</a:t>
            </a:r>
            <a:r>
              <a:rPr lang="en-US" altLang="zh-CN"/>
              <a:t>machine2</a:t>
            </a:r>
            <a:r>
              <a:rPr lang="zh-CN" altLang="en-US"/>
              <a:t>了，只是还未来得及将旧的值置为</a:t>
            </a:r>
            <a:r>
              <a:rPr lang="en-US" altLang="zh-CN"/>
              <a:t>invalid</a:t>
            </a:r>
            <a:r>
              <a:rPr lang="zh-CN" altLang="en-US"/>
              <a:t>（</a:t>
            </a:r>
            <a:r>
              <a:rPr lang="en-US" altLang="zh-CN"/>
              <a:t>sz=0</a:t>
            </a:r>
            <a:r>
              <a:rPr lang="zh-CN" altLang="en-US"/>
              <a:t>）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cache</a:t>
            </a:r>
            <a:r>
              <a:rPr lang="zh-CN" altLang="en-US"/>
              <a:t>过期前读：发现</a:t>
            </a:r>
            <a:r>
              <a:rPr lang="en-US" altLang="zh-CN"/>
              <a:t>size</a:t>
            </a:r>
            <a:r>
              <a:rPr lang="zh-CN" altLang="en-US"/>
              <a:t>为</a:t>
            </a:r>
            <a:r>
              <a:rPr lang="en-US" altLang="zh-CN"/>
              <a:t>0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以上是</a:t>
            </a:r>
            <a:r>
              <a:rPr lang="en-US" altLang="zh-CN"/>
              <a:t>get</a:t>
            </a:r>
            <a:r>
              <a:rPr lang="zh-CN" altLang="en-US"/>
              <a:t>和</a:t>
            </a:r>
            <a:r>
              <a:rPr lang="en-US" altLang="zh-CN"/>
              <a:t>migrate</a:t>
            </a:r>
            <a:r>
              <a:rPr lang="zh-CN" altLang="en-US"/>
              <a:t>的部分，接下来加入</a:t>
            </a:r>
            <a:r>
              <a:rPr lang="en-US" altLang="zh-CN"/>
              <a:t>put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竞争关键区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migrate</a:t>
            </a:r>
            <a:r>
              <a:rPr lang="zh-CN" altLang="en-US"/>
              <a:t>成功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migrate</a:t>
            </a:r>
            <a:r>
              <a:rPr lang="zh-CN" altLang="en-US"/>
              <a:t>成功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migrate</a:t>
            </a:r>
            <a:r>
              <a:rPr lang="zh-CN" altLang="en-US"/>
              <a:t>成功，</a:t>
            </a:r>
            <a:r>
              <a:rPr lang="en-US" altLang="zh-CN"/>
              <a:t>put</a:t>
            </a:r>
            <a:r>
              <a:rPr lang="zh-CN" altLang="en-US"/>
              <a:t>：从头开始</a:t>
            </a:r>
            <a:r>
              <a:rPr lang="en-US" altLang="zh-CN"/>
              <a:t>retry</a:t>
            </a:r>
            <a:r>
              <a:rPr lang="zh-CN" altLang="en-US"/>
              <a:t>，</a:t>
            </a:r>
            <a:r>
              <a:rPr lang="en-US" altLang="zh-CN"/>
              <a:t>migrate</a:t>
            </a:r>
            <a:r>
              <a:rPr lang="zh-CN" altLang="en-US"/>
              <a:t>：正常流程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/>
              <a:t>直到</a:t>
            </a:r>
            <a:r>
              <a:rPr lang="en-US" altLang="zh-CN"/>
              <a:t>cache</a:t>
            </a:r>
            <a:r>
              <a:rPr lang="zh-CN" altLang="en-US"/>
              <a:t>失效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/>
              <a:t>直到</a:t>
            </a:r>
            <a:r>
              <a:rPr lang="en-US" altLang="zh-CN"/>
              <a:t>cache</a:t>
            </a:r>
            <a:r>
              <a:rPr lang="zh-CN" altLang="en-US"/>
              <a:t>失效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put</a:t>
            </a:r>
            <a:r>
              <a:rPr lang="zh-CN" altLang="en-US"/>
              <a:t>成功，</a:t>
            </a:r>
            <a:r>
              <a:rPr lang="en-US" altLang="zh-CN"/>
              <a:t>migrate</a:t>
            </a:r>
            <a:r>
              <a:rPr lang="zh-CN" altLang="en-US"/>
              <a:t>从头</a:t>
            </a:r>
            <a:r>
              <a:rPr lang="en-US" altLang="zh-CN"/>
              <a:t>retry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/>
              <a:t>同样直到</a:t>
            </a:r>
            <a:r>
              <a:rPr lang="en-US" altLang="zh-CN"/>
              <a:t>cache</a:t>
            </a:r>
            <a:r>
              <a:rPr lang="zh-CN" altLang="en-US"/>
              <a:t>失效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/>
              <a:t>拿到新地址，再尝试迁移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2022/5/9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4972050" y="2261870"/>
            <a:ext cx="952500" cy="3035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KEY</a:t>
            </a:r>
          </a:p>
        </p:txBody>
      </p:sp>
      <p:sp>
        <p:nvSpPr>
          <p:cNvPr id="5" name="下箭头 4"/>
          <p:cNvSpPr/>
          <p:nvPr/>
        </p:nvSpPr>
        <p:spPr>
          <a:xfrm>
            <a:off x="5402580" y="2642870"/>
            <a:ext cx="182245" cy="368935"/>
          </a:xfrm>
          <a:prstGeom prst="downArrow">
            <a:avLst/>
          </a:prstGeom>
          <a:noFill/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499610" y="2642870"/>
            <a:ext cx="821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H(KEY)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080635" y="3098165"/>
            <a:ext cx="744220" cy="607060"/>
            <a:chOff x="4129" y="5563"/>
            <a:chExt cx="1172" cy="956"/>
          </a:xfrm>
        </p:grpSpPr>
        <p:sp>
          <p:nvSpPr>
            <p:cNvPr id="9" name="矩形 8"/>
            <p:cNvSpPr/>
            <p:nvPr/>
          </p:nvSpPr>
          <p:spPr>
            <a:xfrm>
              <a:off x="4129" y="5563"/>
              <a:ext cx="1173" cy="47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KMID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129" y="6041"/>
              <a:ext cx="1173" cy="47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KOFF</a:t>
              </a:r>
            </a:p>
          </p:txBody>
        </p:sp>
      </p:grp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755" y="4139565"/>
            <a:ext cx="1316355" cy="1316355"/>
          </a:xfrm>
          <a:prstGeom prst="rect">
            <a:avLst/>
          </a:prstGeom>
        </p:spPr>
      </p:pic>
      <p:sp>
        <p:nvSpPr>
          <p:cNvPr id="160" name="文本框 159"/>
          <p:cNvSpPr txBox="1"/>
          <p:nvPr/>
        </p:nvSpPr>
        <p:spPr>
          <a:xfrm>
            <a:off x="5727065" y="2565400"/>
            <a:ext cx="254000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500">
                <a:sym typeface="+mn-ea"/>
              </a:rPr>
              <a:t>KMID = KEY % MACHINE</a:t>
            </a:r>
            <a:endParaRPr lang="en-US" altLang="zh-CN" sz="1500"/>
          </a:p>
          <a:p>
            <a:r>
              <a:rPr lang="en-US" altLang="zh-CN" sz="1500"/>
              <a:t>KOFF = KEY</a:t>
            </a:r>
          </a:p>
        </p:txBody>
      </p:sp>
      <p:sp>
        <p:nvSpPr>
          <p:cNvPr id="190" name="文本框 189"/>
          <p:cNvSpPr txBox="1"/>
          <p:nvPr/>
        </p:nvSpPr>
        <p:spPr>
          <a:xfrm>
            <a:off x="8623935" y="4018280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13" name="图片 12" descr="computer-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345" y="775970"/>
            <a:ext cx="1220470" cy="12204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919447" y="1279913"/>
            <a:ext cx="11495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Machine</a:t>
            </a:r>
          </a:p>
        </p:txBody>
      </p:sp>
      <p:grpSp>
        <p:nvGrpSpPr>
          <p:cNvPr id="103" name="组合 102"/>
          <p:cNvGrpSpPr/>
          <p:nvPr/>
        </p:nvGrpSpPr>
        <p:grpSpPr>
          <a:xfrm>
            <a:off x="2065655" y="3972560"/>
            <a:ext cx="2707640" cy="2252345"/>
            <a:chOff x="3253" y="6256"/>
            <a:chExt cx="4264" cy="3547"/>
          </a:xfrm>
        </p:grpSpPr>
        <p:sp>
          <p:nvSpPr>
            <p:cNvPr id="58" name="文本框 57"/>
            <p:cNvSpPr txBox="1"/>
            <p:nvPr/>
          </p:nvSpPr>
          <p:spPr>
            <a:xfrm>
              <a:off x="3278" y="8332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4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281" y="8819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5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274" y="6841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1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278" y="7338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2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274" y="7835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3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3253" y="683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253" y="733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253" y="783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253" y="832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253" y="882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11" y="6256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512" y="6256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11" y="9309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63" y="9321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73" y="9321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4465" y="682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465" y="732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4465" y="781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465" y="831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465" y="881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228" y="6824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5228" y="7321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5228" y="7818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5228" y="8315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5228" y="881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6373" y="6824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6373" y="7321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6373" y="7818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6373" y="8315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373" y="881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466715" y="3957320"/>
            <a:ext cx="2272030" cy="2263140"/>
            <a:chOff x="8609" y="6232"/>
            <a:chExt cx="3578" cy="3564"/>
          </a:xfrm>
        </p:grpSpPr>
        <p:sp>
          <p:nvSpPr>
            <p:cNvPr id="25" name="文本框 24"/>
            <p:cNvSpPr txBox="1"/>
            <p:nvPr/>
          </p:nvSpPr>
          <p:spPr>
            <a:xfrm>
              <a:off x="8634" y="8308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48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628" y="8795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64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630" y="6817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0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634" y="7314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16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630" y="7811"/>
              <a:ext cx="959" cy="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32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8609" y="681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8609" y="730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609" y="780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609" y="830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609" y="880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667" y="623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943" y="6249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942" y="930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0694" y="931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9896" y="681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9896" y="731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9896" y="781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9896" y="830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9896" y="880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10659" y="681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0" name="矩形 89"/>
            <p:cNvSpPr/>
            <p:nvPr/>
          </p:nvSpPr>
          <p:spPr>
            <a:xfrm>
              <a:off x="10659" y="731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10659" y="781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10659" y="830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93" name="矩形 92"/>
            <p:cNvSpPr/>
            <p:nvPr/>
          </p:nvSpPr>
          <p:spPr>
            <a:xfrm>
              <a:off x="10659" y="880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cxnSp>
        <p:nvCxnSpPr>
          <p:cNvPr id="100" name="直接箭头连接符 99"/>
          <p:cNvCxnSpPr>
            <a:stCxn id="43" idx="3"/>
            <a:endCxn id="48" idx="1"/>
          </p:cNvCxnSpPr>
          <p:nvPr/>
        </p:nvCxnSpPr>
        <p:spPr>
          <a:xfrm flipV="1">
            <a:off x="4773930" y="4483735"/>
            <a:ext cx="692785" cy="762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任意多边形 101"/>
          <p:cNvSpPr/>
          <p:nvPr/>
        </p:nvSpPr>
        <p:spPr>
          <a:xfrm>
            <a:off x="3660140" y="4642485"/>
            <a:ext cx="2887345" cy="428625"/>
          </a:xfrm>
          <a:custGeom>
            <a:avLst/>
            <a:gdLst>
              <a:gd name="connisteX0" fmla="*/ 0 w 2887345"/>
              <a:gd name="connsiteY0" fmla="*/ 6350 h 428628"/>
              <a:gd name="connisteX1" fmla="*/ 1577975 w 2887345"/>
              <a:gd name="connsiteY1" fmla="*/ 428625 h 428628"/>
              <a:gd name="connisteX2" fmla="*/ 2887345 w 2887345"/>
              <a:gd name="connsiteY2" fmla="*/ 0 h 42862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887345" h="428629">
                <a:moveTo>
                  <a:pt x="0" y="6350"/>
                </a:moveTo>
                <a:cubicBezTo>
                  <a:pt x="289560" y="99060"/>
                  <a:pt x="1000760" y="429895"/>
                  <a:pt x="1577975" y="428625"/>
                </a:cubicBezTo>
                <a:cubicBezTo>
                  <a:pt x="2155190" y="427355"/>
                  <a:pt x="2656840" y="93980"/>
                  <a:pt x="2887345" y="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  <p:bldP spid="10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9275" y="445135"/>
            <a:ext cx="3876675" cy="3086100"/>
          </a:xfrm>
          <a:prstGeom prst="rect">
            <a:avLst/>
          </a:prstGeom>
        </p:spPr>
      </p:pic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290" y="4091940"/>
            <a:ext cx="1271905" cy="127190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945" y="4091305"/>
            <a:ext cx="1240790" cy="121094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316855" y="4062095"/>
            <a:ext cx="1240688" cy="121083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337412" y="4585723"/>
            <a:ext cx="11495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302987" y="4543813"/>
            <a:ext cx="11495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559392" y="4585723"/>
            <a:ext cx="114959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/>
              <a:t>Machine3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55" y="435610"/>
            <a:ext cx="3867150" cy="30956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955" y="488950"/>
            <a:ext cx="3990975" cy="291465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7680" y="435610"/>
            <a:ext cx="3695700" cy="290512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909955" y="5506085"/>
            <a:ext cx="2696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KEY%MACHINE=1</a:t>
            </a:r>
          </a:p>
          <a:p>
            <a:r>
              <a:rPr lang="en-US" altLang="zh-CN"/>
              <a:t>KEY: 1, 4, 7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796790" y="5506085"/>
            <a:ext cx="2696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KEY%MACHINE=2</a:t>
            </a:r>
          </a:p>
          <a:p>
            <a:r>
              <a:rPr lang="en-US" altLang="zh-CN"/>
              <a:t>KEY: 2, 5, 8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145905" y="5506085"/>
            <a:ext cx="2279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KEY%MACHINE=0</a:t>
            </a:r>
          </a:p>
          <a:p>
            <a:r>
              <a:rPr lang="en-US" altLang="zh-CN"/>
              <a:t>KEY: 3, 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64933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/>
          <p:cNvSpPr/>
          <p:nvPr/>
        </p:nvSpPr>
        <p:spPr>
          <a:xfrm>
            <a:off x="103124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1" name="矩形 130"/>
          <p:cNvSpPr/>
          <p:nvPr/>
        </p:nvSpPr>
        <p:spPr>
          <a:xfrm>
            <a:off x="103124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3124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3" name="矩形 132"/>
          <p:cNvSpPr/>
          <p:nvPr/>
        </p:nvSpPr>
        <p:spPr>
          <a:xfrm>
            <a:off x="103124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4" name="矩形 133"/>
          <p:cNvSpPr/>
          <p:nvPr/>
        </p:nvSpPr>
        <p:spPr>
          <a:xfrm>
            <a:off x="103124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06807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1800860" y="2218690"/>
            <a:ext cx="1938020" cy="2252345"/>
            <a:chOff x="5245" y="3351"/>
            <a:chExt cx="3052" cy="3547"/>
          </a:xfrm>
        </p:grpSpPr>
        <p:sp>
          <p:nvSpPr>
            <p:cNvPr id="136" name="文本框 135"/>
            <p:cNvSpPr txBox="1"/>
            <p:nvPr/>
          </p:nvSpPr>
          <p:spPr>
            <a:xfrm>
              <a:off x="5292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5291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6043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7153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5245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5245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5245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5245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245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6008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008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7" name="矩形 146"/>
            <p:cNvSpPr/>
            <p:nvPr/>
          </p:nvSpPr>
          <p:spPr>
            <a:xfrm>
              <a:off x="6008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6008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6008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7153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7153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7153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7153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7153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60" name="文本框 159"/>
          <p:cNvSpPr txBox="1"/>
          <p:nvPr/>
        </p:nvSpPr>
        <p:spPr>
          <a:xfrm>
            <a:off x="1080770" y="450088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843405" y="450088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grpSp>
        <p:nvGrpSpPr>
          <p:cNvPr id="311" name="组合 310"/>
          <p:cNvGrpSpPr/>
          <p:nvPr/>
        </p:nvGrpSpPr>
        <p:grpSpPr>
          <a:xfrm>
            <a:off x="1053465" y="4869180"/>
            <a:ext cx="2224405" cy="1891665"/>
            <a:chOff x="4068" y="7525"/>
            <a:chExt cx="3503" cy="2979"/>
          </a:xfrm>
        </p:grpSpPr>
        <p:sp>
          <p:nvSpPr>
            <p:cNvPr id="155" name="矩形 154"/>
            <p:cNvSpPr/>
            <p:nvPr/>
          </p:nvSpPr>
          <p:spPr>
            <a:xfrm>
              <a:off x="4068" y="753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4068" y="803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068" y="85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4068" y="90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068" y="9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326" y="10010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6078" y="10022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5280" y="752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5280" y="802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280" y="85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9" name="矩形 168"/>
            <p:cNvSpPr/>
            <p:nvPr/>
          </p:nvSpPr>
          <p:spPr>
            <a:xfrm>
              <a:off x="5280" y="90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280" y="9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043" y="752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043" y="8022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6043" y="8519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6043" y="9016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043" y="9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77" name="矩形 176"/>
          <p:cNvSpPr/>
          <p:nvPr/>
        </p:nvSpPr>
        <p:spPr>
          <a:xfrm>
            <a:off x="520700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8" name="矩形 177"/>
          <p:cNvSpPr/>
          <p:nvPr/>
        </p:nvSpPr>
        <p:spPr>
          <a:xfrm>
            <a:off x="520700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矩形 178"/>
          <p:cNvSpPr/>
          <p:nvPr/>
        </p:nvSpPr>
        <p:spPr>
          <a:xfrm>
            <a:off x="520700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80" name="矩形 179"/>
          <p:cNvSpPr/>
          <p:nvPr/>
        </p:nvSpPr>
        <p:spPr>
          <a:xfrm>
            <a:off x="520700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81" name="矩形 180"/>
          <p:cNvSpPr/>
          <p:nvPr/>
        </p:nvSpPr>
        <p:spPr>
          <a:xfrm>
            <a:off x="520700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82" name="文本框 181"/>
          <p:cNvSpPr txBox="1"/>
          <p:nvPr/>
        </p:nvSpPr>
        <p:spPr>
          <a:xfrm>
            <a:off x="524383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2" name="组合 311"/>
          <p:cNvGrpSpPr/>
          <p:nvPr/>
        </p:nvGrpSpPr>
        <p:grpSpPr>
          <a:xfrm>
            <a:off x="5976620" y="2218690"/>
            <a:ext cx="1938020" cy="2252345"/>
            <a:chOff x="10620" y="3351"/>
            <a:chExt cx="3052" cy="3547"/>
          </a:xfrm>
        </p:grpSpPr>
        <p:sp>
          <p:nvSpPr>
            <p:cNvPr id="183" name="文本框 182"/>
            <p:cNvSpPr txBox="1"/>
            <p:nvPr/>
          </p:nvSpPr>
          <p:spPr>
            <a:xfrm>
              <a:off x="10667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10666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1418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2528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10620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10620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10620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10620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10620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1383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1383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1383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1383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1383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2528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2528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2528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2528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2528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5505450" y="450088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265" name="矩形 264"/>
          <p:cNvSpPr/>
          <p:nvPr/>
        </p:nvSpPr>
        <p:spPr>
          <a:xfrm>
            <a:off x="9268460" y="24961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" name="矩形 265"/>
          <p:cNvSpPr/>
          <p:nvPr/>
        </p:nvSpPr>
        <p:spPr>
          <a:xfrm>
            <a:off x="9268460" y="28117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67" name="矩形 266"/>
          <p:cNvSpPr/>
          <p:nvPr/>
        </p:nvSpPr>
        <p:spPr>
          <a:xfrm>
            <a:off x="9268460" y="31273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8</a:t>
            </a:r>
          </a:p>
        </p:txBody>
      </p:sp>
      <p:sp>
        <p:nvSpPr>
          <p:cNvPr id="268" name="矩形 267"/>
          <p:cNvSpPr/>
          <p:nvPr/>
        </p:nvSpPr>
        <p:spPr>
          <a:xfrm>
            <a:off x="9268460" y="34429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269" name="矩形 268"/>
          <p:cNvSpPr/>
          <p:nvPr/>
        </p:nvSpPr>
        <p:spPr>
          <a:xfrm>
            <a:off x="9268460" y="375856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270" name="文本框 269"/>
          <p:cNvSpPr txBox="1"/>
          <p:nvPr/>
        </p:nvSpPr>
        <p:spPr>
          <a:xfrm>
            <a:off x="9305290" y="212788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4" name="组合 313"/>
          <p:cNvGrpSpPr/>
          <p:nvPr/>
        </p:nvGrpSpPr>
        <p:grpSpPr>
          <a:xfrm>
            <a:off x="10038080" y="2127885"/>
            <a:ext cx="1938020" cy="2252345"/>
            <a:chOff x="15808" y="3351"/>
            <a:chExt cx="3052" cy="3547"/>
          </a:xfrm>
        </p:grpSpPr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9538335" y="441007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316" name="图片 3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" y="54610"/>
            <a:ext cx="2843530" cy="2164080"/>
          </a:xfrm>
          <a:prstGeom prst="rect">
            <a:avLst/>
          </a:prstGeom>
        </p:spPr>
      </p:pic>
      <p:pic>
        <p:nvPicPr>
          <p:cNvPr id="317" name="图片 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475" y="62865"/>
            <a:ext cx="2717800" cy="2065020"/>
          </a:xfrm>
          <a:prstGeom prst="rect">
            <a:avLst/>
          </a:prstGeom>
        </p:spPr>
      </p:pic>
      <p:pic>
        <p:nvPicPr>
          <p:cNvPr id="318" name="图片 3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9875" y="62865"/>
            <a:ext cx="2832100" cy="21755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513705" y="483362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0" name="文本框 19"/>
          <p:cNvSpPr txBox="1"/>
          <p:nvPr/>
        </p:nvSpPr>
        <p:spPr>
          <a:xfrm>
            <a:off x="5998845" y="483362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4728845" y="483362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5" name="文本框 14"/>
          <p:cNvSpPr txBox="1"/>
          <p:nvPr/>
        </p:nvSpPr>
        <p:spPr>
          <a:xfrm>
            <a:off x="5975985" y="258699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6" name="文本框 15"/>
          <p:cNvSpPr txBox="1"/>
          <p:nvPr/>
        </p:nvSpPr>
        <p:spPr>
          <a:xfrm>
            <a:off x="6483350" y="258699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7" name="文本框 16"/>
          <p:cNvSpPr txBox="1"/>
          <p:nvPr/>
        </p:nvSpPr>
        <p:spPr>
          <a:xfrm>
            <a:off x="7211060" y="258699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5196840" y="25869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9" name="文本框 8"/>
          <p:cNvSpPr txBox="1"/>
          <p:nvPr/>
        </p:nvSpPr>
        <p:spPr>
          <a:xfrm>
            <a:off x="5520690" y="546481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>
            <a:off x="6005830" y="546481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1" name="文本框 10"/>
          <p:cNvSpPr txBox="1"/>
          <p:nvPr/>
        </p:nvSpPr>
        <p:spPr>
          <a:xfrm>
            <a:off x="4735830" y="546481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4" name="文本框 103"/>
          <p:cNvSpPr txBox="1"/>
          <p:nvPr/>
        </p:nvSpPr>
        <p:spPr>
          <a:xfrm>
            <a:off x="5975985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79" name="文本框 78"/>
          <p:cNvSpPr txBox="1"/>
          <p:nvPr/>
        </p:nvSpPr>
        <p:spPr>
          <a:xfrm>
            <a:off x="6483350" y="318897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80" name="文本框 79"/>
          <p:cNvSpPr txBox="1"/>
          <p:nvPr/>
        </p:nvSpPr>
        <p:spPr>
          <a:xfrm>
            <a:off x="7211060" y="318897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3" name="文本框 102"/>
          <p:cNvSpPr txBox="1"/>
          <p:nvPr/>
        </p:nvSpPr>
        <p:spPr>
          <a:xfrm>
            <a:off x="51968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/>
          <p:cNvSpPr/>
          <p:nvPr/>
        </p:nvSpPr>
        <p:spPr>
          <a:xfrm>
            <a:off x="103124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1" name="矩形 130"/>
          <p:cNvSpPr/>
          <p:nvPr/>
        </p:nvSpPr>
        <p:spPr>
          <a:xfrm>
            <a:off x="103124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3124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3" name="矩形 132"/>
          <p:cNvSpPr/>
          <p:nvPr/>
        </p:nvSpPr>
        <p:spPr>
          <a:xfrm>
            <a:off x="103124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4" name="矩形 133"/>
          <p:cNvSpPr/>
          <p:nvPr/>
        </p:nvSpPr>
        <p:spPr>
          <a:xfrm>
            <a:off x="103124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06807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1800860" y="2218690"/>
            <a:ext cx="1938020" cy="2252345"/>
            <a:chOff x="5245" y="3351"/>
            <a:chExt cx="3052" cy="3547"/>
          </a:xfrm>
        </p:grpSpPr>
        <p:sp>
          <p:nvSpPr>
            <p:cNvPr id="136" name="文本框 135"/>
            <p:cNvSpPr txBox="1"/>
            <p:nvPr/>
          </p:nvSpPr>
          <p:spPr>
            <a:xfrm>
              <a:off x="5292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5291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6043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7153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5245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5245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5245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5245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245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6008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008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7" name="矩形 146"/>
            <p:cNvSpPr/>
            <p:nvPr/>
          </p:nvSpPr>
          <p:spPr>
            <a:xfrm>
              <a:off x="6008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6008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6008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7153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7153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7153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7153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7153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60" name="文本框 159"/>
          <p:cNvSpPr txBox="1"/>
          <p:nvPr/>
        </p:nvSpPr>
        <p:spPr>
          <a:xfrm>
            <a:off x="721995" y="439864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484630" y="439864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grpSp>
        <p:nvGrpSpPr>
          <p:cNvPr id="311" name="组合 310"/>
          <p:cNvGrpSpPr/>
          <p:nvPr/>
        </p:nvGrpSpPr>
        <p:grpSpPr>
          <a:xfrm>
            <a:off x="694690" y="4766945"/>
            <a:ext cx="2224405" cy="1891665"/>
            <a:chOff x="4068" y="7525"/>
            <a:chExt cx="3503" cy="2979"/>
          </a:xfrm>
        </p:grpSpPr>
        <p:sp>
          <p:nvSpPr>
            <p:cNvPr id="155" name="矩形 154"/>
            <p:cNvSpPr/>
            <p:nvPr/>
          </p:nvSpPr>
          <p:spPr>
            <a:xfrm>
              <a:off x="4068" y="753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4068" y="803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068" y="85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4068" y="90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068" y="9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326" y="10010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6078" y="10022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5280" y="752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5280" y="802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280" y="85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9" name="矩形 168"/>
            <p:cNvSpPr/>
            <p:nvPr/>
          </p:nvSpPr>
          <p:spPr>
            <a:xfrm>
              <a:off x="5280" y="90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280" y="9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043" y="752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043" y="8022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6043" y="8519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6043" y="9016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043" y="9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77" name="矩形 176"/>
          <p:cNvSpPr/>
          <p:nvPr/>
        </p:nvSpPr>
        <p:spPr>
          <a:xfrm>
            <a:off x="520700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8" name="矩形 177"/>
          <p:cNvSpPr/>
          <p:nvPr/>
        </p:nvSpPr>
        <p:spPr>
          <a:xfrm>
            <a:off x="520700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9" name="矩形 178"/>
          <p:cNvSpPr/>
          <p:nvPr/>
        </p:nvSpPr>
        <p:spPr>
          <a:xfrm>
            <a:off x="520700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80" name="矩形 179"/>
          <p:cNvSpPr/>
          <p:nvPr/>
        </p:nvSpPr>
        <p:spPr>
          <a:xfrm>
            <a:off x="520700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81" name="矩形 180"/>
          <p:cNvSpPr/>
          <p:nvPr/>
        </p:nvSpPr>
        <p:spPr>
          <a:xfrm>
            <a:off x="520700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82" name="文本框 181"/>
          <p:cNvSpPr txBox="1"/>
          <p:nvPr/>
        </p:nvSpPr>
        <p:spPr>
          <a:xfrm>
            <a:off x="524383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2" name="组合 311"/>
          <p:cNvGrpSpPr/>
          <p:nvPr/>
        </p:nvGrpSpPr>
        <p:grpSpPr>
          <a:xfrm>
            <a:off x="5976620" y="2218690"/>
            <a:ext cx="1938020" cy="2252345"/>
            <a:chOff x="10620" y="3351"/>
            <a:chExt cx="3052" cy="3547"/>
          </a:xfrm>
        </p:grpSpPr>
        <p:sp>
          <p:nvSpPr>
            <p:cNvPr id="183" name="文本框 182"/>
            <p:cNvSpPr txBox="1"/>
            <p:nvPr/>
          </p:nvSpPr>
          <p:spPr>
            <a:xfrm>
              <a:off x="10667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10666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1418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2528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10620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10620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10620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10620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10620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1383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1383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1383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1383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1383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2528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2528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2528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2528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2528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265" name="矩形 264"/>
          <p:cNvSpPr/>
          <p:nvPr/>
        </p:nvSpPr>
        <p:spPr>
          <a:xfrm>
            <a:off x="9268460" y="24961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" name="矩形 265"/>
          <p:cNvSpPr/>
          <p:nvPr/>
        </p:nvSpPr>
        <p:spPr>
          <a:xfrm>
            <a:off x="9268460" y="28117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67" name="矩形 266"/>
          <p:cNvSpPr/>
          <p:nvPr/>
        </p:nvSpPr>
        <p:spPr>
          <a:xfrm>
            <a:off x="9268460" y="31273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8</a:t>
            </a:r>
          </a:p>
        </p:txBody>
      </p:sp>
      <p:sp>
        <p:nvSpPr>
          <p:cNvPr id="268" name="矩形 267"/>
          <p:cNvSpPr/>
          <p:nvPr/>
        </p:nvSpPr>
        <p:spPr>
          <a:xfrm>
            <a:off x="9268460" y="34429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269" name="矩形 268"/>
          <p:cNvSpPr/>
          <p:nvPr/>
        </p:nvSpPr>
        <p:spPr>
          <a:xfrm>
            <a:off x="9268460" y="375856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270" name="文本框 269"/>
          <p:cNvSpPr txBox="1"/>
          <p:nvPr/>
        </p:nvSpPr>
        <p:spPr>
          <a:xfrm>
            <a:off x="9305290" y="212788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grpSp>
        <p:nvGrpSpPr>
          <p:cNvPr id="314" name="组合 313"/>
          <p:cNvGrpSpPr/>
          <p:nvPr/>
        </p:nvGrpSpPr>
        <p:grpSpPr>
          <a:xfrm>
            <a:off x="10038080" y="2127885"/>
            <a:ext cx="1938020" cy="2252345"/>
            <a:chOff x="15808" y="3351"/>
            <a:chExt cx="3052" cy="3547"/>
          </a:xfrm>
        </p:grpSpPr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8702040" y="439864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>
            <a:off x="4694555" y="7556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local get on machine2:</a:t>
            </a:r>
            <a:endParaRPr lang="en-US" altLang="zh-CN"/>
          </a:p>
          <a:p>
            <a:pPr algn="ctr"/>
            <a:r>
              <a:rPr lang="en-US" altLang="zh-CN"/>
              <a:t>followee of followee of  node8 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4752975" y="3404870"/>
            <a:ext cx="3545840" cy="3307080"/>
          </a:xfrm>
          <a:custGeom>
            <a:avLst/>
            <a:gdLst>
              <a:gd name="connisteX0" fmla="*/ 2958841 w 3545801"/>
              <a:gd name="connsiteY0" fmla="*/ 0 h 3307345"/>
              <a:gd name="connisteX1" fmla="*/ 3536691 w 3545801"/>
              <a:gd name="connsiteY1" fmla="*/ 1737995 h 3307345"/>
              <a:gd name="connisteX2" fmla="*/ 2536566 w 3545801"/>
              <a:gd name="connsiteY2" fmla="*/ 3136900 h 3307345"/>
              <a:gd name="connisteX3" fmla="*/ 298191 w 3545801"/>
              <a:gd name="connsiteY3" fmla="*/ 3136900 h 3307345"/>
              <a:gd name="connisteX4" fmla="*/ 71496 w 3545801"/>
              <a:gd name="connsiteY4" fmla="*/ 2297430 h 33073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3545801" h="3307346">
                <a:moveTo>
                  <a:pt x="2958841" y="0"/>
                </a:moveTo>
                <a:cubicBezTo>
                  <a:pt x="3094096" y="319405"/>
                  <a:pt x="3621146" y="1110615"/>
                  <a:pt x="3536691" y="1737995"/>
                </a:cubicBezTo>
                <a:cubicBezTo>
                  <a:pt x="3452236" y="2365375"/>
                  <a:pt x="3184266" y="2856865"/>
                  <a:pt x="2536566" y="3136900"/>
                </a:cubicBezTo>
                <a:cubicBezTo>
                  <a:pt x="1888866" y="3416935"/>
                  <a:pt x="790951" y="3304540"/>
                  <a:pt x="298191" y="3136900"/>
                </a:cubicBezTo>
                <a:cubicBezTo>
                  <a:pt x="-194569" y="2969260"/>
                  <a:pt x="72131" y="2465070"/>
                  <a:pt x="71496" y="229743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196205" y="2773680"/>
            <a:ext cx="2226310" cy="2202180"/>
          </a:xfrm>
          <a:custGeom>
            <a:avLst/>
            <a:gdLst>
              <a:gd name="connisteX0" fmla="*/ 2226310 w 2226310"/>
              <a:gd name="connsiteY0" fmla="*/ 0 h 2202180"/>
              <a:gd name="connisteX1" fmla="*/ 523875 w 2226310"/>
              <a:gd name="connsiteY1" fmla="*/ 988060 h 2202180"/>
              <a:gd name="connisteX2" fmla="*/ 0 w 2226310"/>
              <a:gd name="connsiteY2" fmla="*/ 2202180 h 220218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226310" h="2202180">
                <a:moveTo>
                  <a:pt x="2226310" y="0"/>
                </a:moveTo>
                <a:cubicBezTo>
                  <a:pt x="1896110" y="173355"/>
                  <a:pt x="969010" y="547370"/>
                  <a:pt x="523875" y="988060"/>
                </a:cubicBezTo>
                <a:cubicBezTo>
                  <a:pt x="78740" y="1428750"/>
                  <a:pt x="70485" y="1979295"/>
                  <a:pt x="0" y="220218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26" name="图片 25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28" name="图片 27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770880" y="1759585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4375785" y="1874520"/>
            <a:ext cx="1969770" cy="4187190"/>
          </a:xfrm>
          <a:custGeom>
            <a:avLst/>
            <a:gdLst>
              <a:gd name="connisteX0" fmla="*/ 1969845 w 1969845"/>
              <a:gd name="connsiteY0" fmla="*/ 3810000 h 4186891"/>
              <a:gd name="connisteX1" fmla="*/ 1058620 w 1969845"/>
              <a:gd name="connsiteY1" fmla="*/ 4161155 h 4186891"/>
              <a:gd name="connisteX2" fmla="*/ 201370 w 1969845"/>
              <a:gd name="connsiteY2" fmla="*/ 4023995 h 4186891"/>
              <a:gd name="connisteX3" fmla="*/ 52780 w 1969845"/>
              <a:gd name="connsiteY3" fmla="*/ 3208655 h 4186891"/>
              <a:gd name="connisteX4" fmla="*/ 725245 w 1969845"/>
              <a:gd name="connsiteY4" fmla="*/ 499745 h 4186891"/>
              <a:gd name="connisteX5" fmla="*/ 1409775 w 1969845"/>
              <a:gd name="connsiteY5" fmla="*/ 0 h 418689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1969846" h="4186892">
                <a:moveTo>
                  <a:pt x="1969846" y="3810000"/>
                </a:moveTo>
                <a:cubicBezTo>
                  <a:pt x="1804746" y="3883025"/>
                  <a:pt x="1412316" y="4118610"/>
                  <a:pt x="1058621" y="4161155"/>
                </a:cubicBezTo>
                <a:cubicBezTo>
                  <a:pt x="704926" y="4203700"/>
                  <a:pt x="402666" y="4214495"/>
                  <a:pt x="201371" y="4023995"/>
                </a:cubicBezTo>
                <a:cubicBezTo>
                  <a:pt x="76" y="3833495"/>
                  <a:pt x="-51994" y="3913505"/>
                  <a:pt x="52781" y="3208655"/>
                </a:cubicBezTo>
                <a:cubicBezTo>
                  <a:pt x="157556" y="2503805"/>
                  <a:pt x="454101" y="1141730"/>
                  <a:pt x="725246" y="499745"/>
                </a:cubicBezTo>
                <a:cubicBezTo>
                  <a:pt x="996391" y="-142240"/>
                  <a:pt x="1286586" y="45720"/>
                  <a:pt x="1409776" y="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5732145" y="2077085"/>
            <a:ext cx="535940" cy="494030"/>
          </a:xfrm>
          <a:custGeom>
            <a:avLst/>
            <a:gdLst>
              <a:gd name="connisteX0" fmla="*/ 535940 w 535940"/>
              <a:gd name="connsiteY0" fmla="*/ 0 h 494030"/>
              <a:gd name="connisteX1" fmla="*/ 386715 w 535940"/>
              <a:gd name="connsiteY1" fmla="*/ 309245 h 494030"/>
              <a:gd name="connisteX2" fmla="*/ 0 w 535940"/>
              <a:gd name="connsiteY2" fmla="*/ 494030 h 49403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35940" h="494030">
                <a:moveTo>
                  <a:pt x="535940" y="0"/>
                </a:moveTo>
                <a:cubicBezTo>
                  <a:pt x="513715" y="58420"/>
                  <a:pt x="494030" y="210185"/>
                  <a:pt x="386715" y="309245"/>
                </a:cubicBezTo>
                <a:cubicBezTo>
                  <a:pt x="279400" y="408305"/>
                  <a:pt x="74295" y="463550"/>
                  <a:pt x="0" y="49403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9" grpId="0" bldLvl="0" animBg="1"/>
      <p:bldP spid="10" grpId="0" bldLvl="0" animBg="1"/>
      <p:bldP spid="11" grpId="0" bldLvl="0" animBg="1"/>
      <p:bldP spid="104" grpId="0" bldLvl="0" animBg="1"/>
      <p:bldP spid="79" grpId="0" bldLvl="0" animBg="1"/>
      <p:bldP spid="80" grpId="0" bldLvl="0" animBg="1"/>
      <p:bldP spid="103" grpId="0" bldLvl="0" animBg="1"/>
      <p:bldP spid="22" grpId="0" animBg="1"/>
      <p:bldP spid="24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3675" y="537654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2" name="文本框 21"/>
          <p:cNvSpPr txBox="1"/>
          <p:nvPr/>
        </p:nvSpPr>
        <p:spPr>
          <a:xfrm>
            <a:off x="1948815" y="537654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678815" y="537654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7" name="文本框 16"/>
          <p:cNvSpPr txBox="1"/>
          <p:nvPr/>
        </p:nvSpPr>
        <p:spPr>
          <a:xfrm>
            <a:off x="1789430" y="319976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2296795" y="319976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9" name="文本框 18"/>
          <p:cNvSpPr txBox="1"/>
          <p:nvPr/>
        </p:nvSpPr>
        <p:spPr>
          <a:xfrm>
            <a:off x="3024505" y="319976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0" name="文本框 19"/>
          <p:cNvSpPr txBox="1"/>
          <p:nvPr/>
        </p:nvSpPr>
        <p:spPr>
          <a:xfrm>
            <a:off x="1010285" y="319976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9471025" y="47453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56165" y="47453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686165" y="47453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1" name="文本框 30"/>
          <p:cNvSpPr txBox="1"/>
          <p:nvPr/>
        </p:nvSpPr>
        <p:spPr>
          <a:xfrm>
            <a:off x="10057130" y="249618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2" name="文本框 31"/>
          <p:cNvSpPr txBox="1"/>
          <p:nvPr/>
        </p:nvSpPr>
        <p:spPr>
          <a:xfrm>
            <a:off x="10564495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3" name="文本框 32"/>
          <p:cNvSpPr txBox="1"/>
          <p:nvPr/>
        </p:nvSpPr>
        <p:spPr>
          <a:xfrm>
            <a:off x="11292205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4" name="文本框 33"/>
          <p:cNvSpPr txBox="1"/>
          <p:nvPr/>
        </p:nvSpPr>
        <p:spPr>
          <a:xfrm>
            <a:off x="9277985" y="24961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2836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7" name="矩形 146"/>
            <p:cNvSpPr/>
            <p:nvPr/>
          </p:nvSpPr>
          <p:spPr>
            <a:xfrm>
              <a:off x="3599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44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60" name="文本框 159"/>
          <p:cNvSpPr txBox="1"/>
          <p:nvPr/>
        </p:nvSpPr>
        <p:spPr>
          <a:xfrm>
            <a:off x="721995" y="439864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484630" y="439864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grpSp>
        <p:nvGrpSpPr>
          <p:cNvPr id="311" name="组合 310"/>
          <p:cNvGrpSpPr/>
          <p:nvPr/>
        </p:nvGrpSpPr>
        <p:grpSpPr>
          <a:xfrm>
            <a:off x="694690" y="4766945"/>
            <a:ext cx="2224405" cy="1891665"/>
            <a:chOff x="4068" y="7525"/>
            <a:chExt cx="3503" cy="2979"/>
          </a:xfrm>
        </p:grpSpPr>
        <p:sp>
          <p:nvSpPr>
            <p:cNvPr id="155" name="矩形 154"/>
            <p:cNvSpPr/>
            <p:nvPr/>
          </p:nvSpPr>
          <p:spPr>
            <a:xfrm>
              <a:off x="4068" y="753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4068" y="803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068" y="85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4068" y="90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068" y="9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326" y="10010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6078" y="10022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5280" y="752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5280" y="802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280" y="85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9" name="矩形 168"/>
            <p:cNvSpPr/>
            <p:nvPr/>
          </p:nvSpPr>
          <p:spPr>
            <a:xfrm>
              <a:off x="5280" y="90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280" y="9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043" y="752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043" y="8022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6043" y="8519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6043" y="9016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043" y="9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8702040" y="439864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>
            <a:off x="4665980" y="76200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remote get on machine3</a:t>
            </a:r>
            <a:endParaRPr lang="en-US" altLang="zh-CN"/>
          </a:p>
          <a:p>
            <a:pPr algn="ctr"/>
            <a:r>
              <a:rPr lang="en-US" altLang="zh-CN"/>
              <a:t>followee of followee of  node3 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8" name="图片 7" descr="computer-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9" name="图片 8" descr="computer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11" name="图片 10" descr="computer-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90981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775335" y="1637665"/>
            <a:ext cx="9262745" cy="1805305"/>
          </a:xfrm>
          <a:custGeom>
            <a:avLst/>
            <a:gdLst>
              <a:gd name="connisteX0" fmla="*/ 9262958 w 9262958"/>
              <a:gd name="connsiteY0" fmla="*/ 275054 h 1805404"/>
              <a:gd name="connisteX1" fmla="*/ 5101803 w 9262958"/>
              <a:gd name="connsiteY1" fmla="*/ 7084 h 1805404"/>
              <a:gd name="connisteX2" fmla="*/ 452333 w 9262958"/>
              <a:gd name="connsiteY2" fmla="*/ 537309 h 1805404"/>
              <a:gd name="connisteX3" fmla="*/ 398993 w 9262958"/>
              <a:gd name="connsiteY3" fmla="*/ 1805404 h 180540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9262958" h="1805405">
                <a:moveTo>
                  <a:pt x="9262958" y="275055"/>
                </a:moveTo>
                <a:cubicBezTo>
                  <a:pt x="8523818" y="210920"/>
                  <a:pt x="6863928" y="-45620"/>
                  <a:pt x="5101803" y="7085"/>
                </a:cubicBezTo>
                <a:cubicBezTo>
                  <a:pt x="3339678" y="59790"/>
                  <a:pt x="1392768" y="177900"/>
                  <a:pt x="452333" y="537310"/>
                </a:cubicBezTo>
                <a:cubicBezTo>
                  <a:pt x="-488102" y="896720"/>
                  <a:pt x="316443" y="1562200"/>
                  <a:pt x="398993" y="180540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7-&gt;1,0,24,40</a:t>
            </a:r>
            <a:endParaRPr lang="zh-CN" altLang="en-US" sz="1500"/>
          </a:p>
        </p:txBody>
      </p:sp>
      <p:sp>
        <p:nvSpPr>
          <p:cNvPr id="39" name="任意多边形 38"/>
          <p:cNvSpPr/>
          <p:nvPr/>
        </p:nvSpPr>
        <p:spPr>
          <a:xfrm>
            <a:off x="391160" y="1964055"/>
            <a:ext cx="9588500" cy="3674745"/>
          </a:xfrm>
          <a:custGeom>
            <a:avLst/>
            <a:gdLst>
              <a:gd name="connisteX0" fmla="*/ 9998426 w 9998426"/>
              <a:gd name="connsiteY0" fmla="*/ 0 h 3674578"/>
              <a:gd name="connisteX1" fmla="*/ 4331051 w 9998426"/>
              <a:gd name="connsiteY1" fmla="*/ 523875 h 3674578"/>
              <a:gd name="connisteX2" fmla="*/ 217521 w 9998426"/>
              <a:gd name="connsiteY2" fmla="*/ 2654935 h 3674578"/>
              <a:gd name="connisteX3" fmla="*/ 842361 w 9998426"/>
              <a:gd name="connsiteY3" fmla="*/ 3583940 h 3674578"/>
              <a:gd name="connisteX4" fmla="*/ 866491 w 9998426"/>
              <a:gd name="connsiteY4" fmla="*/ 3595370 h 367457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9998427" h="3674579">
                <a:moveTo>
                  <a:pt x="9998427" y="0"/>
                </a:moveTo>
                <a:cubicBezTo>
                  <a:pt x="8947502" y="62230"/>
                  <a:pt x="6287487" y="-6985"/>
                  <a:pt x="4331052" y="523875"/>
                </a:cubicBezTo>
                <a:cubicBezTo>
                  <a:pt x="2374617" y="1054735"/>
                  <a:pt x="915387" y="2042795"/>
                  <a:pt x="217522" y="2654935"/>
                </a:cubicBezTo>
                <a:cubicBezTo>
                  <a:pt x="-480343" y="3267075"/>
                  <a:pt x="712822" y="3395980"/>
                  <a:pt x="842362" y="3583940"/>
                </a:cubicBezTo>
                <a:cubicBezTo>
                  <a:pt x="971902" y="3771900"/>
                  <a:pt x="874112" y="3611880"/>
                  <a:pt x="866492" y="359537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36" grpId="0" bldLvl="0" animBg="1"/>
      <p:bldP spid="37" grpId="0" bldLvl="0" animBg="1"/>
      <p:bldP spid="38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24" grpId="0" animBg="1"/>
      <p:bldP spid="25" grpId="0" animBg="1"/>
      <p:bldP spid="26" grpId="0" bldLvl="0" animBg="1"/>
      <p:bldP spid="35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3675" y="537654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2" name="文本框 21"/>
          <p:cNvSpPr txBox="1"/>
          <p:nvPr/>
        </p:nvSpPr>
        <p:spPr>
          <a:xfrm>
            <a:off x="1948815" y="537654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678815" y="537654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9471025" y="47453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56165" y="47453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686165" y="47453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1" name="文本框 30"/>
          <p:cNvSpPr txBox="1"/>
          <p:nvPr/>
        </p:nvSpPr>
        <p:spPr>
          <a:xfrm>
            <a:off x="10057130" y="249618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2" name="文本框 31"/>
          <p:cNvSpPr txBox="1"/>
          <p:nvPr/>
        </p:nvSpPr>
        <p:spPr>
          <a:xfrm>
            <a:off x="10564495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3" name="文本框 32"/>
          <p:cNvSpPr txBox="1"/>
          <p:nvPr/>
        </p:nvSpPr>
        <p:spPr>
          <a:xfrm>
            <a:off x="11292205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4" name="文本框 33"/>
          <p:cNvSpPr txBox="1"/>
          <p:nvPr/>
        </p:nvSpPr>
        <p:spPr>
          <a:xfrm>
            <a:off x="9277985" y="24961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2836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7" name="矩形 146"/>
            <p:cNvSpPr/>
            <p:nvPr/>
          </p:nvSpPr>
          <p:spPr>
            <a:xfrm>
              <a:off x="3599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744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60" name="文本框 159"/>
          <p:cNvSpPr txBox="1"/>
          <p:nvPr/>
        </p:nvSpPr>
        <p:spPr>
          <a:xfrm>
            <a:off x="721995" y="439864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484630" y="439864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grpSp>
        <p:nvGrpSpPr>
          <p:cNvPr id="311" name="组合 310"/>
          <p:cNvGrpSpPr/>
          <p:nvPr/>
        </p:nvGrpSpPr>
        <p:grpSpPr>
          <a:xfrm>
            <a:off x="694690" y="4766945"/>
            <a:ext cx="2224405" cy="1891665"/>
            <a:chOff x="4068" y="7525"/>
            <a:chExt cx="3503" cy="2979"/>
          </a:xfrm>
        </p:grpSpPr>
        <p:sp>
          <p:nvSpPr>
            <p:cNvPr id="155" name="矩形 154"/>
            <p:cNvSpPr/>
            <p:nvPr/>
          </p:nvSpPr>
          <p:spPr>
            <a:xfrm>
              <a:off x="4068" y="753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4068" y="803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4068" y="85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4068" y="90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068" y="9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5326" y="10010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6078" y="10022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5280" y="752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5280" y="802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280" y="85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9" name="矩形 168"/>
            <p:cNvSpPr/>
            <p:nvPr/>
          </p:nvSpPr>
          <p:spPr>
            <a:xfrm>
              <a:off x="5280" y="90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280" y="9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043" y="752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043" y="8022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6043" y="8519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6043" y="9016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043" y="9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8702040" y="439864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48" name="圆角矩形 47"/>
          <p:cNvSpPr/>
          <p:nvPr/>
        </p:nvSpPr>
        <p:spPr>
          <a:xfrm>
            <a:off x="3921125" y="76200"/>
            <a:ext cx="464502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remote get on machine3 after cache</a:t>
            </a:r>
            <a:endParaRPr lang="en-US" altLang="zh-CN"/>
          </a:p>
          <a:p>
            <a:pPr algn="ctr"/>
            <a:r>
              <a:rPr lang="en-US" altLang="zh-CN"/>
              <a:t>followee of followee of  node3 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8" name="图片 7" descr="computer-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9" name="图片 8" descr="computer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11" name="图片 10" descr="computer-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90981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7-&gt;1,0,24,40</a:t>
            </a:r>
            <a:endParaRPr lang="zh-CN" altLang="en-US" sz="1500"/>
          </a:p>
        </p:txBody>
      </p:sp>
      <p:sp>
        <p:nvSpPr>
          <p:cNvPr id="39" name="任意多边形 38"/>
          <p:cNvSpPr/>
          <p:nvPr/>
        </p:nvSpPr>
        <p:spPr>
          <a:xfrm>
            <a:off x="391160" y="1964055"/>
            <a:ext cx="9588500" cy="3674745"/>
          </a:xfrm>
          <a:custGeom>
            <a:avLst/>
            <a:gdLst>
              <a:gd name="connisteX0" fmla="*/ 9998426 w 9998426"/>
              <a:gd name="connsiteY0" fmla="*/ 0 h 3674578"/>
              <a:gd name="connisteX1" fmla="*/ 4331051 w 9998426"/>
              <a:gd name="connsiteY1" fmla="*/ 523875 h 3674578"/>
              <a:gd name="connisteX2" fmla="*/ 217521 w 9998426"/>
              <a:gd name="connsiteY2" fmla="*/ 2654935 h 3674578"/>
              <a:gd name="connisteX3" fmla="*/ 842361 w 9998426"/>
              <a:gd name="connsiteY3" fmla="*/ 3583940 h 3674578"/>
              <a:gd name="connisteX4" fmla="*/ 866491 w 9998426"/>
              <a:gd name="connsiteY4" fmla="*/ 3595370 h 367457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9998427" h="3674579">
                <a:moveTo>
                  <a:pt x="9998427" y="0"/>
                </a:moveTo>
                <a:cubicBezTo>
                  <a:pt x="8947502" y="62230"/>
                  <a:pt x="6287487" y="-6985"/>
                  <a:pt x="4331052" y="523875"/>
                </a:cubicBezTo>
                <a:cubicBezTo>
                  <a:pt x="2374617" y="1054735"/>
                  <a:pt x="915387" y="2042795"/>
                  <a:pt x="217522" y="2654935"/>
                </a:cubicBezTo>
                <a:cubicBezTo>
                  <a:pt x="-480343" y="3267075"/>
                  <a:pt x="712822" y="3395980"/>
                  <a:pt x="842362" y="3583940"/>
                </a:cubicBezTo>
                <a:cubicBezTo>
                  <a:pt x="971902" y="3771900"/>
                  <a:pt x="874112" y="3611880"/>
                  <a:pt x="866492" y="359537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69755" y="1910080"/>
            <a:ext cx="1599565" cy="3333750"/>
          </a:xfrm>
          <a:custGeom>
            <a:avLst/>
            <a:gdLst>
              <a:gd name="connisteX0" fmla="*/ 545436 w 1599536"/>
              <a:gd name="connsiteY0" fmla="*/ 0 h 3333750"/>
              <a:gd name="connisteX1" fmla="*/ 45691 w 1599536"/>
              <a:gd name="connsiteY1" fmla="*/ 1399540 h 3333750"/>
              <a:gd name="connisteX2" fmla="*/ 1599536 w 1599536"/>
              <a:gd name="connsiteY2" fmla="*/ 3333750 h 3333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599536" h="3333750">
                <a:moveTo>
                  <a:pt x="545436" y="0"/>
                </a:moveTo>
                <a:cubicBezTo>
                  <a:pt x="414626" y="241300"/>
                  <a:pt x="-165129" y="732790"/>
                  <a:pt x="45691" y="1399540"/>
                </a:cubicBezTo>
                <a:cubicBezTo>
                  <a:pt x="256511" y="2066290"/>
                  <a:pt x="1278861" y="2974975"/>
                  <a:pt x="1599536" y="333375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39" grpId="0" bldLvl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1815465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2" name="文本框 31"/>
          <p:cNvSpPr txBox="1"/>
          <p:nvPr/>
        </p:nvSpPr>
        <p:spPr>
          <a:xfrm>
            <a:off x="2322830" y="318897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3" name="文本框 32"/>
          <p:cNvSpPr txBox="1"/>
          <p:nvPr/>
        </p:nvSpPr>
        <p:spPr>
          <a:xfrm>
            <a:off x="3050540" y="318897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4" name="文本框 33"/>
          <p:cNvSpPr txBox="1"/>
          <p:nvPr/>
        </p:nvSpPr>
        <p:spPr>
          <a:xfrm>
            <a:off x="1036320" y="318897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1463675" y="537654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2" name="文本框 21"/>
          <p:cNvSpPr txBox="1"/>
          <p:nvPr/>
        </p:nvSpPr>
        <p:spPr>
          <a:xfrm>
            <a:off x="1948815" y="537654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678815" y="537654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/>
          <p:cNvSpPr/>
          <p:nvPr/>
        </p:nvSpPr>
        <p:spPr>
          <a:xfrm>
            <a:off x="103124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1" name="矩形 130"/>
          <p:cNvSpPr/>
          <p:nvPr/>
        </p:nvSpPr>
        <p:spPr>
          <a:xfrm>
            <a:off x="103124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3124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3" name="矩形 132"/>
          <p:cNvSpPr/>
          <p:nvPr/>
        </p:nvSpPr>
        <p:spPr>
          <a:xfrm>
            <a:off x="103124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4" name="矩形 133"/>
          <p:cNvSpPr/>
          <p:nvPr/>
        </p:nvSpPr>
        <p:spPr>
          <a:xfrm>
            <a:off x="103124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06807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sp>
        <p:nvSpPr>
          <p:cNvPr id="136" name="文本框 135"/>
          <p:cNvSpPr txBox="1"/>
          <p:nvPr/>
        </p:nvSpPr>
        <p:spPr>
          <a:xfrm>
            <a:off x="1830705" y="2218690"/>
            <a:ext cx="1791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addr</a:t>
            </a:r>
          </a:p>
        </p:txBody>
      </p:sp>
      <p:sp>
        <p:nvSpPr>
          <p:cNvPr id="137" name="文本框 136"/>
          <p:cNvSpPr txBox="1"/>
          <p:nvPr/>
        </p:nvSpPr>
        <p:spPr>
          <a:xfrm>
            <a:off x="1830070" y="4157345"/>
            <a:ext cx="477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/>
                </a:solidFill>
              </a:rPr>
              <a:t>flag</a:t>
            </a:r>
          </a:p>
        </p:txBody>
      </p:sp>
      <p:sp>
        <p:nvSpPr>
          <p:cNvPr id="138" name="文本框 137"/>
          <p:cNvSpPr txBox="1"/>
          <p:nvPr/>
        </p:nvSpPr>
        <p:spPr>
          <a:xfrm>
            <a:off x="2307590" y="4164965"/>
            <a:ext cx="6261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size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3012440" y="4164965"/>
            <a:ext cx="7270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40" name="矩形 139"/>
          <p:cNvSpPr/>
          <p:nvPr/>
        </p:nvSpPr>
        <p:spPr>
          <a:xfrm>
            <a:off x="1800860" y="257937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41" name="矩形 140"/>
          <p:cNvSpPr/>
          <p:nvPr/>
        </p:nvSpPr>
        <p:spPr>
          <a:xfrm>
            <a:off x="1800860" y="289496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42" name="矩形 141"/>
          <p:cNvSpPr/>
          <p:nvPr/>
        </p:nvSpPr>
        <p:spPr>
          <a:xfrm>
            <a:off x="1800860" y="321056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43" name="矩形 142"/>
          <p:cNvSpPr/>
          <p:nvPr/>
        </p:nvSpPr>
        <p:spPr>
          <a:xfrm>
            <a:off x="1800860" y="352615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solidFill>
                <a:schemeClr val="bg1"/>
              </a:solidFill>
              <a:uFillTx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800860" y="384175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45" name="矩形 144"/>
          <p:cNvSpPr/>
          <p:nvPr/>
        </p:nvSpPr>
        <p:spPr>
          <a:xfrm>
            <a:off x="2285365" y="257937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46" name="矩形 145"/>
          <p:cNvSpPr/>
          <p:nvPr/>
        </p:nvSpPr>
        <p:spPr>
          <a:xfrm>
            <a:off x="2285365" y="289496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47" name="矩形 146"/>
          <p:cNvSpPr/>
          <p:nvPr/>
        </p:nvSpPr>
        <p:spPr>
          <a:xfrm>
            <a:off x="2285365" y="321056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48" name="矩形 147"/>
          <p:cNvSpPr/>
          <p:nvPr/>
        </p:nvSpPr>
        <p:spPr>
          <a:xfrm>
            <a:off x="2285365" y="352615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49" name="矩形 148"/>
          <p:cNvSpPr/>
          <p:nvPr/>
        </p:nvSpPr>
        <p:spPr>
          <a:xfrm>
            <a:off x="2285365" y="384175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0" name="矩形 149"/>
          <p:cNvSpPr/>
          <p:nvPr/>
        </p:nvSpPr>
        <p:spPr>
          <a:xfrm>
            <a:off x="3012440" y="257937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" name="矩形 150"/>
          <p:cNvSpPr/>
          <p:nvPr/>
        </p:nvSpPr>
        <p:spPr>
          <a:xfrm>
            <a:off x="3012440" y="289496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52" name="矩形 151"/>
          <p:cNvSpPr/>
          <p:nvPr/>
        </p:nvSpPr>
        <p:spPr>
          <a:xfrm>
            <a:off x="3012440" y="321056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53" name="矩形 152"/>
          <p:cNvSpPr/>
          <p:nvPr/>
        </p:nvSpPr>
        <p:spPr>
          <a:xfrm>
            <a:off x="3012440" y="352615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4" name="矩形 153"/>
          <p:cNvSpPr/>
          <p:nvPr/>
        </p:nvSpPr>
        <p:spPr>
          <a:xfrm>
            <a:off x="3012440" y="384175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721995" y="439864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484630" y="439864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sp>
        <p:nvSpPr>
          <p:cNvPr id="155" name="矩形 154"/>
          <p:cNvSpPr/>
          <p:nvPr/>
        </p:nvSpPr>
        <p:spPr>
          <a:xfrm>
            <a:off x="694690" y="477456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6" name="矩形 155"/>
          <p:cNvSpPr/>
          <p:nvPr/>
        </p:nvSpPr>
        <p:spPr>
          <a:xfrm>
            <a:off x="694690" y="509016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57" name="矩形 156"/>
          <p:cNvSpPr/>
          <p:nvPr/>
        </p:nvSpPr>
        <p:spPr>
          <a:xfrm>
            <a:off x="694690" y="540575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40</a:t>
            </a:r>
          </a:p>
        </p:txBody>
      </p:sp>
      <p:sp>
        <p:nvSpPr>
          <p:cNvPr id="158" name="矩形 157"/>
          <p:cNvSpPr/>
          <p:nvPr/>
        </p:nvSpPr>
        <p:spPr>
          <a:xfrm>
            <a:off x="694690" y="572135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9" name="矩形 158"/>
          <p:cNvSpPr/>
          <p:nvPr/>
        </p:nvSpPr>
        <p:spPr>
          <a:xfrm>
            <a:off x="694690" y="603694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1493520" y="6344920"/>
            <a:ext cx="477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/>
                </a:solidFill>
              </a:rPr>
              <a:t>size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1971040" y="6352540"/>
            <a:ext cx="83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value</a:t>
            </a:r>
          </a:p>
        </p:txBody>
      </p:sp>
      <p:sp>
        <p:nvSpPr>
          <p:cNvPr id="166" name="矩形 165"/>
          <p:cNvSpPr/>
          <p:nvPr/>
        </p:nvSpPr>
        <p:spPr>
          <a:xfrm>
            <a:off x="1464310" y="476694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67" name="矩形 166"/>
          <p:cNvSpPr/>
          <p:nvPr/>
        </p:nvSpPr>
        <p:spPr>
          <a:xfrm>
            <a:off x="1464310" y="508254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68" name="矩形 167"/>
          <p:cNvSpPr/>
          <p:nvPr/>
        </p:nvSpPr>
        <p:spPr>
          <a:xfrm>
            <a:off x="1464310" y="539813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69" name="矩形 168"/>
          <p:cNvSpPr/>
          <p:nvPr/>
        </p:nvSpPr>
        <p:spPr>
          <a:xfrm>
            <a:off x="1464310" y="571373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0" name="矩形 169"/>
          <p:cNvSpPr/>
          <p:nvPr/>
        </p:nvSpPr>
        <p:spPr>
          <a:xfrm>
            <a:off x="1464310" y="602932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1" name="矩形 170"/>
          <p:cNvSpPr/>
          <p:nvPr/>
        </p:nvSpPr>
        <p:spPr>
          <a:xfrm>
            <a:off x="1948815" y="476694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4, 8</a:t>
            </a:r>
          </a:p>
        </p:txBody>
      </p:sp>
      <p:sp>
        <p:nvSpPr>
          <p:cNvPr id="172" name="矩形 171"/>
          <p:cNvSpPr/>
          <p:nvPr/>
        </p:nvSpPr>
        <p:spPr>
          <a:xfrm>
            <a:off x="1948815" y="5082540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73" name="矩形 172"/>
          <p:cNvSpPr/>
          <p:nvPr/>
        </p:nvSpPr>
        <p:spPr>
          <a:xfrm>
            <a:off x="1948815" y="539813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1, 2</a:t>
            </a:r>
          </a:p>
        </p:txBody>
      </p:sp>
      <p:sp>
        <p:nvSpPr>
          <p:cNvPr id="174" name="矩形 173"/>
          <p:cNvSpPr/>
          <p:nvPr/>
        </p:nvSpPr>
        <p:spPr>
          <a:xfrm>
            <a:off x="1948815" y="5713730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5" name="矩形 174"/>
          <p:cNvSpPr/>
          <p:nvPr/>
        </p:nvSpPr>
        <p:spPr>
          <a:xfrm>
            <a:off x="1948815" y="602932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8702040" y="439864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machine3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1-&gt;3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97966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493250" y="53555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78390" y="53555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708390" y="53555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7-&gt;1,0,24,40</a:t>
            </a:r>
            <a:endParaRPr lang="zh-CN" altLang="en-US" sz="1500"/>
          </a:p>
        </p:txBody>
      </p:sp>
      <p:sp>
        <p:nvSpPr>
          <p:cNvPr id="39" name="任意多边形 38"/>
          <p:cNvSpPr/>
          <p:nvPr/>
        </p:nvSpPr>
        <p:spPr>
          <a:xfrm>
            <a:off x="391160" y="1964055"/>
            <a:ext cx="9588500" cy="3674745"/>
          </a:xfrm>
          <a:custGeom>
            <a:avLst/>
            <a:gdLst>
              <a:gd name="connisteX0" fmla="*/ 9998426 w 9998426"/>
              <a:gd name="connsiteY0" fmla="*/ 0 h 3674578"/>
              <a:gd name="connisteX1" fmla="*/ 4331051 w 9998426"/>
              <a:gd name="connsiteY1" fmla="*/ 523875 h 3674578"/>
              <a:gd name="connisteX2" fmla="*/ 217521 w 9998426"/>
              <a:gd name="connsiteY2" fmla="*/ 2654935 h 3674578"/>
              <a:gd name="connisteX3" fmla="*/ 842361 w 9998426"/>
              <a:gd name="connsiteY3" fmla="*/ 3583940 h 3674578"/>
              <a:gd name="connisteX4" fmla="*/ 866491 w 9998426"/>
              <a:gd name="connsiteY4" fmla="*/ 3595370 h 367457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9998427" h="3674579">
                <a:moveTo>
                  <a:pt x="9998427" y="0"/>
                </a:moveTo>
                <a:cubicBezTo>
                  <a:pt x="8947502" y="62230"/>
                  <a:pt x="6287487" y="-6985"/>
                  <a:pt x="4331052" y="523875"/>
                </a:cubicBezTo>
                <a:cubicBezTo>
                  <a:pt x="2374617" y="1054735"/>
                  <a:pt x="915387" y="2042795"/>
                  <a:pt x="217522" y="2654935"/>
                </a:cubicBezTo>
                <a:cubicBezTo>
                  <a:pt x="-480343" y="3267075"/>
                  <a:pt x="712822" y="3395980"/>
                  <a:pt x="842362" y="3583940"/>
                </a:cubicBezTo>
                <a:cubicBezTo>
                  <a:pt x="971902" y="3771900"/>
                  <a:pt x="874112" y="3611880"/>
                  <a:pt x="866492" y="359537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724900" y="5353050"/>
            <a:ext cx="64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40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97060" y="5357495"/>
            <a:ext cx="440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24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982200" y="5364480"/>
            <a:ext cx="966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1,2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492760" y="2108835"/>
            <a:ext cx="9485630" cy="1417320"/>
          </a:xfrm>
          <a:custGeom>
            <a:avLst/>
            <a:gdLst>
              <a:gd name="connisteX0" fmla="*/ 9485799 w 9485799"/>
              <a:gd name="connsiteY0" fmla="*/ 1774 h 1417385"/>
              <a:gd name="connisteX1" fmla="*/ 3419644 w 9485799"/>
              <a:gd name="connsiteY1" fmla="*/ 162429 h 1417385"/>
              <a:gd name="connisteX2" fmla="*/ 186859 w 9485799"/>
              <a:gd name="connsiteY2" fmla="*/ 1109214 h 1417385"/>
              <a:gd name="connisteX3" fmla="*/ 604054 w 9485799"/>
              <a:gd name="connsiteY3" fmla="*/ 1400679 h 1417385"/>
              <a:gd name="connisteX4" fmla="*/ 687239 w 9485799"/>
              <a:gd name="connsiteY4" fmla="*/ 1359404 h 14173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9485799" h="1417385">
                <a:moveTo>
                  <a:pt x="9485799" y="1774"/>
                </a:moveTo>
                <a:cubicBezTo>
                  <a:pt x="8337084" y="15109"/>
                  <a:pt x="5279559" y="-59186"/>
                  <a:pt x="3419644" y="162429"/>
                </a:cubicBezTo>
                <a:cubicBezTo>
                  <a:pt x="1559729" y="384044"/>
                  <a:pt x="750104" y="861564"/>
                  <a:pt x="186859" y="1109214"/>
                </a:cubicBezTo>
                <a:cubicBezTo>
                  <a:pt x="-376386" y="1356864"/>
                  <a:pt x="503724" y="1350514"/>
                  <a:pt x="604054" y="1400679"/>
                </a:cubicBezTo>
                <a:cubicBezTo>
                  <a:pt x="704384" y="1450844"/>
                  <a:pt x="678984" y="1373374"/>
                  <a:pt x="687239" y="135940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800860" y="3218180"/>
            <a:ext cx="1938020" cy="314960"/>
            <a:chOff x="2737" y="1373"/>
            <a:chExt cx="3052" cy="496"/>
          </a:xfrm>
        </p:grpSpPr>
        <p:sp>
          <p:nvSpPr>
            <p:cNvPr id="15" name="矩形 14"/>
            <p:cNvSpPr/>
            <p:nvPr/>
          </p:nvSpPr>
          <p:spPr>
            <a:xfrm>
              <a:off x="2737" y="137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645" y="137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500" y="1373"/>
              <a:ext cx="501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001" y="1373"/>
              <a:ext cx="644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>
                  <a:solidFill>
                    <a:schemeClr val="tx1"/>
                  </a:solidFill>
                </a:rPr>
                <a:t>24</a:t>
              </a:r>
            </a:p>
          </p:txBody>
        </p:sp>
      </p:grpSp>
      <p:sp>
        <p:nvSpPr>
          <p:cNvPr id="18" name="任意多边形 17"/>
          <p:cNvSpPr/>
          <p:nvPr/>
        </p:nvSpPr>
        <p:spPr>
          <a:xfrm>
            <a:off x="1728470" y="2118995"/>
            <a:ext cx="8406130" cy="3387090"/>
          </a:xfrm>
          <a:custGeom>
            <a:avLst/>
            <a:gdLst>
              <a:gd name="connisteX0" fmla="*/ 8406130 w 8406130"/>
              <a:gd name="connsiteY0" fmla="*/ 0 h 3387090"/>
              <a:gd name="connisteX1" fmla="*/ 3012440 w 8406130"/>
              <a:gd name="connsiteY1" fmla="*/ 642620 h 3387090"/>
              <a:gd name="connisteX2" fmla="*/ 0 w 8406130"/>
              <a:gd name="connsiteY2" fmla="*/ 3387090 h 3387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06130" h="3387090">
                <a:moveTo>
                  <a:pt x="8406130" y="0"/>
                </a:moveTo>
                <a:cubicBezTo>
                  <a:pt x="7387590" y="73660"/>
                  <a:pt x="4693920" y="-34925"/>
                  <a:pt x="3012440" y="642620"/>
                </a:cubicBezTo>
                <a:cubicBezTo>
                  <a:pt x="1330960" y="1320165"/>
                  <a:pt x="494665" y="2851150"/>
                  <a:pt x="0" y="338709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478915" y="539813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" name="矩形 24"/>
          <p:cNvSpPr/>
          <p:nvPr/>
        </p:nvSpPr>
        <p:spPr>
          <a:xfrm>
            <a:off x="3312160" y="6344920"/>
            <a:ext cx="869315" cy="2736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/>
              <a:t>reclaim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3627755" y="2184400"/>
            <a:ext cx="6542405" cy="4161155"/>
          </a:xfrm>
          <a:custGeom>
            <a:avLst/>
            <a:gdLst>
              <a:gd name="connisteX0" fmla="*/ 6542405 w 6542405"/>
              <a:gd name="connsiteY0" fmla="*/ 0 h 4161155"/>
              <a:gd name="connisteX1" fmla="*/ 1612900 w 6542405"/>
              <a:gd name="connsiteY1" fmla="*/ 1934845 h 4161155"/>
              <a:gd name="connisteX2" fmla="*/ 0 w 6542405"/>
              <a:gd name="connsiteY2" fmla="*/ 4161155 h 41611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542405" h="4161155">
                <a:moveTo>
                  <a:pt x="6542405" y="0"/>
                </a:moveTo>
                <a:cubicBezTo>
                  <a:pt x="5588635" y="342265"/>
                  <a:pt x="2921635" y="1102360"/>
                  <a:pt x="1612900" y="1934845"/>
                </a:cubicBezTo>
                <a:cubicBezTo>
                  <a:pt x="304165" y="2767330"/>
                  <a:pt x="224155" y="3754755"/>
                  <a:pt x="0" y="416115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1" grpId="1" animBg="1"/>
      <p:bldP spid="32" grpId="0" bldLvl="0" animBg="1"/>
      <p:bldP spid="32" grpId="1" animBg="1"/>
      <p:bldP spid="33" grpId="0" bldLvl="0" animBg="1"/>
      <p:bldP spid="33" grpId="1" animBg="1"/>
      <p:bldP spid="34" grpId="0" bldLvl="0" animBg="1"/>
      <p:bldP spid="21" grpId="0" bldLvl="0" animBg="1"/>
      <p:bldP spid="21" grpId="1" animBg="1"/>
      <p:bldP spid="22" grpId="0" bldLvl="0" animBg="1"/>
      <p:bldP spid="23" grpId="0" bldLvl="0" animBg="1"/>
      <p:bldP spid="142" grpId="0" animBg="1"/>
      <p:bldP spid="147" grpId="0" animBg="1"/>
      <p:bldP spid="152" grpId="0" animBg="1"/>
      <p:bldP spid="168" grpId="0" animBg="1"/>
      <p:bldP spid="36" grpId="0" bldLvl="0" animBg="1"/>
      <p:bldP spid="37" grpId="0" bldLvl="0" animBg="1"/>
      <p:bldP spid="38" grpId="0" bldLvl="0" animBg="1"/>
      <p:bldP spid="39" grpId="0" bldLvl="0" animBg="1"/>
      <p:bldP spid="8" grpId="0"/>
      <p:bldP spid="9" grpId="0"/>
      <p:bldP spid="10" grpId="0"/>
      <p:bldP spid="13" grpId="0" animBg="1"/>
      <p:bldP spid="18" grpId="0" animBg="1"/>
      <p:bldP spid="24" grpId="0" bldLvl="0" animBg="1"/>
      <p:bldP spid="25" grpId="0" bldLvl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788160" y="321818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7" name="文本框 26"/>
          <p:cNvSpPr txBox="1"/>
          <p:nvPr/>
        </p:nvSpPr>
        <p:spPr>
          <a:xfrm>
            <a:off x="2295525" y="321818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40" name="文本框 39"/>
          <p:cNvSpPr txBox="1"/>
          <p:nvPr/>
        </p:nvSpPr>
        <p:spPr>
          <a:xfrm>
            <a:off x="3023870" y="321818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41" name="文本框 40"/>
          <p:cNvSpPr txBox="1"/>
          <p:nvPr/>
        </p:nvSpPr>
        <p:spPr>
          <a:xfrm>
            <a:off x="2614930" y="321818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4" name="文本框 33"/>
          <p:cNvSpPr txBox="1"/>
          <p:nvPr/>
        </p:nvSpPr>
        <p:spPr>
          <a:xfrm>
            <a:off x="1036320" y="318897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/>
          <p:cNvSpPr/>
          <p:nvPr/>
        </p:nvSpPr>
        <p:spPr>
          <a:xfrm>
            <a:off x="1031240" y="258699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1" name="矩形 130"/>
          <p:cNvSpPr/>
          <p:nvPr/>
        </p:nvSpPr>
        <p:spPr>
          <a:xfrm>
            <a:off x="1031240" y="290258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31240" y="321818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33" name="矩形 132"/>
          <p:cNvSpPr/>
          <p:nvPr/>
        </p:nvSpPr>
        <p:spPr>
          <a:xfrm>
            <a:off x="1031240" y="353377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4" name="矩形 133"/>
          <p:cNvSpPr/>
          <p:nvPr/>
        </p:nvSpPr>
        <p:spPr>
          <a:xfrm>
            <a:off x="1031240" y="384937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1068070" y="2218690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koff</a:t>
            </a:r>
          </a:p>
        </p:txBody>
      </p:sp>
      <p:sp>
        <p:nvSpPr>
          <p:cNvPr id="136" name="文本框 135"/>
          <p:cNvSpPr txBox="1"/>
          <p:nvPr/>
        </p:nvSpPr>
        <p:spPr>
          <a:xfrm>
            <a:off x="1830705" y="2218690"/>
            <a:ext cx="1791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addr</a:t>
            </a:r>
          </a:p>
        </p:txBody>
      </p:sp>
      <p:sp>
        <p:nvSpPr>
          <p:cNvPr id="137" name="文本框 136"/>
          <p:cNvSpPr txBox="1"/>
          <p:nvPr/>
        </p:nvSpPr>
        <p:spPr>
          <a:xfrm>
            <a:off x="1830070" y="4157345"/>
            <a:ext cx="477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/>
                </a:solidFill>
              </a:rPr>
              <a:t>flag</a:t>
            </a:r>
          </a:p>
        </p:txBody>
      </p:sp>
      <p:sp>
        <p:nvSpPr>
          <p:cNvPr id="138" name="文本框 137"/>
          <p:cNvSpPr txBox="1"/>
          <p:nvPr/>
        </p:nvSpPr>
        <p:spPr>
          <a:xfrm>
            <a:off x="2307590" y="4164965"/>
            <a:ext cx="6261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size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3012440" y="4164965"/>
            <a:ext cx="72707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40" name="矩形 139"/>
          <p:cNvSpPr/>
          <p:nvPr/>
        </p:nvSpPr>
        <p:spPr>
          <a:xfrm>
            <a:off x="1800860" y="257937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41" name="矩形 140"/>
          <p:cNvSpPr/>
          <p:nvPr/>
        </p:nvSpPr>
        <p:spPr>
          <a:xfrm>
            <a:off x="1800860" y="289496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43" name="矩形 142"/>
          <p:cNvSpPr/>
          <p:nvPr/>
        </p:nvSpPr>
        <p:spPr>
          <a:xfrm>
            <a:off x="1800860" y="352615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solidFill>
                <a:schemeClr val="bg1"/>
              </a:solidFill>
              <a:uFillTx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1800860" y="384175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45" name="矩形 144"/>
          <p:cNvSpPr/>
          <p:nvPr/>
        </p:nvSpPr>
        <p:spPr>
          <a:xfrm>
            <a:off x="2285365" y="257937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46" name="矩形 145"/>
          <p:cNvSpPr/>
          <p:nvPr/>
        </p:nvSpPr>
        <p:spPr>
          <a:xfrm>
            <a:off x="2285365" y="289496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48" name="矩形 147"/>
          <p:cNvSpPr/>
          <p:nvPr/>
        </p:nvSpPr>
        <p:spPr>
          <a:xfrm>
            <a:off x="2285365" y="352615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49" name="矩形 148"/>
          <p:cNvSpPr/>
          <p:nvPr/>
        </p:nvSpPr>
        <p:spPr>
          <a:xfrm>
            <a:off x="2285365" y="384175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0" name="矩形 149"/>
          <p:cNvSpPr/>
          <p:nvPr/>
        </p:nvSpPr>
        <p:spPr>
          <a:xfrm>
            <a:off x="3012440" y="257937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1" name="矩形 150"/>
          <p:cNvSpPr/>
          <p:nvPr/>
        </p:nvSpPr>
        <p:spPr>
          <a:xfrm>
            <a:off x="3012440" y="289496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53" name="矩形 152"/>
          <p:cNvSpPr/>
          <p:nvPr/>
        </p:nvSpPr>
        <p:spPr>
          <a:xfrm>
            <a:off x="3012440" y="3526155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4" name="矩形 153"/>
          <p:cNvSpPr/>
          <p:nvPr/>
        </p:nvSpPr>
        <p:spPr>
          <a:xfrm>
            <a:off x="3012440" y="3841750"/>
            <a:ext cx="72707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60" name="文本框 159"/>
          <p:cNvSpPr txBox="1"/>
          <p:nvPr/>
        </p:nvSpPr>
        <p:spPr>
          <a:xfrm>
            <a:off x="721995" y="4398645"/>
            <a:ext cx="589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off</a:t>
            </a:r>
          </a:p>
        </p:txBody>
      </p:sp>
      <p:sp>
        <p:nvSpPr>
          <p:cNvPr id="161" name="文本框 160"/>
          <p:cNvSpPr txBox="1"/>
          <p:nvPr/>
        </p:nvSpPr>
        <p:spPr>
          <a:xfrm>
            <a:off x="1484630" y="439864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value</a:t>
            </a:r>
          </a:p>
        </p:txBody>
      </p:sp>
      <p:sp>
        <p:nvSpPr>
          <p:cNvPr id="155" name="矩形 154"/>
          <p:cNvSpPr/>
          <p:nvPr/>
        </p:nvSpPr>
        <p:spPr>
          <a:xfrm>
            <a:off x="694690" y="477456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56" name="矩形 155"/>
          <p:cNvSpPr/>
          <p:nvPr/>
        </p:nvSpPr>
        <p:spPr>
          <a:xfrm>
            <a:off x="694690" y="509016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57" name="矩形 156"/>
          <p:cNvSpPr/>
          <p:nvPr/>
        </p:nvSpPr>
        <p:spPr>
          <a:xfrm>
            <a:off x="694690" y="540575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40</a:t>
            </a:r>
          </a:p>
        </p:txBody>
      </p:sp>
      <p:sp>
        <p:nvSpPr>
          <p:cNvPr id="158" name="矩形 157"/>
          <p:cNvSpPr/>
          <p:nvPr/>
        </p:nvSpPr>
        <p:spPr>
          <a:xfrm>
            <a:off x="694690" y="5721350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59" name="矩形 158"/>
          <p:cNvSpPr/>
          <p:nvPr/>
        </p:nvSpPr>
        <p:spPr>
          <a:xfrm>
            <a:off x="694690" y="6036945"/>
            <a:ext cx="62674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62" name="文本框 161"/>
          <p:cNvSpPr txBox="1"/>
          <p:nvPr/>
        </p:nvSpPr>
        <p:spPr>
          <a:xfrm>
            <a:off x="1493520" y="6344920"/>
            <a:ext cx="4775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solidFill>
                  <a:schemeClr val="tx1"/>
                </a:solidFill>
              </a:rPr>
              <a:t>size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1971040" y="6352540"/>
            <a:ext cx="8356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solidFill>
                  <a:schemeClr val="tx1"/>
                </a:solidFill>
              </a:rPr>
              <a:t>value</a:t>
            </a:r>
          </a:p>
        </p:txBody>
      </p:sp>
      <p:sp>
        <p:nvSpPr>
          <p:cNvPr id="166" name="矩形 165"/>
          <p:cNvSpPr/>
          <p:nvPr/>
        </p:nvSpPr>
        <p:spPr>
          <a:xfrm>
            <a:off x="1464310" y="476694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24</a:t>
            </a:r>
          </a:p>
        </p:txBody>
      </p:sp>
      <p:sp>
        <p:nvSpPr>
          <p:cNvPr id="167" name="矩形 166"/>
          <p:cNvSpPr/>
          <p:nvPr/>
        </p:nvSpPr>
        <p:spPr>
          <a:xfrm>
            <a:off x="1464310" y="508254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68" name="矩形 167"/>
          <p:cNvSpPr/>
          <p:nvPr/>
        </p:nvSpPr>
        <p:spPr>
          <a:xfrm>
            <a:off x="1464310" y="539813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>
              <a:solidFill>
                <a:schemeClr val="bg1"/>
              </a:solidFill>
              <a:uFillTx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1464310" y="5713730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0" name="矩形 169"/>
          <p:cNvSpPr/>
          <p:nvPr/>
        </p:nvSpPr>
        <p:spPr>
          <a:xfrm>
            <a:off x="1464310" y="6029325"/>
            <a:ext cx="484505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1" name="矩形 170"/>
          <p:cNvSpPr/>
          <p:nvPr/>
        </p:nvSpPr>
        <p:spPr>
          <a:xfrm>
            <a:off x="1948815" y="476694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4, 8</a:t>
            </a:r>
          </a:p>
        </p:txBody>
      </p:sp>
      <p:sp>
        <p:nvSpPr>
          <p:cNvPr id="172" name="矩形 171"/>
          <p:cNvSpPr/>
          <p:nvPr/>
        </p:nvSpPr>
        <p:spPr>
          <a:xfrm>
            <a:off x="1948815" y="5082540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73" name="矩形 172"/>
          <p:cNvSpPr/>
          <p:nvPr/>
        </p:nvSpPr>
        <p:spPr>
          <a:xfrm>
            <a:off x="1948815" y="539813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1, 2</a:t>
            </a:r>
          </a:p>
        </p:txBody>
      </p:sp>
      <p:sp>
        <p:nvSpPr>
          <p:cNvPr id="174" name="矩形 173"/>
          <p:cNvSpPr/>
          <p:nvPr/>
        </p:nvSpPr>
        <p:spPr>
          <a:xfrm>
            <a:off x="1948815" y="5713730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sp>
        <p:nvSpPr>
          <p:cNvPr id="175" name="矩形 174"/>
          <p:cNvSpPr/>
          <p:nvPr/>
        </p:nvSpPr>
        <p:spPr>
          <a:xfrm>
            <a:off x="1948815" y="6029325"/>
            <a:ext cx="970280" cy="315595"/>
          </a:xfrm>
          <a:prstGeom prst="rect">
            <a:avLst/>
          </a:prstGeom>
          <a:noFill/>
          <a:ln w="28575" cmpd="sng">
            <a:solidFill>
              <a:srgbClr val="A7A9AC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uFillTx/>
              </a:rPr>
              <a:t>0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8702040" y="4398645"/>
            <a:ext cx="2224405" cy="2252345"/>
            <a:chOff x="15309" y="6945"/>
            <a:chExt cx="3503" cy="3547"/>
          </a:xfrm>
        </p:grpSpPr>
        <p:sp>
          <p:nvSpPr>
            <p:cNvPr id="290" name="矩形 289"/>
            <p:cNvSpPr/>
            <p:nvPr/>
          </p:nvSpPr>
          <p:spPr>
            <a:xfrm>
              <a:off x="15309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91" name="矩形 290"/>
            <p:cNvSpPr/>
            <p:nvPr/>
          </p:nvSpPr>
          <p:spPr>
            <a:xfrm>
              <a:off x="15309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92" name="矩形 291"/>
            <p:cNvSpPr/>
            <p:nvPr/>
          </p:nvSpPr>
          <p:spPr>
            <a:xfrm>
              <a:off x="15309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293" name="矩形 292"/>
            <p:cNvSpPr/>
            <p:nvPr/>
          </p:nvSpPr>
          <p:spPr>
            <a:xfrm>
              <a:off x="15309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4" name="矩形 293"/>
            <p:cNvSpPr/>
            <p:nvPr/>
          </p:nvSpPr>
          <p:spPr>
            <a:xfrm>
              <a:off x="15309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95" name="文本框 294"/>
            <p:cNvSpPr txBox="1"/>
            <p:nvPr/>
          </p:nvSpPr>
          <p:spPr>
            <a:xfrm>
              <a:off x="15367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6568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7" name="文本框 296"/>
            <p:cNvSpPr txBox="1"/>
            <p:nvPr/>
          </p:nvSpPr>
          <p:spPr>
            <a:xfrm>
              <a:off x="16567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98" name="文本框 297"/>
            <p:cNvSpPr txBox="1"/>
            <p:nvPr/>
          </p:nvSpPr>
          <p:spPr>
            <a:xfrm>
              <a:off x="17319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99" name="矩形 298"/>
            <p:cNvSpPr/>
            <p:nvPr/>
          </p:nvSpPr>
          <p:spPr>
            <a:xfrm>
              <a:off x="16521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00" name="矩形 299"/>
            <p:cNvSpPr/>
            <p:nvPr/>
          </p:nvSpPr>
          <p:spPr>
            <a:xfrm>
              <a:off x="16521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301" name="矩形 300"/>
            <p:cNvSpPr/>
            <p:nvPr/>
          </p:nvSpPr>
          <p:spPr>
            <a:xfrm>
              <a:off x="16521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24</a:t>
              </a:r>
            </a:p>
          </p:txBody>
        </p:sp>
        <p:sp>
          <p:nvSpPr>
            <p:cNvPr id="302" name="矩形 301"/>
            <p:cNvSpPr/>
            <p:nvPr/>
          </p:nvSpPr>
          <p:spPr>
            <a:xfrm>
              <a:off x="16521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3" name="矩形 302"/>
            <p:cNvSpPr/>
            <p:nvPr/>
          </p:nvSpPr>
          <p:spPr>
            <a:xfrm>
              <a:off x="16521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4" name="矩形 303"/>
            <p:cNvSpPr/>
            <p:nvPr/>
          </p:nvSpPr>
          <p:spPr>
            <a:xfrm>
              <a:off x="17284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305" name="矩形 304"/>
            <p:cNvSpPr/>
            <p:nvPr/>
          </p:nvSpPr>
          <p:spPr>
            <a:xfrm>
              <a:off x="17284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306" name="矩形 305"/>
            <p:cNvSpPr/>
            <p:nvPr/>
          </p:nvSpPr>
          <p:spPr>
            <a:xfrm>
              <a:off x="17284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307" name="矩形 306"/>
            <p:cNvSpPr/>
            <p:nvPr/>
          </p:nvSpPr>
          <p:spPr>
            <a:xfrm>
              <a:off x="17284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08" name="矩形 307"/>
            <p:cNvSpPr/>
            <p:nvPr/>
          </p:nvSpPr>
          <p:spPr>
            <a:xfrm>
              <a:off x="17284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machine3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1-&gt;3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97966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493250" y="53555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78390" y="53555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708390" y="53555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sp>
        <p:nvSpPr>
          <p:cNvPr id="8" name="文本框 7"/>
          <p:cNvSpPr txBox="1"/>
          <p:nvPr/>
        </p:nvSpPr>
        <p:spPr>
          <a:xfrm>
            <a:off x="8724900" y="5353050"/>
            <a:ext cx="648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40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497060" y="5357495"/>
            <a:ext cx="440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24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982200" y="5364480"/>
            <a:ext cx="966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1,2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800860" y="3218180"/>
            <a:ext cx="1938020" cy="314960"/>
            <a:chOff x="2737" y="1373"/>
            <a:chExt cx="3052" cy="496"/>
          </a:xfrm>
        </p:grpSpPr>
        <p:sp>
          <p:nvSpPr>
            <p:cNvPr id="15" name="矩形 14"/>
            <p:cNvSpPr/>
            <p:nvPr/>
          </p:nvSpPr>
          <p:spPr>
            <a:xfrm>
              <a:off x="2737" y="137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645" y="137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40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500" y="1373"/>
              <a:ext cx="501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001" y="1373"/>
              <a:ext cx="644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>
                  <a:solidFill>
                    <a:schemeClr val="tx1"/>
                  </a:solidFill>
                </a:rPr>
                <a:t>24</a:t>
              </a:r>
            </a:p>
          </p:txBody>
        </p:sp>
      </p:grpSp>
      <p:sp>
        <p:nvSpPr>
          <p:cNvPr id="43" name="任意多边形 42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9469755" y="1910080"/>
            <a:ext cx="1599565" cy="3333750"/>
          </a:xfrm>
          <a:custGeom>
            <a:avLst/>
            <a:gdLst>
              <a:gd name="connisteX0" fmla="*/ 545436 w 1599536"/>
              <a:gd name="connsiteY0" fmla="*/ 0 h 3333750"/>
              <a:gd name="connisteX1" fmla="*/ 45691 w 1599536"/>
              <a:gd name="connsiteY1" fmla="*/ 1399540 h 3333750"/>
              <a:gd name="connisteX2" fmla="*/ 1599536 w 1599536"/>
              <a:gd name="connsiteY2" fmla="*/ 3333750 h 3333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599536" h="3333750">
                <a:moveTo>
                  <a:pt x="545436" y="0"/>
                </a:moveTo>
                <a:cubicBezTo>
                  <a:pt x="414626" y="241300"/>
                  <a:pt x="-165129" y="732790"/>
                  <a:pt x="45691" y="1399540"/>
                </a:cubicBezTo>
                <a:cubicBezTo>
                  <a:pt x="256511" y="2066290"/>
                  <a:pt x="1278861" y="2974975"/>
                  <a:pt x="1599536" y="333375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0992485" y="510476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7-&gt;1,0,24,40</a:t>
            </a:r>
            <a:endParaRPr lang="zh-CN" altLang="en-US" sz="1500"/>
          </a:p>
        </p:txBody>
      </p:sp>
      <p:sp>
        <p:nvSpPr>
          <p:cNvPr id="47" name="任意多边形 46"/>
          <p:cNvSpPr/>
          <p:nvPr/>
        </p:nvSpPr>
        <p:spPr>
          <a:xfrm>
            <a:off x="9145905" y="5380990"/>
            <a:ext cx="2708910" cy="843915"/>
          </a:xfrm>
          <a:custGeom>
            <a:avLst/>
            <a:gdLst>
              <a:gd name="connisteX0" fmla="*/ 2708910 w 2708910"/>
              <a:gd name="connsiteY0" fmla="*/ 0 h 844145"/>
              <a:gd name="connisteX1" fmla="*/ 2143125 w 2708910"/>
              <a:gd name="connsiteY1" fmla="*/ 839470 h 844145"/>
              <a:gd name="connisteX2" fmla="*/ 0 w 2708910"/>
              <a:gd name="connsiteY2" fmla="*/ 285750 h 844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708910" h="844145">
                <a:moveTo>
                  <a:pt x="2708910" y="0"/>
                </a:moveTo>
                <a:cubicBezTo>
                  <a:pt x="2638425" y="179070"/>
                  <a:pt x="2684780" y="782320"/>
                  <a:pt x="2143125" y="839470"/>
                </a:cubicBezTo>
                <a:cubicBezTo>
                  <a:pt x="1601470" y="896620"/>
                  <a:pt x="417195" y="413385"/>
                  <a:pt x="0" y="28575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5" grpId="0" bldLvl="0" animBg="1"/>
      <p:bldP spid="46" grpId="0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692775" y="185039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8" name="组合 17"/>
          <p:cNvGrpSpPr/>
          <p:nvPr/>
        </p:nvGrpSpPr>
        <p:grpSpPr>
          <a:xfrm>
            <a:off x="8702040" y="4398645"/>
            <a:ext cx="2224405" cy="2251710"/>
            <a:chOff x="13704" y="6927"/>
            <a:chExt cx="3503" cy="3546"/>
          </a:xfrm>
        </p:grpSpPr>
        <p:grpSp>
          <p:nvGrpSpPr>
            <p:cNvPr id="315" name="组合 314"/>
            <p:cNvGrpSpPr/>
            <p:nvPr/>
          </p:nvGrpSpPr>
          <p:grpSpPr>
            <a:xfrm>
              <a:off x="13704" y="6927"/>
              <a:ext cx="3503" cy="3547"/>
              <a:chOff x="15309" y="6945"/>
              <a:chExt cx="3503" cy="3547"/>
            </a:xfrm>
          </p:grpSpPr>
          <p:sp>
            <p:nvSpPr>
              <p:cNvPr id="290" name="矩形 289"/>
              <p:cNvSpPr/>
              <p:nvPr/>
            </p:nvSpPr>
            <p:spPr>
              <a:xfrm>
                <a:off x="15309" y="7525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291" name="矩形 290"/>
              <p:cNvSpPr/>
              <p:nvPr/>
            </p:nvSpPr>
            <p:spPr>
              <a:xfrm>
                <a:off x="15309" y="8022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292" name="矩形 291"/>
              <p:cNvSpPr/>
              <p:nvPr/>
            </p:nvSpPr>
            <p:spPr>
              <a:xfrm>
                <a:off x="15309" y="8519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40</a:t>
                </a:r>
              </a:p>
            </p:txBody>
          </p:sp>
          <p:sp>
            <p:nvSpPr>
              <p:cNvPr id="293" name="矩形 292"/>
              <p:cNvSpPr/>
              <p:nvPr/>
            </p:nvSpPr>
            <p:spPr>
              <a:xfrm>
                <a:off x="15309" y="9016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4" name="矩形 293"/>
              <p:cNvSpPr/>
              <p:nvPr/>
            </p:nvSpPr>
            <p:spPr>
              <a:xfrm>
                <a:off x="15309" y="9513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5" name="文本框 294"/>
              <p:cNvSpPr txBox="1"/>
              <p:nvPr/>
            </p:nvSpPr>
            <p:spPr>
              <a:xfrm>
                <a:off x="15367" y="6945"/>
                <a:ext cx="9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off</a:t>
                </a:r>
              </a:p>
            </p:txBody>
          </p:sp>
          <p:sp>
            <p:nvSpPr>
              <p:cNvPr id="296" name="文本框 295"/>
              <p:cNvSpPr txBox="1"/>
              <p:nvPr/>
            </p:nvSpPr>
            <p:spPr>
              <a:xfrm>
                <a:off x="16568" y="6945"/>
                <a:ext cx="224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6567" y="9998"/>
                <a:ext cx="752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</a:rPr>
                  <a:t>size</a:t>
                </a: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7319" y="10010"/>
                <a:ext cx="1316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9" name="矩形 298"/>
              <p:cNvSpPr/>
              <p:nvPr/>
            </p:nvSpPr>
            <p:spPr>
              <a:xfrm>
                <a:off x="16521" y="751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16521" y="8010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16</a:t>
                </a:r>
              </a:p>
            </p:txBody>
          </p:sp>
          <p:sp>
            <p:nvSpPr>
              <p:cNvPr id="301" name="矩形 300"/>
              <p:cNvSpPr/>
              <p:nvPr/>
            </p:nvSpPr>
            <p:spPr>
              <a:xfrm>
                <a:off x="16521" y="8507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24</a:t>
                </a:r>
              </a:p>
            </p:txBody>
          </p:sp>
          <p:sp>
            <p:nvSpPr>
              <p:cNvPr id="302" name="矩形 301"/>
              <p:cNvSpPr/>
              <p:nvPr/>
            </p:nvSpPr>
            <p:spPr>
              <a:xfrm>
                <a:off x="16521" y="9004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3" name="矩形 302"/>
              <p:cNvSpPr/>
              <p:nvPr/>
            </p:nvSpPr>
            <p:spPr>
              <a:xfrm>
                <a:off x="16521" y="9501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4" name="矩形 303"/>
              <p:cNvSpPr/>
              <p:nvPr/>
            </p:nvSpPr>
            <p:spPr>
              <a:xfrm>
                <a:off x="17284" y="7513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5, 7</a:t>
                </a:r>
              </a:p>
            </p:txBody>
          </p:sp>
          <p:sp>
            <p:nvSpPr>
              <p:cNvPr id="305" name="矩形 304"/>
              <p:cNvSpPr/>
              <p:nvPr/>
            </p:nvSpPr>
            <p:spPr>
              <a:xfrm>
                <a:off x="17284" y="8010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17284" y="8507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1, 2</a:t>
                </a:r>
              </a:p>
            </p:txBody>
          </p:sp>
          <p:sp>
            <p:nvSpPr>
              <p:cNvPr id="307" name="矩形 306"/>
              <p:cNvSpPr/>
              <p:nvPr/>
            </p:nvSpPr>
            <p:spPr>
              <a:xfrm>
                <a:off x="17284" y="9004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8" name="矩形 307"/>
              <p:cNvSpPr/>
              <p:nvPr/>
            </p:nvSpPr>
            <p:spPr>
              <a:xfrm>
                <a:off x="17284" y="9501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705" y="8483"/>
              <a:ext cx="10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40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921" y="8490"/>
              <a:ext cx="6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24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685" y="8501"/>
              <a:ext cx="15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1,2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40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709920" y="185039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8" name="组合 17"/>
          <p:cNvGrpSpPr/>
          <p:nvPr/>
        </p:nvGrpSpPr>
        <p:grpSpPr>
          <a:xfrm>
            <a:off x="8702040" y="4398645"/>
            <a:ext cx="2224405" cy="2251710"/>
            <a:chOff x="13704" y="6927"/>
            <a:chExt cx="3503" cy="3546"/>
          </a:xfrm>
        </p:grpSpPr>
        <p:grpSp>
          <p:nvGrpSpPr>
            <p:cNvPr id="315" name="组合 314"/>
            <p:cNvGrpSpPr/>
            <p:nvPr/>
          </p:nvGrpSpPr>
          <p:grpSpPr>
            <a:xfrm>
              <a:off x="13704" y="6927"/>
              <a:ext cx="3503" cy="3547"/>
              <a:chOff x="15309" y="6945"/>
              <a:chExt cx="3503" cy="3547"/>
            </a:xfrm>
          </p:grpSpPr>
          <p:sp>
            <p:nvSpPr>
              <p:cNvPr id="290" name="矩形 289"/>
              <p:cNvSpPr/>
              <p:nvPr/>
            </p:nvSpPr>
            <p:spPr>
              <a:xfrm>
                <a:off x="15309" y="7525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291" name="矩形 290"/>
              <p:cNvSpPr/>
              <p:nvPr/>
            </p:nvSpPr>
            <p:spPr>
              <a:xfrm>
                <a:off x="15309" y="8022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292" name="矩形 291"/>
              <p:cNvSpPr/>
              <p:nvPr/>
            </p:nvSpPr>
            <p:spPr>
              <a:xfrm>
                <a:off x="15309" y="8519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40</a:t>
                </a:r>
              </a:p>
            </p:txBody>
          </p:sp>
          <p:sp>
            <p:nvSpPr>
              <p:cNvPr id="293" name="矩形 292"/>
              <p:cNvSpPr/>
              <p:nvPr/>
            </p:nvSpPr>
            <p:spPr>
              <a:xfrm>
                <a:off x="15309" y="9016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4" name="矩形 293"/>
              <p:cNvSpPr/>
              <p:nvPr/>
            </p:nvSpPr>
            <p:spPr>
              <a:xfrm>
                <a:off x="15309" y="9513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5" name="文本框 294"/>
              <p:cNvSpPr txBox="1"/>
              <p:nvPr/>
            </p:nvSpPr>
            <p:spPr>
              <a:xfrm>
                <a:off x="15367" y="6945"/>
                <a:ext cx="9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off</a:t>
                </a:r>
              </a:p>
            </p:txBody>
          </p:sp>
          <p:sp>
            <p:nvSpPr>
              <p:cNvPr id="296" name="文本框 295"/>
              <p:cNvSpPr txBox="1"/>
              <p:nvPr/>
            </p:nvSpPr>
            <p:spPr>
              <a:xfrm>
                <a:off x="16568" y="6945"/>
                <a:ext cx="224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6567" y="9998"/>
                <a:ext cx="752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</a:rPr>
                  <a:t>size</a:t>
                </a: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7319" y="10010"/>
                <a:ext cx="1316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9" name="矩形 298"/>
              <p:cNvSpPr/>
              <p:nvPr/>
            </p:nvSpPr>
            <p:spPr>
              <a:xfrm>
                <a:off x="16521" y="751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16521" y="8010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16</a:t>
                </a:r>
              </a:p>
            </p:txBody>
          </p:sp>
          <p:sp>
            <p:nvSpPr>
              <p:cNvPr id="301" name="矩形 300"/>
              <p:cNvSpPr/>
              <p:nvPr/>
            </p:nvSpPr>
            <p:spPr>
              <a:xfrm>
                <a:off x="16521" y="8507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24</a:t>
                </a:r>
              </a:p>
            </p:txBody>
          </p:sp>
          <p:sp>
            <p:nvSpPr>
              <p:cNvPr id="302" name="矩形 301"/>
              <p:cNvSpPr/>
              <p:nvPr/>
            </p:nvSpPr>
            <p:spPr>
              <a:xfrm>
                <a:off x="16521" y="9004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3" name="矩形 302"/>
              <p:cNvSpPr/>
              <p:nvPr/>
            </p:nvSpPr>
            <p:spPr>
              <a:xfrm>
                <a:off x="16521" y="9501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4" name="矩形 303"/>
              <p:cNvSpPr/>
              <p:nvPr/>
            </p:nvSpPr>
            <p:spPr>
              <a:xfrm>
                <a:off x="17284" y="7513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5, 7</a:t>
                </a:r>
              </a:p>
            </p:txBody>
          </p:sp>
          <p:sp>
            <p:nvSpPr>
              <p:cNvPr id="305" name="矩形 304"/>
              <p:cNvSpPr/>
              <p:nvPr/>
            </p:nvSpPr>
            <p:spPr>
              <a:xfrm>
                <a:off x="17284" y="8010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17284" y="8507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1, 2</a:t>
                </a:r>
              </a:p>
            </p:txBody>
          </p:sp>
          <p:sp>
            <p:nvSpPr>
              <p:cNvPr id="307" name="矩形 306"/>
              <p:cNvSpPr/>
              <p:nvPr/>
            </p:nvSpPr>
            <p:spPr>
              <a:xfrm>
                <a:off x="17284" y="9004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8" name="矩形 307"/>
              <p:cNvSpPr/>
              <p:nvPr/>
            </p:nvSpPr>
            <p:spPr>
              <a:xfrm>
                <a:off x="17284" y="9501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705" y="8483"/>
              <a:ext cx="10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40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921" y="8490"/>
              <a:ext cx="6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24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685" y="8501"/>
              <a:ext cx="15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1,2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40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692775" y="1909445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8" name="组合 17"/>
          <p:cNvGrpSpPr/>
          <p:nvPr/>
        </p:nvGrpSpPr>
        <p:grpSpPr>
          <a:xfrm>
            <a:off x="8702040" y="4398645"/>
            <a:ext cx="2224405" cy="2251710"/>
            <a:chOff x="13704" y="6927"/>
            <a:chExt cx="3503" cy="3546"/>
          </a:xfrm>
        </p:grpSpPr>
        <p:grpSp>
          <p:nvGrpSpPr>
            <p:cNvPr id="315" name="组合 314"/>
            <p:cNvGrpSpPr/>
            <p:nvPr/>
          </p:nvGrpSpPr>
          <p:grpSpPr>
            <a:xfrm>
              <a:off x="13704" y="6927"/>
              <a:ext cx="3503" cy="3547"/>
              <a:chOff x="15309" y="6945"/>
              <a:chExt cx="3503" cy="3547"/>
            </a:xfrm>
          </p:grpSpPr>
          <p:sp>
            <p:nvSpPr>
              <p:cNvPr id="290" name="矩形 289"/>
              <p:cNvSpPr/>
              <p:nvPr/>
            </p:nvSpPr>
            <p:spPr>
              <a:xfrm>
                <a:off x="15309" y="7525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291" name="矩形 290"/>
              <p:cNvSpPr/>
              <p:nvPr/>
            </p:nvSpPr>
            <p:spPr>
              <a:xfrm>
                <a:off x="15309" y="8022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292" name="矩形 291"/>
              <p:cNvSpPr/>
              <p:nvPr/>
            </p:nvSpPr>
            <p:spPr>
              <a:xfrm>
                <a:off x="15309" y="8519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40</a:t>
                </a:r>
              </a:p>
            </p:txBody>
          </p:sp>
          <p:sp>
            <p:nvSpPr>
              <p:cNvPr id="293" name="矩形 292"/>
              <p:cNvSpPr/>
              <p:nvPr/>
            </p:nvSpPr>
            <p:spPr>
              <a:xfrm>
                <a:off x="15309" y="9016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4" name="矩形 293"/>
              <p:cNvSpPr/>
              <p:nvPr/>
            </p:nvSpPr>
            <p:spPr>
              <a:xfrm>
                <a:off x="15309" y="9513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5" name="文本框 294"/>
              <p:cNvSpPr txBox="1"/>
              <p:nvPr/>
            </p:nvSpPr>
            <p:spPr>
              <a:xfrm>
                <a:off x="15367" y="6945"/>
                <a:ext cx="9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off</a:t>
                </a:r>
              </a:p>
            </p:txBody>
          </p:sp>
          <p:sp>
            <p:nvSpPr>
              <p:cNvPr id="296" name="文本框 295"/>
              <p:cNvSpPr txBox="1"/>
              <p:nvPr/>
            </p:nvSpPr>
            <p:spPr>
              <a:xfrm>
                <a:off x="16568" y="6945"/>
                <a:ext cx="224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6567" y="9998"/>
                <a:ext cx="752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</a:rPr>
                  <a:t>size</a:t>
                </a: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7319" y="10010"/>
                <a:ext cx="1316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9" name="矩形 298"/>
              <p:cNvSpPr/>
              <p:nvPr/>
            </p:nvSpPr>
            <p:spPr>
              <a:xfrm>
                <a:off x="16521" y="751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16521" y="8010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16</a:t>
                </a:r>
              </a:p>
            </p:txBody>
          </p:sp>
          <p:sp>
            <p:nvSpPr>
              <p:cNvPr id="301" name="矩形 300"/>
              <p:cNvSpPr/>
              <p:nvPr/>
            </p:nvSpPr>
            <p:spPr>
              <a:xfrm>
                <a:off x="16521" y="8507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24</a:t>
                </a:r>
              </a:p>
            </p:txBody>
          </p:sp>
          <p:sp>
            <p:nvSpPr>
              <p:cNvPr id="302" name="矩形 301"/>
              <p:cNvSpPr/>
              <p:nvPr/>
            </p:nvSpPr>
            <p:spPr>
              <a:xfrm>
                <a:off x="16521" y="9004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3" name="矩形 302"/>
              <p:cNvSpPr/>
              <p:nvPr/>
            </p:nvSpPr>
            <p:spPr>
              <a:xfrm>
                <a:off x="16521" y="9501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4" name="矩形 303"/>
              <p:cNvSpPr/>
              <p:nvPr/>
            </p:nvSpPr>
            <p:spPr>
              <a:xfrm>
                <a:off x="17284" y="7513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5, 7</a:t>
                </a:r>
              </a:p>
            </p:txBody>
          </p:sp>
          <p:sp>
            <p:nvSpPr>
              <p:cNvPr id="305" name="矩形 304"/>
              <p:cNvSpPr/>
              <p:nvPr/>
            </p:nvSpPr>
            <p:spPr>
              <a:xfrm>
                <a:off x="17284" y="8010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17284" y="8507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1, 2</a:t>
                </a:r>
              </a:p>
            </p:txBody>
          </p:sp>
          <p:sp>
            <p:nvSpPr>
              <p:cNvPr id="307" name="矩形 306"/>
              <p:cNvSpPr/>
              <p:nvPr/>
            </p:nvSpPr>
            <p:spPr>
              <a:xfrm>
                <a:off x="17284" y="9004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8" name="矩形 307"/>
              <p:cNvSpPr/>
              <p:nvPr/>
            </p:nvSpPr>
            <p:spPr>
              <a:xfrm>
                <a:off x="17284" y="9501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705" y="8483"/>
              <a:ext cx="10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40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921" y="8490"/>
              <a:ext cx="6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24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685" y="8501"/>
              <a:ext cx="15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1,2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40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0312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6" name="文本框 25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8" name="组合 17"/>
          <p:cNvGrpSpPr/>
          <p:nvPr/>
        </p:nvGrpSpPr>
        <p:grpSpPr>
          <a:xfrm>
            <a:off x="8702040" y="4398645"/>
            <a:ext cx="2224405" cy="2251710"/>
            <a:chOff x="13704" y="6927"/>
            <a:chExt cx="3503" cy="3546"/>
          </a:xfrm>
        </p:grpSpPr>
        <p:grpSp>
          <p:nvGrpSpPr>
            <p:cNvPr id="315" name="组合 314"/>
            <p:cNvGrpSpPr/>
            <p:nvPr/>
          </p:nvGrpSpPr>
          <p:grpSpPr>
            <a:xfrm>
              <a:off x="13704" y="6927"/>
              <a:ext cx="3503" cy="3547"/>
              <a:chOff x="15309" y="6945"/>
              <a:chExt cx="3503" cy="3547"/>
            </a:xfrm>
          </p:grpSpPr>
          <p:sp>
            <p:nvSpPr>
              <p:cNvPr id="290" name="矩形 289"/>
              <p:cNvSpPr/>
              <p:nvPr/>
            </p:nvSpPr>
            <p:spPr>
              <a:xfrm>
                <a:off x="15309" y="7525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291" name="矩形 290"/>
              <p:cNvSpPr/>
              <p:nvPr/>
            </p:nvSpPr>
            <p:spPr>
              <a:xfrm>
                <a:off x="15309" y="8022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292" name="矩形 291"/>
              <p:cNvSpPr/>
              <p:nvPr/>
            </p:nvSpPr>
            <p:spPr>
              <a:xfrm>
                <a:off x="15309" y="8519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40</a:t>
                </a:r>
              </a:p>
            </p:txBody>
          </p:sp>
          <p:sp>
            <p:nvSpPr>
              <p:cNvPr id="293" name="矩形 292"/>
              <p:cNvSpPr/>
              <p:nvPr/>
            </p:nvSpPr>
            <p:spPr>
              <a:xfrm>
                <a:off x="15309" y="9016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4" name="矩形 293"/>
              <p:cNvSpPr/>
              <p:nvPr/>
            </p:nvSpPr>
            <p:spPr>
              <a:xfrm>
                <a:off x="15309" y="9513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5" name="文本框 294"/>
              <p:cNvSpPr txBox="1"/>
              <p:nvPr/>
            </p:nvSpPr>
            <p:spPr>
              <a:xfrm>
                <a:off x="15367" y="6945"/>
                <a:ext cx="9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off</a:t>
                </a:r>
              </a:p>
            </p:txBody>
          </p:sp>
          <p:sp>
            <p:nvSpPr>
              <p:cNvPr id="296" name="文本框 295"/>
              <p:cNvSpPr txBox="1"/>
              <p:nvPr/>
            </p:nvSpPr>
            <p:spPr>
              <a:xfrm>
                <a:off x="16568" y="6945"/>
                <a:ext cx="224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6567" y="9998"/>
                <a:ext cx="752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</a:rPr>
                  <a:t>size</a:t>
                </a: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7319" y="10010"/>
                <a:ext cx="1316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9" name="矩形 298"/>
              <p:cNvSpPr/>
              <p:nvPr/>
            </p:nvSpPr>
            <p:spPr>
              <a:xfrm>
                <a:off x="16521" y="751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16521" y="8010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16</a:t>
                </a:r>
              </a:p>
            </p:txBody>
          </p:sp>
          <p:sp>
            <p:nvSpPr>
              <p:cNvPr id="301" name="矩形 300"/>
              <p:cNvSpPr/>
              <p:nvPr/>
            </p:nvSpPr>
            <p:spPr>
              <a:xfrm>
                <a:off x="16521" y="8507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24</a:t>
                </a:r>
              </a:p>
            </p:txBody>
          </p:sp>
          <p:sp>
            <p:nvSpPr>
              <p:cNvPr id="302" name="矩形 301"/>
              <p:cNvSpPr/>
              <p:nvPr/>
            </p:nvSpPr>
            <p:spPr>
              <a:xfrm>
                <a:off x="16521" y="9004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3" name="矩形 302"/>
              <p:cNvSpPr/>
              <p:nvPr/>
            </p:nvSpPr>
            <p:spPr>
              <a:xfrm>
                <a:off x="16521" y="9501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4" name="矩形 303"/>
              <p:cNvSpPr/>
              <p:nvPr/>
            </p:nvSpPr>
            <p:spPr>
              <a:xfrm>
                <a:off x="17284" y="7513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5, 7</a:t>
                </a:r>
              </a:p>
            </p:txBody>
          </p:sp>
          <p:sp>
            <p:nvSpPr>
              <p:cNvPr id="305" name="矩形 304"/>
              <p:cNvSpPr/>
              <p:nvPr/>
            </p:nvSpPr>
            <p:spPr>
              <a:xfrm>
                <a:off x="17284" y="8010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17284" y="8507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1, 2</a:t>
                </a:r>
              </a:p>
            </p:txBody>
          </p:sp>
          <p:sp>
            <p:nvSpPr>
              <p:cNvPr id="307" name="矩形 306"/>
              <p:cNvSpPr/>
              <p:nvPr/>
            </p:nvSpPr>
            <p:spPr>
              <a:xfrm>
                <a:off x="17284" y="9004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8" name="矩形 307"/>
              <p:cNvSpPr/>
              <p:nvPr/>
            </p:nvSpPr>
            <p:spPr>
              <a:xfrm>
                <a:off x="17284" y="9501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705" y="8483"/>
              <a:ext cx="10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40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921" y="8490"/>
              <a:ext cx="6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24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685" y="8501"/>
              <a:ext cx="15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1,2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40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56995" y="2068830"/>
            <a:ext cx="4610100" cy="1801495"/>
          </a:xfrm>
          <a:custGeom>
            <a:avLst/>
            <a:gdLst>
              <a:gd name="connisteX0" fmla="*/ 4610100 w 4610100"/>
              <a:gd name="connsiteY0" fmla="*/ 0 h 1801768"/>
              <a:gd name="connisteX1" fmla="*/ 3294380 w 4610100"/>
              <a:gd name="connsiteY1" fmla="*/ 1715770 h 1801768"/>
              <a:gd name="connisteX2" fmla="*/ 0 w 4610100"/>
              <a:gd name="connsiteY2" fmla="*/ 1408430 h 1801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610100" h="1801769">
                <a:moveTo>
                  <a:pt x="4610100" y="0"/>
                </a:moveTo>
                <a:cubicBezTo>
                  <a:pt x="4412615" y="349250"/>
                  <a:pt x="4216400" y="1433830"/>
                  <a:pt x="3294380" y="1715770"/>
                </a:cubicBezTo>
                <a:cubicBezTo>
                  <a:pt x="2372360" y="1997710"/>
                  <a:pt x="632460" y="1504315"/>
                  <a:pt x="0" y="140843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0312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8" name="文本框 57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8" name="组合 17"/>
          <p:cNvGrpSpPr/>
          <p:nvPr/>
        </p:nvGrpSpPr>
        <p:grpSpPr>
          <a:xfrm>
            <a:off x="8702040" y="4398645"/>
            <a:ext cx="2224405" cy="2251710"/>
            <a:chOff x="13704" y="6927"/>
            <a:chExt cx="3503" cy="3546"/>
          </a:xfrm>
        </p:grpSpPr>
        <p:grpSp>
          <p:nvGrpSpPr>
            <p:cNvPr id="315" name="组合 314"/>
            <p:cNvGrpSpPr/>
            <p:nvPr/>
          </p:nvGrpSpPr>
          <p:grpSpPr>
            <a:xfrm>
              <a:off x="13704" y="6927"/>
              <a:ext cx="3503" cy="3547"/>
              <a:chOff x="15309" y="6945"/>
              <a:chExt cx="3503" cy="3547"/>
            </a:xfrm>
          </p:grpSpPr>
          <p:sp>
            <p:nvSpPr>
              <p:cNvPr id="290" name="矩形 289"/>
              <p:cNvSpPr/>
              <p:nvPr/>
            </p:nvSpPr>
            <p:spPr>
              <a:xfrm>
                <a:off x="15309" y="7525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291" name="矩形 290"/>
              <p:cNvSpPr/>
              <p:nvPr/>
            </p:nvSpPr>
            <p:spPr>
              <a:xfrm>
                <a:off x="15309" y="8022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292" name="矩形 291"/>
              <p:cNvSpPr/>
              <p:nvPr/>
            </p:nvSpPr>
            <p:spPr>
              <a:xfrm>
                <a:off x="15309" y="8519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40</a:t>
                </a:r>
              </a:p>
            </p:txBody>
          </p:sp>
          <p:sp>
            <p:nvSpPr>
              <p:cNvPr id="293" name="矩形 292"/>
              <p:cNvSpPr/>
              <p:nvPr/>
            </p:nvSpPr>
            <p:spPr>
              <a:xfrm>
                <a:off x="15309" y="9016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4" name="矩形 293"/>
              <p:cNvSpPr/>
              <p:nvPr/>
            </p:nvSpPr>
            <p:spPr>
              <a:xfrm>
                <a:off x="15309" y="9513"/>
                <a:ext cx="987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295" name="文本框 294"/>
              <p:cNvSpPr txBox="1"/>
              <p:nvPr/>
            </p:nvSpPr>
            <p:spPr>
              <a:xfrm>
                <a:off x="15367" y="6945"/>
                <a:ext cx="9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off</a:t>
                </a:r>
              </a:p>
            </p:txBody>
          </p:sp>
          <p:sp>
            <p:nvSpPr>
              <p:cNvPr id="296" name="文本框 295"/>
              <p:cNvSpPr txBox="1"/>
              <p:nvPr/>
            </p:nvSpPr>
            <p:spPr>
              <a:xfrm>
                <a:off x="16568" y="6945"/>
                <a:ext cx="2243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7" name="文本框 296"/>
              <p:cNvSpPr txBox="1"/>
              <p:nvPr/>
            </p:nvSpPr>
            <p:spPr>
              <a:xfrm>
                <a:off x="16567" y="9998"/>
                <a:ext cx="752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solidFill>
                      <a:schemeClr val="tx1"/>
                    </a:solidFill>
                  </a:rPr>
                  <a:t>size</a:t>
                </a:r>
              </a:p>
            </p:txBody>
          </p:sp>
          <p:sp>
            <p:nvSpPr>
              <p:cNvPr id="298" name="文本框 297"/>
              <p:cNvSpPr txBox="1"/>
              <p:nvPr/>
            </p:nvSpPr>
            <p:spPr>
              <a:xfrm>
                <a:off x="17319" y="10010"/>
                <a:ext cx="1316" cy="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>
                    <a:solidFill>
                      <a:schemeClr val="tx1"/>
                    </a:solidFill>
                  </a:rPr>
                  <a:t>value</a:t>
                </a:r>
              </a:p>
            </p:txBody>
          </p:sp>
          <p:sp>
            <p:nvSpPr>
              <p:cNvPr id="299" name="矩形 298"/>
              <p:cNvSpPr/>
              <p:nvPr/>
            </p:nvSpPr>
            <p:spPr>
              <a:xfrm>
                <a:off x="16521" y="751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24</a:t>
                </a:r>
              </a:p>
            </p:txBody>
          </p:sp>
          <p:sp>
            <p:nvSpPr>
              <p:cNvPr id="300" name="矩形 299"/>
              <p:cNvSpPr/>
              <p:nvPr/>
            </p:nvSpPr>
            <p:spPr>
              <a:xfrm>
                <a:off x="16521" y="8010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16</a:t>
                </a:r>
              </a:p>
            </p:txBody>
          </p:sp>
          <p:sp>
            <p:nvSpPr>
              <p:cNvPr id="301" name="矩形 300"/>
              <p:cNvSpPr/>
              <p:nvPr/>
            </p:nvSpPr>
            <p:spPr>
              <a:xfrm>
                <a:off x="16521" y="8507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24</a:t>
                </a:r>
              </a:p>
            </p:txBody>
          </p:sp>
          <p:sp>
            <p:nvSpPr>
              <p:cNvPr id="302" name="矩形 301"/>
              <p:cNvSpPr/>
              <p:nvPr/>
            </p:nvSpPr>
            <p:spPr>
              <a:xfrm>
                <a:off x="16521" y="9004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3" name="矩形 302"/>
              <p:cNvSpPr/>
              <p:nvPr/>
            </p:nvSpPr>
            <p:spPr>
              <a:xfrm>
                <a:off x="16521" y="9501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4" name="矩形 303"/>
              <p:cNvSpPr/>
              <p:nvPr/>
            </p:nvSpPr>
            <p:spPr>
              <a:xfrm>
                <a:off x="17284" y="7513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5, 7</a:t>
                </a:r>
              </a:p>
            </p:txBody>
          </p:sp>
          <p:sp>
            <p:nvSpPr>
              <p:cNvPr id="305" name="矩形 304"/>
              <p:cNvSpPr/>
              <p:nvPr/>
            </p:nvSpPr>
            <p:spPr>
              <a:xfrm>
                <a:off x="17284" y="8010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06" name="矩形 305"/>
              <p:cNvSpPr/>
              <p:nvPr/>
            </p:nvSpPr>
            <p:spPr>
              <a:xfrm>
                <a:off x="17284" y="8507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1, 2</a:t>
                </a:r>
              </a:p>
            </p:txBody>
          </p:sp>
          <p:sp>
            <p:nvSpPr>
              <p:cNvPr id="307" name="矩形 306"/>
              <p:cNvSpPr/>
              <p:nvPr/>
            </p:nvSpPr>
            <p:spPr>
              <a:xfrm>
                <a:off x="17284" y="9004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  <p:sp>
            <p:nvSpPr>
              <p:cNvPr id="308" name="矩形 307"/>
              <p:cNvSpPr/>
              <p:nvPr/>
            </p:nvSpPr>
            <p:spPr>
              <a:xfrm>
                <a:off x="17284" y="9501"/>
                <a:ext cx="1528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bg1"/>
                    </a:solidFill>
                    <a:uFillTx/>
                  </a:rPr>
                  <a:t>0</a:t>
                </a: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3705" y="8483"/>
              <a:ext cx="10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40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921" y="8490"/>
              <a:ext cx="6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24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685" y="8501"/>
              <a:ext cx="15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1,2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56995" y="2068830"/>
            <a:ext cx="4610100" cy="1801495"/>
          </a:xfrm>
          <a:custGeom>
            <a:avLst/>
            <a:gdLst>
              <a:gd name="connisteX0" fmla="*/ 4610100 w 4610100"/>
              <a:gd name="connsiteY0" fmla="*/ 0 h 1801768"/>
              <a:gd name="connisteX1" fmla="*/ 3294380 w 4610100"/>
              <a:gd name="connsiteY1" fmla="*/ 1715770 h 1801768"/>
              <a:gd name="connisteX2" fmla="*/ 0 w 4610100"/>
              <a:gd name="connsiteY2" fmla="*/ 1408430 h 1801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610100" h="1801769">
                <a:moveTo>
                  <a:pt x="4610100" y="0"/>
                </a:moveTo>
                <a:cubicBezTo>
                  <a:pt x="4412615" y="349250"/>
                  <a:pt x="4216400" y="1433830"/>
                  <a:pt x="3294380" y="1715770"/>
                </a:cubicBezTo>
                <a:cubicBezTo>
                  <a:pt x="2372360" y="1997710"/>
                  <a:pt x="632460" y="1504315"/>
                  <a:pt x="0" y="140843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9474835" y="539051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6" name="文本框 25"/>
          <p:cNvSpPr txBox="1"/>
          <p:nvPr/>
        </p:nvSpPr>
        <p:spPr>
          <a:xfrm>
            <a:off x="9959975" y="539051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7" name="文本框 26"/>
          <p:cNvSpPr txBox="1"/>
          <p:nvPr/>
        </p:nvSpPr>
        <p:spPr>
          <a:xfrm>
            <a:off x="8735060" y="539051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10312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8" name="文本框 57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56995" y="2068830"/>
            <a:ext cx="4610100" cy="1801495"/>
          </a:xfrm>
          <a:custGeom>
            <a:avLst/>
            <a:gdLst>
              <a:gd name="connisteX0" fmla="*/ 4610100 w 4610100"/>
              <a:gd name="connsiteY0" fmla="*/ 0 h 1801768"/>
              <a:gd name="connisteX1" fmla="*/ 3294380 w 4610100"/>
              <a:gd name="connsiteY1" fmla="*/ 1715770 h 1801768"/>
              <a:gd name="connisteX2" fmla="*/ 0 w 4610100"/>
              <a:gd name="connsiteY2" fmla="*/ 1408430 h 1801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610100" h="1801769">
                <a:moveTo>
                  <a:pt x="4610100" y="0"/>
                </a:moveTo>
                <a:cubicBezTo>
                  <a:pt x="4412615" y="349250"/>
                  <a:pt x="4216400" y="1433830"/>
                  <a:pt x="3294380" y="1715770"/>
                </a:cubicBezTo>
                <a:cubicBezTo>
                  <a:pt x="2372360" y="1997710"/>
                  <a:pt x="632460" y="1504315"/>
                  <a:pt x="0" y="140843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7005955" y="2112645"/>
            <a:ext cx="3068955" cy="3448050"/>
          </a:xfrm>
          <a:custGeom>
            <a:avLst/>
            <a:gdLst>
              <a:gd name="connisteX0" fmla="*/ 0 w 3068737"/>
              <a:gd name="connsiteY0" fmla="*/ 0 h 3448050"/>
              <a:gd name="connisteX1" fmla="*/ 2784475 w 3068737"/>
              <a:gd name="connsiteY1" fmla="*/ 2105025 h 3448050"/>
              <a:gd name="connisteX2" fmla="*/ 2855595 w 3068737"/>
              <a:gd name="connsiteY2" fmla="*/ 3448050 h 34480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068737" h="3448050">
                <a:moveTo>
                  <a:pt x="0" y="0"/>
                </a:moveTo>
                <a:cubicBezTo>
                  <a:pt x="555625" y="394335"/>
                  <a:pt x="2213610" y="1415415"/>
                  <a:pt x="2784475" y="2105025"/>
                </a:cubicBezTo>
                <a:cubicBezTo>
                  <a:pt x="3355340" y="2794635"/>
                  <a:pt x="2896870" y="3221355"/>
                  <a:pt x="2855595" y="344805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2" name="矩形 31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9491345" y="539496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55530" y="539496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85530" y="539496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12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8" name="文本框 57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56995" y="2068830"/>
            <a:ext cx="4610100" cy="1801495"/>
          </a:xfrm>
          <a:custGeom>
            <a:avLst/>
            <a:gdLst>
              <a:gd name="connisteX0" fmla="*/ 4610100 w 4610100"/>
              <a:gd name="connsiteY0" fmla="*/ 0 h 1801768"/>
              <a:gd name="connisteX1" fmla="*/ 3294380 w 4610100"/>
              <a:gd name="connsiteY1" fmla="*/ 1715770 h 1801768"/>
              <a:gd name="connisteX2" fmla="*/ 0 w 4610100"/>
              <a:gd name="connsiteY2" fmla="*/ 1408430 h 1801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610100" h="1801769">
                <a:moveTo>
                  <a:pt x="4610100" y="0"/>
                </a:moveTo>
                <a:cubicBezTo>
                  <a:pt x="4412615" y="349250"/>
                  <a:pt x="4216400" y="1433830"/>
                  <a:pt x="3294380" y="1715770"/>
                </a:cubicBezTo>
                <a:cubicBezTo>
                  <a:pt x="2372360" y="1997710"/>
                  <a:pt x="632460" y="1504315"/>
                  <a:pt x="0" y="140843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7005955" y="2112645"/>
            <a:ext cx="3068955" cy="3448050"/>
          </a:xfrm>
          <a:custGeom>
            <a:avLst/>
            <a:gdLst>
              <a:gd name="connisteX0" fmla="*/ 0 w 3068737"/>
              <a:gd name="connsiteY0" fmla="*/ 0 h 3448050"/>
              <a:gd name="connisteX1" fmla="*/ 2784475 w 3068737"/>
              <a:gd name="connsiteY1" fmla="*/ 2105025 h 3448050"/>
              <a:gd name="connisteX2" fmla="*/ 2855595 w 3068737"/>
              <a:gd name="connsiteY2" fmla="*/ 3448050 h 34480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068737" h="3448050">
                <a:moveTo>
                  <a:pt x="0" y="0"/>
                </a:moveTo>
                <a:cubicBezTo>
                  <a:pt x="555625" y="394335"/>
                  <a:pt x="2213610" y="1415415"/>
                  <a:pt x="2784475" y="2105025"/>
                </a:cubicBezTo>
                <a:cubicBezTo>
                  <a:pt x="3355340" y="2794635"/>
                  <a:pt x="2896870" y="3221355"/>
                  <a:pt x="2855595" y="344805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672330" y="46355"/>
            <a:ext cx="357886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/>
              <a:t>migrate on machine2</a:t>
            </a:r>
            <a:endParaRPr lang="en-US" altLang="zh-CN"/>
          </a:p>
          <a:p>
            <a:pPr algn="ctr"/>
            <a:r>
              <a:rPr lang="en-US" altLang="zh-CN"/>
              <a:t>migrate </a:t>
            </a:r>
            <a:r>
              <a:rPr lang="en-US" altLang="zh-CN" b="1"/>
              <a:t>value of node7</a:t>
            </a:r>
            <a:r>
              <a:rPr lang="en-US" altLang="zh-CN"/>
              <a:t> from </a:t>
            </a:r>
            <a:r>
              <a:rPr lang="en-US" altLang="zh-CN" b="1"/>
              <a:t>3-&gt;2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9474835" y="539051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6" name="文本框 25"/>
          <p:cNvSpPr txBox="1"/>
          <p:nvPr/>
        </p:nvSpPr>
        <p:spPr>
          <a:xfrm>
            <a:off x="9959975" y="539051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7" name="文本框 26"/>
          <p:cNvSpPr txBox="1"/>
          <p:nvPr/>
        </p:nvSpPr>
        <p:spPr>
          <a:xfrm>
            <a:off x="8735060" y="539051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103124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8" name="文本框 57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512435" y="577278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76620" y="577278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06620" y="57727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>
              <a:solidFill>
                <a:schemeClr val="tx1"/>
              </a:solidFill>
              <a:uFillTx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7-&gt;3,1,24,40</a:t>
            </a:r>
            <a:endParaRPr lang="zh-CN" altLang="en-US" sz="1500"/>
          </a:p>
        </p:txBody>
      </p:sp>
      <p:sp>
        <p:nvSpPr>
          <p:cNvPr id="23" name="任意多边形 22"/>
          <p:cNvSpPr/>
          <p:nvPr/>
        </p:nvSpPr>
        <p:spPr>
          <a:xfrm>
            <a:off x="4881880" y="5138420"/>
            <a:ext cx="4012565" cy="1403350"/>
          </a:xfrm>
          <a:custGeom>
            <a:avLst/>
            <a:gdLst>
              <a:gd name="connisteX0" fmla="*/ 3146425 w 4012586"/>
              <a:gd name="connsiteY0" fmla="*/ 0 h 1403562"/>
              <a:gd name="connisteX1" fmla="*/ 4012565 w 4012586"/>
              <a:gd name="connsiteY1" fmla="*/ 356235 h 1403562"/>
              <a:gd name="connisteX2" fmla="*/ 3124200 w 4012586"/>
              <a:gd name="connsiteY2" fmla="*/ 1113155 h 1403562"/>
              <a:gd name="connisteX3" fmla="*/ 1041400 w 4012586"/>
              <a:gd name="connsiteY3" fmla="*/ 1392555 h 1403562"/>
              <a:gd name="connisteX4" fmla="*/ 0 w 4012586"/>
              <a:gd name="connsiteY4" fmla="*/ 866140 h 140356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4012587" h="1403562">
                <a:moveTo>
                  <a:pt x="3146425" y="0"/>
                </a:moveTo>
                <a:cubicBezTo>
                  <a:pt x="3337560" y="55880"/>
                  <a:pt x="4017010" y="133350"/>
                  <a:pt x="4012565" y="356235"/>
                </a:cubicBezTo>
                <a:cubicBezTo>
                  <a:pt x="4008120" y="579120"/>
                  <a:pt x="3718560" y="906145"/>
                  <a:pt x="3124200" y="1113155"/>
                </a:cubicBezTo>
                <a:cubicBezTo>
                  <a:pt x="2529840" y="1320165"/>
                  <a:pt x="1666240" y="1442085"/>
                  <a:pt x="1041400" y="1392555"/>
                </a:cubicBezTo>
                <a:cubicBezTo>
                  <a:pt x="416560" y="1343025"/>
                  <a:pt x="166370" y="977265"/>
                  <a:pt x="0" y="86614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56995" y="2068830"/>
            <a:ext cx="4610100" cy="1801495"/>
          </a:xfrm>
          <a:custGeom>
            <a:avLst/>
            <a:gdLst>
              <a:gd name="connisteX0" fmla="*/ 4610100 w 4610100"/>
              <a:gd name="connsiteY0" fmla="*/ 0 h 1801768"/>
              <a:gd name="connisteX1" fmla="*/ 3294380 w 4610100"/>
              <a:gd name="connsiteY1" fmla="*/ 1715770 h 1801768"/>
              <a:gd name="connisteX2" fmla="*/ 0 w 4610100"/>
              <a:gd name="connsiteY2" fmla="*/ 1408430 h 180176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610100" h="1801769">
                <a:moveTo>
                  <a:pt x="4610100" y="0"/>
                </a:moveTo>
                <a:cubicBezTo>
                  <a:pt x="4412615" y="349250"/>
                  <a:pt x="4216400" y="1433830"/>
                  <a:pt x="3294380" y="1715770"/>
                </a:cubicBezTo>
                <a:cubicBezTo>
                  <a:pt x="2372360" y="1997710"/>
                  <a:pt x="632460" y="1504315"/>
                  <a:pt x="0" y="140843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7005955" y="2112645"/>
            <a:ext cx="3068955" cy="3448050"/>
          </a:xfrm>
          <a:custGeom>
            <a:avLst/>
            <a:gdLst>
              <a:gd name="connisteX0" fmla="*/ 0 w 3068737"/>
              <a:gd name="connsiteY0" fmla="*/ 0 h 3448050"/>
              <a:gd name="connisteX1" fmla="*/ 2784475 w 3068737"/>
              <a:gd name="connsiteY1" fmla="*/ 2105025 h 3448050"/>
              <a:gd name="connisteX2" fmla="*/ 2855595 w 3068737"/>
              <a:gd name="connsiteY2" fmla="*/ 3448050 h 34480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068737" h="3448050">
                <a:moveTo>
                  <a:pt x="0" y="0"/>
                </a:moveTo>
                <a:cubicBezTo>
                  <a:pt x="555625" y="394335"/>
                  <a:pt x="2213610" y="1415415"/>
                  <a:pt x="2784475" y="2105025"/>
                </a:cubicBezTo>
                <a:cubicBezTo>
                  <a:pt x="3355340" y="2794635"/>
                  <a:pt x="2896870" y="3221355"/>
                  <a:pt x="2855595" y="344805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2" name="矩形 31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918700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9145905" y="5380990"/>
            <a:ext cx="2708910" cy="843915"/>
          </a:xfrm>
          <a:custGeom>
            <a:avLst/>
            <a:gdLst>
              <a:gd name="connisteX0" fmla="*/ 2708910 w 2708910"/>
              <a:gd name="connsiteY0" fmla="*/ 0 h 844145"/>
              <a:gd name="connisteX1" fmla="*/ 2143125 w 2708910"/>
              <a:gd name="connsiteY1" fmla="*/ 839470 h 844145"/>
              <a:gd name="connisteX2" fmla="*/ 0 w 2708910"/>
              <a:gd name="connsiteY2" fmla="*/ 285750 h 844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708910" h="844145">
                <a:moveTo>
                  <a:pt x="2708910" y="0"/>
                </a:moveTo>
                <a:cubicBezTo>
                  <a:pt x="2638425" y="179070"/>
                  <a:pt x="2684780" y="782320"/>
                  <a:pt x="2143125" y="839470"/>
                </a:cubicBezTo>
                <a:cubicBezTo>
                  <a:pt x="1601470" y="896620"/>
                  <a:pt x="417195" y="413385"/>
                  <a:pt x="0" y="28575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contention</a:t>
            </a:r>
            <a:endParaRPr lang="en-US" altLang="zh-CN" sz="2200">
              <a:sym typeface="+mn-ea"/>
            </a:endParaRPr>
          </a:p>
          <a:p>
            <a:pPr algn="ctr"/>
            <a:r>
              <a:rPr lang="en-US" altLang="zh-CN" sz="2200">
                <a:sym typeface="+mn-ea"/>
              </a:rPr>
              <a:t>followee of followee of  node3 </a:t>
            </a:r>
            <a:endParaRPr lang="en-US" altLang="zh-CN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3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037445" y="249618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>
            <a:off x="1054481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127252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9258300" y="24961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9492615" y="476758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77755" y="476758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707755" y="47675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get on machine3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followee of followee of  node3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7-&gt;3,1,24,40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9469755" y="1910080"/>
            <a:ext cx="1599565" cy="3333750"/>
          </a:xfrm>
          <a:custGeom>
            <a:avLst/>
            <a:gdLst>
              <a:gd name="connisteX0" fmla="*/ 545436 w 1599536"/>
              <a:gd name="connsiteY0" fmla="*/ 0 h 3333750"/>
              <a:gd name="connisteX1" fmla="*/ 45691 w 1599536"/>
              <a:gd name="connsiteY1" fmla="*/ 1399540 h 3333750"/>
              <a:gd name="connisteX2" fmla="*/ 1599536 w 1599536"/>
              <a:gd name="connsiteY2" fmla="*/ 3333750 h 3333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599536" h="3333750">
                <a:moveTo>
                  <a:pt x="545436" y="0"/>
                </a:moveTo>
                <a:cubicBezTo>
                  <a:pt x="414626" y="241300"/>
                  <a:pt x="-165129" y="732790"/>
                  <a:pt x="45691" y="1399540"/>
                </a:cubicBezTo>
                <a:cubicBezTo>
                  <a:pt x="256511" y="2066290"/>
                  <a:pt x="1278861" y="2974975"/>
                  <a:pt x="1599536" y="333375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9145905" y="5380990"/>
            <a:ext cx="2708910" cy="843915"/>
          </a:xfrm>
          <a:custGeom>
            <a:avLst/>
            <a:gdLst>
              <a:gd name="connisteX0" fmla="*/ 2708910 w 2708910"/>
              <a:gd name="connsiteY0" fmla="*/ 0 h 844145"/>
              <a:gd name="connisteX1" fmla="*/ 2143125 w 2708910"/>
              <a:gd name="connsiteY1" fmla="*/ 839470 h 844145"/>
              <a:gd name="connisteX2" fmla="*/ 0 w 2708910"/>
              <a:gd name="connsiteY2" fmla="*/ 285750 h 844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708910" h="844145">
                <a:moveTo>
                  <a:pt x="2708910" y="0"/>
                </a:moveTo>
                <a:cubicBezTo>
                  <a:pt x="2638425" y="179070"/>
                  <a:pt x="2684780" y="782320"/>
                  <a:pt x="2143125" y="839470"/>
                </a:cubicBezTo>
                <a:cubicBezTo>
                  <a:pt x="1601470" y="896620"/>
                  <a:pt x="417195" y="413385"/>
                  <a:pt x="0" y="28575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8" grpId="0" animBg="1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037445" y="249618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>
            <a:off x="1054481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127252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9258300" y="24961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9492615" y="476758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77755" y="476758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707755" y="47675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get on machine3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followee of followee of  node3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02010" y="5089525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>
                <a:solidFill>
                  <a:srgbClr val="FF0000"/>
                </a:solidFill>
              </a:rPr>
              <a:t>7-&gt;3,1,24,40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9469755" y="1910080"/>
            <a:ext cx="1599565" cy="3333750"/>
          </a:xfrm>
          <a:custGeom>
            <a:avLst/>
            <a:gdLst>
              <a:gd name="connisteX0" fmla="*/ 545436 w 1599536"/>
              <a:gd name="connsiteY0" fmla="*/ 0 h 3333750"/>
              <a:gd name="connisteX1" fmla="*/ 45691 w 1599536"/>
              <a:gd name="connsiteY1" fmla="*/ 1399540 h 3333750"/>
              <a:gd name="connisteX2" fmla="*/ 1599536 w 1599536"/>
              <a:gd name="connsiteY2" fmla="*/ 3333750 h 3333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1599536" h="3333750">
                <a:moveTo>
                  <a:pt x="545436" y="0"/>
                </a:moveTo>
                <a:cubicBezTo>
                  <a:pt x="414626" y="241300"/>
                  <a:pt x="-165129" y="732790"/>
                  <a:pt x="45691" y="1399540"/>
                </a:cubicBezTo>
                <a:cubicBezTo>
                  <a:pt x="256511" y="2066290"/>
                  <a:pt x="1278861" y="2974975"/>
                  <a:pt x="1599536" y="333375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9145905" y="5380990"/>
            <a:ext cx="2708910" cy="843915"/>
          </a:xfrm>
          <a:custGeom>
            <a:avLst/>
            <a:gdLst>
              <a:gd name="connisteX0" fmla="*/ 2708910 w 2708910"/>
              <a:gd name="connsiteY0" fmla="*/ 0 h 844145"/>
              <a:gd name="connisteX1" fmla="*/ 2143125 w 2708910"/>
              <a:gd name="connsiteY1" fmla="*/ 839470 h 844145"/>
              <a:gd name="connisteX2" fmla="*/ 0 w 2708910"/>
              <a:gd name="connsiteY2" fmla="*/ 285750 h 8441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708910" h="844145">
                <a:moveTo>
                  <a:pt x="2708910" y="0"/>
                </a:moveTo>
                <a:cubicBezTo>
                  <a:pt x="2638425" y="179070"/>
                  <a:pt x="2684780" y="782320"/>
                  <a:pt x="2143125" y="839470"/>
                </a:cubicBezTo>
                <a:cubicBezTo>
                  <a:pt x="1601470" y="896620"/>
                  <a:pt x="417195" y="413385"/>
                  <a:pt x="0" y="28575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037445" y="2496185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>
            <a:off x="1054481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1272520" y="2496185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9258300" y="249618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9492615" y="476758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9977755" y="476758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8707755" y="47675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get on machine3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followee of followee of  node3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8472170" y="2660650"/>
            <a:ext cx="3067685" cy="2244090"/>
          </a:xfrm>
          <a:custGeom>
            <a:avLst/>
            <a:gdLst>
              <a:gd name="connisteX0" fmla="*/ 3067894 w 3067894"/>
              <a:gd name="connsiteY0" fmla="*/ 0 h 2244090"/>
              <a:gd name="connisteX1" fmla="*/ 1199089 w 3067894"/>
              <a:gd name="connsiteY1" fmla="*/ 732155 h 2244090"/>
              <a:gd name="connisteX2" fmla="*/ 38309 w 3067894"/>
              <a:gd name="connsiteY2" fmla="*/ 1934845 h 2244090"/>
              <a:gd name="connisteX3" fmla="*/ 377399 w 3067894"/>
              <a:gd name="connsiteY3" fmla="*/ 2244090 h 22440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67894" h="2244090">
                <a:moveTo>
                  <a:pt x="3067894" y="0"/>
                </a:moveTo>
                <a:cubicBezTo>
                  <a:pt x="2717374" y="122555"/>
                  <a:pt x="1804879" y="345440"/>
                  <a:pt x="1199089" y="732155"/>
                </a:cubicBezTo>
                <a:cubicBezTo>
                  <a:pt x="593299" y="1118870"/>
                  <a:pt x="202774" y="1632585"/>
                  <a:pt x="38309" y="1934845"/>
                </a:cubicBezTo>
                <a:cubicBezTo>
                  <a:pt x="-126156" y="2237105"/>
                  <a:pt x="286594" y="2205990"/>
                  <a:pt x="377399" y="224409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0671175" y="1932305"/>
            <a:ext cx="1420495" cy="2978150"/>
          </a:xfrm>
          <a:custGeom>
            <a:avLst/>
            <a:gdLst>
              <a:gd name="connisteX0" fmla="*/ 0 w 1529748"/>
              <a:gd name="connsiteY0" fmla="*/ 2977851 h 2977851"/>
              <a:gd name="connisteX1" fmla="*/ 1434465 w 1529748"/>
              <a:gd name="connsiteY1" fmla="*/ 1864696 h 2977851"/>
              <a:gd name="connisteX2" fmla="*/ 1226185 w 1529748"/>
              <a:gd name="connsiteY2" fmla="*/ 221951 h 2977851"/>
              <a:gd name="connisteX3" fmla="*/ 594995 w 1529748"/>
              <a:gd name="connsiteY3" fmla="*/ 49231 h 297785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529749" h="2977852">
                <a:moveTo>
                  <a:pt x="0" y="2977852"/>
                </a:moveTo>
                <a:cubicBezTo>
                  <a:pt x="290830" y="2787987"/>
                  <a:pt x="1189355" y="2415877"/>
                  <a:pt x="1434465" y="1864697"/>
                </a:cubicBezTo>
                <a:cubicBezTo>
                  <a:pt x="1679575" y="1313517"/>
                  <a:pt x="1393825" y="585172"/>
                  <a:pt x="1226185" y="221952"/>
                </a:cubicBezTo>
                <a:cubicBezTo>
                  <a:pt x="1058545" y="-141268"/>
                  <a:pt x="716915" y="51137"/>
                  <a:pt x="594995" y="49232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372110" y="1671955"/>
            <a:ext cx="9637395" cy="1739900"/>
          </a:xfrm>
          <a:custGeom>
            <a:avLst/>
            <a:gdLst>
              <a:gd name="connisteX0" fmla="*/ 9637147 w 9637147"/>
              <a:gd name="connsiteY0" fmla="*/ 336637 h 1739987"/>
              <a:gd name="connisteX1" fmla="*/ 4604772 w 9637147"/>
              <a:gd name="connsiteY1" fmla="*/ 7707 h 1739987"/>
              <a:gd name="connisteX2" fmla="*/ 274072 w 9637147"/>
              <a:gd name="connsiteY2" fmla="*/ 637627 h 1739987"/>
              <a:gd name="connisteX3" fmla="*/ 761752 w 9637147"/>
              <a:gd name="connsiteY3" fmla="*/ 1739987 h 173998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9637147" h="1739988">
                <a:moveTo>
                  <a:pt x="9637147" y="336638"/>
                </a:moveTo>
                <a:cubicBezTo>
                  <a:pt x="8717032" y="258533"/>
                  <a:pt x="6477387" y="-52617"/>
                  <a:pt x="4604772" y="7708"/>
                </a:cubicBezTo>
                <a:cubicBezTo>
                  <a:pt x="2732157" y="68033"/>
                  <a:pt x="1042422" y="290918"/>
                  <a:pt x="274072" y="637628"/>
                </a:cubicBezTo>
                <a:cubicBezTo>
                  <a:pt x="-494278" y="984338"/>
                  <a:pt x="577602" y="1532343"/>
                  <a:pt x="761752" y="1739988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8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48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 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    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   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椭圆 149"/>
          <p:cNvSpPr/>
          <p:nvPr/>
        </p:nvSpPr>
        <p:spPr>
          <a:xfrm>
            <a:off x="5440045" y="326326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1" name="椭圆 150"/>
          <p:cNvSpPr/>
          <p:nvPr/>
        </p:nvSpPr>
        <p:spPr>
          <a:xfrm>
            <a:off x="5426710" y="1811655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52" name="椭圆 151"/>
          <p:cNvSpPr/>
          <p:nvPr/>
        </p:nvSpPr>
        <p:spPr>
          <a:xfrm>
            <a:off x="4032250" y="270383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53" name="椭圆 152"/>
          <p:cNvSpPr/>
          <p:nvPr/>
        </p:nvSpPr>
        <p:spPr>
          <a:xfrm>
            <a:off x="6750050" y="1811655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54" name="椭圆 153"/>
          <p:cNvSpPr/>
          <p:nvPr/>
        </p:nvSpPr>
        <p:spPr>
          <a:xfrm>
            <a:off x="3042920" y="358775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5" name="椭圆 154"/>
          <p:cNvSpPr/>
          <p:nvPr/>
        </p:nvSpPr>
        <p:spPr>
          <a:xfrm>
            <a:off x="6765925" y="3274060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6" name="椭圆 155"/>
          <p:cNvSpPr/>
          <p:nvPr/>
        </p:nvSpPr>
        <p:spPr>
          <a:xfrm>
            <a:off x="4565015" y="455358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57" name="椭圆 156"/>
          <p:cNvSpPr/>
          <p:nvPr/>
        </p:nvSpPr>
        <p:spPr>
          <a:xfrm>
            <a:off x="6215380" y="455358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8</a:t>
            </a:r>
            <a:endParaRPr lang="zh-CN" altLang="en-US" dirty="0"/>
          </a:p>
        </p:txBody>
      </p:sp>
      <p:cxnSp>
        <p:nvCxnSpPr>
          <p:cNvPr id="158" name="直接箭头连接符 157"/>
          <p:cNvCxnSpPr>
            <a:stCxn id="155" idx="0"/>
            <a:endCxn id="153" idx="4"/>
          </p:cNvCxnSpPr>
          <p:nvPr/>
        </p:nvCxnSpPr>
        <p:spPr>
          <a:xfrm flipH="1" flipV="1">
            <a:off x="7110095" y="2537460"/>
            <a:ext cx="15875" cy="73660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直接箭头连接符 158"/>
          <p:cNvCxnSpPr>
            <a:stCxn id="153" idx="2"/>
            <a:endCxn id="151" idx="6"/>
          </p:cNvCxnSpPr>
          <p:nvPr/>
        </p:nvCxnSpPr>
        <p:spPr>
          <a:xfrm flipH="1">
            <a:off x="6146800" y="2174875"/>
            <a:ext cx="6032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接箭头连接符 159"/>
          <p:cNvCxnSpPr>
            <a:stCxn id="151" idx="5"/>
            <a:endCxn id="155" idx="1"/>
          </p:cNvCxnSpPr>
          <p:nvPr/>
        </p:nvCxnSpPr>
        <p:spPr>
          <a:xfrm>
            <a:off x="6041390" y="2431415"/>
            <a:ext cx="829945" cy="94869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接箭头连接符 160"/>
          <p:cNvCxnSpPr>
            <a:stCxn id="151" idx="4"/>
            <a:endCxn id="150" idx="0"/>
          </p:cNvCxnSpPr>
          <p:nvPr/>
        </p:nvCxnSpPr>
        <p:spPr>
          <a:xfrm>
            <a:off x="5786755" y="2537460"/>
            <a:ext cx="13335" cy="7258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150" idx="6"/>
            <a:endCxn id="155" idx="2"/>
          </p:cNvCxnSpPr>
          <p:nvPr/>
        </p:nvCxnSpPr>
        <p:spPr>
          <a:xfrm>
            <a:off x="6160135" y="3626485"/>
            <a:ext cx="605790" cy="1079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接箭头连接符 162"/>
          <p:cNvCxnSpPr>
            <a:stCxn id="155" idx="4"/>
            <a:endCxn id="157" idx="7"/>
          </p:cNvCxnSpPr>
          <p:nvPr/>
        </p:nvCxnSpPr>
        <p:spPr>
          <a:xfrm flipH="1">
            <a:off x="6830060" y="3999865"/>
            <a:ext cx="295910" cy="65976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7" idx="1"/>
            <a:endCxn id="150" idx="5"/>
          </p:cNvCxnSpPr>
          <p:nvPr/>
        </p:nvCxnSpPr>
        <p:spPr>
          <a:xfrm flipH="1" flipV="1">
            <a:off x="6054725" y="3883025"/>
            <a:ext cx="266065" cy="7766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>
            <a:stCxn id="150" idx="3"/>
            <a:endCxn id="156" idx="7"/>
          </p:cNvCxnSpPr>
          <p:nvPr/>
        </p:nvCxnSpPr>
        <p:spPr>
          <a:xfrm flipH="1">
            <a:off x="5179695" y="3883025"/>
            <a:ext cx="365760" cy="7766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56" idx="6"/>
            <a:endCxn id="157" idx="2"/>
          </p:cNvCxnSpPr>
          <p:nvPr/>
        </p:nvCxnSpPr>
        <p:spPr>
          <a:xfrm>
            <a:off x="5285105" y="4916805"/>
            <a:ext cx="93027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52" idx="7"/>
            <a:endCxn id="151" idx="2"/>
          </p:cNvCxnSpPr>
          <p:nvPr/>
        </p:nvCxnSpPr>
        <p:spPr>
          <a:xfrm flipV="1">
            <a:off x="4646930" y="2174875"/>
            <a:ext cx="779780" cy="63500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接箭头连接符 167"/>
          <p:cNvCxnSpPr>
            <a:stCxn id="152" idx="4"/>
            <a:endCxn id="156" idx="1"/>
          </p:cNvCxnSpPr>
          <p:nvPr/>
        </p:nvCxnSpPr>
        <p:spPr>
          <a:xfrm>
            <a:off x="4392295" y="3429635"/>
            <a:ext cx="278130" cy="122999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直接箭头连接符 168"/>
          <p:cNvCxnSpPr>
            <a:stCxn id="154" idx="7"/>
            <a:endCxn id="152" idx="3"/>
          </p:cNvCxnSpPr>
          <p:nvPr/>
        </p:nvCxnSpPr>
        <p:spPr>
          <a:xfrm flipV="1">
            <a:off x="3657600" y="3323590"/>
            <a:ext cx="480060" cy="3702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直接箭头连接符 169"/>
          <p:cNvCxnSpPr>
            <a:stCxn id="156" idx="0"/>
            <a:endCxn id="151" idx="3"/>
          </p:cNvCxnSpPr>
          <p:nvPr/>
        </p:nvCxnSpPr>
        <p:spPr>
          <a:xfrm flipV="1">
            <a:off x="4925060" y="2431415"/>
            <a:ext cx="607060" cy="212217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4032250" y="125603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endParaRPr lang="zh-CN" altLang="en-US" dirty="0"/>
          </a:p>
        </p:txBody>
      </p:sp>
      <p:cxnSp>
        <p:nvCxnSpPr>
          <p:cNvPr id="3" name="直接箭头连接符 2"/>
          <p:cNvCxnSpPr/>
          <p:nvPr/>
        </p:nvCxnSpPr>
        <p:spPr>
          <a:xfrm>
            <a:off x="4316095" y="1976755"/>
            <a:ext cx="76200" cy="7156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>
            <a:endCxn id="2" idx="6"/>
          </p:cNvCxnSpPr>
          <p:nvPr/>
        </p:nvCxnSpPr>
        <p:spPr>
          <a:xfrm flipH="1" flipV="1">
            <a:off x="4768215" y="1610995"/>
            <a:ext cx="671830" cy="3746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  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put on machine3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add node9 and put edge 9-&gt;3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     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8673465" y="1165225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8673465" y="155575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endParaRPr lang="zh-CN" altLang="en-US" dirty="0"/>
          </a:p>
        </p:txBody>
      </p:sp>
      <p:cxnSp>
        <p:nvCxnSpPr>
          <p:cNvPr id="10" name="直接箭头连接符 9"/>
          <p:cNvCxnSpPr>
            <a:stCxn id="8" idx="4"/>
            <a:endCxn id="152" idx="0"/>
          </p:cNvCxnSpPr>
          <p:nvPr/>
        </p:nvCxnSpPr>
        <p:spPr>
          <a:xfrm flipH="1">
            <a:off x="9033510" y="864870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0037445" y="311658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10544810" y="311658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11272520" y="3116580"/>
            <a:ext cx="70421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258300" y="31165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8" name="文本框 7"/>
          <p:cNvSpPr txBox="1"/>
          <p:nvPr/>
        </p:nvSpPr>
        <p:spPr>
          <a:xfrm>
            <a:off x="9476105" y="538734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9961245" y="538734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7" name="文本框 26"/>
          <p:cNvSpPr txBox="1"/>
          <p:nvPr/>
        </p:nvSpPr>
        <p:spPr>
          <a:xfrm>
            <a:off x="8691245" y="538734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put on machine3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add node9 and put edge 9-&gt;3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9977755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8673465" y="1165225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8" name="椭圆 57"/>
          <p:cNvSpPr/>
          <p:nvPr/>
        </p:nvSpPr>
        <p:spPr>
          <a:xfrm>
            <a:off x="8673465" y="155575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9033510" y="864870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0" name="文本框 9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put on machine1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1737995" y="184531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3255010" y="116967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3255010" y="16002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3615055" y="86931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任意多边形 8"/>
          <p:cNvSpPr/>
          <p:nvPr/>
        </p:nvSpPr>
        <p:spPr>
          <a:xfrm>
            <a:off x="866140" y="2013585"/>
            <a:ext cx="833755" cy="1386840"/>
          </a:xfrm>
          <a:custGeom>
            <a:avLst/>
            <a:gdLst>
              <a:gd name="connisteX0" fmla="*/ 834072 w 834072"/>
              <a:gd name="connsiteY0" fmla="*/ 0 h 1386840"/>
              <a:gd name="connisteX1" fmla="*/ 127317 w 834072"/>
              <a:gd name="connsiteY1" fmla="*/ 389255 h 1386840"/>
              <a:gd name="connisteX2" fmla="*/ 23177 w 834072"/>
              <a:gd name="connsiteY2" fmla="*/ 1200785 h 1386840"/>
              <a:gd name="connisteX3" fmla="*/ 280987 w 834072"/>
              <a:gd name="connsiteY3" fmla="*/ 1386840 h 138684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834072" h="1386840">
                <a:moveTo>
                  <a:pt x="834072" y="0"/>
                </a:moveTo>
                <a:cubicBezTo>
                  <a:pt x="695007" y="61595"/>
                  <a:pt x="289242" y="149225"/>
                  <a:pt x="127317" y="389255"/>
                </a:cubicBezTo>
                <a:cubicBezTo>
                  <a:pt x="-34608" y="629285"/>
                  <a:pt x="-7303" y="1001395"/>
                  <a:pt x="23177" y="1200785"/>
                </a:cubicBezTo>
                <a:cubicBezTo>
                  <a:pt x="53657" y="1400175"/>
                  <a:pt x="227647" y="1365885"/>
                  <a:pt x="280987" y="138684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/>
        </p:nvSpPr>
        <p:spPr>
          <a:xfrm>
            <a:off x="3579495" y="2119630"/>
            <a:ext cx="1583055" cy="219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3623310" y="1816100"/>
            <a:ext cx="1487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send  forward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10" grpId="0" bldLvl="0" animBg="1"/>
      <p:bldP spid="25" grpId="0" bldLvl="0" animBg="1"/>
      <p:bldP spid="18" grpId="0" bldLvl="0" animBg="1"/>
      <p:bldP spid="21" grpId="0" bldLvl="0" animBg="1"/>
      <p:bldP spid="9" grpId="0" animBg="1"/>
      <p:bldP spid="26" grpId="0" animBg="1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rgbClr val="FF0000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4972685" y="2079625"/>
            <a:ext cx="791845" cy="3837305"/>
          </a:xfrm>
          <a:custGeom>
            <a:avLst/>
            <a:gdLst>
              <a:gd name="connisteX0" fmla="*/ 792150 w 792150"/>
              <a:gd name="connsiteY0" fmla="*/ 0 h 3837305"/>
              <a:gd name="connisteX1" fmla="*/ 2210 w 792150"/>
              <a:gd name="connsiteY1" fmla="*/ 1753870 h 3837305"/>
              <a:gd name="connisteX2" fmla="*/ 594665 w 792150"/>
              <a:gd name="connsiteY2" fmla="*/ 3837305 h 383730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792150" h="3837305">
                <a:moveTo>
                  <a:pt x="792150" y="0"/>
                </a:moveTo>
                <a:cubicBezTo>
                  <a:pt x="622605" y="309245"/>
                  <a:pt x="41580" y="986155"/>
                  <a:pt x="2210" y="1753870"/>
                </a:cubicBezTo>
                <a:cubicBezTo>
                  <a:pt x="-37160" y="2521585"/>
                  <a:pt x="460680" y="3455670"/>
                  <a:pt x="594665" y="383730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4530725" y="46355"/>
            <a:ext cx="3750945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</a:t>
            </a:r>
            <a:endParaRPr lang="en-US" altLang="zh-CN" sz="2200"/>
          </a:p>
          <a:p>
            <a:pPr algn="ctr"/>
            <a:r>
              <a:rPr lang="en-US" altLang="zh-CN" sz="2200">
                <a:sym typeface="+mn-ea"/>
              </a:rPr>
              <a:t>put edge 7-&gt;9 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4972685" y="2079625"/>
            <a:ext cx="791845" cy="3837305"/>
          </a:xfrm>
          <a:custGeom>
            <a:avLst/>
            <a:gdLst>
              <a:gd name="connisteX0" fmla="*/ 792150 w 792150"/>
              <a:gd name="connsiteY0" fmla="*/ 0 h 3837305"/>
              <a:gd name="connisteX1" fmla="*/ 2210 w 792150"/>
              <a:gd name="connsiteY1" fmla="*/ 1753870 h 3837305"/>
              <a:gd name="connisteX2" fmla="*/ 594665 w 792150"/>
              <a:gd name="connsiteY2" fmla="*/ 3837305 h 383730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792150" h="3837305">
                <a:moveTo>
                  <a:pt x="792150" y="0"/>
                </a:moveTo>
                <a:cubicBezTo>
                  <a:pt x="622605" y="309245"/>
                  <a:pt x="41580" y="986155"/>
                  <a:pt x="2210" y="1753870"/>
                </a:cubicBezTo>
                <a:cubicBezTo>
                  <a:pt x="-37160" y="2521585"/>
                  <a:pt x="460680" y="3455670"/>
                  <a:pt x="594665" y="383730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椭圆 149"/>
          <p:cNvSpPr/>
          <p:nvPr/>
        </p:nvSpPr>
        <p:spPr>
          <a:xfrm>
            <a:off x="5440045" y="326326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1" name="椭圆 150"/>
          <p:cNvSpPr/>
          <p:nvPr/>
        </p:nvSpPr>
        <p:spPr>
          <a:xfrm>
            <a:off x="5426710" y="1811655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52" name="椭圆 151"/>
          <p:cNvSpPr/>
          <p:nvPr/>
        </p:nvSpPr>
        <p:spPr>
          <a:xfrm>
            <a:off x="4032250" y="270383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53" name="椭圆 152"/>
          <p:cNvSpPr/>
          <p:nvPr/>
        </p:nvSpPr>
        <p:spPr>
          <a:xfrm>
            <a:off x="6750050" y="1811655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54" name="椭圆 153"/>
          <p:cNvSpPr/>
          <p:nvPr/>
        </p:nvSpPr>
        <p:spPr>
          <a:xfrm>
            <a:off x="3042920" y="358775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5" name="椭圆 154"/>
          <p:cNvSpPr/>
          <p:nvPr/>
        </p:nvSpPr>
        <p:spPr>
          <a:xfrm>
            <a:off x="6765925" y="3274060"/>
            <a:ext cx="720090" cy="725805"/>
          </a:xfrm>
          <a:prstGeom prst="ellipse">
            <a:avLst/>
          </a:prstGeom>
          <a:solidFill>
            <a:srgbClr val="3C92CA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56" name="椭圆 155"/>
          <p:cNvSpPr/>
          <p:nvPr/>
        </p:nvSpPr>
        <p:spPr>
          <a:xfrm>
            <a:off x="4565015" y="455358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57" name="椭圆 156"/>
          <p:cNvSpPr/>
          <p:nvPr/>
        </p:nvSpPr>
        <p:spPr>
          <a:xfrm>
            <a:off x="6215380" y="4553585"/>
            <a:ext cx="720090" cy="725805"/>
          </a:xfrm>
          <a:prstGeom prst="ellipse">
            <a:avLst/>
          </a:prstGeom>
          <a:solidFill>
            <a:srgbClr val="1AFA29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8</a:t>
            </a:r>
            <a:endParaRPr lang="zh-CN" altLang="en-US" dirty="0"/>
          </a:p>
        </p:txBody>
      </p:sp>
      <p:cxnSp>
        <p:nvCxnSpPr>
          <p:cNvPr id="158" name="直接箭头连接符 157"/>
          <p:cNvCxnSpPr>
            <a:stCxn id="155" idx="0"/>
            <a:endCxn id="153" idx="4"/>
          </p:cNvCxnSpPr>
          <p:nvPr/>
        </p:nvCxnSpPr>
        <p:spPr>
          <a:xfrm flipH="1" flipV="1">
            <a:off x="7110095" y="2537460"/>
            <a:ext cx="15875" cy="73660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直接箭头连接符 158"/>
          <p:cNvCxnSpPr>
            <a:stCxn id="153" idx="2"/>
            <a:endCxn id="151" idx="6"/>
          </p:cNvCxnSpPr>
          <p:nvPr/>
        </p:nvCxnSpPr>
        <p:spPr>
          <a:xfrm flipH="1">
            <a:off x="6146800" y="2174875"/>
            <a:ext cx="6032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接箭头连接符 159"/>
          <p:cNvCxnSpPr>
            <a:stCxn id="151" idx="5"/>
            <a:endCxn id="155" idx="1"/>
          </p:cNvCxnSpPr>
          <p:nvPr/>
        </p:nvCxnSpPr>
        <p:spPr>
          <a:xfrm>
            <a:off x="6041390" y="2431415"/>
            <a:ext cx="829945" cy="94869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接箭头连接符 160"/>
          <p:cNvCxnSpPr>
            <a:stCxn id="151" idx="4"/>
            <a:endCxn id="150" idx="0"/>
          </p:cNvCxnSpPr>
          <p:nvPr/>
        </p:nvCxnSpPr>
        <p:spPr>
          <a:xfrm>
            <a:off x="5786755" y="2537460"/>
            <a:ext cx="13335" cy="7258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150" idx="6"/>
            <a:endCxn id="155" idx="2"/>
          </p:cNvCxnSpPr>
          <p:nvPr/>
        </p:nvCxnSpPr>
        <p:spPr>
          <a:xfrm>
            <a:off x="6160135" y="3626485"/>
            <a:ext cx="605790" cy="1079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接箭头连接符 162"/>
          <p:cNvCxnSpPr>
            <a:stCxn id="155" idx="4"/>
            <a:endCxn id="157" idx="7"/>
          </p:cNvCxnSpPr>
          <p:nvPr/>
        </p:nvCxnSpPr>
        <p:spPr>
          <a:xfrm flipH="1">
            <a:off x="6830060" y="3999865"/>
            <a:ext cx="295910" cy="65976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7" idx="1"/>
            <a:endCxn id="150" idx="5"/>
          </p:cNvCxnSpPr>
          <p:nvPr/>
        </p:nvCxnSpPr>
        <p:spPr>
          <a:xfrm flipH="1" flipV="1">
            <a:off x="6054725" y="3883025"/>
            <a:ext cx="266065" cy="7766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>
            <a:stCxn id="150" idx="3"/>
            <a:endCxn id="156" idx="7"/>
          </p:cNvCxnSpPr>
          <p:nvPr/>
        </p:nvCxnSpPr>
        <p:spPr>
          <a:xfrm flipH="1">
            <a:off x="5179695" y="3883025"/>
            <a:ext cx="365760" cy="7766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56" idx="6"/>
            <a:endCxn id="157" idx="2"/>
          </p:cNvCxnSpPr>
          <p:nvPr/>
        </p:nvCxnSpPr>
        <p:spPr>
          <a:xfrm>
            <a:off x="5285105" y="4916805"/>
            <a:ext cx="93027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52" idx="7"/>
            <a:endCxn id="151" idx="2"/>
          </p:cNvCxnSpPr>
          <p:nvPr/>
        </p:nvCxnSpPr>
        <p:spPr>
          <a:xfrm flipV="1">
            <a:off x="4646930" y="2174875"/>
            <a:ext cx="779780" cy="63500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接箭头连接符 167"/>
          <p:cNvCxnSpPr>
            <a:stCxn id="152" idx="4"/>
            <a:endCxn id="156" idx="1"/>
          </p:cNvCxnSpPr>
          <p:nvPr/>
        </p:nvCxnSpPr>
        <p:spPr>
          <a:xfrm>
            <a:off x="4392295" y="3429635"/>
            <a:ext cx="278130" cy="122999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直接箭头连接符 168"/>
          <p:cNvCxnSpPr>
            <a:stCxn id="154" idx="7"/>
            <a:endCxn id="152" idx="3"/>
          </p:cNvCxnSpPr>
          <p:nvPr/>
        </p:nvCxnSpPr>
        <p:spPr>
          <a:xfrm flipV="1">
            <a:off x="3657600" y="3323590"/>
            <a:ext cx="480060" cy="370205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直接箭头连接符 169"/>
          <p:cNvCxnSpPr>
            <a:stCxn id="156" idx="0"/>
            <a:endCxn id="151" idx="3"/>
          </p:cNvCxnSpPr>
          <p:nvPr/>
        </p:nvCxnSpPr>
        <p:spPr>
          <a:xfrm flipV="1">
            <a:off x="4925060" y="2431415"/>
            <a:ext cx="607060" cy="2122170"/>
          </a:xfrm>
          <a:prstGeom prst="straightConnector1">
            <a:avLst/>
          </a:prstGeom>
          <a:noFill/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4032250" y="125603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  <a:endParaRPr lang="zh-CN" altLang="en-US" dirty="0"/>
          </a:p>
        </p:txBody>
      </p:sp>
      <p:cxnSp>
        <p:nvCxnSpPr>
          <p:cNvPr id="3" name="直接箭头连接符 2"/>
          <p:cNvCxnSpPr/>
          <p:nvPr/>
        </p:nvCxnSpPr>
        <p:spPr>
          <a:xfrm>
            <a:off x="4316095" y="1976755"/>
            <a:ext cx="76200" cy="7156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>
            <a:endCxn id="2" idx="6"/>
          </p:cNvCxnSpPr>
          <p:nvPr/>
        </p:nvCxnSpPr>
        <p:spPr>
          <a:xfrm flipH="1" flipV="1">
            <a:off x="4768215" y="1610995"/>
            <a:ext cx="671830" cy="3746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7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56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56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6920230" y="1449705"/>
            <a:ext cx="547370" cy="548640"/>
            <a:chOff x="11274" y="4717"/>
            <a:chExt cx="862" cy="864"/>
          </a:xfrm>
        </p:grpSpPr>
        <p:sp>
          <p:nvSpPr>
            <p:cNvPr id="63" name="左弧形箭头 62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左弧形箭头 63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503795" y="155448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56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片 65" descr="Memcached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9310" y="4939665"/>
            <a:ext cx="1089660" cy="1089660"/>
          </a:xfrm>
          <a:prstGeom prst="rect">
            <a:avLst/>
          </a:prstGeom>
        </p:spPr>
      </p:pic>
      <p:grpSp>
        <p:nvGrpSpPr>
          <p:cNvPr id="67" name="组合 66"/>
          <p:cNvGrpSpPr/>
          <p:nvPr/>
        </p:nvGrpSpPr>
        <p:grpSpPr>
          <a:xfrm>
            <a:off x="6920230" y="1449705"/>
            <a:ext cx="547370" cy="548640"/>
            <a:chOff x="11274" y="4717"/>
            <a:chExt cx="862" cy="864"/>
          </a:xfrm>
        </p:grpSpPr>
        <p:sp>
          <p:nvSpPr>
            <p:cNvPr id="68" name="左弧形箭头 67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左弧形箭头 68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7503795" y="155448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56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片 65" descr="Memcached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9310" y="4939665"/>
            <a:ext cx="1089660" cy="1089660"/>
          </a:xfrm>
          <a:prstGeom prst="rect">
            <a:avLst/>
          </a:prstGeom>
        </p:spPr>
      </p:pic>
      <p:grpSp>
        <p:nvGrpSpPr>
          <p:cNvPr id="67" name="组合 66"/>
          <p:cNvGrpSpPr/>
          <p:nvPr/>
        </p:nvGrpSpPr>
        <p:grpSpPr>
          <a:xfrm>
            <a:off x="6920230" y="1449705"/>
            <a:ext cx="547370" cy="548640"/>
            <a:chOff x="11274" y="4717"/>
            <a:chExt cx="862" cy="864"/>
          </a:xfrm>
        </p:grpSpPr>
        <p:sp>
          <p:nvSpPr>
            <p:cNvPr id="68" name="左弧形箭头 67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左弧形箭头 68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7503795" y="155448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  <p:sp>
        <p:nvSpPr>
          <p:cNvPr id="62" name="右箭头 61"/>
          <p:cNvSpPr/>
          <p:nvPr/>
        </p:nvSpPr>
        <p:spPr>
          <a:xfrm>
            <a:off x="7645400" y="2277110"/>
            <a:ext cx="1583055" cy="219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7689215" y="1973580"/>
            <a:ext cx="14878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send  forward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ldLvl="0" animBg="1"/>
      <p:bldP spid="6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64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chemeClr val="tx1"/>
                    </a:solidFill>
                  </a:rPr>
                  <a:t>24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rgbClr val="FF0000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8833485" y="1491615"/>
            <a:ext cx="547370" cy="548640"/>
            <a:chOff x="11274" y="4717"/>
            <a:chExt cx="862" cy="864"/>
          </a:xfrm>
        </p:grpSpPr>
        <p:sp>
          <p:nvSpPr>
            <p:cNvPr id="63" name="左弧形箭头 62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左弧形箭头 63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417050" y="159639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rgbClr val="FF0000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7109460" y="1964690"/>
            <a:ext cx="1123315" cy="3272790"/>
          </a:xfrm>
          <a:custGeom>
            <a:avLst/>
            <a:gdLst>
              <a:gd name="connisteX0" fmla="*/ 0 w 1123040"/>
              <a:gd name="connsiteY0" fmla="*/ 0 h 3272790"/>
              <a:gd name="connisteX1" fmla="*/ 718185 w 1123040"/>
              <a:gd name="connsiteY1" fmla="*/ 932180 h 3272790"/>
              <a:gd name="connisteX2" fmla="*/ 1107440 w 1123040"/>
              <a:gd name="connsiteY2" fmla="*/ 1830705 h 3272790"/>
              <a:gd name="connisteX3" fmla="*/ 1014095 w 1123040"/>
              <a:gd name="connsiteY3" fmla="*/ 3272790 h 32727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123041" h="3272790">
                <a:moveTo>
                  <a:pt x="0" y="0"/>
                </a:moveTo>
                <a:cubicBezTo>
                  <a:pt x="135890" y="168275"/>
                  <a:pt x="496570" y="565785"/>
                  <a:pt x="718185" y="932180"/>
                </a:cubicBezTo>
                <a:cubicBezTo>
                  <a:pt x="939800" y="1298575"/>
                  <a:pt x="1048385" y="1362710"/>
                  <a:pt x="1107440" y="1830705"/>
                </a:cubicBezTo>
                <a:cubicBezTo>
                  <a:pt x="1166495" y="2298700"/>
                  <a:pt x="1040765" y="3002280"/>
                  <a:pt x="1014095" y="3272790"/>
                </a:cubicBezTo>
              </a:path>
            </a:pathLst>
          </a:custGeom>
          <a:noFill/>
          <a:ln>
            <a:solidFill>
              <a:srgbClr val="1AFA29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356100" y="2026920"/>
            <a:ext cx="1359535" cy="4210685"/>
          </a:xfrm>
          <a:custGeom>
            <a:avLst/>
            <a:gdLst>
              <a:gd name="connisteX0" fmla="*/ 1359550 w 1359550"/>
              <a:gd name="connsiteY0" fmla="*/ 0 h 4210685"/>
              <a:gd name="connisteX1" fmla="*/ 443880 w 1359550"/>
              <a:gd name="connsiteY1" fmla="*/ 707390 h 4210685"/>
              <a:gd name="connisteX2" fmla="*/ 15 w 1359550"/>
              <a:gd name="connsiteY2" fmla="*/ 2609850 h 4210685"/>
              <a:gd name="connisteX3" fmla="*/ 454675 w 1359550"/>
              <a:gd name="connsiteY3" fmla="*/ 4210685 h 421068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1359550" h="4210685">
                <a:moveTo>
                  <a:pt x="1359550" y="0"/>
                </a:moveTo>
                <a:cubicBezTo>
                  <a:pt x="1185560" y="103505"/>
                  <a:pt x="715660" y="185420"/>
                  <a:pt x="443880" y="707390"/>
                </a:cubicBezTo>
                <a:cubicBezTo>
                  <a:pt x="172100" y="1229360"/>
                  <a:pt x="-1890" y="1909445"/>
                  <a:pt x="15" y="2609850"/>
                </a:cubicBezTo>
                <a:cubicBezTo>
                  <a:pt x="1920" y="3310255"/>
                  <a:pt x="354980" y="3928745"/>
                  <a:pt x="454675" y="421068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724660" y="1963420"/>
            <a:ext cx="4039870" cy="1453515"/>
          </a:xfrm>
          <a:custGeom>
            <a:avLst/>
            <a:gdLst>
              <a:gd name="connisteX0" fmla="*/ 4039937 w 4039937"/>
              <a:gd name="connsiteY0" fmla="*/ 33814 h 1453674"/>
              <a:gd name="connisteX1" fmla="*/ 443297 w 4039937"/>
              <a:gd name="connsiteY1" fmla="*/ 176689 h 1453674"/>
              <a:gd name="connisteX2" fmla="*/ 158182 w 4039937"/>
              <a:gd name="connsiteY2" fmla="*/ 1453674 h 145367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039937" h="1453674">
                <a:moveTo>
                  <a:pt x="4039937" y="33814"/>
                </a:moveTo>
                <a:cubicBezTo>
                  <a:pt x="3326197" y="36989"/>
                  <a:pt x="1219902" y="-107156"/>
                  <a:pt x="443297" y="176689"/>
                </a:cubicBezTo>
                <a:cubicBezTo>
                  <a:pt x="-333308" y="460534"/>
                  <a:pt x="143577" y="1200944"/>
                  <a:pt x="158182" y="1453674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163445" y="2066290"/>
            <a:ext cx="7904480" cy="2438400"/>
          </a:xfrm>
          <a:custGeom>
            <a:avLst/>
            <a:gdLst>
              <a:gd name="connisteX0" fmla="*/ 7904480 w 7904480"/>
              <a:gd name="connsiteY0" fmla="*/ 0 h 2758983"/>
              <a:gd name="connisteX1" fmla="*/ 5120005 w 7904480"/>
              <a:gd name="connsiteY1" fmla="*/ 2658745 h 2758983"/>
              <a:gd name="connisteX2" fmla="*/ 1315085 w 7904480"/>
              <a:gd name="connsiteY2" fmla="*/ 1946275 h 2758983"/>
              <a:gd name="connisteX3" fmla="*/ 0 w 7904480"/>
              <a:gd name="connsiteY3" fmla="*/ 1414145 h 2758983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7904480" h="2758983">
                <a:moveTo>
                  <a:pt x="7904480" y="0"/>
                </a:moveTo>
                <a:cubicBezTo>
                  <a:pt x="7423785" y="546100"/>
                  <a:pt x="6437630" y="2269490"/>
                  <a:pt x="5120005" y="2658745"/>
                </a:cubicBezTo>
                <a:cubicBezTo>
                  <a:pt x="3802380" y="3048000"/>
                  <a:pt x="2339340" y="2195195"/>
                  <a:pt x="1315085" y="1946275"/>
                </a:cubicBezTo>
                <a:cubicBezTo>
                  <a:pt x="290830" y="1697355"/>
                  <a:pt x="186690" y="1506220"/>
                  <a:pt x="0" y="1414145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8833485" y="1491615"/>
            <a:ext cx="547370" cy="548640"/>
            <a:chOff x="11274" y="4717"/>
            <a:chExt cx="862" cy="864"/>
          </a:xfrm>
        </p:grpSpPr>
        <p:sp>
          <p:nvSpPr>
            <p:cNvPr id="63" name="左弧形箭头 62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左弧形箭头 63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417050" y="159639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  <p:pic>
        <p:nvPicPr>
          <p:cNvPr id="66" name="图片 65" descr="Memcached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9795" y="4941570"/>
            <a:ext cx="1031875" cy="10318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9470390" y="571055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7" name="文本框 56"/>
          <p:cNvSpPr txBox="1"/>
          <p:nvPr/>
        </p:nvSpPr>
        <p:spPr>
          <a:xfrm>
            <a:off x="9955530" y="571055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61" name="文本框 60"/>
          <p:cNvSpPr txBox="1"/>
          <p:nvPr/>
        </p:nvSpPr>
        <p:spPr>
          <a:xfrm>
            <a:off x="8685530" y="571055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4" name="文本框 53"/>
          <p:cNvSpPr txBox="1"/>
          <p:nvPr/>
        </p:nvSpPr>
        <p:spPr>
          <a:xfrm>
            <a:off x="5497195" y="5780405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5" name="文本框 54"/>
          <p:cNvSpPr txBox="1"/>
          <p:nvPr/>
        </p:nvSpPr>
        <p:spPr>
          <a:xfrm>
            <a:off x="5982335" y="5780405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56" name="文本框 55"/>
          <p:cNvSpPr txBox="1"/>
          <p:nvPr/>
        </p:nvSpPr>
        <p:spPr>
          <a:xfrm>
            <a:off x="4712335" y="5780405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4" name="文本框 23"/>
          <p:cNvSpPr txBox="1"/>
          <p:nvPr/>
        </p:nvSpPr>
        <p:spPr>
          <a:xfrm>
            <a:off x="1021080" y="321818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18" name="文本框 17"/>
          <p:cNvSpPr txBox="1"/>
          <p:nvPr/>
        </p:nvSpPr>
        <p:spPr>
          <a:xfrm>
            <a:off x="1776730" y="3188970"/>
            <a:ext cx="4851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5" name="文本框 24"/>
          <p:cNvSpPr txBox="1"/>
          <p:nvPr/>
        </p:nvSpPr>
        <p:spPr>
          <a:xfrm>
            <a:off x="2284095" y="3188970"/>
            <a:ext cx="2965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1" name="文本框 20"/>
          <p:cNvSpPr txBox="1"/>
          <p:nvPr/>
        </p:nvSpPr>
        <p:spPr>
          <a:xfrm>
            <a:off x="3012440" y="3188970"/>
            <a:ext cx="7035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23" name="文本框 22"/>
          <p:cNvSpPr txBox="1"/>
          <p:nvPr/>
        </p:nvSpPr>
        <p:spPr>
          <a:xfrm>
            <a:off x="2603500" y="3188970"/>
            <a:ext cx="38544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6" name="文本框 35"/>
          <p:cNvSpPr txBox="1"/>
          <p:nvPr/>
        </p:nvSpPr>
        <p:spPr>
          <a:xfrm>
            <a:off x="5497195" y="6066790"/>
            <a:ext cx="443865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7" name="文本框 36"/>
          <p:cNvSpPr txBox="1"/>
          <p:nvPr/>
        </p:nvSpPr>
        <p:spPr>
          <a:xfrm>
            <a:off x="5982335" y="6066790"/>
            <a:ext cx="970280" cy="33718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sp>
        <p:nvSpPr>
          <p:cNvPr id="38" name="文本框 37"/>
          <p:cNvSpPr txBox="1"/>
          <p:nvPr/>
        </p:nvSpPr>
        <p:spPr>
          <a:xfrm>
            <a:off x="4712335" y="6066790"/>
            <a:ext cx="636905" cy="33718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endParaRPr lang="en-US" altLang="zh-CN" sz="1600"/>
          </a:p>
        </p:txBody>
      </p:sp>
      <p:cxnSp>
        <p:nvCxnSpPr>
          <p:cNvPr id="12" name="直接连接符 11"/>
          <p:cNvCxnSpPr/>
          <p:nvPr/>
        </p:nvCxnSpPr>
        <p:spPr>
          <a:xfrm>
            <a:off x="4164965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428990" y="819785"/>
            <a:ext cx="16510" cy="5418000"/>
          </a:xfrm>
          <a:prstGeom prst="line">
            <a:avLst/>
          </a:prstGeom>
          <a:ln w="28575" cmpd="sng">
            <a:solidFill>
              <a:srgbClr val="A7A9A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694690" y="4398645"/>
            <a:ext cx="2224405" cy="2259965"/>
            <a:chOff x="1094" y="6927"/>
            <a:chExt cx="3503" cy="3559"/>
          </a:xfrm>
        </p:grpSpPr>
        <p:sp>
          <p:nvSpPr>
            <p:cNvPr id="160" name="文本框 159"/>
            <p:cNvSpPr txBox="1"/>
            <p:nvPr/>
          </p:nvSpPr>
          <p:spPr>
            <a:xfrm>
              <a:off x="1137" y="6927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2338" y="6927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094" y="7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6" name="矩形 155"/>
            <p:cNvSpPr/>
            <p:nvPr/>
          </p:nvSpPr>
          <p:spPr>
            <a:xfrm>
              <a:off x="1094" y="8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7" name="矩形 156"/>
            <p:cNvSpPr/>
            <p:nvPr/>
          </p:nvSpPr>
          <p:spPr>
            <a:xfrm>
              <a:off x="1094" y="8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40</a:t>
              </a:r>
            </a:p>
          </p:txBody>
        </p:sp>
        <p:sp>
          <p:nvSpPr>
            <p:cNvPr id="158" name="矩形 157"/>
            <p:cNvSpPr/>
            <p:nvPr/>
          </p:nvSpPr>
          <p:spPr>
            <a:xfrm>
              <a:off x="1094" y="901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1094" y="9507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352" y="9992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3104" y="10004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2306" y="7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2306" y="8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68" name="矩形 167"/>
            <p:cNvSpPr/>
            <p:nvPr/>
          </p:nvSpPr>
          <p:spPr>
            <a:xfrm>
              <a:off x="2306" y="8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306" y="899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306" y="9495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069" y="7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4, 8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3069" y="8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73" name="矩形 172"/>
            <p:cNvSpPr/>
            <p:nvPr/>
          </p:nvSpPr>
          <p:spPr>
            <a:xfrm>
              <a:off x="3069" y="8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1, 2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3069" y="899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75" name="矩形 174"/>
            <p:cNvSpPr/>
            <p:nvPr/>
          </p:nvSpPr>
          <p:spPr>
            <a:xfrm>
              <a:off x="3069" y="9495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07000" y="2218690"/>
            <a:ext cx="2707640" cy="2252345"/>
            <a:chOff x="8200" y="3494"/>
            <a:chExt cx="4264" cy="3547"/>
          </a:xfrm>
        </p:grpSpPr>
        <p:sp>
          <p:nvSpPr>
            <p:cNvPr id="177" name="矩形 176"/>
            <p:cNvSpPr/>
            <p:nvPr/>
          </p:nvSpPr>
          <p:spPr>
            <a:xfrm>
              <a:off x="8200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8" name="矩形 177"/>
            <p:cNvSpPr/>
            <p:nvPr/>
          </p:nvSpPr>
          <p:spPr>
            <a:xfrm>
              <a:off x="8200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200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180" name="矩形 179"/>
            <p:cNvSpPr/>
            <p:nvPr/>
          </p:nvSpPr>
          <p:spPr>
            <a:xfrm>
              <a:off x="8200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1" name="矩形 180"/>
            <p:cNvSpPr/>
            <p:nvPr/>
          </p:nvSpPr>
          <p:spPr>
            <a:xfrm>
              <a:off x="8200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8258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9459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9458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0210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1320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9412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8" name="矩形 187"/>
            <p:cNvSpPr/>
            <p:nvPr/>
          </p:nvSpPr>
          <p:spPr>
            <a:xfrm>
              <a:off x="9412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412" y="505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412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9412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175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0175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4" name="矩形 193"/>
            <p:cNvSpPr/>
            <p:nvPr/>
          </p:nvSpPr>
          <p:spPr>
            <a:xfrm>
              <a:off x="10175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95" name="矩形 194"/>
            <p:cNvSpPr/>
            <p:nvPr/>
          </p:nvSpPr>
          <p:spPr>
            <a:xfrm>
              <a:off x="10175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6" name="矩形 195"/>
            <p:cNvSpPr/>
            <p:nvPr/>
          </p:nvSpPr>
          <p:spPr>
            <a:xfrm>
              <a:off x="10175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97" name="矩形 196"/>
            <p:cNvSpPr/>
            <p:nvPr/>
          </p:nvSpPr>
          <p:spPr>
            <a:xfrm>
              <a:off x="11320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98" name="矩形 197"/>
            <p:cNvSpPr/>
            <p:nvPr/>
          </p:nvSpPr>
          <p:spPr>
            <a:xfrm>
              <a:off x="11320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99" name="矩形 198"/>
            <p:cNvSpPr/>
            <p:nvPr/>
          </p:nvSpPr>
          <p:spPr>
            <a:xfrm>
              <a:off x="11320" y="505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0" name="矩形 199"/>
            <p:cNvSpPr/>
            <p:nvPr/>
          </p:nvSpPr>
          <p:spPr>
            <a:xfrm>
              <a:off x="11320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01" name="矩形 200"/>
            <p:cNvSpPr/>
            <p:nvPr/>
          </p:nvSpPr>
          <p:spPr>
            <a:xfrm>
              <a:off x="11320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4722495" y="4465320"/>
            <a:ext cx="2224405" cy="2252345"/>
            <a:chOff x="10121" y="6945"/>
            <a:chExt cx="3503" cy="3547"/>
          </a:xfrm>
        </p:grpSpPr>
        <p:sp>
          <p:nvSpPr>
            <p:cNvPr id="202" name="矩形 201"/>
            <p:cNvSpPr/>
            <p:nvPr/>
          </p:nvSpPr>
          <p:spPr>
            <a:xfrm>
              <a:off x="10121" y="75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03" name="矩形 202"/>
            <p:cNvSpPr/>
            <p:nvPr/>
          </p:nvSpPr>
          <p:spPr>
            <a:xfrm>
              <a:off x="10121" y="80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0121" y="85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0121" y="901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64</a:t>
              </a: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0121" y="951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88</a:t>
              </a: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0179" y="6945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380" y="6945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1379" y="9998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12131" y="10010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211" name="矩形 210"/>
            <p:cNvSpPr/>
            <p:nvPr/>
          </p:nvSpPr>
          <p:spPr>
            <a:xfrm>
              <a:off x="11333" y="75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2" name="矩形 211"/>
            <p:cNvSpPr/>
            <p:nvPr/>
          </p:nvSpPr>
          <p:spPr>
            <a:xfrm>
              <a:off x="11333" y="80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13" name="矩形 212"/>
            <p:cNvSpPr/>
            <p:nvPr/>
          </p:nvSpPr>
          <p:spPr>
            <a:xfrm>
              <a:off x="11333" y="85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14" name="矩形 213"/>
            <p:cNvSpPr/>
            <p:nvPr/>
          </p:nvSpPr>
          <p:spPr>
            <a:xfrm>
              <a:off x="11333" y="900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rgbClr val="FF0000"/>
                  </a:solidFill>
                  <a:uFillTx/>
                </a:rPr>
                <a:t>0</a:t>
              </a:r>
            </a:p>
          </p:txBody>
        </p:sp>
        <p:sp>
          <p:nvSpPr>
            <p:cNvPr id="215" name="矩形 214"/>
            <p:cNvSpPr/>
            <p:nvPr/>
          </p:nvSpPr>
          <p:spPr>
            <a:xfrm>
              <a:off x="11333" y="950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32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2096" y="7513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1, 5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096" y="801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7, 8</a:t>
              </a: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2096" y="850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19" name="矩形 218"/>
            <p:cNvSpPr/>
            <p:nvPr/>
          </p:nvSpPr>
          <p:spPr>
            <a:xfrm>
              <a:off x="12096" y="900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</a:t>
              </a: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2096" y="950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1, 2, 9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68460" y="2127885"/>
            <a:ext cx="2707640" cy="2252345"/>
            <a:chOff x="14596" y="3351"/>
            <a:chExt cx="4264" cy="3547"/>
          </a:xfrm>
        </p:grpSpPr>
        <p:sp>
          <p:nvSpPr>
            <p:cNvPr id="265" name="矩形 264"/>
            <p:cNvSpPr/>
            <p:nvPr/>
          </p:nvSpPr>
          <p:spPr>
            <a:xfrm>
              <a:off x="14596" y="393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66" name="矩形 265"/>
            <p:cNvSpPr/>
            <p:nvPr/>
          </p:nvSpPr>
          <p:spPr>
            <a:xfrm>
              <a:off x="14596" y="442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267" name="矩形 266"/>
            <p:cNvSpPr/>
            <p:nvPr/>
          </p:nvSpPr>
          <p:spPr>
            <a:xfrm>
              <a:off x="14596" y="492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9</a:t>
              </a:r>
            </a:p>
          </p:txBody>
        </p:sp>
        <p:sp>
          <p:nvSpPr>
            <p:cNvPr id="268" name="矩形 267"/>
            <p:cNvSpPr/>
            <p:nvPr/>
          </p:nvSpPr>
          <p:spPr>
            <a:xfrm>
              <a:off x="14596" y="542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69" name="矩形 268"/>
            <p:cNvSpPr/>
            <p:nvPr/>
          </p:nvSpPr>
          <p:spPr>
            <a:xfrm>
              <a:off x="14596" y="591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70" name="文本框 269"/>
            <p:cNvSpPr txBox="1"/>
            <p:nvPr/>
          </p:nvSpPr>
          <p:spPr>
            <a:xfrm>
              <a:off x="14654" y="3351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15855" y="3351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272" name="文本框 271"/>
            <p:cNvSpPr txBox="1"/>
            <p:nvPr/>
          </p:nvSpPr>
          <p:spPr>
            <a:xfrm>
              <a:off x="15854" y="6404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273" name="文本框 272"/>
            <p:cNvSpPr txBox="1"/>
            <p:nvPr/>
          </p:nvSpPr>
          <p:spPr>
            <a:xfrm>
              <a:off x="16606" y="6416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274" name="文本框 273"/>
            <p:cNvSpPr txBox="1"/>
            <p:nvPr/>
          </p:nvSpPr>
          <p:spPr>
            <a:xfrm>
              <a:off x="17716" y="6416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275" name="矩形 274"/>
            <p:cNvSpPr/>
            <p:nvPr/>
          </p:nvSpPr>
          <p:spPr>
            <a:xfrm>
              <a:off x="15808" y="391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6" name="矩形 275"/>
            <p:cNvSpPr/>
            <p:nvPr/>
          </p:nvSpPr>
          <p:spPr>
            <a:xfrm>
              <a:off x="15808" y="4416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77" name="矩形 276"/>
            <p:cNvSpPr/>
            <p:nvPr/>
          </p:nvSpPr>
          <p:spPr>
            <a:xfrm>
              <a:off x="15808" y="491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0</a:t>
              </a:r>
            </a:p>
          </p:txBody>
        </p:sp>
        <p:sp>
          <p:nvSpPr>
            <p:cNvPr id="278" name="矩形 277"/>
            <p:cNvSpPr/>
            <p:nvPr/>
          </p:nvSpPr>
          <p:spPr>
            <a:xfrm>
              <a:off x="15808" y="541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279" name="矩形 278"/>
            <p:cNvSpPr/>
            <p:nvPr/>
          </p:nvSpPr>
          <p:spPr>
            <a:xfrm>
              <a:off x="15808" y="590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0" name="矩形 279"/>
            <p:cNvSpPr/>
            <p:nvPr/>
          </p:nvSpPr>
          <p:spPr>
            <a:xfrm>
              <a:off x="16571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1" name="矩形 280"/>
            <p:cNvSpPr/>
            <p:nvPr/>
          </p:nvSpPr>
          <p:spPr>
            <a:xfrm>
              <a:off x="16571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282" name="矩形 281"/>
            <p:cNvSpPr/>
            <p:nvPr/>
          </p:nvSpPr>
          <p:spPr>
            <a:xfrm>
              <a:off x="16571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283" name="矩形 282"/>
            <p:cNvSpPr/>
            <p:nvPr/>
          </p:nvSpPr>
          <p:spPr>
            <a:xfrm>
              <a:off x="16571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4" name="矩形 283"/>
            <p:cNvSpPr/>
            <p:nvPr/>
          </p:nvSpPr>
          <p:spPr>
            <a:xfrm>
              <a:off x="16571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5" name="矩形 284"/>
            <p:cNvSpPr/>
            <p:nvPr/>
          </p:nvSpPr>
          <p:spPr>
            <a:xfrm>
              <a:off x="17716" y="391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286" name="矩形 285"/>
            <p:cNvSpPr/>
            <p:nvPr/>
          </p:nvSpPr>
          <p:spPr>
            <a:xfrm>
              <a:off x="17716" y="4416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287" name="矩形 286"/>
            <p:cNvSpPr/>
            <p:nvPr/>
          </p:nvSpPr>
          <p:spPr>
            <a:xfrm>
              <a:off x="17716" y="491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288" name="矩形 287"/>
            <p:cNvSpPr/>
            <p:nvPr/>
          </p:nvSpPr>
          <p:spPr>
            <a:xfrm>
              <a:off x="17716" y="541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289" name="矩形 288"/>
            <p:cNvSpPr/>
            <p:nvPr/>
          </p:nvSpPr>
          <p:spPr>
            <a:xfrm>
              <a:off x="17716" y="5907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pic>
        <p:nvPicPr>
          <p:cNvPr id="83" name="图片 82" descr="computer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50" y="639445"/>
            <a:ext cx="1176655" cy="1176655"/>
          </a:xfrm>
          <a:prstGeom prst="rect">
            <a:avLst/>
          </a:prstGeom>
        </p:spPr>
      </p:pic>
      <p:pic>
        <p:nvPicPr>
          <p:cNvPr id="84" name="图片 83" descr="computer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460" y="724535"/>
            <a:ext cx="1148080" cy="1120775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5881370" y="723900"/>
            <a:ext cx="1148080" cy="1092200"/>
            <a:chOff x="7736" y="2229"/>
            <a:chExt cx="2329" cy="2329"/>
          </a:xfrm>
        </p:grpSpPr>
        <p:pic>
          <p:nvPicPr>
            <p:cNvPr id="86" name="图片 85" descr="computer-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36" y="2229"/>
              <a:ext cx="2329" cy="2329"/>
            </a:xfrm>
            <a:prstGeom prst="rect">
              <a:avLst/>
            </a:prstGeom>
          </p:spPr>
        </p:pic>
        <p:sp>
          <p:nvSpPr>
            <p:cNvPr id="89" name="文本框 88"/>
            <p:cNvSpPr txBox="1"/>
            <p:nvPr/>
          </p:nvSpPr>
          <p:spPr>
            <a:xfrm>
              <a:off x="8104" y="3180"/>
              <a:ext cx="1592" cy="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/>
            </a:p>
          </p:txBody>
        </p:sp>
      </p:grpSp>
      <p:sp>
        <p:nvSpPr>
          <p:cNvPr id="163" name="文本框 162"/>
          <p:cNvSpPr txBox="1"/>
          <p:nvPr/>
        </p:nvSpPr>
        <p:spPr>
          <a:xfrm>
            <a:off x="1901825" y="116522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Machine1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5867400" y="1123315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Machine2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10115550" y="1074420"/>
            <a:ext cx="10636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/>
              <a:t>Machine3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3740150" y="46355"/>
            <a:ext cx="5264150" cy="648335"/>
          </a:xfrm>
          <a:prstGeom prst="roundRect">
            <a:avLst/>
          </a:prstGeom>
          <a:ln w="28575" cmpd="sng">
            <a:solidFill>
              <a:srgbClr val="92D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200" b="1">
                <a:sym typeface="+mn-ea"/>
              </a:rPr>
              <a:t>forward put on machine2 </a:t>
            </a:r>
            <a:r>
              <a:rPr lang="en-US" altLang="zh-CN" sz="2200">
                <a:sym typeface="+mn-ea"/>
              </a:rPr>
              <a:t>edge 7-&gt;9</a:t>
            </a:r>
            <a:endParaRPr lang="en-US" altLang="zh-CN" sz="2200"/>
          </a:p>
          <a:p>
            <a:pPr algn="ctr"/>
            <a:r>
              <a:rPr lang="en-US" altLang="zh-CN" sz="2200" b="1">
                <a:sym typeface="+mn-ea"/>
              </a:rPr>
              <a:t>migrate on  machine3</a:t>
            </a:r>
            <a:r>
              <a:rPr lang="en-US" altLang="zh-CN" sz="2200">
                <a:sym typeface="+mn-ea"/>
              </a:rPr>
              <a:t> value of node 7</a:t>
            </a:r>
            <a:endParaRPr lang="en-US" altLang="zh-CN" b="1"/>
          </a:p>
        </p:txBody>
      </p:sp>
      <p:pic>
        <p:nvPicPr>
          <p:cNvPr id="87" name="图片 86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975" y="5011420"/>
            <a:ext cx="1025525" cy="10255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3085" y="47999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3" name="图片 2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8200" y="4947920"/>
            <a:ext cx="1025525" cy="10255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179310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pic>
        <p:nvPicPr>
          <p:cNvPr id="6" name="图片 5" descr="Memcach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7255" y="4947920"/>
            <a:ext cx="1025525" cy="10255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48365" y="4736465"/>
            <a:ext cx="1043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key-addr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0989945" y="5083810"/>
            <a:ext cx="116014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/>
              <a:t>7-&gt;2,1,24,64</a:t>
            </a:r>
            <a:endParaRPr lang="zh-CN" altLang="en-US" sz="1500"/>
          </a:p>
        </p:txBody>
      </p:sp>
      <p:grpSp>
        <p:nvGrpSpPr>
          <p:cNvPr id="11" name="组合 10"/>
          <p:cNvGrpSpPr/>
          <p:nvPr/>
        </p:nvGrpSpPr>
        <p:grpSpPr>
          <a:xfrm>
            <a:off x="1031240" y="2218690"/>
            <a:ext cx="2707640" cy="2252345"/>
            <a:chOff x="1624" y="3494"/>
            <a:chExt cx="4264" cy="3547"/>
          </a:xfrm>
        </p:grpSpPr>
        <p:sp>
          <p:nvSpPr>
            <p:cNvPr id="130" name="矩形 129"/>
            <p:cNvSpPr/>
            <p:nvPr/>
          </p:nvSpPr>
          <p:spPr>
            <a:xfrm>
              <a:off x="1624" y="4074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624" y="4571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624" y="5068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1624" y="5565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1624" y="606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682" y="3494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koff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883" y="3494"/>
              <a:ext cx="282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addr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882" y="6547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flag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3634" y="6559"/>
              <a:ext cx="98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744" y="6559"/>
              <a:ext cx="1145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836" y="4062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836" y="4559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836" y="5553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bg1"/>
                </a:solidFill>
                <a:uFillTx/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836" y="605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99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599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3599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3599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4744" y="4062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51" name="矩形 150"/>
            <p:cNvSpPr/>
            <p:nvPr/>
          </p:nvSpPr>
          <p:spPr>
            <a:xfrm>
              <a:off x="4744" y="4559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744" y="5553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4" y="6050"/>
              <a:ext cx="1145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6" y="5068"/>
              <a:ext cx="3052" cy="496"/>
              <a:chOff x="2737" y="1373"/>
              <a:chExt cx="3052" cy="496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737" y="1373"/>
                <a:ext cx="763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645" y="1373"/>
                <a:ext cx="1145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rgbClr val="FF0000"/>
                    </a:solidFill>
                  </a:rPr>
                  <a:t>88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00" y="1373"/>
                <a:ext cx="501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001" y="1373"/>
                <a:ext cx="644" cy="497"/>
              </a:xfrm>
              <a:prstGeom prst="rect">
                <a:avLst/>
              </a:prstGeom>
              <a:noFill/>
              <a:ln w="28575" cmpd="sng">
                <a:solidFill>
                  <a:srgbClr val="A7A9AC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0">
                    <a:solidFill>
                      <a:srgbClr val="FF0000"/>
                    </a:solidFill>
                  </a:rPr>
                  <a:t>32</a:t>
                </a: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7091680" y="5127625"/>
            <a:ext cx="1154430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1500">
                <a:sym typeface="+mn-ea"/>
              </a:rPr>
              <a:t>7-&gt;2,1,24,64</a:t>
            </a:r>
            <a:endParaRPr lang="zh-CN" altLang="en-US" sz="1500"/>
          </a:p>
        </p:txBody>
      </p:sp>
      <p:sp>
        <p:nvSpPr>
          <p:cNvPr id="22" name="文本框 21"/>
          <p:cNvSpPr txBox="1"/>
          <p:nvPr/>
        </p:nvSpPr>
        <p:spPr>
          <a:xfrm>
            <a:off x="5709920" y="1816100"/>
            <a:ext cx="141351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H(KEY)-&gt;MID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701405" y="4406265"/>
            <a:ext cx="2224405" cy="2252345"/>
            <a:chOff x="10470" y="5812"/>
            <a:chExt cx="3503" cy="3547"/>
          </a:xfrm>
        </p:grpSpPr>
        <p:sp>
          <p:nvSpPr>
            <p:cNvPr id="31" name="矩形 30"/>
            <p:cNvSpPr/>
            <p:nvPr/>
          </p:nvSpPr>
          <p:spPr>
            <a:xfrm>
              <a:off x="10470" y="6392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70" y="6889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70" y="7386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40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0470" y="7883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56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470" y="8380"/>
              <a:ext cx="987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528" y="5812"/>
              <a:ext cx="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off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729" y="5812"/>
              <a:ext cx="224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28" y="8865"/>
              <a:ext cx="7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solidFill>
                    <a:schemeClr val="tx1"/>
                  </a:solidFill>
                </a:rPr>
                <a:t>size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480" y="8877"/>
              <a:ext cx="13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chemeClr val="tx1"/>
                  </a:solidFill>
                </a:rPr>
                <a:t>value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82" y="6380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1682" y="6877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16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1682" y="7374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16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1682" y="7871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24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1682" y="8368"/>
              <a:ext cx="763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45" y="6380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5, 7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2445" y="6877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2445" y="7374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445" y="7871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tx1"/>
                  </a:solidFill>
                  <a:uFillTx/>
                </a:rPr>
                <a:t>1,  2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12445" y="8368"/>
              <a:ext cx="1528" cy="497"/>
            </a:xfrm>
            <a:prstGeom prst="rect">
              <a:avLst/>
            </a:prstGeom>
            <a:noFill/>
            <a:ln w="28575" cmpd="sng">
              <a:solidFill>
                <a:srgbClr val="A7A9AC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uFillTx/>
                </a:rPr>
                <a:t>0</a:t>
              </a:r>
            </a:p>
          </p:txBody>
        </p:sp>
      </p:grpSp>
      <p:sp>
        <p:nvSpPr>
          <p:cNvPr id="152" name="椭圆 151"/>
          <p:cNvSpPr/>
          <p:nvPr/>
        </p:nvSpPr>
        <p:spPr>
          <a:xfrm>
            <a:off x="4442460" y="1701800"/>
            <a:ext cx="720090" cy="725805"/>
          </a:xfrm>
          <a:prstGeom prst="ellipse">
            <a:avLst/>
          </a:prstGeom>
          <a:solidFill>
            <a:srgbClr val="8A6EB5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9</a:t>
            </a:r>
          </a:p>
        </p:txBody>
      </p:sp>
      <p:sp>
        <p:nvSpPr>
          <p:cNvPr id="58" name="椭圆 57"/>
          <p:cNvSpPr/>
          <p:nvPr/>
        </p:nvSpPr>
        <p:spPr>
          <a:xfrm>
            <a:off x="4442460" y="692150"/>
            <a:ext cx="735965" cy="709295"/>
          </a:xfrm>
          <a:prstGeom prst="ellipse">
            <a:avLst/>
          </a:prstGeom>
          <a:solidFill>
            <a:srgbClr val="8A6EB5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cxnSp>
        <p:nvCxnSpPr>
          <p:cNvPr id="60" name="直接箭头连接符 59"/>
          <p:cNvCxnSpPr>
            <a:stCxn id="58" idx="4"/>
            <a:endCxn id="152" idx="0"/>
          </p:cNvCxnSpPr>
          <p:nvPr/>
        </p:nvCxnSpPr>
        <p:spPr>
          <a:xfrm flipH="1">
            <a:off x="4802505" y="1401445"/>
            <a:ext cx="8255" cy="3003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8833485" y="1491615"/>
            <a:ext cx="547370" cy="548640"/>
            <a:chOff x="11274" y="4717"/>
            <a:chExt cx="862" cy="864"/>
          </a:xfrm>
        </p:grpSpPr>
        <p:sp>
          <p:nvSpPr>
            <p:cNvPr id="63" name="左弧形箭头 62"/>
            <p:cNvSpPr/>
            <p:nvPr/>
          </p:nvSpPr>
          <p:spPr>
            <a:xfrm>
              <a:off x="11274" y="4717"/>
              <a:ext cx="371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左弧形箭头 63"/>
            <p:cNvSpPr/>
            <p:nvPr/>
          </p:nvSpPr>
          <p:spPr>
            <a:xfrm flipH="1" flipV="1">
              <a:off x="11800" y="4717"/>
              <a:ext cx="337" cy="864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417050" y="1596390"/>
            <a:ext cx="790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RETRY</a:t>
            </a:r>
          </a:p>
        </p:txBody>
      </p:sp>
      <p:pic>
        <p:nvPicPr>
          <p:cNvPr id="66" name="图片 65" descr="Memcached (1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9795" y="4941570"/>
            <a:ext cx="1031875" cy="1031875"/>
          </a:xfrm>
          <a:prstGeom prst="rect">
            <a:avLst/>
          </a:prstGeom>
        </p:spPr>
      </p:pic>
      <p:sp>
        <p:nvSpPr>
          <p:cNvPr id="67" name="任意多边形 66"/>
          <p:cNvSpPr/>
          <p:nvPr/>
        </p:nvSpPr>
        <p:spPr>
          <a:xfrm>
            <a:off x="650875" y="1889125"/>
            <a:ext cx="9210675" cy="1494790"/>
          </a:xfrm>
          <a:custGeom>
            <a:avLst/>
            <a:gdLst>
              <a:gd name="connisteX0" fmla="*/ 9210363 w 9210363"/>
              <a:gd name="connsiteY0" fmla="*/ 124375 h 1494705"/>
              <a:gd name="connisteX1" fmla="*/ 2697803 w 9210363"/>
              <a:gd name="connsiteY1" fmla="*/ 25950 h 1494705"/>
              <a:gd name="connisteX2" fmla="*/ 148913 w 9210363"/>
              <a:gd name="connsiteY2" fmla="*/ 557445 h 1494705"/>
              <a:gd name="connisteX3" fmla="*/ 494353 w 9210363"/>
              <a:gd name="connsiteY3" fmla="*/ 1494705 h 149470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9210363" h="1494706">
                <a:moveTo>
                  <a:pt x="9210363" y="124376"/>
                </a:moveTo>
                <a:cubicBezTo>
                  <a:pt x="7958778" y="93896"/>
                  <a:pt x="4510093" y="-60409"/>
                  <a:pt x="2697803" y="25951"/>
                </a:cubicBezTo>
                <a:cubicBezTo>
                  <a:pt x="885513" y="112311"/>
                  <a:pt x="589603" y="263441"/>
                  <a:pt x="148913" y="557446"/>
                </a:cubicBezTo>
                <a:cubicBezTo>
                  <a:pt x="-291777" y="851451"/>
                  <a:pt x="374338" y="1318176"/>
                  <a:pt x="494353" y="1494706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VkOWFkNmQ3MjIwOTI3ZGZlNTVkNWIzMzRjZGQwZm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7198</Words>
  <Application>Microsoft Office PowerPoint</Application>
  <PresentationFormat>宽屏</PresentationFormat>
  <Paragraphs>5757</Paragraphs>
  <Slides>44</Slides>
  <Notes>39</Notes>
  <HiddenSlides>1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周fea</dc:creator>
  <cp:lastModifiedBy>ke</cp:lastModifiedBy>
  <cp:revision>172</cp:revision>
  <dcterms:created xsi:type="dcterms:W3CDTF">2022-05-07T04:46:00Z</dcterms:created>
  <dcterms:modified xsi:type="dcterms:W3CDTF">2022-05-09T08:22:56Z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FD5F74395AA54BB5A240AA3BCC3276C0</vt:lpwstr>
  </property>
  <property fmtid="{D5CDD505-2E9C-101B-9397-08002B2CF9AE}" pid="3" name="KSOProductBuildVer">
    <vt:lpwstr>2052-11.1.0.11636</vt:lpwstr>
  </property>
</Properties>
</file>