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25"/>
  </p:notesMasterIdLst>
  <p:handoutMasterIdLst>
    <p:handoutMasterId r:id="rId126"/>
  </p:handoutMasterIdLst>
  <p:sldIdLst>
    <p:sldId id="2241" r:id="rId2"/>
    <p:sldId id="3395" r:id="rId3"/>
    <p:sldId id="3312" r:id="rId4"/>
    <p:sldId id="3340" r:id="rId5"/>
    <p:sldId id="3314" r:id="rId6"/>
    <p:sldId id="3342" r:id="rId7"/>
    <p:sldId id="3341" r:id="rId8"/>
    <p:sldId id="3286" r:id="rId9"/>
    <p:sldId id="3287" r:id="rId10"/>
    <p:sldId id="3288" r:id="rId11"/>
    <p:sldId id="3343" r:id="rId12"/>
    <p:sldId id="3344" r:id="rId13"/>
    <p:sldId id="3274" r:id="rId14"/>
    <p:sldId id="3275" r:id="rId15"/>
    <p:sldId id="3276" r:id="rId16"/>
    <p:sldId id="3254" r:id="rId17"/>
    <p:sldId id="3315" r:id="rId18"/>
    <p:sldId id="3317" r:id="rId19"/>
    <p:sldId id="3318" r:id="rId20"/>
    <p:sldId id="3258" r:id="rId21"/>
    <p:sldId id="3293" r:id="rId22"/>
    <p:sldId id="3271" r:id="rId23"/>
    <p:sldId id="3294" r:id="rId24"/>
    <p:sldId id="3262" r:id="rId25"/>
    <p:sldId id="3263" r:id="rId26"/>
    <p:sldId id="3295" r:id="rId27"/>
    <p:sldId id="3296" r:id="rId28"/>
    <p:sldId id="3284" r:id="rId29"/>
    <p:sldId id="3265" r:id="rId30"/>
    <p:sldId id="3291" r:id="rId31"/>
    <p:sldId id="3319" r:id="rId32"/>
    <p:sldId id="3347" r:id="rId33"/>
    <p:sldId id="3346" r:id="rId34"/>
    <p:sldId id="3268" r:id="rId35"/>
    <p:sldId id="3292" r:id="rId36"/>
    <p:sldId id="3321" r:id="rId37"/>
    <p:sldId id="3322" r:id="rId38"/>
    <p:sldId id="3349" r:id="rId39"/>
    <p:sldId id="3348" r:id="rId40"/>
    <p:sldId id="3289" r:id="rId41"/>
    <p:sldId id="3323" r:id="rId42"/>
    <p:sldId id="3371" r:id="rId43"/>
    <p:sldId id="3350" r:id="rId44"/>
    <p:sldId id="3128" r:id="rId45"/>
    <p:sldId id="3141" r:id="rId46"/>
    <p:sldId id="3131" r:id="rId47"/>
    <p:sldId id="3142" r:id="rId48"/>
    <p:sldId id="3245" r:id="rId49"/>
    <p:sldId id="3233" r:id="rId50"/>
    <p:sldId id="3242" r:id="rId51"/>
    <p:sldId id="3244" r:id="rId52"/>
    <p:sldId id="3243" r:id="rId53"/>
    <p:sldId id="3132" r:id="rId54"/>
    <p:sldId id="3133" r:id="rId55"/>
    <p:sldId id="3145" r:id="rId56"/>
    <p:sldId id="3234" r:id="rId57"/>
    <p:sldId id="3246" r:id="rId58"/>
    <p:sldId id="3144" r:id="rId59"/>
    <p:sldId id="3146" r:id="rId60"/>
    <p:sldId id="3247" r:id="rId61"/>
    <p:sldId id="3138" r:id="rId62"/>
    <p:sldId id="3235" r:id="rId63"/>
    <p:sldId id="3248" r:id="rId64"/>
    <p:sldId id="3239" r:id="rId65"/>
    <p:sldId id="3232" r:id="rId66"/>
    <p:sldId id="3236" r:id="rId67"/>
    <p:sldId id="3249" r:id="rId68"/>
    <p:sldId id="3250" r:id="rId69"/>
    <p:sldId id="3240" r:id="rId70"/>
    <p:sldId id="3237" r:id="rId71"/>
    <p:sldId id="3238" r:id="rId72"/>
    <p:sldId id="3374" r:id="rId73"/>
    <p:sldId id="3373" r:id="rId74"/>
    <p:sldId id="3305" r:id="rId75"/>
    <p:sldId id="3375" r:id="rId76"/>
    <p:sldId id="3351" r:id="rId77"/>
    <p:sldId id="3352" r:id="rId78"/>
    <p:sldId id="3353" r:id="rId79"/>
    <p:sldId id="3355" r:id="rId80"/>
    <p:sldId id="3324" r:id="rId81"/>
    <p:sldId id="3326" r:id="rId82"/>
    <p:sldId id="3339" r:id="rId83"/>
    <p:sldId id="3356" r:id="rId84"/>
    <p:sldId id="3330" r:id="rId85"/>
    <p:sldId id="3357" r:id="rId86"/>
    <p:sldId id="3358" r:id="rId87"/>
    <p:sldId id="3327" r:id="rId88"/>
    <p:sldId id="3332" r:id="rId89"/>
    <p:sldId id="3333" r:id="rId90"/>
    <p:sldId id="3334" r:id="rId91"/>
    <p:sldId id="3359" r:id="rId92"/>
    <p:sldId id="3335" r:id="rId93"/>
    <p:sldId id="3336" r:id="rId94"/>
    <p:sldId id="3337" r:id="rId95"/>
    <p:sldId id="3376" r:id="rId96"/>
    <p:sldId id="3377" r:id="rId97"/>
    <p:sldId id="3378" r:id="rId98"/>
    <p:sldId id="2475" r:id="rId99"/>
    <p:sldId id="3111" r:id="rId100"/>
    <p:sldId id="3379" r:id="rId101"/>
    <p:sldId id="2648" r:id="rId102"/>
    <p:sldId id="2650" r:id="rId103"/>
    <p:sldId id="3114" r:id="rId104"/>
    <p:sldId id="3151" r:id="rId105"/>
    <p:sldId id="3380" r:id="rId106"/>
    <p:sldId id="3381" r:id="rId107"/>
    <p:sldId id="3382" r:id="rId108"/>
    <p:sldId id="3383" r:id="rId109"/>
    <p:sldId id="3384" r:id="rId110"/>
    <p:sldId id="3385" r:id="rId111"/>
    <p:sldId id="3386" r:id="rId112"/>
    <p:sldId id="3241" r:id="rId113"/>
    <p:sldId id="3387" r:id="rId114"/>
    <p:sldId id="3388" r:id="rId115"/>
    <p:sldId id="3389" r:id="rId116"/>
    <p:sldId id="3390" r:id="rId117"/>
    <p:sldId id="3391" r:id="rId118"/>
    <p:sldId id="3392" r:id="rId119"/>
    <p:sldId id="3393" r:id="rId120"/>
    <p:sldId id="3251" r:id="rId121"/>
    <p:sldId id="3252" r:id="rId122"/>
    <p:sldId id="3253" r:id="rId123"/>
    <p:sldId id="3394" r:id="rId124"/>
  </p:sldIdLst>
  <p:sldSz cx="10160000" cy="5715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3" userDrawn="1">
          <p15:clr>
            <a:srgbClr val="A4A3A4"/>
          </p15:clr>
        </p15:guide>
        <p15:guide id="2" pos="378" userDrawn="1">
          <p15:clr>
            <a:srgbClr val="A4A3A4"/>
          </p15:clr>
        </p15:guide>
        <p15:guide id="3" pos="32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E0"/>
    <a:srgbClr val="5FA9FE"/>
    <a:srgbClr val="0432FF"/>
    <a:srgbClr val="D9D9D9"/>
    <a:srgbClr val="D7191C"/>
    <a:srgbClr val="FFFFE5"/>
    <a:srgbClr val="3288BD"/>
    <a:srgbClr val="73FEFF"/>
    <a:srgbClr val="F99D36"/>
    <a:srgbClr val="168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82410"/>
  </p:normalViewPr>
  <p:slideViewPr>
    <p:cSldViewPr snapToGrid="0">
      <p:cViewPr varScale="1">
        <p:scale>
          <a:sx n="133" d="100"/>
          <a:sy n="133" d="100"/>
        </p:scale>
        <p:origin x="664" y="176"/>
      </p:cViewPr>
      <p:guideLst>
        <p:guide orient="horz" pos="2503"/>
        <p:guide pos="378"/>
        <p:guide pos="32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013;&#30340;&#22270;&#34920;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FF3FF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5-2F4D-8D82-476620EB73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9ECAE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B5-2F4D-8D82-476620EB73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519C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B5-2F4D-8D82-476620EB73A4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B5-2F4D-8D82-476620EB7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4257904"/>
        <c:axId val="1714139056"/>
      </c:barChart>
      <c:catAx>
        <c:axId val="1804257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14139056"/>
        <c:crosses val="autoZero"/>
        <c:auto val="1"/>
        <c:lblAlgn val="ctr"/>
        <c:lblOffset val="100"/>
        <c:noMultiLvlLbl val="0"/>
      </c:catAx>
      <c:valAx>
        <c:axId val="171413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Time</a:t>
                </a:r>
                <a:r>
                  <a:rPr lang="en-US" altLang="zh-CN" baseline="0"/>
                  <a:t> (</a:t>
                </a:r>
                <a:r>
                  <a:rPr lang="en-US" altLang="zh-CN" baseline="0" err="1"/>
                  <a:t>ms</a:t>
                </a:r>
                <a:r>
                  <a:rPr lang="en-US" altLang="zh-CN" baseline="0"/>
                  <a:t>)</a:t>
                </a:r>
                <a:endParaRPr lang="zh-CN" altLang="en-US"/>
              </a:p>
            </c:rich>
          </c:tx>
          <c:layout>
            <c:manualLayout>
              <c:xMode val="edge"/>
              <c:yMode val="edge"/>
              <c:x val="3.8162990742147823E-2"/>
              <c:y val="0.191980099827484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 alt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0425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FF3FF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FB-1B4A-907C-899D61AA92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9ECAE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FB-1B4A-907C-899D61AA92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519C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FB-1B4A-907C-899D61AA9246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FB-1B4A-907C-899D61AA92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4257904"/>
        <c:axId val="1714139056"/>
      </c:barChart>
      <c:catAx>
        <c:axId val="1804257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14139056"/>
        <c:crosses val="autoZero"/>
        <c:auto val="1"/>
        <c:lblAlgn val="ctr"/>
        <c:lblOffset val="100"/>
        <c:noMultiLvlLbl val="0"/>
      </c:catAx>
      <c:valAx>
        <c:axId val="171413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Time</a:t>
                </a:r>
                <a:r>
                  <a:rPr lang="en-US" altLang="zh-CN" baseline="0"/>
                  <a:t> (</a:t>
                </a:r>
                <a:r>
                  <a:rPr lang="en-US" altLang="zh-CN" baseline="0" err="1"/>
                  <a:t>ms</a:t>
                </a:r>
                <a:r>
                  <a:rPr lang="en-US" altLang="zh-CN" baseline="0"/>
                  <a:t>)</a:t>
                </a:r>
                <a:endParaRPr lang="zh-CN" altLang="en-US"/>
              </a:p>
            </c:rich>
          </c:tx>
          <c:layout>
            <c:manualLayout>
              <c:xMode val="edge"/>
              <c:yMode val="edge"/>
              <c:x val="3.8162990742147823E-2"/>
              <c:y val="0.191980099827484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 alt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0425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PingFang SC" panose="020B0400000000000000" pitchFamily="34" charset="-122"/>
                <a:cs typeface="Arial" panose="020B0604020202020204" pitchFamily="34" charset="0"/>
              </a:defRPr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C/R for remote fork</a:t>
            </a:r>
            <a:endParaRPr lang="zh-CN" sz="18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70619739179838192"/>
          <c:y val="1.9538875147327724E-2"/>
        </c:manualLayout>
      </c:layout>
      <c:overlay val="0"/>
      <c:spPr>
        <a:solidFill>
          <a:srgbClr val="FFFFFF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PingFang SC" panose="020B0400000000000000" pitchFamily="34" charset="-122"/>
              <a:cs typeface="Arial" panose="020B0604020202020204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6467128828018912"/>
          <c:y val="0.14224534736175709"/>
          <c:w val="0.80517299199363912"/>
          <c:h val="0.56758325680022026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3182BD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</c:v>
                </c:pt>
                <c:pt idx="1">
                  <c:v>10.9</c:v>
                </c:pt>
                <c:pt idx="2">
                  <c:v>12.8</c:v>
                </c:pt>
                <c:pt idx="3">
                  <c:v>17</c:v>
                </c:pt>
                <c:pt idx="4">
                  <c:v>26</c:v>
                </c:pt>
                <c:pt idx="5">
                  <c:v>45</c:v>
                </c:pt>
                <c:pt idx="6">
                  <c:v>74</c:v>
                </c:pt>
                <c:pt idx="7">
                  <c:v>145</c:v>
                </c:pt>
                <c:pt idx="8">
                  <c:v>270</c:v>
                </c:pt>
                <c:pt idx="9">
                  <c:v>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F-DD41-804E-4B6B477571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ECAE1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10.74</c:v>
                </c:pt>
                <c:pt idx="1">
                  <c:v>12.36</c:v>
                </c:pt>
                <c:pt idx="2">
                  <c:v>14.49</c:v>
                </c:pt>
                <c:pt idx="3">
                  <c:v>18.8</c:v>
                </c:pt>
                <c:pt idx="4">
                  <c:v>29.6</c:v>
                </c:pt>
                <c:pt idx="5">
                  <c:v>55.1</c:v>
                </c:pt>
                <c:pt idx="6">
                  <c:v>99.5</c:v>
                </c:pt>
                <c:pt idx="7">
                  <c:v>188</c:v>
                </c:pt>
                <c:pt idx="8">
                  <c:v>372</c:v>
                </c:pt>
                <c:pt idx="9">
                  <c:v>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AF-DD41-804E-4B6B477571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EEBF7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0.61</c:v>
                </c:pt>
                <c:pt idx="1">
                  <c:v>2.29</c:v>
                </c:pt>
                <c:pt idx="2">
                  <c:v>4.57</c:v>
                </c:pt>
                <c:pt idx="3">
                  <c:v>9.1999999999999993</c:v>
                </c:pt>
                <c:pt idx="4">
                  <c:v>19</c:v>
                </c:pt>
                <c:pt idx="5">
                  <c:v>36</c:v>
                </c:pt>
                <c:pt idx="6">
                  <c:v>76.3</c:v>
                </c:pt>
                <c:pt idx="7">
                  <c:v>150</c:v>
                </c:pt>
                <c:pt idx="8">
                  <c:v>297</c:v>
                </c:pt>
                <c:pt idx="9">
                  <c:v>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AF-DD41-804E-4B6B47757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50726112"/>
        <c:axId val="1250221008"/>
      </c:area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Remote fork (C/R)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x"/>
            <c:size val="7"/>
            <c:spPr>
              <a:noFill/>
              <a:ln w="22225">
                <a:solidFill>
                  <a:schemeClr val="tx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20.350000000000001</c:v>
                </c:pt>
                <c:pt idx="1">
                  <c:v>25.549999999999997</c:v>
                </c:pt>
                <c:pt idx="2">
                  <c:v>31.86</c:v>
                </c:pt>
                <c:pt idx="3">
                  <c:v>45</c:v>
                </c:pt>
                <c:pt idx="4">
                  <c:v>74.599999999999994</c:v>
                </c:pt>
                <c:pt idx="5">
                  <c:v>136.1</c:v>
                </c:pt>
                <c:pt idx="6">
                  <c:v>249.8</c:v>
                </c:pt>
                <c:pt idx="7">
                  <c:v>483</c:v>
                </c:pt>
                <c:pt idx="8">
                  <c:v>939</c:v>
                </c:pt>
                <c:pt idx="9">
                  <c:v>1822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AF-DD41-804E-4B6B4775712A}"/>
            </c:ext>
          </c:extLst>
        </c:ser>
        <c:ser>
          <c:idx val="5"/>
          <c:order val="4"/>
          <c:tx>
            <c:strRef>
              <c:f>Sheet1!$G$1</c:f>
              <c:strCache>
                <c:ptCount val="1"/>
                <c:pt idx="0">
                  <c:v>Vanilla container start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noFill/>
              <a:ln w="22225">
                <a:solidFill>
                  <a:srgbClr val="00B050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471.54</c:v>
                </c:pt>
                <c:pt idx="1">
                  <c:v>472.52</c:v>
                </c:pt>
                <c:pt idx="2">
                  <c:v>474.12</c:v>
                </c:pt>
                <c:pt idx="3">
                  <c:v>477.31</c:v>
                </c:pt>
                <c:pt idx="4">
                  <c:v>487.23</c:v>
                </c:pt>
                <c:pt idx="5">
                  <c:v>506.58</c:v>
                </c:pt>
                <c:pt idx="6">
                  <c:v>541.66999999999996</c:v>
                </c:pt>
                <c:pt idx="7">
                  <c:v>611.89</c:v>
                </c:pt>
                <c:pt idx="8">
                  <c:v>752.83</c:v>
                </c:pt>
                <c:pt idx="9">
                  <c:v>1032.6300000000001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AF-DD41-804E-4B6B47757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726112"/>
        <c:axId val="1250221008"/>
      </c:lineChart>
      <c:catAx>
        <c:axId val="12507261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PingFang SC Bold" panose="020B0400000000000000" pitchFamily="34" charset="-122"/>
                    <a:cs typeface="Arial" panose="020B0604020202020204" pitchFamily="34" charset="0"/>
                  </a:defRPr>
                </a:pPr>
                <a:r>
                  <a:rPr lang="en-US" sz="1600" b="1">
                    <a:latin typeface="Arial" panose="020B0604020202020204" pitchFamily="34" charset="0"/>
                    <a:cs typeface="Arial" panose="020B0604020202020204" pitchFamily="34" charset="0"/>
                  </a:rPr>
                  <a:t>Parent container in-memory state (MB)</a:t>
                </a:r>
                <a:endParaRPr lang="zh-CN" sz="16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32306719759231811"/>
              <c:y val="0.853094475975737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PingFang SC Bold" panose="020B0400000000000000" pitchFamily="34" charset="-122"/>
                  <a:cs typeface="Arial" panose="020B0604020202020204" pitchFamily="34" charset="0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27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PingFang SC" panose="020B0400000000000000" pitchFamily="34" charset="-122"/>
                <a:cs typeface="Arial" panose="020B0604020202020204" pitchFamily="34" charset="0"/>
              </a:defRPr>
            </a:pPr>
            <a:endParaRPr lang="zh-CN"/>
          </a:p>
        </c:txPr>
        <c:crossAx val="1250221008"/>
        <c:crosses val="autoZero"/>
        <c:auto val="1"/>
        <c:lblAlgn val="ctr"/>
        <c:lblOffset val="100"/>
        <c:noMultiLvlLbl val="0"/>
      </c:catAx>
      <c:valAx>
        <c:axId val="125022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PingFang SC" panose="020B0400000000000000" pitchFamily="34" charset="-122"/>
                <a:cs typeface="Arial" panose="020B0604020202020204" pitchFamily="34" charset="0"/>
              </a:defRPr>
            </a:pPr>
            <a:endParaRPr lang="zh-CN"/>
          </a:p>
        </c:txPr>
        <c:crossAx val="125072611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43214744432190461"/>
          <c:y val="6.5990323552313698E-2"/>
          <c:w val="0.23604141093627357"/>
          <c:h val="0.1363741693090876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PingFang SC" panose="020B0400000000000000" pitchFamily="34" charset="-122"/>
              <a:cs typeface="Arial" panose="020B0604020202020204" pitchFamily="34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" panose="020F0502020204030203" pitchFamily="34" charset="0"/>
          <a:ea typeface="PingFang SC" panose="020B0400000000000000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67128828018912"/>
          <c:y val="0.14224534736175709"/>
          <c:w val="0.80517299199363912"/>
          <c:h val="0.56758325680022026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3182BD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</c:v>
                </c:pt>
                <c:pt idx="1">
                  <c:v>10.9</c:v>
                </c:pt>
                <c:pt idx="2">
                  <c:v>12.8</c:v>
                </c:pt>
                <c:pt idx="3">
                  <c:v>17</c:v>
                </c:pt>
                <c:pt idx="4">
                  <c:v>26</c:v>
                </c:pt>
                <c:pt idx="5">
                  <c:v>45</c:v>
                </c:pt>
                <c:pt idx="6">
                  <c:v>74</c:v>
                </c:pt>
                <c:pt idx="7">
                  <c:v>145</c:v>
                </c:pt>
                <c:pt idx="8">
                  <c:v>270</c:v>
                </c:pt>
                <c:pt idx="9">
                  <c:v>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0-A44D-9A0D-8EEF4F2CEB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ECAE1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10.74</c:v>
                </c:pt>
                <c:pt idx="1">
                  <c:v>12.36</c:v>
                </c:pt>
                <c:pt idx="2">
                  <c:v>14.49</c:v>
                </c:pt>
                <c:pt idx="3">
                  <c:v>18.8</c:v>
                </c:pt>
                <c:pt idx="4">
                  <c:v>29.6</c:v>
                </c:pt>
                <c:pt idx="5">
                  <c:v>55.1</c:v>
                </c:pt>
                <c:pt idx="6">
                  <c:v>99.5</c:v>
                </c:pt>
                <c:pt idx="7">
                  <c:v>188</c:v>
                </c:pt>
                <c:pt idx="8">
                  <c:v>372</c:v>
                </c:pt>
                <c:pt idx="9">
                  <c:v>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F0-A44D-9A0D-8EEF4F2CEB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EEBF7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0.61</c:v>
                </c:pt>
                <c:pt idx="1">
                  <c:v>2.29</c:v>
                </c:pt>
                <c:pt idx="2">
                  <c:v>4.57</c:v>
                </c:pt>
                <c:pt idx="3">
                  <c:v>9.1999999999999993</c:v>
                </c:pt>
                <c:pt idx="4">
                  <c:v>19</c:v>
                </c:pt>
                <c:pt idx="5">
                  <c:v>36</c:v>
                </c:pt>
                <c:pt idx="6">
                  <c:v>76.3</c:v>
                </c:pt>
                <c:pt idx="7">
                  <c:v>150</c:v>
                </c:pt>
                <c:pt idx="8">
                  <c:v>297</c:v>
                </c:pt>
                <c:pt idx="9">
                  <c:v>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F0-A44D-9A0D-8EEF4F2CE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50726112"/>
        <c:axId val="1250221008"/>
      </c:area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Remote fork (C/R)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x"/>
            <c:size val="7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20.350000000000001</c:v>
                </c:pt>
                <c:pt idx="1">
                  <c:v>25.549999999999997</c:v>
                </c:pt>
                <c:pt idx="2">
                  <c:v>31.86</c:v>
                </c:pt>
                <c:pt idx="3">
                  <c:v>45</c:v>
                </c:pt>
                <c:pt idx="4">
                  <c:v>74.599999999999994</c:v>
                </c:pt>
                <c:pt idx="5">
                  <c:v>136.1</c:v>
                </c:pt>
                <c:pt idx="6">
                  <c:v>249.8</c:v>
                </c:pt>
                <c:pt idx="7">
                  <c:v>483</c:v>
                </c:pt>
                <c:pt idx="8">
                  <c:v>939</c:v>
                </c:pt>
                <c:pt idx="9">
                  <c:v>1822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F0-A44D-9A0D-8EEF4F2CE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726112"/>
        <c:axId val="1250221008"/>
      </c:lineChart>
      <c:catAx>
        <c:axId val="125072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PingFang SC" panose="020B0400000000000000" pitchFamily="34" charset="-122"/>
                <a:cs typeface="Arial" panose="020B0604020202020204" pitchFamily="34" charset="0"/>
              </a:defRPr>
            </a:pPr>
            <a:endParaRPr lang="zh-CN"/>
          </a:p>
        </c:txPr>
        <c:crossAx val="1250221008"/>
        <c:crosses val="autoZero"/>
        <c:auto val="1"/>
        <c:lblAlgn val="ctr"/>
        <c:lblOffset val="100"/>
        <c:noMultiLvlLbl val="0"/>
      </c:catAx>
      <c:valAx>
        <c:axId val="125022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PingFang SC" panose="020B0400000000000000" pitchFamily="34" charset="-122"/>
                <a:cs typeface="Arial" panose="020B0604020202020204" pitchFamily="34" charset="0"/>
              </a:defRPr>
            </a:pPr>
            <a:endParaRPr lang="zh-CN"/>
          </a:p>
        </c:txPr>
        <c:crossAx val="125072611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" panose="020F0502020204030203" pitchFamily="34" charset="0"/>
          <a:ea typeface="PingFang SC" panose="020B0400000000000000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67128828018912"/>
          <c:y val="0.14224534736175709"/>
          <c:w val="0.80517299199363912"/>
          <c:h val="0.56758325680022026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3182BD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C3-CC43-8731-C19BCAD82E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ECAE1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3.1910280000000002</c:v>
                </c:pt>
                <c:pt idx="1">
                  <c:v>3.194931</c:v>
                </c:pt>
                <c:pt idx="2">
                  <c:v>3.207532</c:v>
                </c:pt>
                <c:pt idx="3">
                  <c:v>3.224145</c:v>
                </c:pt>
                <c:pt idx="4">
                  <c:v>3.3579490000000001</c:v>
                </c:pt>
                <c:pt idx="5">
                  <c:v>3.4024139999999998</c:v>
                </c:pt>
                <c:pt idx="6">
                  <c:v>3.6753849999999999</c:v>
                </c:pt>
                <c:pt idx="7">
                  <c:v>4.2485929999999996</c:v>
                </c:pt>
                <c:pt idx="8">
                  <c:v>5.1373949999999997</c:v>
                </c:pt>
                <c:pt idx="9">
                  <c:v>7.0604259999999996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C3-CC43-8731-C19BCAD82E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DEEBF7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0.91040900000000002</c:v>
                </c:pt>
                <c:pt idx="1">
                  <c:v>3.81752</c:v>
                </c:pt>
                <c:pt idx="2">
                  <c:v>7.5915499999999998</c:v>
                </c:pt>
                <c:pt idx="3">
                  <c:v>16.049199999999999</c:v>
                </c:pt>
                <c:pt idx="4">
                  <c:v>31.090199999999999</c:v>
                </c:pt>
                <c:pt idx="5">
                  <c:v>59.560600000000001</c:v>
                </c:pt>
                <c:pt idx="6">
                  <c:v>120.65</c:v>
                </c:pt>
                <c:pt idx="7">
                  <c:v>237.25</c:v>
                </c:pt>
                <c:pt idx="8">
                  <c:v>520.46500000000003</c:v>
                </c:pt>
                <c:pt idx="9">
                  <c:v>978.14200000000005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C3-CC43-8731-C19BCAD82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50726112"/>
        <c:axId val="1250221008"/>
      </c:area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Remote fork (MITOSIS)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x"/>
            <c:size val="7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1024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4.1014370000000007</c:v>
                </c:pt>
                <c:pt idx="1">
                  <c:v>7.0124510000000004</c:v>
                </c:pt>
                <c:pt idx="2">
                  <c:v>10.799082</c:v>
                </c:pt>
                <c:pt idx="3">
                  <c:v>19.273344999999999</c:v>
                </c:pt>
                <c:pt idx="4">
                  <c:v>34.448149000000001</c:v>
                </c:pt>
                <c:pt idx="5">
                  <c:v>62.963014000000001</c:v>
                </c:pt>
                <c:pt idx="6">
                  <c:v>124.32538500000001</c:v>
                </c:pt>
                <c:pt idx="7">
                  <c:v>241.498593</c:v>
                </c:pt>
                <c:pt idx="8">
                  <c:v>525.602395</c:v>
                </c:pt>
                <c:pt idx="9">
                  <c:v>985.20242600000006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C3-CC43-8731-C19BCAD82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726112"/>
        <c:axId val="1250221008"/>
      </c:lineChart>
      <c:catAx>
        <c:axId val="125072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PingFang SC" panose="020B0400000000000000" pitchFamily="34" charset="-122"/>
                <a:cs typeface="Arial" panose="020B0604020202020204" pitchFamily="34" charset="0"/>
              </a:defRPr>
            </a:pPr>
            <a:endParaRPr lang="zh-CN"/>
          </a:p>
        </c:txPr>
        <c:crossAx val="1250221008"/>
        <c:crosses val="autoZero"/>
        <c:auto val="1"/>
        <c:lblAlgn val="ctr"/>
        <c:lblOffset val="100"/>
        <c:noMultiLvlLbl val="0"/>
      </c:catAx>
      <c:valAx>
        <c:axId val="1250221008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PingFang SC" panose="020B0400000000000000" pitchFamily="34" charset="-122"/>
                <a:cs typeface="Arial" panose="020B0604020202020204" pitchFamily="34" charset="0"/>
              </a:defRPr>
            </a:pPr>
            <a:endParaRPr lang="zh-CN"/>
          </a:p>
        </c:txPr>
        <c:crossAx val="125072611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Lato" panose="020F0502020204030203" pitchFamily="34" charset="0"/>
          <a:ea typeface="PingFang SC" panose="020B0400000000000000" pitchFamily="34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1"/>
          <c:order val="0"/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Sheet1!$B$2:$B$1441</c:f>
              <c:numCache>
                <c:formatCode>General</c:formatCode>
                <c:ptCount val="14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10188</c:v>
                </c:pt>
                <c:pt idx="6">
                  <c:v>101982</c:v>
                </c:pt>
                <c:pt idx="7">
                  <c:v>109645</c:v>
                </c:pt>
                <c:pt idx="8">
                  <c:v>151835</c:v>
                </c:pt>
                <c:pt idx="9">
                  <c:v>124769</c:v>
                </c:pt>
                <c:pt idx="10">
                  <c:v>30509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12</c:v>
                </c:pt>
                <c:pt idx="64">
                  <c:v>0</c:v>
                </c:pt>
                <c:pt idx="65">
                  <c:v>80922</c:v>
                </c:pt>
                <c:pt idx="66">
                  <c:v>114259</c:v>
                </c:pt>
                <c:pt idx="67">
                  <c:v>125773</c:v>
                </c:pt>
                <c:pt idx="68">
                  <c:v>125280</c:v>
                </c:pt>
                <c:pt idx="69">
                  <c:v>63309</c:v>
                </c:pt>
                <c:pt idx="70">
                  <c:v>26274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2</c:v>
                </c:pt>
                <c:pt idx="123">
                  <c:v>737</c:v>
                </c:pt>
                <c:pt idx="124">
                  <c:v>98873</c:v>
                </c:pt>
                <c:pt idx="125">
                  <c:v>111374</c:v>
                </c:pt>
                <c:pt idx="126">
                  <c:v>125131</c:v>
                </c:pt>
                <c:pt idx="127">
                  <c:v>120732</c:v>
                </c:pt>
                <c:pt idx="128">
                  <c:v>47772</c:v>
                </c:pt>
                <c:pt idx="129">
                  <c:v>21156</c:v>
                </c:pt>
                <c:pt idx="130">
                  <c:v>7558</c:v>
                </c:pt>
                <c:pt idx="131">
                  <c:v>4008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5575</c:v>
                </c:pt>
                <c:pt idx="185">
                  <c:v>105074</c:v>
                </c:pt>
                <c:pt idx="186">
                  <c:v>125157</c:v>
                </c:pt>
                <c:pt idx="187">
                  <c:v>59047</c:v>
                </c:pt>
                <c:pt idx="188">
                  <c:v>119940</c:v>
                </c:pt>
                <c:pt idx="189">
                  <c:v>68087</c:v>
                </c:pt>
                <c:pt idx="190">
                  <c:v>28333</c:v>
                </c:pt>
                <c:pt idx="191">
                  <c:v>7353</c:v>
                </c:pt>
                <c:pt idx="192">
                  <c:v>4548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</c:v>
                </c:pt>
                <c:pt idx="264">
                  <c:v>1</c:v>
                </c:pt>
                <c:pt idx="265">
                  <c:v>0</c:v>
                </c:pt>
                <c:pt idx="266">
                  <c:v>10</c:v>
                </c:pt>
                <c:pt idx="267">
                  <c:v>13523</c:v>
                </c:pt>
                <c:pt idx="268">
                  <c:v>69375</c:v>
                </c:pt>
                <c:pt idx="269">
                  <c:v>53522</c:v>
                </c:pt>
                <c:pt idx="270">
                  <c:v>76281</c:v>
                </c:pt>
                <c:pt idx="271">
                  <c:v>84134</c:v>
                </c:pt>
                <c:pt idx="272">
                  <c:v>145517</c:v>
                </c:pt>
                <c:pt idx="273">
                  <c:v>41903</c:v>
                </c:pt>
                <c:pt idx="274">
                  <c:v>2079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13</c:v>
                </c:pt>
                <c:pt idx="303">
                  <c:v>0</c:v>
                </c:pt>
                <c:pt idx="304">
                  <c:v>41175</c:v>
                </c:pt>
                <c:pt idx="305">
                  <c:v>76614</c:v>
                </c:pt>
                <c:pt idx="306">
                  <c:v>88846</c:v>
                </c:pt>
                <c:pt idx="307">
                  <c:v>93892</c:v>
                </c:pt>
                <c:pt idx="308">
                  <c:v>105991</c:v>
                </c:pt>
                <c:pt idx="309">
                  <c:v>82382</c:v>
                </c:pt>
                <c:pt idx="310">
                  <c:v>23130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12</c:v>
                </c:pt>
                <c:pt idx="363">
                  <c:v>0</c:v>
                </c:pt>
                <c:pt idx="364">
                  <c:v>0</c:v>
                </c:pt>
                <c:pt idx="365">
                  <c:v>58592</c:v>
                </c:pt>
                <c:pt idx="366">
                  <c:v>60732</c:v>
                </c:pt>
                <c:pt idx="367">
                  <c:v>75798</c:v>
                </c:pt>
                <c:pt idx="368">
                  <c:v>89012</c:v>
                </c:pt>
                <c:pt idx="369">
                  <c:v>86331</c:v>
                </c:pt>
                <c:pt idx="370">
                  <c:v>67946</c:v>
                </c:pt>
                <c:pt idx="371">
                  <c:v>35845</c:v>
                </c:pt>
                <c:pt idx="372">
                  <c:v>11648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12</c:v>
                </c:pt>
                <c:pt idx="423">
                  <c:v>0</c:v>
                </c:pt>
                <c:pt idx="424">
                  <c:v>0</c:v>
                </c:pt>
                <c:pt idx="425">
                  <c:v>58299</c:v>
                </c:pt>
                <c:pt idx="426">
                  <c:v>97671</c:v>
                </c:pt>
                <c:pt idx="427">
                  <c:v>125392</c:v>
                </c:pt>
                <c:pt idx="428">
                  <c:v>101023</c:v>
                </c:pt>
                <c:pt idx="429">
                  <c:v>61962</c:v>
                </c:pt>
                <c:pt idx="430">
                  <c:v>9962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12</c:v>
                </c:pt>
                <c:pt idx="484">
                  <c:v>0</c:v>
                </c:pt>
                <c:pt idx="485">
                  <c:v>0</c:v>
                </c:pt>
                <c:pt idx="486">
                  <c:v>89209</c:v>
                </c:pt>
                <c:pt idx="487">
                  <c:v>106873</c:v>
                </c:pt>
                <c:pt idx="488">
                  <c:v>110864</c:v>
                </c:pt>
                <c:pt idx="489">
                  <c:v>96883</c:v>
                </c:pt>
                <c:pt idx="490">
                  <c:v>78346</c:v>
                </c:pt>
                <c:pt idx="491">
                  <c:v>33282</c:v>
                </c:pt>
                <c:pt idx="492">
                  <c:v>14297</c:v>
                </c:pt>
                <c:pt idx="493">
                  <c:v>3341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56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12</c:v>
                </c:pt>
                <c:pt idx="543">
                  <c:v>0</c:v>
                </c:pt>
                <c:pt idx="544">
                  <c:v>0</c:v>
                </c:pt>
                <c:pt idx="545">
                  <c:v>7789</c:v>
                </c:pt>
                <c:pt idx="546">
                  <c:v>87546</c:v>
                </c:pt>
                <c:pt idx="547">
                  <c:v>93211</c:v>
                </c:pt>
                <c:pt idx="548">
                  <c:v>94685</c:v>
                </c:pt>
                <c:pt idx="549">
                  <c:v>85056</c:v>
                </c:pt>
                <c:pt idx="550">
                  <c:v>63307</c:v>
                </c:pt>
                <c:pt idx="551">
                  <c:v>43559</c:v>
                </c:pt>
                <c:pt idx="552">
                  <c:v>15168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14</c:v>
                </c:pt>
                <c:pt idx="575">
                  <c:v>0</c:v>
                </c:pt>
                <c:pt idx="576">
                  <c:v>0</c:v>
                </c:pt>
                <c:pt idx="577">
                  <c:v>14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12</c:v>
                </c:pt>
                <c:pt idx="603">
                  <c:v>0</c:v>
                </c:pt>
                <c:pt idx="604">
                  <c:v>0</c:v>
                </c:pt>
                <c:pt idx="605">
                  <c:v>11264</c:v>
                </c:pt>
                <c:pt idx="606">
                  <c:v>15805</c:v>
                </c:pt>
                <c:pt idx="607">
                  <c:v>15873</c:v>
                </c:pt>
                <c:pt idx="608">
                  <c:v>14804</c:v>
                </c:pt>
                <c:pt idx="609">
                  <c:v>11881</c:v>
                </c:pt>
                <c:pt idx="610">
                  <c:v>16819</c:v>
                </c:pt>
                <c:pt idx="611">
                  <c:v>18419</c:v>
                </c:pt>
                <c:pt idx="612">
                  <c:v>13325</c:v>
                </c:pt>
                <c:pt idx="613">
                  <c:v>8081</c:v>
                </c:pt>
                <c:pt idx="614">
                  <c:v>15612</c:v>
                </c:pt>
                <c:pt idx="615">
                  <c:v>15549</c:v>
                </c:pt>
                <c:pt idx="616">
                  <c:v>16146</c:v>
                </c:pt>
                <c:pt idx="617">
                  <c:v>11180</c:v>
                </c:pt>
                <c:pt idx="618">
                  <c:v>11699</c:v>
                </c:pt>
                <c:pt idx="619">
                  <c:v>15634</c:v>
                </c:pt>
                <c:pt idx="620">
                  <c:v>28714</c:v>
                </c:pt>
                <c:pt idx="621">
                  <c:v>39766</c:v>
                </c:pt>
                <c:pt idx="622">
                  <c:v>34282</c:v>
                </c:pt>
                <c:pt idx="623">
                  <c:v>31626</c:v>
                </c:pt>
                <c:pt idx="624">
                  <c:v>34811</c:v>
                </c:pt>
                <c:pt idx="625">
                  <c:v>50668</c:v>
                </c:pt>
                <c:pt idx="626">
                  <c:v>31275</c:v>
                </c:pt>
                <c:pt idx="627">
                  <c:v>26845</c:v>
                </c:pt>
                <c:pt idx="628">
                  <c:v>10205</c:v>
                </c:pt>
                <c:pt idx="629">
                  <c:v>4977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10</c:v>
                </c:pt>
                <c:pt idx="665">
                  <c:v>2</c:v>
                </c:pt>
                <c:pt idx="666">
                  <c:v>36524</c:v>
                </c:pt>
                <c:pt idx="667">
                  <c:v>60119</c:v>
                </c:pt>
                <c:pt idx="668">
                  <c:v>71789</c:v>
                </c:pt>
                <c:pt idx="669">
                  <c:v>69034</c:v>
                </c:pt>
                <c:pt idx="670">
                  <c:v>85200</c:v>
                </c:pt>
                <c:pt idx="671">
                  <c:v>59287</c:v>
                </c:pt>
                <c:pt idx="672">
                  <c:v>31046</c:v>
                </c:pt>
                <c:pt idx="673">
                  <c:v>34340</c:v>
                </c:pt>
                <c:pt idx="674">
                  <c:v>32872</c:v>
                </c:pt>
                <c:pt idx="675">
                  <c:v>8342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2</c:v>
                </c:pt>
                <c:pt idx="725">
                  <c:v>14721</c:v>
                </c:pt>
                <c:pt idx="726">
                  <c:v>98370</c:v>
                </c:pt>
                <c:pt idx="727">
                  <c:v>120655</c:v>
                </c:pt>
                <c:pt idx="728">
                  <c:v>120999</c:v>
                </c:pt>
                <c:pt idx="729">
                  <c:v>93645</c:v>
                </c:pt>
                <c:pt idx="730">
                  <c:v>63014</c:v>
                </c:pt>
                <c:pt idx="731">
                  <c:v>2548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12</c:v>
                </c:pt>
                <c:pt idx="783">
                  <c:v>0</c:v>
                </c:pt>
                <c:pt idx="784">
                  <c:v>28031</c:v>
                </c:pt>
                <c:pt idx="785">
                  <c:v>106131</c:v>
                </c:pt>
                <c:pt idx="786">
                  <c:v>98541</c:v>
                </c:pt>
                <c:pt idx="787">
                  <c:v>106737</c:v>
                </c:pt>
                <c:pt idx="788">
                  <c:v>116553</c:v>
                </c:pt>
                <c:pt idx="789">
                  <c:v>60499</c:v>
                </c:pt>
                <c:pt idx="790">
                  <c:v>14551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12</c:v>
                </c:pt>
                <c:pt idx="843">
                  <c:v>0</c:v>
                </c:pt>
                <c:pt idx="844">
                  <c:v>0</c:v>
                </c:pt>
                <c:pt idx="845">
                  <c:v>41574</c:v>
                </c:pt>
                <c:pt idx="846">
                  <c:v>105446</c:v>
                </c:pt>
                <c:pt idx="847">
                  <c:v>98700</c:v>
                </c:pt>
                <c:pt idx="848">
                  <c:v>115094</c:v>
                </c:pt>
                <c:pt idx="849">
                  <c:v>86291</c:v>
                </c:pt>
                <c:pt idx="850">
                  <c:v>38131</c:v>
                </c:pt>
                <c:pt idx="851">
                  <c:v>26849</c:v>
                </c:pt>
                <c:pt idx="852">
                  <c:v>2275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10</c:v>
                </c:pt>
                <c:pt idx="904">
                  <c:v>2</c:v>
                </c:pt>
                <c:pt idx="905">
                  <c:v>44390</c:v>
                </c:pt>
                <c:pt idx="906">
                  <c:v>91777</c:v>
                </c:pt>
                <c:pt idx="907">
                  <c:v>85244</c:v>
                </c:pt>
                <c:pt idx="908">
                  <c:v>87058</c:v>
                </c:pt>
                <c:pt idx="909">
                  <c:v>74190</c:v>
                </c:pt>
                <c:pt idx="910">
                  <c:v>71335</c:v>
                </c:pt>
                <c:pt idx="911">
                  <c:v>16752</c:v>
                </c:pt>
                <c:pt idx="912">
                  <c:v>10350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3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10</c:v>
                </c:pt>
                <c:pt idx="963">
                  <c:v>2</c:v>
                </c:pt>
                <c:pt idx="964">
                  <c:v>66451</c:v>
                </c:pt>
                <c:pt idx="965">
                  <c:v>62903</c:v>
                </c:pt>
                <c:pt idx="966">
                  <c:v>55969</c:v>
                </c:pt>
                <c:pt idx="967">
                  <c:v>73508</c:v>
                </c:pt>
                <c:pt idx="968">
                  <c:v>78753</c:v>
                </c:pt>
                <c:pt idx="969">
                  <c:v>81494</c:v>
                </c:pt>
                <c:pt idx="970">
                  <c:v>82015</c:v>
                </c:pt>
                <c:pt idx="971">
                  <c:v>20735</c:v>
                </c:pt>
                <c:pt idx="972">
                  <c:v>9336</c:v>
                </c:pt>
                <c:pt idx="973">
                  <c:v>1628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5</c:v>
                </c:pt>
                <c:pt idx="1024">
                  <c:v>7</c:v>
                </c:pt>
                <c:pt idx="1025">
                  <c:v>4737</c:v>
                </c:pt>
                <c:pt idx="1026">
                  <c:v>76134</c:v>
                </c:pt>
                <c:pt idx="1027">
                  <c:v>80327</c:v>
                </c:pt>
                <c:pt idx="1028">
                  <c:v>79010</c:v>
                </c:pt>
                <c:pt idx="1029">
                  <c:v>81892</c:v>
                </c:pt>
                <c:pt idx="1030">
                  <c:v>92342</c:v>
                </c:pt>
                <c:pt idx="1031">
                  <c:v>77991</c:v>
                </c:pt>
                <c:pt idx="1032">
                  <c:v>31037</c:v>
                </c:pt>
                <c:pt idx="1033">
                  <c:v>8531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41986</c:v>
                </c:pt>
                <c:pt idx="1086">
                  <c:v>79970</c:v>
                </c:pt>
                <c:pt idx="1087">
                  <c:v>70844</c:v>
                </c:pt>
                <c:pt idx="1088">
                  <c:v>76337</c:v>
                </c:pt>
                <c:pt idx="1089">
                  <c:v>72977</c:v>
                </c:pt>
                <c:pt idx="1090">
                  <c:v>54349</c:v>
                </c:pt>
                <c:pt idx="1091">
                  <c:v>33019</c:v>
                </c:pt>
                <c:pt idx="1092">
                  <c:v>41674</c:v>
                </c:pt>
                <c:pt idx="1093">
                  <c:v>34522</c:v>
                </c:pt>
                <c:pt idx="1094">
                  <c:v>243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9</c:v>
                </c:pt>
                <c:pt idx="1144">
                  <c:v>3</c:v>
                </c:pt>
                <c:pt idx="1145">
                  <c:v>62590</c:v>
                </c:pt>
                <c:pt idx="1146">
                  <c:v>81387</c:v>
                </c:pt>
                <c:pt idx="1147">
                  <c:v>85987</c:v>
                </c:pt>
                <c:pt idx="1148">
                  <c:v>91248</c:v>
                </c:pt>
                <c:pt idx="1149">
                  <c:v>112543</c:v>
                </c:pt>
                <c:pt idx="1150">
                  <c:v>73460</c:v>
                </c:pt>
                <c:pt idx="1151">
                  <c:v>23223</c:v>
                </c:pt>
                <c:pt idx="1152">
                  <c:v>9272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30</c:v>
                </c:pt>
                <c:pt idx="1200">
                  <c:v>10</c:v>
                </c:pt>
                <c:pt idx="1201">
                  <c:v>20</c:v>
                </c:pt>
                <c:pt idx="1202">
                  <c:v>40</c:v>
                </c:pt>
                <c:pt idx="1203">
                  <c:v>0</c:v>
                </c:pt>
                <c:pt idx="1204">
                  <c:v>37130</c:v>
                </c:pt>
                <c:pt idx="1205">
                  <c:v>81995</c:v>
                </c:pt>
                <c:pt idx="1206">
                  <c:v>83214</c:v>
                </c:pt>
                <c:pt idx="1207">
                  <c:v>89140</c:v>
                </c:pt>
                <c:pt idx="1208">
                  <c:v>91867</c:v>
                </c:pt>
                <c:pt idx="1209">
                  <c:v>84776</c:v>
                </c:pt>
                <c:pt idx="1210">
                  <c:v>31728</c:v>
                </c:pt>
                <c:pt idx="1211">
                  <c:v>7446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10</c:v>
                </c:pt>
                <c:pt idx="1263">
                  <c:v>0</c:v>
                </c:pt>
                <c:pt idx="1264">
                  <c:v>0</c:v>
                </c:pt>
                <c:pt idx="1265">
                  <c:v>81606</c:v>
                </c:pt>
                <c:pt idx="1266">
                  <c:v>104624</c:v>
                </c:pt>
                <c:pt idx="1267">
                  <c:v>118332</c:v>
                </c:pt>
                <c:pt idx="1268">
                  <c:v>135199</c:v>
                </c:pt>
                <c:pt idx="1269">
                  <c:v>58229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5</c:v>
                </c:pt>
                <c:pt idx="1324">
                  <c:v>7</c:v>
                </c:pt>
                <c:pt idx="1325">
                  <c:v>414</c:v>
                </c:pt>
                <c:pt idx="1326">
                  <c:v>72818</c:v>
                </c:pt>
                <c:pt idx="1327">
                  <c:v>73782</c:v>
                </c:pt>
                <c:pt idx="1328">
                  <c:v>80100</c:v>
                </c:pt>
                <c:pt idx="1329">
                  <c:v>82727</c:v>
                </c:pt>
                <c:pt idx="1330">
                  <c:v>75311</c:v>
                </c:pt>
                <c:pt idx="1331">
                  <c:v>48992</c:v>
                </c:pt>
                <c:pt idx="1332">
                  <c:v>27518</c:v>
                </c:pt>
                <c:pt idx="1333">
                  <c:v>22103</c:v>
                </c:pt>
                <c:pt idx="1334">
                  <c:v>5529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12</c:v>
                </c:pt>
                <c:pt idx="1383">
                  <c:v>0</c:v>
                </c:pt>
                <c:pt idx="1384">
                  <c:v>0</c:v>
                </c:pt>
                <c:pt idx="1385">
                  <c:v>14158</c:v>
                </c:pt>
                <c:pt idx="1386">
                  <c:v>102072</c:v>
                </c:pt>
                <c:pt idx="1387">
                  <c:v>107335</c:v>
                </c:pt>
                <c:pt idx="1388">
                  <c:v>102521</c:v>
                </c:pt>
                <c:pt idx="1389">
                  <c:v>78234</c:v>
                </c:pt>
                <c:pt idx="1390">
                  <c:v>15674</c:v>
                </c:pt>
                <c:pt idx="1391">
                  <c:v>0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9F-124A-BFFA-895407EC9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380080"/>
        <c:axId val="304382240"/>
      </c:lineChart>
      <c:catAx>
        <c:axId val="30438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4382240"/>
        <c:crosses val="autoZero"/>
        <c:auto val="1"/>
        <c:lblAlgn val="ctr"/>
        <c:lblOffset val="100"/>
        <c:tickLblSkip val="200"/>
        <c:tickMarkSkip val="1"/>
        <c:noMultiLvlLbl val="0"/>
      </c:catAx>
      <c:valAx>
        <c:axId val="30438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304380080"/>
        <c:crossesAt val="1"/>
        <c:crossBetween val="between"/>
        <c:majorUnit val="4000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'[Microsoft PowerPoint 中的图表]Sheet1'!$B$2:$B$600</c:f>
              <c:numCache>
                <c:formatCode>General</c:formatCode>
                <c:ptCount val="599"/>
                <c:pt idx="0">
                  <c:v>0.26171875</c:v>
                </c:pt>
                <c:pt idx="1">
                  <c:v>32.31640625</c:v>
                </c:pt>
                <c:pt idx="2">
                  <c:v>32.84765625</c:v>
                </c:pt>
                <c:pt idx="3">
                  <c:v>2.546875</c:v>
                </c:pt>
                <c:pt idx="4">
                  <c:v>38.53515625</c:v>
                </c:pt>
                <c:pt idx="5">
                  <c:v>39</c:v>
                </c:pt>
                <c:pt idx="6">
                  <c:v>6.796875</c:v>
                </c:pt>
                <c:pt idx="7">
                  <c:v>41.23046875</c:v>
                </c:pt>
                <c:pt idx="8">
                  <c:v>14.10546875</c:v>
                </c:pt>
                <c:pt idx="9">
                  <c:v>17.25</c:v>
                </c:pt>
                <c:pt idx="10">
                  <c:v>17.3046875</c:v>
                </c:pt>
                <c:pt idx="11">
                  <c:v>16.01171875</c:v>
                </c:pt>
                <c:pt idx="12">
                  <c:v>20.55078125</c:v>
                </c:pt>
                <c:pt idx="13">
                  <c:v>118.66796875</c:v>
                </c:pt>
                <c:pt idx="14">
                  <c:v>170.55859375</c:v>
                </c:pt>
                <c:pt idx="15">
                  <c:v>260.3671875</c:v>
                </c:pt>
                <c:pt idx="16">
                  <c:v>363.2734375</c:v>
                </c:pt>
                <c:pt idx="17">
                  <c:v>359.69921875</c:v>
                </c:pt>
                <c:pt idx="18">
                  <c:v>457.20703125</c:v>
                </c:pt>
                <c:pt idx="19">
                  <c:v>551.77734375</c:v>
                </c:pt>
                <c:pt idx="20">
                  <c:v>535.24609375</c:v>
                </c:pt>
                <c:pt idx="21">
                  <c:v>608.27734375</c:v>
                </c:pt>
                <c:pt idx="22">
                  <c:v>705.5390625</c:v>
                </c:pt>
                <c:pt idx="23">
                  <c:v>788.66796875</c:v>
                </c:pt>
                <c:pt idx="24">
                  <c:v>758.078125</c:v>
                </c:pt>
                <c:pt idx="25">
                  <c:v>774.5390625</c:v>
                </c:pt>
                <c:pt idx="26">
                  <c:v>786.85546875</c:v>
                </c:pt>
                <c:pt idx="27">
                  <c:v>785.8203125</c:v>
                </c:pt>
                <c:pt idx="28">
                  <c:v>796.59765625</c:v>
                </c:pt>
                <c:pt idx="29">
                  <c:v>801.328125</c:v>
                </c:pt>
                <c:pt idx="30">
                  <c:v>801.046875</c:v>
                </c:pt>
                <c:pt idx="31">
                  <c:v>815.171875</c:v>
                </c:pt>
                <c:pt idx="32">
                  <c:v>812.38671875</c:v>
                </c:pt>
                <c:pt idx="33">
                  <c:v>824.98046875</c:v>
                </c:pt>
                <c:pt idx="34">
                  <c:v>829.58984375</c:v>
                </c:pt>
                <c:pt idx="35">
                  <c:v>830.90625</c:v>
                </c:pt>
                <c:pt idx="36">
                  <c:v>834.9609375</c:v>
                </c:pt>
                <c:pt idx="37">
                  <c:v>835.4921875</c:v>
                </c:pt>
                <c:pt idx="38">
                  <c:v>840.625</c:v>
                </c:pt>
                <c:pt idx="39">
                  <c:v>837.64453125</c:v>
                </c:pt>
                <c:pt idx="40">
                  <c:v>838.2890625</c:v>
                </c:pt>
                <c:pt idx="41">
                  <c:v>849.234375</c:v>
                </c:pt>
                <c:pt idx="42">
                  <c:v>846.515625</c:v>
                </c:pt>
                <c:pt idx="43">
                  <c:v>846.34375</c:v>
                </c:pt>
                <c:pt idx="44">
                  <c:v>849.5546875</c:v>
                </c:pt>
                <c:pt idx="45">
                  <c:v>848.57421875</c:v>
                </c:pt>
                <c:pt idx="46">
                  <c:v>693</c:v>
                </c:pt>
                <c:pt idx="47">
                  <c:v>122.34765625</c:v>
                </c:pt>
                <c:pt idx="48">
                  <c:v>125.21875</c:v>
                </c:pt>
                <c:pt idx="49">
                  <c:v>123.2421875</c:v>
                </c:pt>
                <c:pt idx="50">
                  <c:v>122.1875</c:v>
                </c:pt>
                <c:pt idx="51">
                  <c:v>124.9765625</c:v>
                </c:pt>
                <c:pt idx="52">
                  <c:v>125.36328125</c:v>
                </c:pt>
                <c:pt idx="53">
                  <c:v>124.86328125</c:v>
                </c:pt>
                <c:pt idx="54">
                  <c:v>123.8828125</c:v>
                </c:pt>
                <c:pt idx="55">
                  <c:v>123.98828125</c:v>
                </c:pt>
                <c:pt idx="56">
                  <c:v>122.91796875</c:v>
                </c:pt>
                <c:pt idx="57">
                  <c:v>123.88671875</c:v>
                </c:pt>
                <c:pt idx="58">
                  <c:v>91.6640625</c:v>
                </c:pt>
                <c:pt idx="59">
                  <c:v>90.63671875</c:v>
                </c:pt>
                <c:pt idx="60">
                  <c:v>87.703125</c:v>
                </c:pt>
                <c:pt idx="61">
                  <c:v>86.67578125</c:v>
                </c:pt>
                <c:pt idx="62">
                  <c:v>117.03515625</c:v>
                </c:pt>
                <c:pt idx="63">
                  <c:v>119.81640625</c:v>
                </c:pt>
                <c:pt idx="64">
                  <c:v>117.0625</c:v>
                </c:pt>
                <c:pt idx="65">
                  <c:v>118.921875</c:v>
                </c:pt>
                <c:pt idx="66">
                  <c:v>119.19921875</c:v>
                </c:pt>
                <c:pt idx="67">
                  <c:v>86.17578125</c:v>
                </c:pt>
                <c:pt idx="68">
                  <c:v>85.40234375</c:v>
                </c:pt>
                <c:pt idx="69">
                  <c:v>86.25390625</c:v>
                </c:pt>
                <c:pt idx="70">
                  <c:v>87.29296875</c:v>
                </c:pt>
                <c:pt idx="71">
                  <c:v>86.91796875</c:v>
                </c:pt>
                <c:pt idx="72">
                  <c:v>148.8125</c:v>
                </c:pt>
                <c:pt idx="73">
                  <c:v>193.32421875</c:v>
                </c:pt>
                <c:pt idx="74">
                  <c:v>341.6953125</c:v>
                </c:pt>
                <c:pt idx="75">
                  <c:v>476.80078125</c:v>
                </c:pt>
                <c:pt idx="76">
                  <c:v>488.7890625</c:v>
                </c:pt>
                <c:pt idx="77">
                  <c:v>499.15625</c:v>
                </c:pt>
                <c:pt idx="78">
                  <c:v>540.82421875</c:v>
                </c:pt>
                <c:pt idx="79">
                  <c:v>651.36328125</c:v>
                </c:pt>
                <c:pt idx="80">
                  <c:v>708.58984375</c:v>
                </c:pt>
                <c:pt idx="81">
                  <c:v>782.71875</c:v>
                </c:pt>
                <c:pt idx="82">
                  <c:v>806.54296875</c:v>
                </c:pt>
                <c:pt idx="83">
                  <c:v>806.59765625</c:v>
                </c:pt>
                <c:pt idx="84">
                  <c:v>813.52734375</c:v>
                </c:pt>
                <c:pt idx="85">
                  <c:v>822.34765625</c:v>
                </c:pt>
                <c:pt idx="86">
                  <c:v>821.734375</c:v>
                </c:pt>
                <c:pt idx="87">
                  <c:v>828.51171875</c:v>
                </c:pt>
                <c:pt idx="88">
                  <c:v>840.16015625</c:v>
                </c:pt>
                <c:pt idx="89">
                  <c:v>837.46484375</c:v>
                </c:pt>
                <c:pt idx="90">
                  <c:v>849.82421875</c:v>
                </c:pt>
                <c:pt idx="91">
                  <c:v>851.36328125</c:v>
                </c:pt>
                <c:pt idx="92">
                  <c:v>856.33984375</c:v>
                </c:pt>
                <c:pt idx="93">
                  <c:v>870.80859375</c:v>
                </c:pt>
                <c:pt idx="94">
                  <c:v>867.65234375</c:v>
                </c:pt>
                <c:pt idx="95">
                  <c:v>874.5234375</c:v>
                </c:pt>
                <c:pt idx="96">
                  <c:v>875.88671875</c:v>
                </c:pt>
                <c:pt idx="97">
                  <c:v>874.1640625</c:v>
                </c:pt>
                <c:pt idx="98">
                  <c:v>880.66015625</c:v>
                </c:pt>
                <c:pt idx="99">
                  <c:v>884.5546875</c:v>
                </c:pt>
                <c:pt idx="100">
                  <c:v>884.4140625</c:v>
                </c:pt>
                <c:pt idx="101">
                  <c:v>889.078125</c:v>
                </c:pt>
                <c:pt idx="102">
                  <c:v>881.4453125</c:v>
                </c:pt>
                <c:pt idx="103">
                  <c:v>885.2734375</c:v>
                </c:pt>
                <c:pt idx="104">
                  <c:v>886.046875</c:v>
                </c:pt>
                <c:pt idx="105">
                  <c:v>470.75390625</c:v>
                </c:pt>
                <c:pt idx="106">
                  <c:v>171.8671875</c:v>
                </c:pt>
                <c:pt idx="107">
                  <c:v>171.83203125</c:v>
                </c:pt>
                <c:pt idx="108">
                  <c:v>171.64453125</c:v>
                </c:pt>
                <c:pt idx="109">
                  <c:v>141.6640625</c:v>
                </c:pt>
                <c:pt idx="110">
                  <c:v>138.203125</c:v>
                </c:pt>
                <c:pt idx="111">
                  <c:v>137.25390625</c:v>
                </c:pt>
                <c:pt idx="112">
                  <c:v>137.359375</c:v>
                </c:pt>
                <c:pt idx="113">
                  <c:v>136.71875</c:v>
                </c:pt>
                <c:pt idx="114">
                  <c:v>137.81640625</c:v>
                </c:pt>
                <c:pt idx="115">
                  <c:v>137.82421875</c:v>
                </c:pt>
                <c:pt idx="116">
                  <c:v>108.30078125</c:v>
                </c:pt>
                <c:pt idx="117">
                  <c:v>106.80078125</c:v>
                </c:pt>
                <c:pt idx="118">
                  <c:v>106.625</c:v>
                </c:pt>
                <c:pt idx="119">
                  <c:v>105.7734375</c:v>
                </c:pt>
                <c:pt idx="120">
                  <c:v>105.5</c:v>
                </c:pt>
                <c:pt idx="121">
                  <c:v>103.26953125</c:v>
                </c:pt>
                <c:pt idx="122">
                  <c:v>133.49609375</c:v>
                </c:pt>
                <c:pt idx="123">
                  <c:v>137.046875</c:v>
                </c:pt>
                <c:pt idx="124">
                  <c:v>132.25</c:v>
                </c:pt>
                <c:pt idx="125">
                  <c:v>134.609375</c:v>
                </c:pt>
                <c:pt idx="126">
                  <c:v>99.2578125</c:v>
                </c:pt>
                <c:pt idx="127">
                  <c:v>133.48046875</c:v>
                </c:pt>
                <c:pt idx="128">
                  <c:v>100.0859375</c:v>
                </c:pt>
                <c:pt idx="129">
                  <c:v>99.0390625</c:v>
                </c:pt>
                <c:pt idx="130">
                  <c:v>99.08203125</c:v>
                </c:pt>
                <c:pt idx="131">
                  <c:v>103.30078125</c:v>
                </c:pt>
                <c:pt idx="132">
                  <c:v>213.06640625</c:v>
                </c:pt>
                <c:pt idx="133">
                  <c:v>233.2109375</c:v>
                </c:pt>
                <c:pt idx="134">
                  <c:v>332.40625</c:v>
                </c:pt>
                <c:pt idx="135">
                  <c:v>398.921875</c:v>
                </c:pt>
                <c:pt idx="136">
                  <c:v>446.25390625</c:v>
                </c:pt>
                <c:pt idx="137">
                  <c:v>515.8203125</c:v>
                </c:pt>
                <c:pt idx="138">
                  <c:v>586.62109375</c:v>
                </c:pt>
                <c:pt idx="139">
                  <c:v>701.30078125</c:v>
                </c:pt>
                <c:pt idx="140">
                  <c:v>668.96484375</c:v>
                </c:pt>
                <c:pt idx="141">
                  <c:v>828.51171875</c:v>
                </c:pt>
                <c:pt idx="142">
                  <c:v>871.9453125</c:v>
                </c:pt>
                <c:pt idx="143">
                  <c:v>818.17578125</c:v>
                </c:pt>
                <c:pt idx="144">
                  <c:v>830.93359375</c:v>
                </c:pt>
                <c:pt idx="145">
                  <c:v>831.49609375</c:v>
                </c:pt>
                <c:pt idx="146">
                  <c:v>837.5390625</c:v>
                </c:pt>
                <c:pt idx="147">
                  <c:v>848.515625</c:v>
                </c:pt>
                <c:pt idx="148">
                  <c:v>849.2109375</c:v>
                </c:pt>
                <c:pt idx="149">
                  <c:v>855.078125</c:v>
                </c:pt>
                <c:pt idx="150">
                  <c:v>856.515625</c:v>
                </c:pt>
                <c:pt idx="151">
                  <c:v>862.6796875</c:v>
                </c:pt>
                <c:pt idx="152">
                  <c:v>873.1796875</c:v>
                </c:pt>
                <c:pt idx="153">
                  <c:v>873.0625</c:v>
                </c:pt>
                <c:pt idx="154">
                  <c:v>876.7734375</c:v>
                </c:pt>
                <c:pt idx="155">
                  <c:v>884.453125</c:v>
                </c:pt>
                <c:pt idx="156">
                  <c:v>881.80078125</c:v>
                </c:pt>
                <c:pt idx="157">
                  <c:v>891.04296875</c:v>
                </c:pt>
                <c:pt idx="158">
                  <c:v>889.73046875</c:v>
                </c:pt>
                <c:pt idx="159">
                  <c:v>889.94921875</c:v>
                </c:pt>
                <c:pt idx="160">
                  <c:v>894.7890625</c:v>
                </c:pt>
                <c:pt idx="161">
                  <c:v>897.13671875</c:v>
                </c:pt>
                <c:pt idx="162">
                  <c:v>892.8046875</c:v>
                </c:pt>
                <c:pt idx="163">
                  <c:v>895.83203125</c:v>
                </c:pt>
                <c:pt idx="164">
                  <c:v>890.5234375</c:v>
                </c:pt>
                <c:pt idx="165">
                  <c:v>670.984375</c:v>
                </c:pt>
                <c:pt idx="166">
                  <c:v>172.6796875</c:v>
                </c:pt>
                <c:pt idx="167">
                  <c:v>173.70703125</c:v>
                </c:pt>
                <c:pt idx="168">
                  <c:v>173.65625</c:v>
                </c:pt>
                <c:pt idx="169">
                  <c:v>158.47265625</c:v>
                </c:pt>
                <c:pt idx="170">
                  <c:v>147.171875</c:v>
                </c:pt>
                <c:pt idx="171">
                  <c:v>147.609375</c:v>
                </c:pt>
                <c:pt idx="172">
                  <c:v>148.4140625</c:v>
                </c:pt>
                <c:pt idx="173">
                  <c:v>149.359375</c:v>
                </c:pt>
                <c:pt idx="174">
                  <c:v>149</c:v>
                </c:pt>
                <c:pt idx="175">
                  <c:v>149.34765625</c:v>
                </c:pt>
                <c:pt idx="176">
                  <c:v>148.30078125</c:v>
                </c:pt>
                <c:pt idx="177">
                  <c:v>118.21484375</c:v>
                </c:pt>
                <c:pt idx="178">
                  <c:v>118.078125</c:v>
                </c:pt>
                <c:pt idx="179">
                  <c:v>114.97265625</c:v>
                </c:pt>
                <c:pt idx="180">
                  <c:v>114.390625</c:v>
                </c:pt>
                <c:pt idx="181">
                  <c:v>114.7109375</c:v>
                </c:pt>
                <c:pt idx="182">
                  <c:v>146.2578125</c:v>
                </c:pt>
                <c:pt idx="183">
                  <c:v>145.6875</c:v>
                </c:pt>
                <c:pt idx="184">
                  <c:v>141.06640625</c:v>
                </c:pt>
                <c:pt idx="185">
                  <c:v>109.10546875</c:v>
                </c:pt>
                <c:pt idx="186">
                  <c:v>140.7421875</c:v>
                </c:pt>
                <c:pt idx="187">
                  <c:v>104.08203125</c:v>
                </c:pt>
                <c:pt idx="188">
                  <c:v>107.0546875</c:v>
                </c:pt>
                <c:pt idx="189">
                  <c:v>105.7734375</c:v>
                </c:pt>
                <c:pt idx="190">
                  <c:v>105.17578125</c:v>
                </c:pt>
                <c:pt idx="191">
                  <c:v>105.6484375</c:v>
                </c:pt>
                <c:pt idx="192">
                  <c:v>106.6015625</c:v>
                </c:pt>
                <c:pt idx="193">
                  <c:v>106.375</c:v>
                </c:pt>
                <c:pt idx="194">
                  <c:v>167.67578125</c:v>
                </c:pt>
                <c:pt idx="195">
                  <c:v>271.6484375</c:v>
                </c:pt>
                <c:pt idx="196">
                  <c:v>386.1640625</c:v>
                </c:pt>
                <c:pt idx="197">
                  <c:v>476.02734375</c:v>
                </c:pt>
                <c:pt idx="198">
                  <c:v>529.1171875</c:v>
                </c:pt>
                <c:pt idx="199">
                  <c:v>611.2421875</c:v>
                </c:pt>
                <c:pt idx="200">
                  <c:v>628.95703125</c:v>
                </c:pt>
                <c:pt idx="201">
                  <c:v>655.6640625</c:v>
                </c:pt>
                <c:pt idx="202">
                  <c:v>816.296875</c:v>
                </c:pt>
                <c:pt idx="203">
                  <c:v>839.984375</c:v>
                </c:pt>
                <c:pt idx="204">
                  <c:v>825.078125</c:v>
                </c:pt>
                <c:pt idx="205">
                  <c:v>844.66015625</c:v>
                </c:pt>
                <c:pt idx="206">
                  <c:v>848.6484375</c:v>
                </c:pt>
                <c:pt idx="207">
                  <c:v>855.28125</c:v>
                </c:pt>
                <c:pt idx="208">
                  <c:v>865.01953125</c:v>
                </c:pt>
                <c:pt idx="209">
                  <c:v>862.609375</c:v>
                </c:pt>
                <c:pt idx="210">
                  <c:v>873.4609375</c:v>
                </c:pt>
                <c:pt idx="211">
                  <c:v>878.765625</c:v>
                </c:pt>
                <c:pt idx="212">
                  <c:v>884.56640625</c:v>
                </c:pt>
                <c:pt idx="213">
                  <c:v>888.87890625</c:v>
                </c:pt>
                <c:pt idx="214">
                  <c:v>885.2421875</c:v>
                </c:pt>
                <c:pt idx="215">
                  <c:v>899.09765625</c:v>
                </c:pt>
                <c:pt idx="216">
                  <c:v>907.1015625</c:v>
                </c:pt>
                <c:pt idx="217">
                  <c:v>904.98828125</c:v>
                </c:pt>
                <c:pt idx="218">
                  <c:v>912.44921875</c:v>
                </c:pt>
                <c:pt idx="219">
                  <c:v>916.1484375</c:v>
                </c:pt>
                <c:pt idx="220">
                  <c:v>912.8671875</c:v>
                </c:pt>
                <c:pt idx="221">
                  <c:v>917.28515625</c:v>
                </c:pt>
                <c:pt idx="222">
                  <c:v>916.40234375</c:v>
                </c:pt>
                <c:pt idx="223">
                  <c:v>913.09375</c:v>
                </c:pt>
                <c:pt idx="224">
                  <c:v>916.44921875</c:v>
                </c:pt>
                <c:pt idx="225">
                  <c:v>783.14453125</c:v>
                </c:pt>
                <c:pt idx="226">
                  <c:v>159.51953125</c:v>
                </c:pt>
                <c:pt idx="227">
                  <c:v>158.25390625</c:v>
                </c:pt>
                <c:pt idx="228">
                  <c:v>157.421875</c:v>
                </c:pt>
                <c:pt idx="229">
                  <c:v>156.63671875</c:v>
                </c:pt>
                <c:pt idx="230">
                  <c:v>156.0078125</c:v>
                </c:pt>
                <c:pt idx="231">
                  <c:v>157.40625</c:v>
                </c:pt>
                <c:pt idx="232">
                  <c:v>157.9453125</c:v>
                </c:pt>
                <c:pt idx="233">
                  <c:v>155.73828125</c:v>
                </c:pt>
                <c:pt idx="234">
                  <c:v>155.43359375</c:v>
                </c:pt>
                <c:pt idx="235">
                  <c:v>155.3359375</c:v>
                </c:pt>
                <c:pt idx="236">
                  <c:v>156.35546875</c:v>
                </c:pt>
                <c:pt idx="237">
                  <c:v>152.1328125</c:v>
                </c:pt>
                <c:pt idx="238">
                  <c:v>126.67578125</c:v>
                </c:pt>
                <c:pt idx="239">
                  <c:v>123.85546875</c:v>
                </c:pt>
                <c:pt idx="240">
                  <c:v>121.71484375</c:v>
                </c:pt>
                <c:pt idx="241">
                  <c:v>119.8828125</c:v>
                </c:pt>
                <c:pt idx="242">
                  <c:v>149.90625</c:v>
                </c:pt>
                <c:pt idx="243">
                  <c:v>154.234375</c:v>
                </c:pt>
                <c:pt idx="244">
                  <c:v>150.98046875</c:v>
                </c:pt>
                <c:pt idx="245">
                  <c:v>146.03125</c:v>
                </c:pt>
                <c:pt idx="246">
                  <c:v>151.12890625</c:v>
                </c:pt>
                <c:pt idx="247">
                  <c:v>115.8515625</c:v>
                </c:pt>
                <c:pt idx="248">
                  <c:v>113.56640625</c:v>
                </c:pt>
                <c:pt idx="249">
                  <c:v>112.52734375</c:v>
                </c:pt>
                <c:pt idx="250">
                  <c:v>112.578125</c:v>
                </c:pt>
                <c:pt idx="251">
                  <c:v>113.0625</c:v>
                </c:pt>
                <c:pt idx="252">
                  <c:v>162.1796875</c:v>
                </c:pt>
                <c:pt idx="253">
                  <c:v>254.9296875</c:v>
                </c:pt>
                <c:pt idx="254">
                  <c:v>343.40234375</c:v>
                </c:pt>
                <c:pt idx="255">
                  <c:v>497.2890625</c:v>
                </c:pt>
                <c:pt idx="256">
                  <c:v>455.00390625</c:v>
                </c:pt>
                <c:pt idx="257">
                  <c:v>485.359375</c:v>
                </c:pt>
                <c:pt idx="258">
                  <c:v>576.1484375</c:v>
                </c:pt>
                <c:pt idx="259">
                  <c:v>631.1015625</c:v>
                </c:pt>
                <c:pt idx="260">
                  <c:v>738.24609375</c:v>
                </c:pt>
                <c:pt idx="261">
                  <c:v>755.53515625</c:v>
                </c:pt>
                <c:pt idx="262">
                  <c:v>782.95703125</c:v>
                </c:pt>
                <c:pt idx="263">
                  <c:v>823.16015625</c:v>
                </c:pt>
                <c:pt idx="264">
                  <c:v>840.18359375</c:v>
                </c:pt>
                <c:pt idx="265">
                  <c:v>842.03515625</c:v>
                </c:pt>
                <c:pt idx="266">
                  <c:v>852.9140625</c:v>
                </c:pt>
                <c:pt idx="267">
                  <c:v>852.71484375</c:v>
                </c:pt>
                <c:pt idx="268">
                  <c:v>858.96875</c:v>
                </c:pt>
                <c:pt idx="269">
                  <c:v>868.07421875</c:v>
                </c:pt>
                <c:pt idx="270">
                  <c:v>863.7109375</c:v>
                </c:pt>
                <c:pt idx="271">
                  <c:v>877.15234375</c:v>
                </c:pt>
                <c:pt idx="272">
                  <c:v>883.55078125</c:v>
                </c:pt>
                <c:pt idx="273">
                  <c:v>890.82421875</c:v>
                </c:pt>
                <c:pt idx="274">
                  <c:v>895.39453125</c:v>
                </c:pt>
                <c:pt idx="275">
                  <c:v>896.36328125</c:v>
                </c:pt>
                <c:pt idx="276">
                  <c:v>900.28125</c:v>
                </c:pt>
                <c:pt idx="277">
                  <c:v>903.62890625</c:v>
                </c:pt>
                <c:pt idx="278">
                  <c:v>898.765625</c:v>
                </c:pt>
                <c:pt idx="279">
                  <c:v>903.27734375</c:v>
                </c:pt>
                <c:pt idx="280">
                  <c:v>905.34375</c:v>
                </c:pt>
                <c:pt idx="281">
                  <c:v>901.6171875</c:v>
                </c:pt>
                <c:pt idx="282">
                  <c:v>906.71484375</c:v>
                </c:pt>
                <c:pt idx="283">
                  <c:v>905.71875</c:v>
                </c:pt>
                <c:pt idx="284">
                  <c:v>906.78125</c:v>
                </c:pt>
                <c:pt idx="285">
                  <c:v>930.69921875</c:v>
                </c:pt>
                <c:pt idx="286">
                  <c:v>186.15234375</c:v>
                </c:pt>
                <c:pt idx="287">
                  <c:v>167.0078125</c:v>
                </c:pt>
                <c:pt idx="288">
                  <c:v>164.91796875</c:v>
                </c:pt>
                <c:pt idx="289">
                  <c:v>163.18359375</c:v>
                </c:pt>
                <c:pt idx="290">
                  <c:v>161.41796875</c:v>
                </c:pt>
                <c:pt idx="291">
                  <c:v>161.07421875</c:v>
                </c:pt>
                <c:pt idx="292">
                  <c:v>159.03515625</c:v>
                </c:pt>
                <c:pt idx="293">
                  <c:v>159.51171875</c:v>
                </c:pt>
                <c:pt idx="294">
                  <c:v>158.6484375</c:v>
                </c:pt>
                <c:pt idx="295">
                  <c:v>155.8515625</c:v>
                </c:pt>
                <c:pt idx="296">
                  <c:v>128.9921875</c:v>
                </c:pt>
                <c:pt idx="297">
                  <c:v>128.65625</c:v>
                </c:pt>
                <c:pt idx="298">
                  <c:v>128.6484375</c:v>
                </c:pt>
                <c:pt idx="299">
                  <c:v>126.6015625</c:v>
                </c:pt>
                <c:pt idx="300">
                  <c:v>125.54296875</c:v>
                </c:pt>
                <c:pt idx="301">
                  <c:v>124.36328125</c:v>
                </c:pt>
                <c:pt idx="302">
                  <c:v>156.7421875</c:v>
                </c:pt>
                <c:pt idx="303">
                  <c:v>156.59765625</c:v>
                </c:pt>
                <c:pt idx="304">
                  <c:v>154.61328125</c:v>
                </c:pt>
                <c:pt idx="305">
                  <c:v>122.7890625</c:v>
                </c:pt>
                <c:pt idx="306">
                  <c:v>156.3671875</c:v>
                </c:pt>
                <c:pt idx="307">
                  <c:v>146.8984375</c:v>
                </c:pt>
                <c:pt idx="308">
                  <c:v>119.9609375</c:v>
                </c:pt>
                <c:pt idx="309">
                  <c:v>119.2890625</c:v>
                </c:pt>
                <c:pt idx="310">
                  <c:v>119.4296875</c:v>
                </c:pt>
                <c:pt idx="311">
                  <c:v>119.4921875</c:v>
                </c:pt>
                <c:pt idx="312">
                  <c:v>119.34375</c:v>
                </c:pt>
                <c:pt idx="313">
                  <c:v>190.79296875</c:v>
                </c:pt>
                <c:pt idx="314">
                  <c:v>355.68359375</c:v>
                </c:pt>
                <c:pt idx="315">
                  <c:v>361.05078125</c:v>
                </c:pt>
                <c:pt idx="316">
                  <c:v>508.65234375</c:v>
                </c:pt>
                <c:pt idx="317">
                  <c:v>533.2890625</c:v>
                </c:pt>
                <c:pt idx="318">
                  <c:v>545.33984375</c:v>
                </c:pt>
                <c:pt idx="319">
                  <c:v>705.5390625</c:v>
                </c:pt>
                <c:pt idx="320">
                  <c:v>708.51171875</c:v>
                </c:pt>
                <c:pt idx="321">
                  <c:v>726.9609375</c:v>
                </c:pt>
                <c:pt idx="322">
                  <c:v>863.46875</c:v>
                </c:pt>
                <c:pt idx="323">
                  <c:v>936.421875</c:v>
                </c:pt>
                <c:pt idx="324">
                  <c:v>851.515625</c:v>
                </c:pt>
                <c:pt idx="325">
                  <c:v>856.2109375</c:v>
                </c:pt>
                <c:pt idx="326">
                  <c:v>861.1484375</c:v>
                </c:pt>
                <c:pt idx="327">
                  <c:v>870.65234375</c:v>
                </c:pt>
                <c:pt idx="328">
                  <c:v>871.99609375</c:v>
                </c:pt>
                <c:pt idx="329">
                  <c:v>876.546875</c:v>
                </c:pt>
                <c:pt idx="330">
                  <c:v>884.14453125</c:v>
                </c:pt>
                <c:pt idx="331">
                  <c:v>888.78515625</c:v>
                </c:pt>
                <c:pt idx="332">
                  <c:v>894.44140625</c:v>
                </c:pt>
                <c:pt idx="333">
                  <c:v>895.58203125</c:v>
                </c:pt>
                <c:pt idx="334">
                  <c:v>910.16796875</c:v>
                </c:pt>
                <c:pt idx="335">
                  <c:v>912.046875</c:v>
                </c:pt>
                <c:pt idx="336">
                  <c:v>908.97265625</c:v>
                </c:pt>
                <c:pt idx="337">
                  <c:v>915.56640625</c:v>
                </c:pt>
                <c:pt idx="338">
                  <c:v>918.51953125</c:v>
                </c:pt>
                <c:pt idx="339">
                  <c:v>918.6640625</c:v>
                </c:pt>
                <c:pt idx="340">
                  <c:v>922.20703125</c:v>
                </c:pt>
                <c:pt idx="341">
                  <c:v>921.37890625</c:v>
                </c:pt>
                <c:pt idx="342">
                  <c:v>924.58203125</c:v>
                </c:pt>
                <c:pt idx="343">
                  <c:v>925.109375</c:v>
                </c:pt>
                <c:pt idx="344">
                  <c:v>923.7265625</c:v>
                </c:pt>
                <c:pt idx="345">
                  <c:v>210.69140625</c:v>
                </c:pt>
                <c:pt idx="346">
                  <c:v>173.08984375</c:v>
                </c:pt>
                <c:pt idx="347">
                  <c:v>172.50390625</c:v>
                </c:pt>
                <c:pt idx="348">
                  <c:v>173.15625</c:v>
                </c:pt>
                <c:pt idx="349">
                  <c:v>171.3203125</c:v>
                </c:pt>
                <c:pt idx="350">
                  <c:v>171.71484375</c:v>
                </c:pt>
                <c:pt idx="351">
                  <c:v>172.08984375</c:v>
                </c:pt>
                <c:pt idx="352">
                  <c:v>172.4609375</c:v>
                </c:pt>
                <c:pt idx="353">
                  <c:v>172.421875</c:v>
                </c:pt>
                <c:pt idx="354">
                  <c:v>170.9296875</c:v>
                </c:pt>
                <c:pt idx="355">
                  <c:v>170.96875</c:v>
                </c:pt>
                <c:pt idx="356">
                  <c:v>140.15625</c:v>
                </c:pt>
                <c:pt idx="357">
                  <c:v>140.05859375</c:v>
                </c:pt>
                <c:pt idx="358">
                  <c:v>140.05859375</c:v>
                </c:pt>
                <c:pt idx="359">
                  <c:v>138.38671875</c:v>
                </c:pt>
                <c:pt idx="360">
                  <c:v>135.5546875</c:v>
                </c:pt>
                <c:pt idx="361">
                  <c:v>168.1640625</c:v>
                </c:pt>
                <c:pt idx="362">
                  <c:v>167.6875</c:v>
                </c:pt>
                <c:pt idx="363">
                  <c:v>127.98046875</c:v>
                </c:pt>
                <c:pt idx="364">
                  <c:v>162.82421875</c:v>
                </c:pt>
                <c:pt idx="365">
                  <c:v>164.0859375</c:v>
                </c:pt>
                <c:pt idx="366">
                  <c:v>129.21875</c:v>
                </c:pt>
                <c:pt idx="367">
                  <c:v>162.91796875</c:v>
                </c:pt>
                <c:pt idx="368">
                  <c:v>127.703125</c:v>
                </c:pt>
                <c:pt idx="369">
                  <c:v>128.2421875</c:v>
                </c:pt>
                <c:pt idx="370">
                  <c:v>127.1953125</c:v>
                </c:pt>
                <c:pt idx="371">
                  <c:v>127.1953125</c:v>
                </c:pt>
                <c:pt idx="372">
                  <c:v>224.23046875</c:v>
                </c:pt>
                <c:pt idx="373">
                  <c:v>308.10546875</c:v>
                </c:pt>
                <c:pt idx="374">
                  <c:v>388.9296875</c:v>
                </c:pt>
                <c:pt idx="375">
                  <c:v>495.1640625</c:v>
                </c:pt>
                <c:pt idx="376">
                  <c:v>475.44921875</c:v>
                </c:pt>
                <c:pt idx="377">
                  <c:v>527.9375</c:v>
                </c:pt>
                <c:pt idx="378">
                  <c:v>687.15234375</c:v>
                </c:pt>
                <c:pt idx="379">
                  <c:v>719.11328125</c:v>
                </c:pt>
                <c:pt idx="380">
                  <c:v>712.25</c:v>
                </c:pt>
                <c:pt idx="381">
                  <c:v>776.0078125</c:v>
                </c:pt>
                <c:pt idx="382">
                  <c:v>829.48828125</c:v>
                </c:pt>
                <c:pt idx="383">
                  <c:v>848.5546875</c:v>
                </c:pt>
                <c:pt idx="384">
                  <c:v>846.94140625</c:v>
                </c:pt>
                <c:pt idx="385">
                  <c:v>859.85546875</c:v>
                </c:pt>
                <c:pt idx="386">
                  <c:v>865.92578125</c:v>
                </c:pt>
                <c:pt idx="387">
                  <c:v>863.37109375</c:v>
                </c:pt>
                <c:pt idx="388">
                  <c:v>873.58984375</c:v>
                </c:pt>
                <c:pt idx="389">
                  <c:v>876.0390625</c:v>
                </c:pt>
                <c:pt idx="390">
                  <c:v>877.82421875</c:v>
                </c:pt>
                <c:pt idx="391">
                  <c:v>884.01171875</c:v>
                </c:pt>
                <c:pt idx="392">
                  <c:v>886.453125</c:v>
                </c:pt>
                <c:pt idx="393">
                  <c:v>901.54296875</c:v>
                </c:pt>
                <c:pt idx="394">
                  <c:v>901.5</c:v>
                </c:pt>
                <c:pt idx="395">
                  <c:v>912.58984375</c:v>
                </c:pt>
                <c:pt idx="396">
                  <c:v>914.19921875</c:v>
                </c:pt>
                <c:pt idx="397">
                  <c:v>909.21875</c:v>
                </c:pt>
                <c:pt idx="398">
                  <c:v>911.53515625</c:v>
                </c:pt>
                <c:pt idx="399">
                  <c:v>919.234375</c:v>
                </c:pt>
                <c:pt idx="400">
                  <c:v>912.734375</c:v>
                </c:pt>
                <c:pt idx="401">
                  <c:v>918.43359375</c:v>
                </c:pt>
                <c:pt idx="402">
                  <c:v>920.52734375</c:v>
                </c:pt>
                <c:pt idx="403">
                  <c:v>920.53515625</c:v>
                </c:pt>
                <c:pt idx="404">
                  <c:v>924.23046875</c:v>
                </c:pt>
                <c:pt idx="405">
                  <c:v>794.6875</c:v>
                </c:pt>
                <c:pt idx="406">
                  <c:v>173.25390625</c:v>
                </c:pt>
                <c:pt idx="407">
                  <c:v>172.8515625</c:v>
                </c:pt>
                <c:pt idx="408">
                  <c:v>172.99609375</c:v>
                </c:pt>
                <c:pt idx="409">
                  <c:v>173.12109375</c:v>
                </c:pt>
                <c:pt idx="410">
                  <c:v>173.4453125</c:v>
                </c:pt>
                <c:pt idx="411">
                  <c:v>174.14453125</c:v>
                </c:pt>
                <c:pt idx="412">
                  <c:v>175.32421875</c:v>
                </c:pt>
                <c:pt idx="413">
                  <c:v>174.0625</c:v>
                </c:pt>
                <c:pt idx="414">
                  <c:v>173.8203125</c:v>
                </c:pt>
                <c:pt idx="415">
                  <c:v>173.23046875</c:v>
                </c:pt>
                <c:pt idx="416">
                  <c:v>173.06640625</c:v>
                </c:pt>
                <c:pt idx="417">
                  <c:v>143.72265625</c:v>
                </c:pt>
                <c:pt idx="418">
                  <c:v>141.73046875</c:v>
                </c:pt>
                <c:pt idx="419">
                  <c:v>139.4609375</c:v>
                </c:pt>
                <c:pt idx="420">
                  <c:v>138.6953125</c:v>
                </c:pt>
                <c:pt idx="421">
                  <c:v>137.8125</c:v>
                </c:pt>
                <c:pt idx="422">
                  <c:v>168.93359375</c:v>
                </c:pt>
                <c:pt idx="423">
                  <c:v>169.3828125</c:v>
                </c:pt>
                <c:pt idx="424">
                  <c:v>165.12890625</c:v>
                </c:pt>
                <c:pt idx="425">
                  <c:v>161.23828125</c:v>
                </c:pt>
                <c:pt idx="426">
                  <c:v>168.58203125</c:v>
                </c:pt>
                <c:pt idx="427">
                  <c:v>165.921875</c:v>
                </c:pt>
                <c:pt idx="428">
                  <c:v>131.59765625</c:v>
                </c:pt>
                <c:pt idx="429">
                  <c:v>131.0625</c:v>
                </c:pt>
                <c:pt idx="430">
                  <c:v>131.39453125</c:v>
                </c:pt>
                <c:pt idx="431">
                  <c:v>130.08203125</c:v>
                </c:pt>
                <c:pt idx="432">
                  <c:v>132.47265625</c:v>
                </c:pt>
                <c:pt idx="433">
                  <c:v>215.921875</c:v>
                </c:pt>
                <c:pt idx="434">
                  <c:v>348.3125</c:v>
                </c:pt>
                <c:pt idx="435">
                  <c:v>479.609375</c:v>
                </c:pt>
                <c:pt idx="436">
                  <c:v>423.43359375</c:v>
                </c:pt>
                <c:pt idx="437">
                  <c:v>540.5859375</c:v>
                </c:pt>
                <c:pt idx="438">
                  <c:v>643.10546875</c:v>
                </c:pt>
                <c:pt idx="439">
                  <c:v>719.015625</c:v>
                </c:pt>
                <c:pt idx="440">
                  <c:v>797.35546875</c:v>
                </c:pt>
                <c:pt idx="441">
                  <c:v>806.73828125</c:v>
                </c:pt>
                <c:pt idx="442">
                  <c:v>870.86328125</c:v>
                </c:pt>
                <c:pt idx="443">
                  <c:v>856.87109375</c:v>
                </c:pt>
                <c:pt idx="444">
                  <c:v>863.15625</c:v>
                </c:pt>
                <c:pt idx="445">
                  <c:v>865.51953125</c:v>
                </c:pt>
                <c:pt idx="446">
                  <c:v>888.51953125</c:v>
                </c:pt>
                <c:pt idx="447">
                  <c:v>871.53125</c:v>
                </c:pt>
                <c:pt idx="448">
                  <c:v>880.2421875</c:v>
                </c:pt>
                <c:pt idx="449">
                  <c:v>888.80859375</c:v>
                </c:pt>
                <c:pt idx="450">
                  <c:v>887.55859375</c:v>
                </c:pt>
                <c:pt idx="451">
                  <c:v>897.98046875</c:v>
                </c:pt>
                <c:pt idx="452">
                  <c:v>902.109375</c:v>
                </c:pt>
                <c:pt idx="453">
                  <c:v>909.3515625</c:v>
                </c:pt>
                <c:pt idx="454">
                  <c:v>918.70703125</c:v>
                </c:pt>
                <c:pt idx="455">
                  <c:v>914.76171875</c:v>
                </c:pt>
                <c:pt idx="456">
                  <c:v>921.171875</c:v>
                </c:pt>
                <c:pt idx="457">
                  <c:v>923.8359375</c:v>
                </c:pt>
                <c:pt idx="458">
                  <c:v>923.4375</c:v>
                </c:pt>
                <c:pt idx="459">
                  <c:v>927.421875</c:v>
                </c:pt>
                <c:pt idx="460">
                  <c:v>921.6640625</c:v>
                </c:pt>
                <c:pt idx="461">
                  <c:v>928.16796875</c:v>
                </c:pt>
                <c:pt idx="462">
                  <c:v>931.734375</c:v>
                </c:pt>
                <c:pt idx="463">
                  <c:v>925.81640625</c:v>
                </c:pt>
                <c:pt idx="464">
                  <c:v>928.79296875</c:v>
                </c:pt>
                <c:pt idx="465">
                  <c:v>953.45703125</c:v>
                </c:pt>
                <c:pt idx="466">
                  <c:v>232.17578125</c:v>
                </c:pt>
                <c:pt idx="467">
                  <c:v>175.7578125</c:v>
                </c:pt>
                <c:pt idx="468">
                  <c:v>177.26953125</c:v>
                </c:pt>
                <c:pt idx="469">
                  <c:v>179.05078125</c:v>
                </c:pt>
                <c:pt idx="470">
                  <c:v>174.13671875</c:v>
                </c:pt>
                <c:pt idx="471">
                  <c:v>174.7265625</c:v>
                </c:pt>
                <c:pt idx="472">
                  <c:v>175.45703125</c:v>
                </c:pt>
                <c:pt idx="473">
                  <c:v>173.35546875</c:v>
                </c:pt>
                <c:pt idx="474">
                  <c:v>172.67578125</c:v>
                </c:pt>
                <c:pt idx="475">
                  <c:v>173.7578125</c:v>
                </c:pt>
                <c:pt idx="476">
                  <c:v>173.94140625</c:v>
                </c:pt>
                <c:pt idx="477">
                  <c:v>143.921875</c:v>
                </c:pt>
                <c:pt idx="478">
                  <c:v>143.9140625</c:v>
                </c:pt>
                <c:pt idx="479">
                  <c:v>140.84765625</c:v>
                </c:pt>
                <c:pt idx="480">
                  <c:v>139.28515625</c:v>
                </c:pt>
                <c:pt idx="481">
                  <c:v>138.875</c:v>
                </c:pt>
                <c:pt idx="482">
                  <c:v>170.2890625</c:v>
                </c:pt>
                <c:pt idx="483">
                  <c:v>171.9765625</c:v>
                </c:pt>
                <c:pt idx="484">
                  <c:v>167.03515625</c:v>
                </c:pt>
                <c:pt idx="485">
                  <c:v>165.27734375</c:v>
                </c:pt>
                <c:pt idx="486">
                  <c:v>131.24609375</c:v>
                </c:pt>
                <c:pt idx="487">
                  <c:v>177.01953125</c:v>
                </c:pt>
                <c:pt idx="488">
                  <c:v>130.546875</c:v>
                </c:pt>
                <c:pt idx="489">
                  <c:v>131.3515625</c:v>
                </c:pt>
                <c:pt idx="490">
                  <c:v>131.96875</c:v>
                </c:pt>
                <c:pt idx="491">
                  <c:v>133.671875</c:v>
                </c:pt>
                <c:pt idx="492">
                  <c:v>250.6015625</c:v>
                </c:pt>
                <c:pt idx="493">
                  <c:v>341.09765625</c:v>
                </c:pt>
                <c:pt idx="494">
                  <c:v>482.08203125</c:v>
                </c:pt>
                <c:pt idx="495">
                  <c:v>436.61328125</c:v>
                </c:pt>
                <c:pt idx="496">
                  <c:v>567.90234375</c:v>
                </c:pt>
                <c:pt idx="497">
                  <c:v>604.15234375</c:v>
                </c:pt>
                <c:pt idx="498">
                  <c:v>613.6328125</c:v>
                </c:pt>
                <c:pt idx="499">
                  <c:v>680.73828125</c:v>
                </c:pt>
                <c:pt idx="500">
                  <c:v>800.97265625</c:v>
                </c:pt>
                <c:pt idx="501">
                  <c:v>803.28125</c:v>
                </c:pt>
                <c:pt idx="502">
                  <c:v>960.375</c:v>
                </c:pt>
                <c:pt idx="503">
                  <c:v>853.33984375</c:v>
                </c:pt>
                <c:pt idx="504">
                  <c:v>853.05078125</c:v>
                </c:pt>
                <c:pt idx="505">
                  <c:v>861.7265625</c:v>
                </c:pt>
                <c:pt idx="506">
                  <c:v>864.84375</c:v>
                </c:pt>
                <c:pt idx="507">
                  <c:v>872.47265625</c:v>
                </c:pt>
                <c:pt idx="508">
                  <c:v>880.90625</c:v>
                </c:pt>
                <c:pt idx="509">
                  <c:v>881.77734375</c:v>
                </c:pt>
                <c:pt idx="510">
                  <c:v>888.1640625</c:v>
                </c:pt>
                <c:pt idx="511">
                  <c:v>892.94140625</c:v>
                </c:pt>
                <c:pt idx="512">
                  <c:v>895.8671875</c:v>
                </c:pt>
                <c:pt idx="513">
                  <c:v>910.05859375</c:v>
                </c:pt>
                <c:pt idx="514">
                  <c:v>904.0390625</c:v>
                </c:pt>
                <c:pt idx="515">
                  <c:v>909.13671875</c:v>
                </c:pt>
                <c:pt idx="516">
                  <c:v>914.22265625</c:v>
                </c:pt>
                <c:pt idx="517">
                  <c:v>913.6015625</c:v>
                </c:pt>
                <c:pt idx="518">
                  <c:v>914.1171875</c:v>
                </c:pt>
                <c:pt idx="519">
                  <c:v>915.4296875</c:v>
                </c:pt>
                <c:pt idx="520">
                  <c:v>917.078125</c:v>
                </c:pt>
                <c:pt idx="521">
                  <c:v>921.94921875</c:v>
                </c:pt>
                <c:pt idx="522">
                  <c:v>921.8828125</c:v>
                </c:pt>
                <c:pt idx="523">
                  <c:v>920.07421875</c:v>
                </c:pt>
                <c:pt idx="524">
                  <c:v>925.41015625</c:v>
                </c:pt>
                <c:pt idx="525">
                  <c:v>710.55859375</c:v>
                </c:pt>
                <c:pt idx="526">
                  <c:v>651.95703125</c:v>
                </c:pt>
                <c:pt idx="527">
                  <c:v>591.7421875</c:v>
                </c:pt>
                <c:pt idx="528">
                  <c:v>535.91796875</c:v>
                </c:pt>
                <c:pt idx="529">
                  <c:v>450.30859375</c:v>
                </c:pt>
                <c:pt idx="530">
                  <c:v>380.82421875</c:v>
                </c:pt>
                <c:pt idx="531">
                  <c:v>187.1953125</c:v>
                </c:pt>
                <c:pt idx="532">
                  <c:v>175.60546875</c:v>
                </c:pt>
                <c:pt idx="533">
                  <c:v>174.31640625</c:v>
                </c:pt>
                <c:pt idx="534">
                  <c:v>173.015625</c:v>
                </c:pt>
                <c:pt idx="535">
                  <c:v>173.69921875</c:v>
                </c:pt>
                <c:pt idx="536">
                  <c:v>143.9375</c:v>
                </c:pt>
                <c:pt idx="537">
                  <c:v>143.921875</c:v>
                </c:pt>
                <c:pt idx="538">
                  <c:v>152.9921875</c:v>
                </c:pt>
                <c:pt idx="539">
                  <c:v>141.08984375</c:v>
                </c:pt>
                <c:pt idx="540">
                  <c:v>139.4296875</c:v>
                </c:pt>
                <c:pt idx="541">
                  <c:v>138.578125</c:v>
                </c:pt>
                <c:pt idx="542">
                  <c:v>171.015625</c:v>
                </c:pt>
                <c:pt idx="543">
                  <c:v>173.44140625</c:v>
                </c:pt>
                <c:pt idx="544">
                  <c:v>168.4765625</c:v>
                </c:pt>
                <c:pt idx="545">
                  <c:v>165.90625</c:v>
                </c:pt>
                <c:pt idx="546">
                  <c:v>167.51953125</c:v>
                </c:pt>
                <c:pt idx="547">
                  <c:v>164.078125</c:v>
                </c:pt>
                <c:pt idx="548">
                  <c:v>133.15234375</c:v>
                </c:pt>
                <c:pt idx="549">
                  <c:v>134.6796875</c:v>
                </c:pt>
                <c:pt idx="550">
                  <c:v>134.96875</c:v>
                </c:pt>
                <c:pt idx="551">
                  <c:v>134.79296875</c:v>
                </c:pt>
                <c:pt idx="552">
                  <c:v>134.87890625</c:v>
                </c:pt>
                <c:pt idx="553">
                  <c:v>169.140625</c:v>
                </c:pt>
                <c:pt idx="554">
                  <c:v>207.63671875</c:v>
                </c:pt>
                <c:pt idx="555">
                  <c:v>371.62109375</c:v>
                </c:pt>
                <c:pt idx="556">
                  <c:v>522.4140625</c:v>
                </c:pt>
                <c:pt idx="557">
                  <c:v>531.8046875</c:v>
                </c:pt>
                <c:pt idx="558">
                  <c:v>510.73046875</c:v>
                </c:pt>
                <c:pt idx="559">
                  <c:v>613.47265625</c:v>
                </c:pt>
                <c:pt idx="560">
                  <c:v>688.33984375</c:v>
                </c:pt>
                <c:pt idx="561">
                  <c:v>730.0859375</c:v>
                </c:pt>
                <c:pt idx="562">
                  <c:v>776.72265625</c:v>
                </c:pt>
                <c:pt idx="563">
                  <c:v>845.09765625</c:v>
                </c:pt>
                <c:pt idx="564">
                  <c:v>835.40625</c:v>
                </c:pt>
                <c:pt idx="565">
                  <c:v>847.26171875</c:v>
                </c:pt>
                <c:pt idx="566">
                  <c:v>854.03515625</c:v>
                </c:pt>
                <c:pt idx="567">
                  <c:v>857.52734375</c:v>
                </c:pt>
                <c:pt idx="568">
                  <c:v>865.46484375</c:v>
                </c:pt>
                <c:pt idx="569">
                  <c:v>863.83984375</c:v>
                </c:pt>
                <c:pt idx="570">
                  <c:v>873.37890625</c:v>
                </c:pt>
                <c:pt idx="571">
                  <c:v>875.9921875</c:v>
                </c:pt>
                <c:pt idx="572">
                  <c:v>881.5078125</c:v>
                </c:pt>
                <c:pt idx="573">
                  <c:v>895.0234375</c:v>
                </c:pt>
                <c:pt idx="574">
                  <c:v>892.13671875</c:v>
                </c:pt>
                <c:pt idx="575">
                  <c:v>900.0703125</c:v>
                </c:pt>
                <c:pt idx="576">
                  <c:v>903.2421875</c:v>
                </c:pt>
                <c:pt idx="577">
                  <c:v>899.3984375</c:v>
                </c:pt>
                <c:pt idx="578">
                  <c:v>910.578125</c:v>
                </c:pt>
                <c:pt idx="579">
                  <c:v>914.43359375</c:v>
                </c:pt>
                <c:pt idx="580">
                  <c:v>906.12890625</c:v>
                </c:pt>
                <c:pt idx="581">
                  <c:v>912.48828125</c:v>
                </c:pt>
                <c:pt idx="582">
                  <c:v>907.53125</c:v>
                </c:pt>
                <c:pt idx="583">
                  <c:v>911.08984375</c:v>
                </c:pt>
                <c:pt idx="584">
                  <c:v>915.00390625</c:v>
                </c:pt>
                <c:pt idx="585">
                  <c:v>914.21875</c:v>
                </c:pt>
                <c:pt idx="586">
                  <c:v>921.734375</c:v>
                </c:pt>
                <c:pt idx="587">
                  <c:v>681.6875</c:v>
                </c:pt>
                <c:pt idx="588">
                  <c:v>605.04296875</c:v>
                </c:pt>
                <c:pt idx="589">
                  <c:v>545.25390625</c:v>
                </c:pt>
                <c:pt idx="590">
                  <c:v>497.8515625</c:v>
                </c:pt>
                <c:pt idx="591">
                  <c:v>418.8671875</c:v>
                </c:pt>
                <c:pt idx="592">
                  <c:v>342.828125</c:v>
                </c:pt>
                <c:pt idx="593">
                  <c:v>262.578125</c:v>
                </c:pt>
                <c:pt idx="594">
                  <c:v>192.52734375</c:v>
                </c:pt>
                <c:pt idx="595">
                  <c:v>146.3515625</c:v>
                </c:pt>
                <c:pt idx="596">
                  <c:v>145.97265625</c:v>
                </c:pt>
                <c:pt idx="597">
                  <c:v>144.9375</c:v>
                </c:pt>
                <c:pt idx="598">
                  <c:v>144.75390625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A2-AA43-8E5E-441A143B19FF}"/>
            </c:ext>
          </c:extLst>
        </c:ser>
        <c:ser>
          <c:idx val="1"/>
          <c:order val="1"/>
          <c:spPr>
            <a:ln w="12700" cap="rnd">
              <a:solidFill>
                <a:srgbClr val="0432FF"/>
              </a:solidFill>
              <a:round/>
            </a:ln>
            <a:effectLst/>
          </c:spPr>
          <c:marker>
            <c:symbol val="none"/>
          </c:marker>
          <c:val>
            <c:numRef>
              <c:f>'[Microsoft PowerPoint 中的图表]Sheet1'!$C$2:$C$600</c:f>
              <c:numCache>
                <c:formatCode>General</c:formatCode>
                <c:ptCount val="599"/>
                <c:pt idx="0">
                  <c:v>0</c:v>
                </c:pt>
                <c:pt idx="1">
                  <c:v>19.8515625</c:v>
                </c:pt>
                <c:pt idx="2">
                  <c:v>19.84375</c:v>
                </c:pt>
                <c:pt idx="3">
                  <c:v>20.078125</c:v>
                </c:pt>
                <c:pt idx="4">
                  <c:v>20.3203125</c:v>
                </c:pt>
                <c:pt idx="5">
                  <c:v>20.19140625</c:v>
                </c:pt>
                <c:pt idx="6">
                  <c:v>20.0546875</c:v>
                </c:pt>
                <c:pt idx="7">
                  <c:v>19.796875</c:v>
                </c:pt>
                <c:pt idx="8">
                  <c:v>18.73046875</c:v>
                </c:pt>
                <c:pt idx="9">
                  <c:v>18.98046875</c:v>
                </c:pt>
                <c:pt idx="10">
                  <c:v>18.97265625</c:v>
                </c:pt>
                <c:pt idx="11">
                  <c:v>19.06640625</c:v>
                </c:pt>
                <c:pt idx="12">
                  <c:v>19.0546875</c:v>
                </c:pt>
                <c:pt idx="13">
                  <c:v>19.046875</c:v>
                </c:pt>
                <c:pt idx="14">
                  <c:v>18.91796875</c:v>
                </c:pt>
                <c:pt idx="15">
                  <c:v>925.48828125</c:v>
                </c:pt>
                <c:pt idx="16">
                  <c:v>343.2421875</c:v>
                </c:pt>
                <c:pt idx="17">
                  <c:v>21.69921875</c:v>
                </c:pt>
                <c:pt idx="18">
                  <c:v>22.0703125</c:v>
                </c:pt>
                <c:pt idx="19">
                  <c:v>21.94921875</c:v>
                </c:pt>
                <c:pt idx="20">
                  <c:v>21.95703125</c:v>
                </c:pt>
                <c:pt idx="21">
                  <c:v>21.8359375</c:v>
                </c:pt>
                <c:pt idx="22">
                  <c:v>21.59375</c:v>
                </c:pt>
                <c:pt idx="23">
                  <c:v>21.45703125</c:v>
                </c:pt>
                <c:pt idx="24">
                  <c:v>21.8203125</c:v>
                </c:pt>
                <c:pt idx="25">
                  <c:v>21.69921875</c:v>
                </c:pt>
                <c:pt idx="26">
                  <c:v>21.69921875</c:v>
                </c:pt>
                <c:pt idx="27">
                  <c:v>21.5703125</c:v>
                </c:pt>
                <c:pt idx="28">
                  <c:v>20.87890625</c:v>
                </c:pt>
                <c:pt idx="29">
                  <c:v>19.8671875</c:v>
                </c:pt>
                <c:pt idx="30">
                  <c:v>19.6328125</c:v>
                </c:pt>
                <c:pt idx="31">
                  <c:v>19.51171875</c:v>
                </c:pt>
                <c:pt idx="32">
                  <c:v>19.51171875</c:v>
                </c:pt>
                <c:pt idx="33">
                  <c:v>19.26953125</c:v>
                </c:pt>
                <c:pt idx="34">
                  <c:v>19.01953125</c:v>
                </c:pt>
                <c:pt idx="35">
                  <c:v>19.01953125</c:v>
                </c:pt>
                <c:pt idx="36">
                  <c:v>18.8984375</c:v>
                </c:pt>
                <c:pt idx="37">
                  <c:v>18.8984375</c:v>
                </c:pt>
                <c:pt idx="38">
                  <c:v>20.04296875</c:v>
                </c:pt>
                <c:pt idx="39">
                  <c:v>18.4375</c:v>
                </c:pt>
                <c:pt idx="40">
                  <c:v>18.20703125</c:v>
                </c:pt>
                <c:pt idx="41">
                  <c:v>17.96484375</c:v>
                </c:pt>
                <c:pt idx="42">
                  <c:v>17.8359375</c:v>
                </c:pt>
                <c:pt idx="43">
                  <c:v>17.95703125</c:v>
                </c:pt>
                <c:pt idx="44">
                  <c:v>17.828125</c:v>
                </c:pt>
                <c:pt idx="45">
                  <c:v>17.8203125</c:v>
                </c:pt>
                <c:pt idx="46">
                  <c:v>17.69921875</c:v>
                </c:pt>
                <c:pt idx="47">
                  <c:v>17.42578125</c:v>
                </c:pt>
                <c:pt idx="48">
                  <c:v>17.30078125</c:v>
                </c:pt>
                <c:pt idx="49">
                  <c:v>17.3046875</c:v>
                </c:pt>
                <c:pt idx="50">
                  <c:v>17.0625</c:v>
                </c:pt>
                <c:pt idx="51">
                  <c:v>17.0625</c:v>
                </c:pt>
                <c:pt idx="52">
                  <c:v>16.94921875</c:v>
                </c:pt>
                <c:pt idx="53">
                  <c:v>16.95703125</c:v>
                </c:pt>
                <c:pt idx="54">
                  <c:v>16.28125</c:v>
                </c:pt>
                <c:pt idx="55">
                  <c:v>16.15234375</c:v>
                </c:pt>
                <c:pt idx="56">
                  <c:v>16.03125</c:v>
                </c:pt>
                <c:pt idx="57">
                  <c:v>16.03125</c:v>
                </c:pt>
                <c:pt idx="58">
                  <c:v>16.0234375</c:v>
                </c:pt>
                <c:pt idx="59">
                  <c:v>15.5078125</c:v>
                </c:pt>
                <c:pt idx="60">
                  <c:v>925.046875</c:v>
                </c:pt>
                <c:pt idx="61">
                  <c:v>22.38671875</c:v>
                </c:pt>
                <c:pt idx="62">
                  <c:v>22.5</c:v>
                </c:pt>
                <c:pt idx="63">
                  <c:v>22.4921875</c:v>
                </c:pt>
                <c:pt idx="64">
                  <c:v>22.35546875</c:v>
                </c:pt>
                <c:pt idx="65">
                  <c:v>23.06640625</c:v>
                </c:pt>
                <c:pt idx="66">
                  <c:v>22.953125</c:v>
                </c:pt>
                <c:pt idx="67">
                  <c:v>22.7109375</c:v>
                </c:pt>
                <c:pt idx="68">
                  <c:v>22.83984375</c:v>
                </c:pt>
                <c:pt idx="69">
                  <c:v>22.1328125</c:v>
                </c:pt>
                <c:pt idx="70">
                  <c:v>20.83984375</c:v>
                </c:pt>
                <c:pt idx="71">
                  <c:v>20.984375</c:v>
                </c:pt>
                <c:pt idx="72">
                  <c:v>20.9296875</c:v>
                </c:pt>
                <c:pt idx="73">
                  <c:v>20.9296875</c:v>
                </c:pt>
                <c:pt idx="74">
                  <c:v>20.921875</c:v>
                </c:pt>
                <c:pt idx="75">
                  <c:v>799.30859375</c:v>
                </c:pt>
                <c:pt idx="76">
                  <c:v>356.6953125</c:v>
                </c:pt>
                <c:pt idx="77">
                  <c:v>26.1484375</c:v>
                </c:pt>
                <c:pt idx="78">
                  <c:v>26.15625</c:v>
                </c:pt>
                <c:pt idx="79">
                  <c:v>23.390625</c:v>
                </c:pt>
                <c:pt idx="80">
                  <c:v>23.18359375</c:v>
                </c:pt>
                <c:pt idx="81">
                  <c:v>23.19140625</c:v>
                </c:pt>
                <c:pt idx="82">
                  <c:v>23.19140625</c:v>
                </c:pt>
                <c:pt idx="83">
                  <c:v>23.0703125</c:v>
                </c:pt>
                <c:pt idx="84">
                  <c:v>22.94921875</c:v>
                </c:pt>
                <c:pt idx="85">
                  <c:v>22.8203125</c:v>
                </c:pt>
                <c:pt idx="86">
                  <c:v>22.69921875</c:v>
                </c:pt>
                <c:pt idx="87">
                  <c:v>22.6953125</c:v>
                </c:pt>
                <c:pt idx="88">
                  <c:v>22.6953125</c:v>
                </c:pt>
                <c:pt idx="89">
                  <c:v>22.57421875</c:v>
                </c:pt>
                <c:pt idx="90">
                  <c:v>20.765625</c:v>
                </c:pt>
                <c:pt idx="91">
                  <c:v>20.7734375</c:v>
                </c:pt>
                <c:pt idx="92">
                  <c:v>20.66796875</c:v>
                </c:pt>
                <c:pt idx="93">
                  <c:v>20.78125</c:v>
                </c:pt>
                <c:pt idx="94">
                  <c:v>20.78125</c:v>
                </c:pt>
                <c:pt idx="95">
                  <c:v>20.53125</c:v>
                </c:pt>
                <c:pt idx="96">
                  <c:v>20.7734375</c:v>
                </c:pt>
                <c:pt idx="97">
                  <c:v>20.65234375</c:v>
                </c:pt>
                <c:pt idx="98">
                  <c:v>20.66015625</c:v>
                </c:pt>
                <c:pt idx="99">
                  <c:v>20.66015625</c:v>
                </c:pt>
                <c:pt idx="100">
                  <c:v>19.88671875</c:v>
                </c:pt>
                <c:pt idx="101">
                  <c:v>19.7421875</c:v>
                </c:pt>
                <c:pt idx="102">
                  <c:v>19.75</c:v>
                </c:pt>
                <c:pt idx="103">
                  <c:v>19.7421875</c:v>
                </c:pt>
                <c:pt idx="104">
                  <c:v>19.62109375</c:v>
                </c:pt>
                <c:pt idx="105">
                  <c:v>19.61328125</c:v>
                </c:pt>
                <c:pt idx="106">
                  <c:v>19.61328125</c:v>
                </c:pt>
                <c:pt idx="107">
                  <c:v>19.4921875</c:v>
                </c:pt>
                <c:pt idx="108">
                  <c:v>19.25</c:v>
                </c:pt>
                <c:pt idx="109">
                  <c:v>19.12890625</c:v>
                </c:pt>
                <c:pt idx="110">
                  <c:v>19.875</c:v>
                </c:pt>
                <c:pt idx="111">
                  <c:v>18.359375</c:v>
                </c:pt>
                <c:pt idx="112">
                  <c:v>18.359375</c:v>
                </c:pt>
                <c:pt idx="113">
                  <c:v>18.1171875</c:v>
                </c:pt>
                <c:pt idx="114">
                  <c:v>17.99609375</c:v>
                </c:pt>
                <c:pt idx="115">
                  <c:v>17.99609375</c:v>
                </c:pt>
                <c:pt idx="116">
                  <c:v>17.98828125</c:v>
                </c:pt>
                <c:pt idx="117">
                  <c:v>18.1171875</c:v>
                </c:pt>
                <c:pt idx="118">
                  <c:v>17.99609375</c:v>
                </c:pt>
                <c:pt idx="119">
                  <c:v>17.75390625</c:v>
                </c:pt>
                <c:pt idx="120">
                  <c:v>1027.33203125</c:v>
                </c:pt>
                <c:pt idx="121">
                  <c:v>25.75</c:v>
                </c:pt>
                <c:pt idx="122">
                  <c:v>25.7421875</c:v>
                </c:pt>
                <c:pt idx="123">
                  <c:v>25.7265625</c:v>
                </c:pt>
                <c:pt idx="124">
                  <c:v>25.734375</c:v>
                </c:pt>
                <c:pt idx="125">
                  <c:v>25.7265625</c:v>
                </c:pt>
                <c:pt idx="126">
                  <c:v>25.60546875</c:v>
                </c:pt>
                <c:pt idx="127">
                  <c:v>25.2265625</c:v>
                </c:pt>
                <c:pt idx="128">
                  <c:v>24.61328125</c:v>
                </c:pt>
                <c:pt idx="129">
                  <c:v>24.85546875</c:v>
                </c:pt>
                <c:pt idx="130">
                  <c:v>25.54296875</c:v>
                </c:pt>
                <c:pt idx="131">
                  <c:v>24.234375</c:v>
                </c:pt>
                <c:pt idx="132">
                  <c:v>24.10546875</c:v>
                </c:pt>
                <c:pt idx="133">
                  <c:v>24.109375</c:v>
                </c:pt>
                <c:pt idx="134">
                  <c:v>24.23046875</c:v>
                </c:pt>
                <c:pt idx="135">
                  <c:v>1058.8359375</c:v>
                </c:pt>
                <c:pt idx="136">
                  <c:v>1057.0078125</c:v>
                </c:pt>
                <c:pt idx="137">
                  <c:v>25.34375</c:v>
                </c:pt>
                <c:pt idx="138">
                  <c:v>25.44921875</c:v>
                </c:pt>
                <c:pt idx="139">
                  <c:v>25.45703125</c:v>
                </c:pt>
                <c:pt idx="140">
                  <c:v>25.578125</c:v>
                </c:pt>
                <c:pt idx="141">
                  <c:v>25.26953125</c:v>
                </c:pt>
                <c:pt idx="142">
                  <c:v>25.09375</c:v>
                </c:pt>
                <c:pt idx="143">
                  <c:v>24.8515625</c:v>
                </c:pt>
                <c:pt idx="144">
                  <c:v>24.24609375</c:v>
                </c:pt>
                <c:pt idx="145">
                  <c:v>24.125</c:v>
                </c:pt>
                <c:pt idx="146">
                  <c:v>24.00390625</c:v>
                </c:pt>
                <c:pt idx="147">
                  <c:v>23.875</c:v>
                </c:pt>
                <c:pt idx="148">
                  <c:v>23.75390625</c:v>
                </c:pt>
                <c:pt idx="149">
                  <c:v>23.75390625</c:v>
                </c:pt>
                <c:pt idx="150">
                  <c:v>23.390625</c:v>
                </c:pt>
                <c:pt idx="151">
                  <c:v>23.7890625</c:v>
                </c:pt>
                <c:pt idx="152">
                  <c:v>21.71875</c:v>
                </c:pt>
                <c:pt idx="153">
                  <c:v>21.2421875</c:v>
                </c:pt>
                <c:pt idx="154">
                  <c:v>21.2421875</c:v>
                </c:pt>
                <c:pt idx="155">
                  <c:v>21</c:v>
                </c:pt>
                <c:pt idx="156">
                  <c:v>20.87109375</c:v>
                </c:pt>
                <c:pt idx="157">
                  <c:v>20.87109375</c:v>
                </c:pt>
                <c:pt idx="158">
                  <c:v>20.5</c:v>
                </c:pt>
                <c:pt idx="159">
                  <c:v>20.5</c:v>
                </c:pt>
                <c:pt idx="160">
                  <c:v>20.5</c:v>
                </c:pt>
                <c:pt idx="161">
                  <c:v>20.2578125</c:v>
                </c:pt>
                <c:pt idx="162">
                  <c:v>19.74609375</c:v>
                </c:pt>
                <c:pt idx="163">
                  <c:v>19.51953125</c:v>
                </c:pt>
                <c:pt idx="164">
                  <c:v>19.15625</c:v>
                </c:pt>
                <c:pt idx="165">
                  <c:v>19.15625</c:v>
                </c:pt>
                <c:pt idx="166">
                  <c:v>18.79296875</c:v>
                </c:pt>
                <c:pt idx="167">
                  <c:v>18.9140625</c:v>
                </c:pt>
                <c:pt idx="168">
                  <c:v>18.6640625</c:v>
                </c:pt>
                <c:pt idx="169">
                  <c:v>18.54296875</c:v>
                </c:pt>
                <c:pt idx="170">
                  <c:v>18.421875</c:v>
                </c:pt>
                <c:pt idx="171">
                  <c:v>18.421875</c:v>
                </c:pt>
                <c:pt idx="172">
                  <c:v>17.6328125</c:v>
                </c:pt>
                <c:pt idx="173">
                  <c:v>17.625</c:v>
                </c:pt>
                <c:pt idx="174">
                  <c:v>17.1640625</c:v>
                </c:pt>
                <c:pt idx="175">
                  <c:v>16.9140625</c:v>
                </c:pt>
                <c:pt idx="176">
                  <c:v>16.87109375</c:v>
                </c:pt>
                <c:pt idx="177">
                  <c:v>16.5234375</c:v>
                </c:pt>
                <c:pt idx="178">
                  <c:v>16.6328125</c:v>
                </c:pt>
                <c:pt idx="179">
                  <c:v>16.390625</c:v>
                </c:pt>
                <c:pt idx="180">
                  <c:v>937.6015625</c:v>
                </c:pt>
                <c:pt idx="181">
                  <c:v>26.4453125</c:v>
                </c:pt>
                <c:pt idx="182">
                  <c:v>25.9765625</c:v>
                </c:pt>
                <c:pt idx="183">
                  <c:v>25.7265625</c:v>
                </c:pt>
                <c:pt idx="184">
                  <c:v>25.5</c:v>
                </c:pt>
                <c:pt idx="185">
                  <c:v>25.5</c:v>
                </c:pt>
                <c:pt idx="186">
                  <c:v>25.37890625</c:v>
                </c:pt>
                <c:pt idx="187">
                  <c:v>25.5</c:v>
                </c:pt>
                <c:pt idx="188">
                  <c:v>25.37109375</c:v>
                </c:pt>
                <c:pt idx="189">
                  <c:v>25.0078125</c:v>
                </c:pt>
                <c:pt idx="190">
                  <c:v>26.80078125</c:v>
                </c:pt>
                <c:pt idx="191">
                  <c:v>24.484375</c:v>
                </c:pt>
                <c:pt idx="192">
                  <c:v>23.5078125</c:v>
                </c:pt>
                <c:pt idx="193">
                  <c:v>22.8125</c:v>
                </c:pt>
                <c:pt idx="194">
                  <c:v>22.68359375</c:v>
                </c:pt>
                <c:pt idx="195">
                  <c:v>755.0703125</c:v>
                </c:pt>
                <c:pt idx="196">
                  <c:v>704.390625</c:v>
                </c:pt>
                <c:pt idx="197">
                  <c:v>28.21484375</c:v>
                </c:pt>
                <c:pt idx="198">
                  <c:v>28.34375</c:v>
                </c:pt>
                <c:pt idx="199">
                  <c:v>28.3515625</c:v>
                </c:pt>
                <c:pt idx="200">
                  <c:v>28.3359375</c:v>
                </c:pt>
                <c:pt idx="201">
                  <c:v>28.22265625</c:v>
                </c:pt>
                <c:pt idx="202">
                  <c:v>28.09375</c:v>
                </c:pt>
                <c:pt idx="203">
                  <c:v>25.28515625</c:v>
                </c:pt>
                <c:pt idx="204">
                  <c:v>25.06640625</c:v>
                </c:pt>
                <c:pt idx="205">
                  <c:v>24.703125</c:v>
                </c:pt>
                <c:pt idx="206">
                  <c:v>24.4609375</c:v>
                </c:pt>
                <c:pt idx="207">
                  <c:v>24.33203125</c:v>
                </c:pt>
                <c:pt idx="208">
                  <c:v>24.453125</c:v>
                </c:pt>
                <c:pt idx="209">
                  <c:v>24.4453125</c:v>
                </c:pt>
                <c:pt idx="210">
                  <c:v>24.55859375</c:v>
                </c:pt>
                <c:pt idx="211">
                  <c:v>24.4375</c:v>
                </c:pt>
                <c:pt idx="212">
                  <c:v>24.55859375</c:v>
                </c:pt>
                <c:pt idx="213">
                  <c:v>23.33203125</c:v>
                </c:pt>
                <c:pt idx="214">
                  <c:v>22.9765625</c:v>
                </c:pt>
                <c:pt idx="215">
                  <c:v>22.84765625</c:v>
                </c:pt>
                <c:pt idx="216">
                  <c:v>22.62109375</c:v>
                </c:pt>
                <c:pt idx="217">
                  <c:v>22.4921875</c:v>
                </c:pt>
                <c:pt idx="218">
                  <c:v>22.37890625</c:v>
                </c:pt>
                <c:pt idx="219">
                  <c:v>22.12109375</c:v>
                </c:pt>
                <c:pt idx="220">
                  <c:v>22</c:v>
                </c:pt>
                <c:pt idx="221">
                  <c:v>21.6796875</c:v>
                </c:pt>
                <c:pt idx="222">
                  <c:v>21.55078125</c:v>
                </c:pt>
                <c:pt idx="223">
                  <c:v>22.29296875</c:v>
                </c:pt>
                <c:pt idx="224">
                  <c:v>19.984375</c:v>
                </c:pt>
                <c:pt idx="225">
                  <c:v>20.10546875</c:v>
                </c:pt>
                <c:pt idx="226">
                  <c:v>20.10546875</c:v>
                </c:pt>
                <c:pt idx="227">
                  <c:v>19.953125</c:v>
                </c:pt>
                <c:pt idx="228">
                  <c:v>18.85546875</c:v>
                </c:pt>
                <c:pt idx="229">
                  <c:v>18.85546875</c:v>
                </c:pt>
                <c:pt idx="230">
                  <c:v>18.85546875</c:v>
                </c:pt>
                <c:pt idx="231">
                  <c:v>18.71875</c:v>
                </c:pt>
                <c:pt idx="232">
                  <c:v>18.58984375</c:v>
                </c:pt>
                <c:pt idx="233">
                  <c:v>20.4296875</c:v>
                </c:pt>
                <c:pt idx="234">
                  <c:v>18.2578125</c:v>
                </c:pt>
                <c:pt idx="235">
                  <c:v>18.2578125</c:v>
                </c:pt>
                <c:pt idx="236">
                  <c:v>18.37890625</c:v>
                </c:pt>
                <c:pt idx="237">
                  <c:v>18.37890625</c:v>
                </c:pt>
                <c:pt idx="238">
                  <c:v>18.25</c:v>
                </c:pt>
                <c:pt idx="239">
                  <c:v>18.30859375</c:v>
                </c:pt>
                <c:pt idx="240">
                  <c:v>725.04296875</c:v>
                </c:pt>
                <c:pt idx="241">
                  <c:v>27.8671875</c:v>
                </c:pt>
                <c:pt idx="242">
                  <c:v>28.22265625</c:v>
                </c:pt>
                <c:pt idx="243">
                  <c:v>28.46484375</c:v>
                </c:pt>
                <c:pt idx="244">
                  <c:v>27.32421875</c:v>
                </c:pt>
                <c:pt idx="245">
                  <c:v>27.05859375</c:v>
                </c:pt>
                <c:pt idx="246">
                  <c:v>26.9765625</c:v>
                </c:pt>
                <c:pt idx="247">
                  <c:v>26.734375</c:v>
                </c:pt>
                <c:pt idx="248">
                  <c:v>26.37109375</c:v>
                </c:pt>
                <c:pt idx="249">
                  <c:v>26.12109375</c:v>
                </c:pt>
                <c:pt idx="250">
                  <c:v>25.87890625</c:v>
                </c:pt>
                <c:pt idx="251">
                  <c:v>24.875</c:v>
                </c:pt>
                <c:pt idx="252">
                  <c:v>24.8828125</c:v>
                </c:pt>
                <c:pt idx="253">
                  <c:v>24.6328125</c:v>
                </c:pt>
                <c:pt idx="254">
                  <c:v>22.1953125</c:v>
                </c:pt>
                <c:pt idx="255">
                  <c:v>799.3046875</c:v>
                </c:pt>
                <c:pt idx="256">
                  <c:v>30.265625</c:v>
                </c:pt>
                <c:pt idx="257">
                  <c:v>28.71875</c:v>
                </c:pt>
                <c:pt idx="258">
                  <c:v>28.71875</c:v>
                </c:pt>
                <c:pt idx="259">
                  <c:v>28.71875</c:v>
                </c:pt>
                <c:pt idx="260">
                  <c:v>28.59765625</c:v>
                </c:pt>
                <c:pt idx="261">
                  <c:v>28.59765625</c:v>
                </c:pt>
                <c:pt idx="262">
                  <c:v>28.59765625</c:v>
                </c:pt>
                <c:pt idx="263">
                  <c:v>28.71875</c:v>
                </c:pt>
                <c:pt idx="264">
                  <c:v>28.74609375</c:v>
                </c:pt>
                <c:pt idx="265">
                  <c:v>27.40234375</c:v>
                </c:pt>
                <c:pt idx="266">
                  <c:v>27.33984375</c:v>
                </c:pt>
                <c:pt idx="267">
                  <c:v>27.2109375</c:v>
                </c:pt>
                <c:pt idx="268">
                  <c:v>27.08984375</c:v>
                </c:pt>
                <c:pt idx="269">
                  <c:v>27.08984375</c:v>
                </c:pt>
                <c:pt idx="270">
                  <c:v>26.71875</c:v>
                </c:pt>
                <c:pt idx="271">
                  <c:v>26.4765625</c:v>
                </c:pt>
                <c:pt idx="272">
                  <c:v>26.10546875</c:v>
                </c:pt>
                <c:pt idx="273">
                  <c:v>25.984375</c:v>
                </c:pt>
                <c:pt idx="274">
                  <c:v>25.03125</c:v>
                </c:pt>
                <c:pt idx="275">
                  <c:v>24.58984375</c:v>
                </c:pt>
                <c:pt idx="276">
                  <c:v>24.4765625</c:v>
                </c:pt>
                <c:pt idx="277">
                  <c:v>24.35546875</c:v>
                </c:pt>
                <c:pt idx="278">
                  <c:v>24.35546875</c:v>
                </c:pt>
                <c:pt idx="279">
                  <c:v>23.9921875</c:v>
                </c:pt>
                <c:pt idx="280">
                  <c:v>23.86328125</c:v>
                </c:pt>
                <c:pt idx="281">
                  <c:v>23.86328125</c:v>
                </c:pt>
                <c:pt idx="282">
                  <c:v>24.11328125</c:v>
                </c:pt>
                <c:pt idx="283">
                  <c:v>24.234375</c:v>
                </c:pt>
                <c:pt idx="284">
                  <c:v>24.234375</c:v>
                </c:pt>
                <c:pt idx="285">
                  <c:v>22.81640625</c:v>
                </c:pt>
                <c:pt idx="286">
                  <c:v>22.6953125</c:v>
                </c:pt>
                <c:pt idx="287">
                  <c:v>22.6796875</c:v>
                </c:pt>
                <c:pt idx="288">
                  <c:v>22.56640625</c:v>
                </c:pt>
                <c:pt idx="289">
                  <c:v>22.55859375</c:v>
                </c:pt>
                <c:pt idx="290">
                  <c:v>22.4375</c:v>
                </c:pt>
                <c:pt idx="291">
                  <c:v>22.31640625</c:v>
                </c:pt>
                <c:pt idx="292">
                  <c:v>22.31640625</c:v>
                </c:pt>
                <c:pt idx="293">
                  <c:v>22.30859375</c:v>
                </c:pt>
                <c:pt idx="294">
                  <c:v>22.1875</c:v>
                </c:pt>
                <c:pt idx="295">
                  <c:v>20.97265625</c:v>
                </c:pt>
                <c:pt idx="296">
                  <c:v>20.9453125</c:v>
                </c:pt>
                <c:pt idx="297">
                  <c:v>20.9375</c:v>
                </c:pt>
                <c:pt idx="298">
                  <c:v>21.05078125</c:v>
                </c:pt>
                <c:pt idx="299">
                  <c:v>20.9296875</c:v>
                </c:pt>
                <c:pt idx="300">
                  <c:v>865.2890625</c:v>
                </c:pt>
                <c:pt idx="301">
                  <c:v>28.5859375</c:v>
                </c:pt>
                <c:pt idx="302">
                  <c:v>28.8203125</c:v>
                </c:pt>
                <c:pt idx="303">
                  <c:v>29.18359375</c:v>
                </c:pt>
                <c:pt idx="304">
                  <c:v>29.0625</c:v>
                </c:pt>
                <c:pt idx="305">
                  <c:v>28.484375</c:v>
                </c:pt>
                <c:pt idx="306">
                  <c:v>27.9921875</c:v>
                </c:pt>
                <c:pt idx="307">
                  <c:v>27.765625</c:v>
                </c:pt>
                <c:pt idx="308">
                  <c:v>27.60546875</c:v>
                </c:pt>
                <c:pt idx="309">
                  <c:v>27.484375</c:v>
                </c:pt>
                <c:pt idx="310">
                  <c:v>27.33984375</c:v>
                </c:pt>
                <c:pt idx="311">
                  <c:v>26.5546875</c:v>
                </c:pt>
                <c:pt idx="312">
                  <c:v>26.5625</c:v>
                </c:pt>
                <c:pt idx="313">
                  <c:v>26.3203125</c:v>
                </c:pt>
                <c:pt idx="314">
                  <c:v>26.0859375</c:v>
                </c:pt>
                <c:pt idx="315">
                  <c:v>803.23828125</c:v>
                </c:pt>
                <c:pt idx="316">
                  <c:v>32.6953125</c:v>
                </c:pt>
                <c:pt idx="317">
                  <c:v>32.4609375</c:v>
                </c:pt>
                <c:pt idx="318">
                  <c:v>32.21875</c:v>
                </c:pt>
                <c:pt idx="319">
                  <c:v>32.21875</c:v>
                </c:pt>
                <c:pt idx="320">
                  <c:v>32.21875</c:v>
                </c:pt>
                <c:pt idx="321">
                  <c:v>32.21875</c:v>
                </c:pt>
                <c:pt idx="322">
                  <c:v>32.08984375</c:v>
                </c:pt>
                <c:pt idx="323">
                  <c:v>31.84765625</c:v>
                </c:pt>
                <c:pt idx="324">
                  <c:v>31.60546875</c:v>
                </c:pt>
                <c:pt idx="325">
                  <c:v>31.484375</c:v>
                </c:pt>
                <c:pt idx="326">
                  <c:v>30.03515625</c:v>
                </c:pt>
                <c:pt idx="327">
                  <c:v>30.04296875</c:v>
                </c:pt>
                <c:pt idx="328">
                  <c:v>29.83984375</c:v>
                </c:pt>
                <c:pt idx="329">
                  <c:v>29.71875</c:v>
                </c:pt>
                <c:pt idx="330">
                  <c:v>29.59765625</c:v>
                </c:pt>
                <c:pt idx="331">
                  <c:v>29.46875</c:v>
                </c:pt>
                <c:pt idx="332">
                  <c:v>29.34765625</c:v>
                </c:pt>
                <c:pt idx="333">
                  <c:v>29.34765625</c:v>
                </c:pt>
                <c:pt idx="334">
                  <c:v>29.2265625</c:v>
                </c:pt>
                <c:pt idx="335">
                  <c:v>29.34765625</c:v>
                </c:pt>
                <c:pt idx="336">
                  <c:v>28.296875</c:v>
                </c:pt>
                <c:pt idx="337">
                  <c:v>27.3515625</c:v>
                </c:pt>
                <c:pt idx="338">
                  <c:v>27.23828125</c:v>
                </c:pt>
                <c:pt idx="339">
                  <c:v>27.23828125</c:v>
                </c:pt>
                <c:pt idx="340">
                  <c:v>27.1171875</c:v>
                </c:pt>
                <c:pt idx="341">
                  <c:v>26.8828125</c:v>
                </c:pt>
                <c:pt idx="342">
                  <c:v>26.875</c:v>
                </c:pt>
                <c:pt idx="343">
                  <c:v>26.6328125</c:v>
                </c:pt>
                <c:pt idx="344">
                  <c:v>26.50390625</c:v>
                </c:pt>
                <c:pt idx="345">
                  <c:v>26.24609375</c:v>
                </c:pt>
                <c:pt idx="346">
                  <c:v>26.984375</c:v>
                </c:pt>
                <c:pt idx="347">
                  <c:v>26.65625</c:v>
                </c:pt>
                <c:pt idx="348">
                  <c:v>26.55078125</c:v>
                </c:pt>
                <c:pt idx="349">
                  <c:v>26.4375</c:v>
                </c:pt>
                <c:pt idx="350">
                  <c:v>26.4375</c:v>
                </c:pt>
                <c:pt idx="351">
                  <c:v>26.30859375</c:v>
                </c:pt>
                <c:pt idx="352">
                  <c:v>26.30859375</c:v>
                </c:pt>
                <c:pt idx="353">
                  <c:v>26.1875</c:v>
                </c:pt>
                <c:pt idx="354">
                  <c:v>26.1875</c:v>
                </c:pt>
                <c:pt idx="355">
                  <c:v>25.82421875</c:v>
                </c:pt>
                <c:pt idx="356">
                  <c:v>25.82421875</c:v>
                </c:pt>
                <c:pt idx="357">
                  <c:v>26.390625</c:v>
                </c:pt>
                <c:pt idx="358">
                  <c:v>26.29296875</c:v>
                </c:pt>
                <c:pt idx="359">
                  <c:v>26.05078125</c:v>
                </c:pt>
                <c:pt idx="360">
                  <c:v>765.5078125</c:v>
                </c:pt>
                <c:pt idx="361">
                  <c:v>27.71875</c:v>
                </c:pt>
                <c:pt idx="362">
                  <c:v>27.81640625</c:v>
                </c:pt>
                <c:pt idx="363">
                  <c:v>27.81640625</c:v>
                </c:pt>
                <c:pt idx="364">
                  <c:v>27.703125</c:v>
                </c:pt>
                <c:pt idx="365">
                  <c:v>27.6953125</c:v>
                </c:pt>
                <c:pt idx="366">
                  <c:v>27.4609375</c:v>
                </c:pt>
                <c:pt idx="367">
                  <c:v>27.1328125</c:v>
                </c:pt>
                <c:pt idx="368">
                  <c:v>27.15625</c:v>
                </c:pt>
                <c:pt idx="369">
                  <c:v>26.9140625</c:v>
                </c:pt>
                <c:pt idx="370">
                  <c:v>26.79296875</c:v>
                </c:pt>
                <c:pt idx="371">
                  <c:v>25.046875</c:v>
                </c:pt>
                <c:pt idx="372">
                  <c:v>24.93359375</c:v>
                </c:pt>
                <c:pt idx="373">
                  <c:v>24.92578125</c:v>
                </c:pt>
                <c:pt idx="374">
                  <c:v>24.8125</c:v>
                </c:pt>
                <c:pt idx="375">
                  <c:v>1106.703125</c:v>
                </c:pt>
                <c:pt idx="376">
                  <c:v>914.98046875</c:v>
                </c:pt>
                <c:pt idx="377">
                  <c:v>29.75390625</c:v>
                </c:pt>
                <c:pt idx="378">
                  <c:v>29.5859375</c:v>
                </c:pt>
                <c:pt idx="379">
                  <c:v>29.5859375</c:v>
                </c:pt>
                <c:pt idx="380">
                  <c:v>29.49609375</c:v>
                </c:pt>
                <c:pt idx="381">
                  <c:v>29.25390625</c:v>
                </c:pt>
                <c:pt idx="382">
                  <c:v>29.0390625</c:v>
                </c:pt>
                <c:pt idx="383">
                  <c:v>28.7578125</c:v>
                </c:pt>
                <c:pt idx="384">
                  <c:v>28.7578125</c:v>
                </c:pt>
                <c:pt idx="385">
                  <c:v>28.515625</c:v>
                </c:pt>
                <c:pt idx="386">
                  <c:v>28.515625</c:v>
                </c:pt>
                <c:pt idx="387">
                  <c:v>27.51171875</c:v>
                </c:pt>
                <c:pt idx="388">
                  <c:v>26.3046875</c:v>
                </c:pt>
                <c:pt idx="389">
                  <c:v>26.18359375</c:v>
                </c:pt>
                <c:pt idx="390">
                  <c:v>26.3046875</c:v>
                </c:pt>
                <c:pt idx="391">
                  <c:v>26.0625</c:v>
                </c:pt>
                <c:pt idx="392">
                  <c:v>25.8203125</c:v>
                </c:pt>
                <c:pt idx="393">
                  <c:v>25.8125</c:v>
                </c:pt>
                <c:pt idx="394">
                  <c:v>25.68359375</c:v>
                </c:pt>
                <c:pt idx="395">
                  <c:v>25.8046875</c:v>
                </c:pt>
                <c:pt idx="396">
                  <c:v>25.5703125</c:v>
                </c:pt>
                <c:pt idx="397">
                  <c:v>25.6796875</c:v>
                </c:pt>
                <c:pt idx="398">
                  <c:v>24.98046875</c:v>
                </c:pt>
                <c:pt idx="399">
                  <c:v>25.109375</c:v>
                </c:pt>
                <c:pt idx="400">
                  <c:v>25.09765625</c:v>
                </c:pt>
                <c:pt idx="401">
                  <c:v>24.984375</c:v>
                </c:pt>
                <c:pt idx="402">
                  <c:v>24.96875</c:v>
                </c:pt>
                <c:pt idx="403">
                  <c:v>24.83984375</c:v>
                </c:pt>
                <c:pt idx="404">
                  <c:v>24.83984375</c:v>
                </c:pt>
                <c:pt idx="405">
                  <c:v>24.58984375</c:v>
                </c:pt>
                <c:pt idx="406">
                  <c:v>24.58984375</c:v>
                </c:pt>
                <c:pt idx="407">
                  <c:v>24.33984375</c:v>
                </c:pt>
                <c:pt idx="408">
                  <c:v>24.0859375</c:v>
                </c:pt>
                <c:pt idx="409">
                  <c:v>24.328125</c:v>
                </c:pt>
                <c:pt idx="410">
                  <c:v>24.3203125</c:v>
                </c:pt>
                <c:pt idx="411">
                  <c:v>24.19921875</c:v>
                </c:pt>
                <c:pt idx="412">
                  <c:v>24.19921875</c:v>
                </c:pt>
                <c:pt idx="413">
                  <c:v>24.19140625</c:v>
                </c:pt>
                <c:pt idx="414">
                  <c:v>23.94140625</c:v>
                </c:pt>
                <c:pt idx="415">
                  <c:v>24.0703125</c:v>
                </c:pt>
                <c:pt idx="416">
                  <c:v>23.45703125</c:v>
                </c:pt>
                <c:pt idx="417">
                  <c:v>23.3359375</c:v>
                </c:pt>
                <c:pt idx="418">
                  <c:v>22.93359375</c:v>
                </c:pt>
                <c:pt idx="419">
                  <c:v>22.94140625</c:v>
                </c:pt>
                <c:pt idx="420">
                  <c:v>864.9765625</c:v>
                </c:pt>
                <c:pt idx="421">
                  <c:v>28.80078125</c:v>
                </c:pt>
                <c:pt idx="422">
                  <c:v>28.80078125</c:v>
                </c:pt>
                <c:pt idx="423">
                  <c:v>28.80078125</c:v>
                </c:pt>
                <c:pt idx="424">
                  <c:v>28.79296875</c:v>
                </c:pt>
                <c:pt idx="425">
                  <c:v>28.671875</c:v>
                </c:pt>
                <c:pt idx="426">
                  <c:v>28.671875</c:v>
                </c:pt>
                <c:pt idx="427">
                  <c:v>28.30859375</c:v>
                </c:pt>
                <c:pt idx="428">
                  <c:v>29.19140625</c:v>
                </c:pt>
                <c:pt idx="429">
                  <c:v>26.78125</c:v>
                </c:pt>
                <c:pt idx="430">
                  <c:v>26.7578125</c:v>
                </c:pt>
                <c:pt idx="431">
                  <c:v>25.87890625</c:v>
                </c:pt>
                <c:pt idx="432">
                  <c:v>25.7578125</c:v>
                </c:pt>
                <c:pt idx="433">
                  <c:v>25.7578125</c:v>
                </c:pt>
                <c:pt idx="434">
                  <c:v>25.7578125</c:v>
                </c:pt>
                <c:pt idx="435">
                  <c:v>1076.9609375</c:v>
                </c:pt>
                <c:pt idx="436">
                  <c:v>778.4765625</c:v>
                </c:pt>
                <c:pt idx="437">
                  <c:v>31.23046875</c:v>
                </c:pt>
                <c:pt idx="438">
                  <c:v>30.17578125</c:v>
                </c:pt>
                <c:pt idx="439">
                  <c:v>29.8359375</c:v>
                </c:pt>
                <c:pt idx="440">
                  <c:v>29.48046875</c:v>
                </c:pt>
                <c:pt idx="441">
                  <c:v>29.3671875</c:v>
                </c:pt>
                <c:pt idx="442">
                  <c:v>29.24609375</c:v>
                </c:pt>
                <c:pt idx="443">
                  <c:v>29.23828125</c:v>
                </c:pt>
                <c:pt idx="444">
                  <c:v>29.1171875</c:v>
                </c:pt>
                <c:pt idx="445">
                  <c:v>28.875</c:v>
                </c:pt>
                <c:pt idx="446">
                  <c:v>28.75390625</c:v>
                </c:pt>
                <c:pt idx="447">
                  <c:v>28.6171875</c:v>
                </c:pt>
                <c:pt idx="448">
                  <c:v>28.609375</c:v>
                </c:pt>
                <c:pt idx="449">
                  <c:v>26.95703125</c:v>
                </c:pt>
                <c:pt idx="450">
                  <c:v>26.84375</c:v>
                </c:pt>
                <c:pt idx="451">
                  <c:v>26.48046875</c:v>
                </c:pt>
                <c:pt idx="452">
                  <c:v>26.375</c:v>
                </c:pt>
                <c:pt idx="453">
                  <c:v>26.1328125</c:v>
                </c:pt>
                <c:pt idx="454">
                  <c:v>26.00390625</c:v>
                </c:pt>
                <c:pt idx="455">
                  <c:v>25.8828125</c:v>
                </c:pt>
                <c:pt idx="456">
                  <c:v>25.76171875</c:v>
                </c:pt>
                <c:pt idx="457">
                  <c:v>25.3984375</c:v>
                </c:pt>
                <c:pt idx="458">
                  <c:v>25.15625</c:v>
                </c:pt>
                <c:pt idx="459">
                  <c:v>24.02734375</c:v>
                </c:pt>
                <c:pt idx="460">
                  <c:v>24.04296875</c:v>
                </c:pt>
                <c:pt idx="461">
                  <c:v>23.79296875</c:v>
                </c:pt>
                <c:pt idx="462">
                  <c:v>23.80078125</c:v>
                </c:pt>
                <c:pt idx="463">
                  <c:v>23.56640625</c:v>
                </c:pt>
                <c:pt idx="464">
                  <c:v>23.4296875</c:v>
                </c:pt>
                <c:pt idx="465">
                  <c:v>23.06640625</c:v>
                </c:pt>
                <c:pt idx="466">
                  <c:v>23.06640625</c:v>
                </c:pt>
                <c:pt idx="467">
                  <c:v>23.06640625</c:v>
                </c:pt>
                <c:pt idx="468">
                  <c:v>23.07421875</c:v>
                </c:pt>
                <c:pt idx="469">
                  <c:v>22.9296875</c:v>
                </c:pt>
                <c:pt idx="470">
                  <c:v>22.3828125</c:v>
                </c:pt>
                <c:pt idx="471">
                  <c:v>22.26953125</c:v>
                </c:pt>
                <c:pt idx="472">
                  <c:v>22.1484375</c:v>
                </c:pt>
                <c:pt idx="473">
                  <c:v>21.6640625</c:v>
                </c:pt>
                <c:pt idx="474">
                  <c:v>21.54296875</c:v>
                </c:pt>
                <c:pt idx="475">
                  <c:v>21.29296875</c:v>
                </c:pt>
                <c:pt idx="476">
                  <c:v>20.9296875</c:v>
                </c:pt>
                <c:pt idx="477">
                  <c:v>21.05078125</c:v>
                </c:pt>
                <c:pt idx="478">
                  <c:v>21.05078125</c:v>
                </c:pt>
                <c:pt idx="479">
                  <c:v>21.0859375</c:v>
                </c:pt>
                <c:pt idx="480">
                  <c:v>790.45703125</c:v>
                </c:pt>
                <c:pt idx="481">
                  <c:v>27.625</c:v>
                </c:pt>
                <c:pt idx="482">
                  <c:v>27.49609375</c:v>
                </c:pt>
                <c:pt idx="483">
                  <c:v>27.49609375</c:v>
                </c:pt>
                <c:pt idx="484">
                  <c:v>27.375</c:v>
                </c:pt>
                <c:pt idx="485">
                  <c:v>27.48828125</c:v>
                </c:pt>
                <c:pt idx="486">
                  <c:v>27.24609375</c:v>
                </c:pt>
                <c:pt idx="487">
                  <c:v>27.125</c:v>
                </c:pt>
                <c:pt idx="488">
                  <c:v>27.125</c:v>
                </c:pt>
                <c:pt idx="489">
                  <c:v>27.125</c:v>
                </c:pt>
                <c:pt idx="490">
                  <c:v>25.1015625</c:v>
                </c:pt>
                <c:pt idx="491">
                  <c:v>25.05078125</c:v>
                </c:pt>
                <c:pt idx="492">
                  <c:v>24.80859375</c:v>
                </c:pt>
                <c:pt idx="493">
                  <c:v>24.80859375</c:v>
                </c:pt>
                <c:pt idx="494">
                  <c:v>24.6875</c:v>
                </c:pt>
                <c:pt idx="495">
                  <c:v>911.30078125</c:v>
                </c:pt>
                <c:pt idx="496">
                  <c:v>767.34375</c:v>
                </c:pt>
                <c:pt idx="497">
                  <c:v>32.546875</c:v>
                </c:pt>
                <c:pt idx="498">
                  <c:v>32.5390625</c:v>
                </c:pt>
                <c:pt idx="499">
                  <c:v>32.5390625</c:v>
                </c:pt>
                <c:pt idx="500">
                  <c:v>31.46875</c:v>
                </c:pt>
                <c:pt idx="501">
                  <c:v>31.46875</c:v>
                </c:pt>
                <c:pt idx="502">
                  <c:v>31.7265625</c:v>
                </c:pt>
                <c:pt idx="503">
                  <c:v>31.35546875</c:v>
                </c:pt>
                <c:pt idx="504">
                  <c:v>31.11328125</c:v>
                </c:pt>
                <c:pt idx="505">
                  <c:v>30.5</c:v>
                </c:pt>
                <c:pt idx="506">
                  <c:v>30.5</c:v>
                </c:pt>
                <c:pt idx="507">
                  <c:v>30.37890625</c:v>
                </c:pt>
                <c:pt idx="508">
                  <c:v>30.2578125</c:v>
                </c:pt>
                <c:pt idx="509">
                  <c:v>30.13671875</c:v>
                </c:pt>
                <c:pt idx="510">
                  <c:v>30.4453125</c:v>
                </c:pt>
                <c:pt idx="511">
                  <c:v>29.15625</c:v>
                </c:pt>
                <c:pt idx="512">
                  <c:v>29.15625</c:v>
                </c:pt>
                <c:pt idx="513">
                  <c:v>29.03515625</c:v>
                </c:pt>
                <c:pt idx="514">
                  <c:v>28.9140625</c:v>
                </c:pt>
                <c:pt idx="515">
                  <c:v>28.9140625</c:v>
                </c:pt>
                <c:pt idx="516">
                  <c:v>28.65625</c:v>
                </c:pt>
                <c:pt idx="517">
                  <c:v>28.54296875</c:v>
                </c:pt>
                <c:pt idx="518">
                  <c:v>28.421875</c:v>
                </c:pt>
                <c:pt idx="519">
                  <c:v>28.421875</c:v>
                </c:pt>
                <c:pt idx="520">
                  <c:v>29.7109375</c:v>
                </c:pt>
                <c:pt idx="521">
                  <c:v>28.1328125</c:v>
                </c:pt>
                <c:pt idx="522">
                  <c:v>28.01171875</c:v>
                </c:pt>
                <c:pt idx="523">
                  <c:v>27.76171875</c:v>
                </c:pt>
                <c:pt idx="524">
                  <c:v>27.765625</c:v>
                </c:pt>
                <c:pt idx="525">
                  <c:v>27.63671875</c:v>
                </c:pt>
                <c:pt idx="526">
                  <c:v>27.39453125</c:v>
                </c:pt>
                <c:pt idx="527">
                  <c:v>27.13671875</c:v>
                </c:pt>
                <c:pt idx="528">
                  <c:v>27.13671875</c:v>
                </c:pt>
                <c:pt idx="529">
                  <c:v>27.015625</c:v>
                </c:pt>
                <c:pt idx="530">
                  <c:v>27.015625</c:v>
                </c:pt>
                <c:pt idx="531">
                  <c:v>26.48828125</c:v>
                </c:pt>
                <c:pt idx="532">
                  <c:v>26.3671875</c:v>
                </c:pt>
                <c:pt idx="533">
                  <c:v>25.8828125</c:v>
                </c:pt>
                <c:pt idx="534">
                  <c:v>25.6328125</c:v>
                </c:pt>
                <c:pt idx="535">
                  <c:v>25.48828125</c:v>
                </c:pt>
                <c:pt idx="536">
                  <c:v>25.24609375</c:v>
                </c:pt>
                <c:pt idx="537">
                  <c:v>25.125</c:v>
                </c:pt>
                <c:pt idx="538">
                  <c:v>25.08984375</c:v>
                </c:pt>
                <c:pt idx="539">
                  <c:v>24.59765625</c:v>
                </c:pt>
                <c:pt idx="540">
                  <c:v>868.1484375</c:v>
                </c:pt>
                <c:pt idx="541">
                  <c:v>30.203125</c:v>
                </c:pt>
                <c:pt idx="542">
                  <c:v>29.94921875</c:v>
                </c:pt>
                <c:pt idx="543">
                  <c:v>29.94921875</c:v>
                </c:pt>
                <c:pt idx="544">
                  <c:v>29.95703125</c:v>
                </c:pt>
                <c:pt idx="545">
                  <c:v>29.8359375</c:v>
                </c:pt>
                <c:pt idx="546">
                  <c:v>29.828125</c:v>
                </c:pt>
                <c:pt idx="547">
                  <c:v>29.578125</c:v>
                </c:pt>
                <c:pt idx="548">
                  <c:v>29.45703125</c:v>
                </c:pt>
                <c:pt idx="549">
                  <c:v>29.45703125</c:v>
                </c:pt>
                <c:pt idx="550">
                  <c:v>29.44921875</c:v>
                </c:pt>
                <c:pt idx="551">
                  <c:v>30.63671875</c:v>
                </c:pt>
                <c:pt idx="552">
                  <c:v>27.0625</c:v>
                </c:pt>
                <c:pt idx="553">
                  <c:v>27.18359375</c:v>
                </c:pt>
                <c:pt idx="554">
                  <c:v>27.0625</c:v>
                </c:pt>
                <c:pt idx="555">
                  <c:v>1132.08203125</c:v>
                </c:pt>
                <c:pt idx="556">
                  <c:v>804.16796875</c:v>
                </c:pt>
                <c:pt idx="557">
                  <c:v>30.5625</c:v>
                </c:pt>
                <c:pt idx="558">
                  <c:v>30.43359375</c:v>
                </c:pt>
                <c:pt idx="559">
                  <c:v>30.43359375</c:v>
                </c:pt>
                <c:pt idx="560">
                  <c:v>30.296875</c:v>
                </c:pt>
                <c:pt idx="561">
                  <c:v>30.11328125</c:v>
                </c:pt>
                <c:pt idx="562">
                  <c:v>29.328125</c:v>
                </c:pt>
                <c:pt idx="563">
                  <c:v>29.328125</c:v>
                </c:pt>
                <c:pt idx="564">
                  <c:v>29.20703125</c:v>
                </c:pt>
                <c:pt idx="565">
                  <c:v>29.20703125</c:v>
                </c:pt>
                <c:pt idx="566">
                  <c:v>29.3359375</c:v>
                </c:pt>
                <c:pt idx="567">
                  <c:v>29.328125</c:v>
                </c:pt>
                <c:pt idx="568">
                  <c:v>29.20703125</c:v>
                </c:pt>
                <c:pt idx="569">
                  <c:v>29.20703125</c:v>
                </c:pt>
                <c:pt idx="570">
                  <c:v>29.0859375</c:v>
                </c:pt>
                <c:pt idx="571">
                  <c:v>29.2578125</c:v>
                </c:pt>
                <c:pt idx="572">
                  <c:v>27.265625</c:v>
                </c:pt>
                <c:pt idx="573">
                  <c:v>27.265625</c:v>
                </c:pt>
                <c:pt idx="574">
                  <c:v>27.14453125</c:v>
                </c:pt>
                <c:pt idx="575">
                  <c:v>27.0234375</c:v>
                </c:pt>
                <c:pt idx="576">
                  <c:v>26.90234375</c:v>
                </c:pt>
                <c:pt idx="577">
                  <c:v>26.7734375</c:v>
                </c:pt>
                <c:pt idx="578">
                  <c:v>26.53125</c:v>
                </c:pt>
                <c:pt idx="579">
                  <c:v>26.53125</c:v>
                </c:pt>
                <c:pt idx="580">
                  <c:v>26.41015625</c:v>
                </c:pt>
                <c:pt idx="581">
                  <c:v>26.7734375</c:v>
                </c:pt>
                <c:pt idx="582">
                  <c:v>25.578125</c:v>
                </c:pt>
                <c:pt idx="583">
                  <c:v>25.9375</c:v>
                </c:pt>
                <c:pt idx="584">
                  <c:v>25.6875</c:v>
                </c:pt>
                <c:pt idx="585">
                  <c:v>25.4453125</c:v>
                </c:pt>
                <c:pt idx="586">
                  <c:v>25.4453125</c:v>
                </c:pt>
                <c:pt idx="587">
                  <c:v>25.19140625</c:v>
                </c:pt>
                <c:pt idx="588">
                  <c:v>25.19140625</c:v>
                </c:pt>
                <c:pt idx="589">
                  <c:v>25.0703125</c:v>
                </c:pt>
                <c:pt idx="590">
                  <c:v>24.828125</c:v>
                </c:pt>
                <c:pt idx="591">
                  <c:v>24.828125</c:v>
                </c:pt>
                <c:pt idx="592">
                  <c:v>23.2578125</c:v>
                </c:pt>
                <c:pt idx="593">
                  <c:v>23.2734375</c:v>
                </c:pt>
                <c:pt idx="594">
                  <c:v>22.7890625</c:v>
                </c:pt>
                <c:pt idx="595">
                  <c:v>22.66796875</c:v>
                </c:pt>
                <c:pt idx="596">
                  <c:v>22.546875</c:v>
                </c:pt>
                <c:pt idx="597">
                  <c:v>22.546875</c:v>
                </c:pt>
                <c:pt idx="598">
                  <c:v>22.421875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A2-AA43-8E5E-441A143B19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856512"/>
        <c:axId val="539863392"/>
      </c:lineChart>
      <c:catAx>
        <c:axId val="5398565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539863392"/>
        <c:crosses val="autoZero"/>
        <c:auto val="1"/>
        <c:lblAlgn val="ctr"/>
        <c:lblOffset val="100"/>
        <c:tickLblSkip val="100"/>
        <c:noMultiLvlLbl val="0"/>
      </c:catAx>
      <c:valAx>
        <c:axId val="53986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53985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Sheet1!$C$2:$C$25</c:f>
              <c:numCache>
                <c:formatCode>General</c:formatCode>
                <c:ptCount val="24"/>
                <c:pt idx="0">
                  <c:v>1.35662798778567</c:v>
                </c:pt>
                <c:pt idx="1">
                  <c:v>1.5400087143727399</c:v>
                </c:pt>
                <c:pt idx="2">
                  <c:v>1.5966618985229599</c:v>
                </c:pt>
                <c:pt idx="3">
                  <c:v>1.6471690724112</c:v>
                </c:pt>
                <c:pt idx="4">
                  <c:v>1.6894274683762101</c:v>
                </c:pt>
                <c:pt idx="5">
                  <c:v>1.72376025767241</c:v>
                </c:pt>
                <c:pt idx="6">
                  <c:v>1.75736687238058</c:v>
                </c:pt>
                <c:pt idx="7">
                  <c:v>1.7842700605739401</c:v>
                </c:pt>
                <c:pt idx="8">
                  <c:v>1.8094319257265901</c:v>
                </c:pt>
                <c:pt idx="9">
                  <c:v>1.83352517762325</c:v>
                </c:pt>
                <c:pt idx="10">
                  <c:v>1.8585863939717999</c:v>
                </c:pt>
                <c:pt idx="11">
                  <c:v>1.87991386336512</c:v>
                </c:pt>
                <c:pt idx="12">
                  <c:v>1.90272933812398</c:v>
                </c:pt>
                <c:pt idx="13">
                  <c:v>1.9253426581533699</c:v>
                </c:pt>
                <c:pt idx="14">
                  <c:v>1.95692720608972</c:v>
                </c:pt>
                <c:pt idx="15">
                  <c:v>1.9971060525378801</c:v>
                </c:pt>
                <c:pt idx="16">
                  <c:v>2.0355386239749498</c:v>
                </c:pt>
                <c:pt idx="17">
                  <c:v>2.0675381153449699</c:v>
                </c:pt>
                <c:pt idx="18">
                  <c:v>2.0985511624356099</c:v>
                </c:pt>
                <c:pt idx="19">
                  <c:v>2.1258543059136299</c:v>
                </c:pt>
                <c:pt idx="20">
                  <c:v>2.15451108865842</c:v>
                </c:pt>
                <c:pt idx="21">
                  <c:v>2.18059923101446</c:v>
                </c:pt>
                <c:pt idx="22">
                  <c:v>2.2081636632044601</c:v>
                </c:pt>
                <c:pt idx="23">
                  <c:v>2.2434291921714302</c:v>
                </c:pt>
              </c:numCache>
            </c:numRef>
          </c:xVal>
          <c:y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4.1672454507570604</c:v>
                </c:pt>
                <c:pt idx="2">
                  <c:v>8.3344909015142008</c:v>
                </c:pt>
                <c:pt idx="3">
                  <c:v>12.501736352271299</c:v>
                </c:pt>
                <c:pt idx="4">
                  <c:v>16.668981803028402</c:v>
                </c:pt>
                <c:pt idx="5">
                  <c:v>20.836227253785601</c:v>
                </c:pt>
                <c:pt idx="6">
                  <c:v>25.003472704542698</c:v>
                </c:pt>
                <c:pt idx="7">
                  <c:v>29.170718155298999</c:v>
                </c:pt>
                <c:pt idx="8">
                  <c:v>33.337963606055297</c:v>
                </c:pt>
                <c:pt idx="9">
                  <c:v>37.505209056811601</c:v>
                </c:pt>
                <c:pt idx="10">
                  <c:v>41.672454507567899</c:v>
                </c:pt>
                <c:pt idx="11">
                  <c:v>45.839699958324204</c:v>
                </c:pt>
                <c:pt idx="12">
                  <c:v>50.0069454090806</c:v>
                </c:pt>
                <c:pt idx="13">
                  <c:v>54.174190859838497</c:v>
                </c:pt>
                <c:pt idx="14">
                  <c:v>58.341436310596499</c:v>
                </c:pt>
                <c:pt idx="15">
                  <c:v>62.508681761354502</c:v>
                </c:pt>
                <c:pt idx="16">
                  <c:v>66.675927212112498</c:v>
                </c:pt>
                <c:pt idx="17">
                  <c:v>70.843172662870401</c:v>
                </c:pt>
                <c:pt idx="18">
                  <c:v>75.010418113628404</c:v>
                </c:pt>
                <c:pt idx="19">
                  <c:v>79.177663564386407</c:v>
                </c:pt>
                <c:pt idx="20">
                  <c:v>83.344909015144296</c:v>
                </c:pt>
                <c:pt idx="21">
                  <c:v>87.512154465902299</c:v>
                </c:pt>
                <c:pt idx="22">
                  <c:v>91.679399916660302</c:v>
                </c:pt>
                <c:pt idx="23">
                  <c:v>95.846645367418304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1CB-1540-B5DA-DB90B7622858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Sheet1!$C$2:$C$25</c:f>
              <c:numCache>
                <c:formatCode>General</c:formatCode>
                <c:ptCount val="24"/>
                <c:pt idx="0">
                  <c:v>1.35662798778567</c:v>
                </c:pt>
                <c:pt idx="1">
                  <c:v>1.5400087143727399</c:v>
                </c:pt>
                <c:pt idx="2">
                  <c:v>1.5966618985229599</c:v>
                </c:pt>
                <c:pt idx="3">
                  <c:v>1.6471690724112</c:v>
                </c:pt>
                <c:pt idx="4">
                  <c:v>1.6894274683762101</c:v>
                </c:pt>
                <c:pt idx="5">
                  <c:v>1.72376025767241</c:v>
                </c:pt>
                <c:pt idx="6">
                  <c:v>1.75736687238058</c:v>
                </c:pt>
                <c:pt idx="7">
                  <c:v>1.7842700605739401</c:v>
                </c:pt>
                <c:pt idx="8">
                  <c:v>1.8094319257265901</c:v>
                </c:pt>
                <c:pt idx="9">
                  <c:v>1.83352517762325</c:v>
                </c:pt>
                <c:pt idx="10">
                  <c:v>1.8585863939717999</c:v>
                </c:pt>
                <c:pt idx="11">
                  <c:v>1.87991386336512</c:v>
                </c:pt>
                <c:pt idx="12">
                  <c:v>1.90272933812398</c:v>
                </c:pt>
                <c:pt idx="13">
                  <c:v>1.9253426581533699</c:v>
                </c:pt>
                <c:pt idx="14">
                  <c:v>1.95692720608972</c:v>
                </c:pt>
                <c:pt idx="15">
                  <c:v>1.9971060525378801</c:v>
                </c:pt>
                <c:pt idx="16">
                  <c:v>2.0355386239749498</c:v>
                </c:pt>
                <c:pt idx="17">
                  <c:v>2.0675381153449699</c:v>
                </c:pt>
                <c:pt idx="18">
                  <c:v>2.0985511624356099</c:v>
                </c:pt>
                <c:pt idx="19">
                  <c:v>2.1258543059136299</c:v>
                </c:pt>
                <c:pt idx="20">
                  <c:v>2.15451108865842</c:v>
                </c:pt>
                <c:pt idx="21">
                  <c:v>2.18059923101446</c:v>
                </c:pt>
                <c:pt idx="22">
                  <c:v>2.2081636632044601</c:v>
                </c:pt>
                <c:pt idx="23">
                  <c:v>2.2434291921714302</c:v>
                </c:pt>
              </c:numCache>
            </c:numRef>
          </c:xVal>
          <c:y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4.1672454507570604</c:v>
                </c:pt>
                <c:pt idx="2">
                  <c:v>8.3344909015142008</c:v>
                </c:pt>
                <c:pt idx="3">
                  <c:v>12.501736352271299</c:v>
                </c:pt>
                <c:pt idx="4">
                  <c:v>16.668981803028402</c:v>
                </c:pt>
                <c:pt idx="5">
                  <c:v>20.836227253785601</c:v>
                </c:pt>
                <c:pt idx="6">
                  <c:v>25.003472704542698</c:v>
                </c:pt>
                <c:pt idx="7">
                  <c:v>29.170718155298999</c:v>
                </c:pt>
                <c:pt idx="8">
                  <c:v>33.337963606055297</c:v>
                </c:pt>
                <c:pt idx="9">
                  <c:v>37.505209056811601</c:v>
                </c:pt>
                <c:pt idx="10">
                  <c:v>41.672454507567899</c:v>
                </c:pt>
                <c:pt idx="11">
                  <c:v>45.839699958324204</c:v>
                </c:pt>
                <c:pt idx="12">
                  <c:v>50.0069454090806</c:v>
                </c:pt>
                <c:pt idx="13">
                  <c:v>54.174190859838497</c:v>
                </c:pt>
                <c:pt idx="14">
                  <c:v>58.341436310596499</c:v>
                </c:pt>
                <c:pt idx="15">
                  <c:v>62.508681761354502</c:v>
                </c:pt>
                <c:pt idx="16">
                  <c:v>66.675927212112498</c:v>
                </c:pt>
                <c:pt idx="17">
                  <c:v>70.843172662870401</c:v>
                </c:pt>
                <c:pt idx="18">
                  <c:v>75.010418113628404</c:v>
                </c:pt>
                <c:pt idx="19">
                  <c:v>79.177663564386407</c:v>
                </c:pt>
                <c:pt idx="20">
                  <c:v>83.344909015144296</c:v>
                </c:pt>
                <c:pt idx="21">
                  <c:v>87.512154465902299</c:v>
                </c:pt>
                <c:pt idx="22">
                  <c:v>91.679399916660302</c:v>
                </c:pt>
                <c:pt idx="23">
                  <c:v>95.846645367418304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1CB-1540-B5DA-DB90B7622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2773344"/>
        <c:axId val="442777488"/>
      </c:scatterChart>
      <c:valAx>
        <c:axId val="442773344"/>
        <c:scaling>
          <c:logBase val="10"/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2777488"/>
        <c:crosses val="autoZero"/>
        <c:crossBetween val="midCat"/>
        <c:majorUnit val="1"/>
      </c:valAx>
      <c:valAx>
        <c:axId val="44277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427733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77366189550194"/>
          <c:y val="3.4305555555555554E-2"/>
          <c:w val="0.69891038923778237"/>
          <c:h val="0.8416746864975212"/>
        </c:manualLayout>
      </c:layout>
      <c:scatterChart>
        <c:scatterStyle val="smoothMarker"/>
        <c:varyColors val="0"/>
        <c:ser>
          <c:idx val="0"/>
          <c:order val="0"/>
          <c:tx>
            <c:v>Fn</c:v>
          </c:tx>
          <c:spPr>
            <a:ln w="19050" cap="rnd">
              <a:solidFill>
                <a:srgbClr val="0432FF"/>
              </a:solidFill>
              <a:round/>
            </a:ln>
            <a:effectLst/>
          </c:spPr>
          <c:marker>
            <c:symbol val="star"/>
            <c:size val="10"/>
            <c:spPr>
              <a:noFill/>
              <a:ln w="19050">
                <a:solidFill>
                  <a:srgbClr val="0432FF"/>
                </a:solidFill>
              </a:ln>
              <a:effectLst/>
            </c:spPr>
          </c:marker>
          <c:xVal>
            <c:numRef>
              <c:f>'[Microsoft PowerPoint 中的图表]Sheet1'!$A$2:$A$25</c:f>
              <c:numCache>
                <c:formatCode>General</c:formatCode>
                <c:ptCount val="24"/>
                <c:pt idx="0">
                  <c:v>0.78647065795701399</c:v>
                </c:pt>
                <c:pt idx="1">
                  <c:v>1.25193545350136</c:v>
                </c:pt>
                <c:pt idx="2">
                  <c:v>1.4345595027342399</c:v>
                </c:pt>
                <c:pt idx="3">
                  <c:v>1.5624383632380301</c:v>
                </c:pt>
                <c:pt idx="4">
                  <c:v>1.64378431922596</c:v>
                </c:pt>
                <c:pt idx="5">
                  <c:v>1.71449295673141</c:v>
                </c:pt>
                <c:pt idx="6">
                  <c:v>1.7729050066168099</c:v>
                </c:pt>
                <c:pt idx="7">
                  <c:v>1.82275154647597</c:v>
                </c:pt>
                <c:pt idx="8">
                  <c:v>1.8661967600360201</c:v>
                </c:pt>
                <c:pt idx="9">
                  <c:v>1.91066653901357</c:v>
                </c:pt>
                <c:pt idx="10">
                  <c:v>1.9622975238529701</c:v>
                </c:pt>
                <c:pt idx="11">
                  <c:v>2.0321330851292201</c:v>
                </c:pt>
                <c:pt idx="12">
                  <c:v>2.10123820060267</c:v>
                </c:pt>
                <c:pt idx="13">
                  <c:v>2.1706968998037399</c:v>
                </c:pt>
                <c:pt idx="14">
                  <c:v>2.24390359069027</c:v>
                </c:pt>
                <c:pt idx="15">
                  <c:v>2.3277908149940698</c:v>
                </c:pt>
                <c:pt idx="16">
                  <c:v>3.12037383802517</c:v>
                </c:pt>
                <c:pt idx="17">
                  <c:v>3.1519089317147002</c:v>
                </c:pt>
                <c:pt idx="18">
                  <c:v>3.1612293202299599</c:v>
                </c:pt>
                <c:pt idx="19">
                  <c:v>3.1682191668144402</c:v>
                </c:pt>
                <c:pt idx="20">
                  <c:v>3.1748387384096799</c:v>
                </c:pt>
                <c:pt idx="21">
                  <c:v>3.19318360494364</c:v>
                </c:pt>
                <c:pt idx="22">
                  <c:v>3.2087651969931699</c:v>
                </c:pt>
                <c:pt idx="23">
                  <c:v>3.2224646067748202</c:v>
                </c:pt>
              </c:numCache>
            </c:numRef>
          </c:xVal>
          <c:yVal>
            <c:numRef>
              <c:f>'[Microsoft PowerPoint 中的图表]Sheet1'!$B$2:$B$25</c:f>
              <c:numCache>
                <c:formatCode>General</c:formatCode>
                <c:ptCount val="24"/>
                <c:pt idx="0">
                  <c:v>0</c:v>
                </c:pt>
                <c:pt idx="1">
                  <c:v>4.1672454507570604</c:v>
                </c:pt>
                <c:pt idx="2">
                  <c:v>8.3344909015142008</c:v>
                </c:pt>
                <c:pt idx="3">
                  <c:v>12.501736352271299</c:v>
                </c:pt>
                <c:pt idx="4">
                  <c:v>16.668981803028402</c:v>
                </c:pt>
                <c:pt idx="5">
                  <c:v>20.836227253785601</c:v>
                </c:pt>
                <c:pt idx="6">
                  <c:v>25.003472704542698</c:v>
                </c:pt>
                <c:pt idx="7">
                  <c:v>29.170718155298999</c:v>
                </c:pt>
                <c:pt idx="8">
                  <c:v>33.337963606055297</c:v>
                </c:pt>
                <c:pt idx="9">
                  <c:v>37.505209056811601</c:v>
                </c:pt>
                <c:pt idx="10">
                  <c:v>41.672454507567899</c:v>
                </c:pt>
                <c:pt idx="11">
                  <c:v>45.839699958324204</c:v>
                </c:pt>
                <c:pt idx="12">
                  <c:v>50.0069454090806</c:v>
                </c:pt>
                <c:pt idx="13">
                  <c:v>54.174190859838497</c:v>
                </c:pt>
                <c:pt idx="14">
                  <c:v>58.341436310596499</c:v>
                </c:pt>
                <c:pt idx="15">
                  <c:v>62.508681761354502</c:v>
                </c:pt>
                <c:pt idx="16">
                  <c:v>66.675927212112498</c:v>
                </c:pt>
                <c:pt idx="17">
                  <c:v>70.843172662870401</c:v>
                </c:pt>
                <c:pt idx="18">
                  <c:v>75.010418113628404</c:v>
                </c:pt>
                <c:pt idx="19">
                  <c:v>79.177663564386407</c:v>
                </c:pt>
                <c:pt idx="20">
                  <c:v>83.344909015144296</c:v>
                </c:pt>
                <c:pt idx="21">
                  <c:v>87.512154465902299</c:v>
                </c:pt>
                <c:pt idx="22">
                  <c:v>91.679399916660302</c:v>
                </c:pt>
                <c:pt idx="23">
                  <c:v>95.846645367418304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6E6-D14A-9323-94F0CBFAB918}"/>
            </c:ext>
          </c:extLst>
        </c:ser>
        <c:ser>
          <c:idx val="1"/>
          <c:order val="1"/>
          <c:tx>
            <c:v>+MITOSIS</c:v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rgbClr val="C00000"/>
                </a:solidFill>
              </a:ln>
              <a:effectLst/>
            </c:spPr>
          </c:marker>
          <c:xVal>
            <c:numRef>
              <c:f>'[Microsoft PowerPoint 中的图表]Sheet1'!$C$2:$C$25</c:f>
              <c:numCache>
                <c:formatCode>General</c:formatCode>
                <c:ptCount val="24"/>
                <c:pt idx="0">
                  <c:v>1.35662798778567</c:v>
                </c:pt>
                <c:pt idx="1">
                  <c:v>1.5400087143727399</c:v>
                </c:pt>
                <c:pt idx="2">
                  <c:v>1.5966618985229599</c:v>
                </c:pt>
                <c:pt idx="3">
                  <c:v>1.6471690724112</c:v>
                </c:pt>
                <c:pt idx="4">
                  <c:v>1.6894274683762101</c:v>
                </c:pt>
                <c:pt idx="5">
                  <c:v>1.72376025767241</c:v>
                </c:pt>
                <c:pt idx="6">
                  <c:v>1.75736687238058</c:v>
                </c:pt>
                <c:pt idx="7">
                  <c:v>1.7842700605739401</c:v>
                </c:pt>
                <c:pt idx="8">
                  <c:v>1.8094319257265901</c:v>
                </c:pt>
                <c:pt idx="9">
                  <c:v>1.83352517762325</c:v>
                </c:pt>
                <c:pt idx="10">
                  <c:v>1.8585863939717999</c:v>
                </c:pt>
                <c:pt idx="11">
                  <c:v>1.87991386336512</c:v>
                </c:pt>
                <c:pt idx="12">
                  <c:v>1.90272933812398</c:v>
                </c:pt>
                <c:pt idx="13">
                  <c:v>1.9253426581533699</c:v>
                </c:pt>
                <c:pt idx="14">
                  <c:v>1.95692720608972</c:v>
                </c:pt>
                <c:pt idx="15">
                  <c:v>1.9971060525378801</c:v>
                </c:pt>
                <c:pt idx="16">
                  <c:v>2.0355386239749498</c:v>
                </c:pt>
                <c:pt idx="17">
                  <c:v>2.0675381153449699</c:v>
                </c:pt>
                <c:pt idx="18">
                  <c:v>2.0985511624356099</c:v>
                </c:pt>
                <c:pt idx="19">
                  <c:v>2.1258543059136299</c:v>
                </c:pt>
                <c:pt idx="20">
                  <c:v>2.15451108865842</c:v>
                </c:pt>
                <c:pt idx="21">
                  <c:v>2.18059923101446</c:v>
                </c:pt>
                <c:pt idx="22">
                  <c:v>2.2081636632044601</c:v>
                </c:pt>
                <c:pt idx="23">
                  <c:v>2.2434291921714302</c:v>
                </c:pt>
              </c:numCache>
            </c:numRef>
          </c:xVal>
          <c:yVal>
            <c:numRef>
              <c:f>'[Microsoft PowerPoint 中的图表]Sheet1'!$D$2:$D$25</c:f>
              <c:numCache>
                <c:formatCode>General</c:formatCode>
                <c:ptCount val="24"/>
                <c:pt idx="0">
                  <c:v>0</c:v>
                </c:pt>
                <c:pt idx="1">
                  <c:v>4.1672454507570604</c:v>
                </c:pt>
                <c:pt idx="2">
                  <c:v>8.3344909015142008</c:v>
                </c:pt>
                <c:pt idx="3">
                  <c:v>12.501736352271299</c:v>
                </c:pt>
                <c:pt idx="4">
                  <c:v>16.668981803028402</c:v>
                </c:pt>
                <c:pt idx="5">
                  <c:v>20.836227253785601</c:v>
                </c:pt>
                <c:pt idx="6">
                  <c:v>25.003472704542698</c:v>
                </c:pt>
                <c:pt idx="7">
                  <c:v>29.170718155298999</c:v>
                </c:pt>
                <c:pt idx="8">
                  <c:v>33.337963606055297</c:v>
                </c:pt>
                <c:pt idx="9">
                  <c:v>37.505209056811601</c:v>
                </c:pt>
                <c:pt idx="10">
                  <c:v>41.672454507567899</c:v>
                </c:pt>
                <c:pt idx="11">
                  <c:v>45.839699958324204</c:v>
                </c:pt>
                <c:pt idx="12">
                  <c:v>50.0069454090806</c:v>
                </c:pt>
                <c:pt idx="13">
                  <c:v>54.174190859838497</c:v>
                </c:pt>
                <c:pt idx="14">
                  <c:v>58.341436310596499</c:v>
                </c:pt>
                <c:pt idx="15">
                  <c:v>62.508681761354502</c:v>
                </c:pt>
                <c:pt idx="16">
                  <c:v>66.675927212112498</c:v>
                </c:pt>
                <c:pt idx="17">
                  <c:v>70.843172662870401</c:v>
                </c:pt>
                <c:pt idx="18">
                  <c:v>75.010418113628404</c:v>
                </c:pt>
                <c:pt idx="19">
                  <c:v>79.177663564386407</c:v>
                </c:pt>
                <c:pt idx="20">
                  <c:v>83.344909015144296</c:v>
                </c:pt>
                <c:pt idx="21">
                  <c:v>87.512154465902299</c:v>
                </c:pt>
                <c:pt idx="22">
                  <c:v>91.679399916660302</c:v>
                </c:pt>
                <c:pt idx="23">
                  <c:v>95.846645367418304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6E6-D14A-9323-94F0CBFAB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8512703"/>
        <c:axId val="2116242992"/>
      </c:scatterChart>
      <c:valAx>
        <c:axId val="1518512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2116242992"/>
        <c:crosses val="autoZero"/>
        <c:crossBetween val="midCat"/>
      </c:valAx>
      <c:valAx>
        <c:axId val="21162429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1518512703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54655870445344"/>
          <c:y val="0.62557815689705454"/>
          <c:w val="0.40653957728968088"/>
          <c:h val="0.208352289297171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92790354330702E-2"/>
          <c:y val="7.696169724247684E-2"/>
          <c:w val="0.9118072096456693"/>
          <c:h val="0.722230351371854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Warmstart</c:v>
                </c:pt>
              </c:strCache>
            </c:strRef>
          </c:tx>
          <c:spPr>
            <a:solidFill>
              <a:srgbClr val="B2182B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H</c:v>
                </c:pt>
                <c:pt idx="1">
                  <c:v>CO</c:v>
                </c:pt>
                <c:pt idx="2">
                  <c:v>J</c:v>
                </c:pt>
                <c:pt idx="3">
                  <c:v>PY</c:v>
                </c:pt>
                <c:pt idx="4">
                  <c:v>CH</c:v>
                </c:pt>
                <c:pt idx="5">
                  <c:v>I</c:v>
                </c:pt>
                <c:pt idx="6">
                  <c:v>PR</c:v>
                </c:pt>
                <c:pt idx="7">
                  <c:v>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1.01</c:v>
                </c:pt>
                <c:pt idx="1">
                  <c:v>4.0019999999999998</c:v>
                </c:pt>
                <c:pt idx="2">
                  <c:v>13.34</c:v>
                </c:pt>
                <c:pt idx="3">
                  <c:v>122.36199999999999</c:v>
                </c:pt>
                <c:pt idx="4">
                  <c:v>215</c:v>
                </c:pt>
                <c:pt idx="5">
                  <c:v>132.92599999999999</c:v>
                </c:pt>
                <c:pt idx="6">
                  <c:v>561.01</c:v>
                </c:pt>
                <c:pt idx="7">
                  <c:v>214.41800000000001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93-B548-B7EA-6DE2D02CA9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C/R</c:v>
                </c:pt>
              </c:strCache>
            </c:strRef>
          </c:tx>
          <c:spPr>
            <a:solidFill>
              <a:srgbClr val="EF8A62"/>
            </a:solidFill>
            <a:ln>
              <a:solidFill>
                <a:schemeClr val="tx1"/>
              </a:solidFill>
            </a:ln>
            <a:effectLst>
              <a:softEdge rad="0"/>
            </a:effectLst>
          </c:spPr>
          <c:invertIfNegative val="0"/>
          <c:cat>
            <c:strRef>
              <c:f>Sheet1!$A$2:$A$9</c:f>
              <c:strCache>
                <c:ptCount val="8"/>
                <c:pt idx="0">
                  <c:v>H</c:v>
                </c:pt>
                <c:pt idx="1">
                  <c:v>CO</c:v>
                </c:pt>
                <c:pt idx="2">
                  <c:v>J</c:v>
                </c:pt>
                <c:pt idx="3">
                  <c:v>PY</c:v>
                </c:pt>
                <c:pt idx="4">
                  <c:v>CH</c:v>
                </c:pt>
                <c:pt idx="5">
                  <c:v>I</c:v>
                </c:pt>
                <c:pt idx="6">
                  <c:v>PR</c:v>
                </c:pt>
                <c:pt idx="7">
                  <c:v>R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42.341000000000001</c:v>
                </c:pt>
                <c:pt idx="1">
                  <c:v>61.771999999999998</c:v>
                </c:pt>
                <c:pt idx="2">
                  <c:v>65.02</c:v>
                </c:pt>
                <c:pt idx="3">
                  <c:v>184.7</c:v>
                </c:pt>
                <c:pt idx="4">
                  <c:v>295.74</c:v>
                </c:pt>
                <c:pt idx="5">
                  <c:v>261.58</c:v>
                </c:pt>
                <c:pt idx="6">
                  <c:v>751.66000000000008</c:v>
                </c:pt>
                <c:pt idx="7">
                  <c:v>1581.8400000000001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93-B548-B7EA-6DE2D02CA9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MITOSIS</c:v>
                </c:pt>
              </c:strCache>
            </c:strRef>
          </c:tx>
          <c:spPr>
            <a:solidFill>
              <a:srgbClr val="FDDBC7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H</c:v>
                </c:pt>
                <c:pt idx="1">
                  <c:v>CO</c:v>
                </c:pt>
                <c:pt idx="2">
                  <c:v>J</c:v>
                </c:pt>
                <c:pt idx="3">
                  <c:v>PY</c:v>
                </c:pt>
                <c:pt idx="4">
                  <c:v>CH</c:v>
                </c:pt>
                <c:pt idx="5">
                  <c:v>I</c:v>
                </c:pt>
                <c:pt idx="6">
                  <c:v>PR</c:v>
                </c:pt>
                <c:pt idx="7">
                  <c:v>R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3.9642932499999999</c:v>
                </c:pt>
                <c:pt idx="1">
                  <c:v>8.4672398000000015</c:v>
                </c:pt>
                <c:pt idx="2">
                  <c:v>19.1698792</c:v>
                </c:pt>
                <c:pt idx="3">
                  <c:v>131.3664096</c:v>
                </c:pt>
                <c:pt idx="4">
                  <c:v>230.05649560000001</c:v>
                </c:pt>
                <c:pt idx="5">
                  <c:v>153.2484394</c:v>
                </c:pt>
                <c:pt idx="6">
                  <c:v>602.14852780000001</c:v>
                </c:pt>
                <c:pt idx="7">
                  <c:v>494.37566319999996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93-B548-B7EA-6DE2D02CA9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Coldstart</c:v>
                </c:pt>
              </c:strCache>
            </c:strRef>
          </c:tx>
          <c:spPr>
            <a:solidFill>
              <a:srgbClr val="2166A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H</c:v>
                </c:pt>
                <c:pt idx="1">
                  <c:v>CO</c:v>
                </c:pt>
                <c:pt idx="2">
                  <c:v>J</c:v>
                </c:pt>
                <c:pt idx="3">
                  <c:v>PY</c:v>
                </c:pt>
                <c:pt idx="4">
                  <c:v>CH</c:v>
                </c:pt>
                <c:pt idx="5">
                  <c:v>I</c:v>
                </c:pt>
                <c:pt idx="6">
                  <c:v>PR</c:v>
                </c:pt>
                <c:pt idx="7">
                  <c:v>R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14.377739999999999</c:v>
                </c:pt>
                <c:pt idx="1">
                  <c:v>31.935805999999999</c:v>
                </c:pt>
                <c:pt idx="2">
                  <c:v>38.166960000000003</c:v>
                </c:pt>
                <c:pt idx="3">
                  <c:v>155.78301999999999</c:v>
                </c:pt>
                <c:pt idx="4">
                  <c:v>375.50742000000002</c:v>
                </c:pt>
                <c:pt idx="5">
                  <c:v>190.37367999999998</c:v>
                </c:pt>
                <c:pt idx="6">
                  <c:v>631.13966000000005</c:v>
                </c:pt>
                <c:pt idx="7">
                  <c:v>1327.5564800000002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93-B548-B7EA-6DE2D02CA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1"/>
        <c:axId val="1829377152"/>
        <c:axId val="1703400480"/>
      </c:barChart>
      <c:catAx>
        <c:axId val="182937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192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PingFang SC" panose="020B0400000000000000" pitchFamily="34" charset="-122"/>
                <a:cs typeface="+mn-cs"/>
              </a:defRPr>
            </a:pPr>
            <a:endParaRPr lang="zh-CN"/>
          </a:p>
        </c:txPr>
        <c:crossAx val="1703400480"/>
        <c:crosses val="autoZero"/>
        <c:auto val="1"/>
        <c:lblAlgn val="ctr"/>
        <c:lblOffset val="100"/>
        <c:noMultiLvlLbl val="0"/>
      </c:catAx>
      <c:valAx>
        <c:axId val="1703400480"/>
        <c:scaling>
          <c:orientation val="minMax"/>
        </c:scaling>
        <c:delete val="0"/>
        <c:axPos val="l"/>
        <c:majorGridlines>
          <c:spPr>
            <a:ln w="381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PingFang SC" panose="020B0400000000000000" pitchFamily="34" charset="-122"/>
                <a:cs typeface="+mn-cs"/>
              </a:defRPr>
            </a:pPr>
            <a:endParaRPr lang="zh-CN"/>
          </a:p>
        </c:txPr>
        <c:crossAx val="1829377152"/>
        <c:crosses val="autoZero"/>
        <c:crossBetween val="between"/>
        <c:majorUnit val="4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769330990385449"/>
          <c:y val="5.2360423737200811E-2"/>
          <c:w val="0.81670871548737045"/>
          <c:h val="9.5377138526017632E-2"/>
        </c:manualLayout>
      </c:layout>
      <c:overlay val="0"/>
      <c:spPr>
        <a:solidFill>
          <a:srgbClr val="FFFFFF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ato" panose="020F0502020204030203" pitchFamily="34" charset="0"/>
              <a:ea typeface="PingFang SC" panose="020B0400000000000000" pitchFamily="34" charset="-122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Lato" panose="020F0502020204030203" pitchFamily="34" charset="0"/>
          <a:ea typeface="PingFang SC" panose="020B0400000000000000" pitchFamily="34" charset="-122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610699307257571E-2"/>
          <c:y val="6.155804496865059E-2"/>
          <c:w val="0.8922523297996322"/>
          <c:h val="0.7932184810263628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Fn </c:v>
                </c:pt>
              </c:strCache>
            </c:strRef>
          </c:tx>
          <c:spPr>
            <a:ln w="19050" cap="rnd">
              <a:solidFill>
                <a:srgbClr val="0432FF"/>
              </a:solidFill>
              <a:round/>
            </a:ln>
            <a:effectLst/>
          </c:spPr>
          <c:marker>
            <c:symbol val="x"/>
            <c:size val="11"/>
            <c:spPr>
              <a:noFill/>
              <a:ln w="9525">
                <a:solidFill>
                  <a:srgbClr val="0432FF"/>
                </a:solidFill>
              </a:ln>
              <a:effectLst/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10</c:v>
                </c:pt>
                <c:pt idx="2">
                  <c:v>40</c:v>
                </c:pt>
                <c:pt idx="3">
                  <c:v>80</c:v>
                </c:pt>
                <c:pt idx="4">
                  <c:v>100</c:v>
                </c:pt>
                <c:pt idx="5">
                  <c:v>120</c:v>
                </c:pt>
                <c:pt idx="6">
                  <c:v>160</c:v>
                </c:pt>
                <c:pt idx="7">
                  <c:v>200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800</c:v>
                </c:pt>
                <c:pt idx="1">
                  <c:v>882</c:v>
                </c:pt>
                <c:pt idx="2">
                  <c:v>1144</c:v>
                </c:pt>
                <c:pt idx="3">
                  <c:v>1462</c:v>
                </c:pt>
                <c:pt idx="4">
                  <c:v>1635</c:v>
                </c:pt>
                <c:pt idx="5">
                  <c:v>1789</c:v>
                </c:pt>
                <c:pt idx="6">
                  <c:v>2358</c:v>
                </c:pt>
                <c:pt idx="7">
                  <c:v>2596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363-0C4F-ABC0-EBBAD9B1D9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MITOSIS 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plus"/>
            <c:size val="12"/>
            <c:spPr>
              <a:noFill/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10</c:v>
                </c:pt>
                <c:pt idx="2">
                  <c:v>40</c:v>
                </c:pt>
                <c:pt idx="3">
                  <c:v>80</c:v>
                </c:pt>
                <c:pt idx="4">
                  <c:v>100</c:v>
                </c:pt>
                <c:pt idx="5">
                  <c:v>120</c:v>
                </c:pt>
                <c:pt idx="6">
                  <c:v>160</c:v>
                </c:pt>
                <c:pt idx="7">
                  <c:v>200</c:v>
                </c:pt>
              </c:numCache>
            </c:numRef>
          </c:xVal>
          <c:yVal>
            <c:numRef>
              <c:f>Sheet1!$C$2:$C$9</c:f>
              <c:numCache>
                <c:formatCode>General</c:formatCode>
                <c:ptCount val="8"/>
                <c:pt idx="0">
                  <c:v>127.81</c:v>
                </c:pt>
                <c:pt idx="1">
                  <c:v>134.03</c:v>
                </c:pt>
                <c:pt idx="2">
                  <c:v>164.25</c:v>
                </c:pt>
                <c:pt idx="3">
                  <c:v>209.27</c:v>
                </c:pt>
                <c:pt idx="4">
                  <c:v>232.29</c:v>
                </c:pt>
                <c:pt idx="5">
                  <c:v>266.74</c:v>
                </c:pt>
                <c:pt idx="6">
                  <c:v>317.69</c:v>
                </c:pt>
                <c:pt idx="7">
                  <c:v>366.64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363-0C4F-ABC0-EBBAD9B1D9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 concurrency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10</c:v>
                </c:pt>
                <c:pt idx="2">
                  <c:v>40</c:v>
                </c:pt>
                <c:pt idx="3">
                  <c:v>80</c:v>
                </c:pt>
                <c:pt idx="4">
                  <c:v>100</c:v>
                </c:pt>
                <c:pt idx="5">
                  <c:v>120</c:v>
                </c:pt>
                <c:pt idx="6">
                  <c:v>160</c:v>
                </c:pt>
                <c:pt idx="7">
                  <c:v>200</c:v>
                </c:pt>
              </c:numCache>
            </c:numRef>
          </c:xVal>
          <c:yVal>
            <c:numRef>
              <c:f>Sheet1!$D$2:$D$9</c:f>
              <c:numCache>
                <c:formatCode>General</c:formatCode>
                <c:ptCount val="8"/>
                <c:pt idx="0">
                  <c:v>89.79</c:v>
                </c:pt>
                <c:pt idx="1">
                  <c:v>204.92</c:v>
                </c:pt>
                <c:pt idx="2">
                  <c:v>338.84</c:v>
                </c:pt>
                <c:pt idx="3">
                  <c:v>520.63</c:v>
                </c:pt>
                <c:pt idx="4">
                  <c:v>674.32</c:v>
                </c:pt>
                <c:pt idx="5">
                  <c:v>741.64</c:v>
                </c:pt>
                <c:pt idx="6">
                  <c:v>966.42</c:v>
                </c:pt>
                <c:pt idx="7">
                  <c:v>1196.5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56A-5344-9D37-87D55C108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783968"/>
        <c:axId val="389785696"/>
      </c:scatterChart>
      <c:valAx>
        <c:axId val="389783968"/>
        <c:scaling>
          <c:orientation val="minMax"/>
          <c:max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389785696"/>
        <c:crosses val="autoZero"/>
        <c:crossBetween val="midCat"/>
        <c:majorUnit val="50"/>
      </c:valAx>
      <c:valAx>
        <c:axId val="38978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3897839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2932139676274186E-2"/>
          <c:y val="8.6219235704892039E-2"/>
          <c:w val="0.29498405384239978"/>
          <c:h val="0.2917238513442512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Lato" panose="020F0502020204030203" pitchFamily="34" charset="0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Data</c:v>
                </c:pt>
                <c:pt idx="1">
                  <c:v>Control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7E-1A4F-B37B-73AFDDED0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8193008"/>
        <c:axId val="658194656"/>
      </c:barChart>
      <c:catAx>
        <c:axId val="6581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ingFang HK" panose="020B0400000000000000" pitchFamily="34" charset="-120"/>
                <a:ea typeface="PingFang HK" panose="020B0400000000000000" pitchFamily="34" charset="-120"/>
                <a:cs typeface="+mn-cs"/>
              </a:defRPr>
            </a:pPr>
            <a:endParaRPr lang="zh-CN"/>
          </a:p>
        </c:txPr>
        <c:crossAx val="658194656"/>
        <c:crosses val="autoZero"/>
        <c:auto val="1"/>
        <c:lblAlgn val="ctr"/>
        <c:lblOffset val="100"/>
        <c:noMultiLvlLbl val="0"/>
      </c:catAx>
      <c:valAx>
        <c:axId val="658194656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kern="120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PingFang HK" panose="020B0400000000000000" pitchFamily="34" charset="-120"/>
                    <a:ea typeface="PingFang HK" panose="020B0400000000000000" pitchFamily="34" charset="-120"/>
                    <a:cs typeface="+mn-cs"/>
                  </a:defRPr>
                </a:pPr>
                <a:r>
                  <a:rPr lang="en-US" altLang="zh-CN" sz="2000">
                    <a:latin typeface="PingFang HK" panose="020B0400000000000000" pitchFamily="34" charset="-120"/>
                    <a:ea typeface="PingFang HK" panose="020B0400000000000000" pitchFamily="34" charset="-120"/>
                  </a:rPr>
                  <a:t>Time</a:t>
                </a:r>
                <a:r>
                  <a:rPr lang="zh-CN" altLang="en-US" sz="2000">
                    <a:latin typeface="PingFang HK" panose="020B0400000000000000" pitchFamily="34" charset="-120"/>
                    <a:ea typeface="PingFang HK" panose="020B0400000000000000" pitchFamily="34" charset="-120"/>
                  </a:rPr>
                  <a:t> </a:t>
                </a:r>
                <a:r>
                  <a:rPr lang="en-US" altLang="zh-CN" sz="2000">
                    <a:latin typeface="PingFang HK" panose="020B0400000000000000" pitchFamily="34" charset="-120"/>
                    <a:ea typeface="PingFang HK" panose="020B0400000000000000" pitchFamily="34" charset="-120"/>
                  </a:rPr>
                  <a:t>(𝜇s)</a:t>
                </a:r>
              </a:p>
            </c:rich>
          </c:tx>
          <c:layout>
            <c:manualLayout>
              <c:xMode val="edge"/>
              <c:yMode val="edge"/>
              <c:x val="0.11510695732432216"/>
              <c:y val="0.2443091229693397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0" i="0" u="none" strike="noStrike" kern="120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PingFang HK" panose="020B0400000000000000" pitchFamily="34" charset="-120"/>
                  <a:ea typeface="PingFang HK" panose="020B0400000000000000" pitchFamily="34" charset="-120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58193008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2025/4/3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Let me introduce you with a simple example. </a:t>
            </a:r>
          </a:p>
          <a:p>
            <a:endParaRPr kumimoji="1" lang="en-US" altLang="zh-CN"/>
          </a:p>
          <a:p>
            <a:r>
              <a:rPr kumimoji="1" lang="en-US" altLang="zh-CN"/>
              <a:t>…</a:t>
            </a:r>
          </a:p>
          <a:p>
            <a:endParaRPr kumimoji="1" lang="en-US" altLang="zh-CN"/>
          </a:p>
          <a:p>
            <a:r>
              <a:rPr kumimoji="1" lang="en-US" altLang="zh-CN"/>
              <a:t>If we build all these ups, this would be an application. So what do we system researcher do? </a:t>
            </a:r>
          </a:p>
          <a:p>
            <a:endParaRPr kumimoji="1" lang="en-US" altLang="zh-CN"/>
          </a:p>
          <a:p>
            <a:r>
              <a:rPr kumimoji="1" lang="en-US" altLang="zh-CN"/>
              <a:t>We will find ways of building systems to satisfy so non-trivial requirements. Note the word non-trivial: if the task is trivial, it is engineering, not research.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98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Both factors matter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471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283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Two-dimension of fluctuations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063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18A04-5D62-ADDB-92A7-58D6EB526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C122BFE-F00B-DB13-87D3-E178D6377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253632-06E3-D4A7-0C69-789005519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B0ED20-C108-90ED-97FE-F7E35711B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448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88963-90A4-0B53-6EB9-C0E100F8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35DB689-A8E4-BC30-0E5D-489870624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F71A112-6A31-0A06-5D99-57411A2F0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9DE4FE-D20C-E0EA-7824-E1C04B7683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625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57DD1-B6C3-791B-39D8-48C8DD460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81050AF-FDF9-BEC2-54CA-F98182A7C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7E4873D-0A3B-A40B-9497-3D89AE26A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D5CE67-E93F-3A98-9C8C-E47846FC4C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575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BB9FD-4AFC-2684-FB4D-C24AF052D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2AB74B1-90B7-3C9A-C5CF-000B31303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F73C696-0000-B35F-202D-D1D849172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https://</a:t>
            </a:r>
            <a:r>
              <a:rPr kumimoji="1" lang="en" altLang="zh-CN" err="1"/>
              <a:t>www.nvidia.com</a:t>
            </a:r>
            <a:r>
              <a:rPr kumimoji="1" lang="en" altLang="zh-CN"/>
              <a:t>/</a:t>
            </a:r>
            <a:r>
              <a:rPr kumimoji="1" lang="en" altLang="zh-CN" err="1"/>
              <a:t>en</a:t>
            </a:r>
            <a:r>
              <a:rPr kumimoji="1" lang="en" altLang="zh-CN"/>
              <a:t>-us/data-center/virtualization/virtual-</a:t>
            </a:r>
            <a:r>
              <a:rPr kumimoji="1" lang="en" altLang="zh-CN" err="1"/>
              <a:t>gpu</a:t>
            </a:r>
            <a:r>
              <a:rPr kumimoji="1" lang="en" altLang="zh-CN"/>
              <a:t>-migration/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B78AF5-87A0-7858-FB54-A7307126DA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821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https://</a:t>
            </a:r>
            <a:r>
              <a:rPr kumimoji="1" lang="en" altLang="zh-CN" err="1"/>
              <a:t>www.nvidia.com</a:t>
            </a:r>
            <a:r>
              <a:rPr kumimoji="1" lang="en" altLang="zh-CN"/>
              <a:t>/</a:t>
            </a:r>
            <a:r>
              <a:rPr kumimoji="1" lang="en" altLang="zh-CN" err="1"/>
              <a:t>en</a:t>
            </a:r>
            <a:r>
              <a:rPr kumimoji="1" lang="en" altLang="zh-CN"/>
              <a:t>-us/data-center/virtualization/virtual-</a:t>
            </a:r>
            <a:r>
              <a:rPr kumimoji="1" lang="en" altLang="zh-CN" err="1"/>
              <a:t>gpu</a:t>
            </a:r>
            <a:r>
              <a:rPr kumimoji="1" lang="en" altLang="zh-CN"/>
              <a:t>-migration/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971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https://</a:t>
            </a:r>
            <a:r>
              <a:rPr kumimoji="1" lang="en" altLang="zh-CN" err="1"/>
              <a:t>www.nvidia.com</a:t>
            </a:r>
            <a:r>
              <a:rPr kumimoji="1" lang="en" altLang="zh-CN"/>
              <a:t>/</a:t>
            </a:r>
            <a:r>
              <a:rPr kumimoji="1" lang="en" altLang="zh-CN" err="1"/>
              <a:t>en</a:t>
            </a:r>
            <a:r>
              <a:rPr kumimoji="1" lang="en" altLang="zh-CN"/>
              <a:t>-us/data-center/virtualization/virtual-</a:t>
            </a:r>
            <a:r>
              <a:rPr kumimoji="1" lang="en" altLang="zh-CN" err="1"/>
              <a:t>gpu</a:t>
            </a:r>
            <a:r>
              <a:rPr kumimoji="1" lang="en" altLang="zh-CN"/>
              <a:t>-migration/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964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https://</a:t>
            </a:r>
            <a:r>
              <a:rPr kumimoji="1" lang="en" altLang="zh-CN" err="1"/>
              <a:t>www.nvidia.com</a:t>
            </a:r>
            <a:r>
              <a:rPr kumimoji="1" lang="en" altLang="zh-CN"/>
              <a:t>/</a:t>
            </a:r>
            <a:r>
              <a:rPr kumimoji="1" lang="en" altLang="zh-CN" err="1"/>
              <a:t>en</a:t>
            </a:r>
            <a:r>
              <a:rPr kumimoji="1" lang="en" altLang="zh-CN"/>
              <a:t>-us/data-center/virtualization/virtual-</a:t>
            </a:r>
            <a:r>
              <a:rPr kumimoji="1" lang="en" altLang="zh-CN" err="1"/>
              <a:t>gpu</a:t>
            </a:r>
            <a:r>
              <a:rPr kumimoji="1" lang="en" altLang="zh-CN"/>
              <a:t>-migration/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538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206ED-4690-4239-F566-29907AF01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87D0419-F184-EB36-D4EA-096C2AE5CE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5F10FA-E4A8-12EA-0954-122D2D55C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50FE5-8C3D-2724-71A0-0F51181E8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189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461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Why not work for AI applications?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750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But AI applications bypasses OS for a better performance!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847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But AI applications bypasses OS for a better performance!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24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But AI applications bypasses OS for a better performance!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803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5143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82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822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8373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519C-0FA9-5AEB-6251-0BD056360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C7A4CD4-DA6C-3538-D64D-689B70FEE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CB2D2A0-16DD-9933-88AD-9DDA564CA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/>
              <a:t>https://</a:t>
            </a:r>
            <a:r>
              <a:rPr kumimoji="1" lang="en" altLang="zh-CN" err="1"/>
              <a:t>www.nvidia.com</a:t>
            </a:r>
            <a:r>
              <a:rPr kumimoji="1" lang="en" altLang="zh-CN"/>
              <a:t>/</a:t>
            </a:r>
            <a:r>
              <a:rPr kumimoji="1" lang="en" altLang="zh-CN" err="1"/>
              <a:t>en</a:t>
            </a:r>
            <a:r>
              <a:rPr kumimoji="1" lang="en" altLang="zh-CN"/>
              <a:t>-us/data-center/virtualization/virtual-</a:t>
            </a:r>
            <a:r>
              <a:rPr kumimoji="1" lang="en" altLang="zh-CN" err="1"/>
              <a:t>gpu</a:t>
            </a:r>
            <a:r>
              <a:rPr kumimoji="1" lang="en" altLang="zh-CN"/>
              <a:t>-migration/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8DBEB6-E9E1-308B-EEB2-0F6F3D1CFC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4475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929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7530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9F54C-ACBE-439F-8C32-9EF23D7A1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5E96352-C7F9-ABFE-BC3C-D342C8E55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30217E8-EF84-973A-03E7-398CFB9A2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8A4C7E-DF62-59D4-316B-FDCCB5F41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3294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6808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0866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4069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113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9412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9431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1275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4381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705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2383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4823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8773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600ns is lower than the latency of page fault handler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5554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600ns is lower than the latency of page fault handler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2112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2607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9626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0272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2637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8499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85612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3033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22683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0040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B6DA3-CAEA-5A4A-0DAF-BA3B1F662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AA2E4F5-26D9-4936-4EE2-6A3FF21889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9A55C7D-7E97-86E9-64FE-DA7F81C2B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19AEA-BE34-0A75-1BE3-940D396030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4759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7473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2070A-3BA1-EB9B-778C-72B994662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AD13407-17E5-298A-CA54-F5CABE341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2AC8A2D-35CD-10C4-CF75-DC9F34B4C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934A18-D331-5571-3C59-A7E2D645D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0822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4409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7928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/>
              <a:t>Joke: OS-level optimization can be</a:t>
            </a:r>
            <a:r>
              <a:rPr kumimoji="1" lang="zh-CN" altLang="en-US"/>
              <a:t> </a:t>
            </a:r>
            <a:r>
              <a:rPr kumimoji="1" lang="en-US" altLang="zh-CN"/>
              <a:t>categorized</a:t>
            </a:r>
            <a:r>
              <a:rPr kumimoji="1" lang="zh-CN" altLang="en-US"/>
              <a:t> </a:t>
            </a:r>
            <a:r>
              <a:rPr kumimoji="1" lang="en-US" altLang="zh-CN"/>
              <a:t>into three methods: caching, hashing + batching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33966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F8819-4570-4CE3-15B9-2B77D4F8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77B7CC2-98C2-BBB7-C13D-4FAF46CFB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0AC3EDD-3B68-EF52-9D6C-37A071D96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/>
              <a:t>Joke: OS-level optimization can be</a:t>
            </a:r>
            <a:r>
              <a:rPr kumimoji="1" lang="zh-CN" altLang="en-US"/>
              <a:t> </a:t>
            </a:r>
            <a:r>
              <a:rPr kumimoji="1" lang="en-US" altLang="zh-CN"/>
              <a:t>categorized</a:t>
            </a:r>
            <a:r>
              <a:rPr kumimoji="1" lang="zh-CN" altLang="en-US"/>
              <a:t> </a:t>
            </a:r>
            <a:r>
              <a:rPr kumimoji="1" lang="en-US" altLang="zh-CN"/>
              <a:t>into three methods: caching, hashing + batching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9F4F16-E35D-A059-6251-AA7082EF3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77197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37662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42479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36099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79641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5308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1135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73552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包括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的</a:t>
            </a:r>
            <a:r>
              <a:rPr kumimoji="1" lang="en-US" altLang="zh-CN" dirty="0"/>
              <a:t>overhead</a:t>
            </a:r>
            <a:r>
              <a:rPr kumimoji="1" lang="zh-CN" altLang="en-US" dirty="0"/>
              <a:t>和</a:t>
            </a:r>
            <a:r>
              <a:rPr kumimoji="1" lang="en-US" altLang="zh-CN" dirty="0"/>
              <a:t>kernel-space</a:t>
            </a:r>
            <a:r>
              <a:rPr kumimoji="1" lang="zh-CN" altLang="en-US" dirty="0"/>
              <a:t> 处理的开销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27061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4593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5228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RMDA malformed request </a:t>
            </a:r>
            <a:r>
              <a:rPr kumimoji="1" lang="zh-CN" altLang="en-US"/>
              <a:t>会把物理</a:t>
            </a:r>
            <a:r>
              <a:rPr kumimoji="1" lang="en-US" altLang="zh-CN"/>
              <a:t>QP</a:t>
            </a:r>
            <a:r>
              <a:rPr kumimoji="1" lang="zh-CN" altLang="en-US"/>
              <a:t> </a:t>
            </a:r>
            <a:r>
              <a:rPr kumimoji="1" lang="en-US" altLang="zh-CN"/>
              <a:t>corrupt</a:t>
            </a:r>
            <a:r>
              <a:rPr kumimoji="1" lang="zh-CN" altLang="en-US"/>
              <a:t>成一个错误的状态，无法继续使用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69977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RMDA malformed request </a:t>
            </a:r>
            <a:r>
              <a:rPr kumimoji="1" lang="zh-CN" altLang="en-US"/>
              <a:t>会把物理</a:t>
            </a:r>
            <a:r>
              <a:rPr kumimoji="1" lang="en-US" altLang="zh-CN"/>
              <a:t>QP</a:t>
            </a:r>
            <a:r>
              <a:rPr kumimoji="1" lang="zh-CN" altLang="en-US"/>
              <a:t> </a:t>
            </a:r>
            <a:r>
              <a:rPr kumimoji="1" lang="en-US" altLang="zh-CN"/>
              <a:t>corrupt</a:t>
            </a:r>
            <a:r>
              <a:rPr kumimoji="1" lang="zh-CN" altLang="en-US"/>
              <a:t>成一个错误的状态，无法继续使用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53915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RMDA malformed request </a:t>
            </a:r>
            <a:r>
              <a:rPr kumimoji="1" lang="zh-CN" altLang="en-US"/>
              <a:t>会把物理</a:t>
            </a:r>
            <a:r>
              <a:rPr kumimoji="1" lang="en-US" altLang="zh-CN"/>
              <a:t>QP</a:t>
            </a:r>
            <a:r>
              <a:rPr kumimoji="1" lang="zh-CN" altLang="en-US"/>
              <a:t> </a:t>
            </a:r>
            <a:r>
              <a:rPr kumimoji="1" lang="en-US" altLang="zh-CN"/>
              <a:t>corrupt</a:t>
            </a:r>
            <a:r>
              <a:rPr kumimoji="1" lang="zh-CN" altLang="en-US"/>
              <a:t>成一个错误的状态，无法继续使用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681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62000" y="1775359"/>
            <a:ext cx="86360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238500"/>
            <a:ext cx="71120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lang="en-US" altLang="zh-CN"/>
              <a:t>xx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08000" y="985292"/>
            <a:ext cx="91440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>
              <a:lnSpc>
                <a:spcPct val="120000"/>
              </a:lnSpc>
              <a:defRPr sz="1800" b="0" i="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>
              <a:lnSpc>
                <a:spcPct val="120000"/>
              </a:lnSpc>
              <a:defRPr sz="1500" b="0" i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err="1"/>
              <a:t>yy</a:t>
            </a:r>
            <a:endParaRPr lang="zh-CN" altLang="en-US"/>
          </a:p>
          <a:p>
            <a:pPr lvl="1"/>
            <a:r>
              <a:rPr lang="en-US" altLang="zh-CN"/>
              <a:t>xx</a:t>
            </a:r>
            <a:endParaRPr lang="zh-CN" altLang="en-US"/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600280" y="5296963"/>
            <a:ext cx="2370667" cy="30427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2570" y="3672418"/>
            <a:ext cx="86360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02570" y="2422261"/>
            <a:ext cx="86360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51877" y="3911547"/>
            <a:ext cx="480280" cy="1765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8000" y="1333501"/>
            <a:ext cx="91440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08001" y="5296963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471335" y="5296963"/>
            <a:ext cx="321733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281333" y="5296963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/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9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1.png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tif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tiff"/><Relationship Id="rId4" Type="http://schemas.openxmlformats.org/officeDocument/2006/relationships/image" Target="../media/image45.tiff"/><Relationship Id="rId9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52.png"/><Relationship Id="rId4" Type="http://schemas.openxmlformats.org/officeDocument/2006/relationships/image" Target="../media/image3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52.png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48.png"/><Relationship Id="rId4" Type="http://schemas.openxmlformats.org/officeDocument/2006/relationships/chart" Target="../charts/char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5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.png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544" y="1147184"/>
            <a:ext cx="7990656" cy="200744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Elastic model serving via efficient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live migration &amp; autoscaling</a:t>
            </a:r>
            <a:br>
              <a:rPr kumimoji="1" lang="en-US" altLang="zh-CN" sz="3600" b="0" dirty="0">
                <a:latin typeface="+mn-lt"/>
              </a:rPr>
            </a:b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234"/>
            <a:ext cx="1854012" cy="669700"/>
          </a:xfrm>
          <a:prstGeom prst="rect">
            <a:avLst/>
          </a:prstGeom>
        </p:spPr>
      </p:pic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7152" y="178214"/>
            <a:ext cx="2432501" cy="639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672" y="3483876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ipads.se.sjtu.edu.cn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/pub/members/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xingda_wei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02D70E-26FF-59E7-4A6C-D56E6CB4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 of today’s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E2CD6-AD4F-CE5C-7444-FD1B6FB1B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 brief introduction of the (some) challenges met by today’s AI serving systems </a:t>
            </a:r>
          </a:p>
          <a:p>
            <a:pPr lvl="1"/>
            <a:r>
              <a:rPr kumimoji="1" lang="en-US" altLang="zh-CN" dirty="0"/>
              <a:t>i.e., the trade-off in high performance &amp; low costs </a:t>
            </a:r>
          </a:p>
          <a:p>
            <a:r>
              <a:rPr kumimoji="1" lang="en-US" altLang="zh-CN" dirty="0"/>
              <a:t>Some common approaches to cope with that </a:t>
            </a:r>
          </a:p>
          <a:p>
            <a:pPr lvl="1"/>
            <a:r>
              <a:rPr kumimoji="1" lang="en-US" altLang="zh-CN" dirty="0"/>
              <a:t>And the challenges &amp; solutions for these approaches </a:t>
            </a:r>
          </a:p>
          <a:p>
            <a:r>
              <a:rPr kumimoji="1" lang="en-US" altLang="zh-CN" dirty="0"/>
              <a:t>The two foundational approaches</a:t>
            </a:r>
          </a:p>
          <a:p>
            <a:pPr lvl="1"/>
            <a:r>
              <a:rPr kumimoji="1" lang="en-US" altLang="zh-CN" dirty="0"/>
              <a:t>Live process migration </a:t>
            </a:r>
          </a:p>
          <a:p>
            <a:pPr lvl="1"/>
            <a:r>
              <a:rPr kumimoji="1" lang="en-US" altLang="zh-CN" dirty="0"/>
              <a:t>Auto scaling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76A51B-FBA6-6323-E0AC-086CEEF56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555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D51EAC-09C1-008C-C32A-D77F6F3F3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case study:  serving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AI models </a:t>
            </a:r>
            <a:endParaRPr kumimoji="1" lang="zh-CN" altLang="en-US" dirty="0"/>
          </a:p>
        </p:txBody>
      </p:sp>
      <p:pic>
        <p:nvPicPr>
          <p:cNvPr id="6" name="内容占位符 5" descr="图示&#10;&#10;AI 生成的内容可能不正确。">
            <a:extLst>
              <a:ext uri="{FF2B5EF4-FFF2-40B4-BE49-F238E27FC236}">
                <a16:creationId xmlns:a16="http://schemas.microsoft.com/office/drawing/2014/main" id="{B075CDD4-3C8B-E788-DCC8-17877EA72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" y="1198069"/>
            <a:ext cx="3188946" cy="2399428"/>
          </a:xfr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866D61EC-26C0-F3B1-995F-C02830136EE2}"/>
              </a:ext>
            </a:extLst>
          </p:cNvPr>
          <p:cNvSpPr txBox="1">
            <a:spLocks/>
          </p:cNvSpPr>
          <p:nvPr/>
        </p:nvSpPr>
        <p:spPr>
          <a:xfrm>
            <a:off x="304799" y="3666259"/>
            <a:ext cx="3556001" cy="661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/>
              <a:t>We have an exemplified  model </a:t>
            </a:r>
          </a:p>
        </p:txBody>
      </p:sp>
      <p:pic>
        <p:nvPicPr>
          <p:cNvPr id="12" name="图片 11" descr="图形用户界面, 文本, 应用程序, 电子邮件&#10;&#10;AI 生成的内容可能不正确。">
            <a:extLst>
              <a:ext uri="{FF2B5EF4-FFF2-40B4-BE49-F238E27FC236}">
                <a16:creationId xmlns:a16="http://schemas.microsoft.com/office/drawing/2014/main" id="{0C108F34-29AF-A9CD-FF54-61AA5D5EBE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322" y="1670476"/>
            <a:ext cx="3631958" cy="1454613"/>
          </a:xfrm>
          <a:prstGeom prst="rect">
            <a:avLst/>
          </a:prstGeom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F0F642D6-C1F2-90D6-BFD0-D994064532E6}"/>
              </a:ext>
            </a:extLst>
          </p:cNvPr>
          <p:cNvSpPr txBox="1">
            <a:spLocks/>
          </p:cNvSpPr>
          <p:nvPr/>
        </p:nvSpPr>
        <p:spPr>
          <a:xfrm>
            <a:off x="4189828" y="2997736"/>
            <a:ext cx="3188945" cy="1259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/>
              <a:t>We want to build an application that uses the model to serve 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0E9A793-1291-4425-84C8-15BB0594C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279" y="4155391"/>
            <a:ext cx="639590" cy="63959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DBF4769-BBD0-204A-A544-D6676F153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8945" y="4155391"/>
            <a:ext cx="639590" cy="6395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4662ECD-42CF-C3F1-8CAD-E4DAD90AB7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7611" y="4155391"/>
            <a:ext cx="639590" cy="639590"/>
          </a:xfrm>
          <a:prstGeom prst="rect">
            <a:avLst/>
          </a:prstGeom>
        </p:spPr>
      </p:pic>
      <p:sp>
        <p:nvSpPr>
          <p:cNvPr id="18" name="任意形状 17">
            <a:extLst>
              <a:ext uri="{FF2B5EF4-FFF2-40B4-BE49-F238E27FC236}">
                <a16:creationId xmlns:a16="http://schemas.microsoft.com/office/drawing/2014/main" id="{7B909A6D-97FE-C8C1-65F3-F03A40B92074}"/>
              </a:ext>
            </a:extLst>
          </p:cNvPr>
          <p:cNvSpPr/>
          <p:nvPr/>
        </p:nvSpPr>
        <p:spPr>
          <a:xfrm>
            <a:off x="3637280" y="1320800"/>
            <a:ext cx="1076960" cy="518160"/>
          </a:xfrm>
          <a:custGeom>
            <a:avLst/>
            <a:gdLst>
              <a:gd name="connsiteX0" fmla="*/ 0 w 1076960"/>
              <a:gd name="connsiteY0" fmla="*/ 518160 h 518160"/>
              <a:gd name="connsiteX1" fmla="*/ 548640 w 1076960"/>
              <a:gd name="connsiteY1" fmla="*/ 0 h 518160"/>
              <a:gd name="connsiteX2" fmla="*/ 1076960 w 1076960"/>
              <a:gd name="connsiteY2" fmla="*/ 518160 h 5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6960" h="518160">
                <a:moveTo>
                  <a:pt x="0" y="518160"/>
                </a:moveTo>
                <a:cubicBezTo>
                  <a:pt x="184573" y="259080"/>
                  <a:pt x="369147" y="0"/>
                  <a:pt x="548640" y="0"/>
                </a:cubicBezTo>
                <a:cubicBezTo>
                  <a:pt x="728133" y="0"/>
                  <a:pt x="902546" y="259080"/>
                  <a:pt x="1076960" y="5181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DBE608FA-5F8D-4834-2904-ACE46DE5ABCA}"/>
              </a:ext>
            </a:extLst>
          </p:cNvPr>
          <p:cNvSpPr/>
          <p:nvPr/>
        </p:nvSpPr>
        <p:spPr>
          <a:xfrm>
            <a:off x="7172960" y="3292526"/>
            <a:ext cx="1564640" cy="801954"/>
          </a:xfrm>
          <a:custGeom>
            <a:avLst/>
            <a:gdLst>
              <a:gd name="connsiteX0" fmla="*/ 0 w 1564640"/>
              <a:gd name="connsiteY0" fmla="*/ 436194 h 801954"/>
              <a:gd name="connsiteX1" fmla="*/ 822960 w 1564640"/>
              <a:gd name="connsiteY1" fmla="*/ 9474 h 801954"/>
              <a:gd name="connsiteX2" fmla="*/ 1564640 w 1564640"/>
              <a:gd name="connsiteY2" fmla="*/ 801954 h 801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640" h="801954">
                <a:moveTo>
                  <a:pt x="0" y="436194"/>
                </a:moveTo>
                <a:cubicBezTo>
                  <a:pt x="281093" y="192354"/>
                  <a:pt x="562187" y="-51486"/>
                  <a:pt x="822960" y="9474"/>
                </a:cubicBezTo>
                <a:cubicBezTo>
                  <a:pt x="1083733" y="70434"/>
                  <a:pt x="1324186" y="436194"/>
                  <a:pt x="1564640" y="80195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5D3D6A54-8EA5-8019-3F50-7821335CCB3C}"/>
              </a:ext>
            </a:extLst>
          </p:cNvPr>
          <p:cNvSpPr txBox="1">
            <a:spLocks/>
          </p:cNvSpPr>
          <p:nvPr/>
        </p:nvSpPr>
        <p:spPr>
          <a:xfrm>
            <a:off x="7330554" y="4794981"/>
            <a:ext cx="2736372" cy="920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/>
              <a:t>We have a clusters of GPUs. e.g., on the cloud  </a:t>
            </a:r>
          </a:p>
        </p:txBody>
      </p:sp>
      <p:sp>
        <p:nvSpPr>
          <p:cNvPr id="21" name="标题 1">
            <a:extLst>
              <a:ext uri="{FF2B5EF4-FFF2-40B4-BE49-F238E27FC236}">
                <a16:creationId xmlns:a16="http://schemas.microsoft.com/office/drawing/2014/main" id="{E991F2C5-CB61-6CA6-29D5-CE9173A92CF2}"/>
              </a:ext>
            </a:extLst>
          </p:cNvPr>
          <p:cNvSpPr txBox="1">
            <a:spLocks/>
          </p:cNvSpPr>
          <p:nvPr/>
        </p:nvSpPr>
        <p:spPr>
          <a:xfrm>
            <a:off x="304798" y="4100916"/>
            <a:ext cx="7065439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pPr algn="ctr"/>
            <a:r>
              <a:rPr kumimoji="1" lang="en-US" altLang="zh-CN" dirty="0"/>
              <a:t>A serving system will bridge all these together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F2A1415-57B6-15EC-87D9-3768EEECF683}"/>
              </a:ext>
            </a:extLst>
          </p:cNvPr>
          <p:cNvSpPr txBox="1"/>
          <p:nvPr/>
        </p:nvSpPr>
        <p:spPr>
          <a:xfrm>
            <a:off x="1426828" y="4901387"/>
            <a:ext cx="5082988" cy="36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zh-CN"/>
            </a:defPPr>
            <a:lvl1pPr algn="ctr">
              <a:spcBef>
                <a:spcPct val="0"/>
              </a:spcBef>
              <a:buNone/>
              <a:defRPr kumimoji="1" sz="2400" b="1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lang="en-US" altLang="zh-CN" dirty="0"/>
              <a:t>+ Achieving non-trivial design goals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299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8" grpId="0" animBg="1"/>
      <p:bldP spid="19" grpId="0" animBg="1"/>
      <p:bldP spid="20" grpId="0"/>
      <p:bldP spid="21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808DE-B2FA-81B8-17C8-AE9316725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AA955F-F28B-69A2-AB8F-53B6D915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System design goal#1:  high performant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C1B91A-E17C-B053-87F4-5634AC0F8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Low latency: </a:t>
            </a:r>
          </a:p>
          <a:p>
            <a:pPr lvl="1"/>
            <a:r>
              <a:rPr kumimoji="1" lang="en-US" altLang="zh-CN"/>
              <a:t>how fast can a model react?  (As short as possible) </a:t>
            </a:r>
          </a:p>
          <a:p>
            <a:r>
              <a:rPr kumimoji="1" lang="en-US" altLang="zh-CN"/>
              <a:t>High throughput: </a:t>
            </a:r>
          </a:p>
          <a:p>
            <a:pPr lvl="1"/>
            <a:r>
              <a:rPr kumimoji="1" lang="en-US" altLang="zh-CN"/>
              <a:t>how many tokens can we generated on my GPUs? (As much as possible!)</a:t>
            </a:r>
          </a:p>
          <a:p>
            <a:r>
              <a:rPr kumimoji="1" lang="en-US" altLang="zh-CN"/>
              <a:t>Throughput is important to the latency: if insufficient throughput, then requests will be </a:t>
            </a:r>
            <a:r>
              <a:rPr kumimoji="1" lang="en-US" altLang="zh-CN">
                <a:solidFill>
                  <a:srgbClr val="C00000"/>
                </a:solidFill>
              </a:rPr>
              <a:t>queued </a:t>
            </a:r>
            <a:r>
              <a:rPr kumimoji="1" lang="en-US" altLang="zh-CN"/>
              <a:t>with increased latency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04E2A2-9A53-A237-561C-B4FA5F79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8083838-EC21-1231-3B99-DAFAD3162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421" y="3811063"/>
            <a:ext cx="2768600" cy="14859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3E97435-B8CC-DA0F-3304-74149ED1A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560" y="3811063"/>
            <a:ext cx="4556760" cy="1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23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1A214709-3189-D305-B8A5-95468371FED1}"/>
              </a:ext>
            </a:extLst>
          </p:cNvPr>
          <p:cNvSpPr txBox="1"/>
          <p:nvPr/>
        </p:nvSpPr>
        <p:spPr>
          <a:xfrm>
            <a:off x="269112" y="1985152"/>
            <a:ext cx="3203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 serve 10 </a:t>
            </a:r>
            <a:r>
              <a:rPr kumimoji="1" lang="en-US" altLang="zh-CN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reqs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/sec 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80B61EA-828F-1885-7239-CBC404AE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System design goal#2:  high resource utilization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F73A20-CA85-E2C9-182E-247631A7D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755116" cy="1331188"/>
          </a:xfrm>
        </p:spPr>
        <p:txBody>
          <a:bodyPr/>
          <a:lstStyle/>
          <a:p>
            <a:r>
              <a:rPr kumimoji="1" lang="en-US" altLang="zh-CN"/>
              <a:t>While being high performant, we should minimize the resources used for serving </a:t>
            </a:r>
          </a:p>
          <a:p>
            <a:pPr lvl="1"/>
            <a:r>
              <a:rPr kumimoji="1" lang="en-US" altLang="zh-CN"/>
              <a:t>Being high performant is trivial given sufficient resources (Because ML workloads </a:t>
            </a:r>
            <a:r>
              <a:rPr kumimoji="1" lang="en-US" altLang="zh-CN" b="1">
                <a:solidFill>
                  <a:srgbClr val="C00000"/>
                </a:solidFill>
              </a:rPr>
              <a:t>scales</a:t>
            </a:r>
            <a:r>
              <a:rPr kumimoji="1" lang="en-US" altLang="zh-CN"/>
              <a:t>)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5D7E3C-7E00-446A-B5F2-AC2193157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97DEC04-EA58-629A-8ED5-E694BEE8C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967" y="3694046"/>
            <a:ext cx="639590" cy="63959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01E6CF9-3372-5895-8386-FF80717C9224}"/>
              </a:ext>
            </a:extLst>
          </p:cNvPr>
          <p:cNvSpPr txBox="1"/>
          <p:nvPr/>
        </p:nvSpPr>
        <p:spPr>
          <a:xfrm>
            <a:off x="369682" y="4333636"/>
            <a:ext cx="1788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GPU server 0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3268C4D-6A18-3DAE-0DF8-578168898C00}"/>
              </a:ext>
            </a:extLst>
          </p:cNvPr>
          <p:cNvSpPr/>
          <p:nvPr/>
        </p:nvSpPr>
        <p:spPr>
          <a:xfrm>
            <a:off x="1127628" y="3613752"/>
            <a:ext cx="272268" cy="247509"/>
          </a:xfrm>
          <a:prstGeom prst="rect">
            <a:avLst/>
          </a:prstGeom>
          <a:solidFill>
            <a:srgbClr val="D7191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highlight>
                <a:srgbClr val="D7191C"/>
              </a:highligh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A97DD58-EED1-3606-16A9-48E02CE199CF}"/>
              </a:ext>
            </a:extLst>
          </p:cNvPr>
          <p:cNvSpPr/>
          <p:nvPr/>
        </p:nvSpPr>
        <p:spPr>
          <a:xfrm>
            <a:off x="369682" y="5102454"/>
            <a:ext cx="272268" cy="247509"/>
          </a:xfrm>
          <a:prstGeom prst="rect">
            <a:avLst/>
          </a:prstGeom>
          <a:solidFill>
            <a:srgbClr val="D7191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highlight>
                <a:srgbClr val="D7191C"/>
              </a:highlight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68FCB9-BA23-F914-EAE0-C39FDC3329F7}"/>
              </a:ext>
            </a:extLst>
          </p:cNvPr>
          <p:cNvSpPr txBox="1"/>
          <p:nvPr/>
        </p:nvSpPr>
        <p:spPr>
          <a:xfrm>
            <a:off x="641950" y="5041542"/>
            <a:ext cx="2736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Model serving instance </a:t>
            </a:r>
            <a:endParaRPr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9445168-23D7-ABDF-6137-BCF5D44F9302}"/>
              </a:ext>
            </a:extLst>
          </p:cNvPr>
          <p:cNvCxnSpPr>
            <a:cxnSpLocks/>
          </p:cNvCxnSpPr>
          <p:nvPr/>
        </p:nvCxnSpPr>
        <p:spPr>
          <a:xfrm>
            <a:off x="1127628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2DA61252-1E53-D8F9-E0E3-655A04E4FF0E}"/>
              </a:ext>
            </a:extLst>
          </p:cNvPr>
          <p:cNvCxnSpPr>
            <a:cxnSpLocks/>
          </p:cNvCxnSpPr>
          <p:nvPr/>
        </p:nvCxnSpPr>
        <p:spPr>
          <a:xfrm>
            <a:off x="1263762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CCC390B2-6BFB-7783-2EDE-8ECC96503EA8}"/>
              </a:ext>
            </a:extLst>
          </p:cNvPr>
          <p:cNvCxnSpPr>
            <a:cxnSpLocks/>
          </p:cNvCxnSpPr>
          <p:nvPr/>
        </p:nvCxnSpPr>
        <p:spPr>
          <a:xfrm>
            <a:off x="1421052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8ABCEED0-0A17-33B2-2E8C-35498FDEECCC}"/>
              </a:ext>
            </a:extLst>
          </p:cNvPr>
          <p:cNvSpPr txBox="1"/>
          <p:nvPr/>
        </p:nvSpPr>
        <p:spPr>
          <a:xfrm>
            <a:off x="369682" y="2532705"/>
            <a:ext cx="1788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10 </a:t>
            </a:r>
            <a:r>
              <a:rPr kumimoji="1" lang="en-US" altLang="zh-CN" err="1"/>
              <a:t>Reqs</a:t>
            </a:r>
            <a:r>
              <a:rPr kumimoji="1" lang="en-US" altLang="zh-CN"/>
              <a:t> </a:t>
            </a:r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1766120-FF26-C8F8-4580-47EB2365CE17}"/>
              </a:ext>
            </a:extLst>
          </p:cNvPr>
          <p:cNvSpPr/>
          <p:nvPr/>
        </p:nvSpPr>
        <p:spPr>
          <a:xfrm>
            <a:off x="382540" y="2037084"/>
            <a:ext cx="306851" cy="265469"/>
          </a:xfrm>
          <a:prstGeom prst="rect">
            <a:avLst/>
          </a:prstGeom>
          <a:solidFill>
            <a:srgbClr val="D7191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右箭头 19">
            <a:extLst>
              <a:ext uri="{FF2B5EF4-FFF2-40B4-BE49-F238E27FC236}">
                <a16:creationId xmlns:a16="http://schemas.microsoft.com/office/drawing/2014/main" id="{A79A1D8F-92A2-4836-3A6D-684DF9332B92}"/>
              </a:ext>
            </a:extLst>
          </p:cNvPr>
          <p:cNvSpPr/>
          <p:nvPr/>
        </p:nvSpPr>
        <p:spPr>
          <a:xfrm>
            <a:off x="2499934" y="2759990"/>
            <a:ext cx="972757" cy="85778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64B4718-B0A2-6590-2A5B-F099C4E3DA3F}"/>
              </a:ext>
            </a:extLst>
          </p:cNvPr>
          <p:cNvCxnSpPr>
            <a:cxnSpLocks/>
          </p:cNvCxnSpPr>
          <p:nvPr/>
        </p:nvCxnSpPr>
        <p:spPr>
          <a:xfrm>
            <a:off x="4548745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531CB05-EE82-9AF2-36C0-0616219AFE24}"/>
              </a:ext>
            </a:extLst>
          </p:cNvPr>
          <p:cNvCxnSpPr>
            <a:cxnSpLocks/>
          </p:cNvCxnSpPr>
          <p:nvPr/>
        </p:nvCxnSpPr>
        <p:spPr>
          <a:xfrm>
            <a:off x="4684879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4D44EB4-4B77-3D09-8E90-6C3AB3EA7E86}"/>
              </a:ext>
            </a:extLst>
          </p:cNvPr>
          <p:cNvCxnSpPr>
            <a:cxnSpLocks/>
          </p:cNvCxnSpPr>
          <p:nvPr/>
        </p:nvCxnSpPr>
        <p:spPr>
          <a:xfrm>
            <a:off x="4842169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B515B0E0-8F5B-46FA-0351-7A08E4EAEA3E}"/>
              </a:ext>
            </a:extLst>
          </p:cNvPr>
          <p:cNvCxnSpPr>
            <a:cxnSpLocks/>
          </p:cNvCxnSpPr>
          <p:nvPr/>
        </p:nvCxnSpPr>
        <p:spPr>
          <a:xfrm>
            <a:off x="5057438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3DD2FE62-5A8E-DE12-FF8F-1ECB35DC5786}"/>
              </a:ext>
            </a:extLst>
          </p:cNvPr>
          <p:cNvCxnSpPr>
            <a:cxnSpLocks/>
          </p:cNvCxnSpPr>
          <p:nvPr/>
        </p:nvCxnSpPr>
        <p:spPr>
          <a:xfrm>
            <a:off x="5193572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73F374D8-4F52-B02C-E3B8-F53C21F9B3DB}"/>
              </a:ext>
            </a:extLst>
          </p:cNvPr>
          <p:cNvCxnSpPr>
            <a:cxnSpLocks/>
          </p:cNvCxnSpPr>
          <p:nvPr/>
        </p:nvCxnSpPr>
        <p:spPr>
          <a:xfrm>
            <a:off x="5350862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43BE303B-8AF5-A7CD-8CBD-773E75FEF0E1}"/>
              </a:ext>
            </a:extLst>
          </p:cNvPr>
          <p:cNvSpPr txBox="1"/>
          <p:nvPr/>
        </p:nvSpPr>
        <p:spPr>
          <a:xfrm>
            <a:off x="3424410" y="2532705"/>
            <a:ext cx="3250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>
                <a:solidFill>
                  <a:srgbClr val="C00000"/>
                </a:solidFill>
              </a:rPr>
              <a:t>What if we have 30 </a:t>
            </a:r>
            <a:r>
              <a:rPr kumimoji="1" lang="en-US" altLang="zh-CN" b="1" err="1">
                <a:solidFill>
                  <a:srgbClr val="C00000"/>
                </a:solidFill>
              </a:rPr>
              <a:t>reqs</a:t>
            </a:r>
            <a:r>
              <a:rPr kumimoji="1" lang="en-US" altLang="zh-CN" b="1">
                <a:solidFill>
                  <a:srgbClr val="C00000"/>
                </a:solidFill>
              </a:rPr>
              <a:t>/sec? </a:t>
            </a:r>
            <a:endParaRPr lang="zh-CN" altLang="en-US" b="1">
              <a:solidFill>
                <a:srgbClr val="C00000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618930D-3275-0FDA-DFBC-1E1434778D34}"/>
              </a:ext>
            </a:extLst>
          </p:cNvPr>
          <p:cNvGrpSpPr/>
          <p:nvPr/>
        </p:nvGrpSpPr>
        <p:grpSpPr>
          <a:xfrm>
            <a:off x="3852723" y="3613752"/>
            <a:ext cx="2566901" cy="1098456"/>
            <a:chOff x="3852723" y="3613752"/>
            <a:chExt cx="2566901" cy="1098456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4F293298-8761-858C-2672-6C80EE012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5155" y="3694046"/>
              <a:ext cx="639590" cy="639590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18513F47-09BB-C8F1-380F-D92D245E794B}"/>
                </a:ext>
              </a:extLst>
            </p:cNvPr>
            <p:cNvSpPr/>
            <p:nvPr/>
          </p:nvSpPr>
          <p:spPr>
            <a:xfrm>
              <a:off x="4268816" y="3613752"/>
              <a:ext cx="272268" cy="247509"/>
            </a:xfrm>
            <a:prstGeom prst="rect">
              <a:avLst/>
            </a:prstGeom>
            <a:solidFill>
              <a:srgbClr val="D7191C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highlight>
                  <a:srgbClr val="D7191C"/>
                </a:highlight>
              </a:endParaRPr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0C3D3880-022A-6CDD-1F6A-4DFEA8247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8075" y="3694046"/>
              <a:ext cx="639590" cy="63959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D4B10373-B0FA-8A10-14BA-9D9F168EAA79}"/>
                </a:ext>
              </a:extLst>
            </p:cNvPr>
            <p:cNvSpPr/>
            <p:nvPr/>
          </p:nvSpPr>
          <p:spPr>
            <a:xfrm>
              <a:off x="5051736" y="3613752"/>
              <a:ext cx="272268" cy="247509"/>
            </a:xfrm>
            <a:prstGeom prst="rect">
              <a:avLst/>
            </a:prstGeom>
            <a:solidFill>
              <a:srgbClr val="D7191C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highlight>
                  <a:srgbClr val="D7191C"/>
                </a:highlight>
              </a:endParaRPr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2175B3C9-8C95-6BB1-2459-3D6E90CD0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91326" y="3694046"/>
              <a:ext cx="639590" cy="639590"/>
            </a:xfrm>
            <a:prstGeom prst="rect">
              <a:avLst/>
            </a:prstGeom>
          </p:spPr>
        </p:pic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9FA4056-7480-2937-4932-5D6F83D14303}"/>
                </a:ext>
              </a:extLst>
            </p:cNvPr>
            <p:cNvSpPr/>
            <p:nvPr/>
          </p:nvSpPr>
          <p:spPr>
            <a:xfrm>
              <a:off x="5874987" y="3613752"/>
              <a:ext cx="272268" cy="247509"/>
            </a:xfrm>
            <a:prstGeom prst="rect">
              <a:avLst/>
            </a:prstGeom>
            <a:solidFill>
              <a:srgbClr val="D7191C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highlight>
                  <a:srgbClr val="D7191C"/>
                </a:highlight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67AA1BD-137E-4C1B-4753-9C5AB11EE2FF}"/>
                </a:ext>
              </a:extLst>
            </p:cNvPr>
            <p:cNvSpPr txBox="1"/>
            <p:nvPr/>
          </p:nvSpPr>
          <p:spPr>
            <a:xfrm>
              <a:off x="3852723" y="4342876"/>
              <a:ext cx="2566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/>
                <a:t>Three GPU servers</a:t>
              </a:r>
              <a:endParaRPr lang="zh-CN" altLang="en-US"/>
            </a:p>
          </p:txBody>
        </p:sp>
      </p:grp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70AA28E1-27B2-33BA-6D99-905528C2F712}"/>
              </a:ext>
            </a:extLst>
          </p:cNvPr>
          <p:cNvCxnSpPr>
            <a:cxnSpLocks/>
          </p:cNvCxnSpPr>
          <p:nvPr/>
        </p:nvCxnSpPr>
        <p:spPr>
          <a:xfrm>
            <a:off x="5581563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44853184-1B62-E9EF-ACFA-7A7C9373E89A}"/>
              </a:ext>
            </a:extLst>
          </p:cNvPr>
          <p:cNvCxnSpPr>
            <a:cxnSpLocks/>
          </p:cNvCxnSpPr>
          <p:nvPr/>
        </p:nvCxnSpPr>
        <p:spPr>
          <a:xfrm>
            <a:off x="5717697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40D3467D-68AB-8383-0389-EEF3D32BEABB}"/>
              </a:ext>
            </a:extLst>
          </p:cNvPr>
          <p:cNvCxnSpPr>
            <a:cxnSpLocks/>
          </p:cNvCxnSpPr>
          <p:nvPr/>
        </p:nvCxnSpPr>
        <p:spPr>
          <a:xfrm>
            <a:off x="5874987" y="3003480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箭头 5">
            <a:extLst>
              <a:ext uri="{FF2B5EF4-FFF2-40B4-BE49-F238E27FC236}">
                <a16:creationId xmlns:a16="http://schemas.microsoft.com/office/drawing/2014/main" id="{75C2DAD5-E444-2087-306C-EDFB4878E6A2}"/>
              </a:ext>
            </a:extLst>
          </p:cNvPr>
          <p:cNvSpPr/>
          <p:nvPr/>
        </p:nvSpPr>
        <p:spPr>
          <a:xfrm>
            <a:off x="6786532" y="2755971"/>
            <a:ext cx="539752" cy="85778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6997EAF-023F-661A-FAEF-C23DB90E8CD2}"/>
              </a:ext>
            </a:extLst>
          </p:cNvPr>
          <p:cNvSpPr txBox="1"/>
          <p:nvPr/>
        </p:nvSpPr>
        <p:spPr>
          <a:xfrm>
            <a:off x="7410822" y="2560104"/>
            <a:ext cx="1932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10 </a:t>
            </a:r>
            <a:r>
              <a:rPr kumimoji="1" lang="en-US" altLang="zh-CN" err="1"/>
              <a:t>reqs</a:t>
            </a:r>
            <a:r>
              <a:rPr kumimoji="1" lang="en-US" altLang="zh-CN"/>
              <a:t> again? </a:t>
            </a:r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E9712C7-08F5-E512-14B4-6D11FA699410}"/>
              </a:ext>
            </a:extLst>
          </p:cNvPr>
          <p:cNvGrpSpPr/>
          <p:nvPr/>
        </p:nvGrpSpPr>
        <p:grpSpPr>
          <a:xfrm>
            <a:off x="7063486" y="3613752"/>
            <a:ext cx="2566901" cy="1098456"/>
            <a:chOff x="3852723" y="3613752"/>
            <a:chExt cx="2566901" cy="1098456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2EF9F101-380B-A88A-7AEF-1EE5034DE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5155" y="3694046"/>
              <a:ext cx="639590" cy="639590"/>
            </a:xfrm>
            <a:prstGeom prst="rect">
              <a:avLst/>
            </a:prstGeom>
          </p:spPr>
        </p:pic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0E6B6847-6605-6351-71E7-51E5D32E8D6C}"/>
                </a:ext>
              </a:extLst>
            </p:cNvPr>
            <p:cNvSpPr/>
            <p:nvPr/>
          </p:nvSpPr>
          <p:spPr>
            <a:xfrm>
              <a:off x="4268816" y="3613752"/>
              <a:ext cx="272268" cy="247509"/>
            </a:xfrm>
            <a:prstGeom prst="rect">
              <a:avLst/>
            </a:prstGeom>
            <a:solidFill>
              <a:srgbClr val="D7191C">
                <a:alpha val="50000"/>
              </a:srgb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74598687-7C1A-ED58-03E8-8E3BE801D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8075" y="3694046"/>
              <a:ext cx="639590" cy="639590"/>
            </a:xfrm>
            <a:prstGeom prst="rect">
              <a:avLst/>
            </a:prstGeom>
          </p:spPr>
        </p:pic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F4B0D36-BE67-9F52-A2E3-83DFB9AFB51F}"/>
                </a:ext>
              </a:extLst>
            </p:cNvPr>
            <p:cNvSpPr/>
            <p:nvPr/>
          </p:nvSpPr>
          <p:spPr>
            <a:xfrm>
              <a:off x="5051736" y="3613752"/>
              <a:ext cx="272268" cy="247509"/>
            </a:xfrm>
            <a:prstGeom prst="rect">
              <a:avLst/>
            </a:prstGeom>
            <a:solidFill>
              <a:srgbClr val="D7191C">
                <a:alpha val="50000"/>
              </a:srgb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F44A3437-0370-00FA-DC28-D999F29FD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91326" y="3694046"/>
              <a:ext cx="639590" cy="639590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B5CC92CC-9897-1926-7CCE-A5B5C9B1B7FD}"/>
                </a:ext>
              </a:extLst>
            </p:cNvPr>
            <p:cNvSpPr/>
            <p:nvPr/>
          </p:nvSpPr>
          <p:spPr>
            <a:xfrm>
              <a:off x="5874987" y="3613752"/>
              <a:ext cx="272268" cy="247509"/>
            </a:xfrm>
            <a:prstGeom prst="rect">
              <a:avLst/>
            </a:prstGeom>
            <a:solidFill>
              <a:srgbClr val="D7191C">
                <a:alpha val="50000"/>
              </a:srgb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CC737D8-BDE1-3A29-71B6-15E38E769950}"/>
                </a:ext>
              </a:extLst>
            </p:cNvPr>
            <p:cNvSpPr txBox="1"/>
            <p:nvPr/>
          </p:nvSpPr>
          <p:spPr>
            <a:xfrm>
              <a:off x="3852723" y="4342876"/>
              <a:ext cx="25669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/>
                <a:t>Three GPU servers</a:t>
              </a:r>
              <a:endParaRPr lang="zh-CN" altLang="en-US"/>
            </a:p>
          </p:txBody>
        </p:sp>
      </p:grp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F6A19DE7-DED3-43B4-CEA3-00E0FFEAECC5}"/>
              </a:ext>
            </a:extLst>
          </p:cNvPr>
          <p:cNvCxnSpPr>
            <a:cxnSpLocks/>
          </p:cNvCxnSpPr>
          <p:nvPr/>
        </p:nvCxnSpPr>
        <p:spPr>
          <a:xfrm>
            <a:off x="8250315" y="3044858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034F078A-E51B-968B-7E10-2FD57B259921}"/>
              </a:ext>
            </a:extLst>
          </p:cNvPr>
          <p:cNvCxnSpPr>
            <a:cxnSpLocks/>
          </p:cNvCxnSpPr>
          <p:nvPr/>
        </p:nvCxnSpPr>
        <p:spPr>
          <a:xfrm>
            <a:off x="8386449" y="3044858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350A5EAB-5605-C079-6EA5-1D08A68A8E0E}"/>
              </a:ext>
            </a:extLst>
          </p:cNvPr>
          <p:cNvCxnSpPr>
            <a:cxnSpLocks/>
          </p:cNvCxnSpPr>
          <p:nvPr/>
        </p:nvCxnSpPr>
        <p:spPr>
          <a:xfrm>
            <a:off x="8543739" y="3044858"/>
            <a:ext cx="0" cy="48768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54DC0B5B-6A0F-A70D-B4B2-CE32E30DAEA8}"/>
              </a:ext>
            </a:extLst>
          </p:cNvPr>
          <p:cNvSpPr txBox="1"/>
          <p:nvPr/>
        </p:nvSpPr>
        <p:spPr>
          <a:xfrm>
            <a:off x="6929647" y="4764716"/>
            <a:ext cx="2736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>
                <a:solidFill>
                  <a:srgbClr val="C00000"/>
                </a:solidFill>
              </a:rPr>
              <a:t>Server underloaded!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158170F2-EE94-1EF2-54D6-E73B47AA8C31}"/>
              </a:ext>
            </a:extLst>
          </p:cNvPr>
          <p:cNvSpPr/>
          <p:nvPr/>
        </p:nvSpPr>
        <p:spPr>
          <a:xfrm>
            <a:off x="7012004" y="4320819"/>
            <a:ext cx="2669863" cy="445967"/>
          </a:xfrm>
          <a:prstGeom prst="ellipse">
            <a:avLst/>
          </a:prstGeom>
          <a:noFill/>
          <a:ln w="12700">
            <a:solidFill>
              <a:srgbClr val="D7191C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D71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2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" grpId="0"/>
      <p:bldP spid="8" grpId="0" animBg="1"/>
      <p:bldP spid="9" grpId="0" animBg="1"/>
      <p:bldP spid="10" grpId="0"/>
      <p:bldP spid="16" grpId="0"/>
      <p:bldP spid="17" grpId="0" animBg="1"/>
      <p:bldP spid="20" grpId="0" animBg="1"/>
      <p:bldP spid="27" grpId="0"/>
      <p:bldP spid="6" grpId="0" animBg="1"/>
      <p:bldP spid="11" grpId="0"/>
      <p:bldP spid="48" grpId="0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233789-1AB3-EB61-0BDA-1A927629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improving utilization? Accelerators for ML is costly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500C04-E08D-2081-6ACD-5FCDC37E2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2146851"/>
          </a:xfrm>
        </p:spPr>
        <p:txBody>
          <a:bodyPr/>
          <a:lstStyle/>
          <a:p>
            <a:r>
              <a:rPr kumimoji="1" lang="en-US" altLang="zh-CN"/>
              <a:t>Both in term of Monetary &amp; energy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F740A9-62AC-C59E-3E22-4A53943C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/>
          </a:p>
        </p:txBody>
      </p:sp>
      <p:pic>
        <p:nvPicPr>
          <p:cNvPr id="6" name="图片 5" descr="图片包含 文本&#10;&#10;AI 生成的内容可能不正确。">
            <a:extLst>
              <a:ext uri="{FF2B5EF4-FFF2-40B4-BE49-F238E27FC236}">
                <a16:creationId xmlns:a16="http://schemas.microsoft.com/office/drawing/2014/main" id="{2D2C9B54-D76A-E27D-991A-B27A8D4AB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540907"/>
            <a:ext cx="8700497" cy="135007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E17F1E8-2A00-BED3-1A7E-C006B0620D7C}"/>
              </a:ext>
            </a:extLst>
          </p:cNvPr>
          <p:cNvSpPr txBox="1"/>
          <p:nvPr/>
        </p:nvSpPr>
        <p:spPr>
          <a:xfrm>
            <a:off x="-12133" y="4688553"/>
            <a:ext cx="5143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Source#1: https://</a:t>
            </a:r>
            <a:r>
              <a:rPr kumimoji="1" lang="en-US" altLang="zh-CN" err="1"/>
              <a:t>www.cls.cn</a:t>
            </a:r>
            <a:r>
              <a:rPr kumimoji="1" lang="en-US" altLang="zh-CN"/>
              <a:t>/detail/1948025</a:t>
            </a: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9F22E7-3201-E6E6-D5DC-077BADC4DD6F}"/>
              </a:ext>
            </a:extLst>
          </p:cNvPr>
          <p:cNvSpPr txBox="1"/>
          <p:nvPr/>
        </p:nvSpPr>
        <p:spPr>
          <a:xfrm>
            <a:off x="-12134" y="5057885"/>
            <a:ext cx="5402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Source#2: A survey of resource-efficient LLM and multimodal foundation models</a:t>
            </a:r>
            <a:endParaRPr lang="zh-CN" altLang="en-US"/>
          </a:p>
        </p:txBody>
      </p:sp>
      <p:pic>
        <p:nvPicPr>
          <p:cNvPr id="11" name="图片 10" descr="形状&#10;&#10;AI 生成的内容可能不正确。">
            <a:extLst>
              <a:ext uri="{FF2B5EF4-FFF2-40B4-BE49-F238E27FC236}">
                <a16:creationId xmlns:a16="http://schemas.microsoft.com/office/drawing/2014/main" id="{0D9CFFC8-2D07-E136-CEBF-A9AC403E9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781613"/>
            <a:ext cx="4470400" cy="850900"/>
          </a:xfrm>
          <a:prstGeom prst="rect">
            <a:avLst/>
          </a:prstGeom>
        </p:spPr>
      </p:pic>
      <p:pic>
        <p:nvPicPr>
          <p:cNvPr id="13" name="图片 12" descr="图表, 直方图&#10;&#10;AI 生成的内容可能不正确。">
            <a:extLst>
              <a:ext uri="{FF2B5EF4-FFF2-40B4-BE49-F238E27FC236}">
                <a16:creationId xmlns:a16="http://schemas.microsoft.com/office/drawing/2014/main" id="{17C49414-998D-E23F-B289-74FB8DE0C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080" y="2949796"/>
            <a:ext cx="4470400" cy="234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9CC7F-98C6-D700-910A-F740BA75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>
                <a:effectLst/>
              </a:rPr>
              <a:t>Achieving both goals is challenging in existing cloud environments</a:t>
            </a:r>
            <a:r>
              <a:rPr lang="en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697534-2180-9449-03BA-4595E42A0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Why? Workload dynamics </a:t>
            </a:r>
          </a:p>
          <a:p>
            <a:pPr lvl="1"/>
            <a:r>
              <a:rPr kumimoji="1" lang="en-US" altLang="zh-CN"/>
              <a:t>The request/second changes frequently </a:t>
            </a:r>
          </a:p>
          <a:p>
            <a:pPr lvl="1"/>
            <a:r>
              <a:rPr kumimoji="1" lang="en-US" altLang="zh-CN"/>
              <a:t>The computing resources used by each request changes </a:t>
            </a:r>
          </a:p>
          <a:p>
            <a:pPr lvl="1"/>
            <a:r>
              <a:rPr kumimoji="1" lang="en-US" altLang="zh-CN"/>
              <a:t>Sometimes unpredictable, e.g., LLM inference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40D0B-8A67-FC4A-3B1B-D3E8823F3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/>
          </a:p>
        </p:txBody>
      </p:sp>
      <p:pic>
        <p:nvPicPr>
          <p:cNvPr id="6" name="图片 5" descr="图表, 折线图&#10;&#10;AI 生成的内容可能不正确。">
            <a:extLst>
              <a:ext uri="{FF2B5EF4-FFF2-40B4-BE49-F238E27FC236}">
                <a16:creationId xmlns:a16="http://schemas.microsoft.com/office/drawing/2014/main" id="{FBE2BC27-4678-B941-0CF3-131B963C9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325" y="1043333"/>
            <a:ext cx="3240693" cy="1814167"/>
          </a:xfrm>
          <a:prstGeom prst="rect">
            <a:avLst/>
          </a:prstGeom>
        </p:spPr>
      </p:pic>
      <p:pic>
        <p:nvPicPr>
          <p:cNvPr id="8" name="图片 7" descr="图形用户界面&#10;&#10;AI 生成的内容可能不正确。">
            <a:extLst>
              <a:ext uri="{FF2B5EF4-FFF2-40B4-BE49-F238E27FC236}">
                <a16:creationId xmlns:a16="http://schemas.microsoft.com/office/drawing/2014/main" id="{7D2F6C15-8DA1-74C3-182C-ADECE313A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75" y="2915541"/>
            <a:ext cx="9045525" cy="198796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9B79403-6C09-901F-C4CA-7F8B80DFF0BC}"/>
              </a:ext>
            </a:extLst>
          </p:cNvPr>
          <p:cNvSpPr txBox="1"/>
          <p:nvPr/>
        </p:nvSpPr>
        <p:spPr>
          <a:xfrm>
            <a:off x="-71387" y="5097737"/>
            <a:ext cx="8260058" cy="1102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400"/>
              <a:t>Source #1: AZURE. Azure </a:t>
            </a:r>
            <a:r>
              <a:rPr kumimoji="1" lang="en-US" altLang="zh-CN" sz="1400" err="1"/>
              <a:t>llm</a:t>
            </a:r>
            <a:r>
              <a:rPr kumimoji="1" lang="en-US" altLang="zh-CN" sz="1400"/>
              <a:t> inference traces. https://</a:t>
            </a:r>
            <a:r>
              <a:rPr kumimoji="1" lang="en-US" altLang="zh-CN" sz="1400" err="1"/>
              <a:t>github.com</a:t>
            </a:r>
            <a:r>
              <a:rPr kumimoji="1" lang="en-US" altLang="zh-CN" sz="1400"/>
              <a:t>/Azure/</a:t>
            </a:r>
            <a:r>
              <a:rPr kumimoji="1" lang="en-US" altLang="zh-CN" sz="1400" err="1"/>
              <a:t>AzurePublicDataset</a:t>
            </a:r>
            <a:r>
              <a:rPr kumimoji="1" lang="en-US" altLang="zh-CN" sz="1400"/>
              <a:t>, 2024.</a:t>
            </a:r>
          </a:p>
          <a:p>
            <a:pPr>
              <a:lnSpc>
                <a:spcPct val="120000"/>
              </a:lnSpc>
            </a:pPr>
            <a:r>
              <a:rPr kumimoji="1" lang="en-US" altLang="zh-CN" sz="1400"/>
              <a:t>Source #2: Fast and Live Model Auto Scaling with O(1) Host Caching </a:t>
            </a:r>
          </a:p>
          <a:p>
            <a:pPr>
              <a:lnSpc>
                <a:spcPct val="120000"/>
              </a:lnSpc>
            </a:pPr>
            <a:endParaRPr kumimoji="1" lang="en-US" altLang="zh-CN" sz="1400"/>
          </a:p>
          <a:p>
            <a:pPr>
              <a:lnSpc>
                <a:spcPct val="120000"/>
              </a:lnSpc>
            </a:pPr>
            <a:endParaRPr lang="zh-CN" altLang="en-US" sz="14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C9501BA-D361-AFD6-0326-E215187C5E87}"/>
              </a:ext>
            </a:extLst>
          </p:cNvPr>
          <p:cNvSpPr txBox="1"/>
          <p:nvPr/>
        </p:nvSpPr>
        <p:spPr>
          <a:xfrm>
            <a:off x="9383684" y="1043333"/>
            <a:ext cx="425334" cy="3942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800"/>
              <a:t>[1]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B0EA15F-32FF-CD3A-7EC9-DBF86323DCF7}"/>
              </a:ext>
            </a:extLst>
          </p:cNvPr>
          <p:cNvSpPr txBox="1"/>
          <p:nvPr/>
        </p:nvSpPr>
        <p:spPr>
          <a:xfrm>
            <a:off x="508000" y="3079951"/>
            <a:ext cx="425334" cy="3942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800"/>
              <a:t>[2] </a:t>
            </a:r>
          </a:p>
        </p:txBody>
      </p:sp>
    </p:spTree>
    <p:extLst>
      <p:ext uri="{BB962C8B-B14F-4D97-AF65-F5344CB8AC3E}">
        <p14:creationId xmlns:p14="http://schemas.microsoft.com/office/powerpoint/2010/main" val="386667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FC672-4362-2A34-E8F6-00336898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F08B4-6968-E3BF-DE9D-C8E080408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>
                <a:effectLst/>
              </a:rPr>
              <a:t>Achieving both goals is challenging in existing cloud environments</a:t>
            </a:r>
            <a:r>
              <a:rPr lang="en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C9853E-A40A-F73D-E7F1-1F34B56AD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550400" cy="3166914"/>
          </a:xfrm>
        </p:spPr>
        <p:txBody>
          <a:bodyPr>
            <a:normAutofit/>
          </a:bodyPr>
          <a:lstStyle/>
          <a:p>
            <a:r>
              <a:rPr kumimoji="1" lang="en-US" altLang="zh-CN"/>
              <a:t>Problem: the computing/memory requirements of AI serving changes overtime </a:t>
            </a:r>
          </a:p>
          <a:p>
            <a:r>
              <a:rPr kumimoji="1" lang="en-US" altLang="zh-CN"/>
              <a:t>Existing solution:  </a:t>
            </a:r>
          </a:p>
          <a:p>
            <a:pPr lvl="1"/>
            <a:r>
              <a:rPr kumimoji="1" lang="en-US" altLang="zh-CN"/>
              <a:t>Deploy a fixed number of jobs to handle the inference workloads (</a:t>
            </a:r>
            <a:r>
              <a:rPr kumimoji="1" lang="en-US" altLang="zh-CN" err="1"/>
              <a:t>Serverful</a:t>
            </a:r>
            <a:r>
              <a:rPr kumimoji="1" lang="en-US" altLang="zh-CN"/>
              <a:t> computing)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81F24D-C4F0-15A2-2B9D-45049DAB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2963F11E-42C5-7770-7BFA-C16F884D0EC3}"/>
              </a:ext>
            </a:extLst>
          </p:cNvPr>
          <p:cNvCxnSpPr>
            <a:cxnSpLocks/>
          </p:cNvCxnSpPr>
          <p:nvPr/>
        </p:nvCxnSpPr>
        <p:spPr>
          <a:xfrm flipV="1">
            <a:off x="1615830" y="3476102"/>
            <a:ext cx="0" cy="9464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A04967B-5785-4806-AD84-567962B1AB22}"/>
              </a:ext>
            </a:extLst>
          </p:cNvPr>
          <p:cNvCxnSpPr>
            <a:cxnSpLocks/>
          </p:cNvCxnSpPr>
          <p:nvPr/>
        </p:nvCxnSpPr>
        <p:spPr>
          <a:xfrm>
            <a:off x="1615830" y="4422553"/>
            <a:ext cx="78407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53FCD5E5-2A87-4F2C-C1D4-AC42B16DE55C}"/>
              </a:ext>
            </a:extLst>
          </p:cNvPr>
          <p:cNvSpPr txBox="1"/>
          <p:nvPr/>
        </p:nvSpPr>
        <p:spPr>
          <a:xfrm>
            <a:off x="327435" y="3727033"/>
            <a:ext cx="1193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Workload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4EB48C9-C289-5446-61CA-B64A1E0CBC1A}"/>
              </a:ext>
            </a:extLst>
          </p:cNvPr>
          <p:cNvCxnSpPr/>
          <p:nvPr/>
        </p:nvCxnSpPr>
        <p:spPr>
          <a:xfrm>
            <a:off x="1734583" y="3911699"/>
            <a:ext cx="7603206" cy="0"/>
          </a:xfrm>
          <a:prstGeom prst="line">
            <a:avLst/>
          </a:prstGeom>
          <a:ln w="25400">
            <a:solidFill>
              <a:srgbClr val="0432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285BF27B-FE4D-8865-50B9-78E653DE9153}"/>
              </a:ext>
            </a:extLst>
          </p:cNvPr>
          <p:cNvSpPr txBox="1"/>
          <p:nvPr/>
        </p:nvSpPr>
        <p:spPr>
          <a:xfrm>
            <a:off x="6341589" y="3674195"/>
            <a:ext cx="29961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0067E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Inference capability </a:t>
            </a:r>
            <a:endParaRPr lang="zh-CN" altLang="en-US">
              <a:solidFill>
                <a:srgbClr val="0067E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D412CABB-B5D5-DD56-6333-C1EF134CAE0B}"/>
              </a:ext>
            </a:extLst>
          </p:cNvPr>
          <p:cNvSpPr/>
          <p:nvPr/>
        </p:nvSpPr>
        <p:spPr>
          <a:xfrm>
            <a:off x="2007721" y="3445327"/>
            <a:ext cx="7089569" cy="901548"/>
          </a:xfrm>
          <a:custGeom>
            <a:avLst/>
            <a:gdLst>
              <a:gd name="connsiteX0" fmla="*/ 0 w 7089569"/>
              <a:gd name="connsiteY0" fmla="*/ 438696 h 901548"/>
              <a:gd name="connsiteX1" fmla="*/ 213756 w 7089569"/>
              <a:gd name="connsiteY1" fmla="*/ 129938 h 901548"/>
              <a:gd name="connsiteX2" fmla="*/ 403761 w 7089569"/>
              <a:gd name="connsiteY2" fmla="*/ 141813 h 901548"/>
              <a:gd name="connsiteX3" fmla="*/ 605642 w 7089569"/>
              <a:gd name="connsiteY3" fmla="*/ 343694 h 901548"/>
              <a:gd name="connsiteX4" fmla="*/ 819398 w 7089569"/>
              <a:gd name="connsiteY4" fmla="*/ 58686 h 901548"/>
              <a:gd name="connsiteX5" fmla="*/ 1175657 w 7089569"/>
              <a:gd name="connsiteY5" fmla="*/ 284317 h 901548"/>
              <a:gd name="connsiteX6" fmla="*/ 1472540 w 7089569"/>
              <a:gd name="connsiteY6" fmla="*/ 771206 h 901548"/>
              <a:gd name="connsiteX7" fmla="*/ 2588821 w 7089569"/>
              <a:gd name="connsiteY7" fmla="*/ 854333 h 901548"/>
              <a:gd name="connsiteX8" fmla="*/ 2897579 w 7089569"/>
              <a:gd name="connsiteY8" fmla="*/ 129938 h 901548"/>
              <a:gd name="connsiteX9" fmla="*/ 3538847 w 7089569"/>
              <a:gd name="connsiteY9" fmla="*/ 94312 h 901548"/>
              <a:gd name="connsiteX10" fmla="*/ 3871356 w 7089569"/>
              <a:gd name="connsiteY10" fmla="*/ 771206 h 901548"/>
              <a:gd name="connsiteX11" fmla="*/ 5260769 w 7089569"/>
              <a:gd name="connsiteY11" fmla="*/ 806832 h 901548"/>
              <a:gd name="connsiteX12" fmla="*/ 5735782 w 7089569"/>
              <a:gd name="connsiteY12" fmla="*/ 82437 h 901548"/>
              <a:gd name="connsiteX13" fmla="*/ 7089569 w 7089569"/>
              <a:gd name="connsiteY13" fmla="*/ 46811 h 90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9569" h="901548">
                <a:moveTo>
                  <a:pt x="0" y="438696"/>
                </a:moveTo>
                <a:cubicBezTo>
                  <a:pt x="73231" y="309057"/>
                  <a:pt x="146463" y="179418"/>
                  <a:pt x="213756" y="129938"/>
                </a:cubicBezTo>
                <a:cubicBezTo>
                  <a:pt x="281049" y="80458"/>
                  <a:pt x="338447" y="106187"/>
                  <a:pt x="403761" y="141813"/>
                </a:cubicBezTo>
                <a:cubicBezTo>
                  <a:pt x="469075" y="177439"/>
                  <a:pt x="536369" y="357548"/>
                  <a:pt x="605642" y="343694"/>
                </a:cubicBezTo>
                <a:cubicBezTo>
                  <a:pt x="674915" y="329840"/>
                  <a:pt x="724396" y="68582"/>
                  <a:pt x="819398" y="58686"/>
                </a:cubicBezTo>
                <a:cubicBezTo>
                  <a:pt x="914401" y="48790"/>
                  <a:pt x="1066800" y="165564"/>
                  <a:pt x="1175657" y="284317"/>
                </a:cubicBezTo>
                <a:cubicBezTo>
                  <a:pt x="1284514" y="403070"/>
                  <a:pt x="1237013" y="676203"/>
                  <a:pt x="1472540" y="771206"/>
                </a:cubicBezTo>
                <a:cubicBezTo>
                  <a:pt x="1708067" y="866209"/>
                  <a:pt x="2351315" y="961211"/>
                  <a:pt x="2588821" y="854333"/>
                </a:cubicBezTo>
                <a:cubicBezTo>
                  <a:pt x="2826328" y="747455"/>
                  <a:pt x="2739241" y="256608"/>
                  <a:pt x="2897579" y="129938"/>
                </a:cubicBezTo>
                <a:cubicBezTo>
                  <a:pt x="3055917" y="3268"/>
                  <a:pt x="3376551" y="-12566"/>
                  <a:pt x="3538847" y="94312"/>
                </a:cubicBezTo>
                <a:cubicBezTo>
                  <a:pt x="3701143" y="201190"/>
                  <a:pt x="3584369" y="652453"/>
                  <a:pt x="3871356" y="771206"/>
                </a:cubicBezTo>
                <a:cubicBezTo>
                  <a:pt x="4158343" y="889959"/>
                  <a:pt x="4950031" y="921627"/>
                  <a:pt x="5260769" y="806832"/>
                </a:cubicBezTo>
                <a:cubicBezTo>
                  <a:pt x="5571507" y="692037"/>
                  <a:pt x="5430982" y="209107"/>
                  <a:pt x="5735782" y="82437"/>
                </a:cubicBezTo>
                <a:cubicBezTo>
                  <a:pt x="6040582" y="-44233"/>
                  <a:pt x="6565075" y="1289"/>
                  <a:pt x="7089569" y="46811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1B1AED4-50C1-79EE-DD9B-32941E358457}"/>
              </a:ext>
            </a:extLst>
          </p:cNvPr>
          <p:cNvSpPr txBox="1"/>
          <p:nvPr/>
        </p:nvSpPr>
        <p:spPr>
          <a:xfrm>
            <a:off x="6569357" y="3234222"/>
            <a:ext cx="21415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 requirements</a:t>
            </a:r>
            <a:endParaRPr lang="zh-CN" altLang="en-US">
              <a:solidFill>
                <a:srgbClr val="C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23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3E02C-AECD-92C6-2849-C85448542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E79854-9CD3-ACDB-BBD0-86934C0F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>
                <a:effectLst/>
              </a:rPr>
              <a:t>Achieving both goals is challenging in existing cloud environments</a:t>
            </a:r>
            <a:r>
              <a:rPr lang="en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82EBE9-F3BA-2E32-8A8C-DCD971F65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927876F3-9D6A-C001-00F4-2AB3C3728E54}"/>
              </a:ext>
            </a:extLst>
          </p:cNvPr>
          <p:cNvCxnSpPr>
            <a:cxnSpLocks/>
          </p:cNvCxnSpPr>
          <p:nvPr/>
        </p:nvCxnSpPr>
        <p:spPr>
          <a:xfrm flipV="1">
            <a:off x="1643540" y="3537061"/>
            <a:ext cx="0" cy="9464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6BB47560-3534-6DF6-C5EB-C49F5D1E18A2}"/>
              </a:ext>
            </a:extLst>
          </p:cNvPr>
          <p:cNvCxnSpPr>
            <a:cxnSpLocks/>
          </p:cNvCxnSpPr>
          <p:nvPr/>
        </p:nvCxnSpPr>
        <p:spPr>
          <a:xfrm>
            <a:off x="1643540" y="4483512"/>
            <a:ext cx="78407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4A1EFADA-A181-8FB1-5E45-AC4D8E40A1B5}"/>
              </a:ext>
            </a:extLst>
          </p:cNvPr>
          <p:cNvSpPr txBox="1"/>
          <p:nvPr/>
        </p:nvSpPr>
        <p:spPr>
          <a:xfrm>
            <a:off x="355145" y="3787992"/>
            <a:ext cx="1193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Workload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4B8DF62-BFC3-CDE6-B7D6-FD8D8C527D5C}"/>
              </a:ext>
            </a:extLst>
          </p:cNvPr>
          <p:cNvCxnSpPr/>
          <p:nvPr/>
        </p:nvCxnSpPr>
        <p:spPr>
          <a:xfrm>
            <a:off x="1762293" y="3972658"/>
            <a:ext cx="7603206" cy="0"/>
          </a:xfrm>
          <a:prstGeom prst="line">
            <a:avLst/>
          </a:prstGeom>
          <a:ln w="25400">
            <a:solidFill>
              <a:srgbClr val="0432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形状 9">
            <a:extLst>
              <a:ext uri="{FF2B5EF4-FFF2-40B4-BE49-F238E27FC236}">
                <a16:creationId xmlns:a16="http://schemas.microsoft.com/office/drawing/2014/main" id="{6966DA98-0ACC-5E54-A97A-39843518F025}"/>
              </a:ext>
            </a:extLst>
          </p:cNvPr>
          <p:cNvSpPr/>
          <p:nvPr/>
        </p:nvSpPr>
        <p:spPr>
          <a:xfrm>
            <a:off x="2035431" y="3506286"/>
            <a:ext cx="7089569" cy="901548"/>
          </a:xfrm>
          <a:custGeom>
            <a:avLst/>
            <a:gdLst>
              <a:gd name="connsiteX0" fmla="*/ 0 w 7089569"/>
              <a:gd name="connsiteY0" fmla="*/ 438696 h 901548"/>
              <a:gd name="connsiteX1" fmla="*/ 213756 w 7089569"/>
              <a:gd name="connsiteY1" fmla="*/ 129938 h 901548"/>
              <a:gd name="connsiteX2" fmla="*/ 403761 w 7089569"/>
              <a:gd name="connsiteY2" fmla="*/ 141813 h 901548"/>
              <a:gd name="connsiteX3" fmla="*/ 605642 w 7089569"/>
              <a:gd name="connsiteY3" fmla="*/ 343694 h 901548"/>
              <a:gd name="connsiteX4" fmla="*/ 819398 w 7089569"/>
              <a:gd name="connsiteY4" fmla="*/ 58686 h 901548"/>
              <a:gd name="connsiteX5" fmla="*/ 1175657 w 7089569"/>
              <a:gd name="connsiteY5" fmla="*/ 284317 h 901548"/>
              <a:gd name="connsiteX6" fmla="*/ 1472540 w 7089569"/>
              <a:gd name="connsiteY6" fmla="*/ 771206 h 901548"/>
              <a:gd name="connsiteX7" fmla="*/ 2588821 w 7089569"/>
              <a:gd name="connsiteY7" fmla="*/ 854333 h 901548"/>
              <a:gd name="connsiteX8" fmla="*/ 2897579 w 7089569"/>
              <a:gd name="connsiteY8" fmla="*/ 129938 h 901548"/>
              <a:gd name="connsiteX9" fmla="*/ 3538847 w 7089569"/>
              <a:gd name="connsiteY9" fmla="*/ 94312 h 901548"/>
              <a:gd name="connsiteX10" fmla="*/ 3871356 w 7089569"/>
              <a:gd name="connsiteY10" fmla="*/ 771206 h 901548"/>
              <a:gd name="connsiteX11" fmla="*/ 5260769 w 7089569"/>
              <a:gd name="connsiteY11" fmla="*/ 806832 h 901548"/>
              <a:gd name="connsiteX12" fmla="*/ 5735782 w 7089569"/>
              <a:gd name="connsiteY12" fmla="*/ 82437 h 901548"/>
              <a:gd name="connsiteX13" fmla="*/ 7089569 w 7089569"/>
              <a:gd name="connsiteY13" fmla="*/ 46811 h 90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9569" h="901548">
                <a:moveTo>
                  <a:pt x="0" y="438696"/>
                </a:moveTo>
                <a:cubicBezTo>
                  <a:pt x="73231" y="309057"/>
                  <a:pt x="146463" y="179418"/>
                  <a:pt x="213756" y="129938"/>
                </a:cubicBezTo>
                <a:cubicBezTo>
                  <a:pt x="281049" y="80458"/>
                  <a:pt x="338447" y="106187"/>
                  <a:pt x="403761" y="141813"/>
                </a:cubicBezTo>
                <a:cubicBezTo>
                  <a:pt x="469075" y="177439"/>
                  <a:pt x="536369" y="357548"/>
                  <a:pt x="605642" y="343694"/>
                </a:cubicBezTo>
                <a:cubicBezTo>
                  <a:pt x="674915" y="329840"/>
                  <a:pt x="724396" y="68582"/>
                  <a:pt x="819398" y="58686"/>
                </a:cubicBezTo>
                <a:cubicBezTo>
                  <a:pt x="914401" y="48790"/>
                  <a:pt x="1066800" y="165564"/>
                  <a:pt x="1175657" y="284317"/>
                </a:cubicBezTo>
                <a:cubicBezTo>
                  <a:pt x="1284514" y="403070"/>
                  <a:pt x="1237013" y="676203"/>
                  <a:pt x="1472540" y="771206"/>
                </a:cubicBezTo>
                <a:cubicBezTo>
                  <a:pt x="1708067" y="866209"/>
                  <a:pt x="2351315" y="961211"/>
                  <a:pt x="2588821" y="854333"/>
                </a:cubicBezTo>
                <a:cubicBezTo>
                  <a:pt x="2826328" y="747455"/>
                  <a:pt x="2739241" y="256608"/>
                  <a:pt x="2897579" y="129938"/>
                </a:cubicBezTo>
                <a:cubicBezTo>
                  <a:pt x="3055917" y="3268"/>
                  <a:pt x="3376551" y="-12566"/>
                  <a:pt x="3538847" y="94312"/>
                </a:cubicBezTo>
                <a:cubicBezTo>
                  <a:pt x="3701143" y="201190"/>
                  <a:pt x="3584369" y="652453"/>
                  <a:pt x="3871356" y="771206"/>
                </a:cubicBezTo>
                <a:cubicBezTo>
                  <a:pt x="4158343" y="889959"/>
                  <a:pt x="4950031" y="921627"/>
                  <a:pt x="5260769" y="806832"/>
                </a:cubicBezTo>
                <a:cubicBezTo>
                  <a:pt x="5571507" y="692037"/>
                  <a:pt x="5430982" y="209107"/>
                  <a:pt x="5735782" y="82437"/>
                </a:cubicBezTo>
                <a:cubicBezTo>
                  <a:pt x="6040582" y="-44233"/>
                  <a:pt x="6565075" y="1289"/>
                  <a:pt x="7089569" y="46811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7EAF487-EFF2-258D-30E2-6253D2ED6B03}"/>
              </a:ext>
            </a:extLst>
          </p:cNvPr>
          <p:cNvSpPr txBox="1"/>
          <p:nvPr/>
        </p:nvSpPr>
        <p:spPr>
          <a:xfrm>
            <a:off x="5946389" y="3735154"/>
            <a:ext cx="34191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0067E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Inference capability </a:t>
            </a:r>
            <a:endParaRPr lang="zh-CN" altLang="en-US">
              <a:solidFill>
                <a:srgbClr val="0067E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24C2C7-FE06-E765-4C83-45C5A5D0822F}"/>
              </a:ext>
            </a:extLst>
          </p:cNvPr>
          <p:cNvSpPr txBox="1"/>
          <p:nvPr/>
        </p:nvSpPr>
        <p:spPr>
          <a:xfrm>
            <a:off x="6597067" y="3295181"/>
            <a:ext cx="21415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 requests</a:t>
            </a:r>
            <a:endParaRPr lang="zh-CN" altLang="en-US">
              <a:solidFill>
                <a:srgbClr val="C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FBB95AE1-34FF-4FBA-1BF9-1EF81E1EDD86}"/>
              </a:ext>
            </a:extLst>
          </p:cNvPr>
          <p:cNvCxnSpPr/>
          <p:nvPr/>
        </p:nvCxnSpPr>
        <p:spPr>
          <a:xfrm flipV="1">
            <a:off x="3365468" y="3972658"/>
            <a:ext cx="106877" cy="184666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BFA91D4F-6A6F-9BC4-FC2E-93DE22566122}"/>
              </a:ext>
            </a:extLst>
          </p:cNvPr>
          <p:cNvCxnSpPr>
            <a:cxnSpLocks/>
          </p:cNvCxnSpPr>
          <p:nvPr/>
        </p:nvCxnSpPr>
        <p:spPr>
          <a:xfrm flipV="1">
            <a:off x="3418906" y="3984961"/>
            <a:ext cx="137980" cy="240809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DE52A4B2-4D4F-3B2C-C8E6-F2868F04FA3B}"/>
              </a:ext>
            </a:extLst>
          </p:cNvPr>
          <p:cNvCxnSpPr>
            <a:cxnSpLocks/>
          </p:cNvCxnSpPr>
          <p:nvPr/>
        </p:nvCxnSpPr>
        <p:spPr>
          <a:xfrm flipV="1">
            <a:off x="3502079" y="4010286"/>
            <a:ext cx="137980" cy="240809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011DCA2B-6CCE-19C0-856F-CCC9B19206EA}"/>
              </a:ext>
            </a:extLst>
          </p:cNvPr>
          <p:cNvCxnSpPr>
            <a:cxnSpLocks/>
          </p:cNvCxnSpPr>
          <p:nvPr/>
        </p:nvCxnSpPr>
        <p:spPr>
          <a:xfrm flipV="1">
            <a:off x="3576458" y="4023732"/>
            <a:ext cx="160686" cy="280436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9AA2AEDE-3922-D0C9-EBD2-0716FA13E57A}"/>
              </a:ext>
            </a:extLst>
          </p:cNvPr>
          <p:cNvCxnSpPr>
            <a:cxnSpLocks/>
          </p:cNvCxnSpPr>
          <p:nvPr/>
        </p:nvCxnSpPr>
        <p:spPr>
          <a:xfrm flipV="1">
            <a:off x="3666271" y="4034132"/>
            <a:ext cx="160686" cy="280436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03FBA850-251D-A88F-08B0-E05512252AC7}"/>
              </a:ext>
            </a:extLst>
          </p:cNvPr>
          <p:cNvCxnSpPr>
            <a:cxnSpLocks/>
          </p:cNvCxnSpPr>
          <p:nvPr/>
        </p:nvCxnSpPr>
        <p:spPr>
          <a:xfrm flipV="1">
            <a:off x="3752572" y="4047943"/>
            <a:ext cx="160686" cy="280436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1CCA234C-2C92-E7AB-6B09-561C1BD6C619}"/>
              </a:ext>
            </a:extLst>
          </p:cNvPr>
          <p:cNvCxnSpPr>
            <a:cxnSpLocks/>
          </p:cNvCxnSpPr>
          <p:nvPr/>
        </p:nvCxnSpPr>
        <p:spPr>
          <a:xfrm flipV="1">
            <a:off x="3823445" y="4034132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EDCC5F6B-8009-5AF5-9BBB-3B75551E985B}"/>
              </a:ext>
            </a:extLst>
          </p:cNvPr>
          <p:cNvCxnSpPr>
            <a:cxnSpLocks/>
          </p:cNvCxnSpPr>
          <p:nvPr/>
        </p:nvCxnSpPr>
        <p:spPr>
          <a:xfrm flipV="1">
            <a:off x="3897830" y="4047943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D6406D4A-06D8-2E82-F6CB-646A8FFF8237}"/>
              </a:ext>
            </a:extLst>
          </p:cNvPr>
          <p:cNvCxnSpPr>
            <a:cxnSpLocks/>
          </p:cNvCxnSpPr>
          <p:nvPr/>
        </p:nvCxnSpPr>
        <p:spPr>
          <a:xfrm flipV="1">
            <a:off x="3997683" y="4024076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61DDA54-19B2-A0E3-AD4D-9375A05CCD92}"/>
              </a:ext>
            </a:extLst>
          </p:cNvPr>
          <p:cNvCxnSpPr>
            <a:cxnSpLocks/>
          </p:cNvCxnSpPr>
          <p:nvPr/>
        </p:nvCxnSpPr>
        <p:spPr>
          <a:xfrm flipV="1">
            <a:off x="4063621" y="4070274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2B8DFD35-98A8-4B09-C5FE-9CCC88AEB763}"/>
              </a:ext>
            </a:extLst>
          </p:cNvPr>
          <p:cNvCxnSpPr>
            <a:cxnSpLocks/>
          </p:cNvCxnSpPr>
          <p:nvPr/>
        </p:nvCxnSpPr>
        <p:spPr>
          <a:xfrm flipV="1">
            <a:off x="4183702" y="4013241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B984DCAC-F7AB-1515-9F43-890BFAF742E8}"/>
              </a:ext>
            </a:extLst>
          </p:cNvPr>
          <p:cNvCxnSpPr>
            <a:cxnSpLocks/>
          </p:cNvCxnSpPr>
          <p:nvPr/>
        </p:nvCxnSpPr>
        <p:spPr>
          <a:xfrm flipV="1">
            <a:off x="4246306" y="4091446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A3B4E450-E462-9B64-2B9F-5A0A4A2E7B9C}"/>
              </a:ext>
            </a:extLst>
          </p:cNvPr>
          <p:cNvCxnSpPr>
            <a:cxnSpLocks/>
          </p:cNvCxnSpPr>
          <p:nvPr/>
        </p:nvCxnSpPr>
        <p:spPr>
          <a:xfrm flipV="1">
            <a:off x="4382203" y="4001353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C8211415-A5FF-5E81-1991-1EF4EE8CB05B}"/>
              </a:ext>
            </a:extLst>
          </p:cNvPr>
          <p:cNvCxnSpPr>
            <a:cxnSpLocks/>
          </p:cNvCxnSpPr>
          <p:nvPr/>
        </p:nvCxnSpPr>
        <p:spPr>
          <a:xfrm flipV="1">
            <a:off x="4420544" y="4091446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F1E5AAF-D61E-EBA1-B2C7-EE63A26D8FA9}"/>
              </a:ext>
            </a:extLst>
          </p:cNvPr>
          <p:cNvCxnSpPr>
            <a:cxnSpLocks/>
          </p:cNvCxnSpPr>
          <p:nvPr/>
        </p:nvCxnSpPr>
        <p:spPr>
          <a:xfrm flipV="1">
            <a:off x="4586367" y="3985957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圆角矩形标注 34">
            <a:extLst>
              <a:ext uri="{FF2B5EF4-FFF2-40B4-BE49-F238E27FC236}">
                <a16:creationId xmlns:a16="http://schemas.microsoft.com/office/drawing/2014/main" id="{D791D014-C325-1A69-91DE-4EBF6A41328D}"/>
              </a:ext>
            </a:extLst>
          </p:cNvPr>
          <p:cNvSpPr/>
          <p:nvPr/>
        </p:nvSpPr>
        <p:spPr>
          <a:xfrm>
            <a:off x="3212560" y="3072681"/>
            <a:ext cx="2141504" cy="653540"/>
          </a:xfrm>
          <a:prstGeom prst="wedgeRoundRectCallout">
            <a:avLst>
              <a:gd name="adj1" fmla="val -21125"/>
              <a:gd name="adj2" fmla="val 105408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A13C64E-9EC8-4337-F75F-38401D605A2F}"/>
              </a:ext>
            </a:extLst>
          </p:cNvPr>
          <p:cNvSpPr txBox="1"/>
          <p:nvPr/>
        </p:nvSpPr>
        <p:spPr>
          <a:xfrm>
            <a:off x="3212560" y="3190077"/>
            <a:ext cx="2141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Wasted resources!</a:t>
            </a:r>
            <a:endParaRPr lang="zh-CN" altLang="en-US" b="1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内容占位符 17">
            <a:extLst>
              <a:ext uri="{FF2B5EF4-FFF2-40B4-BE49-F238E27FC236}">
                <a16:creationId xmlns:a16="http://schemas.microsoft.com/office/drawing/2014/main" id="{72343443-16C6-C8A2-F496-16772A239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99" y="985292"/>
            <a:ext cx="9651993" cy="1872206"/>
          </a:xfrm>
        </p:spPr>
        <p:txBody>
          <a:bodyPr/>
          <a:lstStyle/>
          <a:p>
            <a:r>
              <a:rPr kumimoji="1" lang="en-US" altLang="zh-CN"/>
              <a:t>Problem: the computing/memory requirements of AI serving changes overtime </a:t>
            </a:r>
          </a:p>
          <a:p>
            <a:r>
              <a:rPr kumimoji="1" lang="en-US" altLang="zh-CN"/>
              <a:t>Existing solution:  </a:t>
            </a:r>
          </a:p>
          <a:p>
            <a:pPr lvl="1"/>
            <a:r>
              <a:rPr kumimoji="1" lang="en-US" altLang="zh-CN"/>
              <a:t>Deploy a fixed number of jobs to handle the inference workloads (</a:t>
            </a:r>
            <a:r>
              <a:rPr kumimoji="1" lang="en-US" altLang="zh-CN" err="1"/>
              <a:t>Serverful</a:t>
            </a:r>
            <a:r>
              <a:rPr kumimoji="1" lang="en-US" altLang="zh-CN"/>
              <a:t> computing) </a:t>
            </a: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31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013A8-EB29-A633-A856-79870396B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C489D2-BBB0-3DC4-D933-5C43E03C5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>
                <a:effectLst/>
              </a:rPr>
              <a:t>Achieving both goals is challenging in existing cloud environments</a:t>
            </a:r>
            <a:r>
              <a:rPr lang="en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039D40-A39C-3048-A419-D6FC04CC9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B387D654-DC56-DE01-2E26-AEB44670EE17}"/>
              </a:ext>
            </a:extLst>
          </p:cNvPr>
          <p:cNvCxnSpPr>
            <a:cxnSpLocks/>
          </p:cNvCxnSpPr>
          <p:nvPr/>
        </p:nvCxnSpPr>
        <p:spPr>
          <a:xfrm flipV="1">
            <a:off x="1626914" y="3370807"/>
            <a:ext cx="0" cy="9464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234227E4-3943-7340-8779-7226C7946A1F}"/>
              </a:ext>
            </a:extLst>
          </p:cNvPr>
          <p:cNvCxnSpPr>
            <a:cxnSpLocks/>
          </p:cNvCxnSpPr>
          <p:nvPr/>
        </p:nvCxnSpPr>
        <p:spPr>
          <a:xfrm>
            <a:off x="1626914" y="4317258"/>
            <a:ext cx="78407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44E6C74A-FC7B-1A4F-965C-7C9379E5D842}"/>
              </a:ext>
            </a:extLst>
          </p:cNvPr>
          <p:cNvSpPr txBox="1"/>
          <p:nvPr/>
        </p:nvSpPr>
        <p:spPr>
          <a:xfrm>
            <a:off x="338519" y="3621738"/>
            <a:ext cx="1193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Workload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E8501EB7-DB80-0928-2F54-C64155DF15E1}"/>
              </a:ext>
            </a:extLst>
          </p:cNvPr>
          <p:cNvCxnSpPr/>
          <p:nvPr/>
        </p:nvCxnSpPr>
        <p:spPr>
          <a:xfrm>
            <a:off x="1745667" y="3806404"/>
            <a:ext cx="7603206" cy="0"/>
          </a:xfrm>
          <a:prstGeom prst="line">
            <a:avLst/>
          </a:prstGeom>
          <a:ln w="25400">
            <a:solidFill>
              <a:srgbClr val="0432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形状 9">
            <a:extLst>
              <a:ext uri="{FF2B5EF4-FFF2-40B4-BE49-F238E27FC236}">
                <a16:creationId xmlns:a16="http://schemas.microsoft.com/office/drawing/2014/main" id="{F6E8BE55-6298-93E7-425D-251804ED6FE5}"/>
              </a:ext>
            </a:extLst>
          </p:cNvPr>
          <p:cNvSpPr/>
          <p:nvPr/>
        </p:nvSpPr>
        <p:spPr>
          <a:xfrm>
            <a:off x="2018805" y="3340032"/>
            <a:ext cx="7089569" cy="901548"/>
          </a:xfrm>
          <a:custGeom>
            <a:avLst/>
            <a:gdLst>
              <a:gd name="connsiteX0" fmla="*/ 0 w 7089569"/>
              <a:gd name="connsiteY0" fmla="*/ 438696 h 901548"/>
              <a:gd name="connsiteX1" fmla="*/ 213756 w 7089569"/>
              <a:gd name="connsiteY1" fmla="*/ 129938 h 901548"/>
              <a:gd name="connsiteX2" fmla="*/ 403761 w 7089569"/>
              <a:gd name="connsiteY2" fmla="*/ 141813 h 901548"/>
              <a:gd name="connsiteX3" fmla="*/ 605642 w 7089569"/>
              <a:gd name="connsiteY3" fmla="*/ 343694 h 901548"/>
              <a:gd name="connsiteX4" fmla="*/ 819398 w 7089569"/>
              <a:gd name="connsiteY4" fmla="*/ 58686 h 901548"/>
              <a:gd name="connsiteX5" fmla="*/ 1175657 w 7089569"/>
              <a:gd name="connsiteY5" fmla="*/ 284317 h 901548"/>
              <a:gd name="connsiteX6" fmla="*/ 1472540 w 7089569"/>
              <a:gd name="connsiteY6" fmla="*/ 771206 h 901548"/>
              <a:gd name="connsiteX7" fmla="*/ 2588821 w 7089569"/>
              <a:gd name="connsiteY7" fmla="*/ 854333 h 901548"/>
              <a:gd name="connsiteX8" fmla="*/ 2897579 w 7089569"/>
              <a:gd name="connsiteY8" fmla="*/ 129938 h 901548"/>
              <a:gd name="connsiteX9" fmla="*/ 3538847 w 7089569"/>
              <a:gd name="connsiteY9" fmla="*/ 94312 h 901548"/>
              <a:gd name="connsiteX10" fmla="*/ 3871356 w 7089569"/>
              <a:gd name="connsiteY10" fmla="*/ 771206 h 901548"/>
              <a:gd name="connsiteX11" fmla="*/ 5260769 w 7089569"/>
              <a:gd name="connsiteY11" fmla="*/ 806832 h 901548"/>
              <a:gd name="connsiteX12" fmla="*/ 5735782 w 7089569"/>
              <a:gd name="connsiteY12" fmla="*/ 82437 h 901548"/>
              <a:gd name="connsiteX13" fmla="*/ 7089569 w 7089569"/>
              <a:gd name="connsiteY13" fmla="*/ 46811 h 90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9569" h="901548">
                <a:moveTo>
                  <a:pt x="0" y="438696"/>
                </a:moveTo>
                <a:cubicBezTo>
                  <a:pt x="73231" y="309057"/>
                  <a:pt x="146463" y="179418"/>
                  <a:pt x="213756" y="129938"/>
                </a:cubicBezTo>
                <a:cubicBezTo>
                  <a:pt x="281049" y="80458"/>
                  <a:pt x="338447" y="106187"/>
                  <a:pt x="403761" y="141813"/>
                </a:cubicBezTo>
                <a:cubicBezTo>
                  <a:pt x="469075" y="177439"/>
                  <a:pt x="536369" y="357548"/>
                  <a:pt x="605642" y="343694"/>
                </a:cubicBezTo>
                <a:cubicBezTo>
                  <a:pt x="674915" y="329840"/>
                  <a:pt x="724396" y="68582"/>
                  <a:pt x="819398" y="58686"/>
                </a:cubicBezTo>
                <a:cubicBezTo>
                  <a:pt x="914401" y="48790"/>
                  <a:pt x="1066800" y="165564"/>
                  <a:pt x="1175657" y="284317"/>
                </a:cubicBezTo>
                <a:cubicBezTo>
                  <a:pt x="1284514" y="403070"/>
                  <a:pt x="1237013" y="676203"/>
                  <a:pt x="1472540" y="771206"/>
                </a:cubicBezTo>
                <a:cubicBezTo>
                  <a:pt x="1708067" y="866209"/>
                  <a:pt x="2351315" y="961211"/>
                  <a:pt x="2588821" y="854333"/>
                </a:cubicBezTo>
                <a:cubicBezTo>
                  <a:pt x="2826328" y="747455"/>
                  <a:pt x="2739241" y="256608"/>
                  <a:pt x="2897579" y="129938"/>
                </a:cubicBezTo>
                <a:cubicBezTo>
                  <a:pt x="3055917" y="3268"/>
                  <a:pt x="3376551" y="-12566"/>
                  <a:pt x="3538847" y="94312"/>
                </a:cubicBezTo>
                <a:cubicBezTo>
                  <a:pt x="3701143" y="201190"/>
                  <a:pt x="3584369" y="652453"/>
                  <a:pt x="3871356" y="771206"/>
                </a:cubicBezTo>
                <a:cubicBezTo>
                  <a:pt x="4158343" y="889959"/>
                  <a:pt x="4950031" y="921627"/>
                  <a:pt x="5260769" y="806832"/>
                </a:cubicBezTo>
                <a:cubicBezTo>
                  <a:pt x="5571507" y="692037"/>
                  <a:pt x="5430982" y="209107"/>
                  <a:pt x="5735782" y="82437"/>
                </a:cubicBezTo>
                <a:cubicBezTo>
                  <a:pt x="6040582" y="-44233"/>
                  <a:pt x="6565075" y="1289"/>
                  <a:pt x="7089569" y="46811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58A3C69-937B-E127-515F-0B448E5019F7}"/>
              </a:ext>
            </a:extLst>
          </p:cNvPr>
          <p:cNvSpPr txBox="1"/>
          <p:nvPr/>
        </p:nvSpPr>
        <p:spPr>
          <a:xfrm>
            <a:off x="5929763" y="3568900"/>
            <a:ext cx="34191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0067E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Inference capability </a:t>
            </a:r>
            <a:endParaRPr lang="zh-CN" altLang="en-US">
              <a:solidFill>
                <a:srgbClr val="0067E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215312-31CC-F338-9DDF-CCF68CFDE242}"/>
              </a:ext>
            </a:extLst>
          </p:cNvPr>
          <p:cNvSpPr txBox="1"/>
          <p:nvPr/>
        </p:nvSpPr>
        <p:spPr>
          <a:xfrm>
            <a:off x="6580441" y="3128927"/>
            <a:ext cx="21415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 requests</a:t>
            </a:r>
            <a:endParaRPr lang="zh-CN" altLang="en-US">
              <a:solidFill>
                <a:srgbClr val="C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701A5CD-8DBD-A787-E4E0-55C5F74772DE}"/>
              </a:ext>
            </a:extLst>
          </p:cNvPr>
          <p:cNvCxnSpPr>
            <a:cxnSpLocks/>
          </p:cNvCxnSpPr>
          <p:nvPr/>
        </p:nvCxnSpPr>
        <p:spPr>
          <a:xfrm flipV="1">
            <a:off x="2076424" y="3481210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77EB918-B6DE-D566-2791-6F201D91266F}"/>
              </a:ext>
            </a:extLst>
          </p:cNvPr>
          <p:cNvCxnSpPr>
            <a:cxnSpLocks/>
          </p:cNvCxnSpPr>
          <p:nvPr/>
        </p:nvCxnSpPr>
        <p:spPr>
          <a:xfrm flipV="1">
            <a:off x="2166700" y="3481210"/>
            <a:ext cx="174238" cy="32519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4ADC5D4A-6CAB-703B-E638-4C24792420F8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2278309" y="3481845"/>
            <a:ext cx="144257" cy="317245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3F098D33-4E05-07A7-BAA4-0A2753FC882D}"/>
              </a:ext>
            </a:extLst>
          </p:cNvPr>
          <p:cNvCxnSpPr>
            <a:cxnSpLocks/>
          </p:cNvCxnSpPr>
          <p:nvPr/>
        </p:nvCxnSpPr>
        <p:spPr>
          <a:xfrm flipV="1">
            <a:off x="2367261" y="3586158"/>
            <a:ext cx="110609" cy="197924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E0714E4D-0D08-C433-DB5B-5B55EB124214}"/>
              </a:ext>
            </a:extLst>
          </p:cNvPr>
          <p:cNvCxnSpPr>
            <a:cxnSpLocks/>
          </p:cNvCxnSpPr>
          <p:nvPr/>
        </p:nvCxnSpPr>
        <p:spPr>
          <a:xfrm flipV="1">
            <a:off x="2459690" y="3640467"/>
            <a:ext cx="64110" cy="165937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111AD134-C15A-324D-02A2-1ECB26C7590A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2554850" y="3683726"/>
            <a:ext cx="69597" cy="122678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FD7903C0-B818-FB43-5712-77783164446F}"/>
              </a:ext>
            </a:extLst>
          </p:cNvPr>
          <p:cNvCxnSpPr>
            <a:cxnSpLocks/>
          </p:cNvCxnSpPr>
          <p:nvPr/>
        </p:nvCxnSpPr>
        <p:spPr>
          <a:xfrm flipV="1">
            <a:off x="2620374" y="3645067"/>
            <a:ext cx="92006" cy="151293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DEA11B1A-F207-62BE-56E3-A08D5DC53E28}"/>
              </a:ext>
            </a:extLst>
          </p:cNvPr>
          <p:cNvCxnSpPr>
            <a:cxnSpLocks/>
          </p:cNvCxnSpPr>
          <p:nvPr/>
        </p:nvCxnSpPr>
        <p:spPr>
          <a:xfrm flipV="1">
            <a:off x="2699590" y="3525334"/>
            <a:ext cx="84876" cy="273756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979EF3D1-08E5-3B78-2CC6-81F62D19C2AF}"/>
              </a:ext>
            </a:extLst>
          </p:cNvPr>
          <p:cNvCxnSpPr>
            <a:cxnSpLocks/>
          </p:cNvCxnSpPr>
          <p:nvPr/>
        </p:nvCxnSpPr>
        <p:spPr>
          <a:xfrm flipV="1">
            <a:off x="2761291" y="3446622"/>
            <a:ext cx="98318" cy="348621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3D1EA968-B503-33D8-CD78-C5EAB71C10BC}"/>
              </a:ext>
            </a:extLst>
          </p:cNvPr>
          <p:cNvCxnSpPr>
            <a:cxnSpLocks/>
          </p:cNvCxnSpPr>
          <p:nvPr/>
        </p:nvCxnSpPr>
        <p:spPr>
          <a:xfrm flipV="1">
            <a:off x="2825887" y="3441636"/>
            <a:ext cx="98318" cy="348621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25FCAEDD-84D8-F875-DE2E-4EA4D11910BC}"/>
              </a:ext>
            </a:extLst>
          </p:cNvPr>
          <p:cNvCxnSpPr>
            <a:cxnSpLocks/>
          </p:cNvCxnSpPr>
          <p:nvPr/>
        </p:nvCxnSpPr>
        <p:spPr>
          <a:xfrm flipV="1">
            <a:off x="2888170" y="3449159"/>
            <a:ext cx="98318" cy="348621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B475544D-9BE3-2FBB-0A96-79761B989E0B}"/>
              </a:ext>
            </a:extLst>
          </p:cNvPr>
          <p:cNvCxnSpPr>
            <a:cxnSpLocks/>
          </p:cNvCxnSpPr>
          <p:nvPr/>
        </p:nvCxnSpPr>
        <p:spPr>
          <a:xfrm flipV="1">
            <a:off x="2957911" y="3510809"/>
            <a:ext cx="76518" cy="273917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A2292192-0E0D-0AA3-7246-34FFD7196F47}"/>
              </a:ext>
            </a:extLst>
          </p:cNvPr>
          <p:cNvCxnSpPr>
            <a:cxnSpLocks/>
          </p:cNvCxnSpPr>
          <p:nvPr/>
        </p:nvCxnSpPr>
        <p:spPr>
          <a:xfrm flipV="1">
            <a:off x="3028041" y="3532224"/>
            <a:ext cx="76518" cy="273917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8C5744E2-E791-EC3C-D655-F9CE130A9E5A}"/>
              </a:ext>
            </a:extLst>
          </p:cNvPr>
          <p:cNvCxnSpPr>
            <a:cxnSpLocks/>
          </p:cNvCxnSpPr>
          <p:nvPr/>
        </p:nvCxnSpPr>
        <p:spPr>
          <a:xfrm flipV="1">
            <a:off x="3075982" y="3620037"/>
            <a:ext cx="86609" cy="177743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连接符 52">
            <a:extLst>
              <a:ext uri="{FF2B5EF4-FFF2-40B4-BE49-F238E27FC236}">
                <a16:creationId xmlns:a16="http://schemas.microsoft.com/office/drawing/2014/main" id="{36F56FAE-1468-C2E8-49EA-E92B68083B04}"/>
              </a:ext>
            </a:extLst>
          </p:cNvPr>
          <p:cNvCxnSpPr>
            <a:cxnSpLocks/>
            <a:endCxn id="10" idx="5"/>
          </p:cNvCxnSpPr>
          <p:nvPr/>
        </p:nvCxnSpPr>
        <p:spPr>
          <a:xfrm flipV="1">
            <a:off x="3164890" y="3624349"/>
            <a:ext cx="29572" cy="185235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圆角矩形标注 54">
            <a:extLst>
              <a:ext uri="{FF2B5EF4-FFF2-40B4-BE49-F238E27FC236}">
                <a16:creationId xmlns:a16="http://schemas.microsoft.com/office/drawing/2014/main" id="{7F3EF02D-B2CF-787C-140D-9EA24BB5E5ED}"/>
              </a:ext>
            </a:extLst>
          </p:cNvPr>
          <p:cNvSpPr/>
          <p:nvPr/>
        </p:nvSpPr>
        <p:spPr>
          <a:xfrm>
            <a:off x="3057744" y="2840188"/>
            <a:ext cx="2318267" cy="653540"/>
          </a:xfrm>
          <a:prstGeom prst="wedgeRoundRectCallout">
            <a:avLst>
              <a:gd name="adj1" fmla="val -46977"/>
              <a:gd name="adj2" fmla="val 8592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D64BDE6-3FD2-4176-2DC6-0EDDB7780D95}"/>
              </a:ext>
            </a:extLst>
          </p:cNvPr>
          <p:cNvSpPr txBox="1"/>
          <p:nvPr/>
        </p:nvSpPr>
        <p:spPr>
          <a:xfrm>
            <a:off x="3024402" y="2980270"/>
            <a:ext cx="2323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Impact performance</a:t>
            </a:r>
            <a:endParaRPr lang="zh-CN" altLang="en-US" b="1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内容占位符 17">
            <a:extLst>
              <a:ext uri="{FF2B5EF4-FFF2-40B4-BE49-F238E27FC236}">
                <a16:creationId xmlns:a16="http://schemas.microsoft.com/office/drawing/2014/main" id="{073761C2-07EB-27B4-F34F-76C6D24BF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99" y="985292"/>
            <a:ext cx="9651995" cy="1872206"/>
          </a:xfrm>
        </p:spPr>
        <p:txBody>
          <a:bodyPr/>
          <a:lstStyle/>
          <a:p>
            <a:r>
              <a:rPr kumimoji="1" lang="en-US" altLang="zh-CN"/>
              <a:t>Problem: the computing/memory requirements of AI serving changes overtime </a:t>
            </a:r>
          </a:p>
          <a:p>
            <a:r>
              <a:rPr kumimoji="1" lang="en-US" altLang="zh-CN"/>
              <a:t>Existing solution:  </a:t>
            </a:r>
          </a:p>
          <a:p>
            <a:pPr lvl="1"/>
            <a:r>
              <a:rPr kumimoji="1" lang="en-US" altLang="zh-CN"/>
              <a:t>Deploy a fixed number of jobs to handle the inference workloads (</a:t>
            </a:r>
            <a:r>
              <a:rPr kumimoji="1" lang="en-US" altLang="zh-CN" err="1"/>
              <a:t>Serverful</a:t>
            </a:r>
            <a:r>
              <a:rPr kumimoji="1" lang="en-US" altLang="zh-CN"/>
              <a:t> computing) </a:t>
            </a: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787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328DE-CCC3-9071-96C5-41AA812A4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BF70EF-1D18-F248-6CA6-28C12A3C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 classic solutions (Elastic computing systems)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37838E-ABE9-A236-C8AE-47BB27089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Key insights: the system needs to be </a:t>
            </a:r>
            <a:r>
              <a:rPr kumimoji="1" lang="en-US" altLang="zh-CN" dirty="0">
                <a:solidFill>
                  <a:srgbClr val="C00000"/>
                </a:solidFill>
              </a:rPr>
              <a:t>elastic 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Co-location with job migration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Autoscaling </a:t>
            </a:r>
          </a:p>
          <a:p>
            <a:r>
              <a:rPr kumimoji="1" lang="en-US" altLang="zh-CN" dirty="0"/>
              <a:t>Both have challenges for AI workloads (&amp; tackling them is our recent research focuses)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720525-D653-8DD0-B251-DF6E37365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73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D3B30-23FB-3889-801C-0EFA279D8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08C8E1-4A95-82F5-A736-FE6AE7F56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Approach #1: colocation + serving job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85FFF-6FAF-1433-1127-985504552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3"/>
            <a:ext cx="9144000" cy="689272"/>
          </a:xfrm>
        </p:spPr>
        <p:txBody>
          <a:bodyPr/>
          <a:lstStyle/>
          <a:p>
            <a:r>
              <a:rPr kumimoji="1" lang="en-US" altLang="zh-CN"/>
              <a:t>Setup: a distributed system, which runs multiple jobs (arbitrary AI tasks)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3C3F4F-C195-3F44-13C3-ADAB54AF2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25D4B3-B205-EB7C-BDC8-CB1546D04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884" y="3373502"/>
            <a:ext cx="639590" cy="6395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F07F00-DDC2-F119-29E6-4EFDFEE73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63" y="3812341"/>
            <a:ext cx="639590" cy="6395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1925F1-C8F7-7D91-C6B6-FA15D4408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059" y="3373502"/>
            <a:ext cx="639590" cy="6395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E7C0ADC-6522-32F9-9DC3-D1B739D2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577" y="3812341"/>
            <a:ext cx="639590" cy="639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01B573F-1DFB-14B4-E2CF-89895981C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62" y="2100653"/>
            <a:ext cx="689272" cy="68927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0D3C0A8-DCBC-69E3-E4AF-2D66EB5C5896}"/>
              </a:ext>
            </a:extLst>
          </p:cNvPr>
          <p:cNvSpPr txBox="1"/>
          <p:nvPr/>
        </p:nvSpPr>
        <p:spPr>
          <a:xfrm>
            <a:off x="508000" y="4927631"/>
            <a:ext cx="5097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0:  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user have a set of AI jobs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椭圆形标注 12">
            <a:extLst>
              <a:ext uri="{FF2B5EF4-FFF2-40B4-BE49-F238E27FC236}">
                <a16:creationId xmlns:a16="http://schemas.microsoft.com/office/drawing/2014/main" id="{4F9BBD53-40E9-75F4-8313-779A91C63FA4}"/>
              </a:ext>
            </a:extLst>
          </p:cNvPr>
          <p:cNvSpPr/>
          <p:nvPr/>
        </p:nvSpPr>
        <p:spPr>
          <a:xfrm>
            <a:off x="1342634" y="1634840"/>
            <a:ext cx="2481221" cy="1003974"/>
          </a:xfrm>
          <a:prstGeom prst="wedgeEllipseCallout">
            <a:avLst>
              <a:gd name="adj1" fmla="val -52660"/>
              <a:gd name="adj2" fmla="val 36103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6A501D3-4A87-1460-C0D4-398400B2B8D2}"/>
              </a:ext>
            </a:extLst>
          </p:cNvPr>
          <p:cNvSpPr txBox="1"/>
          <p:nvPr/>
        </p:nvSpPr>
        <p:spPr>
          <a:xfrm>
            <a:off x="653363" y="2857080"/>
            <a:ext cx="82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Users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2580D6C4-8306-2ED6-090D-338331256CE7}"/>
              </a:ext>
            </a:extLst>
          </p:cNvPr>
          <p:cNvSpPr/>
          <p:nvPr/>
        </p:nvSpPr>
        <p:spPr>
          <a:xfrm>
            <a:off x="1468080" y="1933316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0E63DD9-30EB-A7B5-0243-2C46D6671187}"/>
              </a:ext>
            </a:extLst>
          </p:cNvPr>
          <p:cNvSpPr/>
          <p:nvPr/>
        </p:nvSpPr>
        <p:spPr>
          <a:xfrm>
            <a:off x="1813545" y="1817841"/>
            <a:ext cx="272268" cy="247509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5298632-0454-D50A-7E88-6AEE402BBD7D}"/>
              </a:ext>
            </a:extLst>
          </p:cNvPr>
          <p:cNvSpPr/>
          <p:nvPr/>
        </p:nvSpPr>
        <p:spPr>
          <a:xfrm>
            <a:off x="1949678" y="2215902"/>
            <a:ext cx="244800" cy="244800"/>
          </a:xfrm>
          <a:prstGeom prst="ellips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弦形 19">
            <a:extLst>
              <a:ext uri="{FF2B5EF4-FFF2-40B4-BE49-F238E27FC236}">
                <a16:creationId xmlns:a16="http://schemas.microsoft.com/office/drawing/2014/main" id="{1F74EEA8-DBE7-F1B7-A0B8-E8D97E5154DB}"/>
              </a:ext>
            </a:extLst>
          </p:cNvPr>
          <p:cNvSpPr/>
          <p:nvPr/>
        </p:nvSpPr>
        <p:spPr>
          <a:xfrm>
            <a:off x="2241970" y="1850187"/>
            <a:ext cx="313770" cy="282666"/>
          </a:xfrm>
          <a:prstGeom prst="chord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B74FC31A-DFD2-E492-53BF-D15373EA6E09}"/>
              </a:ext>
            </a:extLst>
          </p:cNvPr>
          <p:cNvSpPr/>
          <p:nvPr/>
        </p:nvSpPr>
        <p:spPr>
          <a:xfrm>
            <a:off x="2574392" y="1965516"/>
            <a:ext cx="323607" cy="290945"/>
          </a:xfrm>
          <a:prstGeom prst="triangl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F350F53-8F16-63C9-D79D-AF697FAAFA39}"/>
              </a:ext>
            </a:extLst>
          </p:cNvPr>
          <p:cNvSpPr/>
          <p:nvPr/>
        </p:nvSpPr>
        <p:spPr>
          <a:xfrm>
            <a:off x="2919857" y="1850041"/>
            <a:ext cx="272268" cy="247509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ACF0CDA0-8695-A613-4B33-38CFB02C0C69}"/>
              </a:ext>
            </a:extLst>
          </p:cNvPr>
          <p:cNvSpPr/>
          <p:nvPr/>
        </p:nvSpPr>
        <p:spPr>
          <a:xfrm>
            <a:off x="3055990" y="2248102"/>
            <a:ext cx="244800" cy="244800"/>
          </a:xfrm>
          <a:prstGeom prst="ellips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弦形 23">
            <a:extLst>
              <a:ext uri="{FF2B5EF4-FFF2-40B4-BE49-F238E27FC236}">
                <a16:creationId xmlns:a16="http://schemas.microsoft.com/office/drawing/2014/main" id="{17A03E30-E531-F0A8-ABB4-012B2E061665}"/>
              </a:ext>
            </a:extLst>
          </p:cNvPr>
          <p:cNvSpPr/>
          <p:nvPr/>
        </p:nvSpPr>
        <p:spPr>
          <a:xfrm>
            <a:off x="3348282" y="1882387"/>
            <a:ext cx="313770" cy="282666"/>
          </a:xfrm>
          <a:prstGeom prst="chord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65643AE-09F3-B548-2A47-4F1EC8184128}"/>
              </a:ext>
            </a:extLst>
          </p:cNvPr>
          <p:cNvSpPr txBox="1"/>
          <p:nvPr/>
        </p:nvSpPr>
        <p:spPr>
          <a:xfrm>
            <a:off x="3949300" y="1592001"/>
            <a:ext cx="29766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e.g., </a:t>
            </a:r>
            <a:r>
              <a:rPr kumimoji="1" lang="en-US" altLang="zh-CN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ResNET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inference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6982A137-1751-3392-92FC-2865C1EAD22D}"/>
              </a:ext>
            </a:extLst>
          </p:cNvPr>
          <p:cNvSpPr/>
          <p:nvPr/>
        </p:nvSpPr>
        <p:spPr>
          <a:xfrm>
            <a:off x="3610099" y="1540928"/>
            <a:ext cx="403761" cy="513503"/>
          </a:xfrm>
          <a:custGeom>
            <a:avLst/>
            <a:gdLst>
              <a:gd name="connsiteX0" fmla="*/ 0 w 403761"/>
              <a:gd name="connsiteY0" fmla="*/ 513503 h 513503"/>
              <a:gd name="connsiteX1" fmla="*/ 166254 w 403761"/>
              <a:gd name="connsiteY1" fmla="*/ 14740 h 513503"/>
              <a:gd name="connsiteX2" fmla="*/ 403761 w 403761"/>
              <a:gd name="connsiteY2" fmla="*/ 180994 h 51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761" h="513503">
                <a:moveTo>
                  <a:pt x="0" y="513503"/>
                </a:moveTo>
                <a:cubicBezTo>
                  <a:pt x="49480" y="291830"/>
                  <a:pt x="98961" y="70158"/>
                  <a:pt x="166254" y="14740"/>
                </a:cubicBezTo>
                <a:cubicBezTo>
                  <a:pt x="233547" y="-40678"/>
                  <a:pt x="318654" y="70158"/>
                  <a:pt x="403761" y="18099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D857CBC-6C52-192D-C597-B75F95D7BD38}"/>
              </a:ext>
            </a:extLst>
          </p:cNvPr>
          <p:cNvSpPr txBox="1"/>
          <p:nvPr/>
        </p:nvSpPr>
        <p:spPr>
          <a:xfrm>
            <a:off x="3949300" y="2002032"/>
            <a:ext cx="3304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e.g., Llama-2 inference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8" name="任意形状 27">
            <a:extLst>
              <a:ext uri="{FF2B5EF4-FFF2-40B4-BE49-F238E27FC236}">
                <a16:creationId xmlns:a16="http://schemas.microsoft.com/office/drawing/2014/main" id="{075B2034-D596-035B-ED27-B008E28A7556}"/>
              </a:ext>
            </a:extLst>
          </p:cNvPr>
          <p:cNvSpPr/>
          <p:nvPr/>
        </p:nvSpPr>
        <p:spPr>
          <a:xfrm>
            <a:off x="3241964" y="2315688"/>
            <a:ext cx="771896" cy="333514"/>
          </a:xfrm>
          <a:custGeom>
            <a:avLst/>
            <a:gdLst>
              <a:gd name="connsiteX0" fmla="*/ 0 w 771896"/>
              <a:gd name="connsiteY0" fmla="*/ 83128 h 333514"/>
              <a:gd name="connsiteX1" fmla="*/ 486888 w 771896"/>
              <a:gd name="connsiteY1" fmla="*/ 332509 h 333514"/>
              <a:gd name="connsiteX2" fmla="*/ 771896 w 771896"/>
              <a:gd name="connsiteY2" fmla="*/ 0 h 33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896" h="333514">
                <a:moveTo>
                  <a:pt x="0" y="83128"/>
                </a:moveTo>
                <a:cubicBezTo>
                  <a:pt x="179119" y="214746"/>
                  <a:pt x="358239" y="346364"/>
                  <a:pt x="486888" y="332509"/>
                </a:cubicBezTo>
                <a:cubicBezTo>
                  <a:pt x="615537" y="318654"/>
                  <a:pt x="693716" y="159327"/>
                  <a:pt x="771896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6942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F3A94-D6F4-03D8-AE21-1F880575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Approach #1: colocation + serving job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A5F025-D6DC-131C-C72F-F235A1C60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3"/>
            <a:ext cx="9144000" cy="11268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Setup: a distributed system, which runs multiple jobs (arbitrary AI tasks)</a:t>
            </a:r>
          </a:p>
          <a:p>
            <a:pPr lvl="1"/>
            <a:r>
              <a:rPr kumimoji="1" lang="en-US" altLang="zh-CN" dirty="0"/>
              <a:t>We can estimate the initial load of each job, and then distribute them to the machines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7E4424-FEDC-77F4-8CEF-23801854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E46AF1-DA92-3335-2D3B-98C3CBBF6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884" y="3373502"/>
            <a:ext cx="639590" cy="6395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B592478-4A74-E025-8520-D173D2EE7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63" y="3812341"/>
            <a:ext cx="639590" cy="6395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C377678-2F80-0D4B-8A4A-08EE32D03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059" y="3373502"/>
            <a:ext cx="639590" cy="6395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0C38DC4-8D38-C7F3-B567-8C4813795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577" y="3812341"/>
            <a:ext cx="639590" cy="639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AFBF06A-5C2C-BB27-67A0-D198D67C7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62" y="2100653"/>
            <a:ext cx="689272" cy="68927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9466E5F-91C9-4D35-77A5-349889791E9C}"/>
              </a:ext>
            </a:extLst>
          </p:cNvPr>
          <p:cNvSpPr txBox="1"/>
          <p:nvPr/>
        </p:nvSpPr>
        <p:spPr>
          <a:xfrm>
            <a:off x="507999" y="4927631"/>
            <a:ext cx="5833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1:  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distributed the job evenly to the nodes 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2A47F9-A795-347A-968D-358715B45F00}"/>
              </a:ext>
            </a:extLst>
          </p:cNvPr>
          <p:cNvSpPr txBox="1"/>
          <p:nvPr/>
        </p:nvSpPr>
        <p:spPr>
          <a:xfrm>
            <a:off x="653363" y="2857080"/>
            <a:ext cx="82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Users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0A953B08-7C96-CABE-868F-51872B30183A}"/>
              </a:ext>
            </a:extLst>
          </p:cNvPr>
          <p:cNvSpPr/>
          <p:nvPr/>
        </p:nvSpPr>
        <p:spPr>
          <a:xfrm>
            <a:off x="1659166" y="3049346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267A8F0-4B90-871F-6BB2-E1556068F751}"/>
              </a:ext>
            </a:extLst>
          </p:cNvPr>
          <p:cNvSpPr/>
          <p:nvPr/>
        </p:nvSpPr>
        <p:spPr>
          <a:xfrm>
            <a:off x="7708995" y="3523638"/>
            <a:ext cx="272268" cy="247509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62CFC84-A297-C3A7-1E31-2C32427B3DD2}"/>
              </a:ext>
            </a:extLst>
          </p:cNvPr>
          <p:cNvSpPr/>
          <p:nvPr/>
        </p:nvSpPr>
        <p:spPr>
          <a:xfrm>
            <a:off x="3417252" y="3526347"/>
            <a:ext cx="244800" cy="244800"/>
          </a:xfrm>
          <a:prstGeom prst="ellips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弦形 19">
            <a:extLst>
              <a:ext uri="{FF2B5EF4-FFF2-40B4-BE49-F238E27FC236}">
                <a16:creationId xmlns:a16="http://schemas.microsoft.com/office/drawing/2014/main" id="{80E92C2E-70D0-990F-EBB8-9D2DC76BE728}"/>
              </a:ext>
            </a:extLst>
          </p:cNvPr>
          <p:cNvSpPr/>
          <p:nvPr/>
        </p:nvSpPr>
        <p:spPr>
          <a:xfrm>
            <a:off x="5456510" y="3085079"/>
            <a:ext cx="313770" cy="282666"/>
          </a:xfrm>
          <a:prstGeom prst="chord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4F2731D8-F938-1926-B6B8-CA4328986FE4}"/>
              </a:ext>
            </a:extLst>
          </p:cNvPr>
          <p:cNvSpPr/>
          <p:nvPr/>
        </p:nvSpPr>
        <p:spPr>
          <a:xfrm>
            <a:off x="5795042" y="3080939"/>
            <a:ext cx="323607" cy="290945"/>
          </a:xfrm>
          <a:prstGeom prst="triangl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B370503-F5AB-3134-7593-0CB8831EC284}"/>
              </a:ext>
            </a:extLst>
          </p:cNvPr>
          <p:cNvSpPr/>
          <p:nvPr/>
        </p:nvSpPr>
        <p:spPr>
          <a:xfrm>
            <a:off x="3776738" y="3523637"/>
            <a:ext cx="272268" cy="247509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FC4905D-3ABE-B10B-98AF-BE73A8D58139}"/>
              </a:ext>
            </a:extLst>
          </p:cNvPr>
          <p:cNvSpPr/>
          <p:nvPr/>
        </p:nvSpPr>
        <p:spPr>
          <a:xfrm>
            <a:off x="8060372" y="3523637"/>
            <a:ext cx="244800" cy="244800"/>
          </a:xfrm>
          <a:prstGeom prst="ellips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弦形 23">
            <a:extLst>
              <a:ext uri="{FF2B5EF4-FFF2-40B4-BE49-F238E27FC236}">
                <a16:creationId xmlns:a16="http://schemas.microsoft.com/office/drawing/2014/main" id="{272BBAE8-7FBC-047C-F8FE-E9367397ADFB}"/>
              </a:ext>
            </a:extLst>
          </p:cNvPr>
          <p:cNvSpPr/>
          <p:nvPr/>
        </p:nvSpPr>
        <p:spPr>
          <a:xfrm>
            <a:off x="2000916" y="3057625"/>
            <a:ext cx="313770" cy="282666"/>
          </a:xfrm>
          <a:prstGeom prst="chord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A00CD0-AC6D-CEB3-FDAD-AE7703B53B3A}"/>
              </a:ext>
            </a:extLst>
          </p:cNvPr>
          <p:cNvSpPr txBox="1"/>
          <p:nvPr/>
        </p:nvSpPr>
        <p:spPr>
          <a:xfrm>
            <a:off x="8060372" y="2856517"/>
            <a:ext cx="2111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Llama-2 inference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67E1B5C3-B5FB-4797-4249-5A8A51DB9154}"/>
              </a:ext>
            </a:extLst>
          </p:cNvPr>
          <p:cNvSpPr/>
          <p:nvPr/>
        </p:nvSpPr>
        <p:spPr>
          <a:xfrm>
            <a:off x="8241475" y="3182587"/>
            <a:ext cx="442612" cy="669969"/>
          </a:xfrm>
          <a:custGeom>
            <a:avLst/>
            <a:gdLst>
              <a:gd name="connsiteX0" fmla="*/ 0 w 442612"/>
              <a:gd name="connsiteY0" fmla="*/ 498764 h 669969"/>
              <a:gd name="connsiteX1" fmla="*/ 403761 w 442612"/>
              <a:gd name="connsiteY1" fmla="*/ 641268 h 669969"/>
              <a:gd name="connsiteX2" fmla="*/ 403761 w 442612"/>
              <a:gd name="connsiteY2" fmla="*/ 0 h 66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2612" h="669969">
                <a:moveTo>
                  <a:pt x="0" y="498764"/>
                </a:moveTo>
                <a:cubicBezTo>
                  <a:pt x="168234" y="611579"/>
                  <a:pt x="336468" y="724395"/>
                  <a:pt x="403761" y="641268"/>
                </a:cubicBezTo>
                <a:cubicBezTo>
                  <a:pt x="471054" y="558141"/>
                  <a:pt x="437407" y="279070"/>
                  <a:pt x="403761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3D24511-6C63-5F5A-C627-13ECBC23E660}"/>
              </a:ext>
            </a:extLst>
          </p:cNvPr>
          <p:cNvSpPr txBox="1"/>
          <p:nvPr/>
        </p:nvSpPr>
        <p:spPr>
          <a:xfrm>
            <a:off x="2492956" y="2804985"/>
            <a:ext cx="2111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ResNET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inference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6850AF4B-1339-16C0-90E1-76018A6E42CC}"/>
              </a:ext>
            </a:extLst>
          </p:cNvPr>
          <p:cNvSpPr/>
          <p:nvPr/>
        </p:nvSpPr>
        <p:spPr>
          <a:xfrm>
            <a:off x="2161309" y="3135086"/>
            <a:ext cx="748146" cy="309544"/>
          </a:xfrm>
          <a:custGeom>
            <a:avLst/>
            <a:gdLst>
              <a:gd name="connsiteX0" fmla="*/ 0 w 748146"/>
              <a:gd name="connsiteY0" fmla="*/ 71252 h 309544"/>
              <a:gd name="connsiteX1" fmla="*/ 546265 w 748146"/>
              <a:gd name="connsiteY1" fmla="*/ 308758 h 309544"/>
              <a:gd name="connsiteX2" fmla="*/ 748146 w 748146"/>
              <a:gd name="connsiteY2" fmla="*/ 0 h 3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146" h="309544">
                <a:moveTo>
                  <a:pt x="0" y="71252"/>
                </a:moveTo>
                <a:cubicBezTo>
                  <a:pt x="210787" y="195942"/>
                  <a:pt x="421574" y="320633"/>
                  <a:pt x="546265" y="308758"/>
                </a:cubicBezTo>
                <a:cubicBezTo>
                  <a:pt x="670956" y="296883"/>
                  <a:pt x="709551" y="148441"/>
                  <a:pt x="748146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14331330-72C6-5FB3-3CB7-DE1B02DACD1D}"/>
              </a:ext>
            </a:extLst>
          </p:cNvPr>
          <p:cNvGrpSpPr/>
          <p:nvPr/>
        </p:nvGrpSpPr>
        <p:grpSpPr>
          <a:xfrm>
            <a:off x="1332552" y="1890684"/>
            <a:ext cx="982134" cy="856659"/>
            <a:chOff x="1332552" y="1731134"/>
            <a:chExt cx="982134" cy="856659"/>
          </a:xfrm>
        </p:grpSpPr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963ABE78-3340-9A56-51C7-2FF7152BE417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箭头连接符 63">
              <a:extLst>
                <a:ext uri="{FF2B5EF4-FFF2-40B4-BE49-F238E27FC236}">
                  <a16:creationId xmlns:a16="http://schemas.microsoft.com/office/drawing/2014/main" id="{C3147243-285A-051E-1DF4-09C6E27BDE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EC8E6A87-5791-5B60-684E-6554DED10892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BE91343E-CEC0-4097-ADF2-078CDBE3A634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5BD8F01B-D049-9022-A202-543FF998D79B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720F8078-4CFC-159A-71BC-0C86C43B8E31}"/>
              </a:ext>
            </a:extLst>
          </p:cNvPr>
          <p:cNvGrpSpPr/>
          <p:nvPr/>
        </p:nvGrpSpPr>
        <p:grpSpPr>
          <a:xfrm>
            <a:off x="3223886" y="1890684"/>
            <a:ext cx="982134" cy="856659"/>
            <a:chOff x="1332552" y="1731134"/>
            <a:chExt cx="982134" cy="856659"/>
          </a:xfrm>
        </p:grpSpPr>
        <p:cxnSp>
          <p:nvCxnSpPr>
            <p:cNvPr id="69" name="直线箭头连接符 68">
              <a:extLst>
                <a:ext uri="{FF2B5EF4-FFF2-40B4-BE49-F238E27FC236}">
                  <a16:creationId xmlns:a16="http://schemas.microsoft.com/office/drawing/2014/main" id="{90A09A19-DFAA-F099-2F08-9D8178B8B9ED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箭头连接符 69">
              <a:extLst>
                <a:ext uri="{FF2B5EF4-FFF2-40B4-BE49-F238E27FC236}">
                  <a16:creationId xmlns:a16="http://schemas.microsoft.com/office/drawing/2014/main" id="{A1AE9920-3641-AD3A-75FD-E79514082E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1EDC3CDF-A8A4-870C-2B3B-53A1D389B94A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BD4FD861-1E3C-FC9F-3897-576513043192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A6DDD8B8-3019-8FB3-0928-B89A8963ADA0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23E6E1C4-136A-5D25-A9E3-329A103B55DD}"/>
              </a:ext>
            </a:extLst>
          </p:cNvPr>
          <p:cNvGrpSpPr/>
          <p:nvPr/>
        </p:nvGrpSpPr>
        <p:grpSpPr>
          <a:xfrm>
            <a:off x="5303975" y="1890684"/>
            <a:ext cx="982134" cy="856659"/>
            <a:chOff x="1332552" y="1731134"/>
            <a:chExt cx="982134" cy="856659"/>
          </a:xfrm>
        </p:grpSpPr>
        <p:cxnSp>
          <p:nvCxnSpPr>
            <p:cNvPr id="75" name="直线箭头连接符 74">
              <a:extLst>
                <a:ext uri="{FF2B5EF4-FFF2-40B4-BE49-F238E27FC236}">
                  <a16:creationId xmlns:a16="http://schemas.microsoft.com/office/drawing/2014/main" id="{1FB0F878-BD8A-0AC5-561D-91F69310FED4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箭头连接符 75">
              <a:extLst>
                <a:ext uri="{FF2B5EF4-FFF2-40B4-BE49-F238E27FC236}">
                  <a16:creationId xmlns:a16="http://schemas.microsoft.com/office/drawing/2014/main" id="{3AD9D1D9-77C2-71AD-A7A5-A004E8443B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5ED41105-7056-F7AE-0B73-D8FB3D97BA83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55604EF-2A20-AFF9-E347-1084B76BA796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8F85822E-6D4C-69DF-0A65-DDE56BE3A272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300DF935-15B0-C433-41D6-E377BD5041EF}"/>
              </a:ext>
            </a:extLst>
          </p:cNvPr>
          <p:cNvGrpSpPr/>
          <p:nvPr/>
        </p:nvGrpSpPr>
        <p:grpSpPr>
          <a:xfrm>
            <a:off x="7482806" y="1890684"/>
            <a:ext cx="982800" cy="856659"/>
            <a:chOff x="1332552" y="1731134"/>
            <a:chExt cx="982134" cy="856659"/>
          </a:xfrm>
        </p:grpSpPr>
        <p:cxnSp>
          <p:nvCxnSpPr>
            <p:cNvPr id="81" name="直线箭头连接符 80">
              <a:extLst>
                <a:ext uri="{FF2B5EF4-FFF2-40B4-BE49-F238E27FC236}">
                  <a16:creationId xmlns:a16="http://schemas.microsoft.com/office/drawing/2014/main" id="{B7466BCA-7734-E383-84F7-13ED48D14B15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箭头连接符 81">
              <a:extLst>
                <a:ext uri="{FF2B5EF4-FFF2-40B4-BE49-F238E27FC236}">
                  <a16:creationId xmlns:a16="http://schemas.microsoft.com/office/drawing/2014/main" id="{0EEF41C0-F678-1CB4-D05F-F6BB70B649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15D4F0D1-91FD-970B-3BFD-B3B08C3EA6DB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7B1680AF-6A0D-5A10-A5BA-6B57B184DE03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5619C69D-140D-0822-0DDC-4EE0A56872EB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141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F3A94-D6F4-03D8-AE21-1F880575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Approach #1: colocation + serving job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A5F025-D6DC-131C-C72F-F235A1C60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3"/>
            <a:ext cx="9144000" cy="11268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Setup: a distributed system, which runs multiple jobs (arbitrary AI tasks)</a:t>
            </a:r>
          </a:p>
          <a:p>
            <a:pPr lvl="1"/>
            <a:r>
              <a:rPr kumimoji="1" lang="en-US" altLang="zh-CN" dirty="0"/>
              <a:t>We can estimate the initial load of each job, and then distribute them to the machines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7E4424-FEDC-77F4-8CEF-23801854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E46AF1-DA92-3335-2D3B-98C3CBBF6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884" y="3373502"/>
            <a:ext cx="639590" cy="6395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B592478-4A74-E025-8520-D173D2EE7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63" y="3812341"/>
            <a:ext cx="639590" cy="6395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C377678-2F80-0D4B-8A4A-08EE32D03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059" y="3373502"/>
            <a:ext cx="639590" cy="6395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0C38DC4-8D38-C7F3-B567-8C4813795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577" y="3812341"/>
            <a:ext cx="639590" cy="639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AFBF06A-5C2C-BB27-67A0-D198D67C7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62" y="2100653"/>
            <a:ext cx="689272" cy="68927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9466E5F-91C9-4D35-77A5-349889791E9C}"/>
              </a:ext>
            </a:extLst>
          </p:cNvPr>
          <p:cNvSpPr txBox="1"/>
          <p:nvPr/>
        </p:nvSpPr>
        <p:spPr>
          <a:xfrm>
            <a:off x="507999" y="4927631"/>
            <a:ext cx="7872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 (</a:t>
            </a:r>
            <a:r>
              <a:rPr kumimoji="1" lang="en-US" altLang="zh-CN" b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</a:t>
            </a:r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):  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workload changes, causing </a:t>
            </a:r>
            <a:r>
              <a:rPr kumimoji="1" lang="en-US" altLang="zh-CN" b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load imbalance </a:t>
            </a:r>
            <a:endParaRPr lang="zh-CN" altLang="en-US" b="1">
              <a:solidFill>
                <a:srgbClr val="C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2A47F9-A795-347A-968D-358715B45F00}"/>
              </a:ext>
            </a:extLst>
          </p:cNvPr>
          <p:cNvSpPr txBox="1"/>
          <p:nvPr/>
        </p:nvSpPr>
        <p:spPr>
          <a:xfrm>
            <a:off x="653363" y="2857080"/>
            <a:ext cx="82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0A953B08-7C96-CABE-868F-51872B30183A}"/>
              </a:ext>
            </a:extLst>
          </p:cNvPr>
          <p:cNvSpPr/>
          <p:nvPr/>
        </p:nvSpPr>
        <p:spPr>
          <a:xfrm>
            <a:off x="1659166" y="3049346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267A8F0-4B90-871F-6BB2-E1556068F751}"/>
              </a:ext>
            </a:extLst>
          </p:cNvPr>
          <p:cNvSpPr/>
          <p:nvPr/>
        </p:nvSpPr>
        <p:spPr>
          <a:xfrm>
            <a:off x="7708995" y="3523638"/>
            <a:ext cx="272268" cy="247509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62CFC84-A297-C3A7-1E31-2C32427B3DD2}"/>
              </a:ext>
            </a:extLst>
          </p:cNvPr>
          <p:cNvSpPr/>
          <p:nvPr/>
        </p:nvSpPr>
        <p:spPr>
          <a:xfrm>
            <a:off x="3417252" y="3526347"/>
            <a:ext cx="244800" cy="244800"/>
          </a:xfrm>
          <a:prstGeom prst="ellips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弦形 19">
            <a:extLst>
              <a:ext uri="{FF2B5EF4-FFF2-40B4-BE49-F238E27FC236}">
                <a16:creationId xmlns:a16="http://schemas.microsoft.com/office/drawing/2014/main" id="{80E92C2E-70D0-990F-EBB8-9D2DC76BE728}"/>
              </a:ext>
            </a:extLst>
          </p:cNvPr>
          <p:cNvSpPr/>
          <p:nvPr/>
        </p:nvSpPr>
        <p:spPr>
          <a:xfrm>
            <a:off x="5456510" y="3085079"/>
            <a:ext cx="313770" cy="282666"/>
          </a:xfrm>
          <a:prstGeom prst="chord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4F2731D8-F938-1926-B6B8-CA4328986FE4}"/>
              </a:ext>
            </a:extLst>
          </p:cNvPr>
          <p:cNvSpPr/>
          <p:nvPr/>
        </p:nvSpPr>
        <p:spPr>
          <a:xfrm>
            <a:off x="5795042" y="3080939"/>
            <a:ext cx="323607" cy="290945"/>
          </a:xfrm>
          <a:prstGeom prst="triangl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B370503-F5AB-3134-7593-0CB8831EC284}"/>
              </a:ext>
            </a:extLst>
          </p:cNvPr>
          <p:cNvSpPr/>
          <p:nvPr/>
        </p:nvSpPr>
        <p:spPr>
          <a:xfrm>
            <a:off x="3776738" y="3523637"/>
            <a:ext cx="272268" cy="247509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FC4905D-3ABE-B10B-98AF-BE73A8D58139}"/>
              </a:ext>
            </a:extLst>
          </p:cNvPr>
          <p:cNvSpPr/>
          <p:nvPr/>
        </p:nvSpPr>
        <p:spPr>
          <a:xfrm>
            <a:off x="8060372" y="3523637"/>
            <a:ext cx="244800" cy="244800"/>
          </a:xfrm>
          <a:prstGeom prst="ellips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弦形 23">
            <a:extLst>
              <a:ext uri="{FF2B5EF4-FFF2-40B4-BE49-F238E27FC236}">
                <a16:creationId xmlns:a16="http://schemas.microsoft.com/office/drawing/2014/main" id="{272BBAE8-7FBC-047C-F8FE-E9367397ADFB}"/>
              </a:ext>
            </a:extLst>
          </p:cNvPr>
          <p:cNvSpPr/>
          <p:nvPr/>
        </p:nvSpPr>
        <p:spPr>
          <a:xfrm>
            <a:off x="2000916" y="3057625"/>
            <a:ext cx="313770" cy="282666"/>
          </a:xfrm>
          <a:prstGeom prst="chord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043D953-5410-CF94-1B97-5A3635427843}"/>
              </a:ext>
            </a:extLst>
          </p:cNvPr>
          <p:cNvGrpSpPr/>
          <p:nvPr/>
        </p:nvGrpSpPr>
        <p:grpSpPr>
          <a:xfrm>
            <a:off x="1332552" y="1890684"/>
            <a:ext cx="982134" cy="856659"/>
            <a:chOff x="1332552" y="1731134"/>
            <a:chExt cx="982134" cy="856659"/>
          </a:xfrm>
        </p:grpSpPr>
        <p:cxnSp>
          <p:nvCxnSpPr>
            <p:cNvPr id="31" name="直线箭头连接符 30">
              <a:extLst>
                <a:ext uri="{FF2B5EF4-FFF2-40B4-BE49-F238E27FC236}">
                  <a16:creationId xmlns:a16="http://schemas.microsoft.com/office/drawing/2014/main" id="{6B8D848A-BB99-0EB1-F56C-3640E6C43B16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9E57F0FA-BAEB-37A5-B0C2-6C98656438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30E292BB-C960-2E3E-CA3F-E6520D3A39CE}"/>
                </a:ext>
              </a:extLst>
            </p:cNvPr>
            <p:cNvSpPr/>
            <p:nvPr/>
          </p:nvSpPr>
          <p:spPr>
            <a:xfrm>
              <a:off x="1754365" y="1975257"/>
              <a:ext cx="108000" cy="61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C8A14034-568D-8EBF-D5AD-DD5F869E811D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06295ED5-E9DB-E30B-4C15-5A0DEB73409C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A6D5187-3B79-1B10-D674-AD620428EE92}"/>
              </a:ext>
            </a:extLst>
          </p:cNvPr>
          <p:cNvGrpSpPr/>
          <p:nvPr/>
        </p:nvGrpSpPr>
        <p:grpSpPr>
          <a:xfrm>
            <a:off x="3223886" y="1890684"/>
            <a:ext cx="982134" cy="856659"/>
            <a:chOff x="1332552" y="1731134"/>
            <a:chExt cx="982134" cy="856659"/>
          </a:xfrm>
        </p:grpSpPr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567737C8-A31D-99E2-605D-41C544F098BB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2DB4E957-ACB7-CB77-8FA6-D1FA601F8E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6295AE4-0EEB-69DF-EEC5-1915A09246E8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32997091-6A50-E041-AD9E-3A459FF862DF}"/>
                </a:ext>
              </a:extLst>
            </p:cNvPr>
            <p:cNvSpPr/>
            <p:nvPr/>
          </p:nvSpPr>
          <p:spPr>
            <a:xfrm>
              <a:off x="1961531" y="2507219"/>
              <a:ext cx="108000" cy="7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6091719-8EFE-69E0-17DD-1BE3405F5759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7ABF5530-9E7B-972A-B4B1-2531F2A3CF3B}"/>
              </a:ext>
            </a:extLst>
          </p:cNvPr>
          <p:cNvGrpSpPr/>
          <p:nvPr/>
        </p:nvGrpSpPr>
        <p:grpSpPr>
          <a:xfrm>
            <a:off x="5303975" y="1890684"/>
            <a:ext cx="982134" cy="856659"/>
            <a:chOff x="1332552" y="1731134"/>
            <a:chExt cx="982134" cy="856659"/>
          </a:xfrm>
        </p:grpSpPr>
        <p:cxnSp>
          <p:nvCxnSpPr>
            <p:cNvPr id="51" name="直线箭头连接符 50">
              <a:extLst>
                <a:ext uri="{FF2B5EF4-FFF2-40B4-BE49-F238E27FC236}">
                  <a16:creationId xmlns:a16="http://schemas.microsoft.com/office/drawing/2014/main" id="{316EB78F-D40A-A0FF-B4B5-A41954F8C18F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E5679667-3D28-8A77-B7A5-1EE0011F3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88563A3-955E-2DD7-F73E-0C57CA470A3F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38B1493C-4AED-0F75-05B2-1B4DBC84204E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5EE376F-F59F-0037-FDEA-C2DA5F99B136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417E4D3B-09EC-E341-E0F5-3FD8F19B57D2}"/>
              </a:ext>
            </a:extLst>
          </p:cNvPr>
          <p:cNvGrpSpPr/>
          <p:nvPr/>
        </p:nvGrpSpPr>
        <p:grpSpPr>
          <a:xfrm>
            <a:off x="7482806" y="1890684"/>
            <a:ext cx="982800" cy="856659"/>
            <a:chOff x="1332552" y="1731134"/>
            <a:chExt cx="982134" cy="856659"/>
          </a:xfrm>
        </p:grpSpPr>
        <p:cxnSp>
          <p:nvCxnSpPr>
            <p:cNvPr id="57" name="直线箭头连接符 56">
              <a:extLst>
                <a:ext uri="{FF2B5EF4-FFF2-40B4-BE49-F238E27FC236}">
                  <a16:creationId xmlns:a16="http://schemas.microsoft.com/office/drawing/2014/main" id="{78B09262-316C-72F5-DDFA-B2F3343F46FF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箭头连接符 57">
              <a:extLst>
                <a:ext uri="{FF2B5EF4-FFF2-40B4-BE49-F238E27FC236}">
                  <a16:creationId xmlns:a16="http://schemas.microsoft.com/office/drawing/2014/main" id="{35CF6CA3-F3B4-49A7-AB37-ABDF14DBA6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F311CB64-9E6E-B61E-B88D-917281A21797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326CB13-BFEB-8F38-1A20-73F40E6F9B91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9A288D0-82BA-3BB3-D93C-3A1419916A96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573FC135-6B58-8163-6832-A02E19DBC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802" y="3693297"/>
            <a:ext cx="3058955" cy="1166002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2AC7558-D6D8-FFA5-7029-07CBDB6DD79B}"/>
              </a:ext>
            </a:extLst>
          </p:cNvPr>
          <p:cNvSpPr txBox="1"/>
          <p:nvPr/>
        </p:nvSpPr>
        <p:spPr>
          <a:xfrm>
            <a:off x="-462889" y="5416483"/>
            <a:ext cx="50786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[1] Trace: </a:t>
            </a:r>
            <a:r>
              <a:rPr kumimoji="1" lang="en-US" altLang="zh-CN" sz="120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BurstGPT</a:t>
            </a:r>
            <a:r>
              <a:rPr kumimoji="1" lang="en-US" altLang="zh-CN"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FDBAAFE-D0BF-E640-DEB2-3D2DC60DC4C3}"/>
              </a:ext>
            </a:extLst>
          </p:cNvPr>
          <p:cNvSpPr txBox="1"/>
          <p:nvPr/>
        </p:nvSpPr>
        <p:spPr>
          <a:xfrm>
            <a:off x="6648000" y="3583771"/>
            <a:ext cx="83735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 algn="ctr"/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[1] 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1A6F25D0-E2C4-B435-1541-7E99BD4029CA}"/>
              </a:ext>
            </a:extLst>
          </p:cNvPr>
          <p:cNvSpPr/>
          <p:nvPr/>
        </p:nvSpPr>
        <p:spPr>
          <a:xfrm>
            <a:off x="1318228" y="1818794"/>
            <a:ext cx="1177201" cy="1195621"/>
          </a:xfrm>
          <a:prstGeom prst="ellipse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07045E3-C14A-AC98-B6C3-31EE8917032E}"/>
              </a:ext>
            </a:extLst>
          </p:cNvPr>
          <p:cNvSpPr txBox="1"/>
          <p:nvPr/>
        </p:nvSpPr>
        <p:spPr>
          <a:xfrm>
            <a:off x="1858750" y="1848602"/>
            <a:ext cx="123392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Overload!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D7F858C2-11D5-D8A3-BD21-5E75C205202F}"/>
              </a:ext>
            </a:extLst>
          </p:cNvPr>
          <p:cNvSpPr/>
          <p:nvPr/>
        </p:nvSpPr>
        <p:spPr>
          <a:xfrm>
            <a:off x="3163303" y="1820308"/>
            <a:ext cx="1177201" cy="1195621"/>
          </a:xfrm>
          <a:prstGeom prst="ellipse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28D5D16-FB05-45F3-D5C9-CF309043FE30}"/>
              </a:ext>
            </a:extLst>
          </p:cNvPr>
          <p:cNvSpPr txBox="1"/>
          <p:nvPr/>
        </p:nvSpPr>
        <p:spPr>
          <a:xfrm>
            <a:off x="3764699" y="1849813"/>
            <a:ext cx="126496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Underload!</a:t>
            </a:r>
          </a:p>
        </p:txBody>
      </p:sp>
    </p:spTree>
    <p:extLst>
      <p:ext uri="{BB962C8B-B14F-4D97-AF65-F5344CB8AC3E}">
        <p14:creationId xmlns:p14="http://schemas.microsoft.com/office/powerpoint/2010/main" val="1386282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F3A94-D6F4-03D8-AE21-1F880575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Approach #1: colocation + serving job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A5F025-D6DC-131C-C72F-F235A1C60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3"/>
            <a:ext cx="9144000" cy="11268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Setup: a distributed system, which runs multiple jobs (arbitrary AI tasks)</a:t>
            </a:r>
          </a:p>
          <a:p>
            <a:pPr lvl="1"/>
            <a:r>
              <a:rPr kumimoji="1" lang="en-US" altLang="zh-CN" dirty="0"/>
              <a:t>We can estimate the initial load of each job, and then distribute them to the machines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7E4424-FEDC-77F4-8CEF-23801854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E46AF1-DA92-3335-2D3B-98C3CBBF6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884" y="3373502"/>
            <a:ext cx="639590" cy="6395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B592478-4A74-E025-8520-D173D2EE7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63" y="3812341"/>
            <a:ext cx="639590" cy="6395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C377678-2F80-0D4B-8A4A-08EE32D03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059" y="3373502"/>
            <a:ext cx="639590" cy="6395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0C38DC4-8D38-C7F3-B567-8C4813795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577" y="3812341"/>
            <a:ext cx="639590" cy="639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AFBF06A-5C2C-BB27-67A0-D198D67C7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62" y="2100653"/>
            <a:ext cx="689272" cy="68927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9466E5F-91C9-4D35-77A5-349889791E9C}"/>
              </a:ext>
            </a:extLst>
          </p:cNvPr>
          <p:cNvSpPr txBox="1"/>
          <p:nvPr/>
        </p:nvSpPr>
        <p:spPr>
          <a:xfrm>
            <a:off x="507999" y="4927631"/>
            <a:ext cx="8393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3 (</a:t>
            </a:r>
            <a:r>
              <a:rPr kumimoji="1" lang="en-US" altLang="zh-CN" b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Solution</a:t>
            </a:r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):  </a:t>
            </a:r>
            <a:r>
              <a:rPr kumimoji="1" lang="en-US" altLang="zh-CN" b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migrate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the jobs between nodes to achieve </a:t>
            </a:r>
            <a:r>
              <a:rPr kumimoji="1" lang="en-US" altLang="zh-CN" b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load </a:t>
            </a:r>
            <a:r>
              <a:rPr kumimoji="1" lang="en-US" altLang="zh-CN" b="1" strike="sngStrike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</a:t>
            </a:r>
            <a:r>
              <a:rPr kumimoji="1" lang="en-US" altLang="zh-CN" b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balance</a:t>
            </a:r>
            <a:endParaRPr lang="zh-CN" altLang="en-US" b="1">
              <a:solidFill>
                <a:srgbClr val="C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2A47F9-A795-347A-968D-358715B45F00}"/>
              </a:ext>
            </a:extLst>
          </p:cNvPr>
          <p:cNvSpPr txBox="1"/>
          <p:nvPr/>
        </p:nvSpPr>
        <p:spPr>
          <a:xfrm>
            <a:off x="653363" y="2857080"/>
            <a:ext cx="82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Users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0A953B08-7C96-CABE-868F-51872B30183A}"/>
              </a:ext>
            </a:extLst>
          </p:cNvPr>
          <p:cNvSpPr/>
          <p:nvPr/>
        </p:nvSpPr>
        <p:spPr>
          <a:xfrm>
            <a:off x="1659166" y="3049346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267A8F0-4B90-871F-6BB2-E1556068F751}"/>
              </a:ext>
            </a:extLst>
          </p:cNvPr>
          <p:cNvSpPr/>
          <p:nvPr/>
        </p:nvSpPr>
        <p:spPr>
          <a:xfrm>
            <a:off x="7708995" y="3523638"/>
            <a:ext cx="272268" cy="247509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62CFC84-A297-C3A7-1E31-2C32427B3DD2}"/>
              </a:ext>
            </a:extLst>
          </p:cNvPr>
          <p:cNvSpPr/>
          <p:nvPr/>
        </p:nvSpPr>
        <p:spPr>
          <a:xfrm>
            <a:off x="3417252" y="3526347"/>
            <a:ext cx="244800" cy="244800"/>
          </a:xfrm>
          <a:prstGeom prst="ellips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弦形 19">
            <a:extLst>
              <a:ext uri="{FF2B5EF4-FFF2-40B4-BE49-F238E27FC236}">
                <a16:creationId xmlns:a16="http://schemas.microsoft.com/office/drawing/2014/main" id="{80E92C2E-70D0-990F-EBB8-9D2DC76BE728}"/>
              </a:ext>
            </a:extLst>
          </p:cNvPr>
          <p:cNvSpPr/>
          <p:nvPr/>
        </p:nvSpPr>
        <p:spPr>
          <a:xfrm>
            <a:off x="5456510" y="3085079"/>
            <a:ext cx="313770" cy="282666"/>
          </a:xfrm>
          <a:prstGeom prst="chord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4F2731D8-F938-1926-B6B8-CA4328986FE4}"/>
              </a:ext>
            </a:extLst>
          </p:cNvPr>
          <p:cNvSpPr/>
          <p:nvPr/>
        </p:nvSpPr>
        <p:spPr>
          <a:xfrm>
            <a:off x="5795042" y="3080939"/>
            <a:ext cx="323607" cy="290945"/>
          </a:xfrm>
          <a:prstGeom prst="triangl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B370503-F5AB-3134-7593-0CB8831EC284}"/>
              </a:ext>
            </a:extLst>
          </p:cNvPr>
          <p:cNvSpPr/>
          <p:nvPr/>
        </p:nvSpPr>
        <p:spPr>
          <a:xfrm>
            <a:off x="3776738" y="3523637"/>
            <a:ext cx="272268" cy="247509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4FC4905D-3ABE-B10B-98AF-BE73A8D58139}"/>
              </a:ext>
            </a:extLst>
          </p:cNvPr>
          <p:cNvSpPr/>
          <p:nvPr/>
        </p:nvSpPr>
        <p:spPr>
          <a:xfrm>
            <a:off x="8060372" y="3523637"/>
            <a:ext cx="244800" cy="244800"/>
          </a:xfrm>
          <a:prstGeom prst="ellips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弦形 23">
            <a:extLst>
              <a:ext uri="{FF2B5EF4-FFF2-40B4-BE49-F238E27FC236}">
                <a16:creationId xmlns:a16="http://schemas.microsoft.com/office/drawing/2014/main" id="{272BBAE8-7FBC-047C-F8FE-E9367397ADFB}"/>
              </a:ext>
            </a:extLst>
          </p:cNvPr>
          <p:cNvSpPr/>
          <p:nvPr/>
        </p:nvSpPr>
        <p:spPr>
          <a:xfrm>
            <a:off x="4194428" y="3511783"/>
            <a:ext cx="313770" cy="282666"/>
          </a:xfrm>
          <a:prstGeom prst="chord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043D953-5410-CF94-1B97-5A3635427843}"/>
              </a:ext>
            </a:extLst>
          </p:cNvPr>
          <p:cNvGrpSpPr/>
          <p:nvPr/>
        </p:nvGrpSpPr>
        <p:grpSpPr>
          <a:xfrm>
            <a:off x="1332552" y="1890684"/>
            <a:ext cx="2851424" cy="856659"/>
            <a:chOff x="1332552" y="1731134"/>
            <a:chExt cx="2851424" cy="856659"/>
          </a:xfrm>
        </p:grpSpPr>
        <p:cxnSp>
          <p:nvCxnSpPr>
            <p:cNvPr id="31" name="直线箭头连接符 30">
              <a:extLst>
                <a:ext uri="{FF2B5EF4-FFF2-40B4-BE49-F238E27FC236}">
                  <a16:creationId xmlns:a16="http://schemas.microsoft.com/office/drawing/2014/main" id="{6B8D848A-BB99-0EB1-F56C-3640E6C43B16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9E57F0FA-BAEB-37A5-B0C2-6C98656438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30E292BB-C960-2E3E-CA3F-E6520D3A39CE}"/>
                </a:ext>
              </a:extLst>
            </p:cNvPr>
            <p:cNvSpPr/>
            <p:nvPr/>
          </p:nvSpPr>
          <p:spPr>
            <a:xfrm>
              <a:off x="1754365" y="1975257"/>
              <a:ext cx="108000" cy="61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C8A14034-568D-8EBF-D5AD-DD5F869E811D}"/>
                </a:ext>
              </a:extLst>
            </p:cNvPr>
            <p:cNvSpPr/>
            <p:nvPr/>
          </p:nvSpPr>
          <p:spPr>
            <a:xfrm>
              <a:off x="4075976" y="228120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06295ED5-E9DB-E30B-4C15-5A0DEB73409C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A6D5187-3B79-1B10-D674-AD620428EE92}"/>
              </a:ext>
            </a:extLst>
          </p:cNvPr>
          <p:cNvGrpSpPr/>
          <p:nvPr/>
        </p:nvGrpSpPr>
        <p:grpSpPr>
          <a:xfrm>
            <a:off x="3223886" y="1890684"/>
            <a:ext cx="1280381" cy="856659"/>
            <a:chOff x="1332552" y="1731134"/>
            <a:chExt cx="1280381" cy="856659"/>
          </a:xfrm>
        </p:grpSpPr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567737C8-A31D-99E2-605D-41C544F098BB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2DB4E957-ACB7-CB77-8FA6-D1FA601F8E6F}"/>
                </a:ext>
              </a:extLst>
            </p:cNvPr>
            <p:cNvCxnSpPr>
              <a:cxnSpLocks/>
            </p:cNvCxnSpPr>
            <p:nvPr/>
          </p:nvCxnSpPr>
          <p:spPr>
            <a:xfrm>
              <a:off x="1675086" y="2587793"/>
              <a:ext cx="93784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6295AE4-0EEB-69DF-EEC5-1915A09246E8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32997091-6A50-E041-AD9E-3A459FF862DF}"/>
                </a:ext>
              </a:extLst>
            </p:cNvPr>
            <p:cNvSpPr/>
            <p:nvPr/>
          </p:nvSpPr>
          <p:spPr>
            <a:xfrm>
              <a:off x="1961531" y="2507219"/>
              <a:ext cx="108000" cy="7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6091719-8EFE-69E0-17DD-1BE3405F5759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7ABF5530-9E7B-972A-B4B1-2531F2A3CF3B}"/>
              </a:ext>
            </a:extLst>
          </p:cNvPr>
          <p:cNvGrpSpPr/>
          <p:nvPr/>
        </p:nvGrpSpPr>
        <p:grpSpPr>
          <a:xfrm>
            <a:off x="5303975" y="1890684"/>
            <a:ext cx="982134" cy="856659"/>
            <a:chOff x="1332552" y="1731134"/>
            <a:chExt cx="982134" cy="856659"/>
          </a:xfrm>
        </p:grpSpPr>
        <p:cxnSp>
          <p:nvCxnSpPr>
            <p:cNvPr id="51" name="直线箭头连接符 50">
              <a:extLst>
                <a:ext uri="{FF2B5EF4-FFF2-40B4-BE49-F238E27FC236}">
                  <a16:creationId xmlns:a16="http://schemas.microsoft.com/office/drawing/2014/main" id="{316EB78F-D40A-A0FF-B4B5-A41954F8C18F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E5679667-3D28-8A77-B7A5-1EE0011F3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888563A3-955E-2DD7-F73E-0C57CA470A3F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38B1493C-4AED-0F75-05B2-1B4DBC84204E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5EE376F-F59F-0037-FDEA-C2DA5F99B136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417E4D3B-09EC-E341-E0F5-3FD8F19B57D2}"/>
              </a:ext>
            </a:extLst>
          </p:cNvPr>
          <p:cNvGrpSpPr/>
          <p:nvPr/>
        </p:nvGrpSpPr>
        <p:grpSpPr>
          <a:xfrm>
            <a:off x="7482806" y="1890684"/>
            <a:ext cx="982800" cy="856659"/>
            <a:chOff x="1332552" y="1731134"/>
            <a:chExt cx="982134" cy="856659"/>
          </a:xfrm>
        </p:grpSpPr>
        <p:cxnSp>
          <p:nvCxnSpPr>
            <p:cNvPr id="57" name="直线箭头连接符 56">
              <a:extLst>
                <a:ext uri="{FF2B5EF4-FFF2-40B4-BE49-F238E27FC236}">
                  <a16:creationId xmlns:a16="http://schemas.microsoft.com/office/drawing/2014/main" id="{78B09262-316C-72F5-DDFA-B2F3343F46FF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箭头连接符 57">
              <a:extLst>
                <a:ext uri="{FF2B5EF4-FFF2-40B4-BE49-F238E27FC236}">
                  <a16:creationId xmlns:a16="http://schemas.microsoft.com/office/drawing/2014/main" id="{35CF6CA3-F3B4-49A7-AB37-ABDF14DBA6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F311CB64-9E6E-B61E-B88D-917281A21797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F326CB13-BFEB-8F38-1A20-73F40E6F9B91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9A288D0-82BA-3BB3-D93C-3A1419916A96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18" name="椭圆 17">
            <a:extLst>
              <a:ext uri="{FF2B5EF4-FFF2-40B4-BE49-F238E27FC236}">
                <a16:creationId xmlns:a16="http://schemas.microsoft.com/office/drawing/2014/main" id="{326C4EE8-5D93-A20A-42CC-955B2C90D395}"/>
              </a:ext>
            </a:extLst>
          </p:cNvPr>
          <p:cNvSpPr/>
          <p:nvPr/>
        </p:nvSpPr>
        <p:spPr>
          <a:xfrm>
            <a:off x="1309079" y="1808262"/>
            <a:ext cx="3589319" cy="1195621"/>
          </a:xfrm>
          <a:prstGeom prst="ellipse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6A61A51-A163-8BB5-3EA8-E4EA0FA70E31}"/>
              </a:ext>
            </a:extLst>
          </p:cNvPr>
          <p:cNvSpPr txBox="1"/>
          <p:nvPr/>
        </p:nvSpPr>
        <p:spPr>
          <a:xfrm>
            <a:off x="3764699" y="1849813"/>
            <a:ext cx="126496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Balanced!</a:t>
            </a:r>
          </a:p>
        </p:txBody>
      </p:sp>
    </p:spTree>
    <p:extLst>
      <p:ext uri="{BB962C8B-B14F-4D97-AF65-F5344CB8AC3E}">
        <p14:creationId xmlns:p14="http://schemas.microsoft.com/office/powerpoint/2010/main" val="830144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BAC0D-1555-4AE5-461C-F2F0B6B47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C95E28-76F2-FC04-C81E-BD340850D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colocation + serving job migration works?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3FBD4B-8362-80C3-34AA-943328060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3"/>
            <a:ext cx="9144000" cy="689272"/>
          </a:xfrm>
        </p:spPr>
        <p:txBody>
          <a:bodyPr/>
          <a:lstStyle/>
          <a:p>
            <a:r>
              <a:rPr kumimoji="1" lang="en-US" altLang="zh-CN"/>
              <a:t>Setup: a distributed system, which runs multiple jobs (arbitrary AI tasks)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0B92E1-5D27-266B-7FA6-ABFD1FE48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69F803D-7DA5-B448-4B73-00078AAA8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62" y="2100653"/>
            <a:ext cx="689272" cy="68927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111CFB8-B393-73BC-A711-AF6618A4BF69}"/>
              </a:ext>
            </a:extLst>
          </p:cNvPr>
          <p:cNvSpPr txBox="1"/>
          <p:nvPr/>
        </p:nvSpPr>
        <p:spPr>
          <a:xfrm>
            <a:off x="380292" y="3456391"/>
            <a:ext cx="7644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Observation #1:  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cloud may serve multiple tasks (up to 1K+ models) </a:t>
            </a:r>
            <a:r>
              <a:rPr kumimoji="1" lang="en-US" altLang="zh-CN" baseline="30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[1] </a:t>
            </a:r>
            <a:endParaRPr lang="zh-CN" altLang="en-US" baseline="3000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椭圆形标注 12">
            <a:extLst>
              <a:ext uri="{FF2B5EF4-FFF2-40B4-BE49-F238E27FC236}">
                <a16:creationId xmlns:a16="http://schemas.microsoft.com/office/drawing/2014/main" id="{C13CD9C4-9724-2732-12BF-133BA13A5626}"/>
              </a:ext>
            </a:extLst>
          </p:cNvPr>
          <p:cNvSpPr/>
          <p:nvPr/>
        </p:nvSpPr>
        <p:spPr>
          <a:xfrm>
            <a:off x="1342634" y="1634840"/>
            <a:ext cx="2481221" cy="1003974"/>
          </a:xfrm>
          <a:prstGeom prst="wedgeEllipseCallout">
            <a:avLst>
              <a:gd name="adj1" fmla="val -52660"/>
              <a:gd name="adj2" fmla="val 36103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AEC5F8-D17E-2636-0560-196B2C9B880A}"/>
              </a:ext>
            </a:extLst>
          </p:cNvPr>
          <p:cNvSpPr txBox="1"/>
          <p:nvPr/>
        </p:nvSpPr>
        <p:spPr>
          <a:xfrm>
            <a:off x="653363" y="2857080"/>
            <a:ext cx="82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Users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8F5522BE-A816-2935-772B-4075827618EB}"/>
              </a:ext>
            </a:extLst>
          </p:cNvPr>
          <p:cNvSpPr/>
          <p:nvPr/>
        </p:nvSpPr>
        <p:spPr>
          <a:xfrm>
            <a:off x="1468080" y="1933316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78CEFB3-3550-C2D4-9F74-05FE8934585E}"/>
              </a:ext>
            </a:extLst>
          </p:cNvPr>
          <p:cNvSpPr/>
          <p:nvPr/>
        </p:nvSpPr>
        <p:spPr>
          <a:xfrm>
            <a:off x="1813545" y="1817841"/>
            <a:ext cx="272268" cy="247509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B51E790D-7198-9ACA-DB10-F646B4811AF9}"/>
              </a:ext>
            </a:extLst>
          </p:cNvPr>
          <p:cNvSpPr/>
          <p:nvPr/>
        </p:nvSpPr>
        <p:spPr>
          <a:xfrm>
            <a:off x="1949678" y="2215902"/>
            <a:ext cx="244800" cy="244800"/>
          </a:xfrm>
          <a:prstGeom prst="ellips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弦形 19">
            <a:extLst>
              <a:ext uri="{FF2B5EF4-FFF2-40B4-BE49-F238E27FC236}">
                <a16:creationId xmlns:a16="http://schemas.microsoft.com/office/drawing/2014/main" id="{3B248F22-684B-19B1-4B54-045D4AC2DBE4}"/>
              </a:ext>
            </a:extLst>
          </p:cNvPr>
          <p:cNvSpPr/>
          <p:nvPr/>
        </p:nvSpPr>
        <p:spPr>
          <a:xfrm>
            <a:off x="2241970" y="1850187"/>
            <a:ext cx="313770" cy="282666"/>
          </a:xfrm>
          <a:prstGeom prst="chord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D9830064-46F2-2329-19C4-1AF01234621D}"/>
              </a:ext>
            </a:extLst>
          </p:cNvPr>
          <p:cNvSpPr/>
          <p:nvPr/>
        </p:nvSpPr>
        <p:spPr>
          <a:xfrm>
            <a:off x="2574392" y="1965516"/>
            <a:ext cx="323607" cy="290945"/>
          </a:xfrm>
          <a:prstGeom prst="triangl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5DC9A8-76B4-6B65-E5EA-4C40221669DF}"/>
              </a:ext>
            </a:extLst>
          </p:cNvPr>
          <p:cNvSpPr/>
          <p:nvPr/>
        </p:nvSpPr>
        <p:spPr>
          <a:xfrm>
            <a:off x="2919857" y="1850041"/>
            <a:ext cx="272268" cy="247509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BE710CB-B61B-88FA-973A-22700796F420}"/>
              </a:ext>
            </a:extLst>
          </p:cNvPr>
          <p:cNvSpPr/>
          <p:nvPr/>
        </p:nvSpPr>
        <p:spPr>
          <a:xfrm>
            <a:off x="3055990" y="2248102"/>
            <a:ext cx="244800" cy="244800"/>
          </a:xfrm>
          <a:prstGeom prst="ellips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弦形 23">
            <a:extLst>
              <a:ext uri="{FF2B5EF4-FFF2-40B4-BE49-F238E27FC236}">
                <a16:creationId xmlns:a16="http://schemas.microsoft.com/office/drawing/2014/main" id="{364E92EF-A19E-426F-B66C-CBF1A427AEAA}"/>
              </a:ext>
            </a:extLst>
          </p:cNvPr>
          <p:cNvSpPr/>
          <p:nvPr/>
        </p:nvSpPr>
        <p:spPr>
          <a:xfrm>
            <a:off x="3348282" y="1882387"/>
            <a:ext cx="313770" cy="282666"/>
          </a:xfrm>
          <a:prstGeom prst="chord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BB921A2-7A23-6C72-9952-AD3C9F9F2F44}"/>
              </a:ext>
            </a:extLst>
          </p:cNvPr>
          <p:cNvSpPr txBox="1"/>
          <p:nvPr/>
        </p:nvSpPr>
        <p:spPr>
          <a:xfrm>
            <a:off x="3949300" y="1592001"/>
            <a:ext cx="29766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e.g., </a:t>
            </a:r>
            <a:r>
              <a:rPr kumimoji="1" lang="en-US" altLang="zh-CN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ResNET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inference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509DB727-5C08-641B-FECF-95A9EBCF44CF}"/>
              </a:ext>
            </a:extLst>
          </p:cNvPr>
          <p:cNvSpPr/>
          <p:nvPr/>
        </p:nvSpPr>
        <p:spPr>
          <a:xfrm>
            <a:off x="3610099" y="1540928"/>
            <a:ext cx="403761" cy="513503"/>
          </a:xfrm>
          <a:custGeom>
            <a:avLst/>
            <a:gdLst>
              <a:gd name="connsiteX0" fmla="*/ 0 w 403761"/>
              <a:gd name="connsiteY0" fmla="*/ 513503 h 513503"/>
              <a:gd name="connsiteX1" fmla="*/ 166254 w 403761"/>
              <a:gd name="connsiteY1" fmla="*/ 14740 h 513503"/>
              <a:gd name="connsiteX2" fmla="*/ 403761 w 403761"/>
              <a:gd name="connsiteY2" fmla="*/ 180994 h 51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761" h="513503">
                <a:moveTo>
                  <a:pt x="0" y="513503"/>
                </a:moveTo>
                <a:cubicBezTo>
                  <a:pt x="49480" y="291830"/>
                  <a:pt x="98961" y="70158"/>
                  <a:pt x="166254" y="14740"/>
                </a:cubicBezTo>
                <a:cubicBezTo>
                  <a:pt x="233547" y="-40678"/>
                  <a:pt x="318654" y="70158"/>
                  <a:pt x="403761" y="18099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E5CC5A5-A7BA-A02A-BE20-BD7C48AAD1E9}"/>
              </a:ext>
            </a:extLst>
          </p:cNvPr>
          <p:cNvSpPr txBox="1"/>
          <p:nvPr/>
        </p:nvSpPr>
        <p:spPr>
          <a:xfrm>
            <a:off x="3949300" y="2002032"/>
            <a:ext cx="3304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e.g., Llama-2 inference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8" name="任意形状 27">
            <a:extLst>
              <a:ext uri="{FF2B5EF4-FFF2-40B4-BE49-F238E27FC236}">
                <a16:creationId xmlns:a16="http://schemas.microsoft.com/office/drawing/2014/main" id="{ADF5BED3-4408-637F-BC51-07B4C1722FA6}"/>
              </a:ext>
            </a:extLst>
          </p:cNvPr>
          <p:cNvSpPr/>
          <p:nvPr/>
        </p:nvSpPr>
        <p:spPr>
          <a:xfrm>
            <a:off x="3241964" y="2315688"/>
            <a:ext cx="771896" cy="333514"/>
          </a:xfrm>
          <a:custGeom>
            <a:avLst/>
            <a:gdLst>
              <a:gd name="connsiteX0" fmla="*/ 0 w 771896"/>
              <a:gd name="connsiteY0" fmla="*/ 83128 h 333514"/>
              <a:gd name="connsiteX1" fmla="*/ 486888 w 771896"/>
              <a:gd name="connsiteY1" fmla="*/ 332509 h 333514"/>
              <a:gd name="connsiteX2" fmla="*/ 771896 w 771896"/>
              <a:gd name="connsiteY2" fmla="*/ 0 h 33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896" h="333514">
                <a:moveTo>
                  <a:pt x="0" y="83128"/>
                </a:moveTo>
                <a:cubicBezTo>
                  <a:pt x="179119" y="214746"/>
                  <a:pt x="358239" y="346364"/>
                  <a:pt x="486888" y="332509"/>
                </a:cubicBezTo>
                <a:cubicBezTo>
                  <a:pt x="615537" y="318654"/>
                  <a:pt x="693716" y="159327"/>
                  <a:pt x="771896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A2CD8B-AABF-55D0-E4E2-D7948B565F94}"/>
              </a:ext>
            </a:extLst>
          </p:cNvPr>
          <p:cNvSpPr txBox="1"/>
          <p:nvPr/>
        </p:nvSpPr>
        <p:spPr>
          <a:xfrm>
            <a:off x="376844" y="3883915"/>
            <a:ext cx="9783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Observation #2:  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aggregated workloads of all the model tend to be static </a:t>
            </a:r>
            <a:r>
              <a:rPr kumimoji="1" lang="en-US" altLang="zh-CN" baseline="30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[2] </a:t>
            </a:r>
            <a:endParaRPr lang="zh-CN" altLang="en-US" baseline="3000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9A16CFC-7075-CA8D-E940-9AAFD91990D1}"/>
              </a:ext>
            </a:extLst>
          </p:cNvPr>
          <p:cNvSpPr txBox="1"/>
          <p:nvPr/>
        </p:nvSpPr>
        <p:spPr>
          <a:xfrm>
            <a:off x="380293" y="4311439"/>
            <a:ext cx="9783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Observation #3:  </a:t>
            </a:r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server can typically serve many models, though serve one is most efficient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3297F7D-DF93-96E6-E5EE-B965E1BDE6E4}"/>
              </a:ext>
            </a:extLst>
          </p:cNvPr>
          <p:cNvSpPr txBox="1"/>
          <p:nvPr/>
        </p:nvSpPr>
        <p:spPr>
          <a:xfrm>
            <a:off x="0" y="5064631"/>
            <a:ext cx="8260058" cy="1361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400"/>
              <a:t>[1] </a:t>
            </a:r>
            <a:r>
              <a:rPr kumimoji="1" lang="zh-CN" altLang="en-US" sz="1400"/>
              <a:t>阿里百炼</a:t>
            </a:r>
            <a:endParaRPr kumimoji="1" lang="en-US" altLang="zh-CN" sz="1400"/>
          </a:p>
          <a:p>
            <a:pPr>
              <a:lnSpc>
                <a:spcPct val="120000"/>
              </a:lnSpc>
            </a:pPr>
            <a:r>
              <a:rPr kumimoji="1" lang="en-US" altLang="zh-CN" sz="1400"/>
              <a:t>[2] SHEPHERD: Serving DNNs in the Wild, NSDI’22</a:t>
            </a:r>
          </a:p>
          <a:p>
            <a:pPr>
              <a:lnSpc>
                <a:spcPct val="120000"/>
              </a:lnSpc>
            </a:pPr>
            <a:endParaRPr kumimoji="1" lang="en-US" altLang="zh-CN" sz="1400"/>
          </a:p>
          <a:p>
            <a:pPr>
              <a:lnSpc>
                <a:spcPct val="120000"/>
              </a:lnSpc>
            </a:pPr>
            <a:endParaRPr kumimoji="1" lang="en-US" altLang="zh-CN" sz="1400"/>
          </a:p>
          <a:p>
            <a:pPr>
              <a:lnSpc>
                <a:spcPct val="120000"/>
              </a:lnSpc>
            </a:pPr>
            <a:endParaRPr lang="zh-CN" altLang="en-US" sz="1400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EE0B963-FBF2-6654-222C-0E4A56FC8DFB}"/>
              </a:ext>
            </a:extLst>
          </p:cNvPr>
          <p:cNvGrpSpPr/>
          <p:nvPr/>
        </p:nvGrpSpPr>
        <p:grpSpPr>
          <a:xfrm>
            <a:off x="7592085" y="1222969"/>
            <a:ext cx="1537156" cy="2041454"/>
            <a:chOff x="7592085" y="1222969"/>
            <a:chExt cx="1537156" cy="204145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EA0007D-2263-22E4-5CA8-CA2EE9DAF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92085" y="2203216"/>
              <a:ext cx="639590" cy="639590"/>
            </a:xfrm>
            <a:prstGeom prst="rect">
              <a:avLst/>
            </a:prstGeom>
          </p:spPr>
        </p:pic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11E6BA46-858B-BDE3-59D7-13993BC51A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66737" y="1607523"/>
              <a:ext cx="277192" cy="59754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DDE0B759-4BF4-25CC-F174-1A867BEB2145}"/>
                </a:ext>
              </a:extLst>
            </p:cNvPr>
            <p:cNvCxnSpPr>
              <a:cxnSpLocks/>
            </p:cNvCxnSpPr>
            <p:nvPr/>
          </p:nvCxnSpPr>
          <p:spPr>
            <a:xfrm>
              <a:off x="8231675" y="2810215"/>
              <a:ext cx="212254" cy="21243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E1FCC002-8E5C-E139-92DB-D7CC3618A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243258">
              <a:off x="8574464" y="1278073"/>
              <a:ext cx="513503" cy="513503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6A415E7A-6084-095A-0348-603B82125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243258">
              <a:off x="8588944" y="1631283"/>
              <a:ext cx="513503" cy="513503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652854A3-CD3F-A9B7-7AE7-66C0F9632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243258">
              <a:off x="8615737" y="1962269"/>
              <a:ext cx="513503" cy="513503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4CE3AABA-14EA-552B-A438-9DD660567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243258">
              <a:off x="8588945" y="2300866"/>
              <a:ext cx="513503" cy="5135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42753524-0CB8-ED95-A0D2-3993280B2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243258">
              <a:off x="8615738" y="2750920"/>
              <a:ext cx="513503" cy="513503"/>
            </a:xfrm>
            <a:prstGeom prst="rect">
              <a:avLst/>
            </a:prstGeom>
          </p:spPr>
        </p:pic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8D30494-6E81-B265-F036-71E168022594}"/>
                </a:ext>
              </a:extLst>
            </p:cNvPr>
            <p:cNvSpPr/>
            <p:nvPr/>
          </p:nvSpPr>
          <p:spPr>
            <a:xfrm>
              <a:off x="8761041" y="1222969"/>
              <a:ext cx="272268" cy="247509"/>
            </a:xfrm>
            <a:prstGeom prst="rect">
              <a:avLst/>
            </a:prstGeom>
            <a:solidFill>
              <a:srgbClr val="FFFFE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0C8B8E4-FCE8-C5CB-E13E-3322C277A6AB}"/>
                </a:ext>
              </a:extLst>
            </p:cNvPr>
            <p:cNvSpPr/>
            <p:nvPr/>
          </p:nvSpPr>
          <p:spPr>
            <a:xfrm>
              <a:off x="8761041" y="1648113"/>
              <a:ext cx="272268" cy="247509"/>
            </a:xfrm>
            <a:prstGeom prst="rect">
              <a:avLst/>
            </a:prstGeom>
            <a:solidFill>
              <a:srgbClr val="FFFFE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C23CC8BD-D682-D0FB-B68F-E5815C55D405}"/>
                </a:ext>
              </a:extLst>
            </p:cNvPr>
            <p:cNvSpPr/>
            <p:nvPr/>
          </p:nvSpPr>
          <p:spPr>
            <a:xfrm>
              <a:off x="8769691" y="2072690"/>
              <a:ext cx="272268" cy="247509"/>
            </a:xfrm>
            <a:prstGeom prst="rect">
              <a:avLst/>
            </a:prstGeom>
            <a:solidFill>
              <a:srgbClr val="FFFFE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弦形 38">
              <a:extLst>
                <a:ext uri="{FF2B5EF4-FFF2-40B4-BE49-F238E27FC236}">
                  <a16:creationId xmlns:a16="http://schemas.microsoft.com/office/drawing/2014/main" id="{D5CDA03F-17D6-8E57-D848-9D48D83649FC}"/>
                </a:ext>
              </a:extLst>
            </p:cNvPr>
            <p:cNvSpPr/>
            <p:nvPr/>
          </p:nvSpPr>
          <p:spPr>
            <a:xfrm>
              <a:off x="8770344" y="2489990"/>
              <a:ext cx="313770" cy="282666"/>
            </a:xfrm>
            <a:prstGeom prst="chord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弦形 39">
              <a:extLst>
                <a:ext uri="{FF2B5EF4-FFF2-40B4-BE49-F238E27FC236}">
                  <a16:creationId xmlns:a16="http://schemas.microsoft.com/office/drawing/2014/main" id="{4CC8DD27-2524-3CEF-0524-A2BCDE1BA204}"/>
                </a:ext>
              </a:extLst>
            </p:cNvPr>
            <p:cNvSpPr/>
            <p:nvPr/>
          </p:nvSpPr>
          <p:spPr>
            <a:xfrm>
              <a:off x="8772698" y="2934404"/>
              <a:ext cx="313770" cy="282666"/>
            </a:xfrm>
            <a:prstGeom prst="chord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16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2F069D-C134-0BA7-EB49-F83EC9AB9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performance overhead during migration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CDC572-79E2-66EE-F1AE-8F6E5909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9F7D025-6524-5706-98E6-915946053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Case study: migrating a LLAMA-2 13B inference </a:t>
            </a:r>
          </a:p>
          <a:p>
            <a:pPr lvl="1"/>
            <a:r>
              <a:rPr kumimoji="1" lang="en-US" altLang="zh-CN"/>
              <a:t>Even under 200Gbps network, migration still causes 6.9s down time </a:t>
            </a:r>
          </a:p>
          <a:p>
            <a:pPr lvl="1"/>
            <a:r>
              <a:rPr kumimoji="1" lang="en-US" altLang="zh-CN"/>
              <a:t>Which is 263X slower than TTFT &amp; TTBT </a:t>
            </a:r>
          </a:p>
          <a:p>
            <a:endParaRPr kumimoji="1" lang="zh-CN" altLang="en-US"/>
          </a:p>
        </p:txBody>
      </p:sp>
      <p:pic>
        <p:nvPicPr>
          <p:cNvPr id="6" name="图片 5" descr="图表&#10;&#10;中度可信度描述已自动生成">
            <a:extLst>
              <a:ext uri="{FF2B5EF4-FFF2-40B4-BE49-F238E27FC236}">
                <a16:creationId xmlns:a16="http://schemas.microsoft.com/office/drawing/2014/main" id="{A032085A-BE05-8FD6-9421-6699EB3703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7"/>
          <a:stretch/>
        </p:blipFill>
        <p:spPr>
          <a:xfrm>
            <a:off x="2303785" y="2073683"/>
            <a:ext cx="5552429" cy="364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4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6E937-F92B-0796-ADA2-2D4F907A3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48A60-F00B-37C7-9C8B-98699D97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performance overhead during migration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226B80-FCDE-DD66-B5B2-37C6D3D7E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941E22D-81D6-F1D3-0988-36B1A7962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Case study: migrating a LLAMA-2 13B inference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Even under 200Gbps network, migration still causes 6.9s down time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Which is 263X slower than TTFT &amp; TTBT </a:t>
            </a:r>
          </a:p>
          <a:p>
            <a:r>
              <a:rPr kumimoji="1" lang="en-US" altLang="zh-CN" b="0" dirty="0"/>
              <a:t>Microsoft</a:t>
            </a:r>
            <a:r>
              <a:rPr kumimoji="1" lang="en-US" altLang="zh-CN" b="0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/>
              <a:t>has reported that </a:t>
            </a:r>
            <a:r>
              <a:rPr kumimoji="1" lang="en-US" altLang="zh-CN" dirty="0">
                <a:solidFill>
                  <a:srgbClr val="C00000"/>
                </a:solidFill>
              </a:rPr>
              <a:t>3.89%</a:t>
            </a:r>
            <a:r>
              <a:rPr kumimoji="1" lang="en-US" altLang="zh-CN" dirty="0"/>
              <a:t> </a:t>
            </a:r>
            <a:r>
              <a:rPr kumimoji="1" lang="en-US" altLang="zh-CN" b="0" dirty="0"/>
              <a:t>of its </a:t>
            </a:r>
            <a:r>
              <a:rPr kumimoji="1" lang="en-US" altLang="zh-CN" dirty="0">
                <a:solidFill>
                  <a:srgbClr val="C00000"/>
                </a:solidFill>
              </a:rPr>
              <a:t>AI job’s quality issue</a:t>
            </a:r>
            <a:r>
              <a:rPr kumimoji="1" lang="en-US" altLang="zh-CN" b="0" dirty="0"/>
              <a:t> is caused by job migration initiated by the platform [1] 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1148EF-237F-C407-DC51-C04131AE7B82}"/>
              </a:ext>
            </a:extLst>
          </p:cNvPr>
          <p:cNvSpPr txBox="1"/>
          <p:nvPr/>
        </p:nvSpPr>
        <p:spPr>
          <a:xfrm>
            <a:off x="0" y="5352388"/>
            <a:ext cx="91439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>
                <a:latin typeface="Lato" panose="020F0502020204030203" pitchFamily="34" charset="0"/>
                <a:cs typeface="Lato" panose="020F0502020204030203" pitchFamily="34" charset="0"/>
              </a:rPr>
              <a:t>[1] </a:t>
            </a:r>
            <a:r>
              <a:rPr lang="en" altLang="zh-CN" sz="140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 Empirical Study on Quality Issues of Deep Learning Platform, ICSE’23 </a:t>
            </a:r>
            <a:endParaRPr lang="zh-CN" altLang="en-US" sz="130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742EEE75-A1C6-472A-D5E9-6A4DF72F3CE4}"/>
              </a:ext>
            </a:extLst>
          </p:cNvPr>
          <p:cNvSpPr txBox="1">
            <a:spLocks/>
          </p:cNvSpPr>
          <p:nvPr/>
        </p:nvSpPr>
        <p:spPr>
          <a:xfrm>
            <a:off x="1131454" y="3396938"/>
            <a:ext cx="9144000" cy="1202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/>
              <a:t>Question: Where does the performance overhead come from?</a:t>
            </a:r>
          </a:p>
          <a:p>
            <a:r>
              <a:rPr kumimoji="1" lang="en-US" altLang="zh-CN"/>
              <a:t>&amp; more importantly, how to reduce it? 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357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A4947-E924-F1EF-D795-71CB80822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93C683-0AB6-D685-E11F-0C6714F12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407279"/>
            <a:ext cx="9144000" cy="900442"/>
          </a:xfrm>
        </p:spPr>
        <p:txBody>
          <a:bodyPr/>
          <a:lstStyle/>
          <a:p>
            <a:pPr algn="ctr"/>
            <a:r>
              <a:rPr kumimoji="1" lang="en-US" altLang="zh-CN"/>
              <a:t>A little background: </a:t>
            </a:r>
            <a:r>
              <a:rPr kumimoji="1" lang="en-US" altLang="zh-CN" u="sng"/>
              <a:t>OS-level C/R for migration </a:t>
            </a:r>
            <a:endParaRPr kumimoji="1" lang="zh-CN" altLang="en-US" u="sng"/>
          </a:p>
        </p:txBody>
      </p:sp>
    </p:spTree>
    <p:extLst>
      <p:ext uri="{BB962C8B-B14F-4D97-AF65-F5344CB8AC3E}">
        <p14:creationId xmlns:p14="http://schemas.microsoft.com/office/powerpoint/2010/main" val="1145334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1F6D4E-42F8-BB5D-55A5-6514C6890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OS-level checkpoint/restore (C/R) in a nutshell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3CE82-4B59-5B82-55E4-8E69CCA597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8000" y="985292"/>
            <a:ext cx="9144000" cy="1208618"/>
          </a:xfrm>
        </p:spPr>
        <p:txBody>
          <a:bodyPr/>
          <a:lstStyle/>
          <a:p>
            <a:r>
              <a:rPr kumimoji="1" lang="en-US" altLang="zh-CN"/>
              <a:t>Basically,</a:t>
            </a:r>
            <a:r>
              <a:rPr kumimoji="1" lang="en-US" altLang="zh-CN">
                <a:solidFill>
                  <a:srgbClr val="C00000"/>
                </a:solidFill>
              </a:rPr>
              <a:t> C </a:t>
            </a:r>
            <a:r>
              <a:rPr kumimoji="1" lang="en-US" altLang="zh-CN"/>
              <a:t>packs the job in </a:t>
            </a:r>
            <a:r>
              <a:rPr kumimoji="1" lang="en-US" altLang="zh-CN">
                <a:solidFill>
                  <a:srgbClr val="C00000"/>
                </a:solidFill>
              </a:rPr>
              <a:t>a compact form </a:t>
            </a:r>
            <a:r>
              <a:rPr kumimoji="1" lang="en-US" altLang="zh-CN"/>
              <a:t>that can be migrated/started quicky</a:t>
            </a:r>
          </a:p>
          <a:p>
            <a:pPr lvl="1"/>
            <a:r>
              <a:rPr kumimoji="1" lang="en-US" altLang="zh-CN"/>
              <a:t>Includes: CPU pages, GPU buffers, Registers (program counter) &amp; GPU kernels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2F4E5F-C5F9-1EE6-1B7D-DD67B4178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D65DE3E-93D6-03EE-4168-7E137BD606B3}"/>
              </a:ext>
            </a:extLst>
          </p:cNvPr>
          <p:cNvGrpSpPr/>
          <p:nvPr/>
        </p:nvGrpSpPr>
        <p:grpSpPr>
          <a:xfrm>
            <a:off x="508000" y="2911961"/>
            <a:ext cx="935182" cy="1014275"/>
            <a:chOff x="508000" y="1843225"/>
            <a:chExt cx="935182" cy="101427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FB52772-5210-6F11-012E-7D8C520C0AD2}"/>
                </a:ext>
              </a:extLst>
            </p:cNvPr>
            <p:cNvSpPr txBox="1"/>
            <p:nvPr/>
          </p:nvSpPr>
          <p:spPr>
            <a:xfrm>
              <a:off x="508000" y="1843225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CPU</a:t>
              </a:r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84FBB4D-3C95-9574-CDDB-5389F3606786}"/>
                </a:ext>
              </a:extLst>
            </p:cNvPr>
            <p:cNvSpPr txBox="1"/>
            <p:nvPr/>
          </p:nvSpPr>
          <p:spPr>
            <a:xfrm>
              <a:off x="508000" y="2435084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GPU</a:t>
              </a: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57824DF-CC80-87FB-FBE1-36F1E610787D}"/>
                </a:ext>
              </a:extLst>
            </p:cNvPr>
            <p:cNvSpPr/>
            <p:nvPr/>
          </p:nvSpPr>
          <p:spPr>
            <a:xfrm>
              <a:off x="508000" y="1843225"/>
              <a:ext cx="669636" cy="10142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DB112636-5472-69A0-5B73-D61566A664D9}"/>
              </a:ext>
            </a:extLst>
          </p:cNvPr>
          <p:cNvCxnSpPr>
            <a:cxnSpLocks/>
          </p:cNvCxnSpPr>
          <p:nvPr/>
        </p:nvCxnSpPr>
        <p:spPr>
          <a:xfrm>
            <a:off x="1443182" y="3023743"/>
            <a:ext cx="7527563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2D886A3-734C-AEB0-D7A3-A89B118C42A1}"/>
              </a:ext>
            </a:extLst>
          </p:cNvPr>
          <p:cNvCxnSpPr>
            <a:cxnSpLocks/>
          </p:cNvCxnSpPr>
          <p:nvPr/>
        </p:nvCxnSpPr>
        <p:spPr>
          <a:xfrm>
            <a:off x="1457036" y="3730325"/>
            <a:ext cx="7513709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右箭头 10">
            <a:extLst>
              <a:ext uri="{FF2B5EF4-FFF2-40B4-BE49-F238E27FC236}">
                <a16:creationId xmlns:a16="http://schemas.microsoft.com/office/drawing/2014/main" id="{5F120025-8359-68BC-E63A-BC3C387C0A97}"/>
              </a:ext>
            </a:extLst>
          </p:cNvPr>
          <p:cNvSpPr/>
          <p:nvPr/>
        </p:nvSpPr>
        <p:spPr>
          <a:xfrm>
            <a:off x="8864926" y="2326852"/>
            <a:ext cx="413255" cy="469435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60577B4-47A8-58C5-0E28-B9F6C0F855F4}"/>
              </a:ext>
            </a:extLst>
          </p:cNvPr>
          <p:cNvSpPr txBox="1"/>
          <p:nvPr/>
        </p:nvSpPr>
        <p:spPr>
          <a:xfrm>
            <a:off x="8093008" y="2377053"/>
            <a:ext cx="978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Time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48A73D6-8939-04D4-3E64-222B868FECAE}"/>
              </a:ext>
            </a:extLst>
          </p:cNvPr>
          <p:cNvSpPr/>
          <p:nvPr/>
        </p:nvSpPr>
        <p:spPr>
          <a:xfrm>
            <a:off x="1630995" y="2897677"/>
            <a:ext cx="2175164" cy="251999"/>
          </a:xfrm>
          <a:prstGeom prst="rect">
            <a:avLst/>
          </a:prstGeom>
          <a:solidFill>
            <a:srgbClr val="DCDCD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9B28917-4DAF-21EF-71BD-746780FD85DB}"/>
              </a:ext>
            </a:extLst>
          </p:cNvPr>
          <p:cNvSpPr/>
          <p:nvPr/>
        </p:nvSpPr>
        <p:spPr>
          <a:xfrm>
            <a:off x="1916545" y="3588877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1A885D0-532C-5235-EA6C-3A9BF930EA27}"/>
              </a:ext>
            </a:extLst>
          </p:cNvPr>
          <p:cNvSpPr/>
          <p:nvPr/>
        </p:nvSpPr>
        <p:spPr>
          <a:xfrm>
            <a:off x="2389908" y="3590120"/>
            <a:ext cx="18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0B5E420-5C70-2F71-3258-4AC0219B548D}"/>
              </a:ext>
            </a:extLst>
          </p:cNvPr>
          <p:cNvSpPr/>
          <p:nvPr/>
        </p:nvSpPr>
        <p:spPr>
          <a:xfrm>
            <a:off x="2749908" y="3590120"/>
            <a:ext cx="54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53549D2-455F-C963-45BF-2DEDB8DF4277}"/>
              </a:ext>
            </a:extLst>
          </p:cNvPr>
          <p:cNvSpPr/>
          <p:nvPr/>
        </p:nvSpPr>
        <p:spPr>
          <a:xfrm>
            <a:off x="3445116" y="3595369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6053D3D-FC3C-5FDB-7662-B62C88D0F3B7}"/>
              </a:ext>
            </a:extLst>
          </p:cNvPr>
          <p:cNvSpPr/>
          <p:nvPr/>
        </p:nvSpPr>
        <p:spPr>
          <a:xfrm>
            <a:off x="3821445" y="3215737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95E3753-1DE8-E0C7-CA66-58A6D2CB3E27}"/>
              </a:ext>
            </a:extLst>
          </p:cNvPr>
          <p:cNvSpPr/>
          <p:nvPr/>
        </p:nvSpPr>
        <p:spPr>
          <a:xfrm>
            <a:off x="3804256" y="3841230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30CE5271-DACE-651F-E3B8-5C7F59933FD2}"/>
              </a:ext>
            </a:extLst>
          </p:cNvPr>
          <p:cNvCxnSpPr>
            <a:cxnSpLocks/>
          </p:cNvCxnSpPr>
          <p:nvPr/>
        </p:nvCxnSpPr>
        <p:spPr>
          <a:xfrm>
            <a:off x="3805116" y="2531445"/>
            <a:ext cx="0" cy="1838425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73598C59-A1EF-776E-BD6D-A10CBE7F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979" y="3135776"/>
            <a:ext cx="468617" cy="468617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160DCCBA-1066-560F-BDFE-042DAE94B36E}"/>
              </a:ext>
            </a:extLst>
          </p:cNvPr>
          <p:cNvSpPr txBox="1"/>
          <p:nvPr/>
        </p:nvSpPr>
        <p:spPr>
          <a:xfrm>
            <a:off x="1718344" y="2385903"/>
            <a:ext cx="2501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CPU execution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6FA5286-DC28-7CFC-FF43-F9517493B8DE}"/>
              </a:ext>
            </a:extLst>
          </p:cNvPr>
          <p:cNvSpPr txBox="1"/>
          <p:nvPr/>
        </p:nvSpPr>
        <p:spPr>
          <a:xfrm>
            <a:off x="1867555" y="4013045"/>
            <a:ext cx="20023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GPU execution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C36A1BCE-EE5C-9D0C-3C82-F0345E51429D}"/>
              </a:ext>
            </a:extLst>
          </p:cNvPr>
          <p:cNvSpPr/>
          <p:nvPr/>
        </p:nvSpPr>
        <p:spPr>
          <a:xfrm>
            <a:off x="5534526" y="2752794"/>
            <a:ext cx="462013" cy="490921"/>
          </a:xfrm>
          <a:custGeom>
            <a:avLst/>
            <a:gdLst>
              <a:gd name="connsiteX0" fmla="*/ 0 w 462013"/>
              <a:gd name="connsiteY0" fmla="*/ 490921 h 490921"/>
              <a:gd name="connsiteX1" fmla="*/ 154005 w 462013"/>
              <a:gd name="connsiteY1" fmla="*/ 32 h 490921"/>
              <a:gd name="connsiteX2" fmla="*/ 462013 w 462013"/>
              <a:gd name="connsiteY2" fmla="*/ 471670 h 49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013" h="490921">
                <a:moveTo>
                  <a:pt x="0" y="490921"/>
                </a:moveTo>
                <a:cubicBezTo>
                  <a:pt x="38501" y="247080"/>
                  <a:pt x="77003" y="3240"/>
                  <a:pt x="154005" y="32"/>
                </a:cubicBezTo>
                <a:cubicBezTo>
                  <a:pt x="231007" y="-3176"/>
                  <a:pt x="346510" y="234247"/>
                  <a:pt x="462013" y="47167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024BD97-AA89-4E70-A564-D5859A1F42ED}"/>
              </a:ext>
            </a:extLst>
          </p:cNvPr>
          <p:cNvSpPr txBox="1"/>
          <p:nvPr/>
        </p:nvSpPr>
        <p:spPr>
          <a:xfrm>
            <a:off x="4066723" y="4012009"/>
            <a:ext cx="2501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Copy GPU buffers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E0EB7D33-2422-20F2-8279-C4A5FFF6D82C}"/>
              </a:ext>
            </a:extLst>
          </p:cNvPr>
          <p:cNvSpPr/>
          <p:nvPr/>
        </p:nvSpPr>
        <p:spPr>
          <a:xfrm>
            <a:off x="5552467" y="3513020"/>
            <a:ext cx="444072" cy="298585"/>
          </a:xfrm>
          <a:custGeom>
            <a:avLst/>
            <a:gdLst>
              <a:gd name="connsiteX0" fmla="*/ 1310 w 444072"/>
              <a:gd name="connsiteY0" fmla="*/ 298585 h 298585"/>
              <a:gd name="connsiteX1" fmla="*/ 68687 w 444072"/>
              <a:gd name="connsiteY1" fmla="*/ 48328 h 298585"/>
              <a:gd name="connsiteX2" fmla="*/ 444072 w 444072"/>
              <a:gd name="connsiteY2" fmla="*/ 202 h 29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072" h="298585">
                <a:moveTo>
                  <a:pt x="1310" y="298585"/>
                </a:moveTo>
                <a:cubicBezTo>
                  <a:pt x="-1899" y="198321"/>
                  <a:pt x="-5107" y="98058"/>
                  <a:pt x="68687" y="48328"/>
                </a:cubicBezTo>
                <a:cubicBezTo>
                  <a:pt x="142481" y="-1403"/>
                  <a:pt x="293276" y="-601"/>
                  <a:pt x="444072" y="20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6C1FCBA-2395-AFF6-B6F2-D38A5B9A09A2}"/>
              </a:ext>
            </a:extLst>
          </p:cNvPr>
          <p:cNvSpPr txBox="1"/>
          <p:nvPr/>
        </p:nvSpPr>
        <p:spPr>
          <a:xfrm>
            <a:off x="3869945" y="2376011"/>
            <a:ext cx="2501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Copy CPU pages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7" name="三角形 36">
            <a:extLst>
              <a:ext uri="{FF2B5EF4-FFF2-40B4-BE49-F238E27FC236}">
                <a16:creationId xmlns:a16="http://schemas.microsoft.com/office/drawing/2014/main" id="{787926A9-1A51-0D85-55EA-5278089D8CA9}"/>
              </a:ext>
            </a:extLst>
          </p:cNvPr>
          <p:cNvSpPr/>
          <p:nvPr/>
        </p:nvSpPr>
        <p:spPr>
          <a:xfrm>
            <a:off x="592247" y="2523376"/>
            <a:ext cx="496200" cy="442614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08DD562-B39E-2BA3-FD7D-8B843C69508A}"/>
              </a:ext>
            </a:extLst>
          </p:cNvPr>
          <p:cNvSpPr txBox="1"/>
          <p:nvPr/>
        </p:nvSpPr>
        <p:spPr>
          <a:xfrm>
            <a:off x="519545" y="1907366"/>
            <a:ext cx="891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AI job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DE37B76D-E3C9-9606-A8CC-5923FEEDB158}"/>
              </a:ext>
            </a:extLst>
          </p:cNvPr>
          <p:cNvSpPr/>
          <p:nvPr/>
        </p:nvSpPr>
        <p:spPr>
          <a:xfrm>
            <a:off x="990600" y="2079171"/>
            <a:ext cx="396021" cy="489858"/>
          </a:xfrm>
          <a:custGeom>
            <a:avLst/>
            <a:gdLst>
              <a:gd name="connsiteX0" fmla="*/ 283029 w 396021"/>
              <a:gd name="connsiteY0" fmla="*/ 0 h 489858"/>
              <a:gd name="connsiteX1" fmla="*/ 381000 w 396021"/>
              <a:gd name="connsiteY1" fmla="*/ 163286 h 489858"/>
              <a:gd name="connsiteX2" fmla="*/ 0 w 396021"/>
              <a:gd name="connsiteY2" fmla="*/ 489858 h 48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021" h="489858">
                <a:moveTo>
                  <a:pt x="283029" y="0"/>
                </a:moveTo>
                <a:cubicBezTo>
                  <a:pt x="355600" y="40821"/>
                  <a:pt x="428171" y="81643"/>
                  <a:pt x="381000" y="163286"/>
                </a:cubicBezTo>
                <a:cubicBezTo>
                  <a:pt x="333829" y="244929"/>
                  <a:pt x="166914" y="367393"/>
                  <a:pt x="0" y="48985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80FDF38-AE0B-4642-00D8-F36085F7A770}"/>
              </a:ext>
            </a:extLst>
          </p:cNvPr>
          <p:cNvSpPr txBox="1"/>
          <p:nvPr/>
        </p:nvSpPr>
        <p:spPr>
          <a:xfrm>
            <a:off x="3386732" y="4482435"/>
            <a:ext cx="869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</a:rPr>
              <a:t>Stop</a:t>
            </a:r>
            <a:endParaRPr lang="zh-CN" altLang="en-US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5D02327-BF1E-06A5-6CCB-F561DD3D69E3}"/>
              </a:ext>
            </a:extLst>
          </p:cNvPr>
          <p:cNvSpPr txBox="1"/>
          <p:nvPr/>
        </p:nvSpPr>
        <p:spPr>
          <a:xfrm>
            <a:off x="3386731" y="4927631"/>
            <a:ext cx="33515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</a:rPr>
              <a:t>Copy registers (including program counter, PC) </a:t>
            </a:r>
            <a:endParaRPr lang="zh-CN" altLang="en-US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3" name="任意形状 42">
            <a:extLst>
              <a:ext uri="{FF2B5EF4-FFF2-40B4-BE49-F238E27FC236}">
                <a16:creationId xmlns:a16="http://schemas.microsoft.com/office/drawing/2014/main" id="{5B65CC4E-B85D-2C39-4095-273D699F9560}"/>
              </a:ext>
            </a:extLst>
          </p:cNvPr>
          <p:cNvSpPr/>
          <p:nvPr/>
        </p:nvSpPr>
        <p:spPr>
          <a:xfrm>
            <a:off x="5736771" y="3690257"/>
            <a:ext cx="681227" cy="1904405"/>
          </a:xfrm>
          <a:custGeom>
            <a:avLst/>
            <a:gdLst>
              <a:gd name="connsiteX0" fmla="*/ 0 w 681227"/>
              <a:gd name="connsiteY0" fmla="*/ 1698172 h 1904405"/>
              <a:gd name="connsiteX1" fmla="*/ 642258 w 681227"/>
              <a:gd name="connsiteY1" fmla="*/ 1752600 h 1904405"/>
              <a:gd name="connsiteX2" fmla="*/ 555172 w 681227"/>
              <a:gd name="connsiteY2" fmla="*/ 0 h 1904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1227" h="1904405">
                <a:moveTo>
                  <a:pt x="0" y="1698172"/>
                </a:moveTo>
                <a:cubicBezTo>
                  <a:pt x="274864" y="1866900"/>
                  <a:pt x="549729" y="2035629"/>
                  <a:pt x="642258" y="1752600"/>
                </a:cubicBezTo>
                <a:cubicBezTo>
                  <a:pt x="734787" y="1469571"/>
                  <a:pt x="644979" y="734785"/>
                  <a:pt x="555172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166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2" grpId="0" animBg="1"/>
      <p:bldP spid="34" grpId="0"/>
      <p:bldP spid="35" grpId="0" animBg="1"/>
      <p:bldP spid="36" grpId="0"/>
      <p:bldP spid="41" grpId="0"/>
      <p:bldP spid="42" grpId="0"/>
      <p:bldP spid="42" grpId="1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1F6D4E-42F8-BB5D-55A5-6514C6890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OS-level checkpoint/restore (C/R) in a nutshell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3CE82-4B59-5B82-55E4-8E69CCA597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8000" y="985292"/>
            <a:ext cx="9144000" cy="1208618"/>
          </a:xfrm>
        </p:spPr>
        <p:txBody>
          <a:bodyPr/>
          <a:lstStyle/>
          <a:p>
            <a:r>
              <a:rPr kumimoji="1" lang="en-US" altLang="zh-CN"/>
              <a:t>Basically, R re-creates the job from the compact form (checkpointed image) </a:t>
            </a:r>
          </a:p>
          <a:p>
            <a:pPr lvl="1"/>
            <a:r>
              <a:rPr kumimoji="1" lang="en-US" altLang="zh-CN"/>
              <a:t>Ignores costly initialization phase like Python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2F4E5F-C5F9-1EE6-1B7D-DD67B4178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D65DE3E-93D6-03EE-4168-7E137BD606B3}"/>
              </a:ext>
            </a:extLst>
          </p:cNvPr>
          <p:cNvGrpSpPr/>
          <p:nvPr/>
        </p:nvGrpSpPr>
        <p:grpSpPr>
          <a:xfrm>
            <a:off x="508000" y="2911961"/>
            <a:ext cx="935182" cy="1014275"/>
            <a:chOff x="508000" y="1843225"/>
            <a:chExt cx="935182" cy="101427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FB52772-5210-6F11-012E-7D8C520C0AD2}"/>
                </a:ext>
              </a:extLst>
            </p:cNvPr>
            <p:cNvSpPr txBox="1"/>
            <p:nvPr/>
          </p:nvSpPr>
          <p:spPr>
            <a:xfrm>
              <a:off x="508000" y="1843225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CPU</a:t>
              </a:r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84FBB4D-3C95-9574-CDDB-5389F3606786}"/>
                </a:ext>
              </a:extLst>
            </p:cNvPr>
            <p:cNvSpPr txBox="1"/>
            <p:nvPr/>
          </p:nvSpPr>
          <p:spPr>
            <a:xfrm>
              <a:off x="508000" y="2435084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GPU</a:t>
              </a: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57824DF-CC80-87FB-FBE1-36F1E610787D}"/>
                </a:ext>
              </a:extLst>
            </p:cNvPr>
            <p:cNvSpPr/>
            <p:nvPr/>
          </p:nvSpPr>
          <p:spPr>
            <a:xfrm>
              <a:off x="508000" y="1843225"/>
              <a:ext cx="669636" cy="10142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DB112636-5472-69A0-5B73-D61566A664D9}"/>
              </a:ext>
            </a:extLst>
          </p:cNvPr>
          <p:cNvCxnSpPr>
            <a:cxnSpLocks/>
          </p:cNvCxnSpPr>
          <p:nvPr/>
        </p:nvCxnSpPr>
        <p:spPr>
          <a:xfrm>
            <a:off x="1443182" y="3023743"/>
            <a:ext cx="7527563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2D886A3-734C-AEB0-D7A3-A89B118C42A1}"/>
              </a:ext>
            </a:extLst>
          </p:cNvPr>
          <p:cNvCxnSpPr>
            <a:cxnSpLocks/>
          </p:cNvCxnSpPr>
          <p:nvPr/>
        </p:nvCxnSpPr>
        <p:spPr>
          <a:xfrm>
            <a:off x="1457036" y="3730325"/>
            <a:ext cx="7513709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右箭头 10">
            <a:extLst>
              <a:ext uri="{FF2B5EF4-FFF2-40B4-BE49-F238E27FC236}">
                <a16:creationId xmlns:a16="http://schemas.microsoft.com/office/drawing/2014/main" id="{5F120025-8359-68BC-E63A-BC3C387C0A97}"/>
              </a:ext>
            </a:extLst>
          </p:cNvPr>
          <p:cNvSpPr/>
          <p:nvPr/>
        </p:nvSpPr>
        <p:spPr>
          <a:xfrm>
            <a:off x="8864926" y="2326852"/>
            <a:ext cx="413255" cy="469435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60577B4-47A8-58C5-0E28-B9F6C0F855F4}"/>
              </a:ext>
            </a:extLst>
          </p:cNvPr>
          <p:cNvSpPr txBox="1"/>
          <p:nvPr/>
        </p:nvSpPr>
        <p:spPr>
          <a:xfrm>
            <a:off x="8093008" y="2377053"/>
            <a:ext cx="978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Time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48A73D6-8939-04D4-3E64-222B868FECAE}"/>
              </a:ext>
            </a:extLst>
          </p:cNvPr>
          <p:cNvSpPr/>
          <p:nvPr/>
        </p:nvSpPr>
        <p:spPr>
          <a:xfrm>
            <a:off x="4219673" y="2911645"/>
            <a:ext cx="2175164" cy="251999"/>
          </a:xfrm>
          <a:prstGeom prst="rect">
            <a:avLst/>
          </a:prstGeom>
          <a:solidFill>
            <a:srgbClr val="DCDCD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9B28917-4DAF-21EF-71BD-746780FD85DB}"/>
              </a:ext>
            </a:extLst>
          </p:cNvPr>
          <p:cNvSpPr/>
          <p:nvPr/>
        </p:nvSpPr>
        <p:spPr>
          <a:xfrm>
            <a:off x="4239863" y="3595975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1A885D0-532C-5235-EA6C-3A9BF930EA27}"/>
              </a:ext>
            </a:extLst>
          </p:cNvPr>
          <p:cNvSpPr/>
          <p:nvPr/>
        </p:nvSpPr>
        <p:spPr>
          <a:xfrm>
            <a:off x="4713226" y="3597218"/>
            <a:ext cx="18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0B5E420-5C70-2F71-3258-4AC0219B548D}"/>
              </a:ext>
            </a:extLst>
          </p:cNvPr>
          <p:cNvSpPr/>
          <p:nvPr/>
        </p:nvSpPr>
        <p:spPr>
          <a:xfrm>
            <a:off x="5073226" y="3597218"/>
            <a:ext cx="54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53549D2-455F-C963-45BF-2DEDB8DF4277}"/>
              </a:ext>
            </a:extLst>
          </p:cNvPr>
          <p:cNvSpPr/>
          <p:nvPr/>
        </p:nvSpPr>
        <p:spPr>
          <a:xfrm>
            <a:off x="5768434" y="3602467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6053D3D-FC3C-5FDB-7662-B62C88D0F3B7}"/>
              </a:ext>
            </a:extLst>
          </p:cNvPr>
          <p:cNvSpPr/>
          <p:nvPr/>
        </p:nvSpPr>
        <p:spPr>
          <a:xfrm>
            <a:off x="2411567" y="2958822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95E3753-1DE8-E0C7-CA66-58A6D2CB3E27}"/>
              </a:ext>
            </a:extLst>
          </p:cNvPr>
          <p:cNvSpPr/>
          <p:nvPr/>
        </p:nvSpPr>
        <p:spPr>
          <a:xfrm>
            <a:off x="2411567" y="3660031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30CE5271-DACE-651F-E3B8-5C7F59933FD2}"/>
              </a:ext>
            </a:extLst>
          </p:cNvPr>
          <p:cNvCxnSpPr>
            <a:cxnSpLocks/>
          </p:cNvCxnSpPr>
          <p:nvPr/>
        </p:nvCxnSpPr>
        <p:spPr>
          <a:xfrm>
            <a:off x="4211567" y="2362080"/>
            <a:ext cx="0" cy="1838425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73598C59-A1EF-776E-BD6D-A10CBE7FB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65" y="3081680"/>
            <a:ext cx="468617" cy="468617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160DCCBA-1066-560F-BDFE-042DAE94B36E}"/>
              </a:ext>
            </a:extLst>
          </p:cNvPr>
          <p:cNvSpPr txBox="1"/>
          <p:nvPr/>
        </p:nvSpPr>
        <p:spPr>
          <a:xfrm>
            <a:off x="4316022" y="2486264"/>
            <a:ext cx="2501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CPU execution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6FA5286-DC28-7CFC-FF43-F9517493B8DE}"/>
              </a:ext>
            </a:extLst>
          </p:cNvPr>
          <p:cNvSpPr txBox="1"/>
          <p:nvPr/>
        </p:nvSpPr>
        <p:spPr>
          <a:xfrm>
            <a:off x="4244100" y="3992400"/>
            <a:ext cx="2501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GPU execution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C36A1BCE-EE5C-9D0C-3C82-F0345E51429D}"/>
              </a:ext>
            </a:extLst>
          </p:cNvPr>
          <p:cNvSpPr/>
          <p:nvPr/>
        </p:nvSpPr>
        <p:spPr>
          <a:xfrm>
            <a:off x="1949554" y="2561569"/>
            <a:ext cx="462013" cy="490921"/>
          </a:xfrm>
          <a:custGeom>
            <a:avLst/>
            <a:gdLst>
              <a:gd name="connsiteX0" fmla="*/ 0 w 462013"/>
              <a:gd name="connsiteY0" fmla="*/ 490921 h 490921"/>
              <a:gd name="connsiteX1" fmla="*/ 154005 w 462013"/>
              <a:gd name="connsiteY1" fmla="*/ 32 h 490921"/>
              <a:gd name="connsiteX2" fmla="*/ 462013 w 462013"/>
              <a:gd name="connsiteY2" fmla="*/ 471670 h 49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2013" h="490921">
                <a:moveTo>
                  <a:pt x="0" y="490921"/>
                </a:moveTo>
                <a:cubicBezTo>
                  <a:pt x="38501" y="247080"/>
                  <a:pt x="77003" y="3240"/>
                  <a:pt x="154005" y="32"/>
                </a:cubicBezTo>
                <a:cubicBezTo>
                  <a:pt x="231007" y="-3176"/>
                  <a:pt x="346510" y="234247"/>
                  <a:pt x="462013" y="47167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024BD97-AA89-4E70-A564-D5859A1F42ED}"/>
              </a:ext>
            </a:extLst>
          </p:cNvPr>
          <p:cNvSpPr txBox="1"/>
          <p:nvPr/>
        </p:nvSpPr>
        <p:spPr>
          <a:xfrm>
            <a:off x="1917422" y="3992400"/>
            <a:ext cx="2501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Copy GPU buffers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6C1FCBA-2395-AFF6-B6F2-D38A5B9A09A2}"/>
              </a:ext>
            </a:extLst>
          </p:cNvPr>
          <p:cNvSpPr txBox="1"/>
          <p:nvPr/>
        </p:nvSpPr>
        <p:spPr>
          <a:xfrm>
            <a:off x="2219277" y="2487039"/>
            <a:ext cx="2501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Copy CPU pages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F28A532D-F1F7-CF90-B351-CF1EFB29D441}"/>
              </a:ext>
            </a:extLst>
          </p:cNvPr>
          <p:cNvSpPr/>
          <p:nvPr/>
        </p:nvSpPr>
        <p:spPr>
          <a:xfrm>
            <a:off x="1948543" y="3407229"/>
            <a:ext cx="566057" cy="734069"/>
          </a:xfrm>
          <a:custGeom>
            <a:avLst/>
            <a:gdLst>
              <a:gd name="connsiteX0" fmla="*/ 0 w 566057"/>
              <a:gd name="connsiteY0" fmla="*/ 0 h 734069"/>
              <a:gd name="connsiteX1" fmla="*/ 250371 w 566057"/>
              <a:gd name="connsiteY1" fmla="*/ 718457 h 734069"/>
              <a:gd name="connsiteX2" fmla="*/ 566057 w 566057"/>
              <a:gd name="connsiteY2" fmla="*/ 424542 h 73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057" h="734069">
                <a:moveTo>
                  <a:pt x="0" y="0"/>
                </a:moveTo>
                <a:cubicBezTo>
                  <a:pt x="78014" y="323850"/>
                  <a:pt x="156028" y="647700"/>
                  <a:pt x="250371" y="718457"/>
                </a:cubicBezTo>
                <a:cubicBezTo>
                  <a:pt x="344714" y="789214"/>
                  <a:pt x="455385" y="606878"/>
                  <a:pt x="566057" y="42454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86436F5-D909-06D9-3200-CAF5950F4EF1}"/>
              </a:ext>
            </a:extLst>
          </p:cNvPr>
          <p:cNvSpPr txBox="1"/>
          <p:nvPr/>
        </p:nvSpPr>
        <p:spPr>
          <a:xfrm>
            <a:off x="3679962" y="4662679"/>
            <a:ext cx="1333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</a:rPr>
              <a:t>Restore PC </a:t>
            </a:r>
            <a:endParaRPr lang="zh-CN" altLang="en-US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23" name="三角形 22">
            <a:extLst>
              <a:ext uri="{FF2B5EF4-FFF2-40B4-BE49-F238E27FC236}">
                <a16:creationId xmlns:a16="http://schemas.microsoft.com/office/drawing/2014/main" id="{00D20D17-B9A3-200B-9E04-60F69C6EFAFE}"/>
              </a:ext>
            </a:extLst>
          </p:cNvPr>
          <p:cNvSpPr/>
          <p:nvPr/>
        </p:nvSpPr>
        <p:spPr>
          <a:xfrm>
            <a:off x="3963467" y="1959141"/>
            <a:ext cx="496200" cy="442614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2C5C77F7-9685-D058-685E-E5AE8B7C52E2}"/>
              </a:ext>
            </a:extLst>
          </p:cNvPr>
          <p:cNvSpPr/>
          <p:nvPr/>
        </p:nvSpPr>
        <p:spPr>
          <a:xfrm>
            <a:off x="1872343" y="3363686"/>
            <a:ext cx="2296886" cy="1762812"/>
          </a:xfrm>
          <a:custGeom>
            <a:avLst/>
            <a:gdLst>
              <a:gd name="connsiteX0" fmla="*/ 0 w 2296886"/>
              <a:gd name="connsiteY0" fmla="*/ 0 h 1762812"/>
              <a:gd name="connsiteX1" fmla="*/ 500743 w 2296886"/>
              <a:gd name="connsiteY1" fmla="*/ 1730828 h 1762812"/>
              <a:gd name="connsiteX2" fmla="*/ 2296886 w 2296886"/>
              <a:gd name="connsiteY2" fmla="*/ 957943 h 176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886" h="1762812">
                <a:moveTo>
                  <a:pt x="0" y="0"/>
                </a:moveTo>
                <a:cubicBezTo>
                  <a:pt x="58964" y="785585"/>
                  <a:pt x="117929" y="1571171"/>
                  <a:pt x="500743" y="1730828"/>
                </a:cubicBezTo>
                <a:cubicBezTo>
                  <a:pt x="883557" y="1890485"/>
                  <a:pt x="1590221" y="1424214"/>
                  <a:pt x="2296886" y="95794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48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0" grpId="0"/>
      <p:bldP spid="31" grpId="0"/>
      <p:bldP spid="32" grpId="0" animBg="1"/>
      <p:bldP spid="34" grpId="0"/>
      <p:bldP spid="36" grpId="0"/>
      <p:bldP spid="20" grpId="0" animBg="1"/>
      <p:bldP spid="21" grpId="0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6C16A-19AB-1421-D2C6-CD73F790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Put it all together: OS-level C/R for job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9ACC93-51AB-CF0C-9B20-CD6029D5E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836145"/>
          </a:xfrm>
        </p:spPr>
        <p:txBody>
          <a:bodyPr/>
          <a:lstStyle/>
          <a:p>
            <a:r>
              <a:rPr kumimoji="1" lang="en-US" altLang="zh-CN"/>
              <a:t>Directly checkpoint the job‘s memory to the target machine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A8C1FE-049B-7608-B6D9-FE4764ED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2029DCAE-D6FE-FA99-AB0F-814A9446F04D}"/>
              </a:ext>
            </a:extLst>
          </p:cNvPr>
          <p:cNvCxnSpPr/>
          <p:nvPr/>
        </p:nvCxnSpPr>
        <p:spPr>
          <a:xfrm>
            <a:off x="975591" y="3545115"/>
            <a:ext cx="8260628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EDE0CE07-983F-CEB2-CDA1-2FABE8924D00}"/>
              </a:ext>
            </a:extLst>
          </p:cNvPr>
          <p:cNvGrpSpPr/>
          <p:nvPr/>
        </p:nvGrpSpPr>
        <p:grpSpPr>
          <a:xfrm>
            <a:off x="508000" y="1987084"/>
            <a:ext cx="935182" cy="1014275"/>
            <a:chOff x="508000" y="1843225"/>
            <a:chExt cx="935182" cy="10142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BA1DE98-C31B-76F4-922F-23667FD6D187}"/>
                </a:ext>
              </a:extLst>
            </p:cNvPr>
            <p:cNvSpPr txBox="1"/>
            <p:nvPr/>
          </p:nvSpPr>
          <p:spPr>
            <a:xfrm>
              <a:off x="508000" y="1843225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CPU</a:t>
              </a:r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D1C37AE-D801-37C4-B668-86430BBD433D}"/>
                </a:ext>
              </a:extLst>
            </p:cNvPr>
            <p:cNvSpPr txBox="1"/>
            <p:nvPr/>
          </p:nvSpPr>
          <p:spPr>
            <a:xfrm>
              <a:off x="508000" y="2435084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GPU</a:t>
              </a:r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AE5E0A9-930E-C799-05C3-5E37328F172E}"/>
                </a:ext>
              </a:extLst>
            </p:cNvPr>
            <p:cNvSpPr/>
            <p:nvPr/>
          </p:nvSpPr>
          <p:spPr>
            <a:xfrm>
              <a:off x="508000" y="1843225"/>
              <a:ext cx="669636" cy="10142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5DB61790-50D4-93B9-3002-448C9B256F4B}"/>
              </a:ext>
            </a:extLst>
          </p:cNvPr>
          <p:cNvCxnSpPr/>
          <p:nvPr/>
        </p:nvCxnSpPr>
        <p:spPr>
          <a:xfrm>
            <a:off x="1443182" y="2098866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078D2939-ED1A-4E73-4BD9-24C49C535CEB}"/>
              </a:ext>
            </a:extLst>
          </p:cNvPr>
          <p:cNvCxnSpPr/>
          <p:nvPr/>
        </p:nvCxnSpPr>
        <p:spPr>
          <a:xfrm>
            <a:off x="1457036" y="2805448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699B81C-2B05-57FC-FC9A-AD309BEB502E}"/>
              </a:ext>
            </a:extLst>
          </p:cNvPr>
          <p:cNvGrpSpPr/>
          <p:nvPr/>
        </p:nvGrpSpPr>
        <p:grpSpPr>
          <a:xfrm>
            <a:off x="508000" y="4074632"/>
            <a:ext cx="935182" cy="1014275"/>
            <a:chOff x="508000" y="1843225"/>
            <a:chExt cx="935182" cy="101427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901F2BF-72FC-3F55-5828-361C77B349B5}"/>
                </a:ext>
              </a:extLst>
            </p:cNvPr>
            <p:cNvSpPr txBox="1"/>
            <p:nvPr/>
          </p:nvSpPr>
          <p:spPr>
            <a:xfrm>
              <a:off x="508000" y="1843225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CPU</a:t>
              </a:r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C1C0BB4-7E5B-DE8E-254A-EF7BE66EBEE8}"/>
                </a:ext>
              </a:extLst>
            </p:cNvPr>
            <p:cNvSpPr txBox="1"/>
            <p:nvPr/>
          </p:nvSpPr>
          <p:spPr>
            <a:xfrm>
              <a:off x="508000" y="2435084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GPU</a:t>
              </a: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5854BAE-3234-CD92-7E66-30575E949E70}"/>
                </a:ext>
              </a:extLst>
            </p:cNvPr>
            <p:cNvSpPr/>
            <p:nvPr/>
          </p:nvSpPr>
          <p:spPr>
            <a:xfrm>
              <a:off x="508000" y="1843225"/>
              <a:ext cx="669636" cy="10142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1EDA071-8AE4-D7CC-6CF5-BB4ED0D6ECC2}"/>
              </a:ext>
            </a:extLst>
          </p:cNvPr>
          <p:cNvCxnSpPr/>
          <p:nvPr/>
        </p:nvCxnSpPr>
        <p:spPr>
          <a:xfrm>
            <a:off x="1443182" y="4186414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554EED50-28A1-60E4-D72A-8D534C324323}"/>
              </a:ext>
            </a:extLst>
          </p:cNvPr>
          <p:cNvCxnSpPr/>
          <p:nvPr/>
        </p:nvCxnSpPr>
        <p:spPr>
          <a:xfrm>
            <a:off x="1457036" y="4892996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右箭头 17">
            <a:extLst>
              <a:ext uri="{FF2B5EF4-FFF2-40B4-BE49-F238E27FC236}">
                <a16:creationId xmlns:a16="http://schemas.microsoft.com/office/drawing/2014/main" id="{4EFC90AD-7988-B75C-BA0E-C675D06D16AF}"/>
              </a:ext>
            </a:extLst>
          </p:cNvPr>
          <p:cNvSpPr/>
          <p:nvPr/>
        </p:nvSpPr>
        <p:spPr>
          <a:xfrm>
            <a:off x="9105559" y="1263225"/>
            <a:ext cx="413255" cy="469435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527368E-2A62-D4F0-06BC-FFC773690DCA}"/>
              </a:ext>
            </a:extLst>
          </p:cNvPr>
          <p:cNvSpPr txBox="1"/>
          <p:nvPr/>
        </p:nvSpPr>
        <p:spPr>
          <a:xfrm>
            <a:off x="8333641" y="1313426"/>
            <a:ext cx="978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Time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AE28972-4ABC-2900-3905-3FDD74E1839C}"/>
              </a:ext>
            </a:extLst>
          </p:cNvPr>
          <p:cNvSpPr/>
          <p:nvPr/>
        </p:nvSpPr>
        <p:spPr>
          <a:xfrm>
            <a:off x="1630995" y="1972800"/>
            <a:ext cx="2175164" cy="251999"/>
          </a:xfrm>
          <a:prstGeom prst="rect">
            <a:avLst/>
          </a:prstGeom>
          <a:solidFill>
            <a:srgbClr val="DCDCD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62F3EEF-6226-D090-F724-F73FA96FD98D}"/>
              </a:ext>
            </a:extLst>
          </p:cNvPr>
          <p:cNvSpPr/>
          <p:nvPr/>
        </p:nvSpPr>
        <p:spPr>
          <a:xfrm>
            <a:off x="1916545" y="2664000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4586115-BA6A-6012-D66E-2598DC1EF18A}"/>
              </a:ext>
            </a:extLst>
          </p:cNvPr>
          <p:cNvSpPr/>
          <p:nvPr/>
        </p:nvSpPr>
        <p:spPr>
          <a:xfrm>
            <a:off x="2389908" y="2665243"/>
            <a:ext cx="18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B24E044-5AA5-86F0-3170-E7DF7A0CF1F3}"/>
              </a:ext>
            </a:extLst>
          </p:cNvPr>
          <p:cNvSpPr/>
          <p:nvPr/>
        </p:nvSpPr>
        <p:spPr>
          <a:xfrm>
            <a:off x="2749908" y="2665243"/>
            <a:ext cx="54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F6C283C-B92A-121F-CD57-B4EB4C7F0109}"/>
              </a:ext>
            </a:extLst>
          </p:cNvPr>
          <p:cNvSpPr/>
          <p:nvPr/>
        </p:nvSpPr>
        <p:spPr>
          <a:xfrm>
            <a:off x="3445116" y="2670492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48359FCA-8829-EA87-52A4-637132B131FE}"/>
              </a:ext>
            </a:extLst>
          </p:cNvPr>
          <p:cNvCxnSpPr/>
          <p:nvPr/>
        </p:nvCxnSpPr>
        <p:spPr>
          <a:xfrm>
            <a:off x="3805116" y="1598400"/>
            <a:ext cx="0" cy="3698577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F5C74A57-370C-9BB8-8ECF-AFBFA27ACC6D}"/>
              </a:ext>
            </a:extLst>
          </p:cNvPr>
          <p:cNvSpPr txBox="1"/>
          <p:nvPr/>
        </p:nvSpPr>
        <p:spPr>
          <a:xfrm>
            <a:off x="2208282" y="3379190"/>
            <a:ext cx="162325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Migration start</a:t>
            </a:r>
            <a:endParaRPr lang="zh-CN" altLang="en-US">
              <a:latin typeface="Lato" panose="020F0502020204030203" pitchFamily="34" charset="0"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37EDFE67-BB94-EA6E-638F-B165D7FBA999}"/>
              </a:ext>
            </a:extLst>
          </p:cNvPr>
          <p:cNvCxnSpPr/>
          <p:nvPr/>
        </p:nvCxnSpPr>
        <p:spPr>
          <a:xfrm>
            <a:off x="3445116" y="3544688"/>
            <a:ext cx="360000" cy="0"/>
          </a:xfrm>
          <a:prstGeom prst="straightConnector1">
            <a:avLst/>
          </a:prstGeom>
          <a:ln w="412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A6E7647F-22C1-82C7-0226-2B4DAFFF069C}"/>
              </a:ext>
            </a:extLst>
          </p:cNvPr>
          <p:cNvSpPr/>
          <p:nvPr/>
        </p:nvSpPr>
        <p:spPr>
          <a:xfrm>
            <a:off x="3821445" y="2290860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2B7F174-987F-B8C8-5000-4BB15CE66676}"/>
              </a:ext>
            </a:extLst>
          </p:cNvPr>
          <p:cNvSpPr/>
          <p:nvPr/>
        </p:nvSpPr>
        <p:spPr>
          <a:xfrm>
            <a:off x="3804256" y="2916353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DDCC612-E330-0A29-65DF-79643E1E0DB8}"/>
              </a:ext>
            </a:extLst>
          </p:cNvPr>
          <p:cNvSpPr/>
          <p:nvPr/>
        </p:nvSpPr>
        <p:spPr>
          <a:xfrm>
            <a:off x="6226464" y="4463414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C152C3C-D68C-CF77-2769-F9E3BEA08C3E}"/>
              </a:ext>
            </a:extLst>
          </p:cNvPr>
          <p:cNvSpPr/>
          <p:nvPr/>
        </p:nvSpPr>
        <p:spPr>
          <a:xfrm>
            <a:off x="6209275" y="5088907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B36E9747-5EC1-699C-B55F-A11F0CEF104E}"/>
              </a:ext>
            </a:extLst>
          </p:cNvPr>
          <p:cNvCxnSpPr>
            <a:cxnSpLocks/>
          </p:cNvCxnSpPr>
          <p:nvPr/>
        </p:nvCxnSpPr>
        <p:spPr>
          <a:xfrm>
            <a:off x="8015275" y="1548484"/>
            <a:ext cx="0" cy="3845492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85C5B416-BC72-2FCF-4F5F-39DDD5B9AAF6}"/>
              </a:ext>
            </a:extLst>
          </p:cNvPr>
          <p:cNvSpPr txBox="1"/>
          <p:nvPr/>
        </p:nvSpPr>
        <p:spPr>
          <a:xfrm>
            <a:off x="3885749" y="3337006"/>
            <a:ext cx="184853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Checkpoint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B043870-E862-C634-F9D9-80DFAD4FA1D6}"/>
              </a:ext>
            </a:extLst>
          </p:cNvPr>
          <p:cNvSpPr txBox="1"/>
          <p:nvPr/>
        </p:nvSpPr>
        <p:spPr>
          <a:xfrm>
            <a:off x="6395708" y="3333024"/>
            <a:ext cx="112738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Restore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2F2B2CB1-E70F-C9BC-2E0C-C7DB730178EE}"/>
              </a:ext>
            </a:extLst>
          </p:cNvPr>
          <p:cNvSpPr/>
          <p:nvPr/>
        </p:nvSpPr>
        <p:spPr>
          <a:xfrm>
            <a:off x="5682343" y="2208305"/>
            <a:ext cx="555171" cy="2331037"/>
          </a:xfrm>
          <a:custGeom>
            <a:avLst/>
            <a:gdLst>
              <a:gd name="connsiteX0" fmla="*/ 0 w 538843"/>
              <a:gd name="connsiteY0" fmla="*/ 175666 h 2167752"/>
              <a:gd name="connsiteX1" fmla="*/ 228600 w 538843"/>
              <a:gd name="connsiteY1" fmla="*/ 94024 h 2167752"/>
              <a:gd name="connsiteX2" fmla="*/ 293914 w 538843"/>
              <a:gd name="connsiteY2" fmla="*/ 1318666 h 2167752"/>
              <a:gd name="connsiteX3" fmla="*/ 538843 w 538843"/>
              <a:gd name="connsiteY3" fmla="*/ 2167752 h 2167752"/>
              <a:gd name="connsiteX0" fmla="*/ 0 w 555171"/>
              <a:gd name="connsiteY0" fmla="*/ 175666 h 2331037"/>
              <a:gd name="connsiteX1" fmla="*/ 228600 w 555171"/>
              <a:gd name="connsiteY1" fmla="*/ 94024 h 2331037"/>
              <a:gd name="connsiteX2" fmla="*/ 293914 w 555171"/>
              <a:gd name="connsiteY2" fmla="*/ 1318666 h 2331037"/>
              <a:gd name="connsiteX3" fmla="*/ 555171 w 555171"/>
              <a:gd name="connsiteY3" fmla="*/ 2331037 h 2331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171" h="2331037">
                <a:moveTo>
                  <a:pt x="0" y="175666"/>
                </a:moveTo>
                <a:cubicBezTo>
                  <a:pt x="89807" y="39595"/>
                  <a:pt x="179614" y="-96476"/>
                  <a:pt x="228600" y="94024"/>
                </a:cubicBezTo>
                <a:cubicBezTo>
                  <a:pt x="277586" y="284524"/>
                  <a:pt x="242207" y="973045"/>
                  <a:pt x="293914" y="1318666"/>
                </a:cubicBezTo>
                <a:cubicBezTo>
                  <a:pt x="345621" y="1664287"/>
                  <a:pt x="458560" y="2079304"/>
                  <a:pt x="555171" y="233103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7EC9E5F5-6FE5-B7D5-E5F6-FB5102667EFE}"/>
              </a:ext>
            </a:extLst>
          </p:cNvPr>
          <p:cNvSpPr/>
          <p:nvPr/>
        </p:nvSpPr>
        <p:spPr>
          <a:xfrm>
            <a:off x="5595100" y="3069771"/>
            <a:ext cx="609757" cy="2090058"/>
          </a:xfrm>
          <a:custGeom>
            <a:avLst/>
            <a:gdLst>
              <a:gd name="connsiteX0" fmla="*/ 5600 w 609757"/>
              <a:gd name="connsiteY0" fmla="*/ 0 h 2090058"/>
              <a:gd name="connsiteX1" fmla="*/ 87243 w 609757"/>
              <a:gd name="connsiteY1" fmla="*/ 1387929 h 2090058"/>
              <a:gd name="connsiteX2" fmla="*/ 609757 w 609757"/>
              <a:gd name="connsiteY2" fmla="*/ 2090058 h 209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57" h="2090058">
                <a:moveTo>
                  <a:pt x="5600" y="0"/>
                </a:moveTo>
                <a:cubicBezTo>
                  <a:pt x="-3925" y="519793"/>
                  <a:pt x="-13450" y="1039586"/>
                  <a:pt x="87243" y="1387929"/>
                </a:cubicBezTo>
                <a:cubicBezTo>
                  <a:pt x="187936" y="1736272"/>
                  <a:pt x="398846" y="1913165"/>
                  <a:pt x="609757" y="209005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1D74334-FC49-8957-9508-4FF61E94DE0D}"/>
              </a:ext>
            </a:extLst>
          </p:cNvPr>
          <p:cNvSpPr/>
          <p:nvPr/>
        </p:nvSpPr>
        <p:spPr>
          <a:xfrm>
            <a:off x="8021276" y="4131079"/>
            <a:ext cx="1188000" cy="251110"/>
          </a:xfrm>
          <a:prstGeom prst="rect">
            <a:avLst/>
          </a:prstGeom>
          <a:solidFill>
            <a:srgbClr val="DCDCD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82F121D-8E96-D9FA-0926-043C68978336}"/>
              </a:ext>
            </a:extLst>
          </p:cNvPr>
          <p:cNvSpPr/>
          <p:nvPr/>
        </p:nvSpPr>
        <p:spPr>
          <a:xfrm>
            <a:off x="8025942" y="4822279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7012171-F551-37DA-CBD2-38E8BF9E22F1}"/>
              </a:ext>
            </a:extLst>
          </p:cNvPr>
          <p:cNvSpPr/>
          <p:nvPr/>
        </p:nvSpPr>
        <p:spPr>
          <a:xfrm>
            <a:off x="8417660" y="4822279"/>
            <a:ext cx="18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86DAEA3-A710-EB2C-E630-50008DF22BEF}"/>
              </a:ext>
            </a:extLst>
          </p:cNvPr>
          <p:cNvSpPr/>
          <p:nvPr/>
        </p:nvSpPr>
        <p:spPr>
          <a:xfrm>
            <a:off x="8679686" y="4822279"/>
            <a:ext cx="54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9A32355-6C55-FA53-DDC7-A6C6492D19D6}"/>
              </a:ext>
            </a:extLst>
          </p:cNvPr>
          <p:cNvSpPr txBox="1"/>
          <p:nvPr/>
        </p:nvSpPr>
        <p:spPr>
          <a:xfrm>
            <a:off x="8385942" y="3334691"/>
            <a:ext cx="132644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Restore execution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E2240BB-4475-E599-C109-404C5B44868D}"/>
              </a:ext>
            </a:extLst>
          </p:cNvPr>
          <p:cNvSpPr txBox="1"/>
          <p:nvPr/>
        </p:nvSpPr>
        <p:spPr>
          <a:xfrm>
            <a:off x="375226" y="3341431"/>
            <a:ext cx="111421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Network</a:t>
            </a:r>
            <a:endParaRPr lang="zh-CN" altLang="en-US"/>
          </a:p>
        </p:txBody>
      </p:sp>
      <p:sp>
        <p:nvSpPr>
          <p:cNvPr id="45" name="三角形 44">
            <a:extLst>
              <a:ext uri="{FF2B5EF4-FFF2-40B4-BE49-F238E27FC236}">
                <a16:creationId xmlns:a16="http://schemas.microsoft.com/office/drawing/2014/main" id="{EA65D261-9AFE-2437-58C0-DA7A63D0EA66}"/>
              </a:ext>
            </a:extLst>
          </p:cNvPr>
          <p:cNvSpPr/>
          <p:nvPr/>
        </p:nvSpPr>
        <p:spPr>
          <a:xfrm>
            <a:off x="566109" y="1579646"/>
            <a:ext cx="496200" cy="442614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095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47 0.13667 -0.00078 0.27333 -0.00109 0.41 " pathEditMode="relative" ptsTypes="AA">
                                      <p:cBhvr>
                                        <p:cTn id="8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66C16A-19AB-1421-D2C6-CD73F790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Goal: minimized downtime during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9ACC93-51AB-CF0C-9B20-CD6029D5E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836145"/>
          </a:xfrm>
        </p:spPr>
        <p:txBody>
          <a:bodyPr/>
          <a:lstStyle/>
          <a:p>
            <a:r>
              <a:rPr kumimoji="1" lang="en-US" altLang="zh-CN"/>
              <a:t>e.g., Job migration typically involves </a:t>
            </a:r>
            <a:r>
              <a:rPr kumimoji="1" lang="en-US" altLang="zh-CN">
                <a:solidFill>
                  <a:srgbClr val="C00000"/>
                </a:solidFill>
              </a:rPr>
              <a:t>system downtime 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A8C1FE-049B-7608-B6D9-FE4764ED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2029DCAE-D6FE-FA99-AB0F-814A9446F04D}"/>
              </a:ext>
            </a:extLst>
          </p:cNvPr>
          <p:cNvCxnSpPr/>
          <p:nvPr/>
        </p:nvCxnSpPr>
        <p:spPr>
          <a:xfrm>
            <a:off x="975591" y="3545115"/>
            <a:ext cx="8260628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EDE0CE07-983F-CEB2-CDA1-2FABE8924D00}"/>
              </a:ext>
            </a:extLst>
          </p:cNvPr>
          <p:cNvGrpSpPr/>
          <p:nvPr/>
        </p:nvGrpSpPr>
        <p:grpSpPr>
          <a:xfrm>
            <a:off x="508000" y="1987084"/>
            <a:ext cx="935182" cy="1014275"/>
            <a:chOff x="508000" y="1843225"/>
            <a:chExt cx="935182" cy="10142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BA1DE98-C31B-76F4-922F-23667FD6D187}"/>
                </a:ext>
              </a:extLst>
            </p:cNvPr>
            <p:cNvSpPr txBox="1"/>
            <p:nvPr/>
          </p:nvSpPr>
          <p:spPr>
            <a:xfrm>
              <a:off x="508000" y="1843225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CPU</a:t>
              </a:r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D1C37AE-D801-37C4-B668-86430BBD433D}"/>
                </a:ext>
              </a:extLst>
            </p:cNvPr>
            <p:cNvSpPr txBox="1"/>
            <p:nvPr/>
          </p:nvSpPr>
          <p:spPr>
            <a:xfrm>
              <a:off x="508000" y="2435084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GPU</a:t>
              </a:r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AE5E0A9-930E-C799-05C3-5E37328F172E}"/>
                </a:ext>
              </a:extLst>
            </p:cNvPr>
            <p:cNvSpPr/>
            <p:nvPr/>
          </p:nvSpPr>
          <p:spPr>
            <a:xfrm>
              <a:off x="508000" y="1843225"/>
              <a:ext cx="669636" cy="10142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5DB61790-50D4-93B9-3002-448C9B256F4B}"/>
              </a:ext>
            </a:extLst>
          </p:cNvPr>
          <p:cNvCxnSpPr/>
          <p:nvPr/>
        </p:nvCxnSpPr>
        <p:spPr>
          <a:xfrm>
            <a:off x="1443182" y="2098866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078D2939-ED1A-4E73-4BD9-24C49C535CEB}"/>
              </a:ext>
            </a:extLst>
          </p:cNvPr>
          <p:cNvCxnSpPr/>
          <p:nvPr/>
        </p:nvCxnSpPr>
        <p:spPr>
          <a:xfrm>
            <a:off x="1457036" y="2805448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699B81C-2B05-57FC-FC9A-AD309BEB502E}"/>
              </a:ext>
            </a:extLst>
          </p:cNvPr>
          <p:cNvGrpSpPr/>
          <p:nvPr/>
        </p:nvGrpSpPr>
        <p:grpSpPr>
          <a:xfrm>
            <a:off x="508000" y="4074632"/>
            <a:ext cx="935182" cy="1014275"/>
            <a:chOff x="508000" y="1843225"/>
            <a:chExt cx="935182" cy="101427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901F2BF-72FC-3F55-5828-361C77B349B5}"/>
                </a:ext>
              </a:extLst>
            </p:cNvPr>
            <p:cNvSpPr txBox="1"/>
            <p:nvPr/>
          </p:nvSpPr>
          <p:spPr>
            <a:xfrm>
              <a:off x="508000" y="1843225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CPU</a:t>
              </a:r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C1C0BB4-7E5B-DE8E-254A-EF7BE66EBEE8}"/>
                </a:ext>
              </a:extLst>
            </p:cNvPr>
            <p:cNvSpPr txBox="1"/>
            <p:nvPr/>
          </p:nvSpPr>
          <p:spPr>
            <a:xfrm>
              <a:off x="508000" y="2435084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GPU</a:t>
              </a: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5854BAE-3234-CD92-7E66-30575E949E70}"/>
                </a:ext>
              </a:extLst>
            </p:cNvPr>
            <p:cNvSpPr/>
            <p:nvPr/>
          </p:nvSpPr>
          <p:spPr>
            <a:xfrm>
              <a:off x="508000" y="1843225"/>
              <a:ext cx="669636" cy="10142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1EDA071-8AE4-D7CC-6CF5-BB4ED0D6ECC2}"/>
              </a:ext>
            </a:extLst>
          </p:cNvPr>
          <p:cNvCxnSpPr/>
          <p:nvPr/>
        </p:nvCxnSpPr>
        <p:spPr>
          <a:xfrm>
            <a:off x="1443182" y="4186414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554EED50-28A1-60E4-D72A-8D534C324323}"/>
              </a:ext>
            </a:extLst>
          </p:cNvPr>
          <p:cNvCxnSpPr/>
          <p:nvPr/>
        </p:nvCxnSpPr>
        <p:spPr>
          <a:xfrm>
            <a:off x="1457036" y="4892996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右箭头 17">
            <a:extLst>
              <a:ext uri="{FF2B5EF4-FFF2-40B4-BE49-F238E27FC236}">
                <a16:creationId xmlns:a16="http://schemas.microsoft.com/office/drawing/2014/main" id="{4EFC90AD-7988-B75C-BA0E-C675D06D16AF}"/>
              </a:ext>
            </a:extLst>
          </p:cNvPr>
          <p:cNvSpPr/>
          <p:nvPr/>
        </p:nvSpPr>
        <p:spPr>
          <a:xfrm>
            <a:off x="9105559" y="1263225"/>
            <a:ext cx="413255" cy="469435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527368E-2A62-D4F0-06BC-FFC773690DCA}"/>
              </a:ext>
            </a:extLst>
          </p:cNvPr>
          <p:cNvSpPr txBox="1"/>
          <p:nvPr/>
        </p:nvSpPr>
        <p:spPr>
          <a:xfrm>
            <a:off x="8333641" y="1313426"/>
            <a:ext cx="978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Time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AE28972-4ABC-2900-3905-3FDD74E1839C}"/>
              </a:ext>
            </a:extLst>
          </p:cNvPr>
          <p:cNvSpPr/>
          <p:nvPr/>
        </p:nvSpPr>
        <p:spPr>
          <a:xfrm>
            <a:off x="1630995" y="1972800"/>
            <a:ext cx="2175164" cy="251999"/>
          </a:xfrm>
          <a:prstGeom prst="rect">
            <a:avLst/>
          </a:prstGeom>
          <a:solidFill>
            <a:srgbClr val="DCDCD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62F3EEF-6226-D090-F724-F73FA96FD98D}"/>
              </a:ext>
            </a:extLst>
          </p:cNvPr>
          <p:cNvSpPr/>
          <p:nvPr/>
        </p:nvSpPr>
        <p:spPr>
          <a:xfrm>
            <a:off x="1916545" y="2664000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4586115-BA6A-6012-D66E-2598DC1EF18A}"/>
              </a:ext>
            </a:extLst>
          </p:cNvPr>
          <p:cNvSpPr/>
          <p:nvPr/>
        </p:nvSpPr>
        <p:spPr>
          <a:xfrm>
            <a:off x="2389908" y="2665243"/>
            <a:ext cx="18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B24E044-5AA5-86F0-3170-E7DF7A0CF1F3}"/>
              </a:ext>
            </a:extLst>
          </p:cNvPr>
          <p:cNvSpPr/>
          <p:nvPr/>
        </p:nvSpPr>
        <p:spPr>
          <a:xfrm>
            <a:off x="2749908" y="2665243"/>
            <a:ext cx="54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F6C283C-B92A-121F-CD57-B4EB4C7F0109}"/>
              </a:ext>
            </a:extLst>
          </p:cNvPr>
          <p:cNvSpPr/>
          <p:nvPr/>
        </p:nvSpPr>
        <p:spPr>
          <a:xfrm>
            <a:off x="3445116" y="2670492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48359FCA-8829-EA87-52A4-637132B131FE}"/>
              </a:ext>
            </a:extLst>
          </p:cNvPr>
          <p:cNvCxnSpPr/>
          <p:nvPr/>
        </p:nvCxnSpPr>
        <p:spPr>
          <a:xfrm>
            <a:off x="3805116" y="1598400"/>
            <a:ext cx="0" cy="3698577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F5C74A57-370C-9BB8-8ECF-AFBFA27ACC6D}"/>
              </a:ext>
            </a:extLst>
          </p:cNvPr>
          <p:cNvSpPr txBox="1"/>
          <p:nvPr/>
        </p:nvSpPr>
        <p:spPr>
          <a:xfrm>
            <a:off x="2208282" y="3379190"/>
            <a:ext cx="162325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Migration start</a:t>
            </a:r>
            <a:endParaRPr lang="zh-CN" altLang="en-US">
              <a:latin typeface="Lato" panose="020F0502020204030203" pitchFamily="34" charset="0"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37EDFE67-BB94-EA6E-638F-B165D7FBA999}"/>
              </a:ext>
            </a:extLst>
          </p:cNvPr>
          <p:cNvCxnSpPr/>
          <p:nvPr/>
        </p:nvCxnSpPr>
        <p:spPr>
          <a:xfrm>
            <a:off x="3445116" y="3544688"/>
            <a:ext cx="360000" cy="0"/>
          </a:xfrm>
          <a:prstGeom prst="straightConnector1">
            <a:avLst/>
          </a:prstGeom>
          <a:ln w="412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A6E7647F-22C1-82C7-0226-2B4DAFFF069C}"/>
              </a:ext>
            </a:extLst>
          </p:cNvPr>
          <p:cNvSpPr/>
          <p:nvPr/>
        </p:nvSpPr>
        <p:spPr>
          <a:xfrm>
            <a:off x="3821445" y="2290860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2B7F174-987F-B8C8-5000-4BB15CE66676}"/>
              </a:ext>
            </a:extLst>
          </p:cNvPr>
          <p:cNvSpPr/>
          <p:nvPr/>
        </p:nvSpPr>
        <p:spPr>
          <a:xfrm>
            <a:off x="3804256" y="2916353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DDCC612-E330-0A29-65DF-79643E1E0DB8}"/>
              </a:ext>
            </a:extLst>
          </p:cNvPr>
          <p:cNvSpPr/>
          <p:nvPr/>
        </p:nvSpPr>
        <p:spPr>
          <a:xfrm>
            <a:off x="6226464" y="4463414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C152C3C-D68C-CF77-2769-F9E3BEA08C3E}"/>
              </a:ext>
            </a:extLst>
          </p:cNvPr>
          <p:cNvSpPr/>
          <p:nvPr/>
        </p:nvSpPr>
        <p:spPr>
          <a:xfrm>
            <a:off x="6209275" y="5088907"/>
            <a:ext cx="1800000" cy="13780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B36E9747-5EC1-699C-B55F-A11F0CEF104E}"/>
              </a:ext>
            </a:extLst>
          </p:cNvPr>
          <p:cNvCxnSpPr>
            <a:cxnSpLocks/>
          </p:cNvCxnSpPr>
          <p:nvPr/>
        </p:nvCxnSpPr>
        <p:spPr>
          <a:xfrm>
            <a:off x="8015275" y="1548484"/>
            <a:ext cx="0" cy="3845492"/>
          </a:xfrm>
          <a:prstGeom prst="line">
            <a:avLst/>
          </a:prstGeom>
          <a:ln w="254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85C5B416-BC72-2FCF-4F5F-39DDD5B9AAF6}"/>
              </a:ext>
            </a:extLst>
          </p:cNvPr>
          <p:cNvSpPr txBox="1"/>
          <p:nvPr/>
        </p:nvSpPr>
        <p:spPr>
          <a:xfrm>
            <a:off x="3885749" y="3337006"/>
            <a:ext cx="184853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Checkpoint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B043870-E862-C634-F9D9-80DFAD4FA1D6}"/>
              </a:ext>
            </a:extLst>
          </p:cNvPr>
          <p:cNvSpPr txBox="1"/>
          <p:nvPr/>
        </p:nvSpPr>
        <p:spPr>
          <a:xfrm>
            <a:off x="6395708" y="3333024"/>
            <a:ext cx="112738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Restore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2F2B2CB1-E70F-C9BC-2E0C-C7DB730178EE}"/>
              </a:ext>
            </a:extLst>
          </p:cNvPr>
          <p:cNvSpPr/>
          <p:nvPr/>
        </p:nvSpPr>
        <p:spPr>
          <a:xfrm>
            <a:off x="5682343" y="2208305"/>
            <a:ext cx="555171" cy="2331037"/>
          </a:xfrm>
          <a:custGeom>
            <a:avLst/>
            <a:gdLst>
              <a:gd name="connsiteX0" fmla="*/ 0 w 538843"/>
              <a:gd name="connsiteY0" fmla="*/ 175666 h 2167752"/>
              <a:gd name="connsiteX1" fmla="*/ 228600 w 538843"/>
              <a:gd name="connsiteY1" fmla="*/ 94024 h 2167752"/>
              <a:gd name="connsiteX2" fmla="*/ 293914 w 538843"/>
              <a:gd name="connsiteY2" fmla="*/ 1318666 h 2167752"/>
              <a:gd name="connsiteX3" fmla="*/ 538843 w 538843"/>
              <a:gd name="connsiteY3" fmla="*/ 2167752 h 2167752"/>
              <a:gd name="connsiteX0" fmla="*/ 0 w 555171"/>
              <a:gd name="connsiteY0" fmla="*/ 175666 h 2331037"/>
              <a:gd name="connsiteX1" fmla="*/ 228600 w 555171"/>
              <a:gd name="connsiteY1" fmla="*/ 94024 h 2331037"/>
              <a:gd name="connsiteX2" fmla="*/ 293914 w 555171"/>
              <a:gd name="connsiteY2" fmla="*/ 1318666 h 2331037"/>
              <a:gd name="connsiteX3" fmla="*/ 555171 w 555171"/>
              <a:gd name="connsiteY3" fmla="*/ 2331037 h 2331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171" h="2331037">
                <a:moveTo>
                  <a:pt x="0" y="175666"/>
                </a:moveTo>
                <a:cubicBezTo>
                  <a:pt x="89807" y="39595"/>
                  <a:pt x="179614" y="-96476"/>
                  <a:pt x="228600" y="94024"/>
                </a:cubicBezTo>
                <a:cubicBezTo>
                  <a:pt x="277586" y="284524"/>
                  <a:pt x="242207" y="973045"/>
                  <a:pt x="293914" y="1318666"/>
                </a:cubicBezTo>
                <a:cubicBezTo>
                  <a:pt x="345621" y="1664287"/>
                  <a:pt x="458560" y="2079304"/>
                  <a:pt x="555171" y="233103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7EC9E5F5-6FE5-B7D5-E5F6-FB5102667EFE}"/>
              </a:ext>
            </a:extLst>
          </p:cNvPr>
          <p:cNvSpPr/>
          <p:nvPr/>
        </p:nvSpPr>
        <p:spPr>
          <a:xfrm>
            <a:off x="5595100" y="3069771"/>
            <a:ext cx="609757" cy="2090058"/>
          </a:xfrm>
          <a:custGeom>
            <a:avLst/>
            <a:gdLst>
              <a:gd name="connsiteX0" fmla="*/ 5600 w 609757"/>
              <a:gd name="connsiteY0" fmla="*/ 0 h 2090058"/>
              <a:gd name="connsiteX1" fmla="*/ 87243 w 609757"/>
              <a:gd name="connsiteY1" fmla="*/ 1387929 h 2090058"/>
              <a:gd name="connsiteX2" fmla="*/ 609757 w 609757"/>
              <a:gd name="connsiteY2" fmla="*/ 2090058 h 209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757" h="2090058">
                <a:moveTo>
                  <a:pt x="5600" y="0"/>
                </a:moveTo>
                <a:cubicBezTo>
                  <a:pt x="-3925" y="519793"/>
                  <a:pt x="-13450" y="1039586"/>
                  <a:pt x="87243" y="1387929"/>
                </a:cubicBezTo>
                <a:cubicBezTo>
                  <a:pt x="187936" y="1736272"/>
                  <a:pt x="398846" y="1913165"/>
                  <a:pt x="609757" y="209005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1D74334-FC49-8957-9508-4FF61E94DE0D}"/>
              </a:ext>
            </a:extLst>
          </p:cNvPr>
          <p:cNvSpPr/>
          <p:nvPr/>
        </p:nvSpPr>
        <p:spPr>
          <a:xfrm>
            <a:off x="8021276" y="4131079"/>
            <a:ext cx="1188000" cy="251110"/>
          </a:xfrm>
          <a:prstGeom prst="rect">
            <a:avLst/>
          </a:prstGeom>
          <a:solidFill>
            <a:srgbClr val="DCDCDC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82F121D-8E96-D9FA-0926-043C68978336}"/>
              </a:ext>
            </a:extLst>
          </p:cNvPr>
          <p:cNvSpPr/>
          <p:nvPr/>
        </p:nvSpPr>
        <p:spPr>
          <a:xfrm>
            <a:off x="8025942" y="4822279"/>
            <a:ext cx="36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7012171-F551-37DA-CBD2-38E8BF9E22F1}"/>
              </a:ext>
            </a:extLst>
          </p:cNvPr>
          <p:cNvSpPr/>
          <p:nvPr/>
        </p:nvSpPr>
        <p:spPr>
          <a:xfrm>
            <a:off x="8417660" y="4822279"/>
            <a:ext cx="18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86DAEA3-A710-EB2C-E630-50008DF22BEF}"/>
              </a:ext>
            </a:extLst>
          </p:cNvPr>
          <p:cNvSpPr/>
          <p:nvPr/>
        </p:nvSpPr>
        <p:spPr>
          <a:xfrm>
            <a:off x="8679686" y="4822279"/>
            <a:ext cx="540000" cy="25111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9A32355-6C55-FA53-DDC7-A6C6492D19D6}"/>
              </a:ext>
            </a:extLst>
          </p:cNvPr>
          <p:cNvSpPr txBox="1"/>
          <p:nvPr/>
        </p:nvSpPr>
        <p:spPr>
          <a:xfrm>
            <a:off x="8385942" y="3334691"/>
            <a:ext cx="132644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Restore execution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E2240BB-4475-E599-C109-404C5B44868D}"/>
              </a:ext>
            </a:extLst>
          </p:cNvPr>
          <p:cNvSpPr txBox="1"/>
          <p:nvPr/>
        </p:nvSpPr>
        <p:spPr>
          <a:xfrm>
            <a:off x="375226" y="3341431"/>
            <a:ext cx="111421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Network</a:t>
            </a:r>
            <a:endParaRPr lang="zh-CN" altLang="en-US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2D9006D7-617B-932D-DC32-47F94A07EC35}"/>
              </a:ext>
            </a:extLst>
          </p:cNvPr>
          <p:cNvCxnSpPr/>
          <p:nvPr/>
        </p:nvCxnSpPr>
        <p:spPr>
          <a:xfrm>
            <a:off x="3821445" y="1695399"/>
            <a:ext cx="4187830" cy="0"/>
          </a:xfrm>
          <a:prstGeom prst="straightConnector1">
            <a:avLst/>
          </a:prstGeom>
          <a:ln w="25400">
            <a:solidFill>
              <a:srgbClr val="C0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1BB469B4-9C53-92A1-D8A9-F8B63BB2CC6E}"/>
              </a:ext>
            </a:extLst>
          </p:cNvPr>
          <p:cNvSpPr txBox="1"/>
          <p:nvPr/>
        </p:nvSpPr>
        <p:spPr>
          <a:xfrm>
            <a:off x="4651505" y="1500071"/>
            <a:ext cx="260752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solidFill>
                  <a:srgbClr val="C00000"/>
                </a:solidFill>
                <a:latin typeface="Lato" panose="020F0502020204030203" pitchFamily="34" charset="0"/>
              </a:rPr>
              <a:t>System downtime</a:t>
            </a:r>
            <a:endParaRPr lang="zh-CN" altLang="en-US" b="1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5" name="三角形 44">
            <a:extLst>
              <a:ext uri="{FF2B5EF4-FFF2-40B4-BE49-F238E27FC236}">
                <a16:creationId xmlns:a16="http://schemas.microsoft.com/office/drawing/2014/main" id="{FD03ED4D-BED0-7D02-27BB-D50A8279F62A}"/>
              </a:ext>
            </a:extLst>
          </p:cNvPr>
          <p:cNvSpPr/>
          <p:nvPr/>
        </p:nvSpPr>
        <p:spPr>
          <a:xfrm>
            <a:off x="566109" y="3782437"/>
            <a:ext cx="496200" cy="442614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08315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>
            <a:extLst>
              <a:ext uri="{FF2B5EF4-FFF2-40B4-BE49-F238E27FC236}">
                <a16:creationId xmlns:a16="http://schemas.microsoft.com/office/drawing/2014/main" id="{DA1E25B4-308A-8BE1-BDED-9BE1DD57ADE7}"/>
              </a:ext>
            </a:extLst>
          </p:cNvPr>
          <p:cNvSpPr txBox="1"/>
          <p:nvPr/>
        </p:nvSpPr>
        <p:spPr>
          <a:xfrm>
            <a:off x="2184949" y="3720093"/>
            <a:ext cx="184853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Copy buffers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783AAC1-8AE8-3229-3585-6B7924631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C/R acceleration</a:t>
            </a:r>
            <a:r>
              <a:rPr kumimoji="1" lang="zh-CN" altLang="en-US"/>
              <a:t> </a:t>
            </a:r>
            <a:r>
              <a:rPr kumimoji="1" lang="en-US" altLang="zh-CN"/>
              <a:t>has been extensively studied in the OS literature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8D8532-2F0E-9633-404C-F774F67A2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Tons of works focus on improving its performance (w/o considering GPU)</a:t>
            </a:r>
          </a:p>
          <a:p>
            <a:pPr lvl="1"/>
            <a:r>
              <a:rPr kumimoji="1" lang="en-US" altLang="zh-CN"/>
              <a:t>Key acceleration technique: </a:t>
            </a:r>
            <a:r>
              <a:rPr kumimoji="1" lang="en-US" altLang="zh-CN" b="1">
                <a:solidFill>
                  <a:srgbClr val="C00000"/>
                </a:solidFill>
              </a:rPr>
              <a:t>overlapping</a:t>
            </a:r>
            <a:r>
              <a:rPr kumimoji="1" lang="en-US" altLang="zh-CN"/>
              <a:t> </a:t>
            </a:r>
          </a:p>
          <a:p>
            <a:pPr lvl="1"/>
            <a:r>
              <a:rPr kumimoji="1" lang="en-US" altLang="zh-CN"/>
              <a:t>i.e., continually let the GPU/CPU run during the checkpoint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4AA30F-C4CA-D19B-1C68-53F551C9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2CBFD6-0FAF-C500-824D-4D4509AAFA58}"/>
              </a:ext>
            </a:extLst>
          </p:cNvPr>
          <p:cNvSpPr txBox="1"/>
          <p:nvPr/>
        </p:nvSpPr>
        <p:spPr>
          <a:xfrm>
            <a:off x="508000" y="2957366"/>
            <a:ext cx="935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/>
              <a:t>GPU</a:t>
            </a:r>
            <a:endParaRPr lang="zh-CN" altLang="en-US" b="1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468EC0C-A19B-F78D-D5A2-32C61B0B8AB6}"/>
              </a:ext>
            </a:extLst>
          </p:cNvPr>
          <p:cNvCxnSpPr/>
          <p:nvPr/>
        </p:nvCxnSpPr>
        <p:spPr>
          <a:xfrm>
            <a:off x="1457036" y="3183871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BAE49FF4-A65D-8202-831B-8F9ECC047DF9}"/>
              </a:ext>
            </a:extLst>
          </p:cNvPr>
          <p:cNvSpPr/>
          <p:nvPr/>
        </p:nvSpPr>
        <p:spPr>
          <a:xfrm>
            <a:off x="3792312" y="2992045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9876617-D51C-878B-06FA-1780BDB88570}"/>
              </a:ext>
            </a:extLst>
          </p:cNvPr>
          <p:cNvSpPr/>
          <p:nvPr/>
        </p:nvSpPr>
        <p:spPr>
          <a:xfrm>
            <a:off x="3792312" y="3577760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8B672D-2295-348D-E8E7-4C2C1DD188DB}"/>
              </a:ext>
            </a:extLst>
          </p:cNvPr>
          <p:cNvSpPr/>
          <p:nvPr/>
        </p:nvSpPr>
        <p:spPr>
          <a:xfrm>
            <a:off x="5385505" y="2979163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F250A79-EBFF-C553-A8EA-DBEEB20AAD21}"/>
              </a:ext>
            </a:extLst>
          </p:cNvPr>
          <p:cNvSpPr txBox="1"/>
          <p:nvPr/>
        </p:nvSpPr>
        <p:spPr>
          <a:xfrm>
            <a:off x="3857446" y="3642271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3668055-7E64-F568-3578-C701358D78FA}"/>
              </a:ext>
            </a:extLst>
          </p:cNvPr>
          <p:cNvSpPr/>
          <p:nvPr/>
        </p:nvSpPr>
        <p:spPr>
          <a:xfrm>
            <a:off x="4469502" y="3579169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39868B7-FB57-E079-53D2-9605EE98289E}"/>
              </a:ext>
            </a:extLst>
          </p:cNvPr>
          <p:cNvSpPr txBox="1"/>
          <p:nvPr/>
        </p:nvSpPr>
        <p:spPr>
          <a:xfrm>
            <a:off x="4534636" y="3643680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9DC28C7-C292-F33E-686D-9CAC233217D2}"/>
              </a:ext>
            </a:extLst>
          </p:cNvPr>
          <p:cNvSpPr/>
          <p:nvPr/>
        </p:nvSpPr>
        <p:spPr>
          <a:xfrm>
            <a:off x="4642562" y="4387117"/>
            <a:ext cx="3450608" cy="92300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C921467-7230-7642-70B1-3D74016A4D66}"/>
              </a:ext>
            </a:extLst>
          </p:cNvPr>
          <p:cNvSpPr/>
          <p:nvPr/>
        </p:nvSpPr>
        <p:spPr>
          <a:xfrm>
            <a:off x="4853698" y="4643457"/>
            <a:ext cx="548290" cy="369332"/>
          </a:xfrm>
          <a:prstGeom prst="rect">
            <a:avLst/>
          </a:prstGeom>
          <a:pattFill prst="wdDn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FF6A02D-B56A-5431-101F-6A0B93814FCF}"/>
              </a:ext>
            </a:extLst>
          </p:cNvPr>
          <p:cNvSpPr/>
          <p:nvPr/>
        </p:nvSpPr>
        <p:spPr>
          <a:xfrm>
            <a:off x="5168157" y="3581561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7F83CF0-9680-A62B-8D67-1B8502E39D81}"/>
              </a:ext>
            </a:extLst>
          </p:cNvPr>
          <p:cNvSpPr txBox="1"/>
          <p:nvPr/>
        </p:nvSpPr>
        <p:spPr>
          <a:xfrm>
            <a:off x="5233291" y="3646072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B2</a:t>
            </a:r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76E405E-05D1-4F0B-3421-A16F647C53C5}"/>
              </a:ext>
            </a:extLst>
          </p:cNvPr>
          <p:cNvSpPr/>
          <p:nvPr/>
        </p:nvSpPr>
        <p:spPr>
          <a:xfrm>
            <a:off x="5906952" y="3584168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46D38CA-C276-7108-961C-D0F455AD5899}"/>
              </a:ext>
            </a:extLst>
          </p:cNvPr>
          <p:cNvSpPr txBox="1"/>
          <p:nvPr/>
        </p:nvSpPr>
        <p:spPr>
          <a:xfrm>
            <a:off x="5972086" y="3648679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B3</a:t>
            </a:r>
            <a:endParaRPr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61A75E97-E410-B57E-0F13-5B81A1060EC1}"/>
              </a:ext>
            </a:extLst>
          </p:cNvPr>
          <p:cNvSpPr/>
          <p:nvPr/>
        </p:nvSpPr>
        <p:spPr>
          <a:xfrm>
            <a:off x="4085470" y="3944932"/>
            <a:ext cx="1148396" cy="809469"/>
          </a:xfrm>
          <a:custGeom>
            <a:avLst/>
            <a:gdLst>
              <a:gd name="connsiteX0" fmla="*/ 96782 w 1148396"/>
              <a:gd name="connsiteY0" fmla="*/ 0 h 809469"/>
              <a:gd name="connsiteX1" fmla="*/ 81792 w 1148396"/>
              <a:gd name="connsiteY1" fmla="*/ 554637 h 809469"/>
              <a:gd name="connsiteX2" fmla="*/ 981201 w 1148396"/>
              <a:gd name="connsiteY2" fmla="*/ 569627 h 809469"/>
              <a:gd name="connsiteX3" fmla="*/ 1146093 w 1148396"/>
              <a:gd name="connsiteY3" fmla="*/ 809469 h 80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8396" h="809469">
                <a:moveTo>
                  <a:pt x="96782" y="0"/>
                </a:moveTo>
                <a:cubicBezTo>
                  <a:pt x="15585" y="229849"/>
                  <a:pt x="-65611" y="459699"/>
                  <a:pt x="81792" y="554637"/>
                </a:cubicBezTo>
                <a:cubicBezTo>
                  <a:pt x="229195" y="649575"/>
                  <a:pt x="803817" y="527155"/>
                  <a:pt x="981201" y="569627"/>
                </a:cubicBezTo>
                <a:cubicBezTo>
                  <a:pt x="1158585" y="612099"/>
                  <a:pt x="1152339" y="710784"/>
                  <a:pt x="1146093" y="8094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252581E-E7C3-F840-0DD7-B18656B26253}"/>
              </a:ext>
            </a:extLst>
          </p:cNvPr>
          <p:cNvSpPr/>
          <p:nvPr/>
        </p:nvSpPr>
        <p:spPr>
          <a:xfrm>
            <a:off x="5576518" y="4647099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49B49AE-37A6-3562-435E-E223EE3237D7}"/>
              </a:ext>
            </a:extLst>
          </p:cNvPr>
          <p:cNvSpPr/>
          <p:nvPr/>
        </p:nvSpPr>
        <p:spPr>
          <a:xfrm>
            <a:off x="6357432" y="4643457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B2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8805A1D-8119-7AF7-0C48-F713A89D9864}"/>
              </a:ext>
            </a:extLst>
          </p:cNvPr>
          <p:cNvSpPr/>
          <p:nvPr/>
        </p:nvSpPr>
        <p:spPr>
          <a:xfrm>
            <a:off x="7188668" y="4643457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B3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E9BBD11-1D18-AE0C-A99F-CBACF3740162}"/>
              </a:ext>
            </a:extLst>
          </p:cNvPr>
          <p:cNvGrpSpPr/>
          <p:nvPr/>
        </p:nvGrpSpPr>
        <p:grpSpPr>
          <a:xfrm>
            <a:off x="1704552" y="2647116"/>
            <a:ext cx="1618938" cy="956412"/>
            <a:chOff x="1704552" y="2358720"/>
            <a:chExt cx="1618938" cy="95641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8A9232C-9788-6FA9-23E2-F27B23BE84CC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42BBDE0-354D-CD7C-AFB9-3A917A94B95F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879AA80-FBEF-DE4C-9E62-E251BB90FEF4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D0DADCE4-6923-2AE3-FC8C-55015CBEEFBC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E585131-1224-C8A0-AFF1-24EFF2EFB265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46" name="任意形状 45">
            <a:extLst>
              <a:ext uri="{FF2B5EF4-FFF2-40B4-BE49-F238E27FC236}">
                <a16:creationId xmlns:a16="http://schemas.microsoft.com/office/drawing/2014/main" id="{969C0492-946A-659F-5373-F5FDB3542E97}"/>
              </a:ext>
            </a:extLst>
          </p:cNvPr>
          <p:cNvSpPr/>
          <p:nvPr/>
        </p:nvSpPr>
        <p:spPr>
          <a:xfrm>
            <a:off x="4789714" y="3930420"/>
            <a:ext cx="1132115" cy="841828"/>
          </a:xfrm>
          <a:custGeom>
            <a:avLst/>
            <a:gdLst>
              <a:gd name="connsiteX0" fmla="*/ 0 w 1132115"/>
              <a:gd name="connsiteY0" fmla="*/ 0 h 841828"/>
              <a:gd name="connsiteX1" fmla="*/ 1132115 w 1132115"/>
              <a:gd name="connsiteY1" fmla="*/ 841828 h 84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32115" h="841828">
                <a:moveTo>
                  <a:pt x="0" y="0"/>
                </a:moveTo>
                <a:lnTo>
                  <a:pt x="1132115" y="84182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任意形状 46">
            <a:extLst>
              <a:ext uri="{FF2B5EF4-FFF2-40B4-BE49-F238E27FC236}">
                <a16:creationId xmlns:a16="http://schemas.microsoft.com/office/drawing/2014/main" id="{55F1FF5C-1247-EA6F-8631-802400B23256}"/>
              </a:ext>
            </a:extLst>
          </p:cNvPr>
          <p:cNvSpPr/>
          <p:nvPr/>
        </p:nvSpPr>
        <p:spPr>
          <a:xfrm>
            <a:off x="5558971" y="3872363"/>
            <a:ext cx="1059543" cy="885371"/>
          </a:xfrm>
          <a:custGeom>
            <a:avLst/>
            <a:gdLst>
              <a:gd name="connsiteX0" fmla="*/ 0 w 1059543"/>
              <a:gd name="connsiteY0" fmla="*/ 0 h 885371"/>
              <a:gd name="connsiteX1" fmla="*/ 1059543 w 1059543"/>
              <a:gd name="connsiteY1" fmla="*/ 885371 h 88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9543" h="885371">
                <a:moveTo>
                  <a:pt x="0" y="0"/>
                </a:moveTo>
                <a:lnTo>
                  <a:pt x="1059543" y="885371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任意形状 47">
            <a:extLst>
              <a:ext uri="{FF2B5EF4-FFF2-40B4-BE49-F238E27FC236}">
                <a16:creationId xmlns:a16="http://schemas.microsoft.com/office/drawing/2014/main" id="{B29A3D8B-F3B3-2F27-5D1B-85AFD0CD0FEE}"/>
              </a:ext>
            </a:extLst>
          </p:cNvPr>
          <p:cNvSpPr/>
          <p:nvPr/>
        </p:nvSpPr>
        <p:spPr>
          <a:xfrm>
            <a:off x="6487886" y="3944934"/>
            <a:ext cx="841828" cy="754743"/>
          </a:xfrm>
          <a:custGeom>
            <a:avLst/>
            <a:gdLst>
              <a:gd name="connsiteX0" fmla="*/ 0 w 841828"/>
              <a:gd name="connsiteY0" fmla="*/ 0 h 754743"/>
              <a:gd name="connsiteX1" fmla="*/ 841828 w 841828"/>
              <a:gd name="connsiteY1" fmla="*/ 754743 h 75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1828" h="754743">
                <a:moveTo>
                  <a:pt x="0" y="0"/>
                </a:moveTo>
                <a:lnTo>
                  <a:pt x="841828" y="754743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5D13FC7A-C9FD-92A5-1FD3-B7FBF0523B44}"/>
              </a:ext>
            </a:extLst>
          </p:cNvPr>
          <p:cNvGrpSpPr/>
          <p:nvPr/>
        </p:nvGrpSpPr>
        <p:grpSpPr>
          <a:xfrm>
            <a:off x="7392507" y="2645669"/>
            <a:ext cx="1618938" cy="956412"/>
            <a:chOff x="1704552" y="2358720"/>
            <a:chExt cx="1618938" cy="95641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12D9830-D086-A32C-4F81-F0324A98F905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EC6BF268-384E-EBA2-B91A-C8849384168B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FA62AA1F-1686-927A-B47B-C6DA1E6C4912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37B015B-4124-8FD8-91A7-CD6DD2A12930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0FFF6469-1AB2-1920-D152-2B570753995B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56" name="右箭头 55">
            <a:extLst>
              <a:ext uri="{FF2B5EF4-FFF2-40B4-BE49-F238E27FC236}">
                <a16:creationId xmlns:a16="http://schemas.microsoft.com/office/drawing/2014/main" id="{FE022DF0-53A7-431B-EC14-7FD23CD0F06E}"/>
              </a:ext>
            </a:extLst>
          </p:cNvPr>
          <p:cNvSpPr/>
          <p:nvPr/>
        </p:nvSpPr>
        <p:spPr>
          <a:xfrm>
            <a:off x="9289545" y="1875896"/>
            <a:ext cx="413255" cy="469435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11B450F0-7DBD-E6B0-C337-8F916862CAF4}"/>
              </a:ext>
            </a:extLst>
          </p:cNvPr>
          <p:cNvSpPr txBox="1"/>
          <p:nvPr/>
        </p:nvSpPr>
        <p:spPr>
          <a:xfrm>
            <a:off x="8382000" y="1903316"/>
            <a:ext cx="952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Time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1C86017-8E39-DD21-67DB-214E595329B2}"/>
              </a:ext>
            </a:extLst>
          </p:cNvPr>
          <p:cNvSpPr txBox="1"/>
          <p:nvPr/>
        </p:nvSpPr>
        <p:spPr>
          <a:xfrm>
            <a:off x="4481927" y="2498417"/>
            <a:ext cx="184853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GPU execution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D404B9D-FFBD-32AA-0EEE-4AA3F20F2B67}"/>
              </a:ext>
            </a:extLst>
          </p:cNvPr>
          <p:cNvSpPr txBox="1"/>
          <p:nvPr/>
        </p:nvSpPr>
        <p:spPr>
          <a:xfrm>
            <a:off x="3818535" y="2980373"/>
            <a:ext cx="18485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Modify B0</a:t>
            </a:r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4DDF2A-7486-436F-F1CD-E991DC3F60F0}"/>
              </a:ext>
            </a:extLst>
          </p:cNvPr>
          <p:cNvSpPr txBox="1"/>
          <p:nvPr/>
        </p:nvSpPr>
        <p:spPr>
          <a:xfrm>
            <a:off x="5507436" y="2980373"/>
            <a:ext cx="18485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Modify B1</a:t>
            </a:r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3204C72-04AF-7A96-17C7-1F6AC5AFF747}"/>
              </a:ext>
            </a:extLst>
          </p:cNvPr>
          <p:cNvSpPr txBox="1"/>
          <p:nvPr/>
        </p:nvSpPr>
        <p:spPr>
          <a:xfrm>
            <a:off x="4425186" y="5151600"/>
            <a:ext cx="401303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latin typeface="Lato" panose="020F0502020204030203" pitchFamily="34" charset="0"/>
              </a:rPr>
              <a:t>Buffers checkpointed concurrently </a:t>
            </a:r>
            <a:endParaRPr lang="zh-CN" altLang="en-US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60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/>
      <p:bldP spid="13" grpId="0" animBg="1"/>
      <p:bldP spid="14" grpId="0"/>
      <p:bldP spid="17" grpId="0" animBg="1"/>
      <p:bldP spid="18" grpId="0" animBg="1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46" grpId="0" animBg="1"/>
      <p:bldP spid="47" grpId="0" animBg="1"/>
      <p:bldP spid="4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0F2869-9312-EC7C-CEB7-E1F0D132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how to ensure correctness?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322155-BB14-1229-83C6-073BDDA57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/>
              <a:t>Required for </a:t>
            </a:r>
            <a:r>
              <a:rPr kumimoji="1" lang="en-US" altLang="zh-CN"/>
              <a:t>correctness,  i.e., the checkpointed data is correct </a:t>
            </a:r>
          </a:p>
          <a:p>
            <a:pPr lvl="1"/>
            <a:r>
              <a:rPr kumimoji="1" lang="en-US" altLang="zh-CN"/>
              <a:t>A correct job image state should be </a:t>
            </a:r>
            <a:r>
              <a:rPr kumimoji="1" lang="en-US" altLang="zh-CN" b="1">
                <a:solidFill>
                  <a:srgbClr val="C00000"/>
                </a:solidFill>
              </a:rPr>
              <a:t>atomically</a:t>
            </a:r>
            <a:r>
              <a:rPr kumimoji="1" lang="en-US" altLang="zh-CN"/>
              <a:t> checkpointed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27326D-6E1E-2B6C-ED38-47F79C9D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0897CF5-CA5C-5F75-3B54-3EADDD53EFBC}"/>
              </a:ext>
            </a:extLst>
          </p:cNvPr>
          <p:cNvGrpSpPr/>
          <p:nvPr/>
        </p:nvGrpSpPr>
        <p:grpSpPr>
          <a:xfrm>
            <a:off x="508000" y="1875896"/>
            <a:ext cx="9315105" cy="3434223"/>
            <a:chOff x="508000" y="1875896"/>
            <a:chExt cx="9315105" cy="343422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A27C912-497D-AB03-4AFB-ABF444BCFD10}"/>
                </a:ext>
              </a:extLst>
            </p:cNvPr>
            <p:cNvSpPr txBox="1"/>
            <p:nvPr/>
          </p:nvSpPr>
          <p:spPr>
            <a:xfrm>
              <a:off x="508000" y="2957366"/>
              <a:ext cx="935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/>
                <a:t>GPU</a:t>
              </a:r>
              <a:endParaRPr lang="zh-CN" altLang="en-US" b="1"/>
            </a:p>
          </p:txBody>
        </p:sp>
        <p:cxnSp>
          <p:nvCxnSpPr>
            <p:cNvPr id="6" name="直线连接符 5">
              <a:extLst>
                <a:ext uri="{FF2B5EF4-FFF2-40B4-BE49-F238E27FC236}">
                  <a16:creationId xmlns:a16="http://schemas.microsoft.com/office/drawing/2014/main" id="{9F1AFB7A-20AA-422E-FAA3-BA66C85EA9C5}"/>
                </a:ext>
              </a:extLst>
            </p:cNvPr>
            <p:cNvCxnSpPr/>
            <p:nvPr/>
          </p:nvCxnSpPr>
          <p:spPr>
            <a:xfrm>
              <a:off x="1457036" y="3183871"/>
              <a:ext cx="7740000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6E20C98-C73E-1EE3-C6DA-BBC559975BCC}"/>
                </a:ext>
              </a:extLst>
            </p:cNvPr>
            <p:cNvSpPr/>
            <p:nvPr/>
          </p:nvSpPr>
          <p:spPr>
            <a:xfrm>
              <a:off x="3792312" y="2992045"/>
              <a:ext cx="1364299" cy="350424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F868D43-77BB-2E4B-15F8-E75DBBC860E1}"/>
                </a:ext>
              </a:extLst>
            </p:cNvPr>
            <p:cNvSpPr txBox="1"/>
            <p:nvPr/>
          </p:nvSpPr>
          <p:spPr>
            <a:xfrm>
              <a:off x="3919740" y="2539163"/>
              <a:ext cx="14519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Modify B0</a:t>
              </a:r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9B50BA3-3357-245A-1C81-C6561FB2C5C9}"/>
                </a:ext>
              </a:extLst>
            </p:cNvPr>
            <p:cNvSpPr/>
            <p:nvPr/>
          </p:nvSpPr>
          <p:spPr>
            <a:xfrm>
              <a:off x="3792312" y="3577760"/>
              <a:ext cx="585449" cy="498355"/>
            </a:xfrm>
            <a:prstGeom prst="rect">
              <a:avLst/>
            </a:prstGeom>
            <a:solidFill>
              <a:srgbClr val="73FEFF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1FE893F-4651-C0FF-9489-52E62523DC19}"/>
                </a:ext>
              </a:extLst>
            </p:cNvPr>
            <p:cNvSpPr/>
            <p:nvPr/>
          </p:nvSpPr>
          <p:spPr>
            <a:xfrm>
              <a:off x="5385505" y="2979163"/>
              <a:ext cx="1364299" cy="350424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0BD560E-D5FA-84BA-0540-263EACD034B1}"/>
                </a:ext>
              </a:extLst>
            </p:cNvPr>
            <p:cNvSpPr txBox="1"/>
            <p:nvPr/>
          </p:nvSpPr>
          <p:spPr>
            <a:xfrm>
              <a:off x="5512933" y="2526281"/>
              <a:ext cx="145191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Modify B1</a:t>
              </a:r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43152DB-B506-DFC9-F04D-72026E2E45E1}"/>
                </a:ext>
              </a:extLst>
            </p:cNvPr>
            <p:cNvSpPr txBox="1"/>
            <p:nvPr/>
          </p:nvSpPr>
          <p:spPr>
            <a:xfrm>
              <a:off x="3857446" y="3642271"/>
              <a:ext cx="548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B0</a:t>
              </a:r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0619378-F2E2-7352-1865-7323D455F2D8}"/>
                </a:ext>
              </a:extLst>
            </p:cNvPr>
            <p:cNvSpPr/>
            <p:nvPr/>
          </p:nvSpPr>
          <p:spPr>
            <a:xfrm>
              <a:off x="4469502" y="3579169"/>
              <a:ext cx="585449" cy="498355"/>
            </a:xfrm>
            <a:prstGeom prst="rect">
              <a:avLst/>
            </a:prstGeom>
            <a:solidFill>
              <a:srgbClr val="73FEFF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D2B245E-9EAA-BDEA-757A-04D91BD7B807}"/>
                </a:ext>
              </a:extLst>
            </p:cNvPr>
            <p:cNvSpPr txBox="1"/>
            <p:nvPr/>
          </p:nvSpPr>
          <p:spPr>
            <a:xfrm>
              <a:off x="4534636" y="3643680"/>
              <a:ext cx="548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B1</a:t>
              </a: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A0193FF-0EA8-6103-BB28-F6F33DAFC461}"/>
                </a:ext>
              </a:extLst>
            </p:cNvPr>
            <p:cNvSpPr/>
            <p:nvPr/>
          </p:nvSpPr>
          <p:spPr>
            <a:xfrm>
              <a:off x="4642562" y="4387117"/>
              <a:ext cx="3450608" cy="92300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B945C76-0120-0618-4FC4-0AB887D11FB0}"/>
                </a:ext>
              </a:extLst>
            </p:cNvPr>
            <p:cNvSpPr/>
            <p:nvPr/>
          </p:nvSpPr>
          <p:spPr>
            <a:xfrm>
              <a:off x="4853698" y="4643457"/>
              <a:ext cx="548290" cy="369332"/>
            </a:xfrm>
            <a:prstGeom prst="rect">
              <a:avLst/>
            </a:prstGeom>
            <a:pattFill prst="wdDnDiag">
              <a:fgClr>
                <a:schemeClr val="bg2">
                  <a:lumMod val="9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9A89CA-DF8E-E35B-3317-AEEA16F50D26}"/>
                </a:ext>
              </a:extLst>
            </p:cNvPr>
            <p:cNvSpPr/>
            <p:nvPr/>
          </p:nvSpPr>
          <p:spPr>
            <a:xfrm>
              <a:off x="5168157" y="3581561"/>
              <a:ext cx="585449" cy="498355"/>
            </a:xfrm>
            <a:prstGeom prst="rect">
              <a:avLst/>
            </a:prstGeom>
            <a:solidFill>
              <a:srgbClr val="73FEFF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A2C4897-DF0D-95FB-414A-4AEEB15999FE}"/>
                </a:ext>
              </a:extLst>
            </p:cNvPr>
            <p:cNvSpPr txBox="1"/>
            <p:nvPr/>
          </p:nvSpPr>
          <p:spPr>
            <a:xfrm>
              <a:off x="5233291" y="3646072"/>
              <a:ext cx="548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B2</a:t>
              </a:r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6D1EE49-57E7-5D69-6CB7-82C0E5D7CDB0}"/>
                </a:ext>
              </a:extLst>
            </p:cNvPr>
            <p:cNvSpPr/>
            <p:nvPr/>
          </p:nvSpPr>
          <p:spPr>
            <a:xfrm>
              <a:off x="5906952" y="3584168"/>
              <a:ext cx="585449" cy="498355"/>
            </a:xfrm>
            <a:prstGeom prst="rect">
              <a:avLst/>
            </a:prstGeom>
            <a:solidFill>
              <a:srgbClr val="73FEFF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DD1E20B-C33A-F337-875C-4DE09FD0B0BA}"/>
                </a:ext>
              </a:extLst>
            </p:cNvPr>
            <p:cNvSpPr txBox="1"/>
            <p:nvPr/>
          </p:nvSpPr>
          <p:spPr>
            <a:xfrm>
              <a:off x="5972086" y="3648679"/>
              <a:ext cx="548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B3</a:t>
              </a:r>
              <a:endParaRPr lang="zh-CN" altLang="en-US"/>
            </a:p>
          </p:txBody>
        </p:sp>
        <p:sp>
          <p:nvSpPr>
            <p:cNvPr id="21" name="任意形状 20">
              <a:extLst>
                <a:ext uri="{FF2B5EF4-FFF2-40B4-BE49-F238E27FC236}">
                  <a16:creationId xmlns:a16="http://schemas.microsoft.com/office/drawing/2014/main" id="{609E30F5-AA26-58C1-F2D7-840A5DB74BAF}"/>
                </a:ext>
              </a:extLst>
            </p:cNvPr>
            <p:cNvSpPr/>
            <p:nvPr/>
          </p:nvSpPr>
          <p:spPr>
            <a:xfrm>
              <a:off x="4085470" y="3944932"/>
              <a:ext cx="1148396" cy="809469"/>
            </a:xfrm>
            <a:custGeom>
              <a:avLst/>
              <a:gdLst>
                <a:gd name="connsiteX0" fmla="*/ 96782 w 1148396"/>
                <a:gd name="connsiteY0" fmla="*/ 0 h 809469"/>
                <a:gd name="connsiteX1" fmla="*/ 81792 w 1148396"/>
                <a:gd name="connsiteY1" fmla="*/ 554637 h 809469"/>
                <a:gd name="connsiteX2" fmla="*/ 981201 w 1148396"/>
                <a:gd name="connsiteY2" fmla="*/ 569627 h 809469"/>
                <a:gd name="connsiteX3" fmla="*/ 1146093 w 1148396"/>
                <a:gd name="connsiteY3" fmla="*/ 809469 h 809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8396" h="809469">
                  <a:moveTo>
                    <a:pt x="96782" y="0"/>
                  </a:moveTo>
                  <a:cubicBezTo>
                    <a:pt x="15585" y="229849"/>
                    <a:pt x="-65611" y="459699"/>
                    <a:pt x="81792" y="554637"/>
                  </a:cubicBezTo>
                  <a:cubicBezTo>
                    <a:pt x="229195" y="649575"/>
                    <a:pt x="803817" y="527155"/>
                    <a:pt x="981201" y="569627"/>
                  </a:cubicBezTo>
                  <a:cubicBezTo>
                    <a:pt x="1158585" y="612099"/>
                    <a:pt x="1152339" y="710784"/>
                    <a:pt x="1146093" y="80946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BBA56DB-6865-EB72-0F2E-29201AE4C607}"/>
                </a:ext>
              </a:extLst>
            </p:cNvPr>
            <p:cNvSpPr/>
            <p:nvPr/>
          </p:nvSpPr>
          <p:spPr>
            <a:xfrm>
              <a:off x="5576518" y="4647099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E8772101-7966-57ED-41F1-A40D076B62A3}"/>
                </a:ext>
              </a:extLst>
            </p:cNvPr>
            <p:cNvSpPr/>
            <p:nvPr/>
          </p:nvSpPr>
          <p:spPr>
            <a:xfrm>
              <a:off x="6357432" y="4643457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8DCBEE1-58CF-5DB5-9F33-90D015930313}"/>
                </a:ext>
              </a:extLst>
            </p:cNvPr>
            <p:cNvSpPr/>
            <p:nvPr/>
          </p:nvSpPr>
          <p:spPr>
            <a:xfrm>
              <a:off x="7188668" y="4643457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B2563059-EAA7-5B46-1D91-715FD16450DA}"/>
                </a:ext>
              </a:extLst>
            </p:cNvPr>
            <p:cNvGrpSpPr/>
            <p:nvPr/>
          </p:nvGrpSpPr>
          <p:grpSpPr>
            <a:xfrm>
              <a:off x="1704552" y="2647116"/>
              <a:ext cx="1618938" cy="956412"/>
              <a:chOff x="1704552" y="2358720"/>
              <a:chExt cx="1618938" cy="956412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F81686BC-B4C5-8A09-E4B3-62CEA3382D07}"/>
                  </a:ext>
                </a:extLst>
              </p:cNvPr>
              <p:cNvSpPr/>
              <p:nvPr/>
            </p:nvSpPr>
            <p:spPr>
              <a:xfrm>
                <a:off x="1704552" y="2382192"/>
                <a:ext cx="1618938" cy="932940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B4DF2A80-7F52-88A0-F9FB-2B8FD8B74274}"/>
                  </a:ext>
                </a:extLst>
              </p:cNvPr>
              <p:cNvSpPr/>
              <p:nvPr/>
            </p:nvSpPr>
            <p:spPr>
              <a:xfrm>
                <a:off x="1933561" y="2358720"/>
                <a:ext cx="54829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B0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60FDA800-B670-86B0-F899-7B56D5190B79}"/>
                  </a:ext>
                </a:extLst>
              </p:cNvPr>
              <p:cNvSpPr/>
              <p:nvPr/>
            </p:nvSpPr>
            <p:spPr>
              <a:xfrm>
                <a:off x="1933561" y="2848525"/>
                <a:ext cx="54829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B1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D1B93BA6-67D5-B8A7-C260-E5132EBC5383}"/>
                  </a:ext>
                </a:extLst>
              </p:cNvPr>
              <p:cNvSpPr/>
              <p:nvPr/>
            </p:nvSpPr>
            <p:spPr>
              <a:xfrm>
                <a:off x="2608452" y="2358720"/>
                <a:ext cx="54829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B2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2AFD73B1-8C28-8753-A139-CE72B5F09AFD}"/>
                  </a:ext>
                </a:extLst>
              </p:cNvPr>
              <p:cNvSpPr/>
              <p:nvPr/>
            </p:nvSpPr>
            <p:spPr>
              <a:xfrm>
                <a:off x="2608452" y="2848525"/>
                <a:ext cx="54829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B3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</p:grp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4ADCAD3D-0347-1C5B-577D-22A3800AD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9164" y="2973006"/>
              <a:ext cx="742187" cy="742187"/>
            </a:xfrm>
            <a:prstGeom prst="rect">
              <a:avLst/>
            </a:prstGeom>
          </p:spPr>
        </p:pic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4090E67-990D-6291-B454-D8EEC8E23137}"/>
                </a:ext>
              </a:extLst>
            </p:cNvPr>
            <p:cNvSpPr txBox="1"/>
            <p:nvPr/>
          </p:nvSpPr>
          <p:spPr>
            <a:xfrm>
              <a:off x="2355013" y="3969260"/>
              <a:ext cx="145191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>
                  <a:solidFill>
                    <a:srgbClr val="FF0000"/>
                  </a:solidFill>
                </a:rPr>
                <a:t>Race condition</a:t>
              </a:r>
              <a:endParaRPr lang="zh-CN" altLang="en-US" b="1">
                <a:solidFill>
                  <a:srgbClr val="FF0000"/>
                </a:solidFill>
              </a:endParaRPr>
            </a:p>
          </p:txBody>
        </p:sp>
        <p:sp>
          <p:nvSpPr>
            <p:cNvPr id="33" name="任意形状 32">
              <a:extLst>
                <a:ext uri="{FF2B5EF4-FFF2-40B4-BE49-F238E27FC236}">
                  <a16:creationId xmlns:a16="http://schemas.microsoft.com/office/drawing/2014/main" id="{3EF5A55D-0B69-7EE4-C18B-253AE797E5DE}"/>
                </a:ext>
              </a:extLst>
            </p:cNvPr>
            <p:cNvSpPr/>
            <p:nvPr/>
          </p:nvSpPr>
          <p:spPr>
            <a:xfrm>
              <a:off x="3207895" y="3390298"/>
              <a:ext cx="749508" cy="914400"/>
            </a:xfrm>
            <a:custGeom>
              <a:avLst/>
              <a:gdLst>
                <a:gd name="connsiteX0" fmla="*/ 0 w 749508"/>
                <a:gd name="connsiteY0" fmla="*/ 914400 h 914400"/>
                <a:gd name="connsiteX1" fmla="*/ 134912 w 749508"/>
                <a:gd name="connsiteY1" fmla="*/ 389744 h 914400"/>
                <a:gd name="connsiteX2" fmla="*/ 749508 w 749508"/>
                <a:gd name="connsiteY2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9508" h="914400">
                  <a:moveTo>
                    <a:pt x="0" y="914400"/>
                  </a:moveTo>
                  <a:cubicBezTo>
                    <a:pt x="4997" y="728272"/>
                    <a:pt x="9994" y="542144"/>
                    <a:pt x="134912" y="389744"/>
                  </a:cubicBezTo>
                  <a:cubicBezTo>
                    <a:pt x="259830" y="237344"/>
                    <a:pt x="504669" y="118672"/>
                    <a:pt x="749508" y="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1B370213-A9C9-D383-0757-0B6A694E8785}"/>
                </a:ext>
              </a:extLst>
            </p:cNvPr>
            <p:cNvGrpSpPr/>
            <p:nvPr/>
          </p:nvGrpSpPr>
          <p:grpSpPr>
            <a:xfrm>
              <a:off x="6853887" y="3789133"/>
              <a:ext cx="2969218" cy="1066344"/>
              <a:chOff x="7594027" y="3545930"/>
              <a:chExt cx="2370667" cy="1066344"/>
            </a:xfrm>
          </p:grpSpPr>
          <p:sp>
            <p:nvSpPr>
              <p:cNvPr id="35" name="爆炸形 1 34">
                <a:extLst>
                  <a:ext uri="{FF2B5EF4-FFF2-40B4-BE49-F238E27FC236}">
                    <a16:creationId xmlns:a16="http://schemas.microsoft.com/office/drawing/2014/main" id="{AAA3B0D0-4DEE-F1C6-F343-866D4C515F18}"/>
                  </a:ext>
                </a:extLst>
              </p:cNvPr>
              <p:cNvSpPr/>
              <p:nvPr/>
            </p:nvSpPr>
            <p:spPr>
              <a:xfrm>
                <a:off x="7594027" y="3545930"/>
                <a:ext cx="2370667" cy="1066344"/>
              </a:xfrm>
              <a:prstGeom prst="irregularSeal1">
                <a:avLst/>
              </a:prstGeom>
              <a:solidFill>
                <a:schemeClr val="bg1"/>
              </a:solidFill>
              <a:ln w="12700">
                <a:solidFill>
                  <a:srgbClr val="FF0000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5ACDABD1-4476-9EDF-953C-6C6CD447D858}"/>
                  </a:ext>
                </a:extLst>
              </p:cNvPr>
              <p:cNvSpPr txBox="1"/>
              <p:nvPr/>
            </p:nvSpPr>
            <p:spPr>
              <a:xfrm>
                <a:off x="8030102" y="3856624"/>
                <a:ext cx="150089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rgbClr val="FF0000"/>
                    </a:solidFill>
                  </a:rPr>
                  <a:t>Inconsistency!</a:t>
                </a:r>
                <a:endParaRPr lang="zh-CN" altLang="en-US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7" name="任意形状 36">
              <a:extLst>
                <a:ext uri="{FF2B5EF4-FFF2-40B4-BE49-F238E27FC236}">
                  <a16:creationId xmlns:a16="http://schemas.microsoft.com/office/drawing/2014/main" id="{C5C1A37E-45AB-3F75-4455-290970381F85}"/>
                </a:ext>
              </a:extLst>
            </p:cNvPr>
            <p:cNvSpPr/>
            <p:nvPr/>
          </p:nvSpPr>
          <p:spPr>
            <a:xfrm>
              <a:off x="4789714" y="3930420"/>
              <a:ext cx="1132115" cy="841828"/>
            </a:xfrm>
            <a:custGeom>
              <a:avLst/>
              <a:gdLst>
                <a:gd name="connsiteX0" fmla="*/ 0 w 1132115"/>
                <a:gd name="connsiteY0" fmla="*/ 0 h 841828"/>
                <a:gd name="connsiteX1" fmla="*/ 1132115 w 1132115"/>
                <a:gd name="connsiteY1" fmla="*/ 841828 h 84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2115" h="841828">
                  <a:moveTo>
                    <a:pt x="0" y="0"/>
                  </a:moveTo>
                  <a:lnTo>
                    <a:pt x="1132115" y="84182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任意形状 37">
              <a:extLst>
                <a:ext uri="{FF2B5EF4-FFF2-40B4-BE49-F238E27FC236}">
                  <a16:creationId xmlns:a16="http://schemas.microsoft.com/office/drawing/2014/main" id="{2839C76A-16C9-822C-0EFD-D61973F0ABB8}"/>
                </a:ext>
              </a:extLst>
            </p:cNvPr>
            <p:cNvSpPr/>
            <p:nvPr/>
          </p:nvSpPr>
          <p:spPr>
            <a:xfrm>
              <a:off x="5558971" y="3872363"/>
              <a:ext cx="1059543" cy="885371"/>
            </a:xfrm>
            <a:custGeom>
              <a:avLst/>
              <a:gdLst>
                <a:gd name="connsiteX0" fmla="*/ 0 w 1059543"/>
                <a:gd name="connsiteY0" fmla="*/ 0 h 885371"/>
                <a:gd name="connsiteX1" fmla="*/ 1059543 w 1059543"/>
                <a:gd name="connsiteY1" fmla="*/ 885371 h 88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9543" h="885371">
                  <a:moveTo>
                    <a:pt x="0" y="0"/>
                  </a:moveTo>
                  <a:lnTo>
                    <a:pt x="1059543" y="88537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任意形状 38">
              <a:extLst>
                <a:ext uri="{FF2B5EF4-FFF2-40B4-BE49-F238E27FC236}">
                  <a16:creationId xmlns:a16="http://schemas.microsoft.com/office/drawing/2014/main" id="{C221CF15-D16A-E6BA-84A2-C92A578A55F6}"/>
                </a:ext>
              </a:extLst>
            </p:cNvPr>
            <p:cNvSpPr/>
            <p:nvPr/>
          </p:nvSpPr>
          <p:spPr>
            <a:xfrm>
              <a:off x="6487886" y="3944934"/>
              <a:ext cx="841828" cy="754743"/>
            </a:xfrm>
            <a:custGeom>
              <a:avLst/>
              <a:gdLst>
                <a:gd name="connsiteX0" fmla="*/ 0 w 841828"/>
                <a:gd name="connsiteY0" fmla="*/ 0 h 754743"/>
                <a:gd name="connsiteX1" fmla="*/ 841828 w 841828"/>
                <a:gd name="connsiteY1" fmla="*/ 754743 h 75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1828" h="754743">
                  <a:moveTo>
                    <a:pt x="0" y="0"/>
                  </a:moveTo>
                  <a:lnTo>
                    <a:pt x="841828" y="754743"/>
                  </a:ln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D562A3F9-86BD-7BAB-4688-74C1196D8D92}"/>
                </a:ext>
              </a:extLst>
            </p:cNvPr>
            <p:cNvGrpSpPr/>
            <p:nvPr/>
          </p:nvGrpSpPr>
          <p:grpSpPr>
            <a:xfrm>
              <a:off x="7392507" y="2645669"/>
              <a:ext cx="1618938" cy="956412"/>
              <a:chOff x="1704552" y="2358720"/>
              <a:chExt cx="1618938" cy="956412"/>
            </a:xfrm>
          </p:grpSpPr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BA17B83F-13C1-5EE3-4BD3-B69C1FF7F01E}"/>
                  </a:ext>
                </a:extLst>
              </p:cNvPr>
              <p:cNvSpPr/>
              <p:nvPr/>
            </p:nvSpPr>
            <p:spPr>
              <a:xfrm>
                <a:off x="1704552" y="2382192"/>
                <a:ext cx="1618938" cy="932940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8C2A283D-240A-F574-D769-085624F5CE86}"/>
                  </a:ext>
                </a:extLst>
              </p:cNvPr>
              <p:cNvSpPr/>
              <p:nvPr/>
            </p:nvSpPr>
            <p:spPr>
              <a:xfrm>
                <a:off x="1933561" y="2358720"/>
                <a:ext cx="548290" cy="3693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B0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4B0475EE-47C5-62C6-1DFB-998B1AF094EA}"/>
                  </a:ext>
                </a:extLst>
              </p:cNvPr>
              <p:cNvSpPr/>
              <p:nvPr/>
            </p:nvSpPr>
            <p:spPr>
              <a:xfrm>
                <a:off x="1933561" y="2848525"/>
                <a:ext cx="548290" cy="3693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B1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CAFDBAB9-2104-0359-F6D3-91F970D92F62}"/>
                  </a:ext>
                </a:extLst>
              </p:cNvPr>
              <p:cNvSpPr/>
              <p:nvPr/>
            </p:nvSpPr>
            <p:spPr>
              <a:xfrm>
                <a:off x="2608452" y="2358720"/>
                <a:ext cx="54829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B2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5AC34561-7185-FB72-2543-425AE6C2A72D}"/>
                  </a:ext>
                </a:extLst>
              </p:cNvPr>
              <p:cNvSpPr/>
              <p:nvPr/>
            </p:nvSpPr>
            <p:spPr>
              <a:xfrm>
                <a:off x="2608452" y="2848525"/>
                <a:ext cx="548290" cy="36933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>
                    <a:solidFill>
                      <a:schemeClr val="tx1"/>
                    </a:solidFill>
                    <a:latin typeface="Lato" panose="020F0502020204030203" pitchFamily="34" charset="0"/>
                  </a:rPr>
                  <a:t>B3</a:t>
                </a:r>
                <a:endParaRPr kumimoji="1" lang="zh-CN" altLang="en-US">
                  <a:solidFill>
                    <a:schemeClr val="tx1"/>
                  </a:solidFill>
                  <a:latin typeface="Lato" panose="020F0502020204030203" pitchFamily="34" charset="0"/>
                </a:endParaRPr>
              </a:p>
            </p:txBody>
          </p:sp>
        </p:grpSp>
        <p:sp>
          <p:nvSpPr>
            <p:cNvPr id="46" name="右箭头 45">
              <a:extLst>
                <a:ext uri="{FF2B5EF4-FFF2-40B4-BE49-F238E27FC236}">
                  <a16:creationId xmlns:a16="http://schemas.microsoft.com/office/drawing/2014/main" id="{1FAD18EA-157C-72F1-C92B-6DEE45EE7E41}"/>
                </a:ext>
              </a:extLst>
            </p:cNvPr>
            <p:cNvSpPr/>
            <p:nvPr/>
          </p:nvSpPr>
          <p:spPr>
            <a:xfrm>
              <a:off x="9289545" y="1875896"/>
              <a:ext cx="413255" cy="469435"/>
            </a:xfrm>
            <a:prstGeom prst="rightArrow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172797A-605A-E0D7-96B7-B361A481D420}"/>
                </a:ext>
              </a:extLst>
            </p:cNvPr>
            <p:cNvSpPr txBox="1"/>
            <p:nvPr/>
          </p:nvSpPr>
          <p:spPr>
            <a:xfrm>
              <a:off x="8382000" y="1903316"/>
              <a:ext cx="9521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latin typeface="Lato" panose="020F0502020204030203" pitchFamily="34" charset="0"/>
                </a:rPr>
                <a:t>Time</a:t>
              </a:r>
              <a:endParaRPr lang="zh-CN" altLang="en-US">
                <a:latin typeface="Lato" panose="020F0502020204030203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22E4E7E-6F79-E23B-D5C5-767B540C61B7}"/>
                </a:ext>
              </a:extLst>
            </p:cNvPr>
            <p:cNvSpPr txBox="1"/>
            <p:nvPr/>
          </p:nvSpPr>
          <p:spPr>
            <a:xfrm>
              <a:off x="2325653" y="4805030"/>
              <a:ext cx="5083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Checkpointed image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4567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0F2869-9312-EC7C-CEB7-E1F0D132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how to ensure correctness?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322155-BB14-1229-83C6-073BDDA57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/>
              <a:t>Required for </a:t>
            </a:r>
            <a:r>
              <a:rPr kumimoji="1" lang="en-US" altLang="zh-CN"/>
              <a:t>correctness,  i.e., the checkpointed data is correct </a:t>
            </a:r>
          </a:p>
          <a:p>
            <a:pPr lvl="1"/>
            <a:r>
              <a:rPr kumimoji="1" lang="en-US" altLang="zh-CN"/>
              <a:t>A correct job image state should be </a:t>
            </a:r>
            <a:r>
              <a:rPr kumimoji="1" lang="en-US" altLang="zh-CN" b="1">
                <a:solidFill>
                  <a:srgbClr val="C00000"/>
                </a:solidFill>
              </a:rPr>
              <a:t>atomically</a:t>
            </a:r>
            <a:r>
              <a:rPr kumimoji="1" lang="en-US" altLang="zh-CN"/>
              <a:t> checkpointed </a:t>
            </a:r>
          </a:p>
          <a:p>
            <a:r>
              <a:rPr kumimoji="1" lang="en-US" altLang="zh-CN"/>
              <a:t>CPU can leverage the help of OS &amp; paging for the detection (i.e., dirty bit)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27326D-6E1E-2B6C-ED38-47F79C9D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27C912-497D-AB03-4AFB-ABF444BCFD10}"/>
              </a:ext>
            </a:extLst>
          </p:cNvPr>
          <p:cNvSpPr txBox="1"/>
          <p:nvPr/>
        </p:nvSpPr>
        <p:spPr>
          <a:xfrm>
            <a:off x="508000" y="2957366"/>
            <a:ext cx="935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strike="sngStrike"/>
              <a:t>GPU</a:t>
            </a:r>
          </a:p>
          <a:p>
            <a:r>
              <a:rPr lang="en-US" altLang="zh-CN" b="1"/>
              <a:t>CPU</a:t>
            </a:r>
            <a:endParaRPr lang="zh-CN" altLang="en-US" b="1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F1AFB7A-20AA-422E-FAA3-BA66C85EA9C5}"/>
              </a:ext>
            </a:extLst>
          </p:cNvPr>
          <p:cNvCxnSpPr/>
          <p:nvPr/>
        </p:nvCxnSpPr>
        <p:spPr>
          <a:xfrm>
            <a:off x="1457036" y="3183871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56E20C98-C73E-1EE3-C6DA-BBC559975BCC}"/>
              </a:ext>
            </a:extLst>
          </p:cNvPr>
          <p:cNvSpPr/>
          <p:nvPr/>
        </p:nvSpPr>
        <p:spPr>
          <a:xfrm>
            <a:off x="3792312" y="2992045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868D43-77BB-2E4B-15F8-E75DBBC860E1}"/>
              </a:ext>
            </a:extLst>
          </p:cNvPr>
          <p:cNvSpPr txBox="1"/>
          <p:nvPr/>
        </p:nvSpPr>
        <p:spPr>
          <a:xfrm>
            <a:off x="3919740" y="2539163"/>
            <a:ext cx="1451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Modify B0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9B50BA3-3357-245A-1C81-C6561FB2C5C9}"/>
              </a:ext>
            </a:extLst>
          </p:cNvPr>
          <p:cNvSpPr/>
          <p:nvPr/>
        </p:nvSpPr>
        <p:spPr>
          <a:xfrm>
            <a:off x="3792312" y="3577760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1FE893F-4651-C0FF-9489-52E62523DC19}"/>
              </a:ext>
            </a:extLst>
          </p:cNvPr>
          <p:cNvSpPr/>
          <p:nvPr/>
        </p:nvSpPr>
        <p:spPr>
          <a:xfrm>
            <a:off x="5385505" y="2979163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BD560E-D5FA-84BA-0540-263EACD034B1}"/>
              </a:ext>
            </a:extLst>
          </p:cNvPr>
          <p:cNvSpPr txBox="1"/>
          <p:nvPr/>
        </p:nvSpPr>
        <p:spPr>
          <a:xfrm>
            <a:off x="5512933" y="2526281"/>
            <a:ext cx="1451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Modify B1</a:t>
            </a:r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43152DB-B506-DFC9-F04D-72026E2E45E1}"/>
              </a:ext>
            </a:extLst>
          </p:cNvPr>
          <p:cNvSpPr txBox="1"/>
          <p:nvPr/>
        </p:nvSpPr>
        <p:spPr>
          <a:xfrm>
            <a:off x="3857446" y="3642271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0619378-F2E2-7352-1865-7323D455F2D8}"/>
              </a:ext>
            </a:extLst>
          </p:cNvPr>
          <p:cNvSpPr/>
          <p:nvPr/>
        </p:nvSpPr>
        <p:spPr>
          <a:xfrm>
            <a:off x="4469502" y="3579169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D2B245E-9EAA-BDEA-757A-04D91BD7B807}"/>
              </a:ext>
            </a:extLst>
          </p:cNvPr>
          <p:cNvSpPr txBox="1"/>
          <p:nvPr/>
        </p:nvSpPr>
        <p:spPr>
          <a:xfrm>
            <a:off x="4534636" y="3643680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A0193FF-0EA8-6103-BB28-F6F33DAFC461}"/>
              </a:ext>
            </a:extLst>
          </p:cNvPr>
          <p:cNvSpPr/>
          <p:nvPr/>
        </p:nvSpPr>
        <p:spPr>
          <a:xfrm>
            <a:off x="4642562" y="4387117"/>
            <a:ext cx="3450608" cy="92300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B945C76-0120-0618-4FC4-0AB887D11FB0}"/>
              </a:ext>
            </a:extLst>
          </p:cNvPr>
          <p:cNvSpPr/>
          <p:nvPr/>
        </p:nvSpPr>
        <p:spPr>
          <a:xfrm>
            <a:off x="4853698" y="4643457"/>
            <a:ext cx="548290" cy="369332"/>
          </a:xfrm>
          <a:prstGeom prst="rect">
            <a:avLst/>
          </a:prstGeom>
          <a:pattFill prst="wdDn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99A89CA-DF8E-E35B-3317-AEEA16F50D26}"/>
              </a:ext>
            </a:extLst>
          </p:cNvPr>
          <p:cNvSpPr/>
          <p:nvPr/>
        </p:nvSpPr>
        <p:spPr>
          <a:xfrm>
            <a:off x="5168157" y="3581561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A2C4897-DF0D-95FB-414A-4AEEB15999FE}"/>
              </a:ext>
            </a:extLst>
          </p:cNvPr>
          <p:cNvSpPr txBox="1"/>
          <p:nvPr/>
        </p:nvSpPr>
        <p:spPr>
          <a:xfrm>
            <a:off x="5233291" y="3646072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B2</a:t>
            </a:r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D1EE49-57E7-5D69-6CB7-82C0E5D7CDB0}"/>
              </a:ext>
            </a:extLst>
          </p:cNvPr>
          <p:cNvSpPr/>
          <p:nvPr/>
        </p:nvSpPr>
        <p:spPr>
          <a:xfrm>
            <a:off x="5906952" y="3584168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DD1E20B-C33A-F337-875C-4DE09FD0B0BA}"/>
              </a:ext>
            </a:extLst>
          </p:cNvPr>
          <p:cNvSpPr txBox="1"/>
          <p:nvPr/>
        </p:nvSpPr>
        <p:spPr>
          <a:xfrm>
            <a:off x="5972086" y="3648679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B3</a:t>
            </a:r>
            <a:endParaRPr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609E30F5-AA26-58C1-F2D7-840A5DB74BAF}"/>
              </a:ext>
            </a:extLst>
          </p:cNvPr>
          <p:cNvSpPr/>
          <p:nvPr/>
        </p:nvSpPr>
        <p:spPr>
          <a:xfrm>
            <a:off x="4085470" y="3944932"/>
            <a:ext cx="1148396" cy="809469"/>
          </a:xfrm>
          <a:custGeom>
            <a:avLst/>
            <a:gdLst>
              <a:gd name="connsiteX0" fmla="*/ 96782 w 1148396"/>
              <a:gd name="connsiteY0" fmla="*/ 0 h 809469"/>
              <a:gd name="connsiteX1" fmla="*/ 81792 w 1148396"/>
              <a:gd name="connsiteY1" fmla="*/ 554637 h 809469"/>
              <a:gd name="connsiteX2" fmla="*/ 981201 w 1148396"/>
              <a:gd name="connsiteY2" fmla="*/ 569627 h 809469"/>
              <a:gd name="connsiteX3" fmla="*/ 1146093 w 1148396"/>
              <a:gd name="connsiteY3" fmla="*/ 809469 h 80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8396" h="809469">
                <a:moveTo>
                  <a:pt x="96782" y="0"/>
                </a:moveTo>
                <a:cubicBezTo>
                  <a:pt x="15585" y="229849"/>
                  <a:pt x="-65611" y="459699"/>
                  <a:pt x="81792" y="554637"/>
                </a:cubicBezTo>
                <a:cubicBezTo>
                  <a:pt x="229195" y="649575"/>
                  <a:pt x="803817" y="527155"/>
                  <a:pt x="981201" y="569627"/>
                </a:cubicBezTo>
                <a:cubicBezTo>
                  <a:pt x="1158585" y="612099"/>
                  <a:pt x="1152339" y="710784"/>
                  <a:pt x="1146093" y="8094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BBA56DB-6865-EB72-0F2E-29201AE4C607}"/>
              </a:ext>
            </a:extLst>
          </p:cNvPr>
          <p:cNvSpPr/>
          <p:nvPr/>
        </p:nvSpPr>
        <p:spPr>
          <a:xfrm>
            <a:off x="5576518" y="4647099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8772101-7966-57ED-41F1-A40D076B62A3}"/>
              </a:ext>
            </a:extLst>
          </p:cNvPr>
          <p:cNvSpPr/>
          <p:nvPr/>
        </p:nvSpPr>
        <p:spPr>
          <a:xfrm>
            <a:off x="6357432" y="4643457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B2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8DCBEE1-58CF-5DB5-9F33-90D015930313}"/>
              </a:ext>
            </a:extLst>
          </p:cNvPr>
          <p:cNvSpPr/>
          <p:nvPr/>
        </p:nvSpPr>
        <p:spPr>
          <a:xfrm>
            <a:off x="7188668" y="4643457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B3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2563059-EAA7-5B46-1D91-715FD16450DA}"/>
              </a:ext>
            </a:extLst>
          </p:cNvPr>
          <p:cNvGrpSpPr/>
          <p:nvPr/>
        </p:nvGrpSpPr>
        <p:grpSpPr>
          <a:xfrm>
            <a:off x="1704552" y="2647116"/>
            <a:ext cx="1618938" cy="956412"/>
            <a:chOff x="1704552" y="2358720"/>
            <a:chExt cx="1618938" cy="95641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81686BC-B4C5-8A09-E4B3-62CEA3382D07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4DF2A80-7F52-88A0-F9FB-2B8FD8B74274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0FDA800-B670-86B0-F899-7B56D5190B79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1B93BA6-67D5-B8A7-C260-E5132EBC5383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FD73B1-8C28-8753-A139-CE72B5F09AFD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C5C1A37E-45AB-3F75-4455-290970381F85}"/>
              </a:ext>
            </a:extLst>
          </p:cNvPr>
          <p:cNvSpPr/>
          <p:nvPr/>
        </p:nvSpPr>
        <p:spPr>
          <a:xfrm>
            <a:off x="4789714" y="3930420"/>
            <a:ext cx="1132115" cy="841828"/>
          </a:xfrm>
          <a:custGeom>
            <a:avLst/>
            <a:gdLst>
              <a:gd name="connsiteX0" fmla="*/ 0 w 1132115"/>
              <a:gd name="connsiteY0" fmla="*/ 0 h 841828"/>
              <a:gd name="connsiteX1" fmla="*/ 1132115 w 1132115"/>
              <a:gd name="connsiteY1" fmla="*/ 841828 h 84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32115" h="841828">
                <a:moveTo>
                  <a:pt x="0" y="0"/>
                </a:moveTo>
                <a:lnTo>
                  <a:pt x="1132115" y="84182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2839C76A-16C9-822C-0EFD-D61973F0ABB8}"/>
              </a:ext>
            </a:extLst>
          </p:cNvPr>
          <p:cNvSpPr/>
          <p:nvPr/>
        </p:nvSpPr>
        <p:spPr>
          <a:xfrm>
            <a:off x="5558971" y="3872363"/>
            <a:ext cx="1059543" cy="885371"/>
          </a:xfrm>
          <a:custGeom>
            <a:avLst/>
            <a:gdLst>
              <a:gd name="connsiteX0" fmla="*/ 0 w 1059543"/>
              <a:gd name="connsiteY0" fmla="*/ 0 h 885371"/>
              <a:gd name="connsiteX1" fmla="*/ 1059543 w 1059543"/>
              <a:gd name="connsiteY1" fmla="*/ 885371 h 88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9543" h="885371">
                <a:moveTo>
                  <a:pt x="0" y="0"/>
                </a:moveTo>
                <a:lnTo>
                  <a:pt x="1059543" y="885371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C221CF15-D16A-E6BA-84A2-C92A578A55F6}"/>
              </a:ext>
            </a:extLst>
          </p:cNvPr>
          <p:cNvSpPr/>
          <p:nvPr/>
        </p:nvSpPr>
        <p:spPr>
          <a:xfrm>
            <a:off x="6487886" y="3944934"/>
            <a:ext cx="841828" cy="754743"/>
          </a:xfrm>
          <a:custGeom>
            <a:avLst/>
            <a:gdLst>
              <a:gd name="connsiteX0" fmla="*/ 0 w 841828"/>
              <a:gd name="connsiteY0" fmla="*/ 0 h 754743"/>
              <a:gd name="connsiteX1" fmla="*/ 841828 w 841828"/>
              <a:gd name="connsiteY1" fmla="*/ 754743 h 75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1828" h="754743">
                <a:moveTo>
                  <a:pt x="0" y="0"/>
                </a:moveTo>
                <a:lnTo>
                  <a:pt x="841828" y="754743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562A3F9-86BD-7BAB-4688-74C1196D8D92}"/>
              </a:ext>
            </a:extLst>
          </p:cNvPr>
          <p:cNvGrpSpPr/>
          <p:nvPr/>
        </p:nvGrpSpPr>
        <p:grpSpPr>
          <a:xfrm>
            <a:off x="7392507" y="2645669"/>
            <a:ext cx="1618938" cy="956412"/>
            <a:chOff x="1704552" y="2358720"/>
            <a:chExt cx="1618938" cy="95641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A17B83F-13C1-5EE3-4BD3-B69C1FF7F01E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C2A283D-240A-F574-D769-085624F5CE86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B0475EE-47C5-62C6-1DFB-998B1AF094EA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AFDBAB9-2104-0359-F6D3-91F970D92F62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AC34561-7185-FB72-2543-425AE6C2A72D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CFAB5711-5587-7761-D377-C2351D3D0DA7}"/>
              </a:ext>
            </a:extLst>
          </p:cNvPr>
          <p:cNvSpPr/>
          <p:nvPr/>
        </p:nvSpPr>
        <p:spPr>
          <a:xfrm>
            <a:off x="6935158" y="2857500"/>
            <a:ext cx="156287" cy="49397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21DA920-065D-3B6B-4F47-3B2EE9B91FE5}"/>
              </a:ext>
            </a:extLst>
          </p:cNvPr>
          <p:cNvSpPr/>
          <p:nvPr/>
        </p:nvSpPr>
        <p:spPr>
          <a:xfrm>
            <a:off x="3504505" y="2857500"/>
            <a:ext cx="156287" cy="49397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圆角矩形标注 49">
            <a:extLst>
              <a:ext uri="{FF2B5EF4-FFF2-40B4-BE49-F238E27FC236}">
                <a16:creationId xmlns:a16="http://schemas.microsoft.com/office/drawing/2014/main" id="{0DF1CC4D-7D7A-4E21-E4B3-3FBA66FDE629}"/>
              </a:ext>
            </a:extLst>
          </p:cNvPr>
          <p:cNvSpPr/>
          <p:nvPr/>
        </p:nvSpPr>
        <p:spPr>
          <a:xfrm>
            <a:off x="593349" y="2456776"/>
            <a:ext cx="2487016" cy="903438"/>
          </a:xfrm>
          <a:prstGeom prst="wedgeRoundRectCallout">
            <a:avLst>
              <a:gd name="adj1" fmla="val 70663"/>
              <a:gd name="adj2" fmla="val 13897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BA4BECF-ACF3-6671-80B9-5D1545A724BD}"/>
              </a:ext>
            </a:extLst>
          </p:cNvPr>
          <p:cNvSpPr txBox="1"/>
          <p:nvPr/>
        </p:nvSpPr>
        <p:spPr>
          <a:xfrm>
            <a:off x="658196" y="2547944"/>
            <a:ext cx="24836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Clear dirty bits of buffers</a:t>
            </a:r>
            <a:endParaRPr lang="zh-CN" altLang="en-US"/>
          </a:p>
        </p:txBody>
      </p:sp>
      <p:sp>
        <p:nvSpPr>
          <p:cNvPr id="52" name="圆角矩形标注 51">
            <a:extLst>
              <a:ext uri="{FF2B5EF4-FFF2-40B4-BE49-F238E27FC236}">
                <a16:creationId xmlns:a16="http://schemas.microsoft.com/office/drawing/2014/main" id="{992A1B7D-0FF5-71A2-AC1A-322598F1A892}"/>
              </a:ext>
            </a:extLst>
          </p:cNvPr>
          <p:cNvSpPr/>
          <p:nvPr/>
        </p:nvSpPr>
        <p:spPr>
          <a:xfrm>
            <a:off x="6210779" y="1815560"/>
            <a:ext cx="2487016" cy="903438"/>
          </a:xfrm>
          <a:prstGeom prst="wedgeRoundRectCallout">
            <a:avLst>
              <a:gd name="adj1" fmla="val -18190"/>
              <a:gd name="adj2" fmla="val 76553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37B857B-A760-74E3-E4DD-1D00EDE87503}"/>
              </a:ext>
            </a:extLst>
          </p:cNvPr>
          <p:cNvSpPr txBox="1"/>
          <p:nvPr/>
        </p:nvSpPr>
        <p:spPr>
          <a:xfrm>
            <a:off x="6272243" y="1922593"/>
            <a:ext cx="24836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Check dirty bits, found </a:t>
            </a:r>
          </a:p>
          <a:p>
            <a:r>
              <a:rPr lang="en-US" altLang="zh-CN"/>
              <a:t>B0, B1 dirty  </a:t>
            </a:r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B4BC6F33-8C3D-E3C7-3347-2817D12D7D8C}"/>
              </a:ext>
            </a:extLst>
          </p:cNvPr>
          <p:cNvSpPr/>
          <p:nvPr/>
        </p:nvSpPr>
        <p:spPr>
          <a:xfrm>
            <a:off x="7586315" y="3628067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B408612-5E04-7BA8-FCB5-81386C86E551}"/>
              </a:ext>
            </a:extLst>
          </p:cNvPr>
          <p:cNvSpPr txBox="1"/>
          <p:nvPr/>
        </p:nvSpPr>
        <p:spPr>
          <a:xfrm>
            <a:off x="7651449" y="3692578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B75776E1-8117-9C85-02E3-37A9352E89D4}"/>
              </a:ext>
            </a:extLst>
          </p:cNvPr>
          <p:cNvSpPr/>
          <p:nvPr/>
        </p:nvSpPr>
        <p:spPr>
          <a:xfrm>
            <a:off x="8263505" y="3629476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7AC2978-AA58-3E52-06E8-6EB8C4190350}"/>
              </a:ext>
            </a:extLst>
          </p:cNvPr>
          <p:cNvSpPr txBox="1"/>
          <p:nvPr/>
        </p:nvSpPr>
        <p:spPr>
          <a:xfrm>
            <a:off x="8328639" y="3693987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sp>
        <p:nvSpPr>
          <p:cNvPr id="64" name="右大括号 63">
            <a:extLst>
              <a:ext uri="{FF2B5EF4-FFF2-40B4-BE49-F238E27FC236}">
                <a16:creationId xmlns:a16="http://schemas.microsoft.com/office/drawing/2014/main" id="{87ED714D-E334-75D0-3022-178AC8AABC59}"/>
              </a:ext>
            </a:extLst>
          </p:cNvPr>
          <p:cNvSpPr/>
          <p:nvPr/>
        </p:nvSpPr>
        <p:spPr>
          <a:xfrm rot="5400000">
            <a:off x="8063325" y="3882100"/>
            <a:ext cx="244853" cy="663123"/>
          </a:xfrm>
          <a:prstGeom prst="rightBrac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ACCEBAA-D7BA-D6C3-E8DB-C495AD78A2FB}"/>
              </a:ext>
            </a:extLst>
          </p:cNvPr>
          <p:cNvSpPr txBox="1"/>
          <p:nvPr/>
        </p:nvSpPr>
        <p:spPr>
          <a:xfrm>
            <a:off x="7565214" y="4381759"/>
            <a:ext cx="128374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Recopy</a:t>
            </a:r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32DC70F7-6CC7-452B-E18C-773993F2BEF5}"/>
              </a:ext>
            </a:extLst>
          </p:cNvPr>
          <p:cNvSpPr/>
          <p:nvPr/>
        </p:nvSpPr>
        <p:spPr>
          <a:xfrm>
            <a:off x="4832116" y="4662898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D7FE7C8F-5EC5-3822-F3FC-7B3ECAB0CB5A}"/>
              </a:ext>
            </a:extLst>
          </p:cNvPr>
          <p:cNvSpPr/>
          <p:nvPr/>
        </p:nvSpPr>
        <p:spPr>
          <a:xfrm>
            <a:off x="5578598" y="4662898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68" name="任意形状 67">
            <a:extLst>
              <a:ext uri="{FF2B5EF4-FFF2-40B4-BE49-F238E27FC236}">
                <a16:creationId xmlns:a16="http://schemas.microsoft.com/office/drawing/2014/main" id="{471288E1-BE78-D163-C807-928A7AE53AAA}"/>
              </a:ext>
            </a:extLst>
          </p:cNvPr>
          <p:cNvSpPr/>
          <p:nvPr/>
        </p:nvSpPr>
        <p:spPr>
          <a:xfrm>
            <a:off x="5196132" y="3798888"/>
            <a:ext cx="2688500" cy="1065968"/>
          </a:xfrm>
          <a:custGeom>
            <a:avLst/>
            <a:gdLst>
              <a:gd name="connsiteX0" fmla="*/ 3251200 w 3251200"/>
              <a:gd name="connsiteY0" fmla="*/ 55337 h 1071337"/>
              <a:gd name="connsiteX1" fmla="*/ 1973942 w 3251200"/>
              <a:gd name="connsiteY1" fmla="*/ 113395 h 1071337"/>
              <a:gd name="connsiteX2" fmla="*/ 0 w 3251200"/>
              <a:gd name="connsiteY2" fmla="*/ 1071337 h 107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1200" h="1071337">
                <a:moveTo>
                  <a:pt x="3251200" y="55337"/>
                </a:moveTo>
                <a:cubicBezTo>
                  <a:pt x="2883504" y="-301"/>
                  <a:pt x="2515809" y="-55938"/>
                  <a:pt x="1973942" y="113395"/>
                </a:cubicBezTo>
                <a:cubicBezTo>
                  <a:pt x="1432075" y="282728"/>
                  <a:pt x="716037" y="677032"/>
                  <a:pt x="0" y="1071337"/>
                </a:cubicBezTo>
              </a:path>
            </a:pathLst>
          </a:custGeom>
          <a:noFill/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任意形状 68">
            <a:extLst>
              <a:ext uri="{FF2B5EF4-FFF2-40B4-BE49-F238E27FC236}">
                <a16:creationId xmlns:a16="http://schemas.microsoft.com/office/drawing/2014/main" id="{75AADDE8-131E-90AA-B7E4-96AAE934AFC1}"/>
              </a:ext>
            </a:extLst>
          </p:cNvPr>
          <p:cNvSpPr/>
          <p:nvPr/>
        </p:nvSpPr>
        <p:spPr>
          <a:xfrm>
            <a:off x="5921778" y="3999367"/>
            <a:ext cx="3251200" cy="914400"/>
          </a:xfrm>
          <a:custGeom>
            <a:avLst/>
            <a:gdLst>
              <a:gd name="connsiteX0" fmla="*/ 3091543 w 3712232"/>
              <a:gd name="connsiteY0" fmla="*/ 0 h 914400"/>
              <a:gd name="connsiteX1" fmla="*/ 3483428 w 3712232"/>
              <a:gd name="connsiteY1" fmla="*/ 740229 h 914400"/>
              <a:gd name="connsiteX2" fmla="*/ 0 w 3712232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2232" h="914400">
                <a:moveTo>
                  <a:pt x="3091543" y="0"/>
                </a:moveTo>
                <a:cubicBezTo>
                  <a:pt x="3545114" y="293914"/>
                  <a:pt x="3998685" y="587829"/>
                  <a:pt x="3483428" y="740229"/>
                </a:cubicBezTo>
                <a:cubicBezTo>
                  <a:pt x="2968171" y="892629"/>
                  <a:pt x="1484085" y="903514"/>
                  <a:pt x="0" y="914400"/>
                </a:cubicBezTo>
              </a:path>
            </a:pathLst>
          </a:custGeom>
          <a:noFill/>
          <a:ln w="22225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91446C5-CF1B-9BB9-31C2-19397A646257}"/>
              </a:ext>
            </a:extLst>
          </p:cNvPr>
          <p:cNvSpPr txBox="1"/>
          <p:nvPr/>
        </p:nvSpPr>
        <p:spPr>
          <a:xfrm>
            <a:off x="2325653" y="4805030"/>
            <a:ext cx="2331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Checkpointed image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9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animBg="1"/>
      <p:bldP spid="11" grpId="0"/>
      <p:bldP spid="12" grpId="0"/>
      <p:bldP spid="13" grpId="0" animBg="1"/>
      <p:bldP spid="14" grpId="0"/>
      <p:bldP spid="16" grpId="0" animBg="1"/>
      <p:bldP spid="17" grpId="0" animBg="1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37" grpId="0" animBg="1"/>
      <p:bldP spid="38" grpId="0" animBg="1"/>
      <p:bldP spid="39" grpId="0" animBg="1"/>
      <p:bldP spid="46" grpId="0" animBg="1"/>
      <p:bldP spid="49" grpId="0" animBg="1"/>
      <p:bldP spid="49" grpId="1" animBg="1"/>
      <p:bldP spid="50" grpId="0" animBg="1"/>
      <p:bldP spid="51" grpId="0"/>
      <p:bldP spid="51" grpId="1"/>
      <p:bldP spid="52" grpId="0" animBg="1"/>
      <p:bldP spid="53" grpId="0"/>
      <p:bldP spid="60" grpId="0" animBg="1"/>
      <p:bldP spid="61" grpId="0"/>
      <p:bldP spid="62" grpId="0" animBg="1"/>
      <p:bldP spid="63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0F2869-9312-EC7C-CEB7-E1F0D132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how to ensure correctness?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322155-BB14-1229-83C6-073BDDA57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3"/>
            <a:ext cx="9144000" cy="3055314"/>
          </a:xfrm>
        </p:spPr>
        <p:txBody>
          <a:bodyPr/>
          <a:lstStyle/>
          <a:p>
            <a:r>
              <a:rPr kumimoji="1" lang="en-US" altLang="zh-CN" b="1"/>
              <a:t>Required for </a:t>
            </a:r>
            <a:r>
              <a:rPr kumimoji="1" lang="en-US" altLang="zh-CN"/>
              <a:t>correctness,  i.e., the checkpointed data is correct </a:t>
            </a:r>
          </a:p>
          <a:p>
            <a:pPr lvl="1"/>
            <a:r>
              <a:rPr kumimoji="1" lang="en-US" altLang="zh-CN"/>
              <a:t>A correct job image state should be </a:t>
            </a:r>
            <a:r>
              <a:rPr kumimoji="1" lang="en-US" altLang="zh-CN" b="1">
                <a:solidFill>
                  <a:srgbClr val="C00000"/>
                </a:solidFill>
              </a:rPr>
              <a:t>atomically</a:t>
            </a:r>
            <a:r>
              <a:rPr kumimoji="1" lang="en-US" altLang="zh-CN"/>
              <a:t> checkpointed </a:t>
            </a:r>
          </a:p>
          <a:p>
            <a:r>
              <a:rPr kumimoji="1" lang="en-US" altLang="zh-CN"/>
              <a:t>CPU can leverage the help of OS &amp; paging for the detection (i.e., dirty bit)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27326D-6E1E-2B6C-ED38-47F79C9D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27C912-497D-AB03-4AFB-ABF444BCFD10}"/>
              </a:ext>
            </a:extLst>
          </p:cNvPr>
          <p:cNvSpPr txBox="1"/>
          <p:nvPr/>
        </p:nvSpPr>
        <p:spPr>
          <a:xfrm>
            <a:off x="508000" y="2957366"/>
            <a:ext cx="935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strike="sngStrike"/>
              <a:t>GPU</a:t>
            </a:r>
          </a:p>
          <a:p>
            <a:r>
              <a:rPr lang="en-US" altLang="zh-CN" b="1"/>
              <a:t>CPU</a:t>
            </a:r>
            <a:endParaRPr lang="zh-CN" altLang="en-US" b="1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F1AFB7A-20AA-422E-FAA3-BA66C85EA9C5}"/>
              </a:ext>
            </a:extLst>
          </p:cNvPr>
          <p:cNvCxnSpPr/>
          <p:nvPr/>
        </p:nvCxnSpPr>
        <p:spPr>
          <a:xfrm>
            <a:off x="1457036" y="3183871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56E20C98-C73E-1EE3-C6DA-BBC559975BCC}"/>
              </a:ext>
            </a:extLst>
          </p:cNvPr>
          <p:cNvSpPr/>
          <p:nvPr/>
        </p:nvSpPr>
        <p:spPr>
          <a:xfrm>
            <a:off x="3792312" y="2992045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868D43-77BB-2E4B-15F8-E75DBBC860E1}"/>
              </a:ext>
            </a:extLst>
          </p:cNvPr>
          <p:cNvSpPr txBox="1"/>
          <p:nvPr/>
        </p:nvSpPr>
        <p:spPr>
          <a:xfrm>
            <a:off x="3919740" y="2539163"/>
            <a:ext cx="1451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Modify B0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9B50BA3-3357-245A-1C81-C6561FB2C5C9}"/>
              </a:ext>
            </a:extLst>
          </p:cNvPr>
          <p:cNvSpPr/>
          <p:nvPr/>
        </p:nvSpPr>
        <p:spPr>
          <a:xfrm>
            <a:off x="3792312" y="3577760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1FE893F-4651-C0FF-9489-52E62523DC19}"/>
              </a:ext>
            </a:extLst>
          </p:cNvPr>
          <p:cNvSpPr/>
          <p:nvPr/>
        </p:nvSpPr>
        <p:spPr>
          <a:xfrm>
            <a:off x="5385505" y="2979163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BD560E-D5FA-84BA-0540-263EACD034B1}"/>
              </a:ext>
            </a:extLst>
          </p:cNvPr>
          <p:cNvSpPr txBox="1"/>
          <p:nvPr/>
        </p:nvSpPr>
        <p:spPr>
          <a:xfrm>
            <a:off x="5512933" y="2526281"/>
            <a:ext cx="1451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Modify B1</a:t>
            </a:r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43152DB-B506-DFC9-F04D-72026E2E45E1}"/>
              </a:ext>
            </a:extLst>
          </p:cNvPr>
          <p:cNvSpPr txBox="1"/>
          <p:nvPr/>
        </p:nvSpPr>
        <p:spPr>
          <a:xfrm>
            <a:off x="3857446" y="3642271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0619378-F2E2-7352-1865-7323D455F2D8}"/>
              </a:ext>
            </a:extLst>
          </p:cNvPr>
          <p:cNvSpPr/>
          <p:nvPr/>
        </p:nvSpPr>
        <p:spPr>
          <a:xfrm>
            <a:off x="4469502" y="3579169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D2B245E-9EAA-BDEA-757A-04D91BD7B807}"/>
              </a:ext>
            </a:extLst>
          </p:cNvPr>
          <p:cNvSpPr txBox="1"/>
          <p:nvPr/>
        </p:nvSpPr>
        <p:spPr>
          <a:xfrm>
            <a:off x="4534636" y="3643680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A0193FF-0EA8-6103-BB28-F6F33DAFC461}"/>
              </a:ext>
            </a:extLst>
          </p:cNvPr>
          <p:cNvSpPr/>
          <p:nvPr/>
        </p:nvSpPr>
        <p:spPr>
          <a:xfrm>
            <a:off x="4642562" y="4387117"/>
            <a:ext cx="3450608" cy="92300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B945C76-0120-0618-4FC4-0AB887D11FB0}"/>
              </a:ext>
            </a:extLst>
          </p:cNvPr>
          <p:cNvSpPr/>
          <p:nvPr/>
        </p:nvSpPr>
        <p:spPr>
          <a:xfrm>
            <a:off x="4853698" y="4643457"/>
            <a:ext cx="548290" cy="369332"/>
          </a:xfrm>
          <a:prstGeom prst="rect">
            <a:avLst/>
          </a:prstGeom>
          <a:pattFill prst="wdDn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99A89CA-DF8E-E35B-3317-AEEA16F50D26}"/>
              </a:ext>
            </a:extLst>
          </p:cNvPr>
          <p:cNvSpPr/>
          <p:nvPr/>
        </p:nvSpPr>
        <p:spPr>
          <a:xfrm>
            <a:off x="5168157" y="3581561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A2C4897-DF0D-95FB-414A-4AEEB15999FE}"/>
              </a:ext>
            </a:extLst>
          </p:cNvPr>
          <p:cNvSpPr txBox="1"/>
          <p:nvPr/>
        </p:nvSpPr>
        <p:spPr>
          <a:xfrm>
            <a:off x="5233291" y="3646072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B2</a:t>
            </a:r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D1EE49-57E7-5D69-6CB7-82C0E5D7CDB0}"/>
              </a:ext>
            </a:extLst>
          </p:cNvPr>
          <p:cNvSpPr/>
          <p:nvPr/>
        </p:nvSpPr>
        <p:spPr>
          <a:xfrm>
            <a:off x="5906952" y="3584168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DD1E20B-C33A-F337-875C-4DE09FD0B0BA}"/>
              </a:ext>
            </a:extLst>
          </p:cNvPr>
          <p:cNvSpPr txBox="1"/>
          <p:nvPr/>
        </p:nvSpPr>
        <p:spPr>
          <a:xfrm>
            <a:off x="5972086" y="3648679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B3</a:t>
            </a:r>
            <a:endParaRPr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609E30F5-AA26-58C1-F2D7-840A5DB74BAF}"/>
              </a:ext>
            </a:extLst>
          </p:cNvPr>
          <p:cNvSpPr/>
          <p:nvPr/>
        </p:nvSpPr>
        <p:spPr>
          <a:xfrm>
            <a:off x="4085470" y="3944932"/>
            <a:ext cx="1148396" cy="809469"/>
          </a:xfrm>
          <a:custGeom>
            <a:avLst/>
            <a:gdLst>
              <a:gd name="connsiteX0" fmla="*/ 96782 w 1148396"/>
              <a:gd name="connsiteY0" fmla="*/ 0 h 809469"/>
              <a:gd name="connsiteX1" fmla="*/ 81792 w 1148396"/>
              <a:gd name="connsiteY1" fmla="*/ 554637 h 809469"/>
              <a:gd name="connsiteX2" fmla="*/ 981201 w 1148396"/>
              <a:gd name="connsiteY2" fmla="*/ 569627 h 809469"/>
              <a:gd name="connsiteX3" fmla="*/ 1146093 w 1148396"/>
              <a:gd name="connsiteY3" fmla="*/ 809469 h 80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8396" h="809469">
                <a:moveTo>
                  <a:pt x="96782" y="0"/>
                </a:moveTo>
                <a:cubicBezTo>
                  <a:pt x="15585" y="229849"/>
                  <a:pt x="-65611" y="459699"/>
                  <a:pt x="81792" y="554637"/>
                </a:cubicBezTo>
                <a:cubicBezTo>
                  <a:pt x="229195" y="649575"/>
                  <a:pt x="803817" y="527155"/>
                  <a:pt x="981201" y="569627"/>
                </a:cubicBezTo>
                <a:cubicBezTo>
                  <a:pt x="1158585" y="612099"/>
                  <a:pt x="1152339" y="710784"/>
                  <a:pt x="1146093" y="8094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BBA56DB-6865-EB72-0F2E-29201AE4C607}"/>
              </a:ext>
            </a:extLst>
          </p:cNvPr>
          <p:cNvSpPr/>
          <p:nvPr/>
        </p:nvSpPr>
        <p:spPr>
          <a:xfrm>
            <a:off x="5576518" y="4647099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8772101-7966-57ED-41F1-A40D076B62A3}"/>
              </a:ext>
            </a:extLst>
          </p:cNvPr>
          <p:cNvSpPr/>
          <p:nvPr/>
        </p:nvSpPr>
        <p:spPr>
          <a:xfrm>
            <a:off x="6357432" y="4643457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B2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8DCBEE1-58CF-5DB5-9F33-90D015930313}"/>
              </a:ext>
            </a:extLst>
          </p:cNvPr>
          <p:cNvSpPr/>
          <p:nvPr/>
        </p:nvSpPr>
        <p:spPr>
          <a:xfrm>
            <a:off x="7188668" y="4643457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B3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2563059-EAA7-5B46-1D91-715FD16450DA}"/>
              </a:ext>
            </a:extLst>
          </p:cNvPr>
          <p:cNvGrpSpPr/>
          <p:nvPr/>
        </p:nvGrpSpPr>
        <p:grpSpPr>
          <a:xfrm>
            <a:off x="1704552" y="2647116"/>
            <a:ext cx="1618938" cy="956412"/>
            <a:chOff x="1704552" y="2358720"/>
            <a:chExt cx="1618938" cy="95641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81686BC-B4C5-8A09-E4B3-62CEA3382D07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4DF2A80-7F52-88A0-F9FB-2B8FD8B74274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0FDA800-B670-86B0-F899-7B56D5190B79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1B93BA6-67D5-B8A7-C260-E5132EBC5383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FD73B1-8C28-8753-A139-CE72B5F09AFD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4ADCAD3D-0347-1C5B-577D-22A3800AD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164" y="2973006"/>
            <a:ext cx="742187" cy="742187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24090E67-990D-6291-B454-D8EEC8E23137}"/>
              </a:ext>
            </a:extLst>
          </p:cNvPr>
          <p:cNvSpPr txBox="1"/>
          <p:nvPr/>
        </p:nvSpPr>
        <p:spPr>
          <a:xfrm>
            <a:off x="2355013" y="3969260"/>
            <a:ext cx="1451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Race condition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3EF5A55D-0B69-7EE4-C18B-253AE797E5DE}"/>
              </a:ext>
            </a:extLst>
          </p:cNvPr>
          <p:cNvSpPr/>
          <p:nvPr/>
        </p:nvSpPr>
        <p:spPr>
          <a:xfrm>
            <a:off x="3207895" y="3390298"/>
            <a:ext cx="749508" cy="914400"/>
          </a:xfrm>
          <a:custGeom>
            <a:avLst/>
            <a:gdLst>
              <a:gd name="connsiteX0" fmla="*/ 0 w 749508"/>
              <a:gd name="connsiteY0" fmla="*/ 914400 h 914400"/>
              <a:gd name="connsiteX1" fmla="*/ 134912 w 749508"/>
              <a:gd name="connsiteY1" fmla="*/ 389744 h 914400"/>
              <a:gd name="connsiteX2" fmla="*/ 749508 w 749508"/>
              <a:gd name="connsiteY2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508" h="914400">
                <a:moveTo>
                  <a:pt x="0" y="914400"/>
                </a:moveTo>
                <a:cubicBezTo>
                  <a:pt x="4997" y="728272"/>
                  <a:pt x="9994" y="542144"/>
                  <a:pt x="134912" y="389744"/>
                </a:cubicBezTo>
                <a:cubicBezTo>
                  <a:pt x="259830" y="237344"/>
                  <a:pt x="504669" y="118672"/>
                  <a:pt x="749508" y="0"/>
                </a:cubicBezTo>
              </a:path>
            </a:pathLst>
          </a:custGeom>
          <a:noFill/>
          <a:ln w="12700">
            <a:solidFill>
              <a:srgbClr val="FF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C5C1A37E-45AB-3F75-4455-290970381F85}"/>
              </a:ext>
            </a:extLst>
          </p:cNvPr>
          <p:cNvSpPr/>
          <p:nvPr/>
        </p:nvSpPr>
        <p:spPr>
          <a:xfrm>
            <a:off x="4789714" y="3930420"/>
            <a:ext cx="1132115" cy="841828"/>
          </a:xfrm>
          <a:custGeom>
            <a:avLst/>
            <a:gdLst>
              <a:gd name="connsiteX0" fmla="*/ 0 w 1132115"/>
              <a:gd name="connsiteY0" fmla="*/ 0 h 841828"/>
              <a:gd name="connsiteX1" fmla="*/ 1132115 w 1132115"/>
              <a:gd name="connsiteY1" fmla="*/ 841828 h 84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32115" h="841828">
                <a:moveTo>
                  <a:pt x="0" y="0"/>
                </a:moveTo>
                <a:lnTo>
                  <a:pt x="1132115" y="84182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2839C76A-16C9-822C-0EFD-D61973F0ABB8}"/>
              </a:ext>
            </a:extLst>
          </p:cNvPr>
          <p:cNvSpPr/>
          <p:nvPr/>
        </p:nvSpPr>
        <p:spPr>
          <a:xfrm>
            <a:off x="5558971" y="3872363"/>
            <a:ext cx="1059543" cy="885371"/>
          </a:xfrm>
          <a:custGeom>
            <a:avLst/>
            <a:gdLst>
              <a:gd name="connsiteX0" fmla="*/ 0 w 1059543"/>
              <a:gd name="connsiteY0" fmla="*/ 0 h 885371"/>
              <a:gd name="connsiteX1" fmla="*/ 1059543 w 1059543"/>
              <a:gd name="connsiteY1" fmla="*/ 885371 h 88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9543" h="885371">
                <a:moveTo>
                  <a:pt x="0" y="0"/>
                </a:moveTo>
                <a:lnTo>
                  <a:pt x="1059543" y="885371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C221CF15-D16A-E6BA-84A2-C92A578A55F6}"/>
              </a:ext>
            </a:extLst>
          </p:cNvPr>
          <p:cNvSpPr/>
          <p:nvPr/>
        </p:nvSpPr>
        <p:spPr>
          <a:xfrm>
            <a:off x="6487886" y="3944934"/>
            <a:ext cx="841828" cy="754743"/>
          </a:xfrm>
          <a:custGeom>
            <a:avLst/>
            <a:gdLst>
              <a:gd name="connsiteX0" fmla="*/ 0 w 841828"/>
              <a:gd name="connsiteY0" fmla="*/ 0 h 754743"/>
              <a:gd name="connsiteX1" fmla="*/ 841828 w 841828"/>
              <a:gd name="connsiteY1" fmla="*/ 754743 h 75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1828" h="754743">
                <a:moveTo>
                  <a:pt x="0" y="0"/>
                </a:moveTo>
                <a:lnTo>
                  <a:pt x="841828" y="754743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562A3F9-86BD-7BAB-4688-74C1196D8D92}"/>
              </a:ext>
            </a:extLst>
          </p:cNvPr>
          <p:cNvGrpSpPr/>
          <p:nvPr/>
        </p:nvGrpSpPr>
        <p:grpSpPr>
          <a:xfrm>
            <a:off x="7392507" y="2645669"/>
            <a:ext cx="1618938" cy="956412"/>
            <a:chOff x="1704552" y="2358720"/>
            <a:chExt cx="1618938" cy="95641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A17B83F-13C1-5EE3-4BD3-B69C1FF7F01E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8C2A283D-240A-F574-D769-085624F5CE86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B0475EE-47C5-62C6-1DFB-998B1AF094EA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AFDBAB9-2104-0359-F6D3-91F970D92F62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AC34561-7185-FB72-2543-425AE6C2A72D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CFAB5711-5587-7761-D377-C2351D3D0DA7}"/>
              </a:ext>
            </a:extLst>
          </p:cNvPr>
          <p:cNvSpPr/>
          <p:nvPr/>
        </p:nvSpPr>
        <p:spPr>
          <a:xfrm>
            <a:off x="6935158" y="2857500"/>
            <a:ext cx="156287" cy="49397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21DA920-065D-3B6B-4F47-3B2EE9B91FE5}"/>
              </a:ext>
            </a:extLst>
          </p:cNvPr>
          <p:cNvSpPr/>
          <p:nvPr/>
        </p:nvSpPr>
        <p:spPr>
          <a:xfrm>
            <a:off x="3504505" y="2857500"/>
            <a:ext cx="156287" cy="493974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圆角矩形标注 49">
            <a:extLst>
              <a:ext uri="{FF2B5EF4-FFF2-40B4-BE49-F238E27FC236}">
                <a16:creationId xmlns:a16="http://schemas.microsoft.com/office/drawing/2014/main" id="{0DF1CC4D-7D7A-4E21-E4B3-3FBA66FDE629}"/>
              </a:ext>
            </a:extLst>
          </p:cNvPr>
          <p:cNvSpPr/>
          <p:nvPr/>
        </p:nvSpPr>
        <p:spPr>
          <a:xfrm>
            <a:off x="593349" y="2456776"/>
            <a:ext cx="2487016" cy="903438"/>
          </a:xfrm>
          <a:prstGeom prst="wedgeRoundRectCallout">
            <a:avLst>
              <a:gd name="adj1" fmla="val 70663"/>
              <a:gd name="adj2" fmla="val 13897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BA4BECF-ACF3-6671-80B9-5D1545A724BD}"/>
              </a:ext>
            </a:extLst>
          </p:cNvPr>
          <p:cNvSpPr txBox="1"/>
          <p:nvPr/>
        </p:nvSpPr>
        <p:spPr>
          <a:xfrm>
            <a:off x="658196" y="2547944"/>
            <a:ext cx="24836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Clear dirty bits of buffers</a:t>
            </a:r>
            <a:endParaRPr lang="zh-CN" altLang="en-US"/>
          </a:p>
        </p:txBody>
      </p:sp>
      <p:sp>
        <p:nvSpPr>
          <p:cNvPr id="52" name="圆角矩形标注 51">
            <a:extLst>
              <a:ext uri="{FF2B5EF4-FFF2-40B4-BE49-F238E27FC236}">
                <a16:creationId xmlns:a16="http://schemas.microsoft.com/office/drawing/2014/main" id="{992A1B7D-0FF5-71A2-AC1A-322598F1A892}"/>
              </a:ext>
            </a:extLst>
          </p:cNvPr>
          <p:cNvSpPr/>
          <p:nvPr/>
        </p:nvSpPr>
        <p:spPr>
          <a:xfrm>
            <a:off x="6210779" y="1815560"/>
            <a:ext cx="2487016" cy="903438"/>
          </a:xfrm>
          <a:prstGeom prst="wedgeRoundRectCallout">
            <a:avLst>
              <a:gd name="adj1" fmla="val -18190"/>
              <a:gd name="adj2" fmla="val 76553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37B857B-A760-74E3-E4DD-1D00EDE87503}"/>
              </a:ext>
            </a:extLst>
          </p:cNvPr>
          <p:cNvSpPr txBox="1"/>
          <p:nvPr/>
        </p:nvSpPr>
        <p:spPr>
          <a:xfrm>
            <a:off x="6495141" y="2069997"/>
            <a:ext cx="2483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Check dirty bits </a:t>
            </a:r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B4BC6F33-8C3D-E3C7-3347-2817D12D7D8C}"/>
              </a:ext>
            </a:extLst>
          </p:cNvPr>
          <p:cNvSpPr/>
          <p:nvPr/>
        </p:nvSpPr>
        <p:spPr>
          <a:xfrm>
            <a:off x="7586315" y="3628067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B408612-5E04-7BA8-FCB5-81386C86E551}"/>
              </a:ext>
            </a:extLst>
          </p:cNvPr>
          <p:cNvSpPr txBox="1"/>
          <p:nvPr/>
        </p:nvSpPr>
        <p:spPr>
          <a:xfrm>
            <a:off x="7651449" y="3692578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B75776E1-8117-9C85-02E3-37A9352E89D4}"/>
              </a:ext>
            </a:extLst>
          </p:cNvPr>
          <p:cNvSpPr/>
          <p:nvPr/>
        </p:nvSpPr>
        <p:spPr>
          <a:xfrm>
            <a:off x="8263505" y="3629476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7AC2978-AA58-3E52-06E8-6EB8C4190350}"/>
              </a:ext>
            </a:extLst>
          </p:cNvPr>
          <p:cNvSpPr txBox="1"/>
          <p:nvPr/>
        </p:nvSpPr>
        <p:spPr>
          <a:xfrm>
            <a:off x="8328639" y="3693987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sp>
        <p:nvSpPr>
          <p:cNvPr id="64" name="右大括号 63">
            <a:extLst>
              <a:ext uri="{FF2B5EF4-FFF2-40B4-BE49-F238E27FC236}">
                <a16:creationId xmlns:a16="http://schemas.microsoft.com/office/drawing/2014/main" id="{87ED714D-E334-75D0-3022-178AC8AABC59}"/>
              </a:ext>
            </a:extLst>
          </p:cNvPr>
          <p:cNvSpPr/>
          <p:nvPr/>
        </p:nvSpPr>
        <p:spPr>
          <a:xfrm rot="5400000">
            <a:off x="8063325" y="3882100"/>
            <a:ext cx="244853" cy="663123"/>
          </a:xfrm>
          <a:prstGeom prst="rightBrac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ACCEBAA-D7BA-D6C3-E8DB-C495AD78A2FB}"/>
              </a:ext>
            </a:extLst>
          </p:cNvPr>
          <p:cNvSpPr txBox="1"/>
          <p:nvPr/>
        </p:nvSpPr>
        <p:spPr>
          <a:xfrm>
            <a:off x="7565214" y="4381759"/>
            <a:ext cx="128374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Recopy</a:t>
            </a:r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32DC70F7-6CC7-452B-E18C-773993F2BEF5}"/>
              </a:ext>
            </a:extLst>
          </p:cNvPr>
          <p:cNvSpPr/>
          <p:nvPr/>
        </p:nvSpPr>
        <p:spPr>
          <a:xfrm>
            <a:off x="4832116" y="4662898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D7FE7C8F-5EC5-3822-F3FC-7B3ECAB0CB5A}"/>
              </a:ext>
            </a:extLst>
          </p:cNvPr>
          <p:cNvSpPr/>
          <p:nvPr/>
        </p:nvSpPr>
        <p:spPr>
          <a:xfrm>
            <a:off x="5578598" y="4662898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68" name="任意形状 67">
            <a:extLst>
              <a:ext uri="{FF2B5EF4-FFF2-40B4-BE49-F238E27FC236}">
                <a16:creationId xmlns:a16="http://schemas.microsoft.com/office/drawing/2014/main" id="{471288E1-BE78-D163-C807-928A7AE53AAA}"/>
              </a:ext>
            </a:extLst>
          </p:cNvPr>
          <p:cNvSpPr/>
          <p:nvPr/>
        </p:nvSpPr>
        <p:spPr>
          <a:xfrm>
            <a:off x="5196132" y="3798888"/>
            <a:ext cx="2688500" cy="1065968"/>
          </a:xfrm>
          <a:custGeom>
            <a:avLst/>
            <a:gdLst>
              <a:gd name="connsiteX0" fmla="*/ 3251200 w 3251200"/>
              <a:gd name="connsiteY0" fmla="*/ 55337 h 1071337"/>
              <a:gd name="connsiteX1" fmla="*/ 1973942 w 3251200"/>
              <a:gd name="connsiteY1" fmla="*/ 113395 h 1071337"/>
              <a:gd name="connsiteX2" fmla="*/ 0 w 3251200"/>
              <a:gd name="connsiteY2" fmla="*/ 1071337 h 107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1200" h="1071337">
                <a:moveTo>
                  <a:pt x="3251200" y="55337"/>
                </a:moveTo>
                <a:cubicBezTo>
                  <a:pt x="2883504" y="-301"/>
                  <a:pt x="2515809" y="-55938"/>
                  <a:pt x="1973942" y="113395"/>
                </a:cubicBezTo>
                <a:cubicBezTo>
                  <a:pt x="1432075" y="282728"/>
                  <a:pt x="716037" y="677032"/>
                  <a:pt x="0" y="1071337"/>
                </a:cubicBezTo>
              </a:path>
            </a:pathLst>
          </a:custGeom>
          <a:noFill/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任意形状 68">
            <a:extLst>
              <a:ext uri="{FF2B5EF4-FFF2-40B4-BE49-F238E27FC236}">
                <a16:creationId xmlns:a16="http://schemas.microsoft.com/office/drawing/2014/main" id="{75AADDE8-131E-90AA-B7E4-96AAE934AFC1}"/>
              </a:ext>
            </a:extLst>
          </p:cNvPr>
          <p:cNvSpPr/>
          <p:nvPr/>
        </p:nvSpPr>
        <p:spPr>
          <a:xfrm>
            <a:off x="5921778" y="3999367"/>
            <a:ext cx="3251200" cy="914400"/>
          </a:xfrm>
          <a:custGeom>
            <a:avLst/>
            <a:gdLst>
              <a:gd name="connsiteX0" fmla="*/ 3091543 w 3712232"/>
              <a:gd name="connsiteY0" fmla="*/ 0 h 914400"/>
              <a:gd name="connsiteX1" fmla="*/ 3483428 w 3712232"/>
              <a:gd name="connsiteY1" fmla="*/ 740229 h 914400"/>
              <a:gd name="connsiteX2" fmla="*/ 0 w 3712232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2232" h="914400">
                <a:moveTo>
                  <a:pt x="3091543" y="0"/>
                </a:moveTo>
                <a:cubicBezTo>
                  <a:pt x="3545114" y="293914"/>
                  <a:pt x="3998685" y="587829"/>
                  <a:pt x="3483428" y="740229"/>
                </a:cubicBezTo>
                <a:cubicBezTo>
                  <a:pt x="2968171" y="892629"/>
                  <a:pt x="1484085" y="903514"/>
                  <a:pt x="0" y="914400"/>
                </a:cubicBezTo>
              </a:path>
            </a:pathLst>
          </a:custGeom>
          <a:noFill/>
          <a:ln w="22225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00CEA79-8AB7-B540-DF80-BA20D799CC35}"/>
              </a:ext>
            </a:extLst>
          </p:cNvPr>
          <p:cNvSpPr/>
          <p:nvPr/>
        </p:nvSpPr>
        <p:spPr>
          <a:xfrm>
            <a:off x="177654" y="2673338"/>
            <a:ext cx="9804692" cy="117564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BBAB11D-67DA-6467-2D60-96D188EC6DDE}"/>
              </a:ext>
            </a:extLst>
          </p:cNvPr>
          <p:cNvSpPr txBox="1"/>
          <p:nvPr/>
        </p:nvSpPr>
        <p:spPr>
          <a:xfrm>
            <a:off x="177654" y="2857500"/>
            <a:ext cx="95605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Traditional jobs can leverage OS paging for such semantics,</a:t>
            </a:r>
          </a:p>
          <a:p>
            <a:pPr algn="ctr"/>
            <a:r>
              <a:rPr kumimoji="1" lang="en-US" altLang="zh-CN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But, what about AI jobs? </a:t>
            </a:r>
            <a:endParaRPr lang="zh-CN" altLang="en-US" sz="2400" b="1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DC27053-052D-9609-F2BB-4AAA00DBDE1A}"/>
              </a:ext>
            </a:extLst>
          </p:cNvPr>
          <p:cNvSpPr txBox="1"/>
          <p:nvPr/>
        </p:nvSpPr>
        <p:spPr>
          <a:xfrm>
            <a:off x="2325653" y="4805030"/>
            <a:ext cx="50836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Checkpointed image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772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D07381-7FFA-F930-4B4C-F4E6956B6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 for AI application: GPU bypasses OS &amp; paging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653CCA-53AF-E4B0-F447-124A4B347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1"/>
            <a:ext cx="9144000" cy="2050419"/>
          </a:xfrm>
        </p:spPr>
        <p:txBody>
          <a:bodyPr>
            <a:normAutofit/>
          </a:bodyPr>
          <a:lstStyle/>
          <a:p>
            <a:r>
              <a:rPr kumimoji="1" lang="en-US" altLang="zh-CN"/>
              <a:t>Why? For high performance </a:t>
            </a:r>
          </a:p>
          <a:p>
            <a:pPr lvl="1"/>
            <a:r>
              <a:rPr kumimoji="1" lang="en-US" altLang="zh-CN"/>
              <a:t>GPU hardware is designed for maximum computation </a:t>
            </a:r>
          </a:p>
          <a:p>
            <a:r>
              <a:rPr kumimoji="1" lang="en-US" altLang="zh-CN"/>
              <a:t>Not so good for C/R </a:t>
            </a:r>
          </a:p>
          <a:p>
            <a:pPr lvl="1"/>
            <a:r>
              <a:rPr kumimoji="1" lang="en-US" altLang="zh-CN"/>
              <a:t>Because we currently have abandoned the overlapping design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94E23B-806D-7196-3154-A62E165A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847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B86D05-5C2F-A89F-FD17-4314EBDD4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Our approach: inferring the access semantics of GPU kernels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2D2B9D-8E28-96B3-3F97-FEC54EC78D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Observation </a:t>
            </a:r>
          </a:p>
          <a:p>
            <a:pPr lvl="1"/>
            <a:r>
              <a:rPr kumimoji="1" lang="en-US" altLang="zh-CN"/>
              <a:t>We can acquire the right semantics with speculation before &amp; after the execution of kernels  (which is very hard for CPU)</a:t>
            </a:r>
          </a:p>
          <a:p>
            <a:r>
              <a:rPr kumimoji="1" lang="en-US" altLang="zh-CN"/>
              <a:t>Why? </a:t>
            </a:r>
          </a:p>
          <a:p>
            <a:pPr lvl="1"/>
            <a:r>
              <a:rPr kumimoji="1" lang="en-US" altLang="zh-CN"/>
              <a:t>GPU kernels have simple control flow, e.g., do a vector add or a matrix multiplication 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236E2B-156D-1206-FD83-07D170E0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9A1B8A-DCF5-8D1B-8B79-5D4F8FD6CC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2"/>
          <a:stretch/>
        </p:blipFill>
        <p:spPr>
          <a:xfrm>
            <a:off x="3262468" y="3218354"/>
            <a:ext cx="6897532" cy="19015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E561B30-E649-F22B-566E-37037B80AAA8}"/>
              </a:ext>
            </a:extLst>
          </p:cNvPr>
          <p:cNvSpPr txBox="1"/>
          <p:nvPr/>
        </p:nvSpPr>
        <p:spPr>
          <a:xfrm>
            <a:off x="188842" y="3984480"/>
            <a:ext cx="935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/>
              <a:t>GPU</a:t>
            </a:r>
            <a:endParaRPr lang="zh-CN" altLang="en-US" b="1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A7DEC8C-F060-26A4-514C-83B1B4AC3700}"/>
              </a:ext>
            </a:extLst>
          </p:cNvPr>
          <p:cNvCxnSpPr>
            <a:cxnSpLocks/>
          </p:cNvCxnSpPr>
          <p:nvPr/>
        </p:nvCxnSpPr>
        <p:spPr>
          <a:xfrm>
            <a:off x="949036" y="4169146"/>
            <a:ext cx="1416212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E675FC47-5BAC-AAA0-6617-7A673CDDB05A}"/>
              </a:ext>
            </a:extLst>
          </p:cNvPr>
          <p:cNvSpPr/>
          <p:nvPr/>
        </p:nvSpPr>
        <p:spPr>
          <a:xfrm>
            <a:off x="1171637" y="3961549"/>
            <a:ext cx="393423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97F9DD93-78A6-5461-AB1E-74ED0B0DF318}"/>
              </a:ext>
            </a:extLst>
          </p:cNvPr>
          <p:cNvCxnSpPr>
            <a:cxnSpLocks/>
          </p:cNvCxnSpPr>
          <p:nvPr/>
        </p:nvCxnSpPr>
        <p:spPr>
          <a:xfrm flipV="1">
            <a:off x="2554362" y="3361181"/>
            <a:ext cx="798438" cy="62329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40A313F-A8B3-9855-28F3-A99E549D3F3F}"/>
              </a:ext>
            </a:extLst>
          </p:cNvPr>
          <p:cNvCxnSpPr>
            <a:cxnSpLocks/>
          </p:cNvCxnSpPr>
          <p:nvPr/>
        </p:nvCxnSpPr>
        <p:spPr>
          <a:xfrm>
            <a:off x="2535936" y="4273198"/>
            <a:ext cx="726532" cy="716594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418F3361-7FE7-A831-D7FC-042CD75AAC8F}"/>
              </a:ext>
            </a:extLst>
          </p:cNvPr>
          <p:cNvSpPr/>
          <p:nvPr/>
        </p:nvSpPr>
        <p:spPr>
          <a:xfrm>
            <a:off x="1666287" y="3961549"/>
            <a:ext cx="165843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783362E-C10F-2E57-17C6-F041ED813AE9}"/>
              </a:ext>
            </a:extLst>
          </p:cNvPr>
          <p:cNvSpPr/>
          <p:nvPr/>
        </p:nvSpPr>
        <p:spPr>
          <a:xfrm>
            <a:off x="1920286" y="3961549"/>
            <a:ext cx="231002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0F79193-8EC5-BC00-891F-FBE348D1E2E3}"/>
              </a:ext>
            </a:extLst>
          </p:cNvPr>
          <p:cNvSpPr/>
          <p:nvPr/>
        </p:nvSpPr>
        <p:spPr>
          <a:xfrm>
            <a:off x="2211069" y="3961549"/>
            <a:ext cx="231002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651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5" grpId="0" animBg="1"/>
      <p:bldP spid="16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D92929-4891-C247-2A02-98DBDE0B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inferring dirty buffers during job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D41BFA-612D-F86B-2158-DCE9E41B4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Speculate the candidate access buffers of each GPU kernel before execution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C2AC3B-0A39-349D-2B36-3314B661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FC22D9-2A5A-7FD1-6D0F-07101911CC34}"/>
              </a:ext>
            </a:extLst>
          </p:cNvPr>
          <p:cNvSpPr txBox="1"/>
          <p:nvPr/>
        </p:nvSpPr>
        <p:spPr>
          <a:xfrm>
            <a:off x="388966" y="2844800"/>
            <a:ext cx="935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/>
              <a:t>GPU</a:t>
            </a:r>
            <a:endParaRPr lang="zh-CN" altLang="en-US" b="1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26C75D8A-EA77-5C75-A17D-D3ADC940AE3E}"/>
              </a:ext>
            </a:extLst>
          </p:cNvPr>
          <p:cNvCxnSpPr/>
          <p:nvPr/>
        </p:nvCxnSpPr>
        <p:spPr>
          <a:xfrm>
            <a:off x="1338002" y="3071305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E5C4DEF6-5AD1-A487-E63C-55747AF67DC9}"/>
              </a:ext>
            </a:extLst>
          </p:cNvPr>
          <p:cNvSpPr/>
          <p:nvPr/>
        </p:nvSpPr>
        <p:spPr>
          <a:xfrm>
            <a:off x="3966436" y="2879479"/>
            <a:ext cx="1071141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747F24-E68D-F148-76DF-7CC3595D898A}"/>
              </a:ext>
            </a:extLst>
          </p:cNvPr>
          <p:cNvSpPr/>
          <p:nvPr/>
        </p:nvSpPr>
        <p:spPr>
          <a:xfrm>
            <a:off x="3673278" y="3465194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26B871E-E590-2CD1-5710-EE1C338C0746}"/>
              </a:ext>
            </a:extLst>
          </p:cNvPr>
          <p:cNvSpPr/>
          <p:nvPr/>
        </p:nvSpPr>
        <p:spPr>
          <a:xfrm>
            <a:off x="5864477" y="2865528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9F5233D-960E-0066-90A3-AB82B0562FC1}"/>
              </a:ext>
            </a:extLst>
          </p:cNvPr>
          <p:cNvSpPr txBox="1"/>
          <p:nvPr/>
        </p:nvSpPr>
        <p:spPr>
          <a:xfrm>
            <a:off x="3634297" y="2115891"/>
            <a:ext cx="4155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zh-CN">
                <a:solidFill>
                  <a:srgbClr val="C00000"/>
                </a:solidFill>
              </a:rPr>
              <a:t>Guess: write B0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819FAD9-D281-3E4B-93D0-78774687EB63}"/>
              </a:ext>
            </a:extLst>
          </p:cNvPr>
          <p:cNvSpPr txBox="1"/>
          <p:nvPr/>
        </p:nvSpPr>
        <p:spPr>
          <a:xfrm>
            <a:off x="3738412" y="3529705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A31B132-3E6E-77D9-993C-DA7CC9CFB07E}"/>
              </a:ext>
            </a:extLst>
          </p:cNvPr>
          <p:cNvSpPr/>
          <p:nvPr/>
        </p:nvSpPr>
        <p:spPr>
          <a:xfrm>
            <a:off x="4350468" y="3466603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3B41CD-52FF-A111-FE3F-1E917998D10C}"/>
              </a:ext>
            </a:extLst>
          </p:cNvPr>
          <p:cNvSpPr txBox="1"/>
          <p:nvPr/>
        </p:nvSpPr>
        <p:spPr>
          <a:xfrm>
            <a:off x="4415602" y="3531114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2A35E52-1831-2C95-1F00-824F5FAEF181}"/>
              </a:ext>
            </a:extLst>
          </p:cNvPr>
          <p:cNvSpPr/>
          <p:nvPr/>
        </p:nvSpPr>
        <p:spPr>
          <a:xfrm>
            <a:off x="4523528" y="4274551"/>
            <a:ext cx="3450608" cy="92300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EA7EFD0-ED47-998D-ECE5-5709D49E1411}"/>
              </a:ext>
            </a:extLst>
          </p:cNvPr>
          <p:cNvSpPr/>
          <p:nvPr/>
        </p:nvSpPr>
        <p:spPr>
          <a:xfrm>
            <a:off x="4734664" y="4530891"/>
            <a:ext cx="548290" cy="369332"/>
          </a:xfrm>
          <a:prstGeom prst="rect">
            <a:avLst/>
          </a:prstGeom>
          <a:pattFill prst="wdDn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E76A938-00A7-CB03-F9F8-AA19E4929D34}"/>
              </a:ext>
            </a:extLst>
          </p:cNvPr>
          <p:cNvSpPr/>
          <p:nvPr/>
        </p:nvSpPr>
        <p:spPr>
          <a:xfrm>
            <a:off x="5049123" y="3468995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0C9713-D336-854F-A92B-102C3750E16B}"/>
              </a:ext>
            </a:extLst>
          </p:cNvPr>
          <p:cNvSpPr txBox="1"/>
          <p:nvPr/>
        </p:nvSpPr>
        <p:spPr>
          <a:xfrm>
            <a:off x="5114257" y="3533506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B2</a:t>
            </a:r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431939-B0DD-5EDE-AE1C-00F9B536AE51}"/>
              </a:ext>
            </a:extLst>
          </p:cNvPr>
          <p:cNvSpPr/>
          <p:nvPr/>
        </p:nvSpPr>
        <p:spPr>
          <a:xfrm>
            <a:off x="5787918" y="3471602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B56C4B2-9C4E-0C21-FC6F-75BD6FDD1E83}"/>
              </a:ext>
            </a:extLst>
          </p:cNvPr>
          <p:cNvSpPr txBox="1"/>
          <p:nvPr/>
        </p:nvSpPr>
        <p:spPr>
          <a:xfrm>
            <a:off x="5853052" y="3536113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B3</a:t>
            </a:r>
            <a:endParaRPr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38A92DA2-65B3-A50C-9BE1-3FDE15E43325}"/>
              </a:ext>
            </a:extLst>
          </p:cNvPr>
          <p:cNvSpPr/>
          <p:nvPr/>
        </p:nvSpPr>
        <p:spPr>
          <a:xfrm>
            <a:off x="3966436" y="3832366"/>
            <a:ext cx="1148396" cy="809469"/>
          </a:xfrm>
          <a:custGeom>
            <a:avLst/>
            <a:gdLst>
              <a:gd name="connsiteX0" fmla="*/ 96782 w 1148396"/>
              <a:gd name="connsiteY0" fmla="*/ 0 h 809469"/>
              <a:gd name="connsiteX1" fmla="*/ 81792 w 1148396"/>
              <a:gd name="connsiteY1" fmla="*/ 554637 h 809469"/>
              <a:gd name="connsiteX2" fmla="*/ 981201 w 1148396"/>
              <a:gd name="connsiteY2" fmla="*/ 569627 h 809469"/>
              <a:gd name="connsiteX3" fmla="*/ 1146093 w 1148396"/>
              <a:gd name="connsiteY3" fmla="*/ 809469 h 80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8396" h="809469">
                <a:moveTo>
                  <a:pt x="96782" y="0"/>
                </a:moveTo>
                <a:cubicBezTo>
                  <a:pt x="15585" y="229849"/>
                  <a:pt x="-65611" y="459699"/>
                  <a:pt x="81792" y="554637"/>
                </a:cubicBezTo>
                <a:cubicBezTo>
                  <a:pt x="229195" y="649575"/>
                  <a:pt x="803817" y="527155"/>
                  <a:pt x="981201" y="569627"/>
                </a:cubicBezTo>
                <a:cubicBezTo>
                  <a:pt x="1158585" y="612099"/>
                  <a:pt x="1152339" y="710784"/>
                  <a:pt x="1146093" y="8094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C8A4AF1-1C65-2F52-2C79-8B56D8D73DBD}"/>
              </a:ext>
            </a:extLst>
          </p:cNvPr>
          <p:cNvSpPr/>
          <p:nvPr/>
        </p:nvSpPr>
        <p:spPr>
          <a:xfrm>
            <a:off x="5457484" y="4534533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80886DB-103E-0EA5-93FD-37D9A37E9BC3}"/>
              </a:ext>
            </a:extLst>
          </p:cNvPr>
          <p:cNvSpPr/>
          <p:nvPr/>
        </p:nvSpPr>
        <p:spPr>
          <a:xfrm>
            <a:off x="6238398" y="4530891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B2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ACC3B95-1150-28B4-5B08-B4A867C41595}"/>
              </a:ext>
            </a:extLst>
          </p:cNvPr>
          <p:cNvSpPr/>
          <p:nvPr/>
        </p:nvSpPr>
        <p:spPr>
          <a:xfrm>
            <a:off x="7069634" y="4530891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B3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391E3E0-A275-2BF3-A474-EAA5734A9C34}"/>
              </a:ext>
            </a:extLst>
          </p:cNvPr>
          <p:cNvGrpSpPr/>
          <p:nvPr/>
        </p:nvGrpSpPr>
        <p:grpSpPr>
          <a:xfrm>
            <a:off x="1585518" y="2534550"/>
            <a:ext cx="1618938" cy="956412"/>
            <a:chOff x="1704552" y="2358720"/>
            <a:chExt cx="1618938" cy="956412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3059591-E58E-4308-E229-AAFEAF195F16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446BE61-2BC0-00DC-5333-E0B23458AC80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B2BA2BA-40D8-2D77-1634-3975019C58EE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1323E2A-1C26-0207-5153-41EBEB2120B5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B94B88D-28E4-A585-DAD4-2725217A59B5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520201D6-3704-D75F-A708-18262426C3B2}"/>
              </a:ext>
            </a:extLst>
          </p:cNvPr>
          <p:cNvSpPr/>
          <p:nvPr/>
        </p:nvSpPr>
        <p:spPr>
          <a:xfrm>
            <a:off x="3696289" y="2553518"/>
            <a:ext cx="162345" cy="760199"/>
          </a:xfrm>
          <a:prstGeom prst="rect">
            <a:avLst/>
          </a:prstGeom>
          <a:solidFill>
            <a:srgbClr val="C00000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69525E8-E194-B934-8991-C3469F94E04F}"/>
              </a:ext>
            </a:extLst>
          </p:cNvPr>
          <p:cNvSpPr txBox="1"/>
          <p:nvPr/>
        </p:nvSpPr>
        <p:spPr>
          <a:xfrm>
            <a:off x="5303106" y="2440724"/>
            <a:ext cx="2487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 startAt="2"/>
            </a:pPr>
            <a:r>
              <a:rPr lang="en-US" altLang="zh-CN">
                <a:solidFill>
                  <a:srgbClr val="C00000"/>
                </a:solidFill>
              </a:rPr>
              <a:t>Mark B0 as dirty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EF92121-132F-A9FF-B31D-6D7082C63FC5}"/>
              </a:ext>
            </a:extLst>
          </p:cNvPr>
          <p:cNvSpPr/>
          <p:nvPr/>
        </p:nvSpPr>
        <p:spPr>
          <a:xfrm>
            <a:off x="5457484" y="2881717"/>
            <a:ext cx="162345" cy="432000"/>
          </a:xfrm>
          <a:prstGeom prst="rect">
            <a:avLst/>
          </a:prstGeom>
          <a:solidFill>
            <a:srgbClr val="C00000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21101772-8056-0B42-2613-D17CD6991F43}"/>
              </a:ext>
            </a:extLst>
          </p:cNvPr>
          <p:cNvCxnSpPr/>
          <p:nvPr/>
        </p:nvCxnSpPr>
        <p:spPr>
          <a:xfrm>
            <a:off x="7759327" y="2060502"/>
            <a:ext cx="0" cy="1660277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3FFDC138-0AF4-8793-96DE-7F676F3CB850}"/>
              </a:ext>
            </a:extLst>
          </p:cNvPr>
          <p:cNvSpPr/>
          <p:nvPr/>
        </p:nvSpPr>
        <p:spPr>
          <a:xfrm>
            <a:off x="8044478" y="3475582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4943433-3FAF-D87F-8184-BC01D8A8755D}"/>
              </a:ext>
            </a:extLst>
          </p:cNvPr>
          <p:cNvSpPr txBox="1"/>
          <p:nvPr/>
        </p:nvSpPr>
        <p:spPr>
          <a:xfrm>
            <a:off x="8109612" y="3540093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0B84A8E-5D01-EA7A-DC5D-B03E9D1EFA83}"/>
              </a:ext>
            </a:extLst>
          </p:cNvPr>
          <p:cNvSpPr/>
          <p:nvPr/>
        </p:nvSpPr>
        <p:spPr>
          <a:xfrm>
            <a:off x="8721668" y="3476991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B719907-E3EB-544F-EEC2-E991A8FC2014}"/>
              </a:ext>
            </a:extLst>
          </p:cNvPr>
          <p:cNvSpPr txBox="1"/>
          <p:nvPr/>
        </p:nvSpPr>
        <p:spPr>
          <a:xfrm>
            <a:off x="8786802" y="3541502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0788AD6-23F3-9101-D828-45BDA307B1F0}"/>
              </a:ext>
            </a:extLst>
          </p:cNvPr>
          <p:cNvGrpSpPr/>
          <p:nvPr/>
        </p:nvGrpSpPr>
        <p:grpSpPr>
          <a:xfrm>
            <a:off x="7909895" y="2534550"/>
            <a:ext cx="1618938" cy="956412"/>
            <a:chOff x="1704552" y="2358720"/>
            <a:chExt cx="1618938" cy="956412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82D5412E-9A46-71B5-EF44-2735A95CF581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3BA3B8F8-D743-EFD8-A519-1BC0EAE768B2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F5B91DC-35A2-7CC5-BC14-032EF6BEEAEA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8869E86-CC6A-8066-1099-2477360346E8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3FBB92E1-DD58-A1A7-A578-817D2E2CBF78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49" name="右大括号 48">
            <a:extLst>
              <a:ext uri="{FF2B5EF4-FFF2-40B4-BE49-F238E27FC236}">
                <a16:creationId xmlns:a16="http://schemas.microsoft.com/office/drawing/2014/main" id="{BB9FDE44-9FF7-D98E-AF70-7A75707698B0}"/>
              </a:ext>
            </a:extLst>
          </p:cNvPr>
          <p:cNvSpPr/>
          <p:nvPr/>
        </p:nvSpPr>
        <p:spPr>
          <a:xfrm rot="5400000">
            <a:off x="8521488" y="3729615"/>
            <a:ext cx="244853" cy="663123"/>
          </a:xfrm>
          <a:prstGeom prst="rightBrac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E5DEADA-B74E-BE50-5E13-43B8D9D7CFD1}"/>
              </a:ext>
            </a:extLst>
          </p:cNvPr>
          <p:cNvSpPr txBox="1"/>
          <p:nvPr/>
        </p:nvSpPr>
        <p:spPr>
          <a:xfrm>
            <a:off x="8023377" y="4229274"/>
            <a:ext cx="1283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Recopy</a:t>
            </a:r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C3894CF7-D69D-52A7-CB0B-3EBBEFCD3733}"/>
              </a:ext>
            </a:extLst>
          </p:cNvPr>
          <p:cNvSpPr/>
          <p:nvPr/>
        </p:nvSpPr>
        <p:spPr>
          <a:xfrm>
            <a:off x="4734664" y="4529780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059F0627-ECD0-491E-03A5-924FE19FBAB8}"/>
              </a:ext>
            </a:extLst>
          </p:cNvPr>
          <p:cNvSpPr/>
          <p:nvPr/>
        </p:nvSpPr>
        <p:spPr>
          <a:xfrm>
            <a:off x="5460158" y="4530891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53" name="任意形状 52">
            <a:extLst>
              <a:ext uri="{FF2B5EF4-FFF2-40B4-BE49-F238E27FC236}">
                <a16:creationId xmlns:a16="http://schemas.microsoft.com/office/drawing/2014/main" id="{B36E6C42-F7ED-BA82-6C8B-3F2603EE6C0E}"/>
              </a:ext>
            </a:extLst>
          </p:cNvPr>
          <p:cNvSpPr/>
          <p:nvPr/>
        </p:nvSpPr>
        <p:spPr>
          <a:xfrm>
            <a:off x="5091595" y="3646402"/>
            <a:ext cx="3251200" cy="1071337"/>
          </a:xfrm>
          <a:custGeom>
            <a:avLst/>
            <a:gdLst>
              <a:gd name="connsiteX0" fmla="*/ 3251200 w 3251200"/>
              <a:gd name="connsiteY0" fmla="*/ 55337 h 1071337"/>
              <a:gd name="connsiteX1" fmla="*/ 1973942 w 3251200"/>
              <a:gd name="connsiteY1" fmla="*/ 113395 h 1071337"/>
              <a:gd name="connsiteX2" fmla="*/ 0 w 3251200"/>
              <a:gd name="connsiteY2" fmla="*/ 1071337 h 107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1200" h="1071337">
                <a:moveTo>
                  <a:pt x="3251200" y="55337"/>
                </a:moveTo>
                <a:cubicBezTo>
                  <a:pt x="2883504" y="-301"/>
                  <a:pt x="2515809" y="-55938"/>
                  <a:pt x="1973942" y="113395"/>
                </a:cubicBezTo>
                <a:cubicBezTo>
                  <a:pt x="1432075" y="282728"/>
                  <a:pt x="716037" y="677032"/>
                  <a:pt x="0" y="1071337"/>
                </a:cubicBezTo>
              </a:path>
            </a:pathLst>
          </a:custGeom>
          <a:noFill/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6FE023C8-05B6-1CC5-F823-DC82624827FE}"/>
              </a:ext>
            </a:extLst>
          </p:cNvPr>
          <p:cNvSpPr/>
          <p:nvPr/>
        </p:nvSpPr>
        <p:spPr>
          <a:xfrm>
            <a:off x="5918909" y="3846882"/>
            <a:ext cx="3712232" cy="914400"/>
          </a:xfrm>
          <a:custGeom>
            <a:avLst/>
            <a:gdLst>
              <a:gd name="connsiteX0" fmla="*/ 3091543 w 3712232"/>
              <a:gd name="connsiteY0" fmla="*/ 0 h 914400"/>
              <a:gd name="connsiteX1" fmla="*/ 3483428 w 3712232"/>
              <a:gd name="connsiteY1" fmla="*/ 740229 h 914400"/>
              <a:gd name="connsiteX2" fmla="*/ 0 w 3712232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2232" h="914400">
                <a:moveTo>
                  <a:pt x="3091543" y="0"/>
                </a:moveTo>
                <a:cubicBezTo>
                  <a:pt x="3545114" y="293914"/>
                  <a:pt x="3998685" y="587829"/>
                  <a:pt x="3483428" y="740229"/>
                </a:cubicBezTo>
                <a:cubicBezTo>
                  <a:pt x="2968171" y="892629"/>
                  <a:pt x="1484085" y="903514"/>
                  <a:pt x="0" y="914400"/>
                </a:cubicBezTo>
              </a:path>
            </a:pathLst>
          </a:custGeom>
          <a:noFill/>
          <a:ln w="22225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878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 animBg="1"/>
      <p:bldP spid="34" grpId="0"/>
      <p:bldP spid="35" grpId="0" animBg="1"/>
      <p:bldP spid="38" grpId="0" animBg="1"/>
      <p:bldP spid="39" grpId="0"/>
      <p:bldP spid="40" grpId="0" animBg="1"/>
      <p:bldP spid="41" grpId="0"/>
      <p:bldP spid="49" grpId="0" animBg="1"/>
      <p:bldP spid="50" grpId="0"/>
      <p:bldP spid="51" grpId="0" animBg="1"/>
      <p:bldP spid="52" grpId="0" animBg="1"/>
      <p:bldP spid="53" grpId="0" animBg="1"/>
      <p:bldP spid="5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示&#10;&#10;AI 生成的内容可能不正确。">
            <a:extLst>
              <a:ext uri="{FF2B5EF4-FFF2-40B4-BE49-F238E27FC236}">
                <a16:creationId xmlns:a16="http://schemas.microsoft.com/office/drawing/2014/main" id="{77F925F7-059B-0BAC-05A1-69340FDA2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673" y="3785875"/>
            <a:ext cx="7176654" cy="141663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D768A1D-8281-4BC8-8B35-43801A2C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Problem: speculation failures &amp; lightweight validation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8FCE96-4589-167E-1A06-15FBD8CE2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What if we guess GPU writes B0, but actually it writes B2? </a:t>
            </a:r>
          </a:p>
          <a:p>
            <a:pPr lvl="1"/>
            <a:r>
              <a:rPr kumimoji="1" lang="en-US" altLang="zh-CN"/>
              <a:t>We add a lightweight runtime validation to ensure correctness </a:t>
            </a:r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r>
              <a:rPr kumimoji="1" lang="en-US" altLang="zh-CN"/>
              <a:t>How to validate? Dynamic instrumenting the GPU kernel code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453EC5-0414-BAC1-D14D-83931113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A885F80-2097-5996-0F8A-DD8EC59B780D}"/>
              </a:ext>
            </a:extLst>
          </p:cNvPr>
          <p:cNvSpPr/>
          <p:nvPr/>
        </p:nvSpPr>
        <p:spPr>
          <a:xfrm>
            <a:off x="1988007" y="2591305"/>
            <a:ext cx="1071141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D35E213-C2A8-FC52-A39B-524DE094CC77}"/>
              </a:ext>
            </a:extLst>
          </p:cNvPr>
          <p:cNvSpPr txBox="1"/>
          <p:nvPr/>
        </p:nvSpPr>
        <p:spPr>
          <a:xfrm>
            <a:off x="1655868" y="1827717"/>
            <a:ext cx="4155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zh-CN">
                <a:solidFill>
                  <a:srgbClr val="C00000"/>
                </a:solidFill>
              </a:rPr>
              <a:t>Guess: write B0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BA32E1-7A32-B1DD-8C2C-E5465A56480B}"/>
              </a:ext>
            </a:extLst>
          </p:cNvPr>
          <p:cNvSpPr/>
          <p:nvPr/>
        </p:nvSpPr>
        <p:spPr>
          <a:xfrm>
            <a:off x="1717860" y="2265344"/>
            <a:ext cx="162345" cy="760199"/>
          </a:xfrm>
          <a:prstGeom prst="rect">
            <a:avLst/>
          </a:prstGeom>
          <a:solidFill>
            <a:srgbClr val="C00000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A3BA2EB-F406-C363-914A-48F385A34292}"/>
              </a:ext>
            </a:extLst>
          </p:cNvPr>
          <p:cNvSpPr txBox="1"/>
          <p:nvPr/>
        </p:nvSpPr>
        <p:spPr>
          <a:xfrm>
            <a:off x="1934317" y="2581851"/>
            <a:ext cx="18485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Modify B1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B8891C-DCBD-55D6-D6A4-BC122E5532A3}"/>
              </a:ext>
            </a:extLst>
          </p:cNvPr>
          <p:cNvSpPr/>
          <p:nvPr/>
        </p:nvSpPr>
        <p:spPr>
          <a:xfrm>
            <a:off x="3161792" y="2265345"/>
            <a:ext cx="162345" cy="760199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ECD01750-3452-89A4-B7D0-58F031C92B44}"/>
              </a:ext>
            </a:extLst>
          </p:cNvPr>
          <p:cNvSpPr/>
          <p:nvPr/>
        </p:nvSpPr>
        <p:spPr>
          <a:xfrm>
            <a:off x="3269673" y="2349709"/>
            <a:ext cx="637309" cy="232778"/>
          </a:xfrm>
          <a:custGeom>
            <a:avLst/>
            <a:gdLst>
              <a:gd name="connsiteX0" fmla="*/ 0 w 637309"/>
              <a:gd name="connsiteY0" fmla="*/ 232778 h 232778"/>
              <a:gd name="connsiteX1" fmla="*/ 399011 w 637309"/>
              <a:gd name="connsiteY1" fmla="*/ 22 h 232778"/>
              <a:gd name="connsiteX2" fmla="*/ 637309 w 637309"/>
              <a:gd name="connsiteY2" fmla="*/ 221695 h 232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7309" h="232778">
                <a:moveTo>
                  <a:pt x="0" y="232778"/>
                </a:moveTo>
                <a:cubicBezTo>
                  <a:pt x="146396" y="117323"/>
                  <a:pt x="292793" y="1869"/>
                  <a:pt x="399011" y="22"/>
                </a:cubicBezTo>
                <a:cubicBezTo>
                  <a:pt x="505229" y="-1825"/>
                  <a:pt x="571269" y="109935"/>
                  <a:pt x="637309" y="22169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A22DE75-88BD-A876-7B03-45294ADEAA64}"/>
              </a:ext>
            </a:extLst>
          </p:cNvPr>
          <p:cNvSpPr txBox="1"/>
          <p:nvPr/>
        </p:nvSpPr>
        <p:spPr>
          <a:xfrm>
            <a:off x="3538451" y="2597957"/>
            <a:ext cx="5081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Output whether our speculation is right 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76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D92929-4891-C247-2A02-98DBDE0B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Put it all together: speculation + validation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D41BFA-612D-F86B-2158-DCE9E41B4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Speculate the candidate access buffers of each GPU kernel before execution </a:t>
            </a:r>
          </a:p>
          <a:p>
            <a:pPr lvl="1"/>
            <a:r>
              <a:rPr kumimoji="1" lang="en-US" altLang="zh-CN"/>
              <a:t>The speculation is validated with a lightweight patch to the kernel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C2AC3B-0A39-349D-2B36-3314B661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FC22D9-2A5A-7FD1-6D0F-07101911CC34}"/>
              </a:ext>
            </a:extLst>
          </p:cNvPr>
          <p:cNvSpPr txBox="1"/>
          <p:nvPr/>
        </p:nvSpPr>
        <p:spPr>
          <a:xfrm>
            <a:off x="388966" y="2844800"/>
            <a:ext cx="935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/>
              <a:t>GPU</a:t>
            </a:r>
            <a:endParaRPr lang="zh-CN" altLang="en-US" b="1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26C75D8A-EA77-5C75-A17D-D3ADC940AE3E}"/>
              </a:ext>
            </a:extLst>
          </p:cNvPr>
          <p:cNvCxnSpPr/>
          <p:nvPr/>
        </p:nvCxnSpPr>
        <p:spPr>
          <a:xfrm>
            <a:off x="1338002" y="3071305"/>
            <a:ext cx="774000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E5C4DEF6-5AD1-A487-E63C-55747AF67DC9}"/>
              </a:ext>
            </a:extLst>
          </p:cNvPr>
          <p:cNvSpPr/>
          <p:nvPr/>
        </p:nvSpPr>
        <p:spPr>
          <a:xfrm>
            <a:off x="3966437" y="2879480"/>
            <a:ext cx="1071141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747F24-E68D-F148-76DF-7CC3595D898A}"/>
              </a:ext>
            </a:extLst>
          </p:cNvPr>
          <p:cNvSpPr/>
          <p:nvPr/>
        </p:nvSpPr>
        <p:spPr>
          <a:xfrm>
            <a:off x="3673279" y="3465194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26B871E-E590-2CD1-5710-EE1C338C0746}"/>
              </a:ext>
            </a:extLst>
          </p:cNvPr>
          <p:cNvSpPr/>
          <p:nvPr/>
        </p:nvSpPr>
        <p:spPr>
          <a:xfrm>
            <a:off x="5864478" y="2865529"/>
            <a:ext cx="1364299" cy="350424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9F5233D-960E-0066-90A3-AB82B0562FC1}"/>
              </a:ext>
            </a:extLst>
          </p:cNvPr>
          <p:cNvSpPr txBox="1"/>
          <p:nvPr/>
        </p:nvSpPr>
        <p:spPr>
          <a:xfrm>
            <a:off x="3634297" y="2115891"/>
            <a:ext cx="4155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86" indent="-342886">
              <a:buFont typeface="+mj-ea"/>
              <a:buAutoNum type="circleNumDbPlain"/>
            </a:pPr>
            <a:r>
              <a:rPr lang="en-US" altLang="zh-CN">
                <a:solidFill>
                  <a:srgbClr val="C00000"/>
                </a:solidFill>
              </a:rPr>
              <a:t>Guess: write B0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819FAD9-D281-3E4B-93D0-78774687EB63}"/>
              </a:ext>
            </a:extLst>
          </p:cNvPr>
          <p:cNvSpPr txBox="1"/>
          <p:nvPr/>
        </p:nvSpPr>
        <p:spPr>
          <a:xfrm>
            <a:off x="3738412" y="3529705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A31B132-3E6E-77D9-993C-DA7CC9CFB07E}"/>
              </a:ext>
            </a:extLst>
          </p:cNvPr>
          <p:cNvSpPr/>
          <p:nvPr/>
        </p:nvSpPr>
        <p:spPr>
          <a:xfrm>
            <a:off x="4350469" y="3466603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3B41CD-52FF-A111-FE3F-1E917998D10C}"/>
              </a:ext>
            </a:extLst>
          </p:cNvPr>
          <p:cNvSpPr txBox="1"/>
          <p:nvPr/>
        </p:nvSpPr>
        <p:spPr>
          <a:xfrm>
            <a:off x="4415602" y="3531114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2A35E52-1831-2C95-1F00-824F5FAEF181}"/>
              </a:ext>
            </a:extLst>
          </p:cNvPr>
          <p:cNvSpPr/>
          <p:nvPr/>
        </p:nvSpPr>
        <p:spPr>
          <a:xfrm>
            <a:off x="4523528" y="4274551"/>
            <a:ext cx="3450608" cy="92300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EA7EFD0-ED47-998D-ECE5-5709D49E1411}"/>
              </a:ext>
            </a:extLst>
          </p:cNvPr>
          <p:cNvSpPr/>
          <p:nvPr/>
        </p:nvSpPr>
        <p:spPr>
          <a:xfrm>
            <a:off x="4734664" y="4530891"/>
            <a:ext cx="548290" cy="369332"/>
          </a:xfrm>
          <a:prstGeom prst="rect">
            <a:avLst/>
          </a:prstGeom>
          <a:pattFill prst="wdDn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E76A938-00A7-CB03-F9F8-AA19E4929D34}"/>
              </a:ext>
            </a:extLst>
          </p:cNvPr>
          <p:cNvSpPr/>
          <p:nvPr/>
        </p:nvSpPr>
        <p:spPr>
          <a:xfrm>
            <a:off x="5049124" y="3468996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0C9713-D336-854F-A92B-102C3750E16B}"/>
              </a:ext>
            </a:extLst>
          </p:cNvPr>
          <p:cNvSpPr txBox="1"/>
          <p:nvPr/>
        </p:nvSpPr>
        <p:spPr>
          <a:xfrm>
            <a:off x="5114257" y="3533506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B2</a:t>
            </a:r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4431939-B0DD-5EDE-AE1C-00F9B536AE51}"/>
              </a:ext>
            </a:extLst>
          </p:cNvPr>
          <p:cNvSpPr/>
          <p:nvPr/>
        </p:nvSpPr>
        <p:spPr>
          <a:xfrm>
            <a:off x="5787919" y="3471603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B56C4B2-9C4E-0C21-FC6F-75BD6FDD1E83}"/>
              </a:ext>
            </a:extLst>
          </p:cNvPr>
          <p:cNvSpPr txBox="1"/>
          <p:nvPr/>
        </p:nvSpPr>
        <p:spPr>
          <a:xfrm>
            <a:off x="5853052" y="3536113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B3</a:t>
            </a:r>
            <a:endParaRPr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38A92DA2-65B3-A50C-9BE1-3FDE15E43325}"/>
              </a:ext>
            </a:extLst>
          </p:cNvPr>
          <p:cNvSpPr/>
          <p:nvPr/>
        </p:nvSpPr>
        <p:spPr>
          <a:xfrm>
            <a:off x="3966436" y="3832367"/>
            <a:ext cx="1148396" cy="809469"/>
          </a:xfrm>
          <a:custGeom>
            <a:avLst/>
            <a:gdLst>
              <a:gd name="connsiteX0" fmla="*/ 96782 w 1148396"/>
              <a:gd name="connsiteY0" fmla="*/ 0 h 809469"/>
              <a:gd name="connsiteX1" fmla="*/ 81792 w 1148396"/>
              <a:gd name="connsiteY1" fmla="*/ 554637 h 809469"/>
              <a:gd name="connsiteX2" fmla="*/ 981201 w 1148396"/>
              <a:gd name="connsiteY2" fmla="*/ 569627 h 809469"/>
              <a:gd name="connsiteX3" fmla="*/ 1146093 w 1148396"/>
              <a:gd name="connsiteY3" fmla="*/ 809469 h 80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8396" h="809469">
                <a:moveTo>
                  <a:pt x="96782" y="0"/>
                </a:moveTo>
                <a:cubicBezTo>
                  <a:pt x="15585" y="229849"/>
                  <a:pt x="-65611" y="459699"/>
                  <a:pt x="81792" y="554637"/>
                </a:cubicBezTo>
                <a:cubicBezTo>
                  <a:pt x="229195" y="649575"/>
                  <a:pt x="803817" y="527155"/>
                  <a:pt x="981201" y="569627"/>
                </a:cubicBezTo>
                <a:cubicBezTo>
                  <a:pt x="1158585" y="612099"/>
                  <a:pt x="1152339" y="710784"/>
                  <a:pt x="1146093" y="8094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C8A4AF1-1C65-2F52-2C79-8B56D8D73DBD}"/>
              </a:ext>
            </a:extLst>
          </p:cNvPr>
          <p:cNvSpPr/>
          <p:nvPr/>
        </p:nvSpPr>
        <p:spPr>
          <a:xfrm>
            <a:off x="5457484" y="4534533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80886DB-103E-0EA5-93FD-37D9A37E9BC3}"/>
              </a:ext>
            </a:extLst>
          </p:cNvPr>
          <p:cNvSpPr/>
          <p:nvPr/>
        </p:nvSpPr>
        <p:spPr>
          <a:xfrm>
            <a:off x="6238398" y="4530891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B2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ACC3B95-1150-28B4-5B08-B4A867C41595}"/>
              </a:ext>
            </a:extLst>
          </p:cNvPr>
          <p:cNvSpPr/>
          <p:nvPr/>
        </p:nvSpPr>
        <p:spPr>
          <a:xfrm>
            <a:off x="7069634" y="4530891"/>
            <a:ext cx="548290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B3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391E3E0-A275-2BF3-A474-EAA5734A9C34}"/>
              </a:ext>
            </a:extLst>
          </p:cNvPr>
          <p:cNvGrpSpPr/>
          <p:nvPr/>
        </p:nvGrpSpPr>
        <p:grpSpPr>
          <a:xfrm>
            <a:off x="1585518" y="2534550"/>
            <a:ext cx="1618938" cy="956412"/>
            <a:chOff x="1704552" y="2358720"/>
            <a:chExt cx="1618938" cy="956412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3059591-E58E-4308-E229-AAFEAF195F16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446BE61-2BC0-00DC-5333-E0B23458AC80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B2BA2BA-40D8-2D77-1634-3975019C58EE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1323E2A-1C26-0207-5153-41EBEB2120B5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B94B88D-28E4-A585-DAD4-2725217A59B5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520201D6-3704-D75F-A708-18262426C3B2}"/>
              </a:ext>
            </a:extLst>
          </p:cNvPr>
          <p:cNvSpPr/>
          <p:nvPr/>
        </p:nvSpPr>
        <p:spPr>
          <a:xfrm>
            <a:off x="3696289" y="2553519"/>
            <a:ext cx="162345" cy="760199"/>
          </a:xfrm>
          <a:prstGeom prst="rect">
            <a:avLst/>
          </a:prstGeom>
          <a:solidFill>
            <a:srgbClr val="C00000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5E16153-D495-21D2-99D1-A6FD471C9F2D}"/>
              </a:ext>
            </a:extLst>
          </p:cNvPr>
          <p:cNvSpPr/>
          <p:nvPr/>
        </p:nvSpPr>
        <p:spPr>
          <a:xfrm>
            <a:off x="5140221" y="2553519"/>
            <a:ext cx="162345" cy="760199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69525E8-E194-B934-8991-C3469F94E04F}"/>
              </a:ext>
            </a:extLst>
          </p:cNvPr>
          <p:cNvSpPr txBox="1"/>
          <p:nvPr/>
        </p:nvSpPr>
        <p:spPr>
          <a:xfrm>
            <a:off x="5303107" y="2440724"/>
            <a:ext cx="2487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86" indent="-342886">
              <a:buFont typeface="+mj-ea"/>
              <a:buAutoNum type="circleNumDbPlain" startAt="2"/>
            </a:pPr>
            <a:r>
              <a:rPr lang="en-US" altLang="zh-CN">
                <a:solidFill>
                  <a:srgbClr val="C00000"/>
                </a:solidFill>
              </a:rPr>
              <a:t>Mark B0 as dirty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EF92121-132F-A9FF-B31D-6D7082C63FC5}"/>
              </a:ext>
            </a:extLst>
          </p:cNvPr>
          <p:cNvSpPr/>
          <p:nvPr/>
        </p:nvSpPr>
        <p:spPr>
          <a:xfrm>
            <a:off x="5457484" y="2881717"/>
            <a:ext cx="162345" cy="432000"/>
          </a:xfrm>
          <a:prstGeom prst="rect">
            <a:avLst/>
          </a:prstGeom>
          <a:solidFill>
            <a:srgbClr val="C00000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711AAE9-313B-1775-3622-FDC170BE6BCB}"/>
              </a:ext>
            </a:extLst>
          </p:cNvPr>
          <p:cNvSpPr/>
          <p:nvPr/>
        </p:nvSpPr>
        <p:spPr>
          <a:xfrm>
            <a:off x="7392252" y="2879479"/>
            <a:ext cx="162345" cy="432000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21101772-8056-0B42-2613-D17CD6991F43}"/>
              </a:ext>
            </a:extLst>
          </p:cNvPr>
          <p:cNvCxnSpPr/>
          <p:nvPr/>
        </p:nvCxnSpPr>
        <p:spPr>
          <a:xfrm>
            <a:off x="7759327" y="2060502"/>
            <a:ext cx="0" cy="1660277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3FFDC138-0AF4-8793-96DE-7F676F3CB850}"/>
              </a:ext>
            </a:extLst>
          </p:cNvPr>
          <p:cNvSpPr/>
          <p:nvPr/>
        </p:nvSpPr>
        <p:spPr>
          <a:xfrm>
            <a:off x="8044479" y="3475583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4943433-3FAF-D87F-8184-BC01D8A8755D}"/>
              </a:ext>
            </a:extLst>
          </p:cNvPr>
          <p:cNvSpPr txBox="1"/>
          <p:nvPr/>
        </p:nvSpPr>
        <p:spPr>
          <a:xfrm>
            <a:off x="8109612" y="3540093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B0</a:t>
            </a:r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0B84A8E-5D01-EA7A-DC5D-B03E9D1EFA83}"/>
              </a:ext>
            </a:extLst>
          </p:cNvPr>
          <p:cNvSpPr/>
          <p:nvPr/>
        </p:nvSpPr>
        <p:spPr>
          <a:xfrm>
            <a:off x="8721669" y="3476992"/>
            <a:ext cx="585449" cy="498355"/>
          </a:xfrm>
          <a:prstGeom prst="rect">
            <a:avLst/>
          </a:prstGeom>
          <a:solidFill>
            <a:srgbClr val="73FEFF"/>
          </a:solidFill>
          <a:ln w="381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B719907-E3EB-544F-EEC2-E991A8FC2014}"/>
              </a:ext>
            </a:extLst>
          </p:cNvPr>
          <p:cNvSpPr txBox="1"/>
          <p:nvPr/>
        </p:nvSpPr>
        <p:spPr>
          <a:xfrm>
            <a:off x="8786802" y="3541502"/>
            <a:ext cx="548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B1</a:t>
            </a:r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0788AD6-23F3-9101-D828-45BDA307B1F0}"/>
              </a:ext>
            </a:extLst>
          </p:cNvPr>
          <p:cNvGrpSpPr/>
          <p:nvPr/>
        </p:nvGrpSpPr>
        <p:grpSpPr>
          <a:xfrm>
            <a:off x="7909895" y="2534550"/>
            <a:ext cx="1618938" cy="956412"/>
            <a:chOff x="1704552" y="2358720"/>
            <a:chExt cx="1618938" cy="956412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82D5412E-9A46-71B5-EF44-2735A95CF581}"/>
                </a:ext>
              </a:extLst>
            </p:cNvPr>
            <p:cNvSpPr/>
            <p:nvPr/>
          </p:nvSpPr>
          <p:spPr>
            <a:xfrm>
              <a:off x="1704552" y="2382192"/>
              <a:ext cx="1618938" cy="932940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3BA3B8F8-D743-EFD8-A519-1BC0EAE768B2}"/>
                </a:ext>
              </a:extLst>
            </p:cNvPr>
            <p:cNvSpPr/>
            <p:nvPr/>
          </p:nvSpPr>
          <p:spPr>
            <a:xfrm>
              <a:off x="1933561" y="2358720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B0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F5B91DC-35A2-7CC5-BC14-032EF6BEEAEA}"/>
                </a:ext>
              </a:extLst>
            </p:cNvPr>
            <p:cNvSpPr/>
            <p:nvPr/>
          </p:nvSpPr>
          <p:spPr>
            <a:xfrm>
              <a:off x="1933561" y="2848525"/>
              <a:ext cx="548290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B1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8869E86-CC6A-8066-1099-2477360346E8}"/>
                </a:ext>
              </a:extLst>
            </p:cNvPr>
            <p:cNvSpPr/>
            <p:nvPr/>
          </p:nvSpPr>
          <p:spPr>
            <a:xfrm>
              <a:off x="2608452" y="2358720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B2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3FBB92E1-DD58-A1A7-A578-817D2E2CBF78}"/>
                </a:ext>
              </a:extLst>
            </p:cNvPr>
            <p:cNvSpPr/>
            <p:nvPr/>
          </p:nvSpPr>
          <p:spPr>
            <a:xfrm>
              <a:off x="2608452" y="2848525"/>
              <a:ext cx="548290" cy="3693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>
                  <a:solidFill>
                    <a:schemeClr val="tx1"/>
                  </a:solidFill>
                  <a:latin typeface="Lato" panose="020F0502020204030203" pitchFamily="34" charset="0"/>
                </a:rPr>
                <a:t>B3</a:t>
              </a:r>
              <a:endParaRPr kumimoji="1" lang="zh-CN" altLang="en-US">
                <a:solidFill>
                  <a:schemeClr val="tx1"/>
                </a:solidFill>
                <a:latin typeface="Lato" panose="020F0502020204030203" pitchFamily="34" charset="0"/>
              </a:endParaRPr>
            </a:p>
          </p:txBody>
        </p:sp>
      </p:grpSp>
      <p:sp>
        <p:nvSpPr>
          <p:cNvPr id="49" name="右大括号 48">
            <a:extLst>
              <a:ext uri="{FF2B5EF4-FFF2-40B4-BE49-F238E27FC236}">
                <a16:creationId xmlns:a16="http://schemas.microsoft.com/office/drawing/2014/main" id="{BB9FDE44-9FF7-D98E-AF70-7A75707698B0}"/>
              </a:ext>
            </a:extLst>
          </p:cNvPr>
          <p:cNvSpPr/>
          <p:nvPr/>
        </p:nvSpPr>
        <p:spPr>
          <a:xfrm rot="5400000">
            <a:off x="8521489" y="3729615"/>
            <a:ext cx="244853" cy="663123"/>
          </a:xfrm>
          <a:prstGeom prst="rightBrac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E5DEADA-B74E-BE50-5E13-43B8D9D7CFD1}"/>
              </a:ext>
            </a:extLst>
          </p:cNvPr>
          <p:cNvSpPr txBox="1"/>
          <p:nvPr/>
        </p:nvSpPr>
        <p:spPr>
          <a:xfrm>
            <a:off x="8023377" y="4229274"/>
            <a:ext cx="1283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Recopy</a:t>
            </a:r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C3894CF7-D69D-52A7-CB0B-3EBBEFCD3733}"/>
              </a:ext>
            </a:extLst>
          </p:cNvPr>
          <p:cNvSpPr/>
          <p:nvPr/>
        </p:nvSpPr>
        <p:spPr>
          <a:xfrm>
            <a:off x="4734664" y="4529780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B0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059F0627-ECD0-491E-03A5-924FE19FBAB8}"/>
              </a:ext>
            </a:extLst>
          </p:cNvPr>
          <p:cNvSpPr/>
          <p:nvPr/>
        </p:nvSpPr>
        <p:spPr>
          <a:xfrm>
            <a:off x="5460158" y="4530891"/>
            <a:ext cx="548290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  <a:latin typeface="Lato" panose="020F0502020204030203" pitchFamily="34" charset="0"/>
              </a:rPr>
              <a:t>B1</a:t>
            </a:r>
            <a:endParaRPr kumimoji="1" lang="zh-CN" altLang="en-US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  <p:sp>
        <p:nvSpPr>
          <p:cNvPr id="53" name="任意形状 52">
            <a:extLst>
              <a:ext uri="{FF2B5EF4-FFF2-40B4-BE49-F238E27FC236}">
                <a16:creationId xmlns:a16="http://schemas.microsoft.com/office/drawing/2014/main" id="{B36E6C42-F7ED-BA82-6C8B-3F2603EE6C0E}"/>
              </a:ext>
            </a:extLst>
          </p:cNvPr>
          <p:cNvSpPr/>
          <p:nvPr/>
        </p:nvSpPr>
        <p:spPr>
          <a:xfrm>
            <a:off x="5091595" y="3646402"/>
            <a:ext cx="3251200" cy="1071337"/>
          </a:xfrm>
          <a:custGeom>
            <a:avLst/>
            <a:gdLst>
              <a:gd name="connsiteX0" fmla="*/ 3251200 w 3251200"/>
              <a:gd name="connsiteY0" fmla="*/ 55337 h 1071337"/>
              <a:gd name="connsiteX1" fmla="*/ 1973942 w 3251200"/>
              <a:gd name="connsiteY1" fmla="*/ 113395 h 1071337"/>
              <a:gd name="connsiteX2" fmla="*/ 0 w 3251200"/>
              <a:gd name="connsiteY2" fmla="*/ 1071337 h 107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1200" h="1071337">
                <a:moveTo>
                  <a:pt x="3251200" y="55337"/>
                </a:moveTo>
                <a:cubicBezTo>
                  <a:pt x="2883504" y="-301"/>
                  <a:pt x="2515809" y="-55938"/>
                  <a:pt x="1973942" y="113395"/>
                </a:cubicBezTo>
                <a:cubicBezTo>
                  <a:pt x="1432075" y="282728"/>
                  <a:pt x="716037" y="677032"/>
                  <a:pt x="0" y="1071337"/>
                </a:cubicBezTo>
              </a:path>
            </a:pathLst>
          </a:custGeom>
          <a:noFill/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6FE023C8-05B6-1CC5-F823-DC82624827FE}"/>
              </a:ext>
            </a:extLst>
          </p:cNvPr>
          <p:cNvSpPr/>
          <p:nvPr/>
        </p:nvSpPr>
        <p:spPr>
          <a:xfrm>
            <a:off x="5918909" y="3846882"/>
            <a:ext cx="3712232" cy="914400"/>
          </a:xfrm>
          <a:custGeom>
            <a:avLst/>
            <a:gdLst>
              <a:gd name="connsiteX0" fmla="*/ 3091543 w 3712232"/>
              <a:gd name="connsiteY0" fmla="*/ 0 h 914400"/>
              <a:gd name="connsiteX1" fmla="*/ 3483428 w 3712232"/>
              <a:gd name="connsiteY1" fmla="*/ 740229 h 914400"/>
              <a:gd name="connsiteX2" fmla="*/ 0 w 3712232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2232" h="914400">
                <a:moveTo>
                  <a:pt x="3091543" y="0"/>
                </a:moveTo>
                <a:cubicBezTo>
                  <a:pt x="3545114" y="293914"/>
                  <a:pt x="3998685" y="587829"/>
                  <a:pt x="3483428" y="740229"/>
                </a:cubicBezTo>
                <a:cubicBezTo>
                  <a:pt x="2968171" y="892629"/>
                  <a:pt x="1484085" y="903514"/>
                  <a:pt x="0" y="914400"/>
                </a:cubicBezTo>
              </a:path>
            </a:pathLst>
          </a:custGeom>
          <a:noFill/>
          <a:ln w="22225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005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 animBg="1"/>
      <p:bldP spid="33" grpId="0" animBg="1"/>
      <p:bldP spid="34" grpId="0"/>
      <p:bldP spid="35" grpId="0" animBg="1"/>
      <p:bldP spid="36" grpId="0" animBg="1"/>
      <p:bldP spid="38" grpId="0" animBg="1"/>
      <p:bldP spid="39" grpId="0"/>
      <p:bldP spid="40" grpId="0" animBg="1"/>
      <p:bldP spid="41" grpId="0"/>
      <p:bldP spid="49" grpId="0" animBg="1"/>
      <p:bldP spid="50" grpId="0"/>
      <p:bldP spid="51" grpId="0" animBg="1"/>
      <p:bldP spid="52" grpId="0" animBg="1"/>
      <p:bldP spid="53" grpId="0" animBg="1"/>
      <p:bldP spid="5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87ADC6-6FA0-7605-34BE-632F21701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Some discussion: why speculation but not pure validation?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5450D1-4F3A-5DCC-4BDC-B4B37F6F7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550400" cy="897411"/>
          </a:xfrm>
        </p:spPr>
        <p:txBody>
          <a:bodyPr>
            <a:normAutofit fontScale="92500"/>
          </a:bodyPr>
          <a:lstStyle/>
          <a:p>
            <a:r>
              <a:rPr kumimoji="1" lang="en-US" altLang="zh-CN"/>
              <a:t>Our current validation checks whether the speculation is correct</a:t>
            </a:r>
          </a:p>
          <a:p>
            <a:pPr lvl="1"/>
            <a:r>
              <a:rPr kumimoji="1" lang="en-US" altLang="zh-CN"/>
              <a:t>But we can also let the instrumented code to output the modified buffers w/o speculation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44ECF4-086F-E3BF-F002-E201D88A0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A83CE41-B48E-87CF-3680-A33AEE526871}"/>
              </a:ext>
            </a:extLst>
          </p:cNvPr>
          <p:cNvGrpSpPr/>
          <p:nvPr/>
        </p:nvGrpSpPr>
        <p:grpSpPr>
          <a:xfrm>
            <a:off x="508000" y="2035363"/>
            <a:ext cx="4155852" cy="1197827"/>
            <a:chOff x="508000" y="2035363"/>
            <a:chExt cx="4155852" cy="119782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4250D87-7EE1-46DE-10DB-C6437BB82E6A}"/>
                </a:ext>
              </a:extLst>
            </p:cNvPr>
            <p:cNvSpPr/>
            <p:nvPr/>
          </p:nvSpPr>
          <p:spPr>
            <a:xfrm>
              <a:off x="840139" y="2798951"/>
              <a:ext cx="1071141" cy="350424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7CDF3A8-F0CF-8942-61CA-F05C46F735E1}"/>
                </a:ext>
              </a:extLst>
            </p:cNvPr>
            <p:cNvSpPr txBox="1"/>
            <p:nvPr/>
          </p:nvSpPr>
          <p:spPr>
            <a:xfrm>
              <a:off x="508000" y="2035363"/>
              <a:ext cx="41558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+mj-ea"/>
                <a:buAutoNum type="circleNumDbPlain"/>
              </a:pPr>
              <a:r>
                <a:rPr lang="en-US" altLang="zh-CN">
                  <a:solidFill>
                    <a:srgbClr val="C00000"/>
                  </a:solidFill>
                </a:rPr>
                <a:t>Guess: write B0</a:t>
              </a:r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572C243-15B8-1E73-42A7-8D784B0A83FE}"/>
                </a:ext>
              </a:extLst>
            </p:cNvPr>
            <p:cNvSpPr/>
            <p:nvPr/>
          </p:nvSpPr>
          <p:spPr>
            <a:xfrm>
              <a:off x="569992" y="2472990"/>
              <a:ext cx="162345" cy="760199"/>
            </a:xfrm>
            <a:prstGeom prst="rect">
              <a:avLst/>
            </a:prstGeom>
            <a:solidFill>
              <a:srgbClr val="C00000"/>
            </a:solidFill>
            <a:ln w="127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039A4A5-BD35-59ED-57D5-DA053A3795B3}"/>
                </a:ext>
              </a:extLst>
            </p:cNvPr>
            <p:cNvSpPr txBox="1"/>
            <p:nvPr/>
          </p:nvSpPr>
          <p:spPr>
            <a:xfrm>
              <a:off x="786449" y="2789497"/>
              <a:ext cx="18485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Modify B1</a:t>
              </a:r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1FD0230-AA43-B3C5-E0A5-5D0F85F07776}"/>
                </a:ext>
              </a:extLst>
            </p:cNvPr>
            <p:cNvSpPr/>
            <p:nvPr/>
          </p:nvSpPr>
          <p:spPr>
            <a:xfrm>
              <a:off x="2013924" y="2472991"/>
              <a:ext cx="162345" cy="7601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形状 9">
              <a:extLst>
                <a:ext uri="{FF2B5EF4-FFF2-40B4-BE49-F238E27FC236}">
                  <a16:creationId xmlns:a16="http://schemas.microsoft.com/office/drawing/2014/main" id="{16AD9395-5989-7BEA-758C-F07BF2AFFE84}"/>
                </a:ext>
              </a:extLst>
            </p:cNvPr>
            <p:cNvSpPr/>
            <p:nvPr/>
          </p:nvSpPr>
          <p:spPr>
            <a:xfrm>
              <a:off x="2121805" y="2557355"/>
              <a:ext cx="637309" cy="232778"/>
            </a:xfrm>
            <a:custGeom>
              <a:avLst/>
              <a:gdLst>
                <a:gd name="connsiteX0" fmla="*/ 0 w 637309"/>
                <a:gd name="connsiteY0" fmla="*/ 232778 h 232778"/>
                <a:gd name="connsiteX1" fmla="*/ 399011 w 637309"/>
                <a:gd name="connsiteY1" fmla="*/ 22 h 232778"/>
                <a:gd name="connsiteX2" fmla="*/ 637309 w 637309"/>
                <a:gd name="connsiteY2" fmla="*/ 221695 h 23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09" h="232778">
                  <a:moveTo>
                    <a:pt x="0" y="232778"/>
                  </a:moveTo>
                  <a:cubicBezTo>
                    <a:pt x="146396" y="117323"/>
                    <a:pt x="292793" y="1869"/>
                    <a:pt x="399011" y="22"/>
                  </a:cubicBezTo>
                  <a:cubicBezTo>
                    <a:pt x="505229" y="-1825"/>
                    <a:pt x="571269" y="109935"/>
                    <a:pt x="637309" y="22169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989BBABA-E69D-45DD-E8EC-001A191EF3CE}"/>
              </a:ext>
            </a:extLst>
          </p:cNvPr>
          <p:cNvSpPr txBox="1"/>
          <p:nvPr/>
        </p:nvSpPr>
        <p:spPr>
          <a:xfrm>
            <a:off x="2390583" y="2805603"/>
            <a:ext cx="50818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Output whether </a:t>
            </a:r>
          </a:p>
          <a:p>
            <a:r>
              <a:rPr kumimoji="1" lang="en-US" altLang="zh-CN"/>
              <a:t>our speculation is right  </a:t>
            </a:r>
            <a:endParaRPr lang="zh-CN" altLang="en-US"/>
          </a:p>
        </p:txBody>
      </p:sp>
      <p:sp>
        <p:nvSpPr>
          <p:cNvPr id="12" name="右箭头 11">
            <a:extLst>
              <a:ext uri="{FF2B5EF4-FFF2-40B4-BE49-F238E27FC236}">
                <a16:creationId xmlns:a16="http://schemas.microsoft.com/office/drawing/2014/main" id="{73FF79F0-58E9-5BB2-4449-D53F8219C7B1}"/>
              </a:ext>
            </a:extLst>
          </p:cNvPr>
          <p:cNvSpPr/>
          <p:nvPr/>
        </p:nvSpPr>
        <p:spPr>
          <a:xfrm>
            <a:off x="4927703" y="2409144"/>
            <a:ext cx="533862" cy="459970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C56F37F-AF8C-4315-0812-2BFDFBF30A9A}"/>
              </a:ext>
            </a:extLst>
          </p:cNvPr>
          <p:cNvGrpSpPr/>
          <p:nvPr/>
        </p:nvGrpSpPr>
        <p:grpSpPr>
          <a:xfrm>
            <a:off x="6282597" y="2467050"/>
            <a:ext cx="1972665" cy="760199"/>
            <a:chOff x="786449" y="2472991"/>
            <a:chExt cx="1972665" cy="760199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DA4BE6F-07FD-032B-1D9C-7D76ABCDEBE9}"/>
                </a:ext>
              </a:extLst>
            </p:cNvPr>
            <p:cNvSpPr/>
            <p:nvPr/>
          </p:nvSpPr>
          <p:spPr>
            <a:xfrm>
              <a:off x="840139" y="2798951"/>
              <a:ext cx="1071141" cy="350424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5FCEFFF-EB06-A0C0-F406-9F76D8F2A7A2}"/>
                </a:ext>
              </a:extLst>
            </p:cNvPr>
            <p:cNvSpPr txBox="1"/>
            <p:nvPr/>
          </p:nvSpPr>
          <p:spPr>
            <a:xfrm>
              <a:off x="786449" y="2789497"/>
              <a:ext cx="18485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Modify B1</a:t>
              </a:r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2235805-E946-98C6-B8D8-3580E399D629}"/>
                </a:ext>
              </a:extLst>
            </p:cNvPr>
            <p:cNvSpPr/>
            <p:nvPr/>
          </p:nvSpPr>
          <p:spPr>
            <a:xfrm>
              <a:off x="2013924" y="2472991"/>
              <a:ext cx="162345" cy="7601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任意形状 19">
              <a:extLst>
                <a:ext uri="{FF2B5EF4-FFF2-40B4-BE49-F238E27FC236}">
                  <a16:creationId xmlns:a16="http://schemas.microsoft.com/office/drawing/2014/main" id="{05953997-1164-E948-EBD1-D5A710D8CED8}"/>
                </a:ext>
              </a:extLst>
            </p:cNvPr>
            <p:cNvSpPr/>
            <p:nvPr/>
          </p:nvSpPr>
          <p:spPr>
            <a:xfrm>
              <a:off x="2121805" y="2557355"/>
              <a:ext cx="637309" cy="232778"/>
            </a:xfrm>
            <a:custGeom>
              <a:avLst/>
              <a:gdLst>
                <a:gd name="connsiteX0" fmla="*/ 0 w 637309"/>
                <a:gd name="connsiteY0" fmla="*/ 232778 h 232778"/>
                <a:gd name="connsiteX1" fmla="*/ 399011 w 637309"/>
                <a:gd name="connsiteY1" fmla="*/ 22 h 232778"/>
                <a:gd name="connsiteX2" fmla="*/ 637309 w 637309"/>
                <a:gd name="connsiteY2" fmla="*/ 221695 h 23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7309" h="232778">
                  <a:moveTo>
                    <a:pt x="0" y="232778"/>
                  </a:moveTo>
                  <a:cubicBezTo>
                    <a:pt x="146396" y="117323"/>
                    <a:pt x="292793" y="1869"/>
                    <a:pt x="399011" y="22"/>
                  </a:cubicBezTo>
                  <a:cubicBezTo>
                    <a:pt x="505229" y="-1825"/>
                    <a:pt x="571269" y="109935"/>
                    <a:pt x="637309" y="221695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DD896223-43CA-803C-8B29-6B010E7E4249}"/>
              </a:ext>
            </a:extLst>
          </p:cNvPr>
          <p:cNvSpPr txBox="1"/>
          <p:nvPr/>
        </p:nvSpPr>
        <p:spPr>
          <a:xfrm>
            <a:off x="7780298" y="2783556"/>
            <a:ext cx="19848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Directly </a:t>
            </a:r>
            <a:r>
              <a:rPr kumimoji="1" lang="en-US" altLang="zh-CN" b="1">
                <a:solidFill>
                  <a:srgbClr val="D7191C"/>
                </a:solidFill>
              </a:rPr>
              <a:t>output the modified buffers</a:t>
            </a:r>
            <a:endParaRPr lang="zh-CN" altLang="en-US" b="1">
              <a:solidFill>
                <a:srgbClr val="D7191C"/>
              </a:solidFill>
            </a:endParaRP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D97AD75B-9E66-EC67-FE00-30DA56820C84}"/>
              </a:ext>
            </a:extLst>
          </p:cNvPr>
          <p:cNvSpPr txBox="1">
            <a:spLocks/>
          </p:cNvSpPr>
          <p:nvPr/>
        </p:nvSpPr>
        <p:spPr>
          <a:xfrm>
            <a:off x="508000" y="3809895"/>
            <a:ext cx="9550400" cy="1621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Two considerations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/>
              <a:t>Validation whether the speculation is right is more efficient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/>
              <a:t>Speculation can know which buffer to access </a:t>
            </a:r>
            <a:r>
              <a:rPr kumimoji="1" lang="en-US" altLang="zh-CN" b="1">
                <a:solidFill>
                  <a:srgbClr val="D7191C"/>
                </a:solidFill>
              </a:rPr>
              <a:t>in advance</a:t>
            </a:r>
            <a:r>
              <a:rPr kumimoji="1" lang="en-US" altLang="zh-CN"/>
              <a:t>, which is required by some C/R cases other than the migration 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570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A0C2F2-070E-5573-7264-F9625E5A8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End-to-end result: job migration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E5E508-F581-D3A0-2EDD-1B68BA4A8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Red line:  our system (</a:t>
            </a:r>
            <a:r>
              <a:rPr kumimoji="1" lang="en-US" altLang="zh-CN" err="1">
                <a:solidFill>
                  <a:srgbClr val="C00000"/>
                </a:solidFill>
              </a:rPr>
              <a:t>PhoenixOS</a:t>
            </a:r>
            <a:r>
              <a:rPr kumimoji="1" lang="en-US" altLang="zh-CN"/>
              <a:t>)</a:t>
            </a:r>
          </a:p>
          <a:p>
            <a:r>
              <a:rPr kumimoji="1" lang="en-US" altLang="zh-CN"/>
              <a:t>Blue line:  </a:t>
            </a:r>
            <a:r>
              <a:rPr kumimoji="1" lang="en-US" altLang="zh-CN" err="1"/>
              <a:t>exising</a:t>
            </a:r>
            <a:r>
              <a:rPr kumimoji="1" lang="zh-CN" altLang="en-US"/>
              <a:t> </a:t>
            </a:r>
            <a:r>
              <a:rPr kumimoji="1" lang="en-US" altLang="zh-CN"/>
              <a:t>GPU C/R system (</a:t>
            </a:r>
            <a:r>
              <a:rPr kumimoji="1" lang="en-US" altLang="zh-CN" err="1">
                <a:solidFill>
                  <a:srgbClr val="0432FF"/>
                </a:solidFill>
              </a:rPr>
              <a:t>Singularity@Microsoft</a:t>
            </a:r>
            <a:r>
              <a:rPr kumimoji="1" lang="en-US" altLang="zh-CN">
                <a:solidFill>
                  <a:srgbClr val="0432FF"/>
                </a:solidFill>
              </a:rPr>
              <a:t>[1]</a:t>
            </a:r>
            <a:r>
              <a:rPr kumimoji="1" lang="en-US" altLang="zh-CN"/>
              <a:t>) </a:t>
            </a:r>
          </a:p>
          <a:p>
            <a:pPr lvl="1"/>
            <a:r>
              <a:rPr kumimoji="1" lang="en-US" altLang="zh-CN"/>
              <a:t>Why not </a:t>
            </a:r>
            <a:r>
              <a:rPr kumimoji="1" lang="en-US" altLang="zh-CN" err="1"/>
              <a:t>cuda</a:t>
            </a:r>
            <a:r>
              <a:rPr kumimoji="1" lang="en-US" altLang="zh-CN"/>
              <a:t>-checkpoint from NVIDIA? It is even slower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A6AE4B-C640-6922-1A21-538DAE4EE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/>
          </a:p>
        </p:txBody>
      </p:sp>
      <p:pic>
        <p:nvPicPr>
          <p:cNvPr id="5" name="图片 4" descr="图形用户界面, 图示&#10;&#10;描述已自动生成">
            <a:extLst>
              <a:ext uri="{FF2B5EF4-FFF2-40B4-BE49-F238E27FC236}">
                <a16:creationId xmlns:a16="http://schemas.microsoft.com/office/drawing/2014/main" id="{BB6DEB20-A941-8191-5C17-2D3A4040C7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2"/>
          <a:stretch/>
        </p:blipFill>
        <p:spPr>
          <a:xfrm>
            <a:off x="-48131" y="2355941"/>
            <a:ext cx="10256261" cy="266875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4AC13FE-A928-F9F2-4995-BEA4E90A2533}"/>
              </a:ext>
            </a:extLst>
          </p:cNvPr>
          <p:cNvSpPr txBox="1"/>
          <p:nvPr/>
        </p:nvSpPr>
        <p:spPr>
          <a:xfrm>
            <a:off x="-458857" y="5301468"/>
            <a:ext cx="9244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[1] Singularity Planet-Scale, Preemptive and Elastic Scheduling of AI Workloads</a:t>
            </a:r>
          </a:p>
        </p:txBody>
      </p:sp>
      <p:sp>
        <p:nvSpPr>
          <p:cNvPr id="7" name="圆角矩形标注 6">
            <a:extLst>
              <a:ext uri="{FF2B5EF4-FFF2-40B4-BE49-F238E27FC236}">
                <a16:creationId xmlns:a16="http://schemas.microsoft.com/office/drawing/2014/main" id="{9A21C3F9-64D4-A936-325C-723A6EEB535B}"/>
              </a:ext>
            </a:extLst>
          </p:cNvPr>
          <p:cNvSpPr/>
          <p:nvPr/>
        </p:nvSpPr>
        <p:spPr>
          <a:xfrm>
            <a:off x="7443049" y="2871110"/>
            <a:ext cx="2487016" cy="625847"/>
          </a:xfrm>
          <a:prstGeom prst="wedgeRoundRectCallout">
            <a:avLst>
              <a:gd name="adj1" fmla="val 6759"/>
              <a:gd name="adj2" fmla="val 122583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2E855B-D9B4-355E-29D5-BD52089A07DA}"/>
              </a:ext>
            </a:extLst>
          </p:cNvPr>
          <p:cNvSpPr txBox="1"/>
          <p:nvPr/>
        </p:nvSpPr>
        <p:spPr>
          <a:xfrm>
            <a:off x="7798337" y="2999367"/>
            <a:ext cx="19047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0.7s downtime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028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9972F-B059-4141-B8CF-12E8DCC7F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More on </a:t>
            </a:r>
            <a:r>
              <a:rPr kumimoji="1" lang="en-US" altLang="zh-CN" err="1"/>
              <a:t>PhoenixOS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B3294B-2E74-74EF-0FE0-F7B4F03BB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6147981" cy="3161406"/>
          </a:xfrm>
        </p:spPr>
        <p:txBody>
          <a:bodyPr/>
          <a:lstStyle/>
          <a:p>
            <a:r>
              <a:rPr kumimoji="1" lang="en-US" altLang="zh-CN" dirty="0"/>
              <a:t>Techniques for accelerate GPU restore </a:t>
            </a:r>
          </a:p>
          <a:p>
            <a:pPr lvl="1"/>
            <a:r>
              <a:rPr kumimoji="1" lang="en-US" altLang="zh-CN" dirty="0"/>
              <a:t>Overlapping alone is insufficient </a:t>
            </a:r>
          </a:p>
          <a:p>
            <a:pPr lvl="1"/>
            <a:r>
              <a:rPr kumimoji="1" lang="en-US" altLang="zh-CN" dirty="0"/>
              <a:t>We need a GPU context resource pool </a:t>
            </a:r>
          </a:p>
          <a:p>
            <a:r>
              <a:rPr kumimoji="1" lang="en-US" altLang="zh-CN" dirty="0"/>
              <a:t>Other implementation details </a:t>
            </a:r>
          </a:p>
          <a:p>
            <a:pPr lvl="1"/>
            <a:r>
              <a:rPr kumimoji="1" lang="en-US" altLang="zh-CN" dirty="0"/>
              <a:t>Fighting the close-sourced NVIDIA driver … </a:t>
            </a:r>
          </a:p>
          <a:p>
            <a:r>
              <a:rPr kumimoji="1" lang="en-US" altLang="zh-CN" dirty="0"/>
              <a:t>Runtime validation to ensure speculation correctness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09EE41-7CEA-4EDC-BD7F-B7264ED6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43537C-6704-5C34-8B7C-FDF6D0B20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84" y="3471933"/>
            <a:ext cx="2934586" cy="165070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91BD115-1902-6E01-9390-D6196B587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415" y="62860"/>
            <a:ext cx="3429532" cy="268320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BB9FB4A-337C-90E5-4B12-7435A34AA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56" y="3728933"/>
            <a:ext cx="1260099" cy="126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E66E975-8616-4F88-9E2B-45F2D33CA53D}"/>
              </a:ext>
            </a:extLst>
          </p:cNvPr>
          <p:cNvSpPr txBox="1"/>
          <p:nvPr/>
        </p:nvSpPr>
        <p:spPr>
          <a:xfrm>
            <a:off x="755138" y="5024469"/>
            <a:ext cx="1804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Code</a:t>
            </a:r>
            <a:endParaRPr lang="zh-CN" altLang="en-US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1A350B5-A87A-1657-87AD-F42F841B0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40" y="3728932"/>
            <a:ext cx="1260100" cy="126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FDB60E6-435F-DC62-C2EF-9EBF8CF4071F}"/>
              </a:ext>
            </a:extLst>
          </p:cNvPr>
          <p:cNvSpPr txBox="1"/>
          <p:nvPr/>
        </p:nvSpPr>
        <p:spPr>
          <a:xfrm>
            <a:off x="2477253" y="4989032"/>
            <a:ext cx="2602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Paper (Preprint)</a:t>
            </a:r>
            <a:endParaRPr lang="zh-CN" altLang="en-US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697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D87CF-1467-4A79-8DEE-6ED012DB1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229F90-7A03-3F52-2C36-AB88EF626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does colocation + migration addresses all the problem?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E9678F-3871-9D49-2E14-30A0AE08A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3"/>
            <a:ext cx="9144000" cy="1126800"/>
          </a:xfrm>
        </p:spPr>
        <p:txBody>
          <a:bodyPr>
            <a:normAutofit/>
          </a:bodyPr>
          <a:lstStyle/>
          <a:p>
            <a:r>
              <a:rPr kumimoji="1" lang="en-US" altLang="zh-CN"/>
              <a:t>Setup: a distributed system, which runs multiple jobs (arbitrary AI tasks)</a:t>
            </a:r>
          </a:p>
          <a:p>
            <a:pPr lvl="1"/>
            <a:r>
              <a:rPr kumimoji="1" lang="en-US" altLang="zh-CN"/>
              <a:t> Goal: load balance between nodes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320961-8D6C-5735-5A70-868B10A4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2326A0-D19A-E568-FFEF-4E6A89387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884" y="3373502"/>
            <a:ext cx="639590" cy="6395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C2BD6ED-179B-32E9-3833-D9FBD6E01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63" y="3812341"/>
            <a:ext cx="639590" cy="6395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FD4FC5F-0071-D70D-786C-2D13F45F4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059" y="3373502"/>
            <a:ext cx="639590" cy="6395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D495BA3-A0EF-4365-C505-E0B6F8229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577" y="3812341"/>
            <a:ext cx="639590" cy="639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19D6DC6-9B38-A484-5991-DEADE39EA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62" y="2100653"/>
            <a:ext cx="689272" cy="68927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5FF55A6-9C5F-EF1E-0CFD-A516C05724A8}"/>
              </a:ext>
            </a:extLst>
          </p:cNvPr>
          <p:cNvSpPr txBox="1"/>
          <p:nvPr/>
        </p:nvSpPr>
        <p:spPr>
          <a:xfrm>
            <a:off x="653363" y="2857080"/>
            <a:ext cx="82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B55A4A33-19FE-5A12-E1BE-887387DB5D79}"/>
              </a:ext>
            </a:extLst>
          </p:cNvPr>
          <p:cNvSpPr/>
          <p:nvPr/>
        </p:nvSpPr>
        <p:spPr>
          <a:xfrm>
            <a:off x="1659166" y="3049346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6921047-F4C8-7DC3-00B9-5F2B45B59719}"/>
              </a:ext>
            </a:extLst>
          </p:cNvPr>
          <p:cNvSpPr/>
          <p:nvPr/>
        </p:nvSpPr>
        <p:spPr>
          <a:xfrm>
            <a:off x="7708995" y="3523638"/>
            <a:ext cx="272268" cy="247509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E96C8D6-3B51-8BD3-C8BB-E5341BBC894F}"/>
              </a:ext>
            </a:extLst>
          </p:cNvPr>
          <p:cNvSpPr/>
          <p:nvPr/>
        </p:nvSpPr>
        <p:spPr>
          <a:xfrm>
            <a:off x="3417252" y="3526347"/>
            <a:ext cx="244800" cy="244800"/>
          </a:xfrm>
          <a:prstGeom prst="ellips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弦形 19">
            <a:extLst>
              <a:ext uri="{FF2B5EF4-FFF2-40B4-BE49-F238E27FC236}">
                <a16:creationId xmlns:a16="http://schemas.microsoft.com/office/drawing/2014/main" id="{A51E38B7-4170-DAAE-B615-6841B00AC409}"/>
              </a:ext>
            </a:extLst>
          </p:cNvPr>
          <p:cNvSpPr/>
          <p:nvPr/>
        </p:nvSpPr>
        <p:spPr>
          <a:xfrm>
            <a:off x="5456510" y="3085079"/>
            <a:ext cx="313770" cy="282666"/>
          </a:xfrm>
          <a:prstGeom prst="chord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>
            <a:extLst>
              <a:ext uri="{FF2B5EF4-FFF2-40B4-BE49-F238E27FC236}">
                <a16:creationId xmlns:a16="http://schemas.microsoft.com/office/drawing/2014/main" id="{CD529377-9CAC-A779-C0B6-4625D7DD9757}"/>
              </a:ext>
            </a:extLst>
          </p:cNvPr>
          <p:cNvSpPr/>
          <p:nvPr/>
        </p:nvSpPr>
        <p:spPr>
          <a:xfrm>
            <a:off x="5795042" y="3080939"/>
            <a:ext cx="323607" cy="290945"/>
          </a:xfrm>
          <a:prstGeom prst="triangl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89AECE2-E3D4-7344-12AD-2C46349A4661}"/>
              </a:ext>
            </a:extLst>
          </p:cNvPr>
          <p:cNvSpPr/>
          <p:nvPr/>
        </p:nvSpPr>
        <p:spPr>
          <a:xfrm>
            <a:off x="3776738" y="3523637"/>
            <a:ext cx="272268" cy="247509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AB76EF8-0D4C-64CE-BBC3-9E0BEBEE3A1B}"/>
              </a:ext>
            </a:extLst>
          </p:cNvPr>
          <p:cNvSpPr/>
          <p:nvPr/>
        </p:nvSpPr>
        <p:spPr>
          <a:xfrm>
            <a:off x="8060372" y="3523637"/>
            <a:ext cx="244800" cy="244800"/>
          </a:xfrm>
          <a:prstGeom prst="ellips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弦形 23">
            <a:extLst>
              <a:ext uri="{FF2B5EF4-FFF2-40B4-BE49-F238E27FC236}">
                <a16:creationId xmlns:a16="http://schemas.microsoft.com/office/drawing/2014/main" id="{B0B88BD5-B2CE-B5F3-7170-971B6C2BB213}"/>
              </a:ext>
            </a:extLst>
          </p:cNvPr>
          <p:cNvSpPr/>
          <p:nvPr/>
        </p:nvSpPr>
        <p:spPr>
          <a:xfrm>
            <a:off x="4194428" y="3511783"/>
            <a:ext cx="313770" cy="282666"/>
          </a:xfrm>
          <a:prstGeom prst="chord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4AB71D8-8ED2-E8F6-84BD-0E6DB091D289}"/>
              </a:ext>
            </a:extLst>
          </p:cNvPr>
          <p:cNvGrpSpPr/>
          <p:nvPr/>
        </p:nvGrpSpPr>
        <p:grpSpPr>
          <a:xfrm>
            <a:off x="1332552" y="1890684"/>
            <a:ext cx="2851424" cy="856659"/>
            <a:chOff x="1332552" y="1731134"/>
            <a:chExt cx="2851424" cy="856659"/>
          </a:xfrm>
        </p:grpSpPr>
        <p:cxnSp>
          <p:nvCxnSpPr>
            <p:cNvPr id="31" name="直线箭头连接符 30">
              <a:extLst>
                <a:ext uri="{FF2B5EF4-FFF2-40B4-BE49-F238E27FC236}">
                  <a16:creationId xmlns:a16="http://schemas.microsoft.com/office/drawing/2014/main" id="{AE7DDA19-7063-5A28-C1FB-C989E77DF965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A26988F8-2A71-4B3E-C455-5FD2BD8CDF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6E92BEE-CF37-A117-9282-F747E28A7192}"/>
                </a:ext>
              </a:extLst>
            </p:cNvPr>
            <p:cNvSpPr/>
            <p:nvPr/>
          </p:nvSpPr>
          <p:spPr>
            <a:xfrm>
              <a:off x="1754365" y="1975257"/>
              <a:ext cx="108000" cy="61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429ECBB-ADAB-2CAE-7DBD-37CA5DC40FE6}"/>
                </a:ext>
              </a:extLst>
            </p:cNvPr>
            <p:cNvSpPr/>
            <p:nvPr/>
          </p:nvSpPr>
          <p:spPr>
            <a:xfrm>
              <a:off x="4075976" y="228120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9633D6A-373B-6BDC-A16D-E42F627A2F13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DA95688-71AB-2A20-0201-B98743F7069E}"/>
              </a:ext>
            </a:extLst>
          </p:cNvPr>
          <p:cNvGrpSpPr/>
          <p:nvPr/>
        </p:nvGrpSpPr>
        <p:grpSpPr>
          <a:xfrm>
            <a:off x="3223886" y="1890684"/>
            <a:ext cx="1280381" cy="856659"/>
            <a:chOff x="1332552" y="1731134"/>
            <a:chExt cx="1280381" cy="856659"/>
          </a:xfrm>
        </p:grpSpPr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47BDD547-D759-31F8-191D-96C4FF4880CC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EE4CD040-C9EC-BB88-5123-D4F2A54C60F8}"/>
                </a:ext>
              </a:extLst>
            </p:cNvPr>
            <p:cNvCxnSpPr>
              <a:cxnSpLocks/>
            </p:cNvCxnSpPr>
            <p:nvPr/>
          </p:nvCxnSpPr>
          <p:spPr>
            <a:xfrm>
              <a:off x="1675086" y="2587793"/>
              <a:ext cx="93784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33C717D6-D412-A85D-6B1B-9B313BFBFE9F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CC83A73-CCFE-C245-E30A-5E3EE82BF5CE}"/>
                </a:ext>
              </a:extLst>
            </p:cNvPr>
            <p:cNvSpPr/>
            <p:nvPr/>
          </p:nvSpPr>
          <p:spPr>
            <a:xfrm>
              <a:off x="1961531" y="2507219"/>
              <a:ext cx="108000" cy="7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7846E520-6D6B-F9DD-C68E-E562F0CF488A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78B725D-4B17-2580-0C8F-BBBE9775A5B4}"/>
              </a:ext>
            </a:extLst>
          </p:cNvPr>
          <p:cNvGrpSpPr/>
          <p:nvPr/>
        </p:nvGrpSpPr>
        <p:grpSpPr>
          <a:xfrm>
            <a:off x="5303975" y="1890684"/>
            <a:ext cx="982134" cy="856659"/>
            <a:chOff x="1332552" y="1731134"/>
            <a:chExt cx="982134" cy="856659"/>
          </a:xfrm>
        </p:grpSpPr>
        <p:cxnSp>
          <p:nvCxnSpPr>
            <p:cNvPr id="51" name="直线箭头连接符 50">
              <a:extLst>
                <a:ext uri="{FF2B5EF4-FFF2-40B4-BE49-F238E27FC236}">
                  <a16:creationId xmlns:a16="http://schemas.microsoft.com/office/drawing/2014/main" id="{96FB7344-9933-3CBE-0805-2593F405C895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71DE2B52-804C-6E66-D970-1169826F36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3ECC252-FA31-2F48-3AA3-0522D5F43C55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39B4F8E-B05F-A316-F97C-B7FCA5713AB4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F6BBBDA-4AE5-2B63-A726-168D28EE5644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9BB7BFCD-FF79-F954-1F6E-8CD0D2A63B17}"/>
              </a:ext>
            </a:extLst>
          </p:cNvPr>
          <p:cNvGrpSpPr/>
          <p:nvPr/>
        </p:nvGrpSpPr>
        <p:grpSpPr>
          <a:xfrm>
            <a:off x="7482806" y="1890684"/>
            <a:ext cx="982800" cy="856659"/>
            <a:chOff x="1332552" y="1731134"/>
            <a:chExt cx="982134" cy="856659"/>
          </a:xfrm>
        </p:grpSpPr>
        <p:cxnSp>
          <p:nvCxnSpPr>
            <p:cNvPr id="57" name="直线箭头连接符 56">
              <a:extLst>
                <a:ext uri="{FF2B5EF4-FFF2-40B4-BE49-F238E27FC236}">
                  <a16:creationId xmlns:a16="http://schemas.microsoft.com/office/drawing/2014/main" id="{C4A2B664-4FFF-E584-BBFB-0F966174B969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箭头连接符 57">
              <a:extLst>
                <a:ext uri="{FF2B5EF4-FFF2-40B4-BE49-F238E27FC236}">
                  <a16:creationId xmlns:a16="http://schemas.microsoft.com/office/drawing/2014/main" id="{C309A37A-11C0-9890-88D1-130A9D3892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C2F35106-E2CB-8779-204A-859C9BDC71F6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B5EAE4A2-820A-7F62-8286-7785C0FB0CE8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BBEFC698-7B81-7E21-7C74-B56099A088DC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813E9D56-0D2F-B2C4-3FCC-864B4E210087}"/>
              </a:ext>
            </a:extLst>
          </p:cNvPr>
          <p:cNvSpPr txBox="1"/>
          <p:nvPr/>
        </p:nvSpPr>
        <p:spPr>
          <a:xfrm>
            <a:off x="6648000" y="3583771"/>
            <a:ext cx="83735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 algn="ctr"/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[1] 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A41059D7-7AC3-C203-91E6-C527F8E6A7F6}"/>
              </a:ext>
            </a:extLst>
          </p:cNvPr>
          <p:cNvSpPr/>
          <p:nvPr/>
        </p:nvSpPr>
        <p:spPr>
          <a:xfrm>
            <a:off x="1309079" y="1808262"/>
            <a:ext cx="3589319" cy="1195621"/>
          </a:xfrm>
          <a:prstGeom prst="ellipse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B8CB3BC-67F6-A26A-2CF7-F7C4CE166140}"/>
              </a:ext>
            </a:extLst>
          </p:cNvPr>
          <p:cNvSpPr txBox="1"/>
          <p:nvPr/>
        </p:nvSpPr>
        <p:spPr>
          <a:xfrm>
            <a:off x="3764699" y="1849813"/>
            <a:ext cx="126496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Balanced!</a:t>
            </a:r>
          </a:p>
        </p:txBody>
      </p:sp>
    </p:spTree>
    <p:extLst>
      <p:ext uri="{BB962C8B-B14F-4D97-AF65-F5344CB8AC3E}">
        <p14:creationId xmlns:p14="http://schemas.microsoft.com/office/powerpoint/2010/main" val="1373531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21349F-9246-CB86-4346-35030337F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Problem#1: little room for colocation especially for LLM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D65C31-E02C-723F-AD96-5C589CE07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069" y="993925"/>
            <a:ext cx="5482986" cy="3771636"/>
          </a:xfrm>
        </p:spPr>
        <p:txBody>
          <a:bodyPr/>
          <a:lstStyle/>
          <a:p>
            <a:r>
              <a:rPr kumimoji="1" lang="en-US" altLang="zh-CN"/>
              <a:t>Large language models (LLM) has no room for colocation </a:t>
            </a:r>
          </a:p>
          <a:p>
            <a:pPr lvl="1"/>
            <a:r>
              <a:rPr kumimoji="1" lang="en-US" altLang="zh-CN"/>
              <a:t>Unlike CPU tasks or small models, LLMs are huge </a:t>
            </a:r>
          </a:p>
          <a:p>
            <a:pPr lvl="1"/>
            <a:r>
              <a:rPr kumimoji="1" lang="en-US" altLang="zh-CN"/>
              <a:t>Only one model will use the entire GPU </a:t>
            </a:r>
          </a:p>
          <a:p>
            <a:pPr lvl="1"/>
            <a:r>
              <a:rPr kumimoji="1" lang="en-US" altLang="zh-CN"/>
              <a:t>For flagship models, one GPU is even insufficient 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4CBEA3-2083-722A-F994-1C99FBBE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26F3F3E-817D-8388-91FF-A1C8F7313BB7}"/>
              </a:ext>
            </a:extLst>
          </p:cNvPr>
          <p:cNvSpPr txBox="1">
            <a:spLocks/>
          </p:cNvSpPr>
          <p:nvPr/>
        </p:nvSpPr>
        <p:spPr>
          <a:xfrm>
            <a:off x="7600280" y="5296963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77E263D-A2F5-2E57-6F49-76E266344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665" y="2871111"/>
            <a:ext cx="796235" cy="79623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D0B9D6F-2440-2B6A-2080-1D2EE01A0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524" y="2871110"/>
            <a:ext cx="796235" cy="79623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6D5B2B2-17FC-8173-2472-E26A6DBF9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383" y="2893212"/>
            <a:ext cx="796235" cy="79623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9AEA61C-C239-AC95-14D4-D4960987C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865" y="1129308"/>
            <a:ext cx="516629" cy="51662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4D7B621-7B0E-AAF2-B407-87384E63E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610" y="1129308"/>
            <a:ext cx="516629" cy="51662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E5063AE-384B-DA1C-0475-641D68FD2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355" y="1129308"/>
            <a:ext cx="516629" cy="5166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FA84166-4022-DB56-A123-88AC63E83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100" y="1129308"/>
            <a:ext cx="516629" cy="5166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790664A-6C3B-4996-2945-6C2679613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865" y="1598925"/>
            <a:ext cx="516629" cy="51662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E9AD1C2-9FC5-F537-7D4B-CD27FB1D3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610" y="1598925"/>
            <a:ext cx="516629" cy="51662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80F0823-F008-3C34-999A-1AE5600DC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355" y="1598925"/>
            <a:ext cx="516629" cy="51662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E0A360B-5EF4-CEDB-79DE-D93A5B0A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100" y="1598925"/>
            <a:ext cx="516629" cy="51662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0545E8F-9267-E6A1-96B3-72023D40C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865" y="2034900"/>
            <a:ext cx="516629" cy="51662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90F0815-9095-D3C9-FF5C-DF7666EB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610" y="2034900"/>
            <a:ext cx="516629" cy="51662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7009A7B-ADEC-58FB-D8E3-908619B3F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355" y="2034900"/>
            <a:ext cx="516629" cy="51662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BD36148-A1EB-D584-5786-7902966CD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100" y="2034900"/>
            <a:ext cx="516629" cy="516629"/>
          </a:xfrm>
          <a:prstGeom prst="rect">
            <a:avLst/>
          </a:prstGeom>
        </p:spPr>
      </p:pic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A38426D9-708A-AD3E-1C03-D73A4A6D30CD}"/>
              </a:ext>
            </a:extLst>
          </p:cNvPr>
          <p:cNvCxnSpPr>
            <a:cxnSpLocks/>
          </p:cNvCxnSpPr>
          <p:nvPr/>
        </p:nvCxnSpPr>
        <p:spPr>
          <a:xfrm flipH="1" flipV="1">
            <a:off x="7871254" y="2551529"/>
            <a:ext cx="472129" cy="341683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0C520C60-59E7-909D-274B-D47AB4861F8E}"/>
              </a:ext>
            </a:extLst>
          </p:cNvPr>
          <p:cNvCxnSpPr>
            <a:cxnSpLocks/>
          </p:cNvCxnSpPr>
          <p:nvPr/>
        </p:nvCxnSpPr>
        <p:spPr>
          <a:xfrm flipV="1">
            <a:off x="9139618" y="2551529"/>
            <a:ext cx="276231" cy="341683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DB7916EE-11A3-5D63-B578-261A5F867494}"/>
              </a:ext>
            </a:extLst>
          </p:cNvPr>
          <p:cNvSpPr txBox="1"/>
          <p:nvPr/>
        </p:nvSpPr>
        <p:spPr>
          <a:xfrm>
            <a:off x="7087900" y="784852"/>
            <a:ext cx="2683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CPU/DRAM resource</a:t>
            </a:r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951A555-3D40-FA19-DC3D-D8442DEBAF4B}"/>
              </a:ext>
            </a:extLst>
          </p:cNvPr>
          <p:cNvSpPr/>
          <p:nvPr/>
        </p:nvSpPr>
        <p:spPr>
          <a:xfrm>
            <a:off x="7518865" y="1154184"/>
            <a:ext cx="939374" cy="961370"/>
          </a:xfrm>
          <a:prstGeom prst="rect">
            <a:avLst/>
          </a:prstGeom>
          <a:noFill/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718D00B-1716-AC65-3D31-7455667D1FFA}"/>
              </a:ext>
            </a:extLst>
          </p:cNvPr>
          <p:cNvSpPr txBox="1"/>
          <p:nvPr/>
        </p:nvSpPr>
        <p:spPr>
          <a:xfrm>
            <a:off x="5983357" y="1343489"/>
            <a:ext cx="158560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kumimoji="1" lang="en-US" altLang="zh-CN">
                <a:solidFill>
                  <a:srgbClr val="FF0000"/>
                </a:solidFill>
              </a:rPr>
              <a:t>Service A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FB9E037-C108-0521-7445-BCD96D161F2B}"/>
              </a:ext>
            </a:extLst>
          </p:cNvPr>
          <p:cNvSpPr/>
          <p:nvPr/>
        </p:nvSpPr>
        <p:spPr>
          <a:xfrm>
            <a:off x="7991711" y="1635971"/>
            <a:ext cx="1285947" cy="961370"/>
          </a:xfrm>
          <a:prstGeom prst="rect">
            <a:avLst/>
          </a:prstGeom>
          <a:noFill/>
          <a:ln w="1905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26D50EA-6609-F08D-9F87-958D827D6C7A}"/>
              </a:ext>
            </a:extLst>
          </p:cNvPr>
          <p:cNvSpPr txBox="1"/>
          <p:nvPr/>
        </p:nvSpPr>
        <p:spPr>
          <a:xfrm>
            <a:off x="9181069" y="1777185"/>
            <a:ext cx="102496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err="1">
                <a:solidFill>
                  <a:srgbClr val="0432FF"/>
                </a:solidFill>
              </a:rPr>
              <a:t>ServiceB</a:t>
            </a:r>
            <a:endParaRPr lang="zh-CN" altLang="en-US">
              <a:solidFill>
                <a:srgbClr val="0432FF"/>
              </a:solidFill>
            </a:endParaRPr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1A5E61BB-DC23-29F6-2D8A-9B0DC088644A}"/>
              </a:ext>
            </a:extLst>
          </p:cNvPr>
          <p:cNvCxnSpPr>
            <a:cxnSpLocks/>
          </p:cNvCxnSpPr>
          <p:nvPr/>
        </p:nvCxnSpPr>
        <p:spPr>
          <a:xfrm flipV="1">
            <a:off x="6400800" y="3709818"/>
            <a:ext cx="849153" cy="362093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0F7F439-F071-65B9-8F13-734EFC24A09E}"/>
              </a:ext>
            </a:extLst>
          </p:cNvPr>
          <p:cNvCxnSpPr>
            <a:cxnSpLocks/>
          </p:cNvCxnSpPr>
          <p:nvPr/>
        </p:nvCxnSpPr>
        <p:spPr>
          <a:xfrm>
            <a:off x="8060345" y="3710832"/>
            <a:ext cx="582013" cy="340437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>
            <a:extLst>
              <a:ext uri="{FF2B5EF4-FFF2-40B4-BE49-F238E27FC236}">
                <a16:creationId xmlns:a16="http://schemas.microsoft.com/office/drawing/2014/main" id="{D48D3A98-1294-D75D-35C3-727F42874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981" y="4121640"/>
            <a:ext cx="856727" cy="856727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60269B33-C538-4BF5-5CDC-A261D8B37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951" y="4153591"/>
            <a:ext cx="856727" cy="856727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F87BE9E1-F114-8CC7-BAE1-AE7D041CE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921" y="4159547"/>
            <a:ext cx="856727" cy="85672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7A948B1-B54B-BE22-5A8E-84AA1B6CF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891" y="4164900"/>
            <a:ext cx="856727" cy="856727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D8A942F4-2E14-8F18-35FD-BC6AC4458F3A}"/>
              </a:ext>
            </a:extLst>
          </p:cNvPr>
          <p:cNvSpPr/>
          <p:nvPr/>
        </p:nvSpPr>
        <p:spPr>
          <a:xfrm>
            <a:off x="6128981" y="4137957"/>
            <a:ext cx="3052088" cy="954041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F441918E-6AFB-5225-BF9D-E0E812F98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760" y="4952112"/>
            <a:ext cx="583010" cy="480126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57412F66-7BFC-7794-D09A-6408EBD1D068}"/>
              </a:ext>
            </a:extLst>
          </p:cNvPr>
          <p:cNvSpPr txBox="1"/>
          <p:nvPr/>
        </p:nvSpPr>
        <p:spPr>
          <a:xfrm>
            <a:off x="6945969" y="5015671"/>
            <a:ext cx="246988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Llama-3 405B service</a:t>
            </a:r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D4C72FC-150B-7821-7959-FD1F9D38ABAB}"/>
              </a:ext>
            </a:extLst>
          </p:cNvPr>
          <p:cNvSpPr txBox="1"/>
          <p:nvPr/>
        </p:nvSpPr>
        <p:spPr>
          <a:xfrm>
            <a:off x="7883525" y="3764854"/>
            <a:ext cx="2276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altLang="zh-CN"/>
              <a:t>GPU/HBM</a:t>
            </a:r>
          </a:p>
          <a:p>
            <a:pPr lvl="1" algn="ctr"/>
            <a:r>
              <a:rPr lang="zh-CN" altLang="en-US"/>
              <a:t>         </a:t>
            </a:r>
            <a:r>
              <a:rPr lang="en-US" altLang="zh-CN"/>
              <a:t>resource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048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779C26-C6FC-CC09-9654-F0C8754C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Problem#2: insufficient computation capabilities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7EFA68-8459-7F27-A340-1294CD2C1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4523211"/>
            <a:ext cx="9144000" cy="730282"/>
          </a:xfrm>
        </p:spPr>
        <p:txBody>
          <a:bodyPr/>
          <a:lstStyle/>
          <a:p>
            <a:r>
              <a:rPr kumimoji="1" lang="en-US" altLang="zh-CN"/>
              <a:t>What if all the GPU is reserved for a model, but the computation capabilities is still insufficient?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09D04A-3001-A959-2F87-81CB8F628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EA7A666-16B9-8719-FCA8-EBD64752E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884" y="3373502"/>
            <a:ext cx="639590" cy="6395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3C26D48-7128-4C74-7FBA-F7514057F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63" y="3812341"/>
            <a:ext cx="639590" cy="6395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F0B4ABD-4CE2-885D-1AA2-12C472C47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059" y="3373502"/>
            <a:ext cx="639590" cy="6395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E11D442-A00E-61DF-6ED0-318C13E7F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577" y="3812341"/>
            <a:ext cx="639590" cy="639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3A077CD-1307-08B7-87FA-E0D57F55EF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62" y="2100653"/>
            <a:ext cx="689272" cy="68927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6A9AA94-F989-60EB-DE1D-45FB2AC363C0}"/>
              </a:ext>
            </a:extLst>
          </p:cNvPr>
          <p:cNvSpPr txBox="1"/>
          <p:nvPr/>
        </p:nvSpPr>
        <p:spPr>
          <a:xfrm>
            <a:off x="653363" y="2857080"/>
            <a:ext cx="82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三角形 10">
            <a:extLst>
              <a:ext uri="{FF2B5EF4-FFF2-40B4-BE49-F238E27FC236}">
                <a16:creationId xmlns:a16="http://schemas.microsoft.com/office/drawing/2014/main" id="{09F9A5D9-D729-E01C-D8C8-0963EC77B45E}"/>
              </a:ext>
            </a:extLst>
          </p:cNvPr>
          <p:cNvSpPr/>
          <p:nvPr/>
        </p:nvSpPr>
        <p:spPr>
          <a:xfrm>
            <a:off x="1659166" y="3049346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321FFE1-1188-A54A-D923-DABBA3F632E7}"/>
              </a:ext>
            </a:extLst>
          </p:cNvPr>
          <p:cNvSpPr/>
          <p:nvPr/>
        </p:nvSpPr>
        <p:spPr>
          <a:xfrm>
            <a:off x="7708995" y="3523638"/>
            <a:ext cx="272268" cy="247509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5EDF530-905C-95AA-8220-2CC21F8FEABB}"/>
              </a:ext>
            </a:extLst>
          </p:cNvPr>
          <p:cNvSpPr/>
          <p:nvPr/>
        </p:nvSpPr>
        <p:spPr>
          <a:xfrm>
            <a:off x="3417252" y="3526347"/>
            <a:ext cx="244800" cy="244800"/>
          </a:xfrm>
          <a:prstGeom prst="ellips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弦形 13">
            <a:extLst>
              <a:ext uri="{FF2B5EF4-FFF2-40B4-BE49-F238E27FC236}">
                <a16:creationId xmlns:a16="http://schemas.microsoft.com/office/drawing/2014/main" id="{A78FBDDF-538E-3303-E6C1-F5D817E58EC7}"/>
              </a:ext>
            </a:extLst>
          </p:cNvPr>
          <p:cNvSpPr/>
          <p:nvPr/>
        </p:nvSpPr>
        <p:spPr>
          <a:xfrm>
            <a:off x="5456510" y="3085079"/>
            <a:ext cx="313770" cy="282666"/>
          </a:xfrm>
          <a:prstGeom prst="chord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三角形 14">
            <a:extLst>
              <a:ext uri="{FF2B5EF4-FFF2-40B4-BE49-F238E27FC236}">
                <a16:creationId xmlns:a16="http://schemas.microsoft.com/office/drawing/2014/main" id="{F7D68A05-794D-ED1D-38F6-A5309312BD23}"/>
              </a:ext>
            </a:extLst>
          </p:cNvPr>
          <p:cNvSpPr/>
          <p:nvPr/>
        </p:nvSpPr>
        <p:spPr>
          <a:xfrm>
            <a:off x="5795042" y="3080939"/>
            <a:ext cx="323607" cy="290945"/>
          </a:xfrm>
          <a:prstGeom prst="triangl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F7ED0F5-D115-9AA5-D3C3-FDE87E585030}"/>
              </a:ext>
            </a:extLst>
          </p:cNvPr>
          <p:cNvSpPr/>
          <p:nvPr/>
        </p:nvSpPr>
        <p:spPr>
          <a:xfrm>
            <a:off x="3776738" y="3523637"/>
            <a:ext cx="272268" cy="247509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C5C9954C-DDDF-2984-79A2-A13386185A4B}"/>
              </a:ext>
            </a:extLst>
          </p:cNvPr>
          <p:cNvSpPr/>
          <p:nvPr/>
        </p:nvSpPr>
        <p:spPr>
          <a:xfrm>
            <a:off x="8060372" y="3523637"/>
            <a:ext cx="244800" cy="244800"/>
          </a:xfrm>
          <a:prstGeom prst="ellipse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弦形 17">
            <a:extLst>
              <a:ext uri="{FF2B5EF4-FFF2-40B4-BE49-F238E27FC236}">
                <a16:creationId xmlns:a16="http://schemas.microsoft.com/office/drawing/2014/main" id="{F1194E5B-D8FF-F1A9-C7CB-57A3A51DC3AC}"/>
              </a:ext>
            </a:extLst>
          </p:cNvPr>
          <p:cNvSpPr/>
          <p:nvPr/>
        </p:nvSpPr>
        <p:spPr>
          <a:xfrm>
            <a:off x="4194428" y="3511783"/>
            <a:ext cx="313770" cy="282666"/>
          </a:xfrm>
          <a:prstGeom prst="chord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5C82E65-8942-EA9D-2079-DDB41E2F1419}"/>
              </a:ext>
            </a:extLst>
          </p:cNvPr>
          <p:cNvGrpSpPr/>
          <p:nvPr/>
        </p:nvGrpSpPr>
        <p:grpSpPr>
          <a:xfrm>
            <a:off x="1332552" y="1890684"/>
            <a:ext cx="2851424" cy="856659"/>
            <a:chOff x="1332552" y="1731134"/>
            <a:chExt cx="2851424" cy="856659"/>
          </a:xfrm>
        </p:grpSpPr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EB035B13-55A9-B257-DB6A-FDCFB97F6114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4D1772A0-2AF9-B74F-45EE-A6434388C7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2E20CED-2A2B-7AD4-62C3-17F6E7ACA6DE}"/>
                </a:ext>
              </a:extLst>
            </p:cNvPr>
            <p:cNvSpPr/>
            <p:nvPr/>
          </p:nvSpPr>
          <p:spPr>
            <a:xfrm>
              <a:off x="1754365" y="1975257"/>
              <a:ext cx="108000" cy="61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720AD1C-3272-2365-508A-068C1FE2E337}"/>
                </a:ext>
              </a:extLst>
            </p:cNvPr>
            <p:cNvSpPr/>
            <p:nvPr/>
          </p:nvSpPr>
          <p:spPr>
            <a:xfrm>
              <a:off x="4075976" y="228120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0DE392F-403F-BF7F-4A9B-6CF5EFF1B507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DE36808-08FB-4B02-149F-AD361B63FAF0}"/>
              </a:ext>
            </a:extLst>
          </p:cNvPr>
          <p:cNvGrpSpPr/>
          <p:nvPr/>
        </p:nvGrpSpPr>
        <p:grpSpPr>
          <a:xfrm>
            <a:off x="3223886" y="1890684"/>
            <a:ext cx="1280381" cy="856659"/>
            <a:chOff x="1332552" y="1731134"/>
            <a:chExt cx="1280381" cy="856659"/>
          </a:xfrm>
        </p:grpSpPr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89F63222-0251-07A8-E330-C2C3551451FC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6C857685-D1D8-E9EA-33E4-02F57BC08506}"/>
                </a:ext>
              </a:extLst>
            </p:cNvPr>
            <p:cNvCxnSpPr>
              <a:cxnSpLocks/>
            </p:cNvCxnSpPr>
            <p:nvPr/>
          </p:nvCxnSpPr>
          <p:spPr>
            <a:xfrm>
              <a:off x="1675086" y="2587793"/>
              <a:ext cx="93784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51FC2EA-89DD-18C5-138C-FE5B9124D5CD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96860F3-013E-DB58-7181-18716C3EE31B}"/>
                </a:ext>
              </a:extLst>
            </p:cNvPr>
            <p:cNvSpPr/>
            <p:nvPr/>
          </p:nvSpPr>
          <p:spPr>
            <a:xfrm>
              <a:off x="1961531" y="2507219"/>
              <a:ext cx="108000" cy="7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1B81D73-9D35-A868-9A96-16CFA4DDFB94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6706BEC-D496-5552-AD7F-F8B54E43C6E2}"/>
              </a:ext>
            </a:extLst>
          </p:cNvPr>
          <p:cNvGrpSpPr/>
          <p:nvPr/>
        </p:nvGrpSpPr>
        <p:grpSpPr>
          <a:xfrm>
            <a:off x="5303975" y="1890684"/>
            <a:ext cx="982134" cy="856659"/>
            <a:chOff x="1332552" y="1731134"/>
            <a:chExt cx="982134" cy="856659"/>
          </a:xfrm>
        </p:grpSpPr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BEBFEF0B-FAE1-2D1C-7FE4-FD979A459765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箭头连接符 32">
              <a:extLst>
                <a:ext uri="{FF2B5EF4-FFF2-40B4-BE49-F238E27FC236}">
                  <a16:creationId xmlns:a16="http://schemas.microsoft.com/office/drawing/2014/main" id="{3A35FCF3-4A3B-0170-1815-F963B780C4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1B1E9061-8F50-54FB-F852-E1BC64350171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CD4A060-E2F0-7942-489E-558B1302A206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1D01FE0-6685-9C6F-8ACF-666E4964C85F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A80285F-68CC-CEAA-19DA-41E0ABED7F37}"/>
              </a:ext>
            </a:extLst>
          </p:cNvPr>
          <p:cNvGrpSpPr/>
          <p:nvPr/>
        </p:nvGrpSpPr>
        <p:grpSpPr>
          <a:xfrm>
            <a:off x="7482806" y="1890684"/>
            <a:ext cx="982800" cy="856659"/>
            <a:chOff x="1332552" y="1731134"/>
            <a:chExt cx="982134" cy="856659"/>
          </a:xfrm>
        </p:grpSpPr>
        <p:cxnSp>
          <p:nvCxnSpPr>
            <p:cNvPr id="38" name="直线箭头连接符 37">
              <a:extLst>
                <a:ext uri="{FF2B5EF4-FFF2-40B4-BE49-F238E27FC236}">
                  <a16:creationId xmlns:a16="http://schemas.microsoft.com/office/drawing/2014/main" id="{DC3DF74F-616F-CAFF-D470-45ABED378A53}"/>
                </a:ext>
              </a:extLst>
            </p:cNvPr>
            <p:cNvCxnSpPr/>
            <p:nvPr/>
          </p:nvCxnSpPr>
          <p:spPr>
            <a:xfrm flipV="1">
              <a:off x="1675086" y="1839647"/>
              <a:ext cx="0" cy="74814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FAD5A9A4-B39A-ACD1-2B6E-F21CB656CA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5086" y="2587793"/>
              <a:ext cx="6396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19CC26B2-4B8B-5539-3FDB-4797F7B57351}"/>
                </a:ext>
              </a:extLst>
            </p:cNvPr>
            <p:cNvSpPr/>
            <p:nvPr/>
          </p:nvSpPr>
          <p:spPr>
            <a:xfrm>
              <a:off x="1766969" y="2276646"/>
              <a:ext cx="108000" cy="302000"/>
            </a:xfrm>
            <a:prstGeom prst="rect">
              <a:avLst/>
            </a:prstGeom>
            <a:solidFill>
              <a:srgbClr val="5FA9FE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F6B14A5-941C-708E-4395-608D5399E895}"/>
                </a:ext>
              </a:extLst>
            </p:cNvPr>
            <p:cNvSpPr/>
            <p:nvPr/>
          </p:nvSpPr>
          <p:spPr>
            <a:xfrm>
              <a:off x="1968424" y="2280645"/>
              <a:ext cx="108000" cy="302000"/>
            </a:xfrm>
            <a:prstGeom prst="rect">
              <a:avLst/>
            </a:prstGeom>
            <a:solidFill>
              <a:srgbClr val="FFFFE5"/>
            </a:solidFill>
            <a:ln w="127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8DA08D8-1D9B-C997-ACEE-276A09DB95E1}"/>
                </a:ext>
              </a:extLst>
            </p:cNvPr>
            <p:cNvSpPr txBox="1"/>
            <p:nvPr/>
          </p:nvSpPr>
          <p:spPr>
            <a:xfrm rot="16200000">
              <a:off x="1071904" y="1991782"/>
              <a:ext cx="829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4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Loads</a:t>
              </a:r>
              <a:endParaRPr lang="zh-CN" altLang="en-US" sz="140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41381332-FA18-B8C2-B1D9-DF097D7F0022}"/>
              </a:ext>
            </a:extLst>
          </p:cNvPr>
          <p:cNvSpPr/>
          <p:nvPr/>
        </p:nvSpPr>
        <p:spPr>
          <a:xfrm>
            <a:off x="1754365" y="1318953"/>
            <a:ext cx="108000" cy="1400805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5708FD7-E716-DA2E-6068-39E81CF73F3C}"/>
              </a:ext>
            </a:extLst>
          </p:cNvPr>
          <p:cNvSpPr txBox="1"/>
          <p:nvPr/>
        </p:nvSpPr>
        <p:spPr>
          <a:xfrm>
            <a:off x="2141914" y="1133896"/>
            <a:ext cx="5081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The requirement for  </a:t>
            </a:r>
            <a:endParaRPr lang="zh-CN" altLang="en-US"/>
          </a:p>
        </p:txBody>
      </p:sp>
      <p:sp>
        <p:nvSpPr>
          <p:cNvPr id="49" name="三角形 48">
            <a:extLst>
              <a:ext uri="{FF2B5EF4-FFF2-40B4-BE49-F238E27FC236}">
                <a16:creationId xmlns:a16="http://schemas.microsoft.com/office/drawing/2014/main" id="{804DFBAC-F5D8-34D4-5622-97986A00F404}"/>
              </a:ext>
            </a:extLst>
          </p:cNvPr>
          <p:cNvSpPr/>
          <p:nvPr/>
        </p:nvSpPr>
        <p:spPr>
          <a:xfrm>
            <a:off x="4342463" y="1161374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8A0FD599-DEA1-DF8A-DA5E-B63E2C884D6F}"/>
              </a:ext>
            </a:extLst>
          </p:cNvPr>
          <p:cNvSpPr/>
          <p:nvPr/>
        </p:nvSpPr>
        <p:spPr>
          <a:xfrm>
            <a:off x="1801091" y="1112647"/>
            <a:ext cx="321425" cy="400269"/>
          </a:xfrm>
          <a:custGeom>
            <a:avLst/>
            <a:gdLst>
              <a:gd name="connsiteX0" fmla="*/ 321425 w 321425"/>
              <a:gd name="connsiteY0" fmla="*/ 134262 h 400269"/>
              <a:gd name="connsiteX1" fmla="*/ 83127 w 321425"/>
              <a:gd name="connsiteY1" fmla="*/ 12342 h 400269"/>
              <a:gd name="connsiteX2" fmla="*/ 0 w 321425"/>
              <a:gd name="connsiteY2" fmla="*/ 400269 h 400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1425" h="400269">
                <a:moveTo>
                  <a:pt x="321425" y="134262"/>
                </a:moveTo>
                <a:cubicBezTo>
                  <a:pt x="229061" y="51134"/>
                  <a:pt x="136698" y="-31993"/>
                  <a:pt x="83127" y="12342"/>
                </a:cubicBezTo>
                <a:cubicBezTo>
                  <a:pt x="29556" y="56676"/>
                  <a:pt x="14778" y="228472"/>
                  <a:pt x="0" y="4002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三角形 50">
            <a:extLst>
              <a:ext uri="{FF2B5EF4-FFF2-40B4-BE49-F238E27FC236}">
                <a16:creationId xmlns:a16="http://schemas.microsoft.com/office/drawing/2014/main" id="{52D471F4-151A-8575-5D67-DA77A46628CA}"/>
              </a:ext>
            </a:extLst>
          </p:cNvPr>
          <p:cNvSpPr/>
          <p:nvPr/>
        </p:nvSpPr>
        <p:spPr>
          <a:xfrm>
            <a:off x="5684588" y="3395154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三角形 51">
            <a:extLst>
              <a:ext uri="{FF2B5EF4-FFF2-40B4-BE49-F238E27FC236}">
                <a16:creationId xmlns:a16="http://schemas.microsoft.com/office/drawing/2014/main" id="{CE2867DB-EB5D-C3B5-5DCB-0D7C85EFFDB9}"/>
              </a:ext>
            </a:extLst>
          </p:cNvPr>
          <p:cNvSpPr/>
          <p:nvPr/>
        </p:nvSpPr>
        <p:spPr>
          <a:xfrm>
            <a:off x="8119109" y="3841191"/>
            <a:ext cx="323607" cy="290945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A4AF5821-1A2A-33F0-CED0-D4007235C003}"/>
              </a:ext>
            </a:extLst>
          </p:cNvPr>
          <p:cNvSpPr txBox="1"/>
          <p:nvPr/>
        </p:nvSpPr>
        <p:spPr>
          <a:xfrm>
            <a:off x="5387986" y="4071228"/>
            <a:ext cx="2402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Scale more models! 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55" name="任意形状 54">
            <a:extLst>
              <a:ext uri="{FF2B5EF4-FFF2-40B4-BE49-F238E27FC236}">
                <a16:creationId xmlns:a16="http://schemas.microsoft.com/office/drawing/2014/main" id="{D7532BBC-6AF4-65B6-A98B-D551CA7F23DC}"/>
              </a:ext>
            </a:extLst>
          </p:cNvPr>
          <p:cNvSpPr/>
          <p:nvPr/>
        </p:nvSpPr>
        <p:spPr>
          <a:xfrm>
            <a:off x="5885411" y="3618807"/>
            <a:ext cx="459971" cy="482138"/>
          </a:xfrm>
          <a:custGeom>
            <a:avLst/>
            <a:gdLst>
              <a:gd name="connsiteX0" fmla="*/ 459971 w 459971"/>
              <a:gd name="connsiteY0" fmla="*/ 482138 h 482138"/>
              <a:gd name="connsiteX1" fmla="*/ 0 w 459971"/>
              <a:gd name="connsiteY1" fmla="*/ 0 h 4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9971" h="482138">
                <a:moveTo>
                  <a:pt x="459971" y="482138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任意形状 55">
            <a:extLst>
              <a:ext uri="{FF2B5EF4-FFF2-40B4-BE49-F238E27FC236}">
                <a16:creationId xmlns:a16="http://schemas.microsoft.com/office/drawing/2014/main" id="{E32609E8-7F5A-7CD3-4173-C5775BE8D34A}"/>
              </a:ext>
            </a:extLst>
          </p:cNvPr>
          <p:cNvSpPr/>
          <p:nvPr/>
        </p:nvSpPr>
        <p:spPr>
          <a:xfrm>
            <a:off x="7600280" y="4056611"/>
            <a:ext cx="701364" cy="166957"/>
          </a:xfrm>
          <a:custGeom>
            <a:avLst/>
            <a:gdLst>
              <a:gd name="connsiteX0" fmla="*/ 28816 w 699376"/>
              <a:gd name="connsiteY0" fmla="*/ 315884 h 334069"/>
              <a:gd name="connsiteX1" fmla="*/ 78692 w 699376"/>
              <a:gd name="connsiteY1" fmla="*/ 299258 h 334069"/>
              <a:gd name="connsiteX2" fmla="*/ 699376 w 699376"/>
              <a:gd name="connsiteY2" fmla="*/ 0 h 33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9376" h="334069">
                <a:moveTo>
                  <a:pt x="28816" y="315884"/>
                </a:moveTo>
                <a:cubicBezTo>
                  <a:pt x="-2126" y="333894"/>
                  <a:pt x="-33068" y="351905"/>
                  <a:pt x="78692" y="299258"/>
                </a:cubicBezTo>
                <a:cubicBezTo>
                  <a:pt x="190452" y="246611"/>
                  <a:pt x="444914" y="123305"/>
                  <a:pt x="699376" y="0"/>
                </a:cubicBezTo>
              </a:path>
            </a:pathLst>
          </a:cu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861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6" grpId="0" animBg="1"/>
      <p:bldP spid="48" grpId="0"/>
      <p:bldP spid="49" grpId="0" animBg="1"/>
      <p:bldP spid="50" grpId="0" animBg="1"/>
      <p:bldP spid="51" grpId="0" animBg="1"/>
      <p:bldP spid="54" grpId="0"/>
      <p:bldP spid="55" grpId="0" animBg="1"/>
      <p:bldP spid="5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2ACA6-E172-F1A4-FBBD-01E1FF9BC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ED9C1D-905A-AB3C-0B2C-EFAECA3F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Two classic solutions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6B003B-424A-17B7-6C25-C14D1BE5C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Key insights: the system needs to be elastically </a:t>
            </a:r>
          </a:p>
          <a:p>
            <a:pPr marL="342900" indent="-342900">
              <a:buAutoNum type="arabicPeriod"/>
            </a:pPr>
            <a:r>
              <a:rPr kumimoji="1" lang="en-US" altLang="zh-CN" b="0" strike="sngStrike" dirty="0">
                <a:solidFill>
                  <a:schemeClr val="bg1">
                    <a:lumMod val="65000"/>
                  </a:schemeClr>
                </a:solidFill>
              </a:rPr>
              <a:t>Co-location with job migration </a:t>
            </a:r>
            <a:r>
              <a:rPr kumimoji="1" lang="en-US" altLang="zh-CN" b="0" dirty="0">
                <a:solidFill>
                  <a:schemeClr val="bg1">
                    <a:lumMod val="65000"/>
                  </a:schemeClr>
                </a:solidFill>
              </a:rPr>
              <a:t>(w/ </a:t>
            </a:r>
            <a:r>
              <a:rPr kumimoji="1" lang="en-US" altLang="zh-CN" b="0" dirty="0" err="1">
                <a:solidFill>
                  <a:schemeClr val="bg1">
                    <a:lumMod val="65000"/>
                  </a:schemeClr>
                </a:solidFill>
              </a:rPr>
              <a:t>PhoenixOS</a:t>
            </a:r>
            <a:r>
              <a:rPr kumimoji="1" lang="en-US" altLang="zh-CN" b="0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Autoscaling 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Both have challenges for AI workloads (&amp; tackling them is our recent research focuses)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A2725B-045A-D97B-F4E2-386777CAE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9992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形状 13">
            <a:extLst>
              <a:ext uri="{FF2B5EF4-FFF2-40B4-BE49-F238E27FC236}">
                <a16:creationId xmlns:a16="http://schemas.microsoft.com/office/drawing/2014/main" id="{2DA9DCFB-9233-6F5E-7F40-51E04D6488D1}"/>
              </a:ext>
            </a:extLst>
          </p:cNvPr>
          <p:cNvSpPr/>
          <p:nvPr/>
        </p:nvSpPr>
        <p:spPr>
          <a:xfrm>
            <a:off x="2008027" y="3586039"/>
            <a:ext cx="7089569" cy="901548"/>
          </a:xfrm>
          <a:custGeom>
            <a:avLst/>
            <a:gdLst>
              <a:gd name="connsiteX0" fmla="*/ 0 w 7089569"/>
              <a:gd name="connsiteY0" fmla="*/ 438696 h 901548"/>
              <a:gd name="connsiteX1" fmla="*/ 213756 w 7089569"/>
              <a:gd name="connsiteY1" fmla="*/ 129938 h 901548"/>
              <a:gd name="connsiteX2" fmla="*/ 403761 w 7089569"/>
              <a:gd name="connsiteY2" fmla="*/ 141813 h 901548"/>
              <a:gd name="connsiteX3" fmla="*/ 605642 w 7089569"/>
              <a:gd name="connsiteY3" fmla="*/ 343694 h 901548"/>
              <a:gd name="connsiteX4" fmla="*/ 819398 w 7089569"/>
              <a:gd name="connsiteY4" fmla="*/ 58686 h 901548"/>
              <a:gd name="connsiteX5" fmla="*/ 1175657 w 7089569"/>
              <a:gd name="connsiteY5" fmla="*/ 284317 h 901548"/>
              <a:gd name="connsiteX6" fmla="*/ 1472540 w 7089569"/>
              <a:gd name="connsiteY6" fmla="*/ 771206 h 901548"/>
              <a:gd name="connsiteX7" fmla="*/ 2588821 w 7089569"/>
              <a:gd name="connsiteY7" fmla="*/ 854333 h 901548"/>
              <a:gd name="connsiteX8" fmla="*/ 2897579 w 7089569"/>
              <a:gd name="connsiteY8" fmla="*/ 129938 h 901548"/>
              <a:gd name="connsiteX9" fmla="*/ 3538847 w 7089569"/>
              <a:gd name="connsiteY9" fmla="*/ 94312 h 901548"/>
              <a:gd name="connsiteX10" fmla="*/ 3871356 w 7089569"/>
              <a:gd name="connsiteY10" fmla="*/ 771206 h 901548"/>
              <a:gd name="connsiteX11" fmla="*/ 5260769 w 7089569"/>
              <a:gd name="connsiteY11" fmla="*/ 806832 h 901548"/>
              <a:gd name="connsiteX12" fmla="*/ 5735782 w 7089569"/>
              <a:gd name="connsiteY12" fmla="*/ 82437 h 901548"/>
              <a:gd name="connsiteX13" fmla="*/ 7089569 w 7089569"/>
              <a:gd name="connsiteY13" fmla="*/ 46811 h 90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9569" h="901548">
                <a:moveTo>
                  <a:pt x="0" y="438696"/>
                </a:moveTo>
                <a:cubicBezTo>
                  <a:pt x="73231" y="309057"/>
                  <a:pt x="146463" y="179418"/>
                  <a:pt x="213756" y="129938"/>
                </a:cubicBezTo>
                <a:cubicBezTo>
                  <a:pt x="281049" y="80458"/>
                  <a:pt x="338447" y="106187"/>
                  <a:pt x="403761" y="141813"/>
                </a:cubicBezTo>
                <a:cubicBezTo>
                  <a:pt x="469075" y="177439"/>
                  <a:pt x="536369" y="357548"/>
                  <a:pt x="605642" y="343694"/>
                </a:cubicBezTo>
                <a:cubicBezTo>
                  <a:pt x="674915" y="329840"/>
                  <a:pt x="724396" y="68582"/>
                  <a:pt x="819398" y="58686"/>
                </a:cubicBezTo>
                <a:cubicBezTo>
                  <a:pt x="914401" y="48790"/>
                  <a:pt x="1066800" y="165564"/>
                  <a:pt x="1175657" y="284317"/>
                </a:cubicBezTo>
                <a:cubicBezTo>
                  <a:pt x="1284514" y="403070"/>
                  <a:pt x="1237013" y="676203"/>
                  <a:pt x="1472540" y="771206"/>
                </a:cubicBezTo>
                <a:cubicBezTo>
                  <a:pt x="1708067" y="866209"/>
                  <a:pt x="2351315" y="961211"/>
                  <a:pt x="2588821" y="854333"/>
                </a:cubicBezTo>
                <a:cubicBezTo>
                  <a:pt x="2826328" y="747455"/>
                  <a:pt x="2739241" y="256608"/>
                  <a:pt x="2897579" y="129938"/>
                </a:cubicBezTo>
                <a:cubicBezTo>
                  <a:pt x="3055917" y="3268"/>
                  <a:pt x="3376551" y="-12566"/>
                  <a:pt x="3538847" y="94312"/>
                </a:cubicBezTo>
                <a:cubicBezTo>
                  <a:pt x="3701143" y="201190"/>
                  <a:pt x="3584369" y="652453"/>
                  <a:pt x="3871356" y="771206"/>
                </a:cubicBezTo>
                <a:cubicBezTo>
                  <a:pt x="4158343" y="889959"/>
                  <a:pt x="4950031" y="921627"/>
                  <a:pt x="5260769" y="806832"/>
                </a:cubicBezTo>
                <a:cubicBezTo>
                  <a:pt x="5571507" y="692037"/>
                  <a:pt x="5430982" y="209107"/>
                  <a:pt x="5735782" y="82437"/>
                </a:cubicBezTo>
                <a:cubicBezTo>
                  <a:pt x="6040582" y="-44233"/>
                  <a:pt x="6565075" y="1289"/>
                  <a:pt x="7089569" y="46811"/>
                </a:cubicBezTo>
              </a:path>
            </a:pathLst>
          </a:custGeom>
          <a:noFill/>
          <a:ln w="25400">
            <a:solidFill>
              <a:srgbClr val="0067E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35F3A94-D6F4-03D8-AE21-1F880575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Method:  start (new) job elastically according to the workload requirements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A5F025-D6DC-131C-C72F-F235A1C60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259196"/>
            <a:ext cx="9144000" cy="2893010"/>
          </a:xfrm>
        </p:spPr>
        <p:txBody>
          <a:bodyPr/>
          <a:lstStyle/>
          <a:p>
            <a:r>
              <a:rPr kumimoji="1" lang="en-US" altLang="zh-CN"/>
              <a:t>If the workload is high</a:t>
            </a:r>
          </a:p>
          <a:p>
            <a:pPr lvl="1"/>
            <a:r>
              <a:rPr kumimoji="1" lang="en-US" altLang="zh-CN"/>
              <a:t>Dynamically start new jobs </a:t>
            </a:r>
          </a:p>
          <a:p>
            <a:r>
              <a:rPr kumimoji="1" lang="en-US" altLang="zh-CN"/>
              <a:t>If the workload goes down</a:t>
            </a:r>
          </a:p>
          <a:p>
            <a:pPr lvl="1"/>
            <a:r>
              <a:rPr kumimoji="1" lang="en-US" altLang="zh-CN"/>
              <a:t>Dynamically stop jobs to improve resource utilizations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7E4424-FEDC-77F4-8CEF-23801854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6B8B618-AB2F-5160-DA19-958081912CE7}"/>
              </a:ext>
            </a:extLst>
          </p:cNvPr>
          <p:cNvCxnSpPr>
            <a:cxnSpLocks/>
          </p:cNvCxnSpPr>
          <p:nvPr/>
        </p:nvCxnSpPr>
        <p:spPr>
          <a:xfrm flipV="1">
            <a:off x="1632456" y="3736566"/>
            <a:ext cx="0" cy="9464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5CA67436-2A0C-E1F4-8DFD-A5124C3D3D1F}"/>
              </a:ext>
            </a:extLst>
          </p:cNvPr>
          <p:cNvCxnSpPr>
            <a:cxnSpLocks/>
          </p:cNvCxnSpPr>
          <p:nvPr/>
        </p:nvCxnSpPr>
        <p:spPr>
          <a:xfrm>
            <a:off x="1632456" y="4683017"/>
            <a:ext cx="78407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1A1F6404-109D-F486-2A67-090BEB0A9BAF}"/>
              </a:ext>
            </a:extLst>
          </p:cNvPr>
          <p:cNvSpPr txBox="1"/>
          <p:nvPr/>
        </p:nvSpPr>
        <p:spPr>
          <a:xfrm>
            <a:off x="344061" y="3987497"/>
            <a:ext cx="1193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Workload</a:t>
            </a:r>
            <a:endParaRPr lang="zh-CN" altLang="en-US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BCB08101-3766-C7C5-DF37-C8D1F2884F55}"/>
              </a:ext>
            </a:extLst>
          </p:cNvPr>
          <p:cNvSpPr/>
          <p:nvPr/>
        </p:nvSpPr>
        <p:spPr>
          <a:xfrm>
            <a:off x="2024347" y="3705791"/>
            <a:ext cx="7089569" cy="901548"/>
          </a:xfrm>
          <a:custGeom>
            <a:avLst/>
            <a:gdLst>
              <a:gd name="connsiteX0" fmla="*/ 0 w 7089569"/>
              <a:gd name="connsiteY0" fmla="*/ 438696 h 901548"/>
              <a:gd name="connsiteX1" fmla="*/ 213756 w 7089569"/>
              <a:gd name="connsiteY1" fmla="*/ 129938 h 901548"/>
              <a:gd name="connsiteX2" fmla="*/ 403761 w 7089569"/>
              <a:gd name="connsiteY2" fmla="*/ 141813 h 901548"/>
              <a:gd name="connsiteX3" fmla="*/ 605642 w 7089569"/>
              <a:gd name="connsiteY3" fmla="*/ 343694 h 901548"/>
              <a:gd name="connsiteX4" fmla="*/ 819398 w 7089569"/>
              <a:gd name="connsiteY4" fmla="*/ 58686 h 901548"/>
              <a:gd name="connsiteX5" fmla="*/ 1175657 w 7089569"/>
              <a:gd name="connsiteY5" fmla="*/ 284317 h 901548"/>
              <a:gd name="connsiteX6" fmla="*/ 1472540 w 7089569"/>
              <a:gd name="connsiteY6" fmla="*/ 771206 h 901548"/>
              <a:gd name="connsiteX7" fmla="*/ 2588821 w 7089569"/>
              <a:gd name="connsiteY7" fmla="*/ 854333 h 901548"/>
              <a:gd name="connsiteX8" fmla="*/ 2897579 w 7089569"/>
              <a:gd name="connsiteY8" fmla="*/ 129938 h 901548"/>
              <a:gd name="connsiteX9" fmla="*/ 3538847 w 7089569"/>
              <a:gd name="connsiteY9" fmla="*/ 94312 h 901548"/>
              <a:gd name="connsiteX10" fmla="*/ 3871356 w 7089569"/>
              <a:gd name="connsiteY10" fmla="*/ 771206 h 901548"/>
              <a:gd name="connsiteX11" fmla="*/ 5260769 w 7089569"/>
              <a:gd name="connsiteY11" fmla="*/ 806832 h 901548"/>
              <a:gd name="connsiteX12" fmla="*/ 5735782 w 7089569"/>
              <a:gd name="connsiteY12" fmla="*/ 82437 h 901548"/>
              <a:gd name="connsiteX13" fmla="*/ 7089569 w 7089569"/>
              <a:gd name="connsiteY13" fmla="*/ 46811 h 90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89569" h="901548">
                <a:moveTo>
                  <a:pt x="0" y="438696"/>
                </a:moveTo>
                <a:cubicBezTo>
                  <a:pt x="73231" y="309057"/>
                  <a:pt x="146463" y="179418"/>
                  <a:pt x="213756" y="129938"/>
                </a:cubicBezTo>
                <a:cubicBezTo>
                  <a:pt x="281049" y="80458"/>
                  <a:pt x="338447" y="106187"/>
                  <a:pt x="403761" y="141813"/>
                </a:cubicBezTo>
                <a:cubicBezTo>
                  <a:pt x="469075" y="177439"/>
                  <a:pt x="536369" y="357548"/>
                  <a:pt x="605642" y="343694"/>
                </a:cubicBezTo>
                <a:cubicBezTo>
                  <a:pt x="674915" y="329840"/>
                  <a:pt x="724396" y="68582"/>
                  <a:pt x="819398" y="58686"/>
                </a:cubicBezTo>
                <a:cubicBezTo>
                  <a:pt x="914401" y="48790"/>
                  <a:pt x="1066800" y="165564"/>
                  <a:pt x="1175657" y="284317"/>
                </a:cubicBezTo>
                <a:cubicBezTo>
                  <a:pt x="1284514" y="403070"/>
                  <a:pt x="1237013" y="676203"/>
                  <a:pt x="1472540" y="771206"/>
                </a:cubicBezTo>
                <a:cubicBezTo>
                  <a:pt x="1708067" y="866209"/>
                  <a:pt x="2351315" y="961211"/>
                  <a:pt x="2588821" y="854333"/>
                </a:cubicBezTo>
                <a:cubicBezTo>
                  <a:pt x="2826328" y="747455"/>
                  <a:pt x="2739241" y="256608"/>
                  <a:pt x="2897579" y="129938"/>
                </a:cubicBezTo>
                <a:cubicBezTo>
                  <a:pt x="3055917" y="3268"/>
                  <a:pt x="3376551" y="-12566"/>
                  <a:pt x="3538847" y="94312"/>
                </a:cubicBezTo>
                <a:cubicBezTo>
                  <a:pt x="3701143" y="201190"/>
                  <a:pt x="3584369" y="652453"/>
                  <a:pt x="3871356" y="771206"/>
                </a:cubicBezTo>
                <a:cubicBezTo>
                  <a:pt x="4158343" y="889959"/>
                  <a:pt x="4950031" y="921627"/>
                  <a:pt x="5260769" y="806832"/>
                </a:cubicBezTo>
                <a:cubicBezTo>
                  <a:pt x="5571507" y="692037"/>
                  <a:pt x="5430982" y="209107"/>
                  <a:pt x="5735782" y="82437"/>
                </a:cubicBezTo>
                <a:cubicBezTo>
                  <a:pt x="6040582" y="-44233"/>
                  <a:pt x="6565075" y="1289"/>
                  <a:pt x="7089569" y="46811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40B309-A553-738A-F671-F1B19F37915E}"/>
              </a:ext>
            </a:extLst>
          </p:cNvPr>
          <p:cNvSpPr txBox="1"/>
          <p:nvPr/>
        </p:nvSpPr>
        <p:spPr>
          <a:xfrm>
            <a:off x="5935305" y="3934659"/>
            <a:ext cx="34191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0067E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Inference capability </a:t>
            </a:r>
            <a:endParaRPr lang="zh-CN" altLang="en-US">
              <a:solidFill>
                <a:srgbClr val="0067E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AD7058-8B45-CA4D-2B4B-55CAEF6DABE6}"/>
              </a:ext>
            </a:extLst>
          </p:cNvPr>
          <p:cNvSpPr txBox="1"/>
          <p:nvPr/>
        </p:nvSpPr>
        <p:spPr>
          <a:xfrm>
            <a:off x="6585983" y="3494686"/>
            <a:ext cx="21415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 requests</a:t>
            </a:r>
            <a:endParaRPr lang="zh-CN" altLang="en-US">
              <a:solidFill>
                <a:srgbClr val="C000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54824E1E-B9E9-ACC7-AE11-3D02B04D856D}"/>
              </a:ext>
            </a:extLst>
          </p:cNvPr>
          <p:cNvSpPr/>
          <p:nvPr/>
        </p:nvSpPr>
        <p:spPr>
          <a:xfrm>
            <a:off x="3133208" y="4087059"/>
            <a:ext cx="293915" cy="27513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圆角矩形标注 16">
            <a:extLst>
              <a:ext uri="{FF2B5EF4-FFF2-40B4-BE49-F238E27FC236}">
                <a16:creationId xmlns:a16="http://schemas.microsoft.com/office/drawing/2014/main" id="{E7476B79-FB3A-3EB9-9EFD-06F752CB6C14}"/>
              </a:ext>
            </a:extLst>
          </p:cNvPr>
          <p:cNvSpPr/>
          <p:nvPr/>
        </p:nvSpPr>
        <p:spPr>
          <a:xfrm>
            <a:off x="1962068" y="3198178"/>
            <a:ext cx="2141504" cy="574288"/>
          </a:xfrm>
          <a:prstGeom prst="wedgeRoundRectCallout">
            <a:avLst>
              <a:gd name="adj1" fmla="val -46977"/>
              <a:gd name="adj2" fmla="val 8592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705501E-0176-7972-CC61-99E14DDE77CC}"/>
              </a:ext>
            </a:extLst>
          </p:cNvPr>
          <p:cNvSpPr txBox="1"/>
          <p:nvPr/>
        </p:nvSpPr>
        <p:spPr>
          <a:xfrm>
            <a:off x="1870903" y="3270520"/>
            <a:ext cx="2323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Start more jobs</a:t>
            </a:r>
            <a:endParaRPr lang="zh-CN" altLang="en-US" b="1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19CBE9EC-5935-2671-2427-8E5030CBA268}"/>
              </a:ext>
            </a:extLst>
          </p:cNvPr>
          <p:cNvSpPr/>
          <p:nvPr/>
        </p:nvSpPr>
        <p:spPr>
          <a:xfrm>
            <a:off x="1877389" y="3934659"/>
            <a:ext cx="293915" cy="27513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圆角矩形标注 19">
            <a:extLst>
              <a:ext uri="{FF2B5EF4-FFF2-40B4-BE49-F238E27FC236}">
                <a16:creationId xmlns:a16="http://schemas.microsoft.com/office/drawing/2014/main" id="{47D485E8-2046-578D-3736-C3BCF0F94202}"/>
              </a:ext>
            </a:extLst>
          </p:cNvPr>
          <p:cNvSpPr/>
          <p:nvPr/>
        </p:nvSpPr>
        <p:spPr>
          <a:xfrm>
            <a:off x="3293108" y="3404348"/>
            <a:ext cx="2141504" cy="574288"/>
          </a:xfrm>
          <a:prstGeom prst="wedgeRoundRectCallout">
            <a:avLst>
              <a:gd name="adj1" fmla="val -46977"/>
              <a:gd name="adj2" fmla="val 8592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F0069A5-F727-C30B-5777-F4653665343D}"/>
              </a:ext>
            </a:extLst>
          </p:cNvPr>
          <p:cNvSpPr txBox="1"/>
          <p:nvPr/>
        </p:nvSpPr>
        <p:spPr>
          <a:xfrm>
            <a:off x="3201943" y="3476690"/>
            <a:ext cx="2323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Stop jobs</a:t>
            </a:r>
            <a:endParaRPr lang="zh-CN" altLang="en-US" b="1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356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5F849F-39DC-DD80-1173-3200C1B7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job startup cost for serving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3CAD64-27ED-2AC3-0CE9-1FFC63257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4251726"/>
          </a:xfrm>
        </p:spPr>
        <p:txBody>
          <a:bodyPr/>
          <a:lstStyle/>
          <a:p>
            <a:r>
              <a:rPr kumimoji="1" lang="en-US" altLang="zh-CN"/>
              <a:t>Start a model serving job from scratch has nontrivial cost (not instant)  </a:t>
            </a:r>
          </a:p>
          <a:p>
            <a:pPr lvl="1"/>
            <a:r>
              <a:rPr kumimoji="1" lang="en-US" altLang="zh-CN"/>
              <a:t>And we should minimize it to avoid downtime </a:t>
            </a:r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r>
              <a:rPr kumimoji="1" lang="en-US" altLang="zh-CN"/>
              <a:t>Remember the first time we start a </a:t>
            </a:r>
            <a:r>
              <a:rPr kumimoji="1" lang="en-US" altLang="zh-CN" err="1"/>
              <a:t>Pytorch</a:t>
            </a:r>
            <a:r>
              <a:rPr kumimoji="1" lang="en-US" altLang="zh-CN"/>
              <a:t> instance …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55A7C2-02A0-5182-5256-9CE4260AC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0809DFBE-E489-12DA-F449-06E95C94504D}"/>
              </a:ext>
            </a:extLst>
          </p:cNvPr>
          <p:cNvCxnSpPr>
            <a:cxnSpLocks/>
          </p:cNvCxnSpPr>
          <p:nvPr/>
        </p:nvCxnSpPr>
        <p:spPr>
          <a:xfrm flipV="1">
            <a:off x="3446765" y="2377888"/>
            <a:ext cx="0" cy="136980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0F989DA5-035E-7FD7-12F1-22E091202771}"/>
              </a:ext>
            </a:extLst>
          </p:cNvPr>
          <p:cNvCxnSpPr>
            <a:cxnSpLocks/>
          </p:cNvCxnSpPr>
          <p:nvPr/>
        </p:nvCxnSpPr>
        <p:spPr>
          <a:xfrm>
            <a:off x="3452426" y="3738567"/>
            <a:ext cx="1965201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46C4890-CCA8-ABBA-0A28-E25B79B9B654}"/>
              </a:ext>
            </a:extLst>
          </p:cNvPr>
          <p:cNvSpPr txBox="1">
            <a:spLocks/>
          </p:cNvSpPr>
          <p:nvPr/>
        </p:nvSpPr>
        <p:spPr>
          <a:xfrm>
            <a:off x="4103684" y="3877118"/>
            <a:ext cx="6896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PingFang SC" panose="020B0400000000000000" pitchFamily="34" charset="-122"/>
              </a:rPr>
              <a:t>Time</a:t>
            </a:r>
            <a:endParaRPr kumimoji="1" lang="zh-CN" altLang="en-US"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8CCD42-232D-A496-5AEF-3678628A2FC7}"/>
              </a:ext>
            </a:extLst>
          </p:cNvPr>
          <p:cNvSpPr txBox="1">
            <a:spLocks/>
          </p:cNvSpPr>
          <p:nvPr/>
        </p:nvSpPr>
        <p:spPr>
          <a:xfrm>
            <a:off x="2144789" y="2608561"/>
            <a:ext cx="119295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PingFang SC" panose="020B0400000000000000" pitchFamily="34" charset="-122"/>
              </a:rPr>
              <a:t>Resource</a:t>
            </a:r>
          </a:p>
          <a:p>
            <a:r>
              <a:rPr kumimoji="1" lang="en-US" altLang="zh-CN">
                <a:latin typeface="Lato" panose="020F0502020204030203" pitchFamily="34" charset="0"/>
                <a:ea typeface="PingFang SC" panose="020B0400000000000000" pitchFamily="34" charset="-122"/>
              </a:rPr>
              <a:t>Allocated </a:t>
            </a:r>
            <a:endParaRPr kumimoji="1" lang="zh-CN" altLang="en-US"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39BDA72E-C5DC-03FC-93DB-568C25FB697A}"/>
              </a:ext>
            </a:extLst>
          </p:cNvPr>
          <p:cNvCxnSpPr>
            <a:cxnSpLocks/>
          </p:cNvCxnSpPr>
          <p:nvPr/>
        </p:nvCxnSpPr>
        <p:spPr>
          <a:xfrm flipV="1">
            <a:off x="3790339" y="2578762"/>
            <a:ext cx="1336488" cy="6277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B1CF93F5-6745-7D2A-03CA-903F686E8D8C}"/>
              </a:ext>
            </a:extLst>
          </p:cNvPr>
          <p:cNvCxnSpPr>
            <a:cxnSpLocks/>
          </p:cNvCxnSpPr>
          <p:nvPr/>
        </p:nvCxnSpPr>
        <p:spPr>
          <a:xfrm flipV="1">
            <a:off x="3787901" y="2418467"/>
            <a:ext cx="1353718" cy="629900"/>
          </a:xfrm>
          <a:prstGeom prst="line">
            <a:avLst/>
          </a:prstGeom>
          <a:ln>
            <a:solidFill>
              <a:srgbClr val="0076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F776AB05-D240-3CD3-23B5-981D0FDD2C75}"/>
              </a:ext>
            </a:extLst>
          </p:cNvPr>
          <p:cNvCxnSpPr>
            <a:cxnSpLocks/>
          </p:cNvCxnSpPr>
          <p:nvPr/>
        </p:nvCxnSpPr>
        <p:spPr>
          <a:xfrm>
            <a:off x="3752614" y="3059152"/>
            <a:ext cx="1417057" cy="0"/>
          </a:xfrm>
          <a:prstGeom prst="line">
            <a:avLst/>
          </a:prstGeom>
          <a:ln>
            <a:solidFill>
              <a:srgbClr val="0076E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7B0D3617-33FE-78AD-2F58-199C1D2E5409}"/>
              </a:ext>
            </a:extLst>
          </p:cNvPr>
          <p:cNvCxnSpPr>
            <a:cxnSpLocks/>
          </p:cNvCxnSpPr>
          <p:nvPr/>
        </p:nvCxnSpPr>
        <p:spPr>
          <a:xfrm flipV="1">
            <a:off x="5163200" y="2408607"/>
            <a:ext cx="0" cy="648442"/>
          </a:xfrm>
          <a:prstGeom prst="line">
            <a:avLst/>
          </a:prstGeom>
          <a:ln>
            <a:solidFill>
              <a:srgbClr val="0076E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42250232-88A2-95B9-B319-C57C972ED245}"/>
              </a:ext>
            </a:extLst>
          </p:cNvPr>
          <p:cNvSpPr/>
          <p:nvPr/>
        </p:nvSpPr>
        <p:spPr>
          <a:xfrm rot="5400000">
            <a:off x="4351911" y="2528427"/>
            <a:ext cx="212651" cy="1337179"/>
          </a:xfrm>
          <a:prstGeom prst="rightBrace">
            <a:avLst/>
          </a:prstGeom>
          <a:ln w="889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C59DB32-9D33-82D4-0338-81269D3ED35B}"/>
              </a:ext>
            </a:extLst>
          </p:cNvPr>
          <p:cNvSpPr txBox="1">
            <a:spLocks/>
          </p:cNvSpPr>
          <p:nvPr/>
        </p:nvSpPr>
        <p:spPr>
          <a:xfrm>
            <a:off x="3950842" y="3267427"/>
            <a:ext cx="14446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  <a:ea typeface="PingFang SC" panose="020B0400000000000000" pitchFamily="34" charset="-122"/>
              </a:rPr>
              <a:t>Startup time</a:t>
            </a:r>
            <a:endParaRPr kumimoji="1" lang="zh-CN" altLang="en-US"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85995382-E7FB-EA33-D79B-27135A36A071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257345" y="2990457"/>
            <a:ext cx="42139" cy="73457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1FACF3A-A72A-1EDC-9F87-914333799B50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317060" y="2974274"/>
            <a:ext cx="42139" cy="73457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02924D66-B53C-8A7E-74B1-CEA14DE98BC7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372464" y="2923212"/>
            <a:ext cx="71431" cy="124519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E9BBB2C1-0C0F-CD73-B6AE-A3C1372EED8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426850" y="2897698"/>
            <a:ext cx="88836" cy="154860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F54AFE2D-DA24-0734-A426-A94A36CA4ADE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462566" y="2841818"/>
            <a:ext cx="126145" cy="219898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CB4DE981-A52E-8A18-15D8-57BCB07DAC8A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509744" y="2835616"/>
            <a:ext cx="126145" cy="219898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5012366B-BC5A-0865-B7F5-C4C9887B3C81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549655" y="2788198"/>
            <a:ext cx="150161" cy="261763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2CBD89C4-B40F-4F7D-58A5-680B59E210BE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593154" y="2767339"/>
            <a:ext cx="165292" cy="288139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944F4A02-F4CF-0E2D-8F45-582057938F96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635112" y="2740369"/>
            <a:ext cx="184342" cy="321347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827D81D8-DB38-0E9D-BD20-CB8F8B2081A5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675800" y="2700923"/>
            <a:ext cx="201836" cy="351843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5FDF1F58-470B-9099-0E6A-9D9170F5D3EE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718536" y="2684746"/>
            <a:ext cx="216250" cy="376970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95FE67F2-15F3-4BF0-6D86-1249A1425E1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769336" y="2678265"/>
            <a:ext cx="215545" cy="375741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21AA9311-9EEC-59D2-B835-154DBC900E2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819454" y="2626796"/>
            <a:ext cx="249493" cy="434920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9B7FC13B-D85F-E2EC-F083-01F9BB9A06F8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857135" y="2598341"/>
            <a:ext cx="265816" cy="463375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D399D028-44DB-BB6C-214B-A8B08628DE1E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914285" y="2647558"/>
            <a:ext cx="234581" cy="408926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247B3654-084D-FD69-CAE5-30B0561CD34B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968666" y="2741950"/>
            <a:ext cx="180200" cy="314128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7B48D11-9A5F-2B71-6E44-645ABBE568AC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022024" y="2835616"/>
            <a:ext cx="126434" cy="220402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FBACF904-DA40-20A6-BD92-3EF2FE4EC45F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075991" y="2928981"/>
            <a:ext cx="72875" cy="127037"/>
          </a:xfrm>
          <a:prstGeom prst="line">
            <a:avLst/>
          </a:prstGeom>
          <a:ln>
            <a:solidFill>
              <a:srgbClr val="C00000">
                <a:alpha val="6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A871AD3E-F518-D10E-A6F0-068491E947FF}"/>
              </a:ext>
            </a:extLst>
          </p:cNvPr>
          <p:cNvSpPr txBox="1">
            <a:spLocks/>
          </p:cNvSpPr>
          <p:nvPr/>
        </p:nvSpPr>
        <p:spPr>
          <a:xfrm>
            <a:off x="5746615" y="3614175"/>
            <a:ext cx="1931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PingFang SC" panose="020B0400000000000000" pitchFamily="34" charset="-122"/>
              </a:rPr>
              <a:t>Performance loss</a:t>
            </a:r>
            <a:endParaRPr kumimoji="1" lang="zh-CN" altLang="en-US">
              <a:solidFill>
                <a:srgbClr val="C00000"/>
              </a:solidFill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6522348D-1E31-2832-4EEE-972B27A01986}"/>
              </a:ext>
            </a:extLst>
          </p:cNvPr>
          <p:cNvCxnSpPr>
            <a:cxnSpLocks/>
          </p:cNvCxnSpPr>
          <p:nvPr/>
        </p:nvCxnSpPr>
        <p:spPr>
          <a:xfrm flipH="1" flipV="1">
            <a:off x="5084675" y="2886916"/>
            <a:ext cx="729171" cy="721792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A33FB168-8DFB-1E19-8F07-B122B61F76FF}"/>
              </a:ext>
            </a:extLst>
          </p:cNvPr>
          <p:cNvSpPr txBox="1">
            <a:spLocks/>
          </p:cNvSpPr>
          <p:nvPr/>
        </p:nvSpPr>
        <p:spPr>
          <a:xfrm rot="20172598">
            <a:off x="3667881" y="2193464"/>
            <a:ext cx="15520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>
                <a:solidFill>
                  <a:srgbClr val="0076E8"/>
                </a:solidFill>
                <a:latin typeface="Lato" panose="020F0502020204030203" pitchFamily="34" charset="0"/>
                <a:ea typeface="PingFang SC" panose="020B0400000000000000" pitchFamily="34" charset="-122"/>
              </a:rPr>
              <a:t>Requirement </a:t>
            </a:r>
            <a:endParaRPr kumimoji="1" lang="zh-CN" altLang="en-US">
              <a:solidFill>
                <a:srgbClr val="0076E8"/>
              </a:solidFill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22EE44C7-123C-B64B-24D3-0E5C949035A3}"/>
              </a:ext>
            </a:extLst>
          </p:cNvPr>
          <p:cNvCxnSpPr>
            <a:cxnSpLocks/>
          </p:cNvCxnSpPr>
          <p:nvPr/>
        </p:nvCxnSpPr>
        <p:spPr>
          <a:xfrm>
            <a:off x="5943680" y="2273812"/>
            <a:ext cx="57602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589647AB-0B40-19DC-22AC-2960574F736C}"/>
              </a:ext>
            </a:extLst>
          </p:cNvPr>
          <p:cNvSpPr txBox="1">
            <a:spLocks/>
          </p:cNvSpPr>
          <p:nvPr/>
        </p:nvSpPr>
        <p:spPr>
          <a:xfrm>
            <a:off x="6640284" y="2083469"/>
            <a:ext cx="14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  <a:latin typeface="Lato" panose="020F0502020204030203" pitchFamily="34" charset="0"/>
                <a:ea typeface="PingFang SC" panose="020B0400000000000000" pitchFamily="34" charset="-122"/>
              </a:rPr>
              <a:t>System load</a:t>
            </a:r>
            <a:endParaRPr kumimoji="1" lang="zh-CN" altLang="en-US">
              <a:solidFill>
                <a:srgbClr val="C00000"/>
              </a:solidFill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498B70EB-2582-6B4E-EBFF-398988ECF1D8}"/>
              </a:ext>
            </a:extLst>
          </p:cNvPr>
          <p:cNvCxnSpPr>
            <a:cxnSpLocks/>
          </p:cNvCxnSpPr>
          <p:nvPr/>
        </p:nvCxnSpPr>
        <p:spPr>
          <a:xfrm>
            <a:off x="5943680" y="2626796"/>
            <a:ext cx="650304" cy="0"/>
          </a:xfrm>
          <a:prstGeom prst="line">
            <a:avLst/>
          </a:prstGeom>
          <a:ln>
            <a:solidFill>
              <a:srgbClr val="0076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09D38683-F3B3-C91F-BDD4-71056B2CFDAC}"/>
              </a:ext>
            </a:extLst>
          </p:cNvPr>
          <p:cNvSpPr txBox="1">
            <a:spLocks/>
          </p:cNvSpPr>
          <p:nvPr/>
        </p:nvSpPr>
        <p:spPr>
          <a:xfrm>
            <a:off x="6626824" y="2462415"/>
            <a:ext cx="15600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>
                <a:solidFill>
                  <a:srgbClr val="0076E8"/>
                </a:solidFill>
                <a:latin typeface="Lato" panose="020F0502020204030203" pitchFamily="34" charset="0"/>
                <a:ea typeface="PingFang SC" panose="020B0400000000000000" pitchFamily="34" charset="-122"/>
              </a:rPr>
              <a:t>Ideal system  </a:t>
            </a:r>
            <a:endParaRPr kumimoji="1" lang="zh-CN" altLang="en-US">
              <a:solidFill>
                <a:srgbClr val="0076E8"/>
              </a:solidFill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681508B8-91D9-631B-0CBE-35C398D0DBEA}"/>
              </a:ext>
            </a:extLst>
          </p:cNvPr>
          <p:cNvCxnSpPr>
            <a:cxnSpLocks/>
          </p:cNvCxnSpPr>
          <p:nvPr/>
        </p:nvCxnSpPr>
        <p:spPr>
          <a:xfrm>
            <a:off x="5943680" y="3038973"/>
            <a:ext cx="526298" cy="0"/>
          </a:xfrm>
          <a:prstGeom prst="line">
            <a:avLst/>
          </a:prstGeom>
          <a:ln>
            <a:solidFill>
              <a:srgbClr val="0076E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4CD75412-5778-8364-0AD6-E03EB8FAF27D}"/>
              </a:ext>
            </a:extLst>
          </p:cNvPr>
          <p:cNvSpPr txBox="1">
            <a:spLocks/>
          </p:cNvSpPr>
          <p:nvPr/>
        </p:nvSpPr>
        <p:spPr>
          <a:xfrm>
            <a:off x="6640284" y="2908286"/>
            <a:ext cx="145103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>
                <a:solidFill>
                  <a:srgbClr val="0076E8"/>
                </a:solidFill>
                <a:latin typeface="Lato" panose="020F0502020204030203" pitchFamily="34" charset="0"/>
                <a:ea typeface="PingFang SC" panose="020B0400000000000000" pitchFamily="34" charset="-122"/>
              </a:rPr>
              <a:t>Real system </a:t>
            </a:r>
            <a:endParaRPr kumimoji="1" lang="zh-CN" altLang="en-US">
              <a:solidFill>
                <a:srgbClr val="0076E8"/>
              </a:solidFill>
              <a:latin typeface="Lato" panose="020F0502020204030203" pitchFamily="34" charset="0"/>
              <a:ea typeface="PingFang SC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7090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3CCE-A8F3-5397-1606-78D2C1611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647113-BC04-9D36-D8B6-585FB2A81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First step: characterize the </a:t>
            </a:r>
            <a:r>
              <a:rPr kumimoji="1" lang="en-US" altLang="zh-CN" dirty="0" err="1"/>
              <a:t>autoscale</a:t>
            </a:r>
            <a:r>
              <a:rPr kumimoji="1" lang="en-US" altLang="zh-CN" dirty="0"/>
              <a:t> cost of serving instance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8711E3-82C7-76AC-0F54-F82C95DE3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2062708"/>
          </a:xfrm>
        </p:spPr>
        <p:txBody>
          <a:bodyPr/>
          <a:lstStyle/>
          <a:p>
            <a:r>
              <a:rPr kumimoji="1" lang="en-US" altLang="zh-CN" dirty="0"/>
              <a:t>CPU initialization:  Python runtime initialization (e.g., import torch) </a:t>
            </a:r>
          </a:p>
          <a:p>
            <a:r>
              <a:rPr kumimoji="1" lang="en-US" altLang="zh-CN" dirty="0"/>
              <a:t>GPU initialization: 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>
                <a:latin typeface="Lato" panose="020F0502020204030203" pitchFamily="34" charset="0"/>
              </a:rPr>
              <a:t> Context creation (e.g.,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cudaCtxCreate</a:t>
            </a:r>
            <a:r>
              <a:rPr kumimoji="1" lang="en-US" altLang="zh-CN" dirty="0">
                <a:latin typeface="Lato" panose="020F0502020204030203" pitchFamily="34" charset="0"/>
              </a:rPr>
              <a:t>)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>
                <a:latin typeface="Lato" panose="020F0502020204030203" pitchFamily="34" charset="0"/>
              </a:rPr>
              <a:t> Model loading (e.g., load the parameters into the GPU HBM) 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0F9DEB-0EDB-F115-16FC-1805D6464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A308F184-023C-E342-15ED-EFBEDC96C9A0}"/>
              </a:ext>
            </a:extLst>
          </p:cNvPr>
          <p:cNvCxnSpPr/>
          <p:nvPr/>
        </p:nvCxnSpPr>
        <p:spPr>
          <a:xfrm>
            <a:off x="978535" y="4341441"/>
            <a:ext cx="836168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E412FC5D-07A4-7A12-ABA7-62E3565CD09A}"/>
              </a:ext>
            </a:extLst>
          </p:cNvPr>
          <p:cNvSpPr txBox="1"/>
          <p:nvPr/>
        </p:nvSpPr>
        <p:spPr>
          <a:xfrm>
            <a:off x="508000" y="3048092"/>
            <a:ext cx="4101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docker run python </a:t>
            </a:r>
            <a:r>
              <a:rPr kumimoji="1" lang="en-US" altLang="zh-CN" err="1">
                <a:latin typeface="Lato" panose="020F0502020204030203" pitchFamily="34" charset="0"/>
              </a:rPr>
              <a:t>llama.py</a:t>
            </a:r>
            <a:r>
              <a:rPr kumimoji="1" lang="en-US" altLang="zh-CN">
                <a:latin typeface="Lato" panose="020F0502020204030203" pitchFamily="34" charset="0"/>
              </a:rPr>
              <a:t> … </a:t>
            </a:r>
            <a:endParaRPr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2A65459-56F0-3D3A-DD10-FFDCB245A587}"/>
              </a:ext>
            </a:extLst>
          </p:cNvPr>
          <p:cNvSpPr/>
          <p:nvPr/>
        </p:nvSpPr>
        <p:spPr>
          <a:xfrm>
            <a:off x="1092092" y="3331085"/>
            <a:ext cx="702841" cy="959556"/>
          </a:xfrm>
          <a:custGeom>
            <a:avLst/>
            <a:gdLst>
              <a:gd name="connsiteX0" fmla="*/ 386752 w 702841"/>
              <a:gd name="connsiteY0" fmla="*/ 0 h 959556"/>
              <a:gd name="connsiteX1" fmla="*/ 2930 w 702841"/>
              <a:gd name="connsiteY1" fmla="*/ 440267 h 959556"/>
              <a:gd name="connsiteX2" fmla="*/ 567375 w 702841"/>
              <a:gd name="connsiteY2" fmla="*/ 541867 h 959556"/>
              <a:gd name="connsiteX3" fmla="*/ 702841 w 702841"/>
              <a:gd name="connsiteY3" fmla="*/ 959556 h 95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841" h="959556">
                <a:moveTo>
                  <a:pt x="386752" y="0"/>
                </a:moveTo>
                <a:cubicBezTo>
                  <a:pt x="179789" y="174978"/>
                  <a:pt x="-27174" y="349956"/>
                  <a:pt x="2930" y="440267"/>
                </a:cubicBezTo>
                <a:cubicBezTo>
                  <a:pt x="33034" y="530578"/>
                  <a:pt x="450723" y="455319"/>
                  <a:pt x="567375" y="541867"/>
                </a:cubicBezTo>
                <a:cubicBezTo>
                  <a:pt x="684027" y="628415"/>
                  <a:pt x="693434" y="793985"/>
                  <a:pt x="702841" y="95955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F5FD4B7-3035-A402-4C9E-50C01F62F36D}"/>
              </a:ext>
            </a:extLst>
          </p:cNvPr>
          <p:cNvSpPr/>
          <p:nvPr/>
        </p:nvSpPr>
        <p:spPr>
          <a:xfrm>
            <a:off x="1693333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1F8BE8-7B6D-4215-71DA-13B00E7FDB10}"/>
              </a:ext>
            </a:extLst>
          </p:cNvPr>
          <p:cNvSpPr txBox="1"/>
          <p:nvPr/>
        </p:nvSpPr>
        <p:spPr>
          <a:xfrm>
            <a:off x="8785613" y="4468063"/>
            <a:ext cx="75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>
                <a:latin typeface="Lato" panose="020F0502020204030203" pitchFamily="34" charset="0"/>
              </a:rPr>
              <a:t>Time</a:t>
            </a:r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C2EC7457-40F7-372D-BE41-BD1616040C05}"/>
              </a:ext>
            </a:extLst>
          </p:cNvPr>
          <p:cNvSpPr/>
          <p:nvPr/>
        </p:nvSpPr>
        <p:spPr>
          <a:xfrm>
            <a:off x="4085340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1F2DFD1B-9C16-1C24-0CA0-69403A55E173}"/>
              </a:ext>
            </a:extLst>
          </p:cNvPr>
          <p:cNvSpPr/>
          <p:nvPr/>
        </p:nvSpPr>
        <p:spPr>
          <a:xfrm rot="5400000">
            <a:off x="2755100" y="3070769"/>
            <a:ext cx="369330" cy="2132356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1431DF-1460-00C3-3784-B3039CC4FA63}"/>
              </a:ext>
            </a:extLst>
          </p:cNvPr>
          <p:cNvSpPr txBox="1"/>
          <p:nvPr/>
        </p:nvSpPr>
        <p:spPr>
          <a:xfrm>
            <a:off x="1873587" y="3507491"/>
            <a:ext cx="2442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Python initialization 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31874DD-DA95-0B4C-32A3-CC41B52CF078}"/>
              </a:ext>
            </a:extLst>
          </p:cNvPr>
          <p:cNvSpPr/>
          <p:nvPr/>
        </p:nvSpPr>
        <p:spPr>
          <a:xfrm>
            <a:off x="5706469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C4689BE2-2660-CB5B-B0F9-83F8309D2A11}"/>
              </a:ext>
            </a:extLst>
          </p:cNvPr>
          <p:cNvSpPr/>
          <p:nvPr/>
        </p:nvSpPr>
        <p:spPr>
          <a:xfrm rot="5400000">
            <a:off x="4812839" y="3480000"/>
            <a:ext cx="369330" cy="1317972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FAF5474-5CE7-4239-82B3-AC333969ACB3}"/>
              </a:ext>
            </a:extLst>
          </p:cNvPr>
          <p:cNvSpPr txBox="1"/>
          <p:nvPr/>
        </p:nvSpPr>
        <p:spPr>
          <a:xfrm>
            <a:off x="4304587" y="3507491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GPU context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FD9FAD7D-D9B4-7F9E-6782-90357F6A1BF8}"/>
              </a:ext>
            </a:extLst>
          </p:cNvPr>
          <p:cNvSpPr/>
          <p:nvPr/>
        </p:nvSpPr>
        <p:spPr>
          <a:xfrm>
            <a:off x="7593019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左大括号 20">
            <a:extLst>
              <a:ext uri="{FF2B5EF4-FFF2-40B4-BE49-F238E27FC236}">
                <a16:creationId xmlns:a16="http://schemas.microsoft.com/office/drawing/2014/main" id="{935AC3FA-9D7E-1367-68D5-4F6BDC31FB63}"/>
              </a:ext>
            </a:extLst>
          </p:cNvPr>
          <p:cNvSpPr/>
          <p:nvPr/>
        </p:nvSpPr>
        <p:spPr>
          <a:xfrm rot="5400000">
            <a:off x="6546888" y="3359471"/>
            <a:ext cx="369330" cy="1543811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049334C-912C-1753-251E-5AA838C9F9AC}"/>
              </a:ext>
            </a:extLst>
          </p:cNvPr>
          <p:cNvSpPr txBox="1"/>
          <p:nvPr/>
        </p:nvSpPr>
        <p:spPr>
          <a:xfrm>
            <a:off x="5970514" y="3517403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Model loading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58B876-E497-F90F-C328-D22C7D4C6685}"/>
              </a:ext>
            </a:extLst>
          </p:cNvPr>
          <p:cNvSpPr/>
          <p:nvPr/>
        </p:nvSpPr>
        <p:spPr>
          <a:xfrm>
            <a:off x="7870784" y="4254888"/>
            <a:ext cx="1134319" cy="20160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B9875F8-2336-01C6-CD9E-E4840D735D47}"/>
              </a:ext>
            </a:extLst>
          </p:cNvPr>
          <p:cNvSpPr txBox="1"/>
          <p:nvPr/>
        </p:nvSpPr>
        <p:spPr>
          <a:xfrm>
            <a:off x="8026775" y="3517645"/>
            <a:ext cx="1758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“Good day …”</a:t>
            </a:r>
            <a:endParaRPr lang="zh-CN" altLang="en-US"/>
          </a:p>
        </p:txBody>
      </p:sp>
      <p:sp>
        <p:nvSpPr>
          <p:cNvPr id="25" name="任意形状 24">
            <a:extLst>
              <a:ext uri="{FF2B5EF4-FFF2-40B4-BE49-F238E27FC236}">
                <a16:creationId xmlns:a16="http://schemas.microsoft.com/office/drawing/2014/main" id="{12DFBB1E-7BC4-7008-C8A5-950B1F836FA7}"/>
              </a:ext>
            </a:extLst>
          </p:cNvPr>
          <p:cNvSpPr/>
          <p:nvPr/>
        </p:nvSpPr>
        <p:spPr>
          <a:xfrm>
            <a:off x="8211342" y="3839231"/>
            <a:ext cx="1030681" cy="393540"/>
          </a:xfrm>
          <a:custGeom>
            <a:avLst/>
            <a:gdLst>
              <a:gd name="connsiteX0" fmla="*/ 816911 w 1030681"/>
              <a:gd name="connsiteY0" fmla="*/ 393540 h 393540"/>
              <a:gd name="connsiteX1" fmla="*/ 990531 w 1030681"/>
              <a:gd name="connsiteY1" fmla="*/ 254643 h 393540"/>
              <a:gd name="connsiteX2" fmla="*/ 145580 w 1030681"/>
              <a:gd name="connsiteY2" fmla="*/ 243069 h 393540"/>
              <a:gd name="connsiteX3" fmla="*/ 6683 w 1030681"/>
              <a:gd name="connsiteY3" fmla="*/ 0 h 3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0681" h="393540">
                <a:moveTo>
                  <a:pt x="816911" y="393540"/>
                </a:moveTo>
                <a:cubicBezTo>
                  <a:pt x="959665" y="336630"/>
                  <a:pt x="1102419" y="279721"/>
                  <a:pt x="990531" y="254643"/>
                </a:cubicBezTo>
                <a:cubicBezTo>
                  <a:pt x="878643" y="229565"/>
                  <a:pt x="309555" y="285510"/>
                  <a:pt x="145580" y="243069"/>
                </a:cubicBezTo>
                <a:cubicBezTo>
                  <a:pt x="-18395" y="200628"/>
                  <a:pt x="-5856" y="100314"/>
                  <a:pt x="6683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2857CC4-8BBB-8D97-9011-A93400101411}"/>
              </a:ext>
            </a:extLst>
          </p:cNvPr>
          <p:cNvSpPr/>
          <p:nvPr/>
        </p:nvSpPr>
        <p:spPr>
          <a:xfrm>
            <a:off x="1349877" y="4532743"/>
            <a:ext cx="2417710" cy="216585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066E249-34C0-981E-A8A0-0E6A01630990}"/>
              </a:ext>
            </a:extLst>
          </p:cNvPr>
          <p:cNvCxnSpPr/>
          <p:nvPr/>
        </p:nvCxnSpPr>
        <p:spPr>
          <a:xfrm flipV="1">
            <a:off x="1794933" y="3281940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DDCD8D5-9268-091D-8A26-6B4EB50012B1}"/>
              </a:ext>
            </a:extLst>
          </p:cNvPr>
          <p:cNvCxnSpPr/>
          <p:nvPr/>
        </p:nvCxnSpPr>
        <p:spPr>
          <a:xfrm flipV="1">
            <a:off x="4161107" y="3222206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E2740D0-F7BF-38EA-5447-4C67FF31640A}"/>
              </a:ext>
            </a:extLst>
          </p:cNvPr>
          <p:cNvCxnSpPr/>
          <p:nvPr/>
        </p:nvCxnSpPr>
        <p:spPr>
          <a:xfrm flipV="1">
            <a:off x="5879775" y="3222206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02ED159-158D-5858-02C3-04558ED99AD7}"/>
              </a:ext>
            </a:extLst>
          </p:cNvPr>
          <p:cNvCxnSpPr/>
          <p:nvPr/>
        </p:nvCxnSpPr>
        <p:spPr>
          <a:xfrm flipV="1">
            <a:off x="7675917" y="3270159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88CFE1C6-37E9-1F1C-2D46-E3F100337AB8}"/>
              </a:ext>
            </a:extLst>
          </p:cNvPr>
          <p:cNvSpPr txBox="1"/>
          <p:nvPr/>
        </p:nvSpPr>
        <p:spPr>
          <a:xfrm>
            <a:off x="1466608" y="4557104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10 – 60 seconds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ABF842E-89D7-647B-DE65-4E7AF0AA69D3}"/>
              </a:ext>
            </a:extLst>
          </p:cNvPr>
          <p:cNvSpPr txBox="1"/>
          <p:nvPr/>
        </p:nvSpPr>
        <p:spPr>
          <a:xfrm>
            <a:off x="3966808" y="4561716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2 – 4 seconds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FC1978A-2775-A9F8-EC14-8B8C73EF3C73}"/>
              </a:ext>
            </a:extLst>
          </p:cNvPr>
          <p:cNvSpPr txBox="1"/>
          <p:nvPr/>
        </p:nvSpPr>
        <p:spPr>
          <a:xfrm>
            <a:off x="5879775" y="455423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1 – 10 seconds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2131E70-A794-30B2-140E-4396D2FD251D}"/>
              </a:ext>
            </a:extLst>
          </p:cNvPr>
          <p:cNvSpPr txBox="1"/>
          <p:nvPr/>
        </p:nvSpPr>
        <p:spPr>
          <a:xfrm>
            <a:off x="1466607" y="498598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Lato" panose="020F0502020204030203" pitchFamily="34" charset="0"/>
              </a:rPr>
              <a:t>MITOSIS@OSDI’23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5968CB8-3E4A-1261-51A9-6E54ABB84A22}"/>
              </a:ext>
            </a:extLst>
          </p:cNvPr>
          <p:cNvSpPr txBox="1"/>
          <p:nvPr/>
        </p:nvSpPr>
        <p:spPr>
          <a:xfrm>
            <a:off x="3878479" y="498598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 err="1">
                <a:latin typeface="Lato" panose="020F0502020204030203" pitchFamily="34" charset="0"/>
              </a:rPr>
              <a:t>PhoenixOS@arXiv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D57BF63-8368-7606-87FD-B4385EA35146}"/>
              </a:ext>
            </a:extLst>
          </p:cNvPr>
          <p:cNvSpPr txBox="1"/>
          <p:nvPr/>
        </p:nvSpPr>
        <p:spPr>
          <a:xfrm>
            <a:off x="6290351" y="4989642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Lato" panose="020F0502020204030203" pitchFamily="34" charset="0"/>
              </a:rPr>
              <a:t>BlitzScale@OSDI’25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829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4ABBAE-7CB1-1A5C-53FE-7A76F6B0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Model loading has non-trivial cost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150DC4-E464-B022-0286-182802CE7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Suppose in the common way, that we have a cloud store (e.g., </a:t>
            </a:r>
            <a:r>
              <a:rPr kumimoji="1" lang="en-US" altLang="zh-CN" dirty="0" err="1"/>
              <a:t>Huggingface</a:t>
            </a:r>
            <a:r>
              <a:rPr kumimoji="1" lang="en-US" altLang="zh-CN" dirty="0"/>
              <a:t>) for downloading the model </a:t>
            </a:r>
          </a:p>
          <a:p>
            <a:pPr lvl="1"/>
            <a:r>
              <a:rPr kumimoji="1" lang="en-US" altLang="zh-CN" dirty="0"/>
              <a:t>Typical link speed: 5GB/s </a:t>
            </a:r>
            <a:r>
              <a:rPr kumimoji="1" lang="en-US" altLang="zh-CN" baseline="30000" dirty="0"/>
              <a:t>[1] </a:t>
            </a:r>
          </a:p>
          <a:p>
            <a:pPr lvl="1"/>
            <a:r>
              <a:rPr kumimoji="1" lang="en-US" altLang="zh-CN" dirty="0"/>
              <a:t>A typical Llama-13B model is 26GB/s in size (16-bit precision)</a:t>
            </a:r>
          </a:p>
          <a:p>
            <a:pPr lvl="1"/>
            <a:r>
              <a:rPr kumimoji="1" lang="en-US" altLang="zh-CN" dirty="0"/>
              <a:t>So loading the parameters in the optimal case take </a:t>
            </a:r>
            <a:r>
              <a:rPr kumimoji="1" lang="en-US" altLang="zh-CN" b="1" dirty="0">
                <a:solidFill>
                  <a:srgbClr val="D7191C"/>
                </a:solidFill>
              </a:rPr>
              <a:t>5.2 secs. </a:t>
            </a:r>
          </a:p>
          <a:p>
            <a:r>
              <a:rPr kumimoji="1" lang="en-US" altLang="zh-CN" dirty="0"/>
              <a:t>In comparison, model inference time is tighter </a:t>
            </a:r>
          </a:p>
          <a:p>
            <a:pPr lvl="1"/>
            <a:r>
              <a:rPr kumimoji="1" lang="en-US" altLang="zh-CN" dirty="0"/>
              <a:t>E.g., the TTFT* is 200ms</a:t>
            </a:r>
          </a:p>
          <a:p>
            <a:pPr lvl="1"/>
            <a:r>
              <a:rPr kumimoji="1" lang="en-US" altLang="zh-CN" dirty="0"/>
              <a:t>Service level agreement can typically tolerate 4X latency (</a:t>
            </a:r>
            <a:r>
              <a:rPr kumimoji="1" lang="en-US" altLang="zh-CN" b="1" dirty="0">
                <a:solidFill>
                  <a:srgbClr val="D7191C"/>
                </a:solidFill>
              </a:rPr>
              <a:t>e.g., 800ms</a:t>
            </a:r>
            <a:r>
              <a:rPr kumimoji="1" lang="en-US" altLang="zh-CN" dirty="0"/>
              <a:t>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593E25-1E16-70F0-5BE6-FD0B47321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ACC875-E729-F4BE-6CF9-7DD8CE1AE818}"/>
              </a:ext>
            </a:extLst>
          </p:cNvPr>
          <p:cNvSpPr txBox="1"/>
          <p:nvPr/>
        </p:nvSpPr>
        <p:spPr>
          <a:xfrm>
            <a:off x="0" y="5228531"/>
            <a:ext cx="7612413" cy="515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200"/>
              <a:t>Source#1: </a:t>
            </a:r>
            <a:r>
              <a:rPr kumimoji="1" lang="en-US" altLang="zh-CN" sz="1200" err="1"/>
              <a:t>ServerlessLLM</a:t>
            </a:r>
            <a:r>
              <a:rPr kumimoji="1" lang="en-US" altLang="zh-CN" sz="1200"/>
              <a:t>: Low-Latency Serverless Inference for Large Language Models, OSDI’24</a:t>
            </a:r>
          </a:p>
          <a:p>
            <a:pPr>
              <a:lnSpc>
                <a:spcPct val="120000"/>
              </a:lnSpc>
            </a:pPr>
            <a:r>
              <a:rPr kumimoji="1" lang="en-US" altLang="zh-CN" sz="1200"/>
              <a:t>* Time to first token.</a:t>
            </a:r>
          </a:p>
        </p:txBody>
      </p:sp>
    </p:spTree>
    <p:extLst>
      <p:ext uri="{BB962C8B-B14F-4D97-AF65-F5344CB8AC3E}">
        <p14:creationId xmlns:p14="http://schemas.microsoft.com/office/powerpoint/2010/main" val="323923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1B6833-897F-A1DD-D099-8A493DCE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so slow? We first characterize container start </a:t>
            </a:r>
            <a:r>
              <a:rPr kumimoji="1" lang="en-US" altLang="zh-CN" dirty="0">
                <a:solidFill>
                  <a:srgbClr val="C00000"/>
                </a:solidFill>
              </a:rPr>
              <a:t>(Cold start)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A196EE-8F8F-660E-D4B2-863FF9C5F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673512"/>
          </a:xfrm>
        </p:spPr>
        <p:txBody>
          <a:bodyPr/>
          <a:lstStyle/>
          <a:p>
            <a:r>
              <a:rPr kumimoji="1" lang="en-US" altLang="zh-CN" dirty="0"/>
              <a:t>Start containers to run the application code involve many steps</a:t>
            </a:r>
          </a:p>
          <a:p>
            <a:pPr lvl="1"/>
            <a:r>
              <a:rPr kumimoji="1" lang="en-US" altLang="zh-CN" b="1" dirty="0"/>
              <a:t>Download image: </a:t>
            </a:r>
            <a:r>
              <a:rPr kumimoji="1" lang="en-US" altLang="zh-CN" dirty="0"/>
              <a:t>download the container image from a registry </a:t>
            </a:r>
          </a:p>
          <a:p>
            <a:pPr lvl="1"/>
            <a:r>
              <a:rPr kumimoji="1" lang="en-US" altLang="zh-CN" b="1" dirty="0"/>
              <a:t>Containerization: </a:t>
            </a:r>
            <a:r>
              <a:rPr kumimoji="1" lang="en-US" altLang="zh-CN" dirty="0"/>
              <a:t>setup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cgroup</a:t>
            </a:r>
            <a:r>
              <a:rPr kumimoji="1" lang="en-US" altLang="zh-CN" dirty="0"/>
              <a:t> and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namespaces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b="1" dirty="0"/>
              <a:t>Runtime initialization: </a:t>
            </a:r>
            <a:r>
              <a:rPr kumimoji="1" lang="en-US" altLang="zh-CN" dirty="0"/>
              <a:t>initialize Python runtime, import libraries (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import torch</a:t>
            </a:r>
            <a:r>
              <a:rPr kumimoji="1" lang="en-US" altLang="zh-CN" dirty="0"/>
              <a:t>)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B2C9E2-8A27-42D9-3736-E180D0EA7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8AB54B-1100-7793-2214-D0522E1DE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49" y="3348302"/>
            <a:ext cx="576064" cy="576064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D73B6A3-0A69-3046-FAE5-222C1CA01B0A}"/>
              </a:ext>
            </a:extLst>
          </p:cNvPr>
          <p:cNvCxnSpPr>
            <a:cxnSpLocks/>
          </p:cNvCxnSpPr>
          <p:nvPr/>
        </p:nvCxnSpPr>
        <p:spPr>
          <a:xfrm>
            <a:off x="1479600" y="3649588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760B85B-77D5-7654-955D-BA7A28F2BC9B}"/>
              </a:ext>
            </a:extLst>
          </p:cNvPr>
          <p:cNvCxnSpPr>
            <a:cxnSpLocks/>
          </p:cNvCxnSpPr>
          <p:nvPr/>
        </p:nvCxnSpPr>
        <p:spPr>
          <a:xfrm>
            <a:off x="1479600" y="4945732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New OpenNebula 5.12 Beta with Docker Hub Integration - OpenNebula – Open  Source Cloud &amp; Edge Computing Platform">
            <a:extLst>
              <a:ext uri="{FF2B5EF4-FFF2-40B4-BE49-F238E27FC236}">
                <a16:creationId xmlns:a16="http://schemas.microsoft.com/office/drawing/2014/main" id="{B416EFD3-DE4C-AABB-3068-061CD6A5C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04" y="4657700"/>
            <a:ext cx="1800200" cy="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9F1C7D1-F4CB-50E9-59D1-24F0CB47C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640" y="3433563"/>
            <a:ext cx="451225" cy="45122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D8048D11-38C1-A18D-F648-C3E4971E85A9}"/>
              </a:ext>
            </a:extLst>
          </p:cNvPr>
          <p:cNvGrpSpPr/>
          <p:nvPr/>
        </p:nvGrpSpPr>
        <p:grpSpPr>
          <a:xfrm>
            <a:off x="471714" y="2869514"/>
            <a:ext cx="4896318" cy="432044"/>
            <a:chOff x="471714" y="2869514"/>
            <a:chExt cx="4896318" cy="432044"/>
          </a:xfrm>
        </p:grpSpPr>
        <p:sp>
          <p:nvSpPr>
            <p:cNvPr id="10" name="圆角矩形标注 9">
              <a:extLst>
                <a:ext uri="{FF2B5EF4-FFF2-40B4-BE49-F238E27FC236}">
                  <a16:creationId xmlns:a16="http://schemas.microsoft.com/office/drawing/2014/main" id="{CE2423C8-5CC7-C2A5-1FB5-21712BE6305C}"/>
                </a:ext>
              </a:extLst>
            </p:cNvPr>
            <p:cNvSpPr/>
            <p:nvPr/>
          </p:nvSpPr>
          <p:spPr>
            <a:xfrm>
              <a:off x="471714" y="2869514"/>
              <a:ext cx="4896318" cy="432044"/>
            </a:xfrm>
            <a:prstGeom prst="wedgeRoundRectCallout">
              <a:avLst>
                <a:gd name="adj1" fmla="val -15721"/>
                <a:gd name="adj2" fmla="val 98897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D0049AF-A24E-AFA4-289E-07FA339DC45E}"/>
                </a:ext>
              </a:extLst>
            </p:cNvPr>
            <p:cNvSpPr txBox="1"/>
            <p:nvPr/>
          </p:nvSpPr>
          <p:spPr>
            <a:xfrm>
              <a:off x="550735" y="2915600"/>
              <a:ext cx="473827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0">
                  <a:latin typeface="Consolas" panose="020B0609020204030204" pitchFamily="49" charset="0"/>
                  <a:cs typeface="Consolas" panose="020B0609020204030204" pitchFamily="49" charset="0"/>
                </a:rPr>
                <a:t>docker run </a:t>
              </a:r>
              <a:r>
                <a:rPr kumimoji="1" lang="en-US" altLang="zh-CN" b="0" i="1">
                  <a:latin typeface="Consolas" panose="020B0609020204030204" pitchFamily="49" charset="0"/>
                  <a:cs typeface="Consolas" panose="020B0609020204030204" pitchFamily="49" charset="0"/>
                </a:rPr>
                <a:t>SOME_IMG </a:t>
              </a:r>
              <a:r>
                <a:rPr kumimoji="1" lang="en-US" altLang="zh-CN" b="0">
                  <a:latin typeface="Consolas" panose="020B0609020204030204" pitchFamily="49" charset="0"/>
                  <a:cs typeface="Consolas" panose="020B0609020204030204" pitchFamily="49" charset="0"/>
                </a:rPr>
                <a:t>python </a:t>
              </a:r>
              <a:r>
                <a:rPr kumimoji="1" lang="en-US" altLang="zh-CN" b="0" err="1">
                  <a:latin typeface="Consolas" panose="020B0609020204030204" pitchFamily="49" charset="0"/>
                  <a:cs typeface="Consolas" panose="020B0609020204030204" pitchFamily="49" charset="0"/>
                </a:rPr>
                <a:t>foobar.py</a:t>
              </a:r>
              <a:r>
                <a:rPr kumimoji="1" lang="en-US" altLang="zh-CN" b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D5877148-B8D5-17DA-83FC-26C71AD0D4B5}"/>
              </a:ext>
            </a:extLst>
          </p:cNvPr>
          <p:cNvCxnSpPr>
            <a:cxnSpLocks/>
          </p:cNvCxnSpPr>
          <p:nvPr/>
        </p:nvCxnSpPr>
        <p:spPr>
          <a:xfrm>
            <a:off x="1479600" y="429766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334DDBCF-25A5-0B7F-FA07-7AD3D2E5AD61}"/>
              </a:ext>
            </a:extLst>
          </p:cNvPr>
          <p:cNvSpPr txBox="1"/>
          <p:nvPr/>
        </p:nvSpPr>
        <p:spPr>
          <a:xfrm>
            <a:off x="284309" y="4098909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Network</a:t>
            </a:r>
            <a:endParaRPr lang="zh-CN" altLang="en-US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CB7CEA33-480B-B06B-7361-C44CE2CABB09}"/>
              </a:ext>
            </a:extLst>
          </p:cNvPr>
          <p:cNvCxnSpPr/>
          <p:nvPr/>
        </p:nvCxnSpPr>
        <p:spPr>
          <a:xfrm>
            <a:off x="2343696" y="3659175"/>
            <a:ext cx="576177" cy="1286557"/>
          </a:xfrm>
          <a:prstGeom prst="straightConnector1">
            <a:avLst/>
          </a:prstGeom>
          <a:ln w="158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83C10F94-7B1B-34E3-6FE2-560D334CEA50}"/>
              </a:ext>
            </a:extLst>
          </p:cNvPr>
          <p:cNvSpPr txBox="1"/>
          <p:nvPr/>
        </p:nvSpPr>
        <p:spPr>
          <a:xfrm>
            <a:off x="1695624" y="5014182"/>
            <a:ext cx="237066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/>
            </a:pPr>
            <a:r>
              <a:rPr kumimoji="1" lang="en-US" altLang="zh-CN"/>
              <a:t>Download image</a:t>
            </a:r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6F758AC-DF95-FCD9-ACF4-F2E83C0277BF}"/>
              </a:ext>
            </a:extLst>
          </p:cNvPr>
          <p:cNvGrpSpPr/>
          <p:nvPr/>
        </p:nvGrpSpPr>
        <p:grpSpPr>
          <a:xfrm>
            <a:off x="3340106" y="3554673"/>
            <a:ext cx="2027925" cy="212400"/>
            <a:chOff x="5007992" y="5198848"/>
            <a:chExt cx="1728192" cy="212400"/>
          </a:xfrm>
        </p:grpSpPr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83F98A52-E343-EBF2-CD2C-549A1A121E99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7D7731BA-84F3-6AE5-11DC-601284063400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0E719272-AC04-6E4B-CBDA-FDBCF233DAB0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F6669D8A-2DC6-5EC8-7F6B-A3B00FCF543E}"/>
              </a:ext>
            </a:extLst>
          </p:cNvPr>
          <p:cNvSpPr txBox="1"/>
          <p:nvPr/>
        </p:nvSpPr>
        <p:spPr>
          <a:xfrm>
            <a:off x="3099836" y="3735788"/>
            <a:ext cx="237066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2"/>
            </a:pPr>
            <a:r>
              <a:rPr kumimoji="1" lang="en-US" altLang="zh-CN"/>
              <a:t>Containerization</a:t>
            </a:r>
            <a:endParaRPr lang="zh-CN" altLang="en-US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740CC83-1FCD-1F41-80C2-B340ACB3F793}"/>
              </a:ext>
            </a:extLst>
          </p:cNvPr>
          <p:cNvCxnSpPr>
            <a:cxnSpLocks/>
          </p:cNvCxnSpPr>
          <p:nvPr/>
        </p:nvCxnSpPr>
        <p:spPr>
          <a:xfrm flipV="1">
            <a:off x="2919873" y="3659174"/>
            <a:ext cx="359927" cy="127697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What Is a Docker Image? | Packagecloud Blog">
            <a:extLst>
              <a:ext uri="{FF2B5EF4-FFF2-40B4-BE49-F238E27FC236}">
                <a16:creationId xmlns:a16="http://schemas.microsoft.com/office/drawing/2014/main" id="{185554F8-8E85-3BC4-D164-E2EFD301A8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9" t="19921" r="31542" b="12827"/>
          <a:stretch/>
        </p:blipFill>
        <p:spPr bwMode="auto">
          <a:xfrm>
            <a:off x="2943828" y="4152012"/>
            <a:ext cx="396279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F6F29ABE-92E7-1F5E-2A02-C26C0A142C68}"/>
              </a:ext>
            </a:extLst>
          </p:cNvPr>
          <p:cNvGrpSpPr/>
          <p:nvPr/>
        </p:nvGrpSpPr>
        <p:grpSpPr>
          <a:xfrm>
            <a:off x="5458803" y="3547376"/>
            <a:ext cx="2645533" cy="212400"/>
            <a:chOff x="5007992" y="5198848"/>
            <a:chExt cx="1728192" cy="212400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4F236706-123F-4D6D-CC6B-106B2217A42F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CF7420B7-A9B9-A849-81AD-6DBFA6AA78A0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8BD3B7A8-A03F-7632-AE63-F5B8EBA75009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FDC52BA4-433F-C58C-F9C3-C0DB7E6BC7AB}"/>
              </a:ext>
            </a:extLst>
          </p:cNvPr>
          <p:cNvSpPr txBox="1"/>
          <p:nvPr/>
        </p:nvSpPr>
        <p:spPr>
          <a:xfrm>
            <a:off x="5359436" y="3730650"/>
            <a:ext cx="303292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3"/>
            </a:pPr>
            <a:r>
              <a:rPr kumimoji="1" lang="en-US" altLang="zh-CN"/>
              <a:t>Runtime initialization</a:t>
            </a:r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A698CF00-62D8-DE20-E16B-DFDFED2F343C}"/>
              </a:ext>
            </a:extLst>
          </p:cNvPr>
          <p:cNvGrpSpPr/>
          <p:nvPr/>
        </p:nvGrpSpPr>
        <p:grpSpPr>
          <a:xfrm>
            <a:off x="8264892" y="3542607"/>
            <a:ext cx="2645533" cy="212400"/>
            <a:chOff x="5007992" y="5198848"/>
            <a:chExt cx="1728192" cy="212400"/>
          </a:xfrm>
        </p:grpSpPr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42479AB6-0C26-61CF-3A3B-5F0AEB2FA647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BD462F35-4AFA-23D6-634C-17BBC1178CE4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452FEF72-83A1-C6F4-6083-BC2EBA4A978B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0EBA7E69-656A-4AA5-AECE-A3DBD6E7BCF8}"/>
              </a:ext>
            </a:extLst>
          </p:cNvPr>
          <p:cNvSpPr/>
          <p:nvPr/>
        </p:nvSpPr>
        <p:spPr>
          <a:xfrm>
            <a:off x="8968432" y="3433563"/>
            <a:ext cx="2448272" cy="490803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3D6B3CB-20FC-80B4-6976-3135C6F6FF79}"/>
              </a:ext>
            </a:extLst>
          </p:cNvPr>
          <p:cNvSpPr txBox="1"/>
          <p:nvPr/>
        </p:nvSpPr>
        <p:spPr>
          <a:xfrm>
            <a:off x="6597766" y="2812406"/>
            <a:ext cx="237066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Where </a:t>
            </a:r>
            <a:r>
              <a:rPr lang="en-US" altLang="zh-CN" err="1"/>
              <a:t>foobar</a:t>
            </a:r>
            <a:r>
              <a:rPr lang="en-US" altLang="zh-CN"/>
              <a:t> runs: </a:t>
            </a:r>
            <a:endParaRPr lang="zh-CN" altLang="en-US"/>
          </a:p>
        </p:txBody>
      </p: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8FC5EDD9-CF6C-2D3D-06B2-CE17367FE2D5}"/>
              </a:ext>
            </a:extLst>
          </p:cNvPr>
          <p:cNvSpPr/>
          <p:nvPr/>
        </p:nvSpPr>
        <p:spPr>
          <a:xfrm>
            <a:off x="8104336" y="3110477"/>
            <a:ext cx="660826" cy="372749"/>
          </a:xfrm>
          <a:custGeom>
            <a:avLst/>
            <a:gdLst>
              <a:gd name="connsiteX0" fmla="*/ 326633 w 660826"/>
              <a:gd name="connsiteY0" fmla="*/ 0 h 372749"/>
              <a:gd name="connsiteX1" fmla="*/ 652789 w 660826"/>
              <a:gd name="connsiteY1" fmla="*/ 180551 h 372749"/>
              <a:gd name="connsiteX2" fmla="*/ 29599 w 660826"/>
              <a:gd name="connsiteY2" fmla="*/ 186375 h 372749"/>
              <a:gd name="connsiteX3" fmla="*/ 157731 w 660826"/>
              <a:gd name="connsiteY3" fmla="*/ 372749 h 3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6" h="372749">
                <a:moveTo>
                  <a:pt x="326633" y="0"/>
                </a:moveTo>
                <a:cubicBezTo>
                  <a:pt x="514464" y="74744"/>
                  <a:pt x="702295" y="149489"/>
                  <a:pt x="652789" y="180551"/>
                </a:cubicBezTo>
                <a:cubicBezTo>
                  <a:pt x="603283" y="211614"/>
                  <a:pt x="112109" y="154342"/>
                  <a:pt x="29599" y="186375"/>
                </a:cubicBezTo>
                <a:cubicBezTo>
                  <a:pt x="-52911" y="218408"/>
                  <a:pt x="52410" y="295578"/>
                  <a:pt x="157731" y="372749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408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  <p:bldP spid="33" grpId="0" animBg="1"/>
      <p:bldP spid="41" grpId="0" animBg="1"/>
      <p:bldP spid="4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1B6833-897F-A1DD-D099-8A493DCE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Not all phases can be accelerated by existing solutions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A196EE-8F8F-660E-D4B2-863FF9C5F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744094"/>
          </a:xfrm>
        </p:spPr>
        <p:txBody>
          <a:bodyPr/>
          <a:lstStyle/>
          <a:p>
            <a:r>
              <a:rPr kumimoji="1" lang="en-US" altLang="zh-CN" dirty="0"/>
              <a:t>They can partially address the issues but hot overall </a:t>
            </a:r>
          </a:p>
          <a:p>
            <a:pPr lvl="1"/>
            <a:r>
              <a:rPr kumimoji="1" lang="en-US" altLang="zh-CN" b="1" dirty="0"/>
              <a:t>Download image: </a:t>
            </a:r>
            <a:r>
              <a:rPr kumimoji="1" lang="en-US" altLang="zh-CN" dirty="0"/>
              <a:t>optimize the pull, but still has a huge cost </a:t>
            </a:r>
            <a:r>
              <a:rPr kumimoji="1" lang="en-US" altLang="zh-CN" baseline="30000" dirty="0"/>
              <a:t>(e.g., [1]) </a:t>
            </a:r>
          </a:p>
          <a:p>
            <a:pPr lvl="1"/>
            <a:r>
              <a:rPr kumimoji="1" lang="en-US" altLang="zh-CN" b="1" dirty="0"/>
              <a:t>Containerization: </a:t>
            </a:r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cgroup</a:t>
            </a:r>
            <a:r>
              <a:rPr kumimoji="1" lang="en-US" altLang="zh-CN" dirty="0"/>
              <a:t> and namespace pooling to hide its cost </a:t>
            </a:r>
            <a:r>
              <a:rPr kumimoji="1" lang="en-US" altLang="zh-CN" baseline="30000" dirty="0"/>
              <a:t>[2] </a:t>
            </a:r>
          </a:p>
          <a:p>
            <a:pPr lvl="1"/>
            <a:r>
              <a:rPr kumimoji="1" lang="en-US" altLang="zh-CN" b="1" dirty="0"/>
              <a:t>Runtime initialization:</a:t>
            </a:r>
            <a:endParaRPr kumimoji="1" lang="zh-CN" altLang="en-US" b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B2C9E2-8A27-42D9-3736-E180D0EA7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8AB54B-1100-7793-2214-D0522E1DE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49" y="3348302"/>
            <a:ext cx="576064" cy="576064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D73B6A3-0A69-3046-FAE5-222C1CA01B0A}"/>
              </a:ext>
            </a:extLst>
          </p:cNvPr>
          <p:cNvCxnSpPr>
            <a:cxnSpLocks/>
          </p:cNvCxnSpPr>
          <p:nvPr/>
        </p:nvCxnSpPr>
        <p:spPr>
          <a:xfrm>
            <a:off x="1479600" y="3649588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760B85B-77D5-7654-955D-BA7A28F2BC9B}"/>
              </a:ext>
            </a:extLst>
          </p:cNvPr>
          <p:cNvCxnSpPr>
            <a:cxnSpLocks/>
          </p:cNvCxnSpPr>
          <p:nvPr/>
        </p:nvCxnSpPr>
        <p:spPr>
          <a:xfrm>
            <a:off x="1479600" y="4945732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New OpenNebula 5.12 Beta with Docker Hub Integration - OpenNebula – Open  Source Cloud &amp; Edge Computing Platform">
            <a:extLst>
              <a:ext uri="{FF2B5EF4-FFF2-40B4-BE49-F238E27FC236}">
                <a16:creationId xmlns:a16="http://schemas.microsoft.com/office/drawing/2014/main" id="{B416EFD3-DE4C-AABB-3068-061CD6A5C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04" y="4657700"/>
            <a:ext cx="1800200" cy="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9F1C7D1-F4CB-50E9-59D1-24F0CB47C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640" y="3433563"/>
            <a:ext cx="451225" cy="451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圆角矩形标注 9">
            <a:extLst>
              <a:ext uri="{FF2B5EF4-FFF2-40B4-BE49-F238E27FC236}">
                <a16:creationId xmlns:a16="http://schemas.microsoft.com/office/drawing/2014/main" id="{CE2423C8-5CC7-C2A5-1FB5-21712BE6305C}"/>
              </a:ext>
            </a:extLst>
          </p:cNvPr>
          <p:cNvSpPr/>
          <p:nvPr/>
        </p:nvSpPr>
        <p:spPr>
          <a:xfrm>
            <a:off x="471714" y="2766320"/>
            <a:ext cx="4896318" cy="432044"/>
          </a:xfrm>
          <a:prstGeom prst="wedgeRoundRectCallout">
            <a:avLst>
              <a:gd name="adj1" fmla="val -15721"/>
              <a:gd name="adj2" fmla="val 98897"/>
              <a:gd name="adj3" fmla="val 16667"/>
            </a:avLst>
          </a:prstGeom>
          <a:noFill/>
          <a:ln w="635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D0049AF-A24E-AFA4-289E-07FA339DC45E}"/>
              </a:ext>
            </a:extLst>
          </p:cNvPr>
          <p:cNvSpPr txBox="1"/>
          <p:nvPr/>
        </p:nvSpPr>
        <p:spPr>
          <a:xfrm>
            <a:off x="550735" y="2812406"/>
            <a:ext cx="4738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docker run </a:t>
            </a:r>
            <a:r>
              <a:rPr kumimoji="1" lang="en-US" altLang="zh-CN" b="0" i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SOME_IMG </a:t>
            </a:r>
            <a:r>
              <a:rPr kumimoji="1" lang="en-US" altLang="zh-CN" b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python </a:t>
            </a:r>
            <a:r>
              <a:rPr kumimoji="1" lang="en-US" altLang="zh-CN" b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foobar.py</a:t>
            </a:r>
            <a:r>
              <a:rPr kumimoji="1" lang="en-US" altLang="zh-CN" b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D5877148-B8D5-17DA-83FC-26C71AD0D4B5}"/>
              </a:ext>
            </a:extLst>
          </p:cNvPr>
          <p:cNvCxnSpPr>
            <a:cxnSpLocks/>
          </p:cNvCxnSpPr>
          <p:nvPr/>
        </p:nvCxnSpPr>
        <p:spPr>
          <a:xfrm>
            <a:off x="1479600" y="429766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334DDBCF-25A5-0B7F-FA07-7AD3D2E5AD61}"/>
              </a:ext>
            </a:extLst>
          </p:cNvPr>
          <p:cNvSpPr txBox="1"/>
          <p:nvPr/>
        </p:nvSpPr>
        <p:spPr>
          <a:xfrm>
            <a:off x="284309" y="4098909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Network</a:t>
            </a:r>
            <a:endParaRPr lang="zh-CN" altLang="en-US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CB7CEA33-480B-B06B-7361-C44CE2CABB09}"/>
              </a:ext>
            </a:extLst>
          </p:cNvPr>
          <p:cNvCxnSpPr/>
          <p:nvPr/>
        </p:nvCxnSpPr>
        <p:spPr>
          <a:xfrm>
            <a:off x="2343696" y="3659175"/>
            <a:ext cx="576177" cy="1286557"/>
          </a:xfrm>
          <a:prstGeom prst="straightConnector1">
            <a:avLst/>
          </a:prstGeom>
          <a:ln w="158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83C10F94-7B1B-34E3-6FE2-560D334CEA50}"/>
              </a:ext>
            </a:extLst>
          </p:cNvPr>
          <p:cNvSpPr txBox="1"/>
          <p:nvPr/>
        </p:nvSpPr>
        <p:spPr>
          <a:xfrm>
            <a:off x="1695624" y="4960178"/>
            <a:ext cx="23706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/>
            </a:pPr>
            <a:r>
              <a:rPr kumimoji="1" lang="en-US" altLang="zh-CN" dirty="0"/>
              <a:t>Download image</a:t>
            </a:r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6F758AC-DF95-FCD9-ACF4-F2E83C0277BF}"/>
              </a:ext>
            </a:extLst>
          </p:cNvPr>
          <p:cNvGrpSpPr/>
          <p:nvPr/>
        </p:nvGrpSpPr>
        <p:grpSpPr>
          <a:xfrm>
            <a:off x="3340106" y="3554673"/>
            <a:ext cx="2027925" cy="212400"/>
            <a:chOff x="5007992" y="5198848"/>
            <a:chExt cx="1728192" cy="212400"/>
          </a:xfrm>
        </p:grpSpPr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83F98A52-E343-EBF2-CD2C-549A1A121E99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7D7731BA-84F3-6AE5-11DC-601284063400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0E719272-AC04-6E4B-CBDA-FDBCF233DAB0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F6669D8A-2DC6-5EC8-7F6B-A3B00FCF543E}"/>
              </a:ext>
            </a:extLst>
          </p:cNvPr>
          <p:cNvSpPr txBox="1"/>
          <p:nvPr/>
        </p:nvSpPr>
        <p:spPr>
          <a:xfrm>
            <a:off x="3099836" y="3735788"/>
            <a:ext cx="237066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2"/>
            </a:pPr>
            <a:r>
              <a:rPr kumimoji="1" lang="en-US" altLang="zh-CN"/>
              <a:t>Containerization</a:t>
            </a:r>
            <a:endParaRPr lang="zh-CN" altLang="en-US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740CC83-1FCD-1F41-80C2-B340ACB3F793}"/>
              </a:ext>
            </a:extLst>
          </p:cNvPr>
          <p:cNvCxnSpPr>
            <a:cxnSpLocks/>
          </p:cNvCxnSpPr>
          <p:nvPr/>
        </p:nvCxnSpPr>
        <p:spPr>
          <a:xfrm flipV="1">
            <a:off x="2919873" y="3659174"/>
            <a:ext cx="359927" cy="127697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What Is a Docker Image? | Packagecloud Blog">
            <a:extLst>
              <a:ext uri="{FF2B5EF4-FFF2-40B4-BE49-F238E27FC236}">
                <a16:creationId xmlns:a16="http://schemas.microsoft.com/office/drawing/2014/main" id="{185554F8-8E85-3BC4-D164-E2EFD301A8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9" t="19921" r="31542" b="12827"/>
          <a:stretch/>
        </p:blipFill>
        <p:spPr bwMode="auto">
          <a:xfrm>
            <a:off x="2943828" y="4152012"/>
            <a:ext cx="396279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F6F29ABE-92E7-1F5E-2A02-C26C0A142C68}"/>
              </a:ext>
            </a:extLst>
          </p:cNvPr>
          <p:cNvGrpSpPr/>
          <p:nvPr/>
        </p:nvGrpSpPr>
        <p:grpSpPr>
          <a:xfrm>
            <a:off x="5458803" y="3547376"/>
            <a:ext cx="2645533" cy="212400"/>
            <a:chOff x="5007992" y="5198848"/>
            <a:chExt cx="1728192" cy="212400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4F236706-123F-4D6D-CC6B-106B2217A42F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CF7420B7-A9B9-A849-81AD-6DBFA6AA78A0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8BD3B7A8-A03F-7632-AE63-F5B8EBA75009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FDC52BA4-433F-C58C-F9C3-C0DB7E6BC7AB}"/>
              </a:ext>
            </a:extLst>
          </p:cNvPr>
          <p:cNvSpPr txBox="1"/>
          <p:nvPr/>
        </p:nvSpPr>
        <p:spPr>
          <a:xfrm>
            <a:off x="5359436" y="3730650"/>
            <a:ext cx="303292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3"/>
            </a:pPr>
            <a:r>
              <a:rPr kumimoji="1" lang="en-US" altLang="zh-CN"/>
              <a:t>Runtime initialization</a:t>
            </a:r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A698CF00-62D8-DE20-E16B-DFDFED2F343C}"/>
              </a:ext>
            </a:extLst>
          </p:cNvPr>
          <p:cNvGrpSpPr/>
          <p:nvPr/>
        </p:nvGrpSpPr>
        <p:grpSpPr>
          <a:xfrm>
            <a:off x="8264892" y="3542607"/>
            <a:ext cx="2645533" cy="212400"/>
            <a:chOff x="5007992" y="5198848"/>
            <a:chExt cx="1728192" cy="212400"/>
          </a:xfrm>
        </p:grpSpPr>
        <p:cxnSp>
          <p:nvCxnSpPr>
            <p:cNvPr id="35" name="直线连接符 34">
              <a:extLst>
                <a:ext uri="{FF2B5EF4-FFF2-40B4-BE49-F238E27FC236}">
                  <a16:creationId xmlns:a16="http://schemas.microsoft.com/office/drawing/2014/main" id="{42479AB6-0C26-61CF-3A3B-5F0AEB2FA647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BD462F35-4AFA-23D6-634C-17BBC1178CE4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452FEF72-83A1-C6F4-6083-BC2EBA4A978B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0EBA7E69-656A-4AA5-AECE-A3DBD6E7BCF8}"/>
              </a:ext>
            </a:extLst>
          </p:cNvPr>
          <p:cNvSpPr/>
          <p:nvPr/>
        </p:nvSpPr>
        <p:spPr>
          <a:xfrm>
            <a:off x="8968432" y="3433563"/>
            <a:ext cx="2448272" cy="490803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3D6B3CB-20FC-80B4-6976-3135C6F6FF79}"/>
              </a:ext>
            </a:extLst>
          </p:cNvPr>
          <p:cNvSpPr txBox="1"/>
          <p:nvPr/>
        </p:nvSpPr>
        <p:spPr>
          <a:xfrm>
            <a:off x="6597766" y="2812406"/>
            <a:ext cx="237066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>
                <a:solidFill>
                  <a:schemeClr val="accent6">
                    <a:lumMod val="75000"/>
                  </a:schemeClr>
                </a:solidFill>
              </a:rPr>
              <a:t>Where </a:t>
            </a:r>
            <a:r>
              <a:rPr lang="en-US" altLang="zh-CN" err="1">
                <a:solidFill>
                  <a:schemeClr val="accent6">
                    <a:lumMod val="75000"/>
                  </a:schemeClr>
                </a:solidFill>
              </a:rPr>
              <a:t>foobar</a:t>
            </a:r>
            <a:r>
              <a:rPr lang="en-US" altLang="zh-CN">
                <a:solidFill>
                  <a:schemeClr val="accent6">
                    <a:lumMod val="75000"/>
                  </a:schemeClr>
                </a:solidFill>
              </a:rPr>
              <a:t> runs: </a:t>
            </a: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8FC5EDD9-CF6C-2D3D-06B2-CE17367FE2D5}"/>
              </a:ext>
            </a:extLst>
          </p:cNvPr>
          <p:cNvSpPr/>
          <p:nvPr/>
        </p:nvSpPr>
        <p:spPr>
          <a:xfrm>
            <a:off x="8104336" y="3110477"/>
            <a:ext cx="660826" cy="372749"/>
          </a:xfrm>
          <a:custGeom>
            <a:avLst/>
            <a:gdLst>
              <a:gd name="connsiteX0" fmla="*/ 326633 w 660826"/>
              <a:gd name="connsiteY0" fmla="*/ 0 h 372749"/>
              <a:gd name="connsiteX1" fmla="*/ 652789 w 660826"/>
              <a:gd name="connsiteY1" fmla="*/ 180551 h 372749"/>
              <a:gd name="connsiteX2" fmla="*/ 29599 w 660826"/>
              <a:gd name="connsiteY2" fmla="*/ 186375 h 372749"/>
              <a:gd name="connsiteX3" fmla="*/ 157731 w 660826"/>
              <a:gd name="connsiteY3" fmla="*/ 372749 h 3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6" h="372749">
                <a:moveTo>
                  <a:pt x="326633" y="0"/>
                </a:moveTo>
                <a:cubicBezTo>
                  <a:pt x="514464" y="74744"/>
                  <a:pt x="702295" y="149489"/>
                  <a:pt x="652789" y="180551"/>
                </a:cubicBezTo>
                <a:cubicBezTo>
                  <a:pt x="603283" y="211614"/>
                  <a:pt x="112109" y="154342"/>
                  <a:pt x="29599" y="186375"/>
                </a:cubicBezTo>
                <a:cubicBezTo>
                  <a:pt x="-52911" y="218408"/>
                  <a:pt x="52410" y="295578"/>
                  <a:pt x="157731" y="372749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34D62B3A-CD52-D5B0-6D68-2F38B3AB1899}"/>
              </a:ext>
            </a:extLst>
          </p:cNvPr>
          <p:cNvGraphicFramePr/>
          <p:nvPr/>
        </p:nvGraphicFramePr>
        <p:xfrm>
          <a:off x="7322518" y="4209750"/>
          <a:ext cx="2329482" cy="1347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40" name="组合 39">
            <a:extLst>
              <a:ext uri="{FF2B5EF4-FFF2-40B4-BE49-F238E27FC236}">
                <a16:creationId xmlns:a16="http://schemas.microsoft.com/office/drawing/2014/main" id="{9935D384-1BA9-5106-ABBA-77C33B5427AB}"/>
              </a:ext>
            </a:extLst>
          </p:cNvPr>
          <p:cNvGrpSpPr/>
          <p:nvPr/>
        </p:nvGrpSpPr>
        <p:grpSpPr>
          <a:xfrm>
            <a:off x="4652255" y="4209750"/>
            <a:ext cx="2329482" cy="1347124"/>
            <a:chOff x="4495709" y="4191969"/>
            <a:chExt cx="2329482" cy="1347124"/>
          </a:xfrm>
        </p:grpSpPr>
        <p:graphicFrame>
          <p:nvGraphicFramePr>
            <p:cNvPr id="43" name="图表 42">
              <a:extLst>
                <a:ext uri="{FF2B5EF4-FFF2-40B4-BE49-F238E27FC236}">
                  <a16:creationId xmlns:a16="http://schemas.microsoft.com/office/drawing/2014/main" id="{549341FD-1BB1-933E-D994-AB31BD2048E7}"/>
                </a:ext>
              </a:extLst>
            </p:cNvPr>
            <p:cNvGraphicFramePr/>
            <p:nvPr/>
          </p:nvGraphicFramePr>
          <p:xfrm>
            <a:off x="4495709" y="4191969"/>
            <a:ext cx="2329482" cy="13471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C07F5B0-B977-ADDE-D299-0E4CD4C7FD72}"/>
                </a:ext>
              </a:extLst>
            </p:cNvPr>
            <p:cNvSpPr txBox="1"/>
            <p:nvPr/>
          </p:nvSpPr>
          <p:spPr>
            <a:xfrm>
              <a:off x="5359436" y="5056613"/>
              <a:ext cx="5207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/>
                <a:t>1</a:t>
              </a:r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4199FEC4-01FD-BAEC-DFEE-C7F12638A030}"/>
                </a:ext>
              </a:extLst>
            </p:cNvPr>
            <p:cNvSpPr txBox="1"/>
            <p:nvPr/>
          </p:nvSpPr>
          <p:spPr>
            <a:xfrm>
              <a:off x="5688000" y="5052877"/>
              <a:ext cx="5207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/>
                <a:t>2</a:t>
              </a:r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7434845F-A6B7-C184-2BA6-662CC5FB2B82}"/>
                </a:ext>
              </a:extLst>
            </p:cNvPr>
            <p:cNvSpPr txBox="1"/>
            <p:nvPr/>
          </p:nvSpPr>
          <p:spPr>
            <a:xfrm>
              <a:off x="6007341" y="5054447"/>
              <a:ext cx="5207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3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254A8C8E-8E47-D4B5-505E-B3583E96C9E7}"/>
              </a:ext>
            </a:extLst>
          </p:cNvPr>
          <p:cNvSpPr txBox="1"/>
          <p:nvPr/>
        </p:nvSpPr>
        <p:spPr>
          <a:xfrm rot="16200000">
            <a:off x="7488121" y="4331444"/>
            <a:ext cx="1922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+ Fast network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8C29B10-B1A2-6287-EA63-3DE8489BDB59}"/>
              </a:ext>
            </a:extLst>
          </p:cNvPr>
          <p:cNvSpPr txBox="1"/>
          <p:nvPr/>
        </p:nvSpPr>
        <p:spPr>
          <a:xfrm>
            <a:off x="-503757" y="5302607"/>
            <a:ext cx="467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200" baseline="30000" dirty="0"/>
              <a:t>[1] </a:t>
            </a:r>
            <a:r>
              <a:rPr kumimoji="1" lang="en-US" altLang="zh-CN" sz="1200" baseline="30000" dirty="0" err="1"/>
              <a:t>FaaSNet</a:t>
            </a:r>
            <a:r>
              <a:rPr kumimoji="1" lang="en-US" altLang="zh-CN" sz="1200" baseline="30000" dirty="0"/>
              <a:t>: Scalable and Fast Provisioning of Custom Serverless Container Runtimes at Alibaba Cloud Function Compute, ATC’21 </a:t>
            </a:r>
          </a:p>
          <a:p>
            <a:pPr lvl="1"/>
            <a:r>
              <a:rPr kumimoji="1" lang="en-US" altLang="zh-CN" sz="1200" baseline="30000" dirty="0"/>
              <a:t>[2] SOCK: Rapid Task Provisioning with Serverless-Optimized Containers, ATC’18</a:t>
            </a:r>
          </a:p>
          <a:p>
            <a:pPr lvl="1"/>
            <a:endParaRPr kumimoji="1" lang="en-US" altLang="zh-CN" sz="1200" baseline="30000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6E5B65E-5CBF-6D05-43BF-6325AC725D62}"/>
              </a:ext>
            </a:extLst>
          </p:cNvPr>
          <p:cNvSpPr txBox="1"/>
          <p:nvPr/>
        </p:nvSpPr>
        <p:spPr>
          <a:xfrm rot="16200000">
            <a:off x="8074103" y="4626752"/>
            <a:ext cx="1347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solidFill>
                  <a:srgbClr val="C00000"/>
                </a:solidFill>
              </a:rPr>
              <a:t>+ pooling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E975A4C-050E-BAFD-39B6-D6503E704A0F}"/>
              </a:ext>
            </a:extLst>
          </p:cNvPr>
          <p:cNvSpPr txBox="1"/>
          <p:nvPr/>
        </p:nvSpPr>
        <p:spPr>
          <a:xfrm>
            <a:off x="8765162" y="4345715"/>
            <a:ext cx="633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solidFill>
                  <a:srgbClr val="C00000"/>
                </a:solidFill>
              </a:rPr>
              <a:t>?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53" name="右箭头 52">
            <a:extLst>
              <a:ext uri="{FF2B5EF4-FFF2-40B4-BE49-F238E27FC236}">
                <a16:creationId xmlns:a16="http://schemas.microsoft.com/office/drawing/2014/main" id="{B65994E4-5673-E575-B1AE-242092403B43}"/>
              </a:ext>
            </a:extLst>
          </p:cNvPr>
          <p:cNvSpPr/>
          <p:nvPr/>
        </p:nvSpPr>
        <p:spPr>
          <a:xfrm>
            <a:off x="6947524" y="4638610"/>
            <a:ext cx="459032" cy="432048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26D3CF7-77EA-EFCD-F12F-C3662908BE81}"/>
              </a:ext>
            </a:extLst>
          </p:cNvPr>
          <p:cNvSpPr txBox="1"/>
          <p:nvPr/>
        </p:nvSpPr>
        <p:spPr>
          <a:xfrm>
            <a:off x="3141967" y="2262331"/>
            <a:ext cx="438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?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97409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DA692A26-1B63-C9BE-E3D4-103DAF2A2BB3}"/>
              </a:ext>
            </a:extLst>
          </p:cNvPr>
          <p:cNvSpPr txBox="1"/>
          <p:nvPr/>
        </p:nvSpPr>
        <p:spPr>
          <a:xfrm>
            <a:off x="2833804" y="2535802"/>
            <a:ext cx="1038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400" b="1"/>
              <a:t>…</a:t>
            </a:r>
            <a:endParaRPr lang="zh-CN" altLang="en-US" sz="2400" b="1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0F6CB9E-C716-EE97-5B83-C74F7152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Idea: reusing initialized state from other containers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252036-7829-BD41-9622-511893989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020109"/>
          </a:xfrm>
        </p:spPr>
        <p:txBody>
          <a:bodyPr/>
          <a:lstStyle/>
          <a:p>
            <a:r>
              <a:rPr kumimoji="1" lang="en-US" altLang="zh-CN" dirty="0"/>
              <a:t>Key observation: runtime initialization == initialize container virtual memory </a:t>
            </a:r>
          </a:p>
          <a:p>
            <a:pPr lvl="1"/>
            <a:r>
              <a:rPr kumimoji="1" lang="en-US" altLang="zh-CN" dirty="0"/>
              <a:t>We can inherit it from another container if it has initialized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EA82B9-31E4-C5E6-2D6C-CEF920DBD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D84C13-C384-13DA-9D92-F3249815D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49" y="3348302"/>
            <a:ext cx="576064" cy="576064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09445FD6-D49F-700E-CA22-37E3DDDC17A0}"/>
              </a:ext>
            </a:extLst>
          </p:cNvPr>
          <p:cNvCxnSpPr>
            <a:cxnSpLocks/>
          </p:cNvCxnSpPr>
          <p:nvPr/>
        </p:nvCxnSpPr>
        <p:spPr>
          <a:xfrm>
            <a:off x="1479600" y="3649588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509EF852-9B9E-E337-062F-EA0F255E3128}"/>
              </a:ext>
            </a:extLst>
          </p:cNvPr>
          <p:cNvGrpSpPr/>
          <p:nvPr/>
        </p:nvGrpSpPr>
        <p:grpSpPr>
          <a:xfrm>
            <a:off x="1632212" y="3562757"/>
            <a:ext cx="2645533" cy="212400"/>
            <a:chOff x="5007992" y="5198848"/>
            <a:chExt cx="1728192" cy="212400"/>
          </a:xfrm>
        </p:grpSpPr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B66331AB-FDCB-A8E2-CB13-DED87E03E8DA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57E65B3F-4C33-E2D3-3B41-8B9D7DD32C54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21376E1E-15CD-7A14-7D65-CEA54FF22E61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4E46AE65-D668-CFAD-F938-88173E65F2CF}"/>
              </a:ext>
            </a:extLst>
          </p:cNvPr>
          <p:cNvSpPr txBox="1"/>
          <p:nvPr/>
        </p:nvSpPr>
        <p:spPr>
          <a:xfrm>
            <a:off x="1407592" y="3721596"/>
            <a:ext cx="303292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3"/>
            </a:pPr>
            <a:r>
              <a:rPr kumimoji="1" lang="en-US" altLang="zh-CN"/>
              <a:t>Runtime initialization</a:t>
            </a:r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B4DC8B2-D1C6-A84C-C501-1D73E5DA5B94}"/>
              </a:ext>
            </a:extLst>
          </p:cNvPr>
          <p:cNvGrpSpPr/>
          <p:nvPr/>
        </p:nvGrpSpPr>
        <p:grpSpPr>
          <a:xfrm>
            <a:off x="1638325" y="2425456"/>
            <a:ext cx="576065" cy="864087"/>
            <a:chOff x="1638325" y="2425456"/>
            <a:chExt cx="576065" cy="86408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1BC1E0B-7739-8606-65B4-F8ED02C2563B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A889EBB-0171-CDC6-5AB2-CDC33FF87F68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534C0D5-5755-FDCC-ED5C-3691069D8271}"/>
              </a:ext>
            </a:extLst>
          </p:cNvPr>
          <p:cNvGrpSpPr/>
          <p:nvPr/>
        </p:nvGrpSpPr>
        <p:grpSpPr>
          <a:xfrm>
            <a:off x="2427015" y="2425456"/>
            <a:ext cx="576065" cy="864087"/>
            <a:chOff x="1638325" y="2425456"/>
            <a:chExt cx="576065" cy="86408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2772F05-FDDB-CD29-A25A-D4B387CF1BA2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08976FA-6BEE-1A78-4FE3-A8EE8229D379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4B19149-6118-E80A-7256-4CE689E29775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FF52AD5-CB00-74EB-4EE0-C6A141F2E8C7}"/>
              </a:ext>
            </a:extLst>
          </p:cNvPr>
          <p:cNvGrpSpPr/>
          <p:nvPr/>
        </p:nvGrpSpPr>
        <p:grpSpPr>
          <a:xfrm>
            <a:off x="3714102" y="2431455"/>
            <a:ext cx="576065" cy="864087"/>
            <a:chOff x="1638325" y="2425456"/>
            <a:chExt cx="576065" cy="86408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93FC29D-3883-0E08-7220-869482C0F54C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321DADB-90AD-6FC6-8236-A015A390B364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871DEDA-C680-2DED-8FB6-30194060F1BE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4CABB89-510B-118F-054E-1CC0CD3F3158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BF39BF4F-5B75-7B89-F27C-9444A2868E81}"/>
              </a:ext>
            </a:extLst>
          </p:cNvPr>
          <p:cNvSpPr txBox="1"/>
          <p:nvPr/>
        </p:nvSpPr>
        <p:spPr>
          <a:xfrm>
            <a:off x="34137" y="4488428"/>
            <a:ext cx="22143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3.1 load modules </a:t>
            </a:r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0FD18FE-5EDD-7814-C871-9D1D0B106C6B}"/>
              </a:ext>
            </a:extLst>
          </p:cNvPr>
          <p:cNvSpPr txBox="1"/>
          <p:nvPr/>
        </p:nvSpPr>
        <p:spPr>
          <a:xfrm>
            <a:off x="2145392" y="4488428"/>
            <a:ext cx="29346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3.2 Translate to byte code</a:t>
            </a:r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39F3170-EAA5-B5EF-2B3A-40765FEEBF8A}"/>
              </a:ext>
            </a:extLst>
          </p:cNvPr>
          <p:cNvSpPr txBox="1"/>
          <p:nvPr/>
        </p:nvSpPr>
        <p:spPr>
          <a:xfrm>
            <a:off x="5214194" y="4488428"/>
            <a:ext cx="33941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3.3 Execute module functions</a:t>
            </a:r>
            <a:endParaRPr lang="zh-CN" altLang="en-US"/>
          </a:p>
        </p:txBody>
      </p: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D3AA780C-21B5-5C36-59E3-C0C77693881D}"/>
              </a:ext>
            </a:extLst>
          </p:cNvPr>
          <p:cNvCxnSpPr>
            <a:cxnSpLocks/>
          </p:cNvCxnSpPr>
          <p:nvPr/>
        </p:nvCxnSpPr>
        <p:spPr>
          <a:xfrm flipH="1">
            <a:off x="327472" y="4009629"/>
            <a:ext cx="1224136" cy="478799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36535545-D4A5-C5A1-292B-3C1B26B6B667}"/>
              </a:ext>
            </a:extLst>
          </p:cNvPr>
          <p:cNvCxnSpPr>
            <a:cxnSpLocks/>
          </p:cNvCxnSpPr>
          <p:nvPr/>
        </p:nvCxnSpPr>
        <p:spPr>
          <a:xfrm>
            <a:off x="4269055" y="4009629"/>
            <a:ext cx="4123313" cy="504055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FF6DFCE-1767-DFA3-F9A9-C21FB0796939}"/>
              </a:ext>
            </a:extLst>
          </p:cNvPr>
          <p:cNvGrpSpPr/>
          <p:nvPr/>
        </p:nvGrpSpPr>
        <p:grpSpPr>
          <a:xfrm>
            <a:off x="4528243" y="3562757"/>
            <a:ext cx="4224165" cy="212400"/>
            <a:chOff x="5007992" y="5198848"/>
            <a:chExt cx="2759432" cy="212400"/>
          </a:xfrm>
        </p:grpSpPr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AB6BEF36-BA28-BB17-2A26-BE22590694EC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BD1CC9C8-B7C0-1518-62BC-7AA76D6664BB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05EDDF68-313C-A97B-9CFA-4C46ECE85E44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E3560B56-ACA4-5E46-A46F-09CF13A2A34A}"/>
              </a:ext>
            </a:extLst>
          </p:cNvPr>
          <p:cNvSpPr txBox="1"/>
          <p:nvPr/>
        </p:nvSpPr>
        <p:spPr>
          <a:xfrm>
            <a:off x="277279" y="2399782"/>
            <a:ext cx="1542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In-memory state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42336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  <p:bldP spid="3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DA692A26-1B63-C9BE-E3D4-103DAF2A2BB3}"/>
              </a:ext>
            </a:extLst>
          </p:cNvPr>
          <p:cNvSpPr txBox="1"/>
          <p:nvPr/>
        </p:nvSpPr>
        <p:spPr>
          <a:xfrm>
            <a:off x="2833804" y="2535802"/>
            <a:ext cx="1038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400" b="1"/>
              <a:t>…</a:t>
            </a:r>
            <a:endParaRPr lang="zh-CN" altLang="en-US" sz="2400" b="1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0F6CB9E-C716-EE97-5B83-C74F7152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Idea: reusing initialized state from other containers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252036-7829-BD41-9622-511893989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193460"/>
          </a:xfrm>
        </p:spPr>
        <p:txBody>
          <a:bodyPr/>
          <a:lstStyle/>
          <a:p>
            <a:r>
              <a:rPr kumimoji="1" lang="en-US" altLang="zh-CN" dirty="0"/>
              <a:t>Key observation: runtime initialization == initialize container memory </a:t>
            </a:r>
          </a:p>
          <a:p>
            <a:pPr lvl="1"/>
            <a:r>
              <a:rPr kumimoji="1" lang="en-US" altLang="zh-CN" dirty="0"/>
              <a:t>We can </a:t>
            </a:r>
            <a:r>
              <a:rPr lang="en" altLang="zh-CN" dirty="0"/>
              <a:t>inherit</a:t>
            </a:r>
            <a:r>
              <a:rPr kumimoji="1" lang="en-US" altLang="zh-CN" dirty="0"/>
              <a:t> it from another container if it has initialized </a:t>
            </a:r>
          </a:p>
          <a:p>
            <a:pPr lvl="1"/>
            <a:r>
              <a:rPr kumimoji="1" lang="en-US" altLang="zh-CN" dirty="0"/>
              <a:t>No need to download the image or initialize the runtime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EA82B9-31E4-C5E6-2D6C-CEF920DBD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D84C13-C384-13DA-9D92-F3249815D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49" y="3348302"/>
            <a:ext cx="576064" cy="576064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09445FD6-D49F-700E-CA22-37E3DDDC17A0}"/>
              </a:ext>
            </a:extLst>
          </p:cNvPr>
          <p:cNvCxnSpPr>
            <a:cxnSpLocks/>
          </p:cNvCxnSpPr>
          <p:nvPr/>
        </p:nvCxnSpPr>
        <p:spPr>
          <a:xfrm>
            <a:off x="1479600" y="3649588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509EF852-9B9E-E337-062F-EA0F255E3128}"/>
              </a:ext>
            </a:extLst>
          </p:cNvPr>
          <p:cNvGrpSpPr/>
          <p:nvPr/>
        </p:nvGrpSpPr>
        <p:grpSpPr>
          <a:xfrm>
            <a:off x="1632212" y="3562757"/>
            <a:ext cx="2645533" cy="212400"/>
            <a:chOff x="5007992" y="5198848"/>
            <a:chExt cx="1728192" cy="212400"/>
          </a:xfrm>
        </p:grpSpPr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B66331AB-FDCB-A8E2-CB13-DED87E03E8DA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57E65B3F-4C33-E2D3-3B41-8B9D7DD32C54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21376E1E-15CD-7A14-7D65-CEA54FF22E61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4E46AE65-D668-CFAD-F938-88173E65F2CF}"/>
              </a:ext>
            </a:extLst>
          </p:cNvPr>
          <p:cNvSpPr txBox="1"/>
          <p:nvPr/>
        </p:nvSpPr>
        <p:spPr>
          <a:xfrm>
            <a:off x="1407592" y="3721596"/>
            <a:ext cx="303292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3"/>
            </a:pPr>
            <a:r>
              <a:rPr kumimoji="1" lang="en-US" altLang="zh-CN" dirty="0"/>
              <a:t>Runtime initialization</a:t>
            </a:r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B4DC8B2-D1C6-A84C-C501-1D73E5DA5B94}"/>
              </a:ext>
            </a:extLst>
          </p:cNvPr>
          <p:cNvGrpSpPr/>
          <p:nvPr/>
        </p:nvGrpSpPr>
        <p:grpSpPr>
          <a:xfrm>
            <a:off x="1638325" y="2425456"/>
            <a:ext cx="576065" cy="864087"/>
            <a:chOff x="1638325" y="2425456"/>
            <a:chExt cx="576065" cy="86408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1BC1E0B-7739-8606-65B4-F8ED02C2563B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A889EBB-0171-CDC6-5AB2-CDC33FF87F68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534C0D5-5755-FDCC-ED5C-3691069D8271}"/>
              </a:ext>
            </a:extLst>
          </p:cNvPr>
          <p:cNvGrpSpPr/>
          <p:nvPr/>
        </p:nvGrpSpPr>
        <p:grpSpPr>
          <a:xfrm>
            <a:off x="2427015" y="2425456"/>
            <a:ext cx="576065" cy="864087"/>
            <a:chOff x="1638325" y="2425456"/>
            <a:chExt cx="576065" cy="86408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2772F05-FDDB-CD29-A25A-D4B387CF1BA2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08976FA-6BEE-1A78-4FE3-A8EE8229D379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4B19149-6118-E80A-7256-4CE689E29775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6B0E952C-C6E3-0C6B-70BE-C041306A82FC}"/>
              </a:ext>
            </a:extLst>
          </p:cNvPr>
          <p:cNvSpPr txBox="1"/>
          <p:nvPr/>
        </p:nvSpPr>
        <p:spPr>
          <a:xfrm>
            <a:off x="277279" y="2399782"/>
            <a:ext cx="1542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In-memory state</a:t>
            </a:r>
            <a:endParaRPr lang="zh-CN" altLang="en-US" b="1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FF52AD5-CB00-74EB-4EE0-C6A141F2E8C7}"/>
              </a:ext>
            </a:extLst>
          </p:cNvPr>
          <p:cNvGrpSpPr/>
          <p:nvPr/>
        </p:nvGrpSpPr>
        <p:grpSpPr>
          <a:xfrm>
            <a:off x="3714102" y="2431455"/>
            <a:ext cx="576065" cy="864087"/>
            <a:chOff x="1638325" y="2425456"/>
            <a:chExt cx="576065" cy="86408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93FC29D-3883-0E08-7220-869482C0F54C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321DADB-90AD-6FC6-8236-A015A390B364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871DEDA-C680-2DED-8FB6-30194060F1BE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4CABB89-510B-118F-054E-1CC0CD3F3158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A272489A-65D6-644F-7FF8-7D5C835F9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79" y="4369668"/>
            <a:ext cx="576064" cy="576064"/>
          </a:xfrm>
          <a:prstGeom prst="rect">
            <a:avLst/>
          </a:prstGeom>
        </p:spPr>
      </p:pic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FC035A84-D46A-DF56-0EB6-E2B5959D3D86}"/>
              </a:ext>
            </a:extLst>
          </p:cNvPr>
          <p:cNvCxnSpPr>
            <a:cxnSpLocks/>
          </p:cNvCxnSpPr>
          <p:nvPr/>
        </p:nvCxnSpPr>
        <p:spPr>
          <a:xfrm>
            <a:off x="1456979" y="4801716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70137A04-0AE1-C579-D3B6-23A8834CB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7310" y="4527756"/>
            <a:ext cx="451225" cy="451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2" name="圆角矩形标注 31">
            <a:extLst>
              <a:ext uri="{FF2B5EF4-FFF2-40B4-BE49-F238E27FC236}">
                <a16:creationId xmlns:a16="http://schemas.microsoft.com/office/drawing/2014/main" id="{7D82872B-E5A1-46BC-94C4-2BD9F109F2FB}"/>
              </a:ext>
            </a:extLst>
          </p:cNvPr>
          <p:cNvSpPr/>
          <p:nvPr/>
        </p:nvSpPr>
        <p:spPr>
          <a:xfrm>
            <a:off x="1839614" y="5101913"/>
            <a:ext cx="5662047" cy="432044"/>
          </a:xfrm>
          <a:prstGeom prst="wedgeRoundRectCallout">
            <a:avLst>
              <a:gd name="adj1" fmla="val -9066"/>
              <a:gd name="adj2" fmla="val -95223"/>
              <a:gd name="adj3" fmla="val 16667"/>
            </a:avLst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FF558B0-8DB4-EAB0-7692-9DFE133BAE3D}"/>
              </a:ext>
            </a:extLst>
          </p:cNvPr>
          <p:cNvSpPr txBox="1"/>
          <p:nvPr/>
        </p:nvSpPr>
        <p:spPr>
          <a:xfrm>
            <a:off x="1918636" y="5116802"/>
            <a:ext cx="5681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docker </a:t>
            </a:r>
            <a:r>
              <a:rPr kumimoji="1" lang="en-US" altLang="zh-CN" b="0" strike="sngStrike" dirty="0">
                <a:latin typeface="Consolas" panose="020B0609020204030204" pitchFamily="49" charset="0"/>
                <a:cs typeface="Consolas" panose="020B0609020204030204" pitchFamily="49" charset="0"/>
              </a:rPr>
              <a:t>run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borrow </a:t>
            </a:r>
            <a:r>
              <a:rPr kumimoji="1" lang="en-US" altLang="zh-CN" b="0" i="1" dirty="0">
                <a:latin typeface="Consolas" panose="020B0609020204030204" pitchFamily="49" charset="0"/>
                <a:cs typeface="Consolas" panose="020B0609020204030204" pitchFamily="49" charset="0"/>
              </a:rPr>
              <a:t>SOME_IMG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python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foobar.py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99B253F-ACDD-EA5B-1832-0526A37B282F}"/>
              </a:ext>
            </a:extLst>
          </p:cNvPr>
          <p:cNvGrpSpPr/>
          <p:nvPr/>
        </p:nvGrpSpPr>
        <p:grpSpPr>
          <a:xfrm>
            <a:off x="4528243" y="3562757"/>
            <a:ext cx="4224165" cy="212400"/>
            <a:chOff x="5007992" y="5198848"/>
            <a:chExt cx="2759432" cy="212400"/>
          </a:xfrm>
        </p:grpSpPr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20C22366-3032-3DD9-C6B1-9DBE77053842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E597B5D7-2655-A5A8-0D43-9C4B164BA6BF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3AE74C61-8486-ABED-DCDE-F7D0167BC3C9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6CB0D53-4490-B60E-E24B-91712AC2C5F9}"/>
              </a:ext>
            </a:extLst>
          </p:cNvPr>
          <p:cNvGrpSpPr/>
          <p:nvPr/>
        </p:nvGrpSpPr>
        <p:grpSpPr>
          <a:xfrm>
            <a:off x="5042661" y="3769560"/>
            <a:ext cx="576065" cy="864087"/>
            <a:chOff x="1638325" y="2425456"/>
            <a:chExt cx="576065" cy="864087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C1150EEE-E69C-855A-271D-5119F8B90C63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1706154-304A-6551-809E-B96B69F74E4D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36B5BA62-33AD-2706-444E-AEB8938F840D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9243CD3F-341A-E06D-D1BD-14AA380228F9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FF79EF5E-D931-F5F6-5DD0-27FD12DF6128}"/>
              </a:ext>
            </a:extLst>
          </p:cNvPr>
          <p:cNvGrpSpPr/>
          <p:nvPr/>
        </p:nvGrpSpPr>
        <p:grpSpPr>
          <a:xfrm>
            <a:off x="5108740" y="4703869"/>
            <a:ext cx="4224165" cy="212400"/>
            <a:chOff x="5007992" y="5198848"/>
            <a:chExt cx="2759432" cy="212400"/>
          </a:xfrm>
        </p:grpSpPr>
        <p:cxnSp>
          <p:nvCxnSpPr>
            <p:cNvPr id="48" name="直线连接符 47">
              <a:extLst>
                <a:ext uri="{FF2B5EF4-FFF2-40B4-BE49-F238E27FC236}">
                  <a16:creationId xmlns:a16="http://schemas.microsoft.com/office/drawing/2014/main" id="{49182D19-F05B-715D-0AAC-079CFF19D92F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48">
              <a:extLst>
                <a:ext uri="{FF2B5EF4-FFF2-40B4-BE49-F238E27FC236}">
                  <a16:creationId xmlns:a16="http://schemas.microsoft.com/office/drawing/2014/main" id="{2C397609-A9A8-FA96-D65A-A5271662D53D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线连接符 49">
              <a:extLst>
                <a:ext uri="{FF2B5EF4-FFF2-40B4-BE49-F238E27FC236}">
                  <a16:creationId xmlns:a16="http://schemas.microsoft.com/office/drawing/2014/main" id="{BA0BCF2E-6616-748D-AB82-90B53616FB1A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C11D8194-D466-2754-8C5C-3194BAEA09C5}"/>
              </a:ext>
            </a:extLst>
          </p:cNvPr>
          <p:cNvGrpSpPr/>
          <p:nvPr/>
        </p:nvGrpSpPr>
        <p:grpSpPr>
          <a:xfrm>
            <a:off x="4843891" y="4710195"/>
            <a:ext cx="144016" cy="212400"/>
            <a:chOff x="5007992" y="5198848"/>
            <a:chExt cx="1728192" cy="212400"/>
          </a:xfrm>
        </p:grpSpPr>
        <p:cxnSp>
          <p:nvCxnSpPr>
            <p:cNvPr id="52" name="直线连接符 51">
              <a:extLst>
                <a:ext uri="{FF2B5EF4-FFF2-40B4-BE49-F238E27FC236}">
                  <a16:creationId xmlns:a16="http://schemas.microsoft.com/office/drawing/2014/main" id="{5AFDC20D-4D0F-353F-E4DB-E2A911767616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52">
              <a:extLst>
                <a:ext uri="{FF2B5EF4-FFF2-40B4-BE49-F238E27FC236}">
                  <a16:creationId xmlns:a16="http://schemas.microsoft.com/office/drawing/2014/main" id="{013F02E9-DD25-9085-CEAF-274546CCAD5A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53">
              <a:extLst>
                <a:ext uri="{FF2B5EF4-FFF2-40B4-BE49-F238E27FC236}">
                  <a16:creationId xmlns:a16="http://schemas.microsoft.com/office/drawing/2014/main" id="{B50B7284-AD94-92CC-4AD3-7EEB37683C79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2F8667D3-4D47-A719-B029-A079E17FB383}"/>
              </a:ext>
            </a:extLst>
          </p:cNvPr>
          <p:cNvSpPr txBox="1"/>
          <p:nvPr/>
        </p:nvSpPr>
        <p:spPr>
          <a:xfrm>
            <a:off x="4245678" y="2535802"/>
            <a:ext cx="1038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400" b="1"/>
              <a:t>…</a:t>
            </a:r>
            <a:endParaRPr lang="zh-CN" altLang="en-US" sz="2400" b="1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5188FFE-E929-FE3C-70F0-0074489A360B}"/>
              </a:ext>
            </a:extLst>
          </p:cNvPr>
          <p:cNvSpPr txBox="1"/>
          <p:nvPr/>
        </p:nvSpPr>
        <p:spPr>
          <a:xfrm>
            <a:off x="5476506" y="3929533"/>
            <a:ext cx="1038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400" b="1"/>
              <a:t>…</a:t>
            </a:r>
            <a:endParaRPr lang="zh-CN" altLang="en-US" sz="2400" b="1"/>
          </a:p>
        </p:txBody>
      </p:sp>
      <p:sp>
        <p:nvSpPr>
          <p:cNvPr id="57" name="任意形状 56">
            <a:extLst>
              <a:ext uri="{FF2B5EF4-FFF2-40B4-BE49-F238E27FC236}">
                <a16:creationId xmlns:a16="http://schemas.microsoft.com/office/drawing/2014/main" id="{F4B4D85C-1EBC-4178-3285-1BA16C83C93A}"/>
              </a:ext>
            </a:extLst>
          </p:cNvPr>
          <p:cNvSpPr/>
          <p:nvPr/>
        </p:nvSpPr>
        <p:spPr>
          <a:xfrm>
            <a:off x="4276356" y="3139246"/>
            <a:ext cx="511140" cy="1630777"/>
          </a:xfrm>
          <a:custGeom>
            <a:avLst/>
            <a:gdLst>
              <a:gd name="connsiteX0" fmla="*/ 85973 w 511140"/>
              <a:gd name="connsiteY0" fmla="*/ 0 h 1630777"/>
              <a:gd name="connsiteX1" fmla="*/ 254875 w 511140"/>
              <a:gd name="connsiteY1" fmla="*/ 203847 h 1630777"/>
              <a:gd name="connsiteX2" fmla="*/ 4434 w 511140"/>
              <a:gd name="connsiteY2" fmla="*/ 949345 h 1630777"/>
              <a:gd name="connsiteX3" fmla="*/ 511140 w 511140"/>
              <a:gd name="connsiteY3" fmla="*/ 1630777 h 163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140" h="1630777">
                <a:moveTo>
                  <a:pt x="85973" y="0"/>
                </a:moveTo>
                <a:cubicBezTo>
                  <a:pt x="177219" y="22811"/>
                  <a:pt x="268465" y="45623"/>
                  <a:pt x="254875" y="203847"/>
                </a:cubicBezTo>
                <a:cubicBezTo>
                  <a:pt x="241285" y="362071"/>
                  <a:pt x="-38277" y="711523"/>
                  <a:pt x="4434" y="949345"/>
                </a:cubicBezTo>
                <a:cubicBezTo>
                  <a:pt x="47145" y="1187167"/>
                  <a:pt x="279142" y="1408972"/>
                  <a:pt x="511140" y="1630777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98627819-BDE3-E19E-929C-420AF85F45B0}"/>
              </a:ext>
            </a:extLst>
          </p:cNvPr>
          <p:cNvSpPr txBox="1"/>
          <p:nvPr/>
        </p:nvSpPr>
        <p:spPr>
          <a:xfrm>
            <a:off x="3739561" y="4135251"/>
            <a:ext cx="111925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>
                <a:solidFill>
                  <a:srgbClr val="C00000"/>
                </a:solidFill>
              </a:rPr>
              <a:t>Inherit</a:t>
            </a:r>
            <a:endParaRPr lang="zh-CN" altLang="en-US">
              <a:solidFill>
                <a:srgbClr val="C00000"/>
              </a:solidFill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AFBEED19-3117-92ED-1446-7C1A36C92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5425" y="3262444"/>
            <a:ext cx="1362562" cy="1362562"/>
          </a:xfrm>
          <a:prstGeom prst="rect">
            <a:avLst/>
          </a:prstGeom>
        </p:spPr>
      </p:pic>
      <p:sp>
        <p:nvSpPr>
          <p:cNvPr id="60" name="云形标注 59">
            <a:extLst>
              <a:ext uri="{FF2B5EF4-FFF2-40B4-BE49-F238E27FC236}">
                <a16:creationId xmlns:a16="http://schemas.microsoft.com/office/drawing/2014/main" id="{DFA66A04-F63A-4AF1-E352-B6CEB9E226FE}"/>
              </a:ext>
            </a:extLst>
          </p:cNvPr>
          <p:cNvSpPr/>
          <p:nvPr/>
        </p:nvSpPr>
        <p:spPr>
          <a:xfrm>
            <a:off x="7501666" y="2326340"/>
            <a:ext cx="2483896" cy="936104"/>
          </a:xfrm>
          <a:prstGeom prst="cloudCallout">
            <a:avLst>
              <a:gd name="adj1" fmla="val 16482"/>
              <a:gd name="adj2" fmla="val 62931"/>
            </a:avLst>
          </a:prstGeom>
          <a:noFill/>
          <a:ln w="6350">
            <a:solidFill>
              <a:schemeClr val="tx1"/>
            </a:solidFill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9EF01D7-3DB4-AE2D-3322-04E8171E01AE}"/>
              </a:ext>
            </a:extLst>
          </p:cNvPr>
          <p:cNvSpPr txBox="1"/>
          <p:nvPr/>
        </p:nvSpPr>
        <p:spPr>
          <a:xfrm>
            <a:off x="7824433" y="2579720"/>
            <a:ext cx="18991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How to inherit? </a:t>
            </a:r>
          </a:p>
        </p:txBody>
      </p:sp>
    </p:spTree>
    <p:extLst>
      <p:ext uri="{BB962C8B-B14F-4D97-AF65-F5344CB8AC3E}">
        <p14:creationId xmlns:p14="http://schemas.microsoft.com/office/powerpoint/2010/main" val="332938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FBB73-BEFF-6027-4327-F573385E4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Ideal design requirement: no provisioned concurrency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75BC2-5F11-0A38-8515-891123DC2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7667"/>
            <a:ext cx="9144000" cy="1935945"/>
          </a:xfrm>
        </p:spPr>
        <p:txBody>
          <a:bodyPr/>
          <a:lstStyle/>
          <a:p>
            <a:r>
              <a:rPr kumimoji="1" lang="en-US" altLang="zh-CN" dirty="0"/>
              <a:t>Suppose we have </a:t>
            </a:r>
            <a:r>
              <a:rPr kumimoji="1" lang="en-US" altLang="zh-CN" sz="2400" dirty="0">
                <a:solidFill>
                  <a:srgbClr val="C00000"/>
                </a:solidFill>
              </a:rPr>
              <a:t>n</a:t>
            </a:r>
            <a:r>
              <a:rPr kumimoji="1" lang="en-US" altLang="zh-CN" sz="2400" dirty="0">
                <a:solidFill>
                  <a:srgbClr val="FF0000"/>
                </a:solidFill>
              </a:rPr>
              <a:t> </a:t>
            </a:r>
            <a:r>
              <a:rPr kumimoji="1" lang="en-US" altLang="zh-CN" dirty="0"/>
              <a:t>containers to start, how many initialized states to store? </a:t>
            </a:r>
          </a:p>
          <a:p>
            <a:pPr lvl="1"/>
            <a:r>
              <a:rPr kumimoji="1" lang="en-US" altLang="zh-CN" dirty="0"/>
              <a:t>The number of stored states is usually termed as provisioned concurrency </a:t>
            </a:r>
          </a:p>
          <a:p>
            <a:r>
              <a:rPr kumimoji="1" lang="en-US" altLang="zh-CN" dirty="0"/>
              <a:t>No provisioned concurrency </a:t>
            </a:r>
          </a:p>
          <a:p>
            <a:pPr lvl="1"/>
            <a:r>
              <a:rPr kumimoji="1" lang="en-US" altLang="zh-CN" dirty="0"/>
              <a:t>The provisioned case is irrelevant to the started containers, e.g., </a:t>
            </a:r>
            <a:r>
              <a:rPr kumimoji="1" lang="en-US" altLang="zh-CN" sz="2400" b="1" dirty="0">
                <a:solidFill>
                  <a:srgbClr val="C00000"/>
                </a:solidFill>
              </a:rPr>
              <a:t>O(1) </a:t>
            </a:r>
            <a:endParaRPr kumimoji="1"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6975C8-0496-D4E5-DB5D-16653905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4931C6A-3303-B66F-7DAE-6132D2E5F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815" y="4508290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106AFEF-5853-FDC4-2B4C-DBAA48597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166" y="4508290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6BEA93-74F1-6E23-0A00-DF973FB5C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517" y="4508290"/>
            <a:ext cx="576064" cy="5760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99F7FD-15D5-44BA-2676-639F38987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868" y="4508290"/>
            <a:ext cx="576064" cy="5760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F492870-A229-20F7-7644-284B4FB10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068" y="4508290"/>
            <a:ext cx="576064" cy="5760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7AF3E12-D64C-E55F-9C22-5B1AB85D0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419" y="4508290"/>
            <a:ext cx="576064" cy="5760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A7B4A70-A0C8-A8BF-33A4-311D33E43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121" y="4508290"/>
            <a:ext cx="576064" cy="576064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4BA8F640-AEE1-E673-4DCC-880DA39AFB02}"/>
              </a:ext>
            </a:extLst>
          </p:cNvPr>
          <p:cNvGrpSpPr/>
          <p:nvPr/>
        </p:nvGrpSpPr>
        <p:grpSpPr>
          <a:xfrm>
            <a:off x="1132349" y="3293807"/>
            <a:ext cx="778093" cy="699580"/>
            <a:chOff x="427486" y="2040359"/>
            <a:chExt cx="477396" cy="43686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BBB2AF7-D06B-666B-6088-21D72BD60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7486" y="2040359"/>
              <a:ext cx="318264" cy="31826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D88E787-5CAA-FCB3-89AF-23C309DEF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618" y="2158962"/>
              <a:ext cx="318264" cy="318264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8FC4470B-C378-0AF7-7AE4-EB30A2B7E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705" y="3293807"/>
            <a:ext cx="383693" cy="38369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6F1413B-64CF-E0CD-02DD-424C6FCED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714" y="3293807"/>
            <a:ext cx="383693" cy="38369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D372B7E-85F0-2797-6704-1DB8FB39F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203" y="3293807"/>
            <a:ext cx="383693" cy="38369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85D4B38-D0EB-2B18-F05A-CA533EBF9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221" y="3293807"/>
            <a:ext cx="383693" cy="38369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4FDD77D2-D0C9-3DE9-88FA-F1DDB46DFA32}"/>
              </a:ext>
            </a:extLst>
          </p:cNvPr>
          <p:cNvSpPr txBox="1"/>
          <p:nvPr/>
        </p:nvSpPr>
        <p:spPr>
          <a:xfrm>
            <a:off x="4420694" y="3153466"/>
            <a:ext cx="518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…</a:t>
            </a:r>
            <a:endParaRPr lang="zh-CN" altLang="en-US" sz="2400" b="1" dirty="0"/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DEE7EA74-D742-8759-7E71-7B144885A644}"/>
              </a:ext>
            </a:extLst>
          </p:cNvPr>
          <p:cNvCxnSpPr>
            <a:cxnSpLocks/>
          </p:cNvCxnSpPr>
          <p:nvPr/>
        </p:nvCxnSpPr>
        <p:spPr>
          <a:xfrm>
            <a:off x="1943585" y="3355382"/>
            <a:ext cx="538581" cy="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F88D5780-0DB7-021D-8DF2-A8902A4C6483}"/>
              </a:ext>
            </a:extLst>
          </p:cNvPr>
          <p:cNvCxnSpPr>
            <a:cxnSpLocks/>
          </p:cNvCxnSpPr>
          <p:nvPr/>
        </p:nvCxnSpPr>
        <p:spPr>
          <a:xfrm>
            <a:off x="1943585" y="3548634"/>
            <a:ext cx="538581" cy="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D1942B9A-E71D-D77D-59B9-BDC86024197A}"/>
              </a:ext>
            </a:extLst>
          </p:cNvPr>
          <p:cNvCxnSpPr>
            <a:cxnSpLocks/>
          </p:cNvCxnSpPr>
          <p:nvPr/>
        </p:nvCxnSpPr>
        <p:spPr>
          <a:xfrm>
            <a:off x="1943584" y="3753792"/>
            <a:ext cx="538581" cy="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27100412-3D9F-0984-D271-385A077EB48C}"/>
              </a:ext>
            </a:extLst>
          </p:cNvPr>
          <p:cNvSpPr txBox="1"/>
          <p:nvPr/>
        </p:nvSpPr>
        <p:spPr>
          <a:xfrm>
            <a:off x="5641844" y="3293807"/>
            <a:ext cx="2497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 containers to start 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3F31BA4-64E5-6BB7-A7F4-C63BD17C7E29}"/>
              </a:ext>
            </a:extLst>
          </p:cNvPr>
          <p:cNvCxnSpPr>
            <a:cxnSpLocks/>
          </p:cNvCxnSpPr>
          <p:nvPr/>
        </p:nvCxnSpPr>
        <p:spPr>
          <a:xfrm flipH="1">
            <a:off x="2203387" y="3803461"/>
            <a:ext cx="694934" cy="499671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68C9B16-7227-96B9-8A4B-4873F213526F}"/>
              </a:ext>
            </a:extLst>
          </p:cNvPr>
          <p:cNvSpPr txBox="1"/>
          <p:nvPr/>
        </p:nvSpPr>
        <p:spPr>
          <a:xfrm>
            <a:off x="7101770" y="4498161"/>
            <a:ext cx="518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…</a:t>
            </a:r>
            <a:endParaRPr lang="zh-CN" altLang="en-US" sz="2400" b="1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390EC392-F115-D0C9-6B72-83EFCDA8BAF4}"/>
              </a:ext>
            </a:extLst>
          </p:cNvPr>
          <p:cNvCxnSpPr>
            <a:cxnSpLocks/>
          </p:cNvCxnSpPr>
          <p:nvPr/>
        </p:nvCxnSpPr>
        <p:spPr>
          <a:xfrm flipH="1">
            <a:off x="3015869" y="3802413"/>
            <a:ext cx="361648" cy="509905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B2EB4C75-7DB0-9B02-99FB-792227AC8D28}"/>
              </a:ext>
            </a:extLst>
          </p:cNvPr>
          <p:cNvCxnSpPr>
            <a:cxnSpLocks/>
          </p:cNvCxnSpPr>
          <p:nvPr/>
        </p:nvCxnSpPr>
        <p:spPr>
          <a:xfrm>
            <a:off x="3839653" y="3802413"/>
            <a:ext cx="17550" cy="458945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E052059-A05F-820E-D8F1-B93AB42D990D}"/>
              </a:ext>
            </a:extLst>
          </p:cNvPr>
          <p:cNvCxnSpPr>
            <a:cxnSpLocks/>
          </p:cNvCxnSpPr>
          <p:nvPr/>
        </p:nvCxnSpPr>
        <p:spPr>
          <a:xfrm>
            <a:off x="5502914" y="3802413"/>
            <a:ext cx="1444828" cy="451151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6EE18679-5DAB-5E34-5B4D-91879DCE14C6}"/>
              </a:ext>
            </a:extLst>
          </p:cNvPr>
          <p:cNvSpPr txBox="1"/>
          <p:nvPr/>
        </p:nvSpPr>
        <p:spPr>
          <a:xfrm>
            <a:off x="4657087" y="3799693"/>
            <a:ext cx="518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…</a:t>
            </a:r>
            <a:endParaRPr lang="zh-CN" altLang="en-US" sz="2400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1EA54F4-E95B-8433-7E61-7CB98CD1D6ED}"/>
              </a:ext>
            </a:extLst>
          </p:cNvPr>
          <p:cNvSpPr txBox="1"/>
          <p:nvPr/>
        </p:nvSpPr>
        <p:spPr>
          <a:xfrm>
            <a:off x="2931104" y="5084354"/>
            <a:ext cx="4016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Clusters to run the containers 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65F4075C-3DB7-DDC7-788B-BC183540A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5190" y="4318816"/>
            <a:ext cx="349586" cy="513223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22B747BE-A004-28DC-F00E-2691ED5B0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020" y="4318815"/>
            <a:ext cx="349586" cy="513223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282CF9E6-8630-362E-FE0F-523C575850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4272" y="4317031"/>
            <a:ext cx="349586" cy="513223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BA130CB8-36D6-F349-9233-89666DB3A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6102" y="4317030"/>
            <a:ext cx="349586" cy="513223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E8B617D6-8CC4-2BF0-994D-C397ADB654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623" y="4312319"/>
            <a:ext cx="349586" cy="513223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9328BE26-94B8-3919-1F59-AE5FBEF85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1453" y="4312318"/>
            <a:ext cx="349586" cy="513223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46451E6-AC97-FCC6-64C2-9D11A7B115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3394" y="4320623"/>
            <a:ext cx="349586" cy="513223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62820008-E1A5-4C01-D96B-8E32FDC8DF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5224" y="4320622"/>
            <a:ext cx="349586" cy="513223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EB7EE0BA-D956-EAC3-78C6-4F972ED94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921" y="4320931"/>
            <a:ext cx="349586" cy="513223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F95692A7-E2CD-77AF-0A3C-E6D4536DA6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7751" y="4320930"/>
            <a:ext cx="349586" cy="513223"/>
          </a:xfrm>
          <a:prstGeom prst="rect">
            <a:avLst/>
          </a:prstGeom>
        </p:spPr>
      </p:pic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B1177AEE-087E-E15F-107B-81E375DE6DCC}"/>
              </a:ext>
            </a:extLst>
          </p:cNvPr>
          <p:cNvCxnSpPr>
            <a:cxnSpLocks/>
          </p:cNvCxnSpPr>
          <p:nvPr/>
        </p:nvCxnSpPr>
        <p:spPr>
          <a:xfrm>
            <a:off x="4804998" y="3730505"/>
            <a:ext cx="1236881" cy="517455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97C9F4D0-3DCD-CB43-B6BE-3C7C224EDA06}"/>
              </a:ext>
            </a:extLst>
          </p:cNvPr>
          <p:cNvGrpSpPr/>
          <p:nvPr/>
        </p:nvGrpSpPr>
        <p:grpSpPr>
          <a:xfrm>
            <a:off x="7274840" y="3583671"/>
            <a:ext cx="3092057" cy="432044"/>
            <a:chOff x="1586528" y="4361349"/>
            <a:chExt cx="3092057" cy="432044"/>
          </a:xfrm>
        </p:grpSpPr>
        <p:sp>
          <p:nvSpPr>
            <p:cNvPr id="63" name="圆角矩形标注 62">
              <a:extLst>
                <a:ext uri="{FF2B5EF4-FFF2-40B4-BE49-F238E27FC236}">
                  <a16:creationId xmlns:a16="http://schemas.microsoft.com/office/drawing/2014/main" id="{A439AB04-85F5-4B53-B44F-DCDA1A2FE050}"/>
                </a:ext>
              </a:extLst>
            </p:cNvPr>
            <p:cNvSpPr/>
            <p:nvPr/>
          </p:nvSpPr>
          <p:spPr>
            <a:xfrm>
              <a:off x="1615817" y="4361349"/>
              <a:ext cx="2534252" cy="432044"/>
            </a:xfrm>
            <a:prstGeom prst="wedgeRoundRectCallout">
              <a:avLst>
                <a:gd name="adj1" fmla="val 1492"/>
                <a:gd name="adj2" fmla="val 132624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F29A75F6-CCFD-6C75-C8A2-DABD4E23CDEB}"/>
                </a:ext>
              </a:extLst>
            </p:cNvPr>
            <p:cNvSpPr txBox="1"/>
            <p:nvPr/>
          </p:nvSpPr>
          <p:spPr>
            <a:xfrm>
              <a:off x="1586528" y="4372561"/>
              <a:ext cx="309205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+mj-lt"/>
                  <a:cs typeface="Consolas" panose="020B0609020204030204" pitchFamily="49" charset="0"/>
                </a:rPr>
                <a:t>Minimal resource used </a:t>
              </a:r>
              <a:endParaRPr kumimoji="1" lang="en-US" altLang="zh-CN" b="0" dirty="0">
                <a:latin typeface="+mj-lt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3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4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0B37D-E21E-BE89-E866-78EBADAD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Existing solutions need provisioned concurrency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35BE93-A1BA-0C73-95B4-E448FE4D5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00" y="1026000"/>
            <a:ext cx="9144000" cy="2735326"/>
          </a:xfrm>
        </p:spPr>
        <p:txBody>
          <a:bodyPr/>
          <a:lstStyle/>
          <a:p>
            <a:r>
              <a:rPr kumimoji="1" lang="en-US" altLang="zh-CN" sz="2400" dirty="0"/>
              <a:t>Approach #1</a:t>
            </a:r>
            <a:r>
              <a:rPr kumimoji="1" lang="en-US" altLang="zh-CN" dirty="0"/>
              <a:t>. </a:t>
            </a:r>
            <a:r>
              <a:rPr kumimoji="1" lang="en-US" altLang="zh-CN" sz="2400" dirty="0"/>
              <a:t>Caching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warm start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docker pause + docker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unpause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Docker pause</a:t>
            </a:r>
          </a:p>
          <a:p>
            <a:pPr lvl="1"/>
            <a:r>
              <a:rPr kumimoji="1" lang="en-US" altLang="zh-CN" dirty="0"/>
              <a:t>Stop a container and store its state in DRAM </a:t>
            </a:r>
          </a:p>
          <a:p>
            <a:r>
              <a:rPr kumimoji="1" lang="en-US" altLang="zh-CN" dirty="0"/>
              <a:t>Docker </a:t>
            </a:r>
            <a:r>
              <a:rPr kumimoji="1" lang="en-US" altLang="zh-CN" dirty="0" err="1"/>
              <a:t>unpause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Resume the container for execution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788CD0-6BF7-D920-6912-6B0C6D51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BF4B358D-562F-9107-0F30-B5227E4D960C}"/>
              </a:ext>
            </a:extLst>
          </p:cNvPr>
          <p:cNvCxnSpPr>
            <a:cxnSpLocks/>
          </p:cNvCxnSpPr>
          <p:nvPr/>
        </p:nvCxnSpPr>
        <p:spPr>
          <a:xfrm>
            <a:off x="2135214" y="455249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8C46F14C-AFD6-F8F5-55B1-3AC495DF1414}"/>
              </a:ext>
            </a:extLst>
          </p:cNvPr>
          <p:cNvCxnSpPr>
            <a:cxnSpLocks/>
          </p:cNvCxnSpPr>
          <p:nvPr/>
        </p:nvCxnSpPr>
        <p:spPr>
          <a:xfrm>
            <a:off x="2077704" y="5098830"/>
            <a:ext cx="7595389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4EE5070B-1BBD-7389-6911-3BE4B514D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17" y="4347701"/>
            <a:ext cx="409577" cy="4095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FFF6170-3250-562E-4521-46B5E75A5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16" y="4947043"/>
            <a:ext cx="409577" cy="40957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2508A40-B478-867A-1B1D-E741E4F5B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390" y="4202522"/>
            <a:ext cx="480563" cy="70550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E5013894-38C4-6B76-97EC-047EFA4B36AC}"/>
              </a:ext>
            </a:extLst>
          </p:cNvPr>
          <p:cNvGrpSpPr/>
          <p:nvPr/>
        </p:nvGrpSpPr>
        <p:grpSpPr>
          <a:xfrm>
            <a:off x="2077704" y="4446289"/>
            <a:ext cx="906166" cy="212400"/>
            <a:chOff x="5007992" y="5198848"/>
            <a:chExt cx="2759432" cy="212400"/>
          </a:xfrm>
        </p:grpSpPr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7254EA67-3FFD-AF97-189C-8D490CF21577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4A880351-F16E-8A60-B22E-C6BDD127C302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F61D80A6-EAC7-F4B9-B0FD-A2F4472C554C}"/>
              </a:ext>
            </a:extLst>
          </p:cNvPr>
          <p:cNvSpPr txBox="1"/>
          <p:nvPr/>
        </p:nvSpPr>
        <p:spPr>
          <a:xfrm>
            <a:off x="3431671" y="3809010"/>
            <a:ext cx="1733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docker pause</a:t>
            </a: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3A39A806-BED1-12A9-13E8-1779FFE18B81}"/>
              </a:ext>
            </a:extLst>
          </p:cNvPr>
          <p:cNvSpPr/>
          <p:nvPr/>
        </p:nvSpPr>
        <p:spPr>
          <a:xfrm>
            <a:off x="3732368" y="4106175"/>
            <a:ext cx="406104" cy="425569"/>
          </a:xfrm>
          <a:custGeom>
            <a:avLst/>
            <a:gdLst>
              <a:gd name="connsiteX0" fmla="*/ 241540 w 406104"/>
              <a:gd name="connsiteY0" fmla="*/ 0 h 425569"/>
              <a:gd name="connsiteX1" fmla="*/ 396815 w 406104"/>
              <a:gd name="connsiteY1" fmla="*/ 218535 h 425569"/>
              <a:gd name="connsiteX2" fmla="*/ 0 w 406104"/>
              <a:gd name="connsiteY2" fmla="*/ 425569 h 42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04" h="425569">
                <a:moveTo>
                  <a:pt x="241540" y="0"/>
                </a:moveTo>
                <a:cubicBezTo>
                  <a:pt x="339306" y="73803"/>
                  <a:pt x="437072" y="147607"/>
                  <a:pt x="396815" y="218535"/>
                </a:cubicBezTo>
                <a:cubicBezTo>
                  <a:pt x="356558" y="289463"/>
                  <a:pt x="178279" y="357516"/>
                  <a:pt x="0" y="4255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D70079C-4CFD-5886-0E41-9A73FE002648}"/>
              </a:ext>
            </a:extLst>
          </p:cNvPr>
          <p:cNvSpPr/>
          <p:nvPr/>
        </p:nvSpPr>
        <p:spPr>
          <a:xfrm>
            <a:off x="4138472" y="4459345"/>
            <a:ext cx="1503209" cy="212400"/>
          </a:xfrm>
          <a:prstGeom prst="rect">
            <a:avLst/>
          </a:prstGeom>
          <a:solidFill>
            <a:schemeClr val="bg1"/>
          </a:solidFill>
          <a:ln w="12700">
            <a:noFill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05E3AE6-89FE-85EF-7EF7-859B44C502ED}"/>
              </a:ext>
            </a:extLst>
          </p:cNvPr>
          <p:cNvSpPr txBox="1"/>
          <p:nvPr/>
        </p:nvSpPr>
        <p:spPr>
          <a:xfrm>
            <a:off x="5396005" y="3810168"/>
            <a:ext cx="2551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docker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unpause</a:t>
            </a: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3C77A0D0-82DF-863A-9B15-1DEBA2056B41}"/>
              </a:ext>
            </a:extLst>
          </p:cNvPr>
          <p:cNvSpPr/>
          <p:nvPr/>
        </p:nvSpPr>
        <p:spPr>
          <a:xfrm>
            <a:off x="5696702" y="4107333"/>
            <a:ext cx="406104" cy="425569"/>
          </a:xfrm>
          <a:custGeom>
            <a:avLst/>
            <a:gdLst>
              <a:gd name="connsiteX0" fmla="*/ 241540 w 406104"/>
              <a:gd name="connsiteY0" fmla="*/ 0 h 425569"/>
              <a:gd name="connsiteX1" fmla="*/ 396815 w 406104"/>
              <a:gd name="connsiteY1" fmla="*/ 218535 h 425569"/>
              <a:gd name="connsiteX2" fmla="*/ 0 w 406104"/>
              <a:gd name="connsiteY2" fmla="*/ 425569 h 42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04" h="425569">
                <a:moveTo>
                  <a:pt x="241540" y="0"/>
                </a:moveTo>
                <a:cubicBezTo>
                  <a:pt x="339306" y="73803"/>
                  <a:pt x="437072" y="147607"/>
                  <a:pt x="396815" y="218535"/>
                </a:cubicBezTo>
                <a:cubicBezTo>
                  <a:pt x="356558" y="289463"/>
                  <a:pt x="178279" y="357516"/>
                  <a:pt x="0" y="4255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887D19-159F-1FD9-5ECD-D17F7F9323C3}"/>
              </a:ext>
            </a:extLst>
          </p:cNvPr>
          <p:cNvGrpSpPr/>
          <p:nvPr/>
        </p:nvGrpSpPr>
        <p:grpSpPr>
          <a:xfrm rot="10800000">
            <a:off x="6273614" y="4443012"/>
            <a:ext cx="3451237" cy="212400"/>
            <a:chOff x="-2742189" y="5198848"/>
            <a:chExt cx="10509613" cy="21240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130FF503-3AE8-AF7D-062F-AF0ED1A50F75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-2742189" y="5296963"/>
              <a:ext cx="10509613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57290729-F505-F98C-9A5A-30DA057C3010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0460B550-3C45-D8D3-2367-CECFE2F74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486" y="4510929"/>
            <a:ext cx="576064" cy="576064"/>
          </a:xfrm>
          <a:prstGeom prst="rect">
            <a:avLst/>
          </a:prstGeom>
        </p:spPr>
      </p:pic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1D8EA573-9B26-FDAD-ED51-DF6A2ED05C87}"/>
              </a:ext>
            </a:extLst>
          </p:cNvPr>
          <p:cNvCxnSpPr>
            <a:cxnSpLocks/>
          </p:cNvCxnSpPr>
          <p:nvPr/>
        </p:nvCxnSpPr>
        <p:spPr>
          <a:xfrm flipV="1">
            <a:off x="964944" y="4212080"/>
            <a:ext cx="400314" cy="29884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3F8BAEB-0EC7-32F4-C5E9-2C576CC081D4}"/>
              </a:ext>
            </a:extLst>
          </p:cNvPr>
          <p:cNvCxnSpPr>
            <a:cxnSpLocks/>
          </p:cNvCxnSpPr>
          <p:nvPr/>
        </p:nvCxnSpPr>
        <p:spPr>
          <a:xfrm>
            <a:off x="964943" y="4993996"/>
            <a:ext cx="400315" cy="38033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C434D2F4-C079-9DF8-BF46-36208774DCBC}"/>
              </a:ext>
            </a:extLst>
          </p:cNvPr>
          <p:cNvCxnSpPr>
            <a:cxnSpLocks/>
          </p:cNvCxnSpPr>
          <p:nvPr/>
        </p:nvCxnSpPr>
        <p:spPr>
          <a:xfrm>
            <a:off x="1360981" y="4103579"/>
            <a:ext cx="620" cy="1371743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圆角矩形标注 42">
            <a:extLst>
              <a:ext uri="{FF2B5EF4-FFF2-40B4-BE49-F238E27FC236}">
                <a16:creationId xmlns:a16="http://schemas.microsoft.com/office/drawing/2014/main" id="{6BB93CBB-E616-F23B-6FD0-10355CAC7F46}"/>
              </a:ext>
            </a:extLst>
          </p:cNvPr>
          <p:cNvSpPr/>
          <p:nvPr/>
        </p:nvSpPr>
        <p:spPr>
          <a:xfrm>
            <a:off x="6080414" y="4395318"/>
            <a:ext cx="3862672" cy="468000"/>
          </a:xfrm>
          <a:prstGeom prst="wedgeRoundRectCallout">
            <a:avLst>
              <a:gd name="adj1" fmla="val -47222"/>
              <a:gd name="adj2" fmla="val 96695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A97A3D0-E1AD-6A80-7547-A6DEE83E5781}"/>
              </a:ext>
            </a:extLst>
          </p:cNvPr>
          <p:cNvSpPr txBox="1"/>
          <p:nvPr/>
        </p:nvSpPr>
        <p:spPr>
          <a:xfrm>
            <a:off x="6063268" y="4438411"/>
            <a:ext cx="4339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What about starting container here?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150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3" grpId="0" animBg="1"/>
      <p:bldP spid="43" grpId="0" animBg="1"/>
      <p:bldP spid="4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0B37D-E21E-BE89-E866-78EBADAD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Existing solutions need provisioned concurrency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35BE93-A1BA-0C73-95B4-E448FE4D5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26000"/>
            <a:ext cx="9144000" cy="2735326"/>
          </a:xfrm>
        </p:spPr>
        <p:txBody>
          <a:bodyPr/>
          <a:lstStyle/>
          <a:p>
            <a:r>
              <a:rPr kumimoji="1" lang="en-US" altLang="zh-CN" sz="2400" dirty="0"/>
              <a:t>Approach #1</a:t>
            </a:r>
            <a:r>
              <a:rPr kumimoji="1" lang="en-US" altLang="zh-CN" dirty="0"/>
              <a:t>. </a:t>
            </a:r>
            <a:r>
              <a:rPr kumimoji="1" lang="en-US" altLang="zh-CN" sz="2400" dirty="0"/>
              <a:t>Caching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warm start </a:t>
            </a:r>
          </a:p>
          <a:p>
            <a:pPr lvl="1"/>
            <a:r>
              <a:rPr kumimoji="1" lang="en-US" altLang="zh-CN" dirty="0"/>
              <a:t>i.e.,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docker pause + docker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unpause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Docker pause</a:t>
            </a:r>
          </a:p>
          <a:p>
            <a:pPr lvl="1"/>
            <a:r>
              <a:rPr kumimoji="1" lang="en-US" altLang="zh-CN" dirty="0"/>
              <a:t>Stop a container and store its state in DRAM </a:t>
            </a:r>
          </a:p>
          <a:p>
            <a:r>
              <a:rPr kumimoji="1" lang="en-US" altLang="zh-CN" dirty="0"/>
              <a:t>Docker </a:t>
            </a:r>
            <a:r>
              <a:rPr kumimoji="1" lang="en-US" altLang="zh-CN" dirty="0" err="1"/>
              <a:t>unpause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Resume the container for execution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788CD0-6BF7-D920-6912-6B0C6D51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BF4B358D-562F-9107-0F30-B5227E4D960C}"/>
              </a:ext>
            </a:extLst>
          </p:cNvPr>
          <p:cNvCxnSpPr>
            <a:cxnSpLocks/>
          </p:cNvCxnSpPr>
          <p:nvPr/>
        </p:nvCxnSpPr>
        <p:spPr>
          <a:xfrm>
            <a:off x="2135214" y="455249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8C46F14C-AFD6-F8F5-55B1-3AC495DF1414}"/>
              </a:ext>
            </a:extLst>
          </p:cNvPr>
          <p:cNvCxnSpPr>
            <a:cxnSpLocks/>
          </p:cNvCxnSpPr>
          <p:nvPr/>
        </p:nvCxnSpPr>
        <p:spPr>
          <a:xfrm>
            <a:off x="2077704" y="5098830"/>
            <a:ext cx="7595389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4EE5070B-1BBD-7389-6911-3BE4B514D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17" y="4347701"/>
            <a:ext cx="409577" cy="4095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FFF6170-3250-562E-4521-46B5E75A5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16" y="4947043"/>
            <a:ext cx="409577" cy="40957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2508A40-B478-867A-1B1D-E741E4F5B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390" y="4202522"/>
            <a:ext cx="480563" cy="705508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E5013894-38C4-6B76-97EC-047EFA4B36AC}"/>
              </a:ext>
            </a:extLst>
          </p:cNvPr>
          <p:cNvGrpSpPr/>
          <p:nvPr/>
        </p:nvGrpSpPr>
        <p:grpSpPr>
          <a:xfrm>
            <a:off x="2077704" y="4446289"/>
            <a:ext cx="906166" cy="212400"/>
            <a:chOff x="5007992" y="5198848"/>
            <a:chExt cx="2759432" cy="212400"/>
          </a:xfrm>
        </p:grpSpPr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7254EA67-3FFD-AF97-189C-8D490CF21577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4A880351-F16E-8A60-B22E-C6BDD127C302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F61D80A6-EAC7-F4B9-B0FD-A2F4472C554C}"/>
              </a:ext>
            </a:extLst>
          </p:cNvPr>
          <p:cNvSpPr txBox="1"/>
          <p:nvPr/>
        </p:nvSpPr>
        <p:spPr>
          <a:xfrm>
            <a:off x="3431671" y="3809010"/>
            <a:ext cx="1733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docker pause</a:t>
            </a: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3A39A806-BED1-12A9-13E8-1779FFE18B81}"/>
              </a:ext>
            </a:extLst>
          </p:cNvPr>
          <p:cNvSpPr/>
          <p:nvPr/>
        </p:nvSpPr>
        <p:spPr>
          <a:xfrm>
            <a:off x="3732368" y="4106175"/>
            <a:ext cx="406104" cy="425569"/>
          </a:xfrm>
          <a:custGeom>
            <a:avLst/>
            <a:gdLst>
              <a:gd name="connsiteX0" fmla="*/ 241540 w 406104"/>
              <a:gd name="connsiteY0" fmla="*/ 0 h 425569"/>
              <a:gd name="connsiteX1" fmla="*/ 396815 w 406104"/>
              <a:gd name="connsiteY1" fmla="*/ 218535 h 425569"/>
              <a:gd name="connsiteX2" fmla="*/ 0 w 406104"/>
              <a:gd name="connsiteY2" fmla="*/ 425569 h 42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04" h="425569">
                <a:moveTo>
                  <a:pt x="241540" y="0"/>
                </a:moveTo>
                <a:cubicBezTo>
                  <a:pt x="339306" y="73803"/>
                  <a:pt x="437072" y="147607"/>
                  <a:pt x="396815" y="218535"/>
                </a:cubicBezTo>
                <a:cubicBezTo>
                  <a:pt x="356558" y="289463"/>
                  <a:pt x="178279" y="357516"/>
                  <a:pt x="0" y="4255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05E3AE6-89FE-85EF-7EF7-859B44C502ED}"/>
              </a:ext>
            </a:extLst>
          </p:cNvPr>
          <p:cNvSpPr txBox="1"/>
          <p:nvPr/>
        </p:nvSpPr>
        <p:spPr>
          <a:xfrm>
            <a:off x="5396005" y="3810168"/>
            <a:ext cx="2551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docker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unpause</a:t>
            </a: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3C77A0D0-82DF-863A-9B15-1DEBA2056B41}"/>
              </a:ext>
            </a:extLst>
          </p:cNvPr>
          <p:cNvSpPr/>
          <p:nvPr/>
        </p:nvSpPr>
        <p:spPr>
          <a:xfrm>
            <a:off x="5696702" y="4107333"/>
            <a:ext cx="406104" cy="425569"/>
          </a:xfrm>
          <a:custGeom>
            <a:avLst/>
            <a:gdLst>
              <a:gd name="connsiteX0" fmla="*/ 241540 w 406104"/>
              <a:gd name="connsiteY0" fmla="*/ 0 h 425569"/>
              <a:gd name="connsiteX1" fmla="*/ 396815 w 406104"/>
              <a:gd name="connsiteY1" fmla="*/ 218535 h 425569"/>
              <a:gd name="connsiteX2" fmla="*/ 0 w 406104"/>
              <a:gd name="connsiteY2" fmla="*/ 425569 h 42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04" h="425569">
                <a:moveTo>
                  <a:pt x="241540" y="0"/>
                </a:moveTo>
                <a:cubicBezTo>
                  <a:pt x="339306" y="73803"/>
                  <a:pt x="437072" y="147607"/>
                  <a:pt x="396815" y="218535"/>
                </a:cubicBezTo>
                <a:cubicBezTo>
                  <a:pt x="356558" y="289463"/>
                  <a:pt x="178279" y="357516"/>
                  <a:pt x="0" y="4255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B887D19-159F-1FD9-5ECD-D17F7F9323C3}"/>
              </a:ext>
            </a:extLst>
          </p:cNvPr>
          <p:cNvGrpSpPr/>
          <p:nvPr/>
        </p:nvGrpSpPr>
        <p:grpSpPr>
          <a:xfrm rot="10800000">
            <a:off x="6273614" y="4443012"/>
            <a:ext cx="3451237" cy="212400"/>
            <a:chOff x="-2742189" y="5198848"/>
            <a:chExt cx="10509613" cy="21240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130FF503-3AE8-AF7D-062F-AF0ED1A50F75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-2742189" y="5296963"/>
              <a:ext cx="10509613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57290729-F505-F98C-9A5A-30DA057C3010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0460B550-3C45-D8D3-2367-CECFE2F74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486" y="4510929"/>
            <a:ext cx="576064" cy="576064"/>
          </a:xfrm>
          <a:prstGeom prst="rect">
            <a:avLst/>
          </a:prstGeom>
        </p:spPr>
      </p:pic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1D8EA573-9B26-FDAD-ED51-DF6A2ED05C87}"/>
              </a:ext>
            </a:extLst>
          </p:cNvPr>
          <p:cNvCxnSpPr>
            <a:cxnSpLocks/>
          </p:cNvCxnSpPr>
          <p:nvPr/>
        </p:nvCxnSpPr>
        <p:spPr>
          <a:xfrm flipV="1">
            <a:off x="964944" y="4212080"/>
            <a:ext cx="400314" cy="29884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A3F8BAEB-0EC7-32F4-C5E9-2C576CC081D4}"/>
              </a:ext>
            </a:extLst>
          </p:cNvPr>
          <p:cNvCxnSpPr>
            <a:cxnSpLocks/>
          </p:cNvCxnSpPr>
          <p:nvPr/>
        </p:nvCxnSpPr>
        <p:spPr>
          <a:xfrm>
            <a:off x="964943" y="4993996"/>
            <a:ext cx="400315" cy="38033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C434D2F4-C079-9DF8-BF46-36208774DCBC}"/>
              </a:ext>
            </a:extLst>
          </p:cNvPr>
          <p:cNvCxnSpPr>
            <a:cxnSpLocks/>
          </p:cNvCxnSpPr>
          <p:nvPr/>
        </p:nvCxnSpPr>
        <p:spPr>
          <a:xfrm>
            <a:off x="1360981" y="4103579"/>
            <a:ext cx="620" cy="1371743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F6589508-AAE1-AC3B-DCF4-3A35C14FF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006" y="4765209"/>
            <a:ext cx="480563" cy="705508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C2DBFF58-4A2D-B8DB-A866-62C0C1BC47C0}"/>
              </a:ext>
            </a:extLst>
          </p:cNvPr>
          <p:cNvGrpSpPr/>
          <p:nvPr/>
        </p:nvGrpSpPr>
        <p:grpSpPr>
          <a:xfrm>
            <a:off x="2184320" y="5008976"/>
            <a:ext cx="906166" cy="212400"/>
            <a:chOff x="5007992" y="5198848"/>
            <a:chExt cx="2759432" cy="212400"/>
          </a:xfrm>
        </p:grpSpPr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183BD310-D976-1E67-6789-361C9B01756C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FF83A4AD-1AB3-193B-C701-0637621E7930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709F0488-59CF-476D-DD93-8552B7C32AA4}"/>
              </a:ext>
            </a:extLst>
          </p:cNvPr>
          <p:cNvSpPr txBox="1"/>
          <p:nvPr/>
        </p:nvSpPr>
        <p:spPr>
          <a:xfrm>
            <a:off x="3779909" y="5267520"/>
            <a:ext cx="1733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docker pause</a:t>
            </a:r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77025BFE-879A-6956-93FE-FF84CA1C480A}"/>
              </a:ext>
            </a:extLst>
          </p:cNvPr>
          <p:cNvSpPr/>
          <p:nvPr/>
        </p:nvSpPr>
        <p:spPr>
          <a:xfrm flipV="1">
            <a:off x="3778568" y="5106915"/>
            <a:ext cx="359903" cy="204623"/>
          </a:xfrm>
          <a:custGeom>
            <a:avLst/>
            <a:gdLst>
              <a:gd name="connsiteX0" fmla="*/ 241540 w 406104"/>
              <a:gd name="connsiteY0" fmla="*/ 0 h 425569"/>
              <a:gd name="connsiteX1" fmla="*/ 396815 w 406104"/>
              <a:gd name="connsiteY1" fmla="*/ 218535 h 425569"/>
              <a:gd name="connsiteX2" fmla="*/ 0 w 406104"/>
              <a:gd name="connsiteY2" fmla="*/ 425569 h 42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04" h="425569">
                <a:moveTo>
                  <a:pt x="241540" y="0"/>
                </a:moveTo>
                <a:cubicBezTo>
                  <a:pt x="339306" y="73803"/>
                  <a:pt x="437072" y="147607"/>
                  <a:pt x="396815" y="218535"/>
                </a:cubicBezTo>
                <a:cubicBezTo>
                  <a:pt x="356558" y="289463"/>
                  <a:pt x="178279" y="357516"/>
                  <a:pt x="0" y="42556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圆角矩形标注 29">
            <a:extLst>
              <a:ext uri="{FF2B5EF4-FFF2-40B4-BE49-F238E27FC236}">
                <a16:creationId xmlns:a16="http://schemas.microsoft.com/office/drawing/2014/main" id="{B7CC76A9-385A-D6A8-9681-4E0768E826BC}"/>
              </a:ext>
            </a:extLst>
          </p:cNvPr>
          <p:cNvSpPr/>
          <p:nvPr/>
        </p:nvSpPr>
        <p:spPr>
          <a:xfrm>
            <a:off x="6102806" y="4397968"/>
            <a:ext cx="3862672" cy="468000"/>
          </a:xfrm>
          <a:prstGeom prst="wedgeRoundRectCallout">
            <a:avLst>
              <a:gd name="adj1" fmla="val -47222"/>
              <a:gd name="adj2" fmla="val 96695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65D320C-8FB0-9963-41B7-9859B5DA09D0}"/>
              </a:ext>
            </a:extLst>
          </p:cNvPr>
          <p:cNvSpPr txBox="1"/>
          <p:nvPr/>
        </p:nvSpPr>
        <p:spPr>
          <a:xfrm>
            <a:off x="6085660" y="4441061"/>
            <a:ext cx="4339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What about starting container here? 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D375771-B943-09A4-A67E-E3D35DC79298}"/>
              </a:ext>
            </a:extLst>
          </p:cNvPr>
          <p:cNvSpPr/>
          <p:nvPr/>
        </p:nvSpPr>
        <p:spPr>
          <a:xfrm>
            <a:off x="4138472" y="4459345"/>
            <a:ext cx="1503209" cy="212400"/>
          </a:xfrm>
          <a:prstGeom prst="rect">
            <a:avLst/>
          </a:prstGeom>
          <a:solidFill>
            <a:schemeClr val="bg1"/>
          </a:solidFill>
          <a:ln w="12700">
            <a:noFill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344F7EF-39AD-201B-203C-C1378F8957A2}"/>
              </a:ext>
            </a:extLst>
          </p:cNvPr>
          <p:cNvSpPr/>
          <p:nvPr/>
        </p:nvSpPr>
        <p:spPr>
          <a:xfrm>
            <a:off x="4253279" y="4969434"/>
            <a:ext cx="1832381" cy="212400"/>
          </a:xfrm>
          <a:prstGeom prst="rect">
            <a:avLst/>
          </a:prstGeom>
          <a:solidFill>
            <a:schemeClr val="bg1"/>
          </a:solidFill>
          <a:ln w="12700">
            <a:noFill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圆角矩形标注 35">
            <a:extLst>
              <a:ext uri="{FF2B5EF4-FFF2-40B4-BE49-F238E27FC236}">
                <a16:creationId xmlns:a16="http://schemas.microsoft.com/office/drawing/2014/main" id="{DE478948-7E13-D724-66E5-EF8C160EC733}"/>
              </a:ext>
            </a:extLst>
          </p:cNvPr>
          <p:cNvSpPr/>
          <p:nvPr/>
        </p:nvSpPr>
        <p:spPr>
          <a:xfrm>
            <a:off x="6214023" y="5194385"/>
            <a:ext cx="3862672" cy="468000"/>
          </a:xfrm>
          <a:prstGeom prst="wedgeRoundRectCallout">
            <a:avLst>
              <a:gd name="adj1" fmla="val -39927"/>
              <a:gd name="adj2" fmla="val -67969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FA53A0F-D030-F956-A6CC-D69195F05BEC}"/>
              </a:ext>
            </a:extLst>
          </p:cNvPr>
          <p:cNvSpPr txBox="1"/>
          <p:nvPr/>
        </p:nvSpPr>
        <p:spPr>
          <a:xfrm>
            <a:off x="6196877" y="5237478"/>
            <a:ext cx="4339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We need another paused container!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7C8708F-3541-99C1-F4E9-9A5DF8C26876}"/>
              </a:ext>
            </a:extLst>
          </p:cNvPr>
          <p:cNvSpPr/>
          <p:nvPr/>
        </p:nvSpPr>
        <p:spPr>
          <a:xfrm>
            <a:off x="6268467" y="990661"/>
            <a:ext cx="3456384" cy="2131651"/>
          </a:xfrm>
          <a:prstGeom prst="rect">
            <a:avLst/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66B0233-F984-B164-1521-CA273C21E0D2}"/>
              </a:ext>
            </a:extLst>
          </p:cNvPr>
          <p:cNvSpPr txBox="1"/>
          <p:nvPr/>
        </p:nvSpPr>
        <p:spPr>
          <a:xfrm>
            <a:off x="6411640" y="1154273"/>
            <a:ext cx="324036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Cons</a:t>
            </a:r>
            <a:r>
              <a:rPr kumimoji="1" lang="en-US" altLang="zh-CN" dirty="0"/>
              <a:t>: needs provisioned concurrency! </a:t>
            </a:r>
          </a:p>
          <a:p>
            <a:endParaRPr kumimoji="1" lang="en-US" altLang="zh-CN" dirty="0"/>
          </a:p>
          <a:p>
            <a:r>
              <a:rPr kumimoji="1" lang="en-US" altLang="zh-CN" b="1" dirty="0">
                <a:solidFill>
                  <a:srgbClr val="C00000"/>
                </a:solidFill>
              </a:rPr>
              <a:t>O(n) </a:t>
            </a:r>
            <a:r>
              <a:rPr kumimoji="1" lang="en-US" altLang="zh-CN" dirty="0"/>
              <a:t>containers provisioned, n: the number of concurrent invocations </a:t>
            </a:r>
          </a:p>
        </p:txBody>
      </p:sp>
    </p:spTree>
    <p:extLst>
      <p:ext uri="{BB962C8B-B14F-4D97-AF65-F5344CB8AC3E}">
        <p14:creationId xmlns:p14="http://schemas.microsoft.com/office/powerpoint/2010/main" val="265845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B129FB-5577-AB9C-8F2A-2C0234978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Existing solutions require non-trivial resource provisioned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49554A-6B7E-C506-AD4A-00022365F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50129"/>
            <a:ext cx="9144000" cy="2303348"/>
          </a:xfrm>
        </p:spPr>
        <p:txBody>
          <a:bodyPr/>
          <a:lstStyle/>
          <a:p>
            <a:r>
              <a:rPr kumimoji="1" lang="en-US" altLang="zh-CN" sz="2400" dirty="0"/>
              <a:t>Approach #2</a:t>
            </a:r>
            <a:r>
              <a:rPr kumimoji="1" lang="en-US" altLang="zh-CN" dirty="0"/>
              <a:t>. </a:t>
            </a:r>
            <a:r>
              <a:rPr kumimoji="1" lang="en-US" altLang="zh-CN" sz="2400" dirty="0"/>
              <a:t>Fork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start containers with the fork system call </a:t>
            </a:r>
            <a:r>
              <a:rPr kumimoji="1" lang="en-US" altLang="zh-CN" baseline="30000" dirty="0"/>
              <a:t>[1] </a:t>
            </a:r>
          </a:p>
          <a:p>
            <a:endParaRPr kumimoji="1" lang="en-US" altLang="zh-CN" baseline="30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cs typeface="Consolas" panose="020B0609020204030204" pitchFamily="49" charset="0"/>
              </a:rPr>
              <a:t>Pros: </a:t>
            </a:r>
          </a:p>
          <a:p>
            <a:pPr lvl="1"/>
            <a:r>
              <a:rPr kumimoji="1" lang="en-US" altLang="zh-CN" dirty="0"/>
              <a:t>Each machine only needs 1 parent to concurrently start many containers </a:t>
            </a:r>
          </a:p>
          <a:p>
            <a:pPr lvl="1"/>
            <a:r>
              <a:rPr kumimoji="1" lang="en-US" altLang="zh-CN" dirty="0"/>
              <a:t>Achieve O(1) resource provisioned </a:t>
            </a:r>
            <a:r>
              <a:rPr kumimoji="1" lang="en-US" altLang="zh-CN" b="1" dirty="0">
                <a:solidFill>
                  <a:srgbClr val="C00000"/>
                </a:solidFill>
              </a:rPr>
              <a:t>on a single machine 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170251-DD91-8F51-82FD-65B6A36E9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99C62335-92A9-F959-4A10-CE166494A7B4}"/>
              </a:ext>
            </a:extLst>
          </p:cNvPr>
          <p:cNvSpPr txBox="1">
            <a:spLocks/>
          </p:cNvSpPr>
          <p:nvPr/>
        </p:nvSpPr>
        <p:spPr>
          <a:xfrm>
            <a:off x="7600280" y="5296963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88352284-7908-38B2-42E2-3610434E6CCD}"/>
              </a:ext>
            </a:extLst>
          </p:cNvPr>
          <p:cNvCxnSpPr>
            <a:cxnSpLocks/>
          </p:cNvCxnSpPr>
          <p:nvPr/>
        </p:nvCxnSpPr>
        <p:spPr>
          <a:xfrm>
            <a:off x="2135214" y="4268279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CC4049D-3CA5-133A-6EE7-2BE2828A1027}"/>
              </a:ext>
            </a:extLst>
          </p:cNvPr>
          <p:cNvCxnSpPr>
            <a:cxnSpLocks/>
          </p:cNvCxnSpPr>
          <p:nvPr/>
        </p:nvCxnSpPr>
        <p:spPr>
          <a:xfrm>
            <a:off x="2077704" y="4814623"/>
            <a:ext cx="7595389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8A4DEA07-82CE-2AFA-4C8D-FFAB9D39D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17" y="4063494"/>
            <a:ext cx="409577" cy="40957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0E53194-EA5B-A370-2173-703078881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116" y="4662836"/>
            <a:ext cx="409577" cy="4095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4D0823F-FEF4-280E-1AB3-3FAA53B34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390" y="3918315"/>
            <a:ext cx="480563" cy="705508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C87B0F3C-B511-F3E2-3BE3-B68072A2AFA4}"/>
              </a:ext>
            </a:extLst>
          </p:cNvPr>
          <p:cNvGrpSpPr/>
          <p:nvPr/>
        </p:nvGrpSpPr>
        <p:grpSpPr>
          <a:xfrm>
            <a:off x="2077704" y="4162082"/>
            <a:ext cx="906166" cy="212400"/>
            <a:chOff x="5007992" y="5198848"/>
            <a:chExt cx="2759432" cy="212400"/>
          </a:xfrm>
        </p:grpSpPr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CA73837D-A6D4-0BF7-2970-E628C0B5898E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A4713664-A2FF-0B34-7196-E6F00E1D7E4C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E20030A0-C1E6-AD79-05D3-2B6D5794AB8A}"/>
              </a:ext>
            </a:extLst>
          </p:cNvPr>
          <p:cNvSpPr txBox="1"/>
          <p:nvPr/>
        </p:nvSpPr>
        <p:spPr>
          <a:xfrm>
            <a:off x="3431671" y="3524803"/>
            <a:ext cx="1733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docker pause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A95016A-D9FB-FE65-93EE-941E237AF1DB}"/>
              </a:ext>
            </a:extLst>
          </p:cNvPr>
          <p:cNvGrpSpPr/>
          <p:nvPr/>
        </p:nvGrpSpPr>
        <p:grpSpPr>
          <a:xfrm rot="10800000">
            <a:off x="6273614" y="4158805"/>
            <a:ext cx="3451237" cy="212400"/>
            <a:chOff x="-2742189" y="5198848"/>
            <a:chExt cx="10509613" cy="212400"/>
          </a:xfrm>
        </p:grpSpPr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910610EF-9497-9B32-3936-41040497BA40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-2742189" y="5296963"/>
              <a:ext cx="10509613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F6CD422C-47A2-1FA1-FBAD-A1FCDAB53629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BEA21A5D-5F1D-1871-979C-7A37C99DF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486" y="4226722"/>
            <a:ext cx="576064" cy="576064"/>
          </a:xfrm>
          <a:prstGeom prst="rect">
            <a:avLst/>
          </a:prstGeom>
        </p:spPr>
      </p:pic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DD27C69A-7AF4-EA3F-9B7D-1BAE1D31E0C4}"/>
              </a:ext>
            </a:extLst>
          </p:cNvPr>
          <p:cNvCxnSpPr>
            <a:cxnSpLocks/>
          </p:cNvCxnSpPr>
          <p:nvPr/>
        </p:nvCxnSpPr>
        <p:spPr>
          <a:xfrm flipV="1">
            <a:off x="964944" y="3927873"/>
            <a:ext cx="400314" cy="29884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64162770-291B-4777-2ADD-FA79CD41D9D1}"/>
              </a:ext>
            </a:extLst>
          </p:cNvPr>
          <p:cNvCxnSpPr>
            <a:cxnSpLocks/>
          </p:cNvCxnSpPr>
          <p:nvPr/>
        </p:nvCxnSpPr>
        <p:spPr>
          <a:xfrm>
            <a:off x="964943" y="4709789"/>
            <a:ext cx="400315" cy="38033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CCA2FF79-0C84-0830-D966-12539C201BB2}"/>
              </a:ext>
            </a:extLst>
          </p:cNvPr>
          <p:cNvCxnSpPr>
            <a:cxnSpLocks/>
          </p:cNvCxnSpPr>
          <p:nvPr/>
        </p:nvCxnSpPr>
        <p:spPr>
          <a:xfrm>
            <a:off x="1360981" y="3819372"/>
            <a:ext cx="620" cy="1371743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187E2F3-CC3E-D24B-96B0-36E4A9AEE870}"/>
              </a:ext>
            </a:extLst>
          </p:cNvPr>
          <p:cNvSpPr/>
          <p:nvPr/>
        </p:nvSpPr>
        <p:spPr>
          <a:xfrm>
            <a:off x="4138472" y="4175138"/>
            <a:ext cx="1503209" cy="212400"/>
          </a:xfrm>
          <a:prstGeom prst="rect">
            <a:avLst/>
          </a:prstGeom>
          <a:solidFill>
            <a:schemeClr val="bg1"/>
          </a:solidFill>
          <a:ln w="12700">
            <a:noFill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09C9C59-E61B-61EE-9074-ED26312DC3F8}"/>
              </a:ext>
            </a:extLst>
          </p:cNvPr>
          <p:cNvSpPr txBox="1"/>
          <p:nvPr/>
        </p:nvSpPr>
        <p:spPr>
          <a:xfrm>
            <a:off x="6005490" y="3503988"/>
            <a:ext cx="3385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fork</a:t>
            </a: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C5BB6AB-5F1A-53ED-CC03-4E702B7EF746}"/>
              </a:ext>
            </a:extLst>
          </p:cNvPr>
          <p:cNvSpPr txBox="1"/>
          <p:nvPr/>
        </p:nvSpPr>
        <p:spPr>
          <a:xfrm>
            <a:off x="554007" y="1650530"/>
            <a:ext cx="7291720" cy="3693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Fork --- Create a new process from an existing one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6DFE5D8-8A4A-D2C8-CB84-C34D3B395BFC}"/>
              </a:ext>
            </a:extLst>
          </p:cNvPr>
          <p:cNvSpPr txBox="1"/>
          <p:nvPr/>
        </p:nvSpPr>
        <p:spPr>
          <a:xfrm>
            <a:off x="6730724" y="4288996"/>
            <a:ext cx="750482" cy="252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Fork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A875D8F7-0F3D-4A5C-19A0-1C8FCD50D0CC}"/>
              </a:ext>
            </a:extLst>
          </p:cNvPr>
          <p:cNvGrpSpPr/>
          <p:nvPr/>
        </p:nvGrpSpPr>
        <p:grpSpPr>
          <a:xfrm rot="10800000">
            <a:off x="7105966" y="4696586"/>
            <a:ext cx="3451237" cy="212400"/>
            <a:chOff x="-2742189" y="5198848"/>
            <a:chExt cx="10509613" cy="212400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AD65E1D-B9DA-69F0-4F17-EF03F09594A9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-2742189" y="5296963"/>
              <a:ext cx="10509613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0F08B3B9-A715-F1F5-AEA4-912E961FECFD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110C62C7-50BF-AE3E-EC4A-CEE1C74690CD}"/>
              </a:ext>
            </a:extLst>
          </p:cNvPr>
          <p:cNvCxnSpPr/>
          <p:nvPr/>
        </p:nvCxnSpPr>
        <p:spPr>
          <a:xfrm flipH="1">
            <a:off x="3749615" y="3819372"/>
            <a:ext cx="388857" cy="407350"/>
          </a:xfrm>
          <a:prstGeom prst="straightConnector1">
            <a:avLst/>
          </a:prstGeom>
          <a:ln w="95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1F7127B3-5BC0-2E79-C51B-B1CEF5AB3EBB}"/>
              </a:ext>
            </a:extLst>
          </p:cNvPr>
          <p:cNvCxnSpPr>
            <a:cxnSpLocks/>
          </p:cNvCxnSpPr>
          <p:nvPr/>
        </p:nvCxnSpPr>
        <p:spPr>
          <a:xfrm flipH="1">
            <a:off x="6115824" y="3821661"/>
            <a:ext cx="138571" cy="445021"/>
          </a:xfrm>
          <a:prstGeom prst="straightConnector1">
            <a:avLst/>
          </a:prstGeom>
          <a:ln w="95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00ACBED8-17D0-5443-4FD3-182C801B81A1}"/>
              </a:ext>
            </a:extLst>
          </p:cNvPr>
          <p:cNvCxnSpPr>
            <a:cxnSpLocks/>
          </p:cNvCxnSpPr>
          <p:nvPr/>
        </p:nvCxnSpPr>
        <p:spPr>
          <a:xfrm flipH="1">
            <a:off x="6781132" y="4563095"/>
            <a:ext cx="229645" cy="215226"/>
          </a:xfrm>
          <a:prstGeom prst="straightConnector1">
            <a:avLst/>
          </a:prstGeom>
          <a:ln w="95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C847A32D-67AF-811C-437B-CB469616BE1E}"/>
              </a:ext>
            </a:extLst>
          </p:cNvPr>
          <p:cNvSpPr/>
          <p:nvPr/>
        </p:nvSpPr>
        <p:spPr>
          <a:xfrm>
            <a:off x="3628845" y="4328050"/>
            <a:ext cx="2714446" cy="306191"/>
          </a:xfrm>
          <a:custGeom>
            <a:avLst/>
            <a:gdLst>
              <a:gd name="connsiteX0" fmla="*/ 2714446 w 2714446"/>
              <a:gd name="connsiteY0" fmla="*/ 0 h 306191"/>
              <a:gd name="connsiteX1" fmla="*/ 2116347 w 2714446"/>
              <a:gd name="connsiteY1" fmla="*/ 304800 h 306191"/>
              <a:gd name="connsiteX2" fmla="*/ 0 w 2714446"/>
              <a:gd name="connsiteY2" fmla="*/ 92015 h 30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4446" h="306191">
                <a:moveTo>
                  <a:pt x="2714446" y="0"/>
                </a:moveTo>
                <a:cubicBezTo>
                  <a:pt x="2641600" y="144732"/>
                  <a:pt x="2568755" y="289464"/>
                  <a:pt x="2116347" y="304800"/>
                </a:cubicBezTo>
                <a:cubicBezTo>
                  <a:pt x="1663939" y="320136"/>
                  <a:pt x="831969" y="206075"/>
                  <a:pt x="0" y="92015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任意形状 50">
            <a:extLst>
              <a:ext uri="{FF2B5EF4-FFF2-40B4-BE49-F238E27FC236}">
                <a16:creationId xmlns:a16="http://schemas.microsoft.com/office/drawing/2014/main" id="{1EA091A7-FDAE-10CB-1878-F98336755440}"/>
              </a:ext>
            </a:extLst>
          </p:cNvPr>
          <p:cNvSpPr/>
          <p:nvPr/>
        </p:nvSpPr>
        <p:spPr>
          <a:xfrm>
            <a:off x="3651849" y="4563838"/>
            <a:ext cx="3393057" cy="687645"/>
          </a:xfrm>
          <a:custGeom>
            <a:avLst/>
            <a:gdLst>
              <a:gd name="connsiteX0" fmla="*/ 3393057 w 3393057"/>
              <a:gd name="connsiteY0" fmla="*/ 327804 h 687645"/>
              <a:gd name="connsiteX1" fmla="*/ 2093343 w 3393057"/>
              <a:gd name="connsiteY1" fmla="*/ 678612 h 687645"/>
              <a:gd name="connsiteX2" fmla="*/ 0 w 3393057"/>
              <a:gd name="connsiteY2" fmla="*/ 0 h 68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3057" h="687645">
                <a:moveTo>
                  <a:pt x="3393057" y="327804"/>
                </a:moveTo>
                <a:cubicBezTo>
                  <a:pt x="3025955" y="530525"/>
                  <a:pt x="2658853" y="733246"/>
                  <a:pt x="2093343" y="678612"/>
                </a:cubicBezTo>
                <a:cubicBezTo>
                  <a:pt x="1527833" y="623978"/>
                  <a:pt x="763916" y="311989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94E6BBA-E0AF-9476-3366-9C45DCC511E8}"/>
              </a:ext>
            </a:extLst>
          </p:cNvPr>
          <p:cNvSpPr txBox="1"/>
          <p:nvPr/>
        </p:nvSpPr>
        <p:spPr>
          <a:xfrm>
            <a:off x="4092934" y="4577020"/>
            <a:ext cx="21439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Copy-on-write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37CB7D7-6EF7-49E6-D5CF-5514A9449E28}"/>
              </a:ext>
            </a:extLst>
          </p:cNvPr>
          <p:cNvSpPr txBox="1"/>
          <p:nvPr/>
        </p:nvSpPr>
        <p:spPr>
          <a:xfrm>
            <a:off x="-25887" y="5255842"/>
            <a:ext cx="4312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kumimoji="1" lang="en-US" altLang="zh-CN" sz="1200" dirty="0"/>
              <a:t>[1] Catalyzer: Sub-millisecond Startup for Serverless Computing with Initialization-less Booting, ASPLOS’20</a:t>
            </a:r>
          </a:p>
        </p:txBody>
      </p:sp>
    </p:spTree>
    <p:extLst>
      <p:ext uri="{BB962C8B-B14F-4D97-AF65-F5344CB8AC3E}">
        <p14:creationId xmlns:p14="http://schemas.microsoft.com/office/powerpoint/2010/main" val="348162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 animBg="1"/>
      <p:bldP spid="50" grpId="0" animBg="1"/>
      <p:bldP spid="51" grpId="0" animBg="1"/>
      <p:bldP spid="5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C08187-4B52-DC1B-0674-85DAC220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Existing solutions require non-trivial resource provisioned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C5C556-4EC7-1609-B373-A45F83128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88487"/>
            <a:ext cx="9534628" cy="152920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What if there is a load spikes that applications want start many containers? </a:t>
            </a:r>
          </a:p>
          <a:p>
            <a:pPr lvl="1"/>
            <a:r>
              <a:rPr kumimoji="1" lang="en-US" altLang="zh-CN" dirty="0"/>
              <a:t>E.g., there is a load spike in the workload ( n &gt; m)</a:t>
            </a:r>
          </a:p>
          <a:p>
            <a:pPr lvl="1">
              <a:spcBef>
                <a:spcPts val="400"/>
              </a:spcBef>
            </a:pPr>
            <a:r>
              <a:rPr kumimoji="1" lang="en-US" altLang="zh-CN" dirty="0"/>
              <a:t>Fork still need provisioned concurrency (</a:t>
            </a:r>
            <a:r>
              <a:rPr kumimoji="1" lang="en-US" altLang="zh-CN" sz="2400" b="1" dirty="0">
                <a:solidFill>
                  <a:srgbClr val="C00000"/>
                </a:solidFill>
              </a:rPr>
              <a:t>O(m)</a:t>
            </a:r>
            <a:r>
              <a:rPr kumimoji="1" lang="en-US" altLang="zh-CN" dirty="0"/>
              <a:t>) : deploy one parent on each machine!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FE32E9-A9FD-8E9A-677D-9A2D84AB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ACD111B-396E-6E05-B58B-FAFADDCC9CF0}"/>
              </a:ext>
            </a:extLst>
          </p:cNvPr>
          <p:cNvCxnSpPr>
            <a:cxnSpLocks/>
          </p:cNvCxnSpPr>
          <p:nvPr/>
        </p:nvCxnSpPr>
        <p:spPr>
          <a:xfrm>
            <a:off x="2555037" y="455249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4B17FDE-AB21-EACF-B1C9-8AE79B3F4725}"/>
              </a:ext>
            </a:extLst>
          </p:cNvPr>
          <p:cNvCxnSpPr>
            <a:cxnSpLocks/>
          </p:cNvCxnSpPr>
          <p:nvPr/>
        </p:nvCxnSpPr>
        <p:spPr>
          <a:xfrm>
            <a:off x="2497527" y="5098830"/>
            <a:ext cx="6698231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2E7C01FD-611A-E23D-F727-2167F5EDC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40" y="4347701"/>
            <a:ext cx="409577" cy="4095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4C2211A-1EA6-7978-96B9-834470851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39" y="4947043"/>
            <a:ext cx="409577" cy="40957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B61EEAF-21C2-61D0-D640-ACFDEACF3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213" y="4202522"/>
            <a:ext cx="480563" cy="70550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2AD1746D-08D5-8472-0409-4C3578287691}"/>
              </a:ext>
            </a:extLst>
          </p:cNvPr>
          <p:cNvGrpSpPr/>
          <p:nvPr/>
        </p:nvGrpSpPr>
        <p:grpSpPr>
          <a:xfrm>
            <a:off x="2497527" y="4446289"/>
            <a:ext cx="906166" cy="212400"/>
            <a:chOff x="5007992" y="5198848"/>
            <a:chExt cx="2759432" cy="212400"/>
          </a:xfrm>
        </p:grpSpPr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F0CEE611-F5C5-FF0E-B77F-20ECDB21E2FE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576AF5E6-D485-1674-3B5A-EE867F587FF7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51348C30-7A7F-59B7-7B33-CD30671F7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309" y="4510929"/>
            <a:ext cx="576064" cy="576064"/>
          </a:xfrm>
          <a:prstGeom prst="rect">
            <a:avLst/>
          </a:prstGeom>
        </p:spPr>
      </p:pic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F7CED300-EF20-3EAF-F445-43197A6E41F3}"/>
              </a:ext>
            </a:extLst>
          </p:cNvPr>
          <p:cNvCxnSpPr>
            <a:cxnSpLocks/>
          </p:cNvCxnSpPr>
          <p:nvPr/>
        </p:nvCxnSpPr>
        <p:spPr>
          <a:xfrm flipV="1">
            <a:off x="1384767" y="4212080"/>
            <a:ext cx="400314" cy="29884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5BABC94C-D367-00B0-ABF0-4C8CAA76EB65}"/>
              </a:ext>
            </a:extLst>
          </p:cNvPr>
          <p:cNvCxnSpPr>
            <a:cxnSpLocks/>
          </p:cNvCxnSpPr>
          <p:nvPr/>
        </p:nvCxnSpPr>
        <p:spPr>
          <a:xfrm>
            <a:off x="1384766" y="4993996"/>
            <a:ext cx="400315" cy="38033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AD3F83B-6361-3E86-CD17-8A537B9B95CF}"/>
              </a:ext>
            </a:extLst>
          </p:cNvPr>
          <p:cNvCxnSpPr>
            <a:cxnSpLocks/>
          </p:cNvCxnSpPr>
          <p:nvPr/>
        </p:nvCxnSpPr>
        <p:spPr>
          <a:xfrm>
            <a:off x="1780804" y="4103579"/>
            <a:ext cx="620" cy="1371743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39707AE8-3D9E-6A05-783E-091B443D7135}"/>
              </a:ext>
            </a:extLst>
          </p:cNvPr>
          <p:cNvSpPr/>
          <p:nvPr/>
        </p:nvSpPr>
        <p:spPr>
          <a:xfrm>
            <a:off x="4558295" y="4459345"/>
            <a:ext cx="5721047" cy="212400"/>
          </a:xfrm>
          <a:prstGeom prst="rect">
            <a:avLst/>
          </a:prstGeom>
          <a:solidFill>
            <a:schemeClr val="bg1"/>
          </a:solidFill>
          <a:ln w="12700">
            <a:noFill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623C98C5-AC3D-EB59-0E81-3D3DDE5AFD8A}"/>
              </a:ext>
            </a:extLst>
          </p:cNvPr>
          <p:cNvCxnSpPr>
            <a:cxnSpLocks/>
          </p:cNvCxnSpPr>
          <p:nvPr/>
        </p:nvCxnSpPr>
        <p:spPr>
          <a:xfrm>
            <a:off x="2555037" y="3065375"/>
            <a:ext cx="6652223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498F506C-CED8-11FE-F976-43858EAD0295}"/>
              </a:ext>
            </a:extLst>
          </p:cNvPr>
          <p:cNvCxnSpPr>
            <a:cxnSpLocks/>
          </p:cNvCxnSpPr>
          <p:nvPr/>
        </p:nvCxnSpPr>
        <p:spPr>
          <a:xfrm>
            <a:off x="2497527" y="3611715"/>
            <a:ext cx="6709733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ACBD8F85-F457-CD56-9F37-02A49851F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40" y="2860586"/>
            <a:ext cx="409577" cy="40957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D45743D-9B90-BAC7-831C-00E466226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39" y="3459928"/>
            <a:ext cx="409577" cy="40957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8A2A4AE-1BAA-AA44-BF8E-50AE925D7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309" y="3023814"/>
            <a:ext cx="576064" cy="576064"/>
          </a:xfrm>
          <a:prstGeom prst="rect">
            <a:avLst/>
          </a:prstGeom>
        </p:spPr>
      </p:pic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2B55BFEE-1657-39CF-7FA8-57FD3CF1454E}"/>
              </a:ext>
            </a:extLst>
          </p:cNvPr>
          <p:cNvCxnSpPr>
            <a:cxnSpLocks/>
          </p:cNvCxnSpPr>
          <p:nvPr/>
        </p:nvCxnSpPr>
        <p:spPr>
          <a:xfrm flipV="1">
            <a:off x="1345251" y="2898345"/>
            <a:ext cx="312759" cy="199512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EAD45EB5-E7F4-912F-6888-2584EB382F17}"/>
              </a:ext>
            </a:extLst>
          </p:cNvPr>
          <p:cNvCxnSpPr>
            <a:cxnSpLocks/>
          </p:cNvCxnSpPr>
          <p:nvPr/>
        </p:nvCxnSpPr>
        <p:spPr>
          <a:xfrm>
            <a:off x="1384766" y="3506881"/>
            <a:ext cx="400315" cy="38033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A30D4223-A517-34CE-FCD4-B0DD0595A69B}"/>
              </a:ext>
            </a:extLst>
          </p:cNvPr>
          <p:cNvCxnSpPr>
            <a:cxnSpLocks/>
          </p:cNvCxnSpPr>
          <p:nvPr/>
        </p:nvCxnSpPr>
        <p:spPr>
          <a:xfrm>
            <a:off x="1781424" y="2823195"/>
            <a:ext cx="0" cy="1165012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E1353A0-6032-3770-F393-25AE391FD696}"/>
              </a:ext>
            </a:extLst>
          </p:cNvPr>
          <p:cNvGrpSpPr/>
          <p:nvPr/>
        </p:nvGrpSpPr>
        <p:grpSpPr>
          <a:xfrm>
            <a:off x="332249" y="3676849"/>
            <a:ext cx="477396" cy="436867"/>
            <a:chOff x="427486" y="2040359"/>
            <a:chExt cx="477396" cy="436867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CD6CB979-095E-32DC-FE9A-1A532C452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7486" y="2040359"/>
              <a:ext cx="318264" cy="318264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18AA16B2-ED80-6B9D-D5AA-0C6AADD79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618" y="2158962"/>
              <a:ext cx="318264" cy="318264"/>
            </a:xfrm>
            <a:prstGeom prst="rect">
              <a:avLst/>
            </a:prstGeom>
            <a:solidFill>
              <a:schemeClr val="bg1"/>
            </a:solidFill>
          </p:spPr>
        </p:pic>
      </p:grp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C30B0375-E255-BC2D-B7B9-32D9AB9FF729}"/>
              </a:ext>
            </a:extLst>
          </p:cNvPr>
          <p:cNvCxnSpPr>
            <a:endCxn id="26" idx="1"/>
          </p:cNvCxnSpPr>
          <p:nvPr/>
        </p:nvCxnSpPr>
        <p:spPr>
          <a:xfrm flipV="1">
            <a:off x="649857" y="3311846"/>
            <a:ext cx="197452" cy="35287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F9A6B3CE-8B7B-4809-CFBD-1BF5A2AA8857}"/>
              </a:ext>
            </a:extLst>
          </p:cNvPr>
          <p:cNvCxnSpPr>
            <a:cxnSpLocks/>
          </p:cNvCxnSpPr>
          <p:nvPr/>
        </p:nvCxnSpPr>
        <p:spPr>
          <a:xfrm flipV="1">
            <a:off x="773927" y="3567144"/>
            <a:ext cx="192232" cy="249913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0273ECA9-28C3-0769-2875-531BD1CBB231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826264" y="4103579"/>
            <a:ext cx="309077" cy="40735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348E8DB7-3AB1-04E2-B91A-14A1ADB1749E}"/>
              </a:ext>
            </a:extLst>
          </p:cNvPr>
          <p:cNvCxnSpPr>
            <a:cxnSpLocks/>
          </p:cNvCxnSpPr>
          <p:nvPr/>
        </p:nvCxnSpPr>
        <p:spPr>
          <a:xfrm>
            <a:off x="724628" y="4168417"/>
            <a:ext cx="224238" cy="413908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E362BA6D-17A9-5AD6-676F-915A20D0D22F}"/>
              </a:ext>
            </a:extLst>
          </p:cNvPr>
          <p:cNvSpPr txBox="1"/>
          <p:nvPr/>
        </p:nvSpPr>
        <p:spPr>
          <a:xfrm>
            <a:off x="854556" y="3738252"/>
            <a:ext cx="730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solidFill>
                  <a:srgbClr val="C00000"/>
                </a:solidFill>
              </a:rPr>
              <a:t>Reqs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65" name="图片 64">
            <a:extLst>
              <a:ext uri="{FF2B5EF4-FFF2-40B4-BE49-F238E27FC236}">
                <a16:creationId xmlns:a16="http://schemas.microsoft.com/office/drawing/2014/main" id="{2664689F-94DC-1019-5382-ACEAD203D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213" y="2704536"/>
            <a:ext cx="480563" cy="705508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5001999B-E9E6-8EFB-B1E5-CC69AC2EC6EA}"/>
              </a:ext>
            </a:extLst>
          </p:cNvPr>
          <p:cNvGrpSpPr/>
          <p:nvPr/>
        </p:nvGrpSpPr>
        <p:grpSpPr>
          <a:xfrm>
            <a:off x="2497527" y="2948303"/>
            <a:ext cx="906166" cy="212400"/>
            <a:chOff x="5007992" y="5198848"/>
            <a:chExt cx="2759432" cy="212400"/>
          </a:xfrm>
        </p:grpSpPr>
        <p:cxnSp>
          <p:nvCxnSpPr>
            <p:cNvPr id="67" name="直线连接符 66">
              <a:extLst>
                <a:ext uri="{FF2B5EF4-FFF2-40B4-BE49-F238E27FC236}">
                  <a16:creationId xmlns:a16="http://schemas.microsoft.com/office/drawing/2014/main" id="{5FDCFCE5-513B-A18A-A177-B0B512BCF593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线连接符 67">
              <a:extLst>
                <a:ext uri="{FF2B5EF4-FFF2-40B4-BE49-F238E27FC236}">
                  <a16:creationId xmlns:a16="http://schemas.microsoft.com/office/drawing/2014/main" id="{A0AD80D3-B506-5272-2948-E678CB531970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D33EAD6D-738E-F3D5-050A-DF768F61F94C}"/>
              </a:ext>
            </a:extLst>
          </p:cNvPr>
          <p:cNvGrpSpPr/>
          <p:nvPr/>
        </p:nvGrpSpPr>
        <p:grpSpPr>
          <a:xfrm>
            <a:off x="5075812" y="2883847"/>
            <a:ext cx="4292600" cy="2439463"/>
            <a:chOff x="5075812" y="2883847"/>
            <a:chExt cx="4292600" cy="243946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43C6F5F1-76A6-6097-5894-ACA2FAE0641E}"/>
                </a:ext>
              </a:extLst>
            </p:cNvPr>
            <p:cNvSpPr/>
            <p:nvPr/>
          </p:nvSpPr>
          <p:spPr>
            <a:xfrm>
              <a:off x="5075812" y="2883847"/>
              <a:ext cx="4292600" cy="2439463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B332BDEB-7F27-959C-9DF2-B2BCECABAC9A}"/>
                </a:ext>
              </a:extLst>
            </p:cNvPr>
            <p:cNvGrpSpPr/>
            <p:nvPr/>
          </p:nvGrpSpPr>
          <p:grpSpPr>
            <a:xfrm>
              <a:off x="6083505" y="4170025"/>
              <a:ext cx="2605315" cy="617283"/>
              <a:chOff x="5209904" y="3707381"/>
              <a:chExt cx="2605315" cy="617283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719AAA2B-83AB-50C8-FD71-16A911078A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09904" y="3707381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582E25CA-D5CA-7EE0-798E-3B3A6A746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67572" y="3707381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ECAF93CD-665C-5828-EA02-972EDB0B10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39155" y="374860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D444E3C-856A-755D-EBE3-46A669EC5F74}"/>
                  </a:ext>
                </a:extLst>
              </p:cNvPr>
              <p:cNvSpPr txBox="1"/>
              <p:nvPr/>
            </p:nvSpPr>
            <p:spPr>
              <a:xfrm>
                <a:off x="6677819" y="3729310"/>
                <a:ext cx="51872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sz="2400" b="1" dirty="0"/>
                  <a:t>…</a:t>
                </a:r>
                <a:endParaRPr lang="zh-CN" altLang="en-US" sz="2400" b="1" dirty="0"/>
              </a:p>
            </p:txBody>
          </p:sp>
        </p:grp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9B363808-474A-B041-2DEB-7F03D0DF692F}"/>
              </a:ext>
            </a:extLst>
          </p:cNvPr>
          <p:cNvSpPr txBox="1"/>
          <p:nvPr/>
        </p:nvSpPr>
        <p:spPr>
          <a:xfrm>
            <a:off x="5406451" y="4766863"/>
            <a:ext cx="40166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Clusters w/ </a:t>
            </a:r>
            <a:r>
              <a:rPr kumimoji="1" lang="en-US" altLang="zh-CN" sz="2400" b="1" dirty="0">
                <a:solidFill>
                  <a:srgbClr val="C00000"/>
                </a:solidFill>
              </a:rPr>
              <a:t>m</a:t>
            </a:r>
            <a:r>
              <a:rPr kumimoji="1" lang="en-US" altLang="zh-CN" dirty="0"/>
              <a:t> machines to run the containers </a:t>
            </a:r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FA8A0B85-2E72-1BC7-5577-F4344C318DBE}"/>
              </a:ext>
            </a:extLst>
          </p:cNvPr>
          <p:cNvGrpSpPr/>
          <p:nvPr/>
        </p:nvGrpSpPr>
        <p:grpSpPr>
          <a:xfrm>
            <a:off x="5399756" y="2740394"/>
            <a:ext cx="778093" cy="699580"/>
            <a:chOff x="427486" y="2040359"/>
            <a:chExt cx="477396" cy="436867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06A8AE0F-5A40-4DA4-EA25-270E8DD0D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7486" y="2040359"/>
              <a:ext cx="318264" cy="318264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21FB7941-E8DA-7CEA-DAA1-AE8D30A1D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618" y="2158962"/>
              <a:ext cx="318264" cy="318264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41FA570E-0F6D-93F5-4E6F-A08B41C29E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7885" y="2782694"/>
            <a:ext cx="383693" cy="383693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0048559A-74CF-75BC-F8D5-495965600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9894" y="2782694"/>
            <a:ext cx="383693" cy="383693"/>
          </a:xfrm>
          <a:prstGeom prst="rect">
            <a:avLst/>
          </a:prstGeom>
        </p:spPr>
      </p:pic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1CECE4F4-7CDF-2F51-002E-66532C90AF76}"/>
              </a:ext>
            </a:extLst>
          </p:cNvPr>
          <p:cNvCxnSpPr>
            <a:cxnSpLocks/>
          </p:cNvCxnSpPr>
          <p:nvPr/>
        </p:nvCxnSpPr>
        <p:spPr>
          <a:xfrm>
            <a:off x="6210992" y="2801969"/>
            <a:ext cx="538581" cy="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BECAFA89-63C1-3F21-DC85-0E6827A7B08A}"/>
              </a:ext>
            </a:extLst>
          </p:cNvPr>
          <p:cNvCxnSpPr>
            <a:cxnSpLocks/>
          </p:cNvCxnSpPr>
          <p:nvPr/>
        </p:nvCxnSpPr>
        <p:spPr>
          <a:xfrm>
            <a:off x="6210992" y="2995221"/>
            <a:ext cx="538581" cy="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704C0D3D-81C8-21F5-37F5-404B54ED8AF3}"/>
              </a:ext>
            </a:extLst>
          </p:cNvPr>
          <p:cNvCxnSpPr>
            <a:cxnSpLocks/>
          </p:cNvCxnSpPr>
          <p:nvPr/>
        </p:nvCxnSpPr>
        <p:spPr>
          <a:xfrm>
            <a:off x="6210991" y="3200379"/>
            <a:ext cx="538581" cy="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45">
            <a:extLst>
              <a:ext uri="{FF2B5EF4-FFF2-40B4-BE49-F238E27FC236}">
                <a16:creationId xmlns:a16="http://schemas.microsoft.com/office/drawing/2014/main" id="{31FBB89D-A87E-D272-722D-512DDC127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8374" y="2778205"/>
            <a:ext cx="383693" cy="383693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1128D825-9206-F589-258E-7F0C5AB568C1}"/>
              </a:ext>
            </a:extLst>
          </p:cNvPr>
          <p:cNvSpPr txBox="1"/>
          <p:nvPr/>
        </p:nvSpPr>
        <p:spPr>
          <a:xfrm>
            <a:off x="8222060" y="2672053"/>
            <a:ext cx="770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…</a:t>
            </a:r>
            <a:endParaRPr lang="zh-CN" altLang="en-US" sz="2400" b="1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66934571-0C8E-0098-2A52-8B567B1C37BD}"/>
              </a:ext>
            </a:extLst>
          </p:cNvPr>
          <p:cNvCxnSpPr>
            <a:cxnSpLocks/>
          </p:cNvCxnSpPr>
          <p:nvPr/>
        </p:nvCxnSpPr>
        <p:spPr>
          <a:xfrm flipH="1">
            <a:off x="6487297" y="3288976"/>
            <a:ext cx="744324" cy="674037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0CDEF20E-B4DA-900C-2AC3-2C9B50457920}"/>
              </a:ext>
            </a:extLst>
          </p:cNvPr>
          <p:cNvCxnSpPr>
            <a:cxnSpLocks/>
          </p:cNvCxnSpPr>
          <p:nvPr/>
        </p:nvCxnSpPr>
        <p:spPr>
          <a:xfrm flipH="1">
            <a:off x="7269761" y="3250048"/>
            <a:ext cx="420133" cy="681004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E351D201-7428-B4A3-9095-90D673B3F6F0}"/>
              </a:ext>
            </a:extLst>
          </p:cNvPr>
          <p:cNvCxnSpPr>
            <a:cxnSpLocks/>
          </p:cNvCxnSpPr>
          <p:nvPr/>
        </p:nvCxnSpPr>
        <p:spPr>
          <a:xfrm>
            <a:off x="7926521" y="3250048"/>
            <a:ext cx="349363" cy="688090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 59">
            <a:extLst>
              <a:ext uri="{FF2B5EF4-FFF2-40B4-BE49-F238E27FC236}">
                <a16:creationId xmlns:a16="http://schemas.microsoft.com/office/drawing/2014/main" id="{45A2AD53-E134-F88B-4B8A-E9EE06911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213" y="3969664"/>
            <a:ext cx="308648" cy="453122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8B785EA1-7B7E-1CFE-F96A-334F36F38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561" y="3967611"/>
            <a:ext cx="308648" cy="453122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BDA4DA1F-E6C8-5938-1243-0A3C82DF3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464" y="3933828"/>
            <a:ext cx="308648" cy="453122"/>
          </a:xfrm>
          <a:prstGeom prst="rect">
            <a:avLst/>
          </a:prstGeom>
        </p:spPr>
      </p:pic>
      <p:sp>
        <p:nvSpPr>
          <p:cNvPr id="73" name="文本框 72">
            <a:extLst>
              <a:ext uri="{FF2B5EF4-FFF2-40B4-BE49-F238E27FC236}">
                <a16:creationId xmlns:a16="http://schemas.microsoft.com/office/drawing/2014/main" id="{3E5C6239-2497-A64E-A266-6CEFC2EABC96}"/>
              </a:ext>
            </a:extLst>
          </p:cNvPr>
          <p:cNvSpPr txBox="1"/>
          <p:nvPr/>
        </p:nvSpPr>
        <p:spPr>
          <a:xfrm>
            <a:off x="7580540" y="3343680"/>
            <a:ext cx="518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…</a:t>
            </a:r>
            <a:endParaRPr lang="zh-CN" altLang="en-US" sz="2400" b="1" dirty="0"/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75633432-E375-F41B-1C08-860FBCCC258D}"/>
              </a:ext>
            </a:extLst>
          </p:cNvPr>
          <p:cNvSpPr/>
          <p:nvPr/>
        </p:nvSpPr>
        <p:spPr>
          <a:xfrm>
            <a:off x="5928898" y="3724354"/>
            <a:ext cx="3064038" cy="1120095"/>
          </a:xfrm>
          <a:prstGeom prst="ellipse">
            <a:avLst/>
          </a:prstGeom>
          <a:noFill/>
          <a:ln w="19050">
            <a:solidFill>
              <a:srgbClr val="C0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E23A260A-F3B6-C47B-F2CE-4A44246AAC83}"/>
              </a:ext>
            </a:extLst>
          </p:cNvPr>
          <p:cNvSpPr txBox="1"/>
          <p:nvPr/>
        </p:nvSpPr>
        <p:spPr>
          <a:xfrm>
            <a:off x="8654339" y="3726249"/>
            <a:ext cx="98197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solidFill>
                  <a:srgbClr val="C00000"/>
                </a:solidFill>
              </a:rPr>
              <a:t>O(m)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5351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8" grpId="0"/>
      <p:bldP spid="73" grpId="0"/>
      <p:bldP spid="74" grpId="0" animBg="1"/>
      <p:bldP spid="7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018B3A-C7A9-5D86-0FAA-C35214859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MITOSIS: remote fork </a:t>
            </a:r>
            <a:r>
              <a:rPr kumimoji="1" lang="zh-CN" altLang="en-US" dirty="0"/>
              <a:t>      </a:t>
            </a:r>
            <a:r>
              <a:rPr kumimoji="1" lang="en-US" altLang="zh-CN" dirty="0"/>
              <a:t>no provisioned concurrency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24FCD8-8FD8-3CDE-489C-B18C12804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800197"/>
          </a:xfrm>
        </p:spPr>
        <p:txBody>
          <a:bodyPr>
            <a:normAutofit/>
          </a:bodyPr>
          <a:lstStyle/>
          <a:p>
            <a:endParaRPr kumimoji="1" lang="en-US" altLang="zh-CN" dirty="0"/>
          </a:p>
          <a:p>
            <a:r>
              <a:rPr kumimoji="1" lang="en-US" altLang="zh-CN" dirty="0"/>
              <a:t>Remote fork is a primitive for no provisioned concurrency </a:t>
            </a:r>
          </a:p>
          <a:p>
            <a:pPr lvl="1"/>
            <a:r>
              <a:rPr kumimoji="1" lang="en-US" altLang="zh-CN" dirty="0"/>
              <a:t>Observation: one parent is sufficient for starting containers across machines </a:t>
            </a:r>
          </a:p>
          <a:p>
            <a:pPr lvl="1"/>
            <a:r>
              <a:rPr kumimoji="1" lang="en-US" altLang="zh-CN" dirty="0"/>
              <a:t>A generalization of fork to remote enable no provisioned concurrency on a cluster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AB36EA-9F08-E30E-BFBC-857A315DF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1731A94-DC7C-F075-F33A-F498687DD0F3}"/>
              </a:ext>
            </a:extLst>
          </p:cNvPr>
          <p:cNvSpPr txBox="1"/>
          <p:nvPr/>
        </p:nvSpPr>
        <p:spPr>
          <a:xfrm>
            <a:off x="508000" y="1125258"/>
            <a:ext cx="7291720" cy="3693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Fork --- Create a new process from an existing one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71A4629-A93A-1C1E-AF69-0C3913445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49" y="3634200"/>
            <a:ext cx="576064" cy="576064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287283D-1AB5-5CD9-D839-7BDE2CB01D9B}"/>
              </a:ext>
            </a:extLst>
          </p:cNvPr>
          <p:cNvCxnSpPr>
            <a:cxnSpLocks/>
          </p:cNvCxnSpPr>
          <p:nvPr/>
        </p:nvCxnSpPr>
        <p:spPr>
          <a:xfrm>
            <a:off x="1479600" y="4009628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F7D56B00-A8CC-CCA1-21A3-4A1F0E195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79" y="4729708"/>
            <a:ext cx="576064" cy="576064"/>
          </a:xfrm>
          <a:prstGeom prst="rect">
            <a:avLst/>
          </a:prstGeom>
        </p:spPr>
      </p:pic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1415D765-724D-073D-C7EF-48DA8161D4F4}"/>
              </a:ext>
            </a:extLst>
          </p:cNvPr>
          <p:cNvCxnSpPr>
            <a:cxnSpLocks/>
          </p:cNvCxnSpPr>
          <p:nvPr/>
        </p:nvCxnSpPr>
        <p:spPr>
          <a:xfrm>
            <a:off x="1456979" y="5161756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00A5B9D-4BE2-4EDB-A669-D8ACDCC7D95E}"/>
              </a:ext>
            </a:extLst>
          </p:cNvPr>
          <p:cNvGrpSpPr/>
          <p:nvPr/>
        </p:nvGrpSpPr>
        <p:grpSpPr>
          <a:xfrm>
            <a:off x="1607905" y="3903428"/>
            <a:ext cx="2645533" cy="212400"/>
            <a:chOff x="5007992" y="5198848"/>
            <a:chExt cx="1728192" cy="212400"/>
          </a:xfrm>
        </p:grpSpPr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9B6C14DD-9298-88E1-8FEA-7CC92536B51F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6FE433F8-A553-C283-0D2D-E93CF2050298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6E21F3DA-1D2B-F7B7-BE81-FD61D1623E32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F46D6A1-8C6E-BFF4-3AD8-92DD75E81FC0}"/>
              </a:ext>
            </a:extLst>
          </p:cNvPr>
          <p:cNvGrpSpPr/>
          <p:nvPr/>
        </p:nvGrpSpPr>
        <p:grpSpPr>
          <a:xfrm>
            <a:off x="4886957" y="3903428"/>
            <a:ext cx="3841144" cy="212400"/>
            <a:chOff x="5007992" y="5198848"/>
            <a:chExt cx="2759432" cy="212400"/>
          </a:xfrm>
        </p:grpSpPr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AEFE6229-C182-22BD-5D6B-8B421884E783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296963"/>
              <a:ext cx="275943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325915B9-87C3-539D-8510-51EDAF04D861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11593837-E58B-1B5E-EC18-39A58BFA57E3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F003E68B-7322-6651-7B0D-B03F2446A7C7}"/>
              </a:ext>
            </a:extLst>
          </p:cNvPr>
          <p:cNvCxnSpPr>
            <a:cxnSpLocks/>
          </p:cNvCxnSpPr>
          <p:nvPr/>
        </p:nvCxnSpPr>
        <p:spPr>
          <a:xfrm>
            <a:off x="4736030" y="3996173"/>
            <a:ext cx="1259262" cy="1161880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A619AAE-99BF-6CFD-22A4-E8C5413879B9}"/>
              </a:ext>
            </a:extLst>
          </p:cNvPr>
          <p:cNvGrpSpPr/>
          <p:nvPr/>
        </p:nvGrpSpPr>
        <p:grpSpPr>
          <a:xfrm>
            <a:off x="6049269" y="5059938"/>
            <a:ext cx="4004854" cy="212400"/>
            <a:chOff x="5151257" y="5198848"/>
            <a:chExt cx="2616167" cy="21240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AFA8C1F5-3C22-32AA-CEE0-688BB6B93AB2}"/>
                </a:ext>
              </a:extLst>
            </p:cNvPr>
            <p:cNvCxnSpPr>
              <a:cxnSpLocks/>
            </p:cNvCxnSpPr>
            <p:nvPr/>
          </p:nvCxnSpPr>
          <p:spPr>
            <a:xfrm>
              <a:off x="5151257" y="5296963"/>
              <a:ext cx="2616167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E73F9B26-0A9E-1C05-F024-6F5ACA7F7FFA}"/>
                </a:ext>
              </a:extLst>
            </p:cNvPr>
            <p:cNvCxnSpPr>
              <a:cxnSpLocks/>
            </p:cNvCxnSpPr>
            <p:nvPr/>
          </p:nvCxnSpPr>
          <p:spPr>
            <a:xfrm>
              <a:off x="7767424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B7BA0400-65F9-89BC-B165-38E4E56B1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494" y="3734516"/>
            <a:ext cx="451225" cy="451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5" name="圆角矩形标注 34">
            <a:extLst>
              <a:ext uri="{FF2B5EF4-FFF2-40B4-BE49-F238E27FC236}">
                <a16:creationId xmlns:a16="http://schemas.microsoft.com/office/drawing/2014/main" id="{EEF5E900-2DFD-32A0-5A26-DDAF95D96905}"/>
              </a:ext>
            </a:extLst>
          </p:cNvPr>
          <p:cNvSpPr/>
          <p:nvPr/>
        </p:nvSpPr>
        <p:spPr>
          <a:xfrm>
            <a:off x="3208018" y="3041099"/>
            <a:ext cx="3168124" cy="432044"/>
          </a:xfrm>
          <a:prstGeom prst="wedgeRoundRectCallout">
            <a:avLst>
              <a:gd name="adj1" fmla="val -9059"/>
              <a:gd name="adj2" fmla="val 112174"/>
              <a:gd name="adj3" fmla="val 16667"/>
            </a:avLst>
          </a:pr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91D6B0E-3A1E-E181-7F82-302B191F5D61}"/>
              </a:ext>
            </a:extLst>
          </p:cNvPr>
          <p:cNvSpPr txBox="1"/>
          <p:nvPr/>
        </p:nvSpPr>
        <p:spPr>
          <a:xfrm>
            <a:off x="3287039" y="3087185"/>
            <a:ext cx="4738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docker prepare </a:t>
            </a:r>
            <a:r>
              <a:rPr kumimoji="1" lang="en-US" altLang="zh-CN" b="0" i="1">
                <a:latin typeface="Consolas" panose="020B0609020204030204" pitchFamily="49" charset="0"/>
                <a:cs typeface="Consolas" panose="020B0609020204030204" pitchFamily="49" charset="0"/>
              </a:rPr>
              <a:t>SOME_IMG</a:t>
            </a:r>
            <a:endParaRPr kumimoji="1" lang="en-US" altLang="zh-CN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1340F821-41FF-D250-789C-7B2C0BCC6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5184" y="4994659"/>
            <a:ext cx="451225" cy="45122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1B280FB8-FFCC-12E2-A9BB-42D6568CD7F9}"/>
              </a:ext>
            </a:extLst>
          </p:cNvPr>
          <p:cNvGrpSpPr/>
          <p:nvPr/>
        </p:nvGrpSpPr>
        <p:grpSpPr>
          <a:xfrm>
            <a:off x="1034154" y="4523294"/>
            <a:ext cx="4824535" cy="432044"/>
            <a:chOff x="1767631" y="4361349"/>
            <a:chExt cx="4824535" cy="432044"/>
          </a:xfrm>
        </p:grpSpPr>
        <p:sp>
          <p:nvSpPr>
            <p:cNvPr id="38" name="圆角矩形标注 37">
              <a:extLst>
                <a:ext uri="{FF2B5EF4-FFF2-40B4-BE49-F238E27FC236}">
                  <a16:creationId xmlns:a16="http://schemas.microsoft.com/office/drawing/2014/main" id="{507194DF-9B61-1531-793E-F80CD6F51AC6}"/>
                </a:ext>
              </a:extLst>
            </p:cNvPr>
            <p:cNvSpPr/>
            <p:nvPr/>
          </p:nvSpPr>
          <p:spPr>
            <a:xfrm>
              <a:off x="1839640" y="4361349"/>
              <a:ext cx="4464496" cy="432044"/>
            </a:xfrm>
            <a:prstGeom prst="wedgeRoundRectCallout">
              <a:avLst>
                <a:gd name="adj1" fmla="val 45649"/>
                <a:gd name="adj2" fmla="val 76456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3AEB729-FC78-18B5-3A95-E4BDA1DDDE2C}"/>
                </a:ext>
              </a:extLst>
            </p:cNvPr>
            <p:cNvSpPr txBox="1"/>
            <p:nvPr/>
          </p:nvSpPr>
          <p:spPr>
            <a:xfrm>
              <a:off x="1767631" y="4381049"/>
              <a:ext cx="4824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>
                  <a:latin typeface="Consolas" panose="020B0609020204030204" pitchFamily="49" charset="0"/>
                  <a:cs typeface="Consolas" panose="020B0609020204030204" pitchFamily="49" charset="0"/>
                </a:rPr>
                <a:t>docker fork </a:t>
              </a:r>
              <a:r>
                <a:rPr kumimoji="1" lang="en-US" altLang="zh-CN" i="1">
                  <a:latin typeface="Consolas" panose="020B0609020204030204" pitchFamily="49" charset="0"/>
                  <a:cs typeface="Consolas" panose="020B0609020204030204" pitchFamily="49" charset="0"/>
                </a:rPr>
                <a:t>SOME_IMG </a:t>
              </a:r>
              <a:r>
                <a:rPr kumimoji="1" lang="en-US" altLang="zh-CN">
                  <a:latin typeface="Consolas" panose="020B0609020204030204" pitchFamily="49" charset="0"/>
                  <a:cs typeface="Consolas" panose="020B0609020204030204" pitchFamily="49" charset="0"/>
                </a:rPr>
                <a:t>192.168.12.113</a:t>
              </a:r>
              <a:endParaRPr kumimoji="1" lang="en-US" altLang="zh-CN" b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440E7D29-6518-EC24-6299-DC8A9C1DDA95}"/>
              </a:ext>
            </a:extLst>
          </p:cNvPr>
          <p:cNvSpPr txBox="1"/>
          <p:nvPr/>
        </p:nvSpPr>
        <p:spPr>
          <a:xfrm>
            <a:off x="484871" y="3279261"/>
            <a:ext cx="19442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192.168.12.113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D5F6C52-4BE8-95F9-8CE2-FA5ED5F3AE83}"/>
              </a:ext>
            </a:extLst>
          </p:cNvPr>
          <p:cNvSpPr txBox="1"/>
          <p:nvPr/>
        </p:nvSpPr>
        <p:spPr>
          <a:xfrm>
            <a:off x="1731626" y="3659536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Finished initialization </a:t>
            </a:r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043A994-79B5-DE10-E0E3-19429B0A5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208" y="4064852"/>
            <a:ext cx="285133" cy="418599"/>
          </a:xfrm>
          <a:prstGeom prst="rect">
            <a:avLst/>
          </a:prstGeom>
        </p:spPr>
      </p:pic>
      <p:sp>
        <p:nvSpPr>
          <p:cNvPr id="5" name="右箭头 4">
            <a:extLst>
              <a:ext uri="{FF2B5EF4-FFF2-40B4-BE49-F238E27FC236}">
                <a16:creationId xmlns:a16="http://schemas.microsoft.com/office/drawing/2014/main" id="{51EF0EC1-B8A6-5E6F-93B9-88F19F726ECE}"/>
              </a:ext>
            </a:extLst>
          </p:cNvPr>
          <p:cNvSpPr/>
          <p:nvPr/>
        </p:nvSpPr>
        <p:spPr>
          <a:xfrm>
            <a:off x="3682313" y="494705"/>
            <a:ext cx="197708" cy="393446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63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F3DC16-A764-B9A6-A7C2-28FE3BD8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Remaining question: how to implement remote fork efficiently?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C87B0D-5C4C-D857-BED6-4DC5D2A3A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440159"/>
          </a:xfrm>
        </p:spPr>
        <p:txBody>
          <a:bodyPr/>
          <a:lstStyle/>
          <a:p>
            <a:r>
              <a:rPr kumimoji="1" lang="en-US" altLang="zh-CN" dirty="0"/>
              <a:t>Current solution—Checkpoint &amp; Restore (e.g., CRIU)</a:t>
            </a:r>
          </a:p>
          <a:p>
            <a:pPr lvl="1"/>
            <a:r>
              <a:rPr kumimoji="1" lang="en-US" altLang="zh-CN" dirty="0"/>
              <a:t>Checkpoint: stop and dump the memory to a file</a:t>
            </a:r>
          </a:p>
          <a:p>
            <a:pPr lvl="1"/>
            <a:r>
              <a:rPr kumimoji="1" lang="en-US" altLang="zh-CN" dirty="0"/>
              <a:t>Restore: reconstruct the page table from the file and resume the running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18C205-BF67-91B0-FBBD-F41E28D9A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3B4BEE9-115D-36C0-4BCF-4ED83FD95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49" y="2697024"/>
            <a:ext cx="576064" cy="576064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D8E0CDD7-746C-64D2-91F5-F3DB5549A694}"/>
              </a:ext>
            </a:extLst>
          </p:cNvPr>
          <p:cNvCxnSpPr>
            <a:cxnSpLocks/>
          </p:cNvCxnSpPr>
          <p:nvPr/>
        </p:nvCxnSpPr>
        <p:spPr>
          <a:xfrm>
            <a:off x="1479600" y="299831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939842D8-F8C4-EE90-5C0B-0C55CC66C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76" y="4569232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2E7A271-8D5A-7F8A-85F5-25527C91963B}"/>
              </a:ext>
            </a:extLst>
          </p:cNvPr>
          <p:cNvCxnSpPr>
            <a:cxnSpLocks/>
          </p:cNvCxnSpPr>
          <p:nvPr/>
        </p:nvCxnSpPr>
        <p:spPr>
          <a:xfrm>
            <a:off x="1450727" y="4870518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5E594BC-1EC4-1B9E-AA57-574D4170D85F}"/>
              </a:ext>
            </a:extLst>
          </p:cNvPr>
          <p:cNvCxnSpPr>
            <a:cxnSpLocks/>
          </p:cNvCxnSpPr>
          <p:nvPr/>
        </p:nvCxnSpPr>
        <p:spPr>
          <a:xfrm>
            <a:off x="1450727" y="392116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DF9FB533-910B-B3C1-EC58-3299ECCA5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92" y="3490936"/>
            <a:ext cx="601460" cy="60146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911B53F-6152-4E9A-FC17-426A4EF8F56C}"/>
              </a:ext>
            </a:extLst>
          </p:cNvPr>
          <p:cNvSpPr txBox="1"/>
          <p:nvPr/>
        </p:nvSpPr>
        <p:spPr>
          <a:xfrm>
            <a:off x="327472" y="4125578"/>
            <a:ext cx="2808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/>
              <a:t>Distributed file system</a:t>
            </a:r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4DB8762-F9F7-7B82-ADDA-19819BF61ABE}"/>
              </a:ext>
            </a:extLst>
          </p:cNvPr>
          <p:cNvGrpSpPr/>
          <p:nvPr/>
        </p:nvGrpSpPr>
        <p:grpSpPr>
          <a:xfrm rot="5400000">
            <a:off x="1901986" y="2558727"/>
            <a:ext cx="576065" cy="864087"/>
            <a:chOff x="1638325" y="2425456"/>
            <a:chExt cx="576065" cy="864087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1D78911-9027-333B-4A56-0950EB4D4229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859727E-ACCF-0A9B-23E5-B574AC10EFB0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63F31C7-F85A-DD83-C1CC-B169B806BB59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E0EB9AB-4817-9233-2AB9-DD498CE4195B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528C7E60-E1DD-7E00-B173-133FC0717771}"/>
              </a:ext>
            </a:extLst>
          </p:cNvPr>
          <p:cNvSpPr txBox="1"/>
          <p:nvPr/>
        </p:nvSpPr>
        <p:spPr>
          <a:xfrm>
            <a:off x="1615715" y="2308624"/>
            <a:ext cx="14198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Memory</a:t>
            </a:r>
            <a:endParaRPr lang="zh-CN" altLang="en-US" b="1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A6B1B26-2F3D-6E6B-1F59-54FA88773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167" y="2759443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77327C9-FBAB-0603-5136-BCA27542F8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194" y="2755973"/>
            <a:ext cx="360000" cy="360000"/>
          </a:xfrm>
          <a:prstGeom prst="rect">
            <a:avLst/>
          </a:prstGeom>
        </p:spPr>
      </p:pic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17F210B3-181D-8960-AAB8-12A8878F220F}"/>
              </a:ext>
            </a:extLst>
          </p:cNvPr>
          <p:cNvCxnSpPr/>
          <p:nvPr/>
        </p:nvCxnSpPr>
        <p:spPr>
          <a:xfrm>
            <a:off x="4215904" y="2998310"/>
            <a:ext cx="360040" cy="92285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id="{6A4035FC-5338-BA57-BAA2-52999FF8D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0311" y="3218695"/>
            <a:ext cx="360000" cy="36000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3978E45A-D35E-6A77-864C-93263195A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590" y="4636059"/>
            <a:ext cx="360000" cy="360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AD59831-9050-3816-E33E-37A1D77D0A17}"/>
              </a:ext>
            </a:extLst>
          </p:cNvPr>
          <p:cNvCxnSpPr>
            <a:cxnSpLocks/>
          </p:cNvCxnSpPr>
          <p:nvPr/>
        </p:nvCxnSpPr>
        <p:spPr>
          <a:xfrm flipV="1">
            <a:off x="5080000" y="3921160"/>
            <a:ext cx="288032" cy="936104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C18F590-7F20-5982-B40B-8C0C9BA2F2C6}"/>
              </a:ext>
            </a:extLst>
          </p:cNvPr>
          <p:cNvCxnSpPr>
            <a:cxnSpLocks/>
          </p:cNvCxnSpPr>
          <p:nvPr/>
        </p:nvCxnSpPr>
        <p:spPr>
          <a:xfrm>
            <a:off x="5369496" y="3935052"/>
            <a:ext cx="223171" cy="935466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B62709C-3D79-BFFC-7B35-578D399EEEC8}"/>
              </a:ext>
            </a:extLst>
          </p:cNvPr>
          <p:cNvGrpSpPr/>
          <p:nvPr/>
        </p:nvGrpSpPr>
        <p:grpSpPr>
          <a:xfrm rot="5400000">
            <a:off x="6783038" y="4362128"/>
            <a:ext cx="576065" cy="864087"/>
            <a:chOff x="1638325" y="2425456"/>
            <a:chExt cx="576065" cy="864087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3F478AD7-6A1A-F053-1D52-321843BACB47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DC716F0-FEDE-E142-38F4-EDC9CC15DD08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5A78AAD9-A9EA-FC33-41A1-91C2DA3653D5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5D6F7E7A-4701-12D4-A89C-2D1134405D43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圆角矩形标注 19">
            <a:extLst>
              <a:ext uri="{FF2B5EF4-FFF2-40B4-BE49-F238E27FC236}">
                <a16:creationId xmlns:a16="http://schemas.microsoft.com/office/drawing/2014/main" id="{8B468E13-E906-118E-4906-A4EC0DB07E34}"/>
              </a:ext>
            </a:extLst>
          </p:cNvPr>
          <p:cNvSpPr/>
          <p:nvPr/>
        </p:nvSpPr>
        <p:spPr>
          <a:xfrm>
            <a:off x="2670644" y="2281436"/>
            <a:ext cx="1499667" cy="432044"/>
          </a:xfrm>
          <a:prstGeom prst="wedgeRoundRectCallout">
            <a:avLst>
              <a:gd name="adj1" fmla="val -27757"/>
              <a:gd name="adj2" fmla="val 83751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2BC9267-80CC-37D8-9FBD-0573053FE8EC}"/>
              </a:ext>
            </a:extLst>
          </p:cNvPr>
          <p:cNvSpPr txBox="1"/>
          <p:nvPr/>
        </p:nvSpPr>
        <p:spPr>
          <a:xfrm>
            <a:off x="2717225" y="2310646"/>
            <a:ext cx="1453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checkpoint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4DBE8FA-6EBF-70CD-6E4B-D6DFB7780133}"/>
              </a:ext>
            </a:extLst>
          </p:cNvPr>
          <p:cNvSpPr/>
          <p:nvPr/>
        </p:nvSpPr>
        <p:spPr>
          <a:xfrm>
            <a:off x="3423816" y="2857500"/>
            <a:ext cx="220433" cy="2105385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8B2B2AA-A40A-9747-3C8B-62905AA97F99}"/>
              </a:ext>
            </a:extLst>
          </p:cNvPr>
          <p:cNvGrpSpPr/>
          <p:nvPr/>
        </p:nvGrpSpPr>
        <p:grpSpPr>
          <a:xfrm>
            <a:off x="3565800" y="4016211"/>
            <a:ext cx="1112755" cy="432044"/>
            <a:chOff x="1831169" y="4361349"/>
            <a:chExt cx="1112755" cy="432044"/>
          </a:xfrm>
        </p:grpSpPr>
        <p:sp>
          <p:nvSpPr>
            <p:cNvPr id="36" name="圆角矩形标注 35">
              <a:extLst>
                <a:ext uri="{FF2B5EF4-FFF2-40B4-BE49-F238E27FC236}">
                  <a16:creationId xmlns:a16="http://schemas.microsoft.com/office/drawing/2014/main" id="{B9D89171-B7D6-A7C2-7D11-768AB39E9557}"/>
                </a:ext>
              </a:extLst>
            </p:cNvPr>
            <p:cNvSpPr/>
            <p:nvPr/>
          </p:nvSpPr>
          <p:spPr>
            <a:xfrm>
              <a:off x="1839640" y="4361349"/>
              <a:ext cx="1104284" cy="432044"/>
            </a:xfrm>
            <a:prstGeom prst="wedgeRoundRectCallout">
              <a:avLst>
                <a:gd name="adj1" fmla="val 34313"/>
                <a:gd name="adj2" fmla="val 113727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BD00E03-8163-5ACD-C9B3-E4434A68F6CB}"/>
                </a:ext>
              </a:extLst>
            </p:cNvPr>
            <p:cNvSpPr txBox="1"/>
            <p:nvPr/>
          </p:nvSpPr>
          <p:spPr>
            <a:xfrm>
              <a:off x="1831169" y="4380773"/>
              <a:ext cx="11042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Restore</a:t>
              </a:r>
              <a:endPara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28" name="任意形状 27">
            <a:extLst>
              <a:ext uri="{FF2B5EF4-FFF2-40B4-BE49-F238E27FC236}">
                <a16:creationId xmlns:a16="http://schemas.microsoft.com/office/drawing/2014/main" id="{AB9B43A6-FFE5-C539-15F1-7C7B52B7C948}"/>
              </a:ext>
            </a:extLst>
          </p:cNvPr>
          <p:cNvSpPr/>
          <p:nvPr/>
        </p:nvSpPr>
        <p:spPr>
          <a:xfrm>
            <a:off x="2177897" y="3246948"/>
            <a:ext cx="1693854" cy="321316"/>
          </a:xfrm>
          <a:custGeom>
            <a:avLst/>
            <a:gdLst>
              <a:gd name="connsiteX0" fmla="*/ 72523 w 1693854"/>
              <a:gd name="connsiteY0" fmla="*/ 38420 h 321316"/>
              <a:gd name="connsiteX1" fmla="*/ 149363 w 1693854"/>
              <a:gd name="connsiteY1" fmla="*/ 268941 h 321316"/>
              <a:gd name="connsiteX2" fmla="*/ 1409545 w 1693854"/>
              <a:gd name="connsiteY2" fmla="*/ 299678 h 321316"/>
              <a:gd name="connsiteX3" fmla="*/ 1693854 w 1693854"/>
              <a:gd name="connsiteY3" fmla="*/ 0 h 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3854" h="321316">
                <a:moveTo>
                  <a:pt x="72523" y="38420"/>
                </a:moveTo>
                <a:cubicBezTo>
                  <a:pt x="-476" y="131909"/>
                  <a:pt x="-73474" y="225398"/>
                  <a:pt x="149363" y="268941"/>
                </a:cubicBezTo>
                <a:cubicBezTo>
                  <a:pt x="372200" y="312484"/>
                  <a:pt x="1152130" y="344501"/>
                  <a:pt x="1409545" y="299678"/>
                </a:cubicBezTo>
                <a:cubicBezTo>
                  <a:pt x="1666960" y="254855"/>
                  <a:pt x="1680407" y="127427"/>
                  <a:pt x="1693854" y="0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8C25925-5280-8758-EA56-C09189C933ED}"/>
              </a:ext>
            </a:extLst>
          </p:cNvPr>
          <p:cNvSpPr/>
          <p:nvPr/>
        </p:nvSpPr>
        <p:spPr>
          <a:xfrm>
            <a:off x="6186866" y="2857499"/>
            <a:ext cx="220433" cy="2105385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9EDC2427-8E1D-5766-9FDD-AA5EE51A60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078" y="4630716"/>
            <a:ext cx="360000" cy="360000"/>
          </a:xfrm>
          <a:prstGeom prst="rect">
            <a:avLst/>
          </a:prstGeom>
        </p:spPr>
      </p:pic>
      <p:sp>
        <p:nvSpPr>
          <p:cNvPr id="43" name="任意形状 42">
            <a:extLst>
              <a:ext uri="{FF2B5EF4-FFF2-40B4-BE49-F238E27FC236}">
                <a16:creationId xmlns:a16="http://schemas.microsoft.com/office/drawing/2014/main" id="{C65A6228-98A3-5A33-AB70-56D9D69EC4B2}"/>
              </a:ext>
            </a:extLst>
          </p:cNvPr>
          <p:cNvSpPr/>
          <p:nvPr/>
        </p:nvSpPr>
        <p:spPr>
          <a:xfrm>
            <a:off x="6008077" y="4286449"/>
            <a:ext cx="1160585" cy="338305"/>
          </a:xfrm>
          <a:custGeom>
            <a:avLst/>
            <a:gdLst>
              <a:gd name="connsiteX0" fmla="*/ 0 w 1160585"/>
              <a:gd name="connsiteY0" fmla="*/ 338305 h 338305"/>
              <a:gd name="connsiteX1" fmla="*/ 175846 w 1160585"/>
              <a:gd name="connsiteY1" fmla="*/ 33505 h 338305"/>
              <a:gd name="connsiteX2" fmla="*/ 844061 w 1160585"/>
              <a:gd name="connsiteY2" fmla="*/ 33505 h 338305"/>
              <a:gd name="connsiteX3" fmla="*/ 1160585 w 1160585"/>
              <a:gd name="connsiteY3" fmla="*/ 262105 h 3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0585" h="338305">
                <a:moveTo>
                  <a:pt x="0" y="338305"/>
                </a:moveTo>
                <a:cubicBezTo>
                  <a:pt x="17584" y="211305"/>
                  <a:pt x="35169" y="84305"/>
                  <a:pt x="175846" y="33505"/>
                </a:cubicBezTo>
                <a:cubicBezTo>
                  <a:pt x="316523" y="-17295"/>
                  <a:pt x="679938" y="-4595"/>
                  <a:pt x="844061" y="33505"/>
                </a:cubicBezTo>
                <a:cubicBezTo>
                  <a:pt x="1008184" y="71605"/>
                  <a:pt x="1084384" y="166855"/>
                  <a:pt x="1160585" y="262105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5580B36-2F62-F95F-DE84-98B27ADC0B4E}"/>
              </a:ext>
            </a:extLst>
          </p:cNvPr>
          <p:cNvGrpSpPr/>
          <p:nvPr/>
        </p:nvGrpSpPr>
        <p:grpSpPr>
          <a:xfrm>
            <a:off x="7697225" y="4765141"/>
            <a:ext cx="2645533" cy="212400"/>
            <a:chOff x="5007992" y="5198848"/>
            <a:chExt cx="1728192" cy="212400"/>
          </a:xfrm>
        </p:grpSpPr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CA7259FC-F73D-7B56-3CF3-3E72AD096CDE}"/>
                </a:ext>
              </a:extLst>
            </p:cNvPr>
            <p:cNvCxnSpPr/>
            <p:nvPr/>
          </p:nvCxnSpPr>
          <p:spPr>
            <a:xfrm>
              <a:off x="5007992" y="5296963"/>
              <a:ext cx="1728192" cy="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03F1DA95-84B0-B53C-3860-D75146BBB838}"/>
                </a:ext>
              </a:extLst>
            </p:cNvPr>
            <p:cNvCxnSpPr>
              <a:cxnSpLocks/>
            </p:cNvCxnSpPr>
            <p:nvPr/>
          </p:nvCxnSpPr>
          <p:spPr>
            <a:xfrm>
              <a:off x="5007992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E9421493-268C-06CB-5105-9DC327D4E0E2}"/>
                </a:ext>
              </a:extLst>
            </p:cNvPr>
            <p:cNvCxnSpPr>
              <a:cxnSpLocks/>
            </p:cNvCxnSpPr>
            <p:nvPr/>
          </p:nvCxnSpPr>
          <p:spPr>
            <a:xfrm>
              <a:off x="6730507" y="5198848"/>
              <a:ext cx="0" cy="212400"/>
            </a:xfrm>
            <a:prstGeom prst="line">
              <a:avLst/>
            </a:prstGeom>
            <a:ln w="25400">
              <a:solidFill>
                <a:srgbClr val="0432FF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6F35465C-6C66-BA0E-455A-44657FE41956}"/>
              </a:ext>
            </a:extLst>
          </p:cNvPr>
          <p:cNvSpPr/>
          <p:nvPr/>
        </p:nvSpPr>
        <p:spPr>
          <a:xfrm>
            <a:off x="8939587" y="4563517"/>
            <a:ext cx="2232248" cy="510580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46E1FF1-389C-6317-12BA-0534800ED9F6}"/>
              </a:ext>
            </a:extLst>
          </p:cNvPr>
          <p:cNvSpPr txBox="1"/>
          <p:nvPr/>
        </p:nvSpPr>
        <p:spPr>
          <a:xfrm>
            <a:off x="1324630" y="5159614"/>
            <a:ext cx="196609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/>
            </a:pPr>
            <a:r>
              <a:rPr kumimoji="1" lang="en-US" altLang="zh-CN" dirty="0"/>
              <a:t>Checkpoint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C4ABCE5-32C5-8D32-8B86-B3D1C7C371EB}"/>
              </a:ext>
            </a:extLst>
          </p:cNvPr>
          <p:cNvSpPr txBox="1"/>
          <p:nvPr/>
        </p:nvSpPr>
        <p:spPr>
          <a:xfrm>
            <a:off x="3695507" y="5159614"/>
            <a:ext cx="196609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2"/>
            </a:pPr>
            <a:r>
              <a:rPr kumimoji="1" lang="en-US" altLang="zh-CN" dirty="0"/>
              <a:t>Transfer file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1B2A9EE-D151-FA5C-C87D-0E50C127D505}"/>
              </a:ext>
            </a:extLst>
          </p:cNvPr>
          <p:cNvSpPr txBox="1"/>
          <p:nvPr/>
        </p:nvSpPr>
        <p:spPr>
          <a:xfrm>
            <a:off x="6152717" y="5159614"/>
            <a:ext cx="196609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buFont typeface="+mj-ea"/>
              <a:buAutoNum type="circleNumDbPlain" startAt="3"/>
            </a:pPr>
            <a:r>
              <a:rPr kumimoji="1" lang="en-US" altLang="zh-CN"/>
              <a:t>Restore</a:t>
            </a: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D2E4F1A-CC61-8843-91C2-5F3535BCB3D7}"/>
              </a:ext>
            </a:extLst>
          </p:cNvPr>
          <p:cNvSpPr txBox="1"/>
          <p:nvPr/>
        </p:nvSpPr>
        <p:spPr>
          <a:xfrm>
            <a:off x="390127" y="2311456"/>
            <a:ext cx="1084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u="sng" dirty="0"/>
              <a:t>Parent</a:t>
            </a:r>
            <a:endParaRPr lang="zh-CN" altLang="en-US" u="sng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B92F8D0-346F-6EBC-807E-277CFB8E751E}"/>
              </a:ext>
            </a:extLst>
          </p:cNvPr>
          <p:cNvSpPr txBox="1"/>
          <p:nvPr/>
        </p:nvSpPr>
        <p:spPr>
          <a:xfrm>
            <a:off x="390127" y="5181285"/>
            <a:ext cx="1084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u="sng" dirty="0"/>
              <a:t>Child</a:t>
            </a:r>
            <a:endParaRPr lang="zh-CN" altLang="en-US" u="sng" dirty="0"/>
          </a:p>
        </p:txBody>
      </p:sp>
    </p:spTree>
    <p:extLst>
      <p:ext uri="{BB962C8B-B14F-4D97-AF65-F5344CB8AC3E}">
        <p14:creationId xmlns:p14="http://schemas.microsoft.com/office/powerpoint/2010/main" val="271450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8" grpId="0" animBg="1"/>
      <p:bldP spid="43" grpId="0" animBg="1"/>
      <p:bldP spid="49" grpId="0" animBg="1"/>
      <p:bldP spid="51" grpId="0" animBg="1"/>
      <p:bldP spid="5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F3DC16-A764-B9A6-A7C2-28FE3BD83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Current remote fork is not designed for RDMA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18C205-BF67-91B0-FBBD-F41E28D9A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/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776D2781-361C-B32B-213F-D9F233B9F1E0}"/>
              </a:ext>
            </a:extLst>
          </p:cNvPr>
          <p:cNvGrpSpPr/>
          <p:nvPr/>
        </p:nvGrpSpPr>
        <p:grpSpPr>
          <a:xfrm>
            <a:off x="615504" y="4939053"/>
            <a:ext cx="9717105" cy="540387"/>
            <a:chOff x="2399743" y="1647912"/>
            <a:chExt cx="9182660" cy="678534"/>
          </a:xfrm>
        </p:grpSpPr>
        <p:sp>
          <p:nvSpPr>
            <p:cNvPr id="64" name="Rectangle 11">
              <a:extLst>
                <a:ext uri="{FF2B5EF4-FFF2-40B4-BE49-F238E27FC236}">
                  <a16:creationId xmlns:a16="http://schemas.microsoft.com/office/drawing/2014/main" id="{BB5F1A0D-2848-A86A-421B-20EDE17F4A8E}"/>
                </a:ext>
              </a:extLst>
            </p:cNvPr>
            <p:cNvSpPr/>
            <p:nvPr/>
          </p:nvSpPr>
          <p:spPr>
            <a:xfrm>
              <a:off x="2399743" y="1647912"/>
              <a:ext cx="8437893" cy="678534"/>
            </a:xfrm>
            <a:prstGeom prst="rect">
              <a:avLst/>
            </a:prstGeom>
            <a:solidFill>
              <a:srgbClr val="FFFFE5">
                <a:alpha val="69804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E1B85D15-096F-AE4D-7119-A3376919F039}"/>
                </a:ext>
              </a:extLst>
            </p:cNvPr>
            <p:cNvSpPr txBox="1"/>
            <p:nvPr/>
          </p:nvSpPr>
          <p:spPr>
            <a:xfrm>
              <a:off x="2399743" y="1771414"/>
              <a:ext cx="9182660" cy="4637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kumimoji="1" lang="en-US" altLang="zh-CN" b="1" dirty="0">
                  <a:cs typeface="Consolas" panose="020B0609020204030204" pitchFamily="49" charset="0"/>
                </a:rPr>
                <a:t>Evaluation setup</a:t>
              </a:r>
              <a:r>
                <a:rPr kumimoji="1" lang="en-US" altLang="zh-CN" b="0" dirty="0">
                  <a:cs typeface="Consolas" panose="020B0609020204030204" pitchFamily="49" charset="0"/>
                </a:rPr>
                <a:t>: CRIU for C/R,  file is transferred via RDMA and is stored in-memory 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7EA6E481-1E80-1B0E-4F5A-22561B17B6C5}"/>
              </a:ext>
            </a:extLst>
          </p:cNvPr>
          <p:cNvGrpSpPr/>
          <p:nvPr/>
        </p:nvGrpSpPr>
        <p:grpSpPr>
          <a:xfrm>
            <a:off x="399480" y="1174734"/>
            <a:ext cx="8856984" cy="4000435"/>
            <a:chOff x="995753" y="2499755"/>
            <a:chExt cx="5219459" cy="4000435"/>
          </a:xfrm>
        </p:grpSpPr>
        <p:graphicFrame>
          <p:nvGraphicFramePr>
            <p:cNvPr id="67" name="图表 66">
              <a:extLst>
                <a:ext uri="{FF2B5EF4-FFF2-40B4-BE49-F238E27FC236}">
                  <a16:creationId xmlns:a16="http://schemas.microsoft.com/office/drawing/2014/main" id="{43EF67A9-FD40-A977-BD95-7A0E55A0AEEE}"/>
                </a:ext>
              </a:extLst>
            </p:cNvPr>
            <p:cNvGraphicFramePr/>
            <p:nvPr/>
          </p:nvGraphicFramePr>
          <p:xfrm>
            <a:off x="995753" y="2499755"/>
            <a:ext cx="5219459" cy="40004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BB827F46-50DE-2EB0-F731-4E7078A1082F}"/>
                </a:ext>
              </a:extLst>
            </p:cNvPr>
            <p:cNvSpPr txBox="1"/>
            <p:nvPr/>
          </p:nvSpPr>
          <p:spPr>
            <a:xfrm>
              <a:off x="1420099" y="2515944"/>
              <a:ext cx="1761784" cy="34913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5718" tIns="35718" rIns="35718" bIns="35718" numCol="1" spcCol="38100" rtlCol="0" anchor="ctr">
              <a:spAutoFit/>
            </a:bodyPr>
            <a:lstStyle/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Start + Execution time(</a:t>
              </a:r>
              <a:r>
                <a:rPr lang="en-US" altLang="zh-CN" b="1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ms</a:t>
              </a:r>
              <a:r>
                <a:rPr lang="en-US" altLang="zh-CN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)</a:t>
              </a:r>
              <a:endParaRPr kumimoji="0" lang="zh-CN" altLang="en-US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69" name="圆角矩形标注 68">
            <a:extLst>
              <a:ext uri="{FF2B5EF4-FFF2-40B4-BE49-F238E27FC236}">
                <a16:creationId xmlns:a16="http://schemas.microsoft.com/office/drawing/2014/main" id="{53C3728B-2BAE-D503-81E7-432AE9F62497}"/>
              </a:ext>
            </a:extLst>
          </p:cNvPr>
          <p:cNvSpPr/>
          <p:nvPr/>
        </p:nvSpPr>
        <p:spPr>
          <a:xfrm>
            <a:off x="4719960" y="3073524"/>
            <a:ext cx="2765898" cy="864000"/>
          </a:xfrm>
          <a:prstGeom prst="wedgeRoundRectCallout">
            <a:avLst>
              <a:gd name="adj1" fmla="val 68936"/>
              <a:gd name="adj2" fmla="val 34239"/>
              <a:gd name="adj3" fmla="val 16667"/>
            </a:avLst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D982158-8396-57EF-B0DF-02877FEA02FA}"/>
              </a:ext>
            </a:extLst>
          </p:cNvPr>
          <p:cNvSpPr txBox="1"/>
          <p:nvPr/>
        </p:nvSpPr>
        <p:spPr>
          <a:xfrm>
            <a:off x="4935984" y="3172476"/>
            <a:ext cx="2944436" cy="6463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Checkpoint entire container is costly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圆角矩形标注 70">
            <a:extLst>
              <a:ext uri="{FF2B5EF4-FFF2-40B4-BE49-F238E27FC236}">
                <a16:creationId xmlns:a16="http://schemas.microsoft.com/office/drawing/2014/main" id="{3DDC9780-A877-ADE8-461B-7A378B082AAE}"/>
              </a:ext>
            </a:extLst>
          </p:cNvPr>
          <p:cNvSpPr/>
          <p:nvPr/>
        </p:nvSpPr>
        <p:spPr>
          <a:xfrm>
            <a:off x="4875814" y="2177625"/>
            <a:ext cx="2944436" cy="864000"/>
          </a:xfrm>
          <a:prstGeom prst="wedgeRoundRectCallout">
            <a:avLst>
              <a:gd name="adj1" fmla="val 54949"/>
              <a:gd name="adj2" fmla="val 92583"/>
              <a:gd name="adj3" fmla="val 16667"/>
            </a:avLst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C863E8F3-C51D-03A4-4008-9EE7895BB5F1}"/>
              </a:ext>
            </a:extLst>
          </p:cNvPr>
          <p:cNvSpPr txBox="1"/>
          <p:nvPr/>
        </p:nvSpPr>
        <p:spPr>
          <a:xfrm>
            <a:off x="4935984" y="2274331"/>
            <a:ext cx="2944436" cy="6463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Transferring file via DFS 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also costly 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5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/>
      <p:bldP spid="71" grpId="0" animBg="1"/>
      <p:bldP spid="7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CE079AB-37F6-0B7A-A658-8E66FF5F36A6}"/>
              </a:ext>
            </a:extLst>
          </p:cNvPr>
          <p:cNvCxnSpPr>
            <a:cxnSpLocks/>
          </p:cNvCxnSpPr>
          <p:nvPr/>
        </p:nvCxnSpPr>
        <p:spPr>
          <a:xfrm>
            <a:off x="1938493" y="3074708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C481706-FF6C-FA9E-0478-28BAFAE53232}"/>
              </a:ext>
            </a:extLst>
          </p:cNvPr>
          <p:cNvSpPr txBox="1"/>
          <p:nvPr/>
        </p:nvSpPr>
        <p:spPr>
          <a:xfrm rot="16200000">
            <a:off x="272504" y="2880473"/>
            <a:ext cx="100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u="sng" dirty="0"/>
              <a:t>Parent</a:t>
            </a:r>
            <a:endParaRPr lang="zh-CN" altLang="en-US" b="1" u="sng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D852F381-78CD-96DF-8989-D155F28EA655}"/>
              </a:ext>
            </a:extLst>
          </p:cNvPr>
          <p:cNvCxnSpPr>
            <a:cxnSpLocks/>
          </p:cNvCxnSpPr>
          <p:nvPr/>
        </p:nvCxnSpPr>
        <p:spPr>
          <a:xfrm>
            <a:off x="1938493" y="3574668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61B19AC3-2067-E069-BE6E-97732F80FBF7}"/>
              </a:ext>
            </a:extLst>
          </p:cNvPr>
          <p:cNvSpPr txBox="1"/>
          <p:nvPr/>
        </p:nvSpPr>
        <p:spPr>
          <a:xfrm>
            <a:off x="1002389" y="3291817"/>
            <a:ext cx="12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NIC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97DF7BCF-B159-E284-48D7-AF0EE854908F}"/>
              </a:ext>
            </a:extLst>
          </p:cNvPr>
          <p:cNvCxnSpPr>
            <a:cxnSpLocks/>
          </p:cNvCxnSpPr>
          <p:nvPr/>
        </p:nvCxnSpPr>
        <p:spPr>
          <a:xfrm>
            <a:off x="1938493" y="4309197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6A0B658-1D63-6E56-6244-C4BAA97457C3}"/>
              </a:ext>
            </a:extLst>
          </p:cNvPr>
          <p:cNvCxnSpPr>
            <a:cxnSpLocks/>
          </p:cNvCxnSpPr>
          <p:nvPr/>
        </p:nvCxnSpPr>
        <p:spPr>
          <a:xfrm>
            <a:off x="1938493" y="4800000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7213A269-E553-41A9-DAC7-12D2B26BA7BE}"/>
              </a:ext>
            </a:extLst>
          </p:cNvPr>
          <p:cNvSpPr txBox="1"/>
          <p:nvPr/>
        </p:nvSpPr>
        <p:spPr>
          <a:xfrm rot="16200000">
            <a:off x="272504" y="4475279"/>
            <a:ext cx="100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u="sng" dirty="0"/>
              <a:t>Child</a:t>
            </a:r>
            <a:endParaRPr lang="zh-CN" altLang="en-US" b="1" u="sng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B3605950-D0F6-2091-C12B-236226054F25}"/>
              </a:ext>
            </a:extLst>
          </p:cNvPr>
          <p:cNvCxnSpPr>
            <a:cxnSpLocks/>
          </p:cNvCxnSpPr>
          <p:nvPr/>
        </p:nvCxnSpPr>
        <p:spPr>
          <a:xfrm>
            <a:off x="1938493" y="5313490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026D8E5A-06F1-4999-4BFE-5864C5FA2327}"/>
              </a:ext>
            </a:extLst>
          </p:cNvPr>
          <p:cNvSpPr txBox="1"/>
          <p:nvPr/>
        </p:nvSpPr>
        <p:spPr>
          <a:xfrm>
            <a:off x="1002389" y="4569511"/>
            <a:ext cx="12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DRAM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571FF24-DB30-D91D-BD7E-09F87B8585B3}"/>
              </a:ext>
            </a:extLst>
          </p:cNvPr>
          <p:cNvSpPr txBox="1"/>
          <p:nvPr/>
        </p:nvSpPr>
        <p:spPr>
          <a:xfrm>
            <a:off x="1002389" y="4108383"/>
            <a:ext cx="12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NIC</a:t>
            </a:r>
            <a:endParaRPr lang="zh-CN" altLang="en-US" dirty="0"/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04EB916-0E98-2844-66D1-2F79024865EB}"/>
              </a:ext>
            </a:extLst>
          </p:cNvPr>
          <p:cNvCxnSpPr>
            <a:cxnSpLocks/>
          </p:cNvCxnSpPr>
          <p:nvPr/>
        </p:nvCxnSpPr>
        <p:spPr>
          <a:xfrm>
            <a:off x="2531187" y="3074708"/>
            <a:ext cx="347737" cy="2238782"/>
          </a:xfrm>
          <a:prstGeom prst="line">
            <a:avLst/>
          </a:prstGeom>
          <a:ln w="19050">
            <a:solidFill>
              <a:srgbClr val="0432FF">
                <a:alpha val="99000"/>
              </a:srgb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3AABD68E-58B3-31B2-C88E-999080F5A511}"/>
              </a:ext>
            </a:extLst>
          </p:cNvPr>
          <p:cNvCxnSpPr>
            <a:cxnSpLocks/>
          </p:cNvCxnSpPr>
          <p:nvPr/>
        </p:nvCxnSpPr>
        <p:spPr>
          <a:xfrm flipV="1">
            <a:off x="3448018" y="3074707"/>
            <a:ext cx="616328" cy="2243365"/>
          </a:xfrm>
          <a:prstGeom prst="line">
            <a:avLst/>
          </a:prstGeom>
          <a:ln w="19050">
            <a:solidFill>
              <a:srgbClr val="0432FF">
                <a:alpha val="99000"/>
              </a:srgb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5D82E8AA-C547-5B24-35BC-F5FC8DB27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03" y="2851879"/>
            <a:ext cx="465906" cy="38670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45C7952-2254-DBE9-CC7B-A4FB27B2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Opportunity: Remote Direct Memory Access (RDMA)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4B57F3-C74B-553C-4F51-28177FBA5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484153"/>
          </a:xfrm>
        </p:spPr>
        <p:txBody>
          <a:bodyPr/>
          <a:lstStyle/>
          <a:p>
            <a:r>
              <a:rPr kumimoji="1" lang="en-US" altLang="zh-CN" dirty="0"/>
              <a:t>A fast datacenter networking feature that allows direct remote memory access </a:t>
            </a:r>
          </a:p>
          <a:p>
            <a:pPr lvl="1"/>
            <a:r>
              <a:rPr kumimoji="1" lang="en-US" altLang="zh-CN" dirty="0"/>
              <a:t>High bandwidth (400Gbps) &amp; low latency (600ns)  </a:t>
            </a:r>
          </a:p>
          <a:p>
            <a:pPr lvl="1"/>
            <a:r>
              <a:rPr kumimoji="1" lang="en-US" altLang="zh-CN" dirty="0"/>
              <a:t>CPU bypassing: the memory read/writes are offloaded to the NIC hardware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614562-182E-3503-255A-572445C3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2260DF44-62FA-612C-4AA7-3DC5E26E9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03" y="5025290"/>
            <a:ext cx="465906" cy="386702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EC84BAD5-6948-0BE9-CC2E-0B5CC74C77D3}"/>
              </a:ext>
            </a:extLst>
          </p:cNvPr>
          <p:cNvGrpSpPr/>
          <p:nvPr/>
        </p:nvGrpSpPr>
        <p:grpSpPr>
          <a:xfrm>
            <a:off x="2140561" y="3741564"/>
            <a:ext cx="950060" cy="369332"/>
            <a:chOff x="3017999" y="3636394"/>
            <a:chExt cx="950060" cy="36933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D07FC93-43E1-B220-5928-954DAEE1ED9A}"/>
                </a:ext>
              </a:extLst>
            </p:cNvPr>
            <p:cNvSpPr/>
            <p:nvPr/>
          </p:nvSpPr>
          <p:spPr>
            <a:xfrm>
              <a:off x="3110497" y="3642480"/>
              <a:ext cx="699136" cy="329807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8CD3948-AD68-D6E5-7F39-EF8FBDDC6EE8}"/>
                </a:ext>
              </a:extLst>
            </p:cNvPr>
            <p:cNvSpPr txBox="1"/>
            <p:nvPr/>
          </p:nvSpPr>
          <p:spPr>
            <a:xfrm>
              <a:off x="3017999" y="3636394"/>
              <a:ext cx="9500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>
                  <a:solidFill>
                    <a:srgbClr val="0432FF"/>
                  </a:solidFill>
                </a:rPr>
                <a:t>TCP/IP</a:t>
              </a:r>
              <a:endParaRPr kumimoji="1" lang="en-US" altLang="zh-CN" b="0" dirty="0">
                <a:solidFill>
                  <a:srgbClr val="0432FF"/>
                </a:solidFill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9CD489E7-D8D9-84DF-9B6E-BEB2A0C420A5}"/>
              </a:ext>
            </a:extLst>
          </p:cNvPr>
          <p:cNvSpPr txBox="1"/>
          <p:nvPr/>
        </p:nvSpPr>
        <p:spPr>
          <a:xfrm>
            <a:off x="1449506" y="2422850"/>
            <a:ext cx="3177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 page at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0xdeadbeaf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B97D472-1D9E-E2D8-FDF7-64857C5CBB31}"/>
              </a:ext>
            </a:extLst>
          </p:cNvPr>
          <p:cNvSpPr/>
          <p:nvPr/>
        </p:nvSpPr>
        <p:spPr>
          <a:xfrm rot="5400000">
            <a:off x="4079677" y="2947688"/>
            <a:ext cx="227407" cy="254039"/>
          </a:xfrm>
          <a:prstGeom prst="rect">
            <a:avLst/>
          </a:prstGeom>
          <a:solidFill>
            <a:srgbClr val="FAEADC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477790FB-3BA2-8842-1D4C-1D8FC42296CE}"/>
              </a:ext>
            </a:extLst>
          </p:cNvPr>
          <p:cNvGrpSpPr/>
          <p:nvPr/>
        </p:nvGrpSpPr>
        <p:grpSpPr>
          <a:xfrm rot="5400000">
            <a:off x="2588896" y="4504743"/>
            <a:ext cx="374223" cy="569597"/>
            <a:chOff x="1638325" y="2425456"/>
            <a:chExt cx="576065" cy="864087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42A714-7EAE-3D24-065A-D2078B7D29BF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9017EC-A815-FB88-476F-C2A01B5E121D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3753781C-CCEB-BDDB-9B35-7D6BE753C160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61763AA1-5B91-44CF-891F-4101378D83E4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4" name="任意形状 63">
            <a:extLst>
              <a:ext uri="{FF2B5EF4-FFF2-40B4-BE49-F238E27FC236}">
                <a16:creationId xmlns:a16="http://schemas.microsoft.com/office/drawing/2014/main" id="{A9FBEC96-05D0-8935-D053-EBA2604161CF}"/>
              </a:ext>
            </a:extLst>
          </p:cNvPr>
          <p:cNvSpPr/>
          <p:nvPr/>
        </p:nvSpPr>
        <p:spPr>
          <a:xfrm>
            <a:off x="2570205" y="2755557"/>
            <a:ext cx="593125" cy="259492"/>
          </a:xfrm>
          <a:custGeom>
            <a:avLst/>
            <a:gdLst>
              <a:gd name="connsiteX0" fmla="*/ 593125 w 593125"/>
              <a:gd name="connsiteY0" fmla="*/ 0 h 259492"/>
              <a:gd name="connsiteX1" fmla="*/ 506627 w 593125"/>
              <a:gd name="connsiteY1" fmla="*/ 37070 h 259492"/>
              <a:gd name="connsiteX2" fmla="*/ 0 w 593125"/>
              <a:gd name="connsiteY2" fmla="*/ 259492 h 25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3125" h="259492">
                <a:moveTo>
                  <a:pt x="593125" y="0"/>
                </a:moveTo>
                <a:lnTo>
                  <a:pt x="506627" y="37070"/>
                </a:lnTo>
                <a:lnTo>
                  <a:pt x="0" y="259492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2" name="Picture 2">
            <a:extLst>
              <a:ext uri="{FF2B5EF4-FFF2-40B4-BE49-F238E27FC236}">
                <a16:creationId xmlns:a16="http://schemas.microsoft.com/office/drawing/2014/main" id="{7493EF53-EB50-7C8E-229B-AD02C2153D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783" t="29800" r="30462" b="24488"/>
          <a:stretch/>
        </p:blipFill>
        <p:spPr>
          <a:xfrm rot="5400000">
            <a:off x="3018584" y="5026152"/>
            <a:ext cx="269928" cy="575964"/>
          </a:xfrm>
          <a:prstGeom prst="rect">
            <a:avLst/>
          </a:prstGeom>
        </p:spPr>
      </p:pic>
      <p:sp>
        <p:nvSpPr>
          <p:cNvPr id="75" name="圆角矩形标注 74">
            <a:extLst>
              <a:ext uri="{FF2B5EF4-FFF2-40B4-BE49-F238E27FC236}">
                <a16:creationId xmlns:a16="http://schemas.microsoft.com/office/drawing/2014/main" id="{ECA00F52-7B38-A062-3C0C-ECC87B8BFD38}"/>
              </a:ext>
            </a:extLst>
          </p:cNvPr>
          <p:cNvSpPr/>
          <p:nvPr/>
        </p:nvSpPr>
        <p:spPr>
          <a:xfrm>
            <a:off x="4192617" y="3737118"/>
            <a:ext cx="2167926" cy="468000"/>
          </a:xfrm>
          <a:prstGeom prst="wedgeRoundRectCallout">
            <a:avLst>
              <a:gd name="adj1" fmla="val -58360"/>
              <a:gd name="adj2" fmla="val -76068"/>
              <a:gd name="adj3" fmla="val 16667"/>
            </a:avLst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63B91AF-01AD-01CB-A0E1-94F60E88FDDC}"/>
              </a:ext>
            </a:extLst>
          </p:cNvPr>
          <p:cNvSpPr txBox="1"/>
          <p:nvPr/>
        </p:nvSpPr>
        <p:spPr>
          <a:xfrm>
            <a:off x="4304269" y="3786452"/>
            <a:ext cx="2056274" cy="3693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Network overhead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圆角矩形标注 76">
            <a:extLst>
              <a:ext uri="{FF2B5EF4-FFF2-40B4-BE49-F238E27FC236}">
                <a16:creationId xmlns:a16="http://schemas.microsoft.com/office/drawing/2014/main" id="{340FA608-9E9D-CB63-387A-4C3F6043D268}"/>
              </a:ext>
            </a:extLst>
          </p:cNvPr>
          <p:cNvSpPr/>
          <p:nvPr/>
        </p:nvSpPr>
        <p:spPr>
          <a:xfrm>
            <a:off x="3883021" y="4791290"/>
            <a:ext cx="2944436" cy="468000"/>
          </a:xfrm>
          <a:prstGeom prst="wedgeRoundRectCallout">
            <a:avLst>
              <a:gd name="adj1" fmla="val -73888"/>
              <a:gd name="adj2" fmla="val 66510"/>
              <a:gd name="adj3" fmla="val 16667"/>
            </a:avLst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05B7C4BD-746E-A442-5B17-CF433A5107ED}"/>
              </a:ext>
            </a:extLst>
          </p:cNvPr>
          <p:cNvSpPr txBox="1"/>
          <p:nvPr/>
        </p:nvSpPr>
        <p:spPr>
          <a:xfrm>
            <a:off x="3994673" y="4840624"/>
            <a:ext cx="2944436" cy="36933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Memory copy overhead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89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  <p:bldP spid="64" grpId="0" animBg="1"/>
      <p:bldP spid="75" grpId="0" animBg="1"/>
      <p:bldP spid="76" grpId="0"/>
      <p:bldP spid="77" grpId="0" animBg="1"/>
      <p:bldP spid="7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CE079AB-37F6-0B7A-A658-8E66FF5F36A6}"/>
              </a:ext>
            </a:extLst>
          </p:cNvPr>
          <p:cNvCxnSpPr>
            <a:cxnSpLocks/>
          </p:cNvCxnSpPr>
          <p:nvPr/>
        </p:nvCxnSpPr>
        <p:spPr>
          <a:xfrm>
            <a:off x="1938493" y="3074708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C481706-FF6C-FA9E-0478-28BAFAE53232}"/>
              </a:ext>
            </a:extLst>
          </p:cNvPr>
          <p:cNvSpPr txBox="1"/>
          <p:nvPr/>
        </p:nvSpPr>
        <p:spPr>
          <a:xfrm rot="16200000">
            <a:off x="272504" y="2880473"/>
            <a:ext cx="100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u="sng" dirty="0"/>
              <a:t>Parent</a:t>
            </a:r>
            <a:endParaRPr lang="zh-CN" altLang="en-US" b="1" u="sng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D852F381-78CD-96DF-8989-D155F28EA655}"/>
              </a:ext>
            </a:extLst>
          </p:cNvPr>
          <p:cNvCxnSpPr>
            <a:cxnSpLocks/>
          </p:cNvCxnSpPr>
          <p:nvPr/>
        </p:nvCxnSpPr>
        <p:spPr>
          <a:xfrm>
            <a:off x="1938493" y="3574668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61B19AC3-2067-E069-BE6E-97732F80FBF7}"/>
              </a:ext>
            </a:extLst>
          </p:cNvPr>
          <p:cNvSpPr txBox="1"/>
          <p:nvPr/>
        </p:nvSpPr>
        <p:spPr>
          <a:xfrm>
            <a:off x="1002389" y="3291817"/>
            <a:ext cx="12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NIC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97DF7BCF-B159-E284-48D7-AF0EE854908F}"/>
              </a:ext>
            </a:extLst>
          </p:cNvPr>
          <p:cNvCxnSpPr>
            <a:cxnSpLocks/>
          </p:cNvCxnSpPr>
          <p:nvPr/>
        </p:nvCxnSpPr>
        <p:spPr>
          <a:xfrm>
            <a:off x="1938493" y="4309197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6A0B658-1D63-6E56-6244-C4BAA97457C3}"/>
              </a:ext>
            </a:extLst>
          </p:cNvPr>
          <p:cNvCxnSpPr>
            <a:cxnSpLocks/>
          </p:cNvCxnSpPr>
          <p:nvPr/>
        </p:nvCxnSpPr>
        <p:spPr>
          <a:xfrm>
            <a:off x="1938493" y="4800000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7213A269-E553-41A9-DAC7-12D2B26BA7BE}"/>
              </a:ext>
            </a:extLst>
          </p:cNvPr>
          <p:cNvSpPr txBox="1"/>
          <p:nvPr/>
        </p:nvSpPr>
        <p:spPr>
          <a:xfrm rot="16200000">
            <a:off x="272504" y="4475279"/>
            <a:ext cx="100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u="sng" dirty="0"/>
              <a:t>Child</a:t>
            </a:r>
            <a:endParaRPr lang="zh-CN" altLang="en-US" b="1" u="sng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B3605950-D0F6-2091-C12B-236226054F25}"/>
              </a:ext>
            </a:extLst>
          </p:cNvPr>
          <p:cNvCxnSpPr>
            <a:cxnSpLocks/>
          </p:cNvCxnSpPr>
          <p:nvPr/>
        </p:nvCxnSpPr>
        <p:spPr>
          <a:xfrm>
            <a:off x="1938493" y="5313490"/>
            <a:ext cx="273600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026D8E5A-06F1-4999-4BFE-5864C5FA2327}"/>
              </a:ext>
            </a:extLst>
          </p:cNvPr>
          <p:cNvSpPr txBox="1"/>
          <p:nvPr/>
        </p:nvSpPr>
        <p:spPr>
          <a:xfrm>
            <a:off x="1002389" y="4569511"/>
            <a:ext cx="12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DRAM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571FF24-DB30-D91D-BD7E-09F87B8585B3}"/>
              </a:ext>
            </a:extLst>
          </p:cNvPr>
          <p:cNvSpPr txBox="1"/>
          <p:nvPr/>
        </p:nvSpPr>
        <p:spPr>
          <a:xfrm>
            <a:off x="1002389" y="4108383"/>
            <a:ext cx="12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NIC</a:t>
            </a:r>
            <a:endParaRPr lang="zh-CN" altLang="en-US" dirty="0"/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04EB916-0E98-2844-66D1-2F79024865EB}"/>
              </a:ext>
            </a:extLst>
          </p:cNvPr>
          <p:cNvCxnSpPr>
            <a:cxnSpLocks/>
          </p:cNvCxnSpPr>
          <p:nvPr/>
        </p:nvCxnSpPr>
        <p:spPr>
          <a:xfrm>
            <a:off x="2531187" y="3074708"/>
            <a:ext cx="347737" cy="2238782"/>
          </a:xfrm>
          <a:prstGeom prst="line">
            <a:avLst/>
          </a:prstGeom>
          <a:ln w="19050">
            <a:solidFill>
              <a:srgbClr val="0432FF">
                <a:alpha val="99000"/>
              </a:srgb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3AABD68E-58B3-31B2-C88E-999080F5A511}"/>
              </a:ext>
            </a:extLst>
          </p:cNvPr>
          <p:cNvCxnSpPr>
            <a:cxnSpLocks/>
          </p:cNvCxnSpPr>
          <p:nvPr/>
        </p:nvCxnSpPr>
        <p:spPr>
          <a:xfrm flipV="1">
            <a:off x="3448018" y="3074707"/>
            <a:ext cx="616328" cy="2243365"/>
          </a:xfrm>
          <a:prstGeom prst="line">
            <a:avLst/>
          </a:prstGeom>
          <a:ln w="19050">
            <a:solidFill>
              <a:srgbClr val="0432FF">
                <a:alpha val="99000"/>
              </a:srgb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5D82E8AA-C547-5B24-35BC-F5FC8DB27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03" y="2851879"/>
            <a:ext cx="465906" cy="38670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45C7952-2254-DBE9-CC7B-A4FB27B2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Opportunity: Remote Direct Memory Access (RDMA)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4B57F3-C74B-553C-4F51-28177FBA5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484153"/>
          </a:xfrm>
        </p:spPr>
        <p:txBody>
          <a:bodyPr/>
          <a:lstStyle/>
          <a:p>
            <a:r>
              <a:rPr kumimoji="1" lang="en-US" altLang="zh-CN" dirty="0"/>
              <a:t>A fast datacenter networking feature that allows direct remote memory access </a:t>
            </a:r>
          </a:p>
          <a:p>
            <a:pPr lvl="1"/>
            <a:r>
              <a:rPr kumimoji="1" lang="en-US" altLang="zh-CN" dirty="0"/>
              <a:t>High bandwidth (400Gbps) &amp; low latency (600ns)  </a:t>
            </a:r>
          </a:p>
          <a:p>
            <a:pPr lvl="1"/>
            <a:r>
              <a:rPr kumimoji="1" lang="en-US" altLang="zh-CN" dirty="0"/>
              <a:t>CPU bypassing: the memory read/writes are offloaded to the NIC hardware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614562-182E-3503-255A-572445C3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2260DF44-62FA-612C-4AA7-3DC5E26E9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403" y="5025290"/>
            <a:ext cx="465906" cy="386702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EC84BAD5-6948-0BE9-CC2E-0B5CC74C77D3}"/>
              </a:ext>
            </a:extLst>
          </p:cNvPr>
          <p:cNvGrpSpPr/>
          <p:nvPr/>
        </p:nvGrpSpPr>
        <p:grpSpPr>
          <a:xfrm>
            <a:off x="2140561" y="3741564"/>
            <a:ext cx="950060" cy="369332"/>
            <a:chOff x="3017999" y="3636394"/>
            <a:chExt cx="950060" cy="36933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D07FC93-43E1-B220-5928-954DAEE1ED9A}"/>
                </a:ext>
              </a:extLst>
            </p:cNvPr>
            <p:cNvSpPr/>
            <p:nvPr/>
          </p:nvSpPr>
          <p:spPr>
            <a:xfrm>
              <a:off x="3110497" y="3642480"/>
              <a:ext cx="699136" cy="329807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8CD3948-AD68-D6E5-7F39-EF8FBDDC6EE8}"/>
                </a:ext>
              </a:extLst>
            </p:cNvPr>
            <p:cNvSpPr txBox="1"/>
            <p:nvPr/>
          </p:nvSpPr>
          <p:spPr>
            <a:xfrm>
              <a:off x="3017999" y="3636394"/>
              <a:ext cx="9500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>
                  <a:solidFill>
                    <a:srgbClr val="0432FF"/>
                  </a:solidFill>
                </a:rPr>
                <a:t>TCP/IP</a:t>
              </a:r>
              <a:endParaRPr kumimoji="1" lang="en-US" altLang="zh-CN" b="0" dirty="0">
                <a:solidFill>
                  <a:srgbClr val="0432FF"/>
                </a:solidFill>
              </a:endParaRPr>
            </a:p>
          </p:txBody>
        </p:sp>
      </p:grp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8EC57A73-4350-1F98-2F02-FFCAE99E46DE}"/>
              </a:ext>
            </a:extLst>
          </p:cNvPr>
          <p:cNvCxnSpPr>
            <a:cxnSpLocks/>
          </p:cNvCxnSpPr>
          <p:nvPr/>
        </p:nvCxnSpPr>
        <p:spPr>
          <a:xfrm>
            <a:off x="7388928" y="3074708"/>
            <a:ext cx="271237" cy="1715231"/>
          </a:xfrm>
          <a:prstGeom prst="line">
            <a:avLst/>
          </a:prstGeom>
          <a:ln w="19050">
            <a:solidFill>
              <a:srgbClr val="C00000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2A3C13E4-A5E3-2C82-D6DA-5E83A4762A59}"/>
              </a:ext>
            </a:extLst>
          </p:cNvPr>
          <p:cNvCxnSpPr>
            <a:cxnSpLocks/>
          </p:cNvCxnSpPr>
          <p:nvPr/>
        </p:nvCxnSpPr>
        <p:spPr>
          <a:xfrm flipV="1">
            <a:off x="7660165" y="3074708"/>
            <a:ext cx="376629" cy="1715231"/>
          </a:xfrm>
          <a:prstGeom prst="line">
            <a:avLst/>
          </a:prstGeom>
          <a:ln w="19050">
            <a:solidFill>
              <a:srgbClr val="C00000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48512E6-158F-93E6-8D0D-8055BAA8A6E7}"/>
              </a:ext>
            </a:extLst>
          </p:cNvPr>
          <p:cNvGrpSpPr/>
          <p:nvPr/>
        </p:nvGrpSpPr>
        <p:grpSpPr>
          <a:xfrm>
            <a:off x="6803046" y="3802993"/>
            <a:ext cx="1816894" cy="646331"/>
            <a:chOff x="3017999" y="3636394"/>
            <a:chExt cx="950060" cy="646331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A9144859-2C10-2CD3-2070-DE0D67B44E9C}"/>
                </a:ext>
              </a:extLst>
            </p:cNvPr>
            <p:cNvSpPr/>
            <p:nvPr/>
          </p:nvSpPr>
          <p:spPr>
            <a:xfrm>
              <a:off x="3110497" y="3642480"/>
              <a:ext cx="699136" cy="329807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289222FC-5C58-A718-A281-DDB0687F2CF9}"/>
                </a:ext>
              </a:extLst>
            </p:cNvPr>
            <p:cNvSpPr txBox="1"/>
            <p:nvPr/>
          </p:nvSpPr>
          <p:spPr>
            <a:xfrm>
              <a:off x="3017999" y="3636394"/>
              <a:ext cx="9500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0" dirty="0">
                  <a:solidFill>
                    <a:srgbClr val="CA0020"/>
                  </a:solidFill>
                </a:rPr>
                <a:t>RDMA READ</a:t>
              </a: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9CD489E7-D8D9-84DF-9B6E-BEB2A0C420A5}"/>
              </a:ext>
            </a:extLst>
          </p:cNvPr>
          <p:cNvSpPr txBox="1"/>
          <p:nvPr/>
        </p:nvSpPr>
        <p:spPr>
          <a:xfrm>
            <a:off x="1449506" y="2422850"/>
            <a:ext cx="3177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 page at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0xdeadbeaf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B97D472-1D9E-E2D8-FDF7-64857C5CBB31}"/>
              </a:ext>
            </a:extLst>
          </p:cNvPr>
          <p:cNvSpPr/>
          <p:nvPr/>
        </p:nvSpPr>
        <p:spPr>
          <a:xfrm rot="5400000">
            <a:off x="4079677" y="2947688"/>
            <a:ext cx="227407" cy="254039"/>
          </a:xfrm>
          <a:prstGeom prst="rect">
            <a:avLst/>
          </a:prstGeom>
          <a:solidFill>
            <a:srgbClr val="FAEADC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477790FB-3BA2-8842-1D4C-1D8FC42296CE}"/>
              </a:ext>
            </a:extLst>
          </p:cNvPr>
          <p:cNvGrpSpPr/>
          <p:nvPr/>
        </p:nvGrpSpPr>
        <p:grpSpPr>
          <a:xfrm rot="5400000">
            <a:off x="2588896" y="4504743"/>
            <a:ext cx="374223" cy="569597"/>
            <a:chOff x="1638325" y="2425456"/>
            <a:chExt cx="576065" cy="864087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042A714-7EAE-3D24-065A-D2078B7D29BF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9017EC-A815-FB88-476F-C2A01B5E121D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3753781C-CCEB-BDDB-9B35-7D6BE753C160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61763AA1-5B91-44CF-891F-4101378D83E4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C54495E4-439B-E35A-8CA8-54CAD6D42E1A}"/>
              </a:ext>
            </a:extLst>
          </p:cNvPr>
          <p:cNvGrpSpPr/>
          <p:nvPr/>
        </p:nvGrpSpPr>
        <p:grpSpPr>
          <a:xfrm>
            <a:off x="5199744" y="2561083"/>
            <a:ext cx="4082599" cy="2410343"/>
            <a:chOff x="5199744" y="2561083"/>
            <a:chExt cx="4082599" cy="2410343"/>
          </a:xfrm>
        </p:grpSpPr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BF16EB5E-7077-BD56-C349-C977B008A660}"/>
                </a:ext>
              </a:extLst>
            </p:cNvPr>
            <p:cNvCxnSpPr>
              <a:cxnSpLocks/>
            </p:cNvCxnSpPr>
            <p:nvPr/>
          </p:nvCxnSpPr>
          <p:spPr>
            <a:xfrm>
              <a:off x="6540349" y="3074708"/>
              <a:ext cx="2736000" cy="0"/>
            </a:xfrm>
            <a:prstGeom prst="line">
              <a:avLst/>
            </a:prstGeom>
            <a:ln w="12700">
              <a:solidFill>
                <a:schemeClr val="accent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E80CD74-CCCC-FECC-031F-AA0299F0B735}"/>
                </a:ext>
              </a:extLst>
            </p:cNvPr>
            <p:cNvSpPr txBox="1"/>
            <p:nvPr/>
          </p:nvSpPr>
          <p:spPr>
            <a:xfrm rot="16200000">
              <a:off x="4880354" y="2880473"/>
              <a:ext cx="10081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 u="sng" dirty="0"/>
                <a:t>Parent</a:t>
              </a:r>
              <a:endParaRPr lang="zh-CN" altLang="en-US" b="1" u="sng" dirty="0"/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A74A0A3D-36B1-DED2-0324-D11C03FB6712}"/>
                </a:ext>
              </a:extLst>
            </p:cNvPr>
            <p:cNvCxnSpPr>
              <a:cxnSpLocks/>
            </p:cNvCxnSpPr>
            <p:nvPr/>
          </p:nvCxnSpPr>
          <p:spPr>
            <a:xfrm>
              <a:off x="6546343" y="3574668"/>
              <a:ext cx="2736000" cy="0"/>
            </a:xfrm>
            <a:prstGeom prst="line">
              <a:avLst/>
            </a:prstGeom>
            <a:ln w="12700">
              <a:solidFill>
                <a:schemeClr val="accent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1BDB0A8-C3B0-DEED-70F8-FE972E33B644}"/>
                </a:ext>
              </a:extLst>
            </p:cNvPr>
            <p:cNvSpPr txBox="1"/>
            <p:nvPr/>
          </p:nvSpPr>
          <p:spPr>
            <a:xfrm>
              <a:off x="5610239" y="3291817"/>
              <a:ext cx="12241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NIC</a:t>
              </a:r>
              <a:endParaRPr lang="zh-CN" altLang="en-US" dirty="0"/>
            </a:p>
          </p:txBody>
        </p: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1FD4C4A7-D74B-A134-4C1F-2C7DD455CF65}"/>
                </a:ext>
              </a:extLst>
            </p:cNvPr>
            <p:cNvCxnSpPr>
              <a:cxnSpLocks/>
            </p:cNvCxnSpPr>
            <p:nvPr/>
          </p:nvCxnSpPr>
          <p:spPr>
            <a:xfrm>
              <a:off x="6546343" y="4309197"/>
              <a:ext cx="2736000" cy="0"/>
            </a:xfrm>
            <a:prstGeom prst="line">
              <a:avLst/>
            </a:prstGeom>
            <a:ln w="12700">
              <a:solidFill>
                <a:schemeClr val="accent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A2FDAC4-B4DA-BAE8-FDB2-07CB3A7FAE32}"/>
                </a:ext>
              </a:extLst>
            </p:cNvPr>
            <p:cNvCxnSpPr>
              <a:cxnSpLocks/>
            </p:cNvCxnSpPr>
            <p:nvPr/>
          </p:nvCxnSpPr>
          <p:spPr>
            <a:xfrm>
              <a:off x="6546343" y="4800000"/>
              <a:ext cx="2736000" cy="0"/>
            </a:xfrm>
            <a:prstGeom prst="line">
              <a:avLst/>
            </a:prstGeom>
            <a:ln w="12700">
              <a:solidFill>
                <a:schemeClr val="accent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49F46E9-824D-D059-D09A-7BC911DD954A}"/>
                </a:ext>
              </a:extLst>
            </p:cNvPr>
            <p:cNvSpPr txBox="1"/>
            <p:nvPr/>
          </p:nvSpPr>
          <p:spPr>
            <a:xfrm rot="16200000">
              <a:off x="4880354" y="4129288"/>
              <a:ext cx="10081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 u="sng" dirty="0"/>
                <a:t>Child</a:t>
              </a:r>
              <a:endParaRPr lang="zh-CN" altLang="en-US" b="1" u="sng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564839D-04B1-2F50-5368-88E808D2BF46}"/>
                </a:ext>
              </a:extLst>
            </p:cNvPr>
            <p:cNvSpPr txBox="1"/>
            <p:nvPr/>
          </p:nvSpPr>
          <p:spPr>
            <a:xfrm>
              <a:off x="5610239" y="4569511"/>
              <a:ext cx="12241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DRAM</a:t>
              </a:r>
              <a:endParaRPr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0499DFB-D5E4-5A19-EE92-357D6C5F59CC}"/>
                </a:ext>
              </a:extLst>
            </p:cNvPr>
            <p:cNvSpPr txBox="1"/>
            <p:nvPr/>
          </p:nvSpPr>
          <p:spPr>
            <a:xfrm>
              <a:off x="5610239" y="4108383"/>
              <a:ext cx="12241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NIC</a:t>
              </a:r>
              <a:endParaRPr lang="zh-CN" altLang="en-US" dirty="0"/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9F54654B-86BC-EF05-D9E9-C06E417B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8565" y="2830569"/>
              <a:ext cx="465906" cy="386702"/>
            </a:xfrm>
            <a:prstGeom prst="rect">
              <a:avLst/>
            </a:prstGeom>
          </p:spPr>
        </p:pic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A4C6598A-17AA-6FC5-CA21-0E15B7E7CA6E}"/>
                </a:ext>
              </a:extLst>
            </p:cNvPr>
            <p:cNvGrpSpPr/>
            <p:nvPr/>
          </p:nvGrpSpPr>
          <p:grpSpPr>
            <a:xfrm rot="5400000">
              <a:off x="7156903" y="4499516"/>
              <a:ext cx="374223" cy="569597"/>
              <a:chOff x="1638325" y="2425456"/>
              <a:chExt cx="576065" cy="864087"/>
            </a:xfrm>
          </p:grpSpPr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FC432AF3-47AE-BFEF-121E-A58B43D1A8CB}"/>
                  </a:ext>
                </a:extLst>
              </p:cNvPr>
              <p:cNvSpPr/>
              <p:nvPr/>
            </p:nvSpPr>
            <p:spPr>
              <a:xfrm>
                <a:off x="1638326" y="2425456"/>
                <a:ext cx="576064" cy="86408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F049D2E1-C0D1-45FC-F880-DD574A94AF93}"/>
                  </a:ext>
                </a:extLst>
              </p:cNvPr>
              <p:cNvSpPr/>
              <p:nvPr/>
            </p:nvSpPr>
            <p:spPr>
              <a:xfrm>
                <a:off x="1638325" y="2997110"/>
                <a:ext cx="215018" cy="203550"/>
              </a:xfrm>
              <a:prstGeom prst="rect">
                <a:avLst/>
              </a:prstGeom>
              <a:solidFill>
                <a:srgbClr val="FAEADC"/>
              </a:solidFill>
              <a:ln w="63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5437C6C1-57D7-0812-6286-3F6AC09FB64A}"/>
                  </a:ext>
                </a:extLst>
              </p:cNvPr>
              <p:cNvSpPr/>
              <p:nvPr/>
            </p:nvSpPr>
            <p:spPr>
              <a:xfrm>
                <a:off x="1853340" y="2792805"/>
                <a:ext cx="215018" cy="203550"/>
              </a:xfrm>
              <a:prstGeom prst="rect">
                <a:avLst/>
              </a:prstGeom>
              <a:solidFill>
                <a:srgbClr val="FAEADC"/>
              </a:solidFill>
              <a:ln w="63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E1B717A1-3378-451B-295A-AAC68C9A871A}"/>
                  </a:ext>
                </a:extLst>
              </p:cNvPr>
              <p:cNvSpPr/>
              <p:nvPr/>
            </p:nvSpPr>
            <p:spPr>
              <a:xfrm>
                <a:off x="2068358" y="2598346"/>
                <a:ext cx="143639" cy="203550"/>
              </a:xfrm>
              <a:prstGeom prst="rect">
                <a:avLst/>
              </a:prstGeom>
              <a:solidFill>
                <a:srgbClr val="FAEADC"/>
              </a:solidFill>
              <a:ln w="63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63" name="矩形 62">
            <a:extLst>
              <a:ext uri="{FF2B5EF4-FFF2-40B4-BE49-F238E27FC236}">
                <a16:creationId xmlns:a16="http://schemas.microsoft.com/office/drawing/2014/main" id="{7FADF41C-764D-8A5F-B325-A7ED2363D8FC}"/>
              </a:ext>
            </a:extLst>
          </p:cNvPr>
          <p:cNvSpPr/>
          <p:nvPr/>
        </p:nvSpPr>
        <p:spPr>
          <a:xfrm rot="5400000">
            <a:off x="8132343" y="2949455"/>
            <a:ext cx="227407" cy="254039"/>
          </a:xfrm>
          <a:prstGeom prst="rect">
            <a:avLst/>
          </a:prstGeom>
          <a:solidFill>
            <a:srgbClr val="FAEADC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任意形状 63">
            <a:extLst>
              <a:ext uri="{FF2B5EF4-FFF2-40B4-BE49-F238E27FC236}">
                <a16:creationId xmlns:a16="http://schemas.microsoft.com/office/drawing/2014/main" id="{A9FBEC96-05D0-8935-D053-EBA2604161CF}"/>
              </a:ext>
            </a:extLst>
          </p:cNvPr>
          <p:cNvSpPr/>
          <p:nvPr/>
        </p:nvSpPr>
        <p:spPr>
          <a:xfrm>
            <a:off x="2570205" y="2755557"/>
            <a:ext cx="593125" cy="259492"/>
          </a:xfrm>
          <a:custGeom>
            <a:avLst/>
            <a:gdLst>
              <a:gd name="connsiteX0" fmla="*/ 593125 w 593125"/>
              <a:gd name="connsiteY0" fmla="*/ 0 h 259492"/>
              <a:gd name="connsiteX1" fmla="*/ 506627 w 593125"/>
              <a:gd name="connsiteY1" fmla="*/ 37070 h 259492"/>
              <a:gd name="connsiteX2" fmla="*/ 0 w 593125"/>
              <a:gd name="connsiteY2" fmla="*/ 259492 h 25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3125" h="259492">
                <a:moveTo>
                  <a:pt x="593125" y="0"/>
                </a:moveTo>
                <a:lnTo>
                  <a:pt x="506627" y="37070"/>
                </a:lnTo>
                <a:lnTo>
                  <a:pt x="0" y="259492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7927A87-FCAC-CD0D-0527-4F88839B2966}"/>
              </a:ext>
            </a:extLst>
          </p:cNvPr>
          <p:cNvSpPr txBox="1"/>
          <p:nvPr/>
        </p:nvSpPr>
        <p:spPr>
          <a:xfrm>
            <a:off x="6277147" y="2427429"/>
            <a:ext cx="3177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 page at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0xdeadbeaf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6" name="任意形状 65">
            <a:extLst>
              <a:ext uri="{FF2B5EF4-FFF2-40B4-BE49-F238E27FC236}">
                <a16:creationId xmlns:a16="http://schemas.microsoft.com/office/drawing/2014/main" id="{43A96ABC-B1F1-E469-E7A3-610F2FC6E88B}"/>
              </a:ext>
            </a:extLst>
          </p:cNvPr>
          <p:cNvSpPr/>
          <p:nvPr/>
        </p:nvSpPr>
        <p:spPr>
          <a:xfrm>
            <a:off x="7397846" y="2760136"/>
            <a:ext cx="593125" cy="259492"/>
          </a:xfrm>
          <a:custGeom>
            <a:avLst/>
            <a:gdLst>
              <a:gd name="connsiteX0" fmla="*/ 593125 w 593125"/>
              <a:gd name="connsiteY0" fmla="*/ 0 h 259492"/>
              <a:gd name="connsiteX1" fmla="*/ 506627 w 593125"/>
              <a:gd name="connsiteY1" fmla="*/ 37070 h 259492"/>
              <a:gd name="connsiteX2" fmla="*/ 0 w 593125"/>
              <a:gd name="connsiteY2" fmla="*/ 259492 h 25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3125" h="259492">
                <a:moveTo>
                  <a:pt x="593125" y="0"/>
                </a:moveTo>
                <a:lnTo>
                  <a:pt x="506627" y="37070"/>
                </a:lnTo>
                <a:lnTo>
                  <a:pt x="0" y="259492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2" name="Picture 2">
            <a:extLst>
              <a:ext uri="{FF2B5EF4-FFF2-40B4-BE49-F238E27FC236}">
                <a16:creationId xmlns:a16="http://schemas.microsoft.com/office/drawing/2014/main" id="{7493EF53-EB50-7C8E-229B-AD02C2153D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783" t="29800" r="30462" b="24488"/>
          <a:stretch/>
        </p:blipFill>
        <p:spPr>
          <a:xfrm rot="5400000">
            <a:off x="3018584" y="5026152"/>
            <a:ext cx="269928" cy="57596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20359090-A753-A89A-DFE7-52ED60E69484}"/>
              </a:ext>
            </a:extLst>
          </p:cNvPr>
          <p:cNvGrpSpPr/>
          <p:nvPr/>
        </p:nvGrpSpPr>
        <p:grpSpPr>
          <a:xfrm>
            <a:off x="5275379" y="5063957"/>
            <a:ext cx="5157903" cy="540387"/>
            <a:chOff x="2399743" y="1647912"/>
            <a:chExt cx="4335498" cy="678534"/>
          </a:xfrm>
        </p:grpSpPr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BA76F95B-296E-9D86-99FE-2C970DA0670C}"/>
                </a:ext>
              </a:extLst>
            </p:cNvPr>
            <p:cNvSpPr/>
            <p:nvPr/>
          </p:nvSpPr>
          <p:spPr>
            <a:xfrm>
              <a:off x="2399743" y="1647912"/>
              <a:ext cx="3835743" cy="678534"/>
            </a:xfrm>
            <a:prstGeom prst="rect">
              <a:avLst/>
            </a:prstGeom>
            <a:solidFill>
              <a:srgbClr val="FFFFE5">
                <a:alpha val="69804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D4920B25-1C7A-66D1-A8F2-EB10AA5AD8B6}"/>
                </a:ext>
              </a:extLst>
            </p:cNvPr>
            <p:cNvSpPr txBox="1"/>
            <p:nvPr/>
          </p:nvSpPr>
          <p:spPr>
            <a:xfrm>
              <a:off x="2629451" y="1785519"/>
              <a:ext cx="4105790" cy="46374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kumimoji="1" lang="en-US" altLang="zh-CN" b="1" dirty="0">
                  <a:latin typeface="Lato" panose="020F0502020204030203" pitchFamily="34" charset="0"/>
                  <a:cs typeface="Consolas" panose="020B0609020204030204" pitchFamily="49" charset="0"/>
                </a:rPr>
                <a:t>We can imitate local fork w/ RDMA</a:t>
              </a:r>
              <a:r>
                <a:rPr kumimoji="1" lang="en-US" altLang="zh-CN" b="1" baseline="30000" dirty="0">
                  <a:latin typeface="Lato" panose="020F0502020204030203" pitchFamily="34" charset="0"/>
                  <a:cs typeface="Consolas" panose="020B0609020204030204" pitchFamily="49" charset="0"/>
                </a:rPr>
                <a:t>[1]</a:t>
              </a:r>
              <a:r>
                <a:rPr kumimoji="1" lang="en-US" altLang="zh-CN" b="1" dirty="0">
                  <a:latin typeface="Lato" panose="020F0502020204030203" pitchFamily="34" charset="0"/>
                  <a:cs typeface="Consolas" panose="020B0609020204030204" pitchFamily="49" charset="0"/>
                </a:rPr>
                <a:t>!</a:t>
              </a: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DFFD66BD-D581-B1D8-9700-2A8994AD3CC8}"/>
              </a:ext>
            </a:extLst>
          </p:cNvPr>
          <p:cNvSpPr txBox="1"/>
          <p:nvPr/>
        </p:nvSpPr>
        <p:spPr>
          <a:xfrm>
            <a:off x="-32567" y="5398244"/>
            <a:ext cx="5307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dirty="0"/>
              <a:t>[1] LITE Kernel RDMA Support for Datacenter Applications, SOSP’17 </a:t>
            </a:r>
          </a:p>
          <a:p>
            <a:pPr lvl="1"/>
            <a:endParaRPr kumimoji="1"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07057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5" grpId="0"/>
      <p:bldP spid="66" grpId="0" animBg="1"/>
      <p:bldP spid="3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F5EDF4-342D-BB7D-7D99-6803B7CD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MITOSIS co-design remote fork with RDMA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E038F0-A0CE-6BEE-120C-1A6B83931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2809"/>
            <a:ext cx="9144000" cy="158697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Upon fork, we first use RDMA-based RPC to read the page table to the child</a:t>
            </a:r>
          </a:p>
          <a:p>
            <a:pPr lvl="1"/>
            <a:r>
              <a:rPr kumimoji="1" lang="en-US" altLang="zh-CN" dirty="0"/>
              <a:t>RDMA is not efficient at this step due to network amplification </a:t>
            </a:r>
          </a:p>
          <a:p>
            <a:r>
              <a:rPr kumimoji="1" lang="en-US" altLang="zh-CN" dirty="0"/>
              <a:t>Afterward, the child use RDMA to memory pages in a copy-on-write manner w/ RDMA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66A7D5-C6A8-9DD2-7ED2-181D9C20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85CC772-DC09-1970-1390-9FEDEBBE6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49" y="2697024"/>
            <a:ext cx="576064" cy="576064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B47809BB-29DA-7841-8AD5-000193372A54}"/>
              </a:ext>
            </a:extLst>
          </p:cNvPr>
          <p:cNvCxnSpPr>
            <a:cxnSpLocks/>
          </p:cNvCxnSpPr>
          <p:nvPr/>
        </p:nvCxnSpPr>
        <p:spPr>
          <a:xfrm>
            <a:off x="1479600" y="2998310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05F2D4CC-AD0E-8EF6-C6D2-6B2C88636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76" y="4322095"/>
            <a:ext cx="576064" cy="576064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FAEC867E-F081-3A81-2797-A0D25BBB2C92}"/>
              </a:ext>
            </a:extLst>
          </p:cNvPr>
          <p:cNvCxnSpPr>
            <a:cxnSpLocks/>
          </p:cNvCxnSpPr>
          <p:nvPr/>
        </p:nvCxnSpPr>
        <p:spPr>
          <a:xfrm>
            <a:off x="1450727" y="4870518"/>
            <a:ext cx="7488832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2F17CE9-9403-14EE-AF18-B571F3E464F3}"/>
              </a:ext>
            </a:extLst>
          </p:cNvPr>
          <p:cNvGrpSpPr/>
          <p:nvPr/>
        </p:nvGrpSpPr>
        <p:grpSpPr>
          <a:xfrm rot="5400000">
            <a:off x="1901986" y="2558727"/>
            <a:ext cx="576065" cy="864087"/>
            <a:chOff x="1638325" y="2425456"/>
            <a:chExt cx="576065" cy="86408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5EF746E-E6E2-E806-530B-6DE916A5AD89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55E492A-7654-BEB4-D720-43EEAC1A0180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FA1589E-35BC-497A-E0E5-16D848B7B0B9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57EAF8A-805B-F27D-AC8D-B794EFDEB0C3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03366172-84B9-7A65-CD1A-FFA9ECC0C611}"/>
              </a:ext>
            </a:extLst>
          </p:cNvPr>
          <p:cNvSpPr txBox="1"/>
          <p:nvPr/>
        </p:nvSpPr>
        <p:spPr>
          <a:xfrm>
            <a:off x="1941584" y="2343000"/>
            <a:ext cx="576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 b="1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B55610C-4293-AE21-933A-656E6DFB1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167" y="2759443"/>
            <a:ext cx="451225" cy="451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76CDAD6-7AFC-8087-DCB4-EAED1EC24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590" y="4636059"/>
            <a:ext cx="451225" cy="45122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EA45AFC3-3F72-1F50-445E-A9341E3F2D0C}"/>
              </a:ext>
            </a:extLst>
          </p:cNvPr>
          <p:cNvGrpSpPr/>
          <p:nvPr/>
        </p:nvGrpSpPr>
        <p:grpSpPr>
          <a:xfrm rot="5400000">
            <a:off x="7989197" y="4390459"/>
            <a:ext cx="576065" cy="864087"/>
            <a:chOff x="1638325" y="2425456"/>
            <a:chExt cx="576065" cy="864087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B3DA6D9-1274-2468-4B2F-9379EA4B1558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3139B8B-2B18-006A-085C-58F8DA6918F8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516244B-2DD1-7E1D-2ECB-FD4728A72536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92AAF1A-B2F5-5197-AB63-E205B270246B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FAEADC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1720C23B-579D-5157-D3CA-70836B1E3629}"/>
              </a:ext>
            </a:extLst>
          </p:cNvPr>
          <p:cNvSpPr/>
          <p:nvPr/>
        </p:nvSpPr>
        <p:spPr>
          <a:xfrm>
            <a:off x="3423816" y="2857500"/>
            <a:ext cx="220433" cy="2105385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A30EAA1-B836-79FE-6C80-8C007BCC849C}"/>
              </a:ext>
            </a:extLst>
          </p:cNvPr>
          <p:cNvGrpSpPr/>
          <p:nvPr/>
        </p:nvGrpSpPr>
        <p:grpSpPr>
          <a:xfrm>
            <a:off x="3574271" y="4016211"/>
            <a:ext cx="1104284" cy="432044"/>
            <a:chOff x="1839640" y="4361349"/>
            <a:chExt cx="1104284" cy="432044"/>
          </a:xfrm>
        </p:grpSpPr>
        <p:sp>
          <p:nvSpPr>
            <p:cNvPr id="34" name="圆角矩形标注 33">
              <a:extLst>
                <a:ext uri="{FF2B5EF4-FFF2-40B4-BE49-F238E27FC236}">
                  <a16:creationId xmlns:a16="http://schemas.microsoft.com/office/drawing/2014/main" id="{ACFCFB31-FD1C-37F6-FC11-A824A4DA1241}"/>
                </a:ext>
              </a:extLst>
            </p:cNvPr>
            <p:cNvSpPr/>
            <p:nvPr/>
          </p:nvSpPr>
          <p:spPr>
            <a:xfrm>
              <a:off x="1839640" y="4361349"/>
              <a:ext cx="1104284" cy="432044"/>
            </a:xfrm>
            <a:prstGeom prst="wedgeRoundRectCallout">
              <a:avLst>
                <a:gd name="adj1" fmla="val 34313"/>
                <a:gd name="adj2" fmla="val 113727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A8B2EE4-1A39-293D-9E05-DDE2E8E094AC}"/>
                </a:ext>
              </a:extLst>
            </p:cNvPr>
            <p:cNvSpPr txBox="1"/>
            <p:nvPr/>
          </p:nvSpPr>
          <p:spPr>
            <a:xfrm>
              <a:off x="2035410" y="4374452"/>
              <a:ext cx="75283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Fork</a:t>
              </a:r>
              <a:endPara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EB71FBFD-309A-1E43-C866-95CA9A0634C6}"/>
              </a:ext>
            </a:extLst>
          </p:cNvPr>
          <p:cNvSpPr/>
          <p:nvPr/>
        </p:nvSpPr>
        <p:spPr>
          <a:xfrm>
            <a:off x="6186866" y="2857499"/>
            <a:ext cx="220433" cy="2105385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圆角矩形标注 47">
            <a:extLst>
              <a:ext uri="{FF2B5EF4-FFF2-40B4-BE49-F238E27FC236}">
                <a16:creationId xmlns:a16="http://schemas.microsoft.com/office/drawing/2014/main" id="{FD65405F-B9AF-65A3-DE29-DFF0E12F1F23}"/>
              </a:ext>
            </a:extLst>
          </p:cNvPr>
          <p:cNvSpPr/>
          <p:nvPr/>
        </p:nvSpPr>
        <p:spPr>
          <a:xfrm>
            <a:off x="2670644" y="2281436"/>
            <a:ext cx="1499667" cy="432044"/>
          </a:xfrm>
          <a:prstGeom prst="wedgeRoundRectCallout">
            <a:avLst>
              <a:gd name="adj1" fmla="val -27757"/>
              <a:gd name="adj2" fmla="val 83751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8704C54-E245-0767-8B17-F9DDAD70C24E}"/>
              </a:ext>
            </a:extLst>
          </p:cNvPr>
          <p:cNvSpPr txBox="1"/>
          <p:nvPr/>
        </p:nvSpPr>
        <p:spPr>
          <a:xfrm>
            <a:off x="2814167" y="2304694"/>
            <a:ext cx="1453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prepare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ECE72B7C-98B6-9B27-65B7-268C1804317D}"/>
              </a:ext>
            </a:extLst>
          </p:cNvPr>
          <p:cNvGrpSpPr/>
          <p:nvPr/>
        </p:nvGrpSpPr>
        <p:grpSpPr>
          <a:xfrm rot="5400000">
            <a:off x="3853854" y="2553011"/>
            <a:ext cx="576065" cy="864087"/>
            <a:chOff x="1638325" y="2425456"/>
            <a:chExt cx="576065" cy="864087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7E0E717B-C03E-BBF5-63F2-B81EF9C8D792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581859B4-003E-3758-9682-128DD5E9CEA4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84C1DF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6BA484D7-EB85-2EFE-3827-9DEFC973D420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84C1DF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79571BF5-BC69-E2EF-3D3D-D2C16F07EBD0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84C1DF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89155657-41A0-F8AC-80F4-958ECCB18DA5}"/>
              </a:ext>
            </a:extLst>
          </p:cNvPr>
          <p:cNvSpPr txBox="1"/>
          <p:nvPr/>
        </p:nvSpPr>
        <p:spPr>
          <a:xfrm>
            <a:off x="2343696" y="3440149"/>
            <a:ext cx="279542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1. Mark as copy-on-write</a:t>
            </a:r>
            <a:endParaRPr lang="zh-CN" altLang="en-US"/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A57EEFA3-AF84-E304-56D0-15AF773E77A3}"/>
              </a:ext>
            </a:extLst>
          </p:cNvPr>
          <p:cNvGrpSpPr/>
          <p:nvPr/>
        </p:nvGrpSpPr>
        <p:grpSpPr>
          <a:xfrm rot="5400000">
            <a:off x="7961051" y="2560911"/>
            <a:ext cx="576065" cy="864087"/>
            <a:chOff x="1638325" y="2425456"/>
            <a:chExt cx="576065" cy="864087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A93382AB-7DBD-27C7-A526-C54451A9A867}"/>
                </a:ext>
              </a:extLst>
            </p:cNvPr>
            <p:cNvSpPr/>
            <p:nvPr/>
          </p:nvSpPr>
          <p:spPr>
            <a:xfrm>
              <a:off x="1638326" y="2425456"/>
              <a:ext cx="576064" cy="86408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5D0F197-2583-D6CC-AEF4-5093EFFA0224}"/>
                </a:ext>
              </a:extLst>
            </p:cNvPr>
            <p:cNvSpPr/>
            <p:nvPr/>
          </p:nvSpPr>
          <p:spPr>
            <a:xfrm>
              <a:off x="1638325" y="2997110"/>
              <a:ext cx="215018" cy="203550"/>
            </a:xfrm>
            <a:prstGeom prst="rect">
              <a:avLst/>
            </a:prstGeom>
            <a:solidFill>
              <a:srgbClr val="84C1DF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C885E1C3-2EFB-5AE8-78D3-DC00CF2261B3}"/>
                </a:ext>
              </a:extLst>
            </p:cNvPr>
            <p:cNvSpPr/>
            <p:nvPr/>
          </p:nvSpPr>
          <p:spPr>
            <a:xfrm>
              <a:off x="1853340" y="2792805"/>
              <a:ext cx="215018" cy="203550"/>
            </a:xfrm>
            <a:prstGeom prst="rect">
              <a:avLst/>
            </a:prstGeom>
            <a:solidFill>
              <a:srgbClr val="84C1DF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825B1372-5B2A-A09C-63B5-1C508288261F}"/>
                </a:ext>
              </a:extLst>
            </p:cNvPr>
            <p:cNvSpPr/>
            <p:nvPr/>
          </p:nvSpPr>
          <p:spPr>
            <a:xfrm>
              <a:off x="2068358" y="2598346"/>
              <a:ext cx="143639" cy="203550"/>
            </a:xfrm>
            <a:prstGeom prst="rect">
              <a:avLst/>
            </a:prstGeom>
            <a:solidFill>
              <a:srgbClr val="84C1DF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1" name="任意形状 60">
            <a:extLst>
              <a:ext uri="{FF2B5EF4-FFF2-40B4-BE49-F238E27FC236}">
                <a16:creationId xmlns:a16="http://schemas.microsoft.com/office/drawing/2014/main" id="{E4259081-6E0A-4257-52F8-62E1A458E36C}"/>
              </a:ext>
            </a:extLst>
          </p:cNvPr>
          <p:cNvSpPr/>
          <p:nvPr/>
        </p:nvSpPr>
        <p:spPr>
          <a:xfrm>
            <a:off x="3781979" y="3206749"/>
            <a:ext cx="539261" cy="281353"/>
          </a:xfrm>
          <a:custGeom>
            <a:avLst/>
            <a:gdLst>
              <a:gd name="connsiteX0" fmla="*/ 0 w 539261"/>
              <a:gd name="connsiteY0" fmla="*/ 281353 h 281353"/>
              <a:gd name="connsiteX1" fmla="*/ 539261 w 539261"/>
              <a:gd name="connsiteY1" fmla="*/ 0 h 28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9261" h="281353">
                <a:moveTo>
                  <a:pt x="0" y="281353"/>
                </a:moveTo>
                <a:lnTo>
                  <a:pt x="539261" y="0"/>
                </a:lnTo>
              </a:path>
            </a:pathLst>
          </a:custGeom>
          <a:noFill/>
          <a:ln w="1905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982815A6-9A93-011F-E9B8-9E4882195565}"/>
              </a:ext>
            </a:extLst>
          </p:cNvPr>
          <p:cNvSpPr/>
          <p:nvPr/>
        </p:nvSpPr>
        <p:spPr>
          <a:xfrm rot="5400000">
            <a:off x="6794089" y="4390459"/>
            <a:ext cx="576064" cy="8640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43F5A8F9-6167-5C90-B19B-D3F8A32E2008}"/>
              </a:ext>
            </a:extLst>
          </p:cNvPr>
          <p:cNvCxnSpPr>
            <a:cxnSpLocks/>
          </p:cNvCxnSpPr>
          <p:nvPr/>
        </p:nvCxnSpPr>
        <p:spPr>
          <a:xfrm flipV="1">
            <a:off x="5255220" y="2998310"/>
            <a:ext cx="289496" cy="1858954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917942C2-77C8-588F-5565-2B731E196179}"/>
              </a:ext>
            </a:extLst>
          </p:cNvPr>
          <p:cNvCxnSpPr>
            <a:cxnSpLocks/>
          </p:cNvCxnSpPr>
          <p:nvPr/>
        </p:nvCxnSpPr>
        <p:spPr>
          <a:xfrm>
            <a:off x="5544716" y="2998310"/>
            <a:ext cx="223171" cy="1872208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图片 66">
            <a:extLst>
              <a:ext uri="{FF2B5EF4-FFF2-40B4-BE49-F238E27FC236}">
                <a16:creationId xmlns:a16="http://schemas.microsoft.com/office/drawing/2014/main" id="{16E1EC92-1E2B-9E9D-34A4-C87B88E09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422" y="3629726"/>
            <a:ext cx="560929" cy="560929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754FF412-460B-CB59-EBA9-714371CA543D}"/>
              </a:ext>
            </a:extLst>
          </p:cNvPr>
          <p:cNvSpPr txBox="1"/>
          <p:nvPr/>
        </p:nvSpPr>
        <p:spPr>
          <a:xfrm>
            <a:off x="5834212" y="3438433"/>
            <a:ext cx="1663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2. RPC</a:t>
            </a:r>
            <a:endParaRPr lang="zh-CN" altLang="en-US" dirty="0"/>
          </a:p>
        </p:txBody>
      </p:sp>
      <p:sp>
        <p:nvSpPr>
          <p:cNvPr id="69" name="任意形状 68">
            <a:extLst>
              <a:ext uri="{FF2B5EF4-FFF2-40B4-BE49-F238E27FC236}">
                <a16:creationId xmlns:a16="http://schemas.microsoft.com/office/drawing/2014/main" id="{52EF1006-5E77-EF89-21D1-8DEBE69C2981}"/>
              </a:ext>
            </a:extLst>
          </p:cNvPr>
          <p:cNvSpPr/>
          <p:nvPr/>
        </p:nvSpPr>
        <p:spPr>
          <a:xfrm>
            <a:off x="5775812" y="4917831"/>
            <a:ext cx="865311" cy="383020"/>
          </a:xfrm>
          <a:custGeom>
            <a:avLst/>
            <a:gdLst>
              <a:gd name="connsiteX0" fmla="*/ 44696 w 865311"/>
              <a:gd name="connsiteY0" fmla="*/ 0 h 383020"/>
              <a:gd name="connsiteX1" fmla="*/ 91588 w 865311"/>
              <a:gd name="connsiteY1" fmla="*/ 381000 h 383020"/>
              <a:gd name="connsiteX2" fmla="*/ 865311 w 865311"/>
              <a:gd name="connsiteY2" fmla="*/ 123092 h 38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5311" h="383020">
                <a:moveTo>
                  <a:pt x="44696" y="0"/>
                </a:moveTo>
                <a:cubicBezTo>
                  <a:pt x="-243" y="180242"/>
                  <a:pt x="-45181" y="360485"/>
                  <a:pt x="91588" y="381000"/>
                </a:cubicBezTo>
                <a:cubicBezTo>
                  <a:pt x="228357" y="401515"/>
                  <a:pt x="546834" y="262303"/>
                  <a:pt x="865311" y="12309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74620A67-DC91-84BB-A7AE-AC921BE1D882}"/>
              </a:ext>
            </a:extLst>
          </p:cNvPr>
          <p:cNvCxnSpPr>
            <a:cxnSpLocks/>
            <a:endCxn id="58" idx="3"/>
          </p:cNvCxnSpPr>
          <p:nvPr/>
        </p:nvCxnSpPr>
        <p:spPr>
          <a:xfrm flipV="1">
            <a:off x="7608277" y="2919940"/>
            <a:ext cx="399421" cy="1945137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03FFB5E7-0B7B-6CEA-CDB5-19FC56FC0B48}"/>
              </a:ext>
            </a:extLst>
          </p:cNvPr>
          <p:cNvCxnSpPr>
            <a:cxnSpLocks/>
            <a:stCxn id="58" idx="3"/>
          </p:cNvCxnSpPr>
          <p:nvPr/>
        </p:nvCxnSpPr>
        <p:spPr>
          <a:xfrm>
            <a:off x="8007698" y="2919940"/>
            <a:ext cx="152051" cy="1589528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F0AC91C9-07D5-616D-7A39-B311527A057A}"/>
              </a:ext>
            </a:extLst>
          </p:cNvPr>
          <p:cNvSpPr txBox="1"/>
          <p:nvPr/>
        </p:nvSpPr>
        <p:spPr>
          <a:xfrm>
            <a:off x="7635965" y="3445059"/>
            <a:ext cx="133246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3. RDMA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328F1D-2B4D-326A-1523-803FC800B2B0}"/>
              </a:ext>
            </a:extLst>
          </p:cNvPr>
          <p:cNvSpPr txBox="1"/>
          <p:nvPr/>
        </p:nvSpPr>
        <p:spPr>
          <a:xfrm>
            <a:off x="2847849" y="5228501"/>
            <a:ext cx="5028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/>
              <a:t>3. Create a container w/ the read page table </a:t>
            </a: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01576C6-AAE4-1F0C-B1CC-E594E21FFF00}"/>
              </a:ext>
            </a:extLst>
          </p:cNvPr>
          <p:cNvSpPr txBox="1"/>
          <p:nvPr/>
        </p:nvSpPr>
        <p:spPr>
          <a:xfrm>
            <a:off x="390127" y="3286342"/>
            <a:ext cx="1084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u="sng" dirty="0"/>
              <a:t>Parent</a:t>
            </a:r>
            <a:endParaRPr lang="zh-CN" altLang="en-US" u="sng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CD8FBB-49DC-2ACF-2843-6D1A16583571}"/>
              </a:ext>
            </a:extLst>
          </p:cNvPr>
          <p:cNvSpPr txBox="1"/>
          <p:nvPr/>
        </p:nvSpPr>
        <p:spPr>
          <a:xfrm>
            <a:off x="390127" y="4934148"/>
            <a:ext cx="1084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u="sng" dirty="0"/>
              <a:t>Child</a:t>
            </a:r>
            <a:endParaRPr lang="zh-CN" altLang="en-US" u="sng" dirty="0"/>
          </a:p>
        </p:txBody>
      </p:sp>
    </p:spTree>
    <p:extLst>
      <p:ext uri="{BB962C8B-B14F-4D97-AF65-F5344CB8AC3E}">
        <p14:creationId xmlns:p14="http://schemas.microsoft.com/office/powerpoint/2010/main" val="10111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5" grpId="0" animBg="1"/>
      <p:bldP spid="61" grpId="0" animBg="1"/>
      <p:bldP spid="62" grpId="0" animBg="1"/>
      <p:bldP spid="68" grpId="0"/>
      <p:bldP spid="69" grpId="0" animBg="1"/>
      <p:bldP spid="82" grpId="0" animBg="1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9B5EA1-F100-B8F1-1125-1977377E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MITOSIS co-design remote fork with RDMA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FAA822-0926-7FB2-D00D-C1AAEBEE5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5374"/>
            <a:ext cx="9144000" cy="900442"/>
          </a:xfrm>
        </p:spPr>
        <p:txBody>
          <a:bodyPr/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44—80%  </a:t>
            </a:r>
            <a:r>
              <a:rPr kumimoji="1" lang="en-US" altLang="zh-CN" dirty="0"/>
              <a:t>faster than basic C/R</a:t>
            </a:r>
            <a:r>
              <a:rPr kumimoji="1" lang="en-US" altLang="zh-CN" baseline="30000" dirty="0"/>
              <a:t>[1]</a:t>
            </a:r>
            <a:r>
              <a:rPr kumimoji="1" lang="en-US" altLang="zh-CN" dirty="0"/>
              <a:t> not  co-designed with RDMA</a:t>
            </a:r>
          </a:p>
          <a:p>
            <a:pPr lvl="1"/>
            <a:r>
              <a:rPr kumimoji="1" lang="en-US" altLang="zh-CN" dirty="0"/>
              <a:t>The C/R implementation has use RDMA-based DFS to restore states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87B095-863B-E32A-FCF8-3F9F483D0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07C8D32-AAD1-A5E1-F2C7-EBBF4795AA46}"/>
              </a:ext>
            </a:extLst>
          </p:cNvPr>
          <p:cNvGrpSpPr/>
          <p:nvPr/>
        </p:nvGrpSpPr>
        <p:grpSpPr>
          <a:xfrm>
            <a:off x="255464" y="2150714"/>
            <a:ext cx="4824536" cy="3464550"/>
            <a:chOff x="995754" y="2383556"/>
            <a:chExt cx="4045744" cy="3464550"/>
          </a:xfrm>
        </p:grpSpPr>
        <p:graphicFrame>
          <p:nvGraphicFramePr>
            <p:cNvPr id="9" name="图表 8">
              <a:extLst>
                <a:ext uri="{FF2B5EF4-FFF2-40B4-BE49-F238E27FC236}">
                  <a16:creationId xmlns:a16="http://schemas.microsoft.com/office/drawing/2014/main" id="{A4B243EE-03BA-1FAB-B47E-1D19F53C8196}"/>
                </a:ext>
              </a:extLst>
            </p:cNvPr>
            <p:cNvGraphicFramePr/>
            <p:nvPr/>
          </p:nvGraphicFramePr>
          <p:xfrm>
            <a:off x="995754" y="2499755"/>
            <a:ext cx="4045744" cy="33483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A21676D-368E-E0D9-4C76-00092631408F}"/>
                </a:ext>
              </a:extLst>
            </p:cNvPr>
            <p:cNvSpPr txBox="1"/>
            <p:nvPr/>
          </p:nvSpPr>
          <p:spPr>
            <a:xfrm>
              <a:off x="1176907" y="2383556"/>
              <a:ext cx="2507009" cy="34913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5718" tIns="35718" rIns="35718" bIns="35718" numCol="1" spcCol="38100" rtlCol="0" anchor="ctr">
              <a:spAutoFit/>
            </a:bodyPr>
            <a:lstStyle/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Start + Execution time(</a:t>
              </a:r>
              <a:r>
                <a:rPr lang="en-US" altLang="zh-CN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ms</a:t>
              </a:r>
              <a:r>
                <a:rPr lang="en-US" altLang="zh-CN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)</a:t>
              </a:r>
              <a:endParaRPr kumimoji="0" lang="zh-CN" altLang="en-US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endParaRPr>
            </a:p>
          </p:txBody>
        </p:sp>
      </p:grpSp>
      <p:graphicFrame>
        <p:nvGraphicFramePr>
          <p:cNvPr id="12" name="图表 11">
            <a:extLst>
              <a:ext uri="{FF2B5EF4-FFF2-40B4-BE49-F238E27FC236}">
                <a16:creationId xmlns:a16="http://schemas.microsoft.com/office/drawing/2014/main" id="{AF6FA68C-CBCC-84DC-1F02-0E3865063211}"/>
              </a:ext>
            </a:extLst>
          </p:cNvPr>
          <p:cNvGraphicFramePr/>
          <p:nvPr/>
        </p:nvGraphicFramePr>
        <p:xfrm>
          <a:off x="5296024" y="2266913"/>
          <a:ext cx="4464496" cy="334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3798EEE4-4C1E-194B-B3DA-4D1EC511835A}"/>
              </a:ext>
            </a:extLst>
          </p:cNvPr>
          <p:cNvSpPr txBox="1"/>
          <p:nvPr/>
        </p:nvSpPr>
        <p:spPr>
          <a:xfrm>
            <a:off x="5440040" y="2075558"/>
            <a:ext cx="2989600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Start + Execution time(</a:t>
            </a:r>
            <a:r>
              <a:rPr lang="en-US" altLang="zh-CN" b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ms</a:t>
            </a:r>
            <a:r>
              <a:rPr lang="en-US" altLang="zh-CN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)</a:t>
            </a:r>
            <a:endParaRPr kumimoji="0" lang="zh-CN" altLang="en-US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A5BA956-C9ED-B11D-0742-B407C9AF89AA}"/>
              </a:ext>
            </a:extLst>
          </p:cNvPr>
          <p:cNvSpPr txBox="1"/>
          <p:nvPr/>
        </p:nvSpPr>
        <p:spPr>
          <a:xfrm>
            <a:off x="2546082" y="5021303"/>
            <a:ext cx="5081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600" b="1" i="0" u="none" strike="noStrike" kern="1200" baseline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PingFang SC Bold" panose="020B0400000000000000" pitchFamily="34" charset="-122"/>
                <a:cs typeface="Arial" panose="020B0604020202020204" pitchFamily="34" charset="0"/>
              </a:defRPr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Parent container in-memory state (MB)</a:t>
            </a:r>
            <a:endParaRPr lang="zh-C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E161276-025D-DD48-2C10-73B5EF45A190}"/>
              </a:ext>
            </a:extLst>
          </p:cNvPr>
          <p:cNvGrpSpPr/>
          <p:nvPr/>
        </p:nvGrpSpPr>
        <p:grpSpPr>
          <a:xfrm>
            <a:off x="6952209" y="2424691"/>
            <a:ext cx="1368152" cy="658978"/>
            <a:chOff x="2399744" y="1647912"/>
            <a:chExt cx="1292903" cy="827442"/>
          </a:xfrm>
        </p:grpSpPr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E4C05851-10A2-C412-8C91-406CD01ABADE}"/>
                </a:ext>
              </a:extLst>
            </p:cNvPr>
            <p:cNvSpPr/>
            <p:nvPr/>
          </p:nvSpPr>
          <p:spPr>
            <a:xfrm>
              <a:off x="2399744" y="1647912"/>
              <a:ext cx="1292903" cy="827442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EBE5ECC-4B9B-3ABA-D27A-BA0CCA34D689}"/>
                </a:ext>
              </a:extLst>
            </p:cNvPr>
            <p:cNvSpPr txBox="1"/>
            <p:nvPr/>
          </p:nvSpPr>
          <p:spPr>
            <a:xfrm>
              <a:off x="2501815" y="1836239"/>
              <a:ext cx="1088760" cy="46374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kumimoji="1" lang="en-US" altLang="zh-CN">
                  <a:cs typeface="Consolas" panose="020B0609020204030204" pitchFamily="49" charset="0"/>
                </a:rPr>
                <a:t>MITOSIS</a:t>
              </a:r>
              <a:endParaRPr kumimoji="1" lang="en-US" altLang="zh-CN" b="0">
                <a:cs typeface="Consolas" panose="020B0609020204030204" pitchFamily="49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200DC15-5B11-E1BC-28F5-0488E981F31D}"/>
              </a:ext>
            </a:extLst>
          </p:cNvPr>
          <p:cNvGrpSpPr/>
          <p:nvPr/>
        </p:nvGrpSpPr>
        <p:grpSpPr>
          <a:xfrm>
            <a:off x="2074300" y="2424691"/>
            <a:ext cx="1368152" cy="658978"/>
            <a:chOff x="2399744" y="1647912"/>
            <a:chExt cx="1292903" cy="827442"/>
          </a:xfrm>
        </p:grpSpPr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F6AEB77C-E108-0B4D-185B-E96290087949}"/>
                </a:ext>
              </a:extLst>
            </p:cNvPr>
            <p:cNvSpPr/>
            <p:nvPr/>
          </p:nvSpPr>
          <p:spPr>
            <a:xfrm>
              <a:off x="2399744" y="1647912"/>
              <a:ext cx="1292903" cy="827442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7A1D4EF-F1C4-A920-0FA6-3B42C26C9862}"/>
                </a:ext>
              </a:extLst>
            </p:cNvPr>
            <p:cNvSpPr txBox="1"/>
            <p:nvPr/>
          </p:nvSpPr>
          <p:spPr>
            <a:xfrm>
              <a:off x="2501815" y="1836239"/>
              <a:ext cx="1088760" cy="46374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kumimoji="1" lang="en-US" altLang="zh-CN">
                  <a:cs typeface="Consolas" panose="020B0609020204030204" pitchFamily="49" charset="0"/>
                </a:rPr>
                <a:t>C/R</a:t>
              </a:r>
              <a:endParaRPr kumimoji="1" lang="en-US" altLang="zh-CN" b="0">
                <a:cs typeface="Consolas" panose="020B0609020204030204" pitchFamily="49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5D45E69-ECE3-A024-7654-32FBB6DB2739}"/>
              </a:ext>
            </a:extLst>
          </p:cNvPr>
          <p:cNvSpPr txBox="1"/>
          <p:nvPr/>
        </p:nvSpPr>
        <p:spPr>
          <a:xfrm>
            <a:off x="-32567" y="5398244"/>
            <a:ext cx="33670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dirty="0"/>
              <a:t>[1] CRIU: The state-of-the-art </a:t>
            </a:r>
            <a:r>
              <a:rPr kumimoji="1" lang="en-US" altLang="zh-CN" sz="1200" dirty="0" err="1"/>
              <a:t>impl</a:t>
            </a:r>
            <a:r>
              <a:rPr kumimoji="1" lang="en-US" altLang="zh-CN" sz="1200" dirty="0"/>
              <a:t> of C/R</a:t>
            </a:r>
            <a:endParaRPr lang="en" altLang="zh-CN" sz="1200" dirty="0">
              <a:effectLst/>
            </a:endParaRPr>
          </a:p>
          <a:p>
            <a:br>
              <a:rPr lang="en" altLang="zh-CN" sz="1200" dirty="0"/>
            </a:br>
            <a:endParaRPr kumimoji="1" lang="en-US" altLang="zh-CN" sz="1200" dirty="0"/>
          </a:p>
          <a:p>
            <a:pPr lvl="1"/>
            <a:endParaRPr kumimoji="1" lang="en-US" altLang="zh-CN" sz="1200" dirty="0"/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47F18664-E86B-A2F1-91E7-8A0EBD9877DF}"/>
              </a:ext>
            </a:extLst>
          </p:cNvPr>
          <p:cNvSpPr/>
          <p:nvPr/>
        </p:nvSpPr>
        <p:spPr>
          <a:xfrm>
            <a:off x="1223386" y="3772795"/>
            <a:ext cx="2765898" cy="864000"/>
          </a:xfrm>
          <a:prstGeom prst="wedgeRoundRectCallout">
            <a:avLst>
              <a:gd name="adj1" fmla="val 68936"/>
              <a:gd name="adj2" fmla="val 34239"/>
              <a:gd name="adj3" fmla="val 16667"/>
            </a:avLst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4BD942A-82E6-84A6-108C-7EA92E271010}"/>
              </a:ext>
            </a:extLst>
          </p:cNvPr>
          <p:cNvSpPr txBox="1"/>
          <p:nvPr/>
        </p:nvSpPr>
        <p:spPr>
          <a:xfrm>
            <a:off x="1439410" y="3871747"/>
            <a:ext cx="2944436" cy="6463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Checkpoint entire container is costly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圆角矩形标注 19">
            <a:extLst>
              <a:ext uri="{FF2B5EF4-FFF2-40B4-BE49-F238E27FC236}">
                <a16:creationId xmlns:a16="http://schemas.microsoft.com/office/drawing/2014/main" id="{7285F1E1-7FDE-DB53-4B40-5157BDAE9A56}"/>
              </a:ext>
            </a:extLst>
          </p:cNvPr>
          <p:cNvSpPr/>
          <p:nvPr/>
        </p:nvSpPr>
        <p:spPr>
          <a:xfrm>
            <a:off x="1379240" y="2876896"/>
            <a:ext cx="2944436" cy="864000"/>
          </a:xfrm>
          <a:prstGeom prst="wedgeRoundRectCallout">
            <a:avLst>
              <a:gd name="adj1" fmla="val 54949"/>
              <a:gd name="adj2" fmla="val 92583"/>
              <a:gd name="adj3" fmla="val 16667"/>
            </a:avLst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0AA1FB4-7118-CC2A-F393-C6A583826F0A}"/>
              </a:ext>
            </a:extLst>
          </p:cNvPr>
          <p:cNvSpPr txBox="1"/>
          <p:nvPr/>
        </p:nvSpPr>
        <p:spPr>
          <a:xfrm>
            <a:off x="1439410" y="2973602"/>
            <a:ext cx="2944436" cy="6463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Transferring file via DFS 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also costly 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659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2C67E-0073-B74F-7489-F950E9EC4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summary of MITOSIS vs. The state of the arts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1C40E2-1037-3071-A7E4-56A49F9FB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04ABF5D-EF12-9CFF-40C5-C512921A3FE0}"/>
              </a:ext>
            </a:extLst>
          </p:cNvPr>
          <p:cNvCxnSpPr>
            <a:cxnSpLocks/>
          </p:cNvCxnSpPr>
          <p:nvPr/>
        </p:nvCxnSpPr>
        <p:spPr>
          <a:xfrm>
            <a:off x="1427072" y="1901952"/>
            <a:ext cx="0" cy="2574884"/>
          </a:xfrm>
          <a:prstGeom prst="line">
            <a:avLst/>
          </a:prstGeom>
          <a:ln w="38100">
            <a:solidFill>
              <a:schemeClr val="bg1">
                <a:lumMod val="50000"/>
                <a:alpha val="99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D7B1E6DE-A183-1BE2-1A44-14C6E6B08BA2}"/>
              </a:ext>
            </a:extLst>
          </p:cNvPr>
          <p:cNvCxnSpPr>
            <a:cxnSpLocks/>
          </p:cNvCxnSpPr>
          <p:nvPr/>
        </p:nvCxnSpPr>
        <p:spPr>
          <a:xfrm flipH="1">
            <a:off x="1427078" y="4476836"/>
            <a:ext cx="7928200" cy="0"/>
          </a:xfrm>
          <a:prstGeom prst="line">
            <a:avLst/>
          </a:prstGeom>
          <a:ln w="38100">
            <a:solidFill>
              <a:schemeClr val="bg1">
                <a:lumMod val="50000"/>
                <a:alpha val="99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E149A2DB-0636-C7A3-A6EB-F8D63456C804}"/>
              </a:ext>
            </a:extLst>
          </p:cNvPr>
          <p:cNvSpPr txBox="1"/>
          <p:nvPr/>
        </p:nvSpPr>
        <p:spPr>
          <a:xfrm>
            <a:off x="750485" y="1341063"/>
            <a:ext cx="3337451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Container startup performance 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FDCF4D3-4BE6-03F1-4C0D-1F3AEE0FDDC8}"/>
              </a:ext>
            </a:extLst>
          </p:cNvPr>
          <p:cNvSpPr txBox="1"/>
          <p:nvPr/>
        </p:nvSpPr>
        <p:spPr>
          <a:xfrm>
            <a:off x="4029428" y="4868895"/>
            <a:ext cx="2723500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Concurrency provisioned 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3256094-7BF3-B236-7AEB-6152B7705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58312" y="1809756"/>
            <a:ext cx="547448" cy="54744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938C700-EBCC-27E3-7252-42BBFCC202A1}"/>
              </a:ext>
            </a:extLst>
          </p:cNvPr>
          <p:cNvSpPr txBox="1"/>
          <p:nvPr/>
        </p:nvSpPr>
        <p:spPr>
          <a:xfrm>
            <a:off x="568155" y="2369524"/>
            <a:ext cx="727762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Better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5B87AB0-1753-68EC-0972-24D9FC2FEA3F}"/>
              </a:ext>
            </a:extLst>
          </p:cNvPr>
          <p:cNvSpPr txBox="1"/>
          <p:nvPr/>
        </p:nvSpPr>
        <p:spPr>
          <a:xfrm>
            <a:off x="1426453" y="4868895"/>
            <a:ext cx="727762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Better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7CDD9B4-228A-E79B-5A45-57D0038DF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45769" y="4769737"/>
            <a:ext cx="547448" cy="547448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8BBF352-7B00-3A39-1150-8AE9D8F227B4}"/>
              </a:ext>
            </a:extLst>
          </p:cNvPr>
          <p:cNvSpPr txBox="1"/>
          <p:nvPr/>
        </p:nvSpPr>
        <p:spPr>
          <a:xfrm>
            <a:off x="1323060" y="4519761"/>
            <a:ext cx="206786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0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8F2641F-2699-AD1E-1BC1-CAEF946228FA}"/>
              </a:ext>
            </a:extLst>
          </p:cNvPr>
          <p:cNvSpPr txBox="1"/>
          <p:nvPr/>
        </p:nvSpPr>
        <p:spPr>
          <a:xfrm>
            <a:off x="1920644" y="4519760"/>
            <a:ext cx="206786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1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AA383E9-ABA0-4A35-7E64-039D9C5E959F}"/>
              </a:ext>
            </a:extLst>
          </p:cNvPr>
          <p:cNvSpPr txBox="1"/>
          <p:nvPr/>
        </p:nvSpPr>
        <p:spPr>
          <a:xfrm>
            <a:off x="2784280" y="4519759"/>
            <a:ext cx="588301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O(m)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A733882-0F3D-EED7-D11B-E2C7AB9CAB18}"/>
              </a:ext>
            </a:extLst>
          </p:cNvPr>
          <p:cNvSpPr txBox="1"/>
          <p:nvPr/>
        </p:nvSpPr>
        <p:spPr>
          <a:xfrm>
            <a:off x="5128285" y="4519758"/>
            <a:ext cx="525784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O(n)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F5276C5-6127-51D3-625F-E4AB2E00FF59}"/>
              </a:ext>
            </a:extLst>
          </p:cNvPr>
          <p:cNvGrpSpPr/>
          <p:nvPr/>
        </p:nvGrpSpPr>
        <p:grpSpPr>
          <a:xfrm>
            <a:off x="5767722" y="1484216"/>
            <a:ext cx="3589777" cy="1261588"/>
            <a:chOff x="5617410" y="1484216"/>
            <a:chExt cx="3589777" cy="126158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4BDB473-483E-EE87-5F8B-35D2DC38989D}"/>
                </a:ext>
              </a:extLst>
            </p:cNvPr>
            <p:cNvSpPr/>
            <p:nvPr/>
          </p:nvSpPr>
          <p:spPr>
            <a:xfrm>
              <a:off x="5617410" y="1521365"/>
              <a:ext cx="3589777" cy="12244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58C7996-1DCE-87CA-B321-A3AACA3FD27F}"/>
                </a:ext>
              </a:extLst>
            </p:cNvPr>
            <p:cNvSpPr txBox="1"/>
            <p:nvPr/>
          </p:nvSpPr>
          <p:spPr>
            <a:xfrm>
              <a:off x="5761060" y="1484216"/>
              <a:ext cx="2380458" cy="4414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5718" tIns="35718" rIns="35718" bIns="35718" numCol="1" spcCol="38100" rtlCol="0" anchor="ctr">
              <a:spAutoFit/>
            </a:bodyPr>
            <a:lstStyle/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400" b="1" dirty="0">
                  <a:solidFill>
                    <a:srgbClr val="000000"/>
                  </a:solidFill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n</a:t>
              </a:r>
              <a:r>
                <a:rPr lang="en-US" altLang="zh-CN" dirty="0">
                  <a:solidFill>
                    <a:srgbClr val="000000"/>
                  </a:solidFill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: # containers to start</a:t>
              </a:r>
              <a:endParaRPr kumimoji="0" lang="zh-CN" altLang="en-US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8EA97E5-B6FE-018E-999E-07D904EA574D}"/>
                </a:ext>
              </a:extLst>
            </p:cNvPr>
            <p:cNvSpPr txBox="1"/>
            <p:nvPr/>
          </p:nvSpPr>
          <p:spPr>
            <a:xfrm>
              <a:off x="5708306" y="1825626"/>
              <a:ext cx="3407983" cy="71846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5718" tIns="35718" rIns="35718" bIns="35718" numCol="1" spcCol="38100" rtlCol="0" anchor="ctr">
              <a:spAutoFit/>
            </a:bodyPr>
            <a:lstStyle/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400" b="1" dirty="0">
                  <a:solidFill>
                    <a:srgbClr val="000000"/>
                  </a:solidFill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m</a:t>
              </a:r>
              <a:r>
                <a:rPr lang="en-US" altLang="zh-CN" dirty="0">
                  <a:solidFill>
                    <a:srgbClr val="000000"/>
                  </a:solidFill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: # machines to run containers</a:t>
              </a:r>
            </a:p>
            <a:p>
              <a:pPr marL="0" marR="0" indent="0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            m = n / </a:t>
              </a:r>
              <a:r>
                <a:rPr kumimoji="0" lang="en-US" altLang="zh-CN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capacity_of</a:t>
              </a:r>
              <a:r>
                <a:rPr lang="en-US" altLang="zh-CN" dirty="0" err="1">
                  <a:solidFill>
                    <a:srgbClr val="000000"/>
                  </a:solidFill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_machine</a:t>
              </a:r>
              <a:endParaRPr kumimoji="0" lang="zh-CN" altLang="en-US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endParaRPr>
            </a:p>
          </p:txBody>
        </p:sp>
      </p:grp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FC14BAF2-81BB-F9CB-2570-711E349B91BB}"/>
              </a:ext>
            </a:extLst>
          </p:cNvPr>
          <p:cNvCxnSpPr>
            <a:cxnSpLocks/>
          </p:cNvCxnSpPr>
          <p:nvPr/>
        </p:nvCxnSpPr>
        <p:spPr>
          <a:xfrm flipH="1">
            <a:off x="2024037" y="1922829"/>
            <a:ext cx="6590" cy="2571173"/>
          </a:xfrm>
          <a:prstGeom prst="line">
            <a:avLst/>
          </a:prstGeom>
          <a:ln w="25400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F687D3F-8229-E0F3-0384-8275E9F557FB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2030627" y="2520107"/>
            <a:ext cx="542338" cy="0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>
            <a:extLst>
              <a:ext uri="{FF2B5EF4-FFF2-40B4-BE49-F238E27FC236}">
                <a16:creationId xmlns:a16="http://schemas.microsoft.com/office/drawing/2014/main" id="{E97B5F31-1DA4-77CF-6E6C-94405CC5A679}"/>
              </a:ext>
            </a:extLst>
          </p:cNvPr>
          <p:cNvSpPr>
            <a:spLocks noChangeAspect="1"/>
          </p:cNvSpPr>
          <p:nvPr/>
        </p:nvSpPr>
        <p:spPr>
          <a:xfrm>
            <a:off x="1282453" y="3940778"/>
            <a:ext cx="288000" cy="288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75EE228-01B6-BE91-44A3-C7932C9EEF2D}"/>
              </a:ext>
            </a:extLst>
          </p:cNvPr>
          <p:cNvSpPr txBox="1"/>
          <p:nvPr/>
        </p:nvSpPr>
        <p:spPr>
          <a:xfrm>
            <a:off x="679607" y="3788556"/>
            <a:ext cx="577080" cy="6261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Cold</a:t>
            </a:r>
          </a:p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Start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B8AC5D80-5E02-3AEB-8E64-BF1307D236C3}"/>
              </a:ext>
            </a:extLst>
          </p:cNvPr>
          <p:cNvCxnSpPr>
            <a:cxnSpLocks/>
          </p:cNvCxnSpPr>
          <p:nvPr/>
        </p:nvCxnSpPr>
        <p:spPr>
          <a:xfrm flipH="1">
            <a:off x="3122845" y="1888498"/>
            <a:ext cx="6590" cy="2571173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06290BA7-F36F-5AD5-52DF-57EAE51FBEA8}"/>
              </a:ext>
            </a:extLst>
          </p:cNvPr>
          <p:cNvCxnSpPr>
            <a:cxnSpLocks/>
          </p:cNvCxnSpPr>
          <p:nvPr/>
        </p:nvCxnSpPr>
        <p:spPr>
          <a:xfrm flipH="1">
            <a:off x="5391177" y="1888498"/>
            <a:ext cx="6590" cy="2571173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B60CAD67-0E7D-810B-505E-CEBE5A1EA976}"/>
              </a:ext>
            </a:extLst>
          </p:cNvPr>
          <p:cNvSpPr txBox="1"/>
          <p:nvPr/>
        </p:nvSpPr>
        <p:spPr>
          <a:xfrm>
            <a:off x="2572965" y="2345540"/>
            <a:ext cx="2984790" cy="349133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rgbClr val="C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No provisioned concurrency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C28B823-6F4D-2EFD-F47B-C971EEB3BFA2}"/>
              </a:ext>
            </a:extLst>
          </p:cNvPr>
          <p:cNvSpPr>
            <a:spLocks noChangeAspect="1"/>
          </p:cNvSpPr>
          <p:nvPr/>
        </p:nvSpPr>
        <p:spPr>
          <a:xfrm>
            <a:off x="5260952" y="2896378"/>
            <a:ext cx="288000" cy="288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1313ADD-85A1-A4E4-496B-762751AAA123}"/>
              </a:ext>
            </a:extLst>
          </p:cNvPr>
          <p:cNvSpPr txBox="1"/>
          <p:nvPr/>
        </p:nvSpPr>
        <p:spPr>
          <a:xfrm>
            <a:off x="5625666" y="2886767"/>
            <a:ext cx="2124926" cy="6261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Warm start</a:t>
            </a:r>
          </a:p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e.g.</a:t>
            </a: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, AWS lambda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C10BFC61-B262-AC4E-5EFA-483D009299EB}"/>
              </a:ext>
            </a:extLst>
          </p:cNvPr>
          <p:cNvSpPr>
            <a:spLocks noChangeAspect="1"/>
          </p:cNvSpPr>
          <p:nvPr/>
        </p:nvSpPr>
        <p:spPr>
          <a:xfrm>
            <a:off x="2985435" y="3086036"/>
            <a:ext cx="288000" cy="288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7F0141B-02FB-32A4-0D0B-88EE073148D3}"/>
              </a:ext>
            </a:extLst>
          </p:cNvPr>
          <p:cNvSpPr txBox="1"/>
          <p:nvPr/>
        </p:nvSpPr>
        <p:spPr>
          <a:xfrm>
            <a:off x="3303190" y="3040378"/>
            <a:ext cx="2608182" cy="6261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Fork </a:t>
            </a:r>
            <a:r>
              <a:rPr kumimoji="0" lang="en-US" altLang="zh-CN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e.g.</a:t>
            </a: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, Catalyzer@ASPLOS20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4976CB0D-43EF-8B8A-8C6B-9D7A7CA7AC76}"/>
              </a:ext>
            </a:extLst>
          </p:cNvPr>
          <p:cNvSpPr>
            <a:spLocks noChangeAspect="1"/>
          </p:cNvSpPr>
          <p:nvPr/>
        </p:nvSpPr>
        <p:spPr>
          <a:xfrm>
            <a:off x="1887999" y="3706867"/>
            <a:ext cx="288000" cy="28800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EC54FF3-3FB8-97E2-076D-07FA2293B5A4}"/>
              </a:ext>
            </a:extLst>
          </p:cNvPr>
          <p:cNvSpPr txBox="1"/>
          <p:nvPr/>
        </p:nvSpPr>
        <p:spPr>
          <a:xfrm>
            <a:off x="2247866" y="3666509"/>
            <a:ext cx="2608182" cy="6261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C/R </a:t>
            </a:r>
            <a:r>
              <a:rPr kumimoji="0" lang="en-US" altLang="zh-CN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e.g.</a:t>
            </a: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, vHive@ASPLOS21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EC505FE-99EB-1897-5069-F167DEB17238}"/>
              </a:ext>
            </a:extLst>
          </p:cNvPr>
          <p:cNvSpPr txBox="1"/>
          <p:nvPr/>
        </p:nvSpPr>
        <p:spPr>
          <a:xfrm>
            <a:off x="843370" y="3070182"/>
            <a:ext cx="1203294" cy="349133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b="1" dirty="0">
                <a:solidFill>
                  <a:srgbClr val="C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MITOSIS</a:t>
            </a:r>
            <a:endParaRPr kumimoji="0" lang="zh-CN" altLang="en-US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A5AE1FD0-9A16-0030-3128-D23A211B83D1}"/>
              </a:ext>
            </a:extLst>
          </p:cNvPr>
          <p:cNvSpPr>
            <a:spLocks noChangeAspect="1"/>
          </p:cNvSpPr>
          <p:nvPr/>
        </p:nvSpPr>
        <p:spPr>
          <a:xfrm>
            <a:off x="1894868" y="3125285"/>
            <a:ext cx="288000" cy="2880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4957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0CDFC7-A6DE-677E-D1ED-2036FB89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Killer application of MITOSIS: Serverless Computing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CA73F2-73A8-2CB1-9049-621D47948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4356826"/>
          </a:xfrm>
        </p:spPr>
        <p:txBody>
          <a:bodyPr/>
          <a:lstStyle/>
          <a:p>
            <a:r>
              <a:rPr kumimoji="1" lang="en-US" altLang="zh-CN" dirty="0"/>
              <a:t>A new paradigm on building cloud applications </a:t>
            </a:r>
          </a:p>
          <a:p>
            <a:pPr lvl="1"/>
            <a:r>
              <a:rPr kumimoji="1" lang="en-US" altLang="zh-CN" dirty="0"/>
              <a:t>User upload application as functions in containers</a:t>
            </a:r>
          </a:p>
          <a:p>
            <a:pPr lvl="1"/>
            <a:r>
              <a:rPr kumimoji="1" lang="en-US" altLang="zh-CN" dirty="0"/>
              <a:t>Each function is executed in a container for the easy of deployment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Two key attributes to serverless computing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Fast container startup for </a:t>
            </a:r>
            <a:r>
              <a:rPr kumimoji="1" lang="en-US" altLang="zh-CN" b="1" dirty="0">
                <a:solidFill>
                  <a:srgbClr val="C00000"/>
                </a:solidFill>
              </a:rPr>
              <a:t>resource-efficient auto-scaling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b="1" dirty="0">
                <a:solidFill>
                  <a:srgbClr val="C00000"/>
                </a:solidFill>
              </a:rPr>
              <a:t>Fast state transfer</a:t>
            </a:r>
            <a:r>
              <a:rPr kumimoji="1" lang="en-US" altLang="zh-CN" dirty="0"/>
              <a:t> between serverless functions---no (de)serialization 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62E2A5-FA46-6D32-F26F-879492EC3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4A56953-5DFA-672E-8E2B-1E7746BAF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845" y="2523518"/>
            <a:ext cx="905415" cy="9054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7C7D678-72A5-C2E9-37D7-4452C31D0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58" y="2566281"/>
            <a:ext cx="985548" cy="69296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AC6B779-0A1F-8BE6-97D8-B27C7FB0A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8295" y="2507232"/>
            <a:ext cx="730603" cy="73060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49B8182-C427-5D07-0E2D-A1071E40CC75}"/>
              </a:ext>
            </a:extLst>
          </p:cNvPr>
          <p:cNvSpPr txBox="1"/>
          <p:nvPr/>
        </p:nvSpPr>
        <p:spPr>
          <a:xfrm>
            <a:off x="184888" y="3299201"/>
            <a:ext cx="1284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/>
              <a:t>AWS</a:t>
            </a:r>
            <a:r>
              <a:rPr kumimoji="1" lang="zh-CN" altLang="en-US" sz="1400"/>
              <a:t> </a:t>
            </a:r>
            <a:r>
              <a:rPr kumimoji="1" lang="en-US" altLang="zh-CN" sz="1400"/>
              <a:t>Lambda</a:t>
            </a:r>
            <a:endParaRPr kumimoji="1" lang="zh-CN" altLang="en-US" sz="140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E96AE2-A471-D142-3506-1342DB6FCAE4}"/>
              </a:ext>
            </a:extLst>
          </p:cNvPr>
          <p:cNvSpPr txBox="1"/>
          <p:nvPr/>
        </p:nvSpPr>
        <p:spPr>
          <a:xfrm>
            <a:off x="1944078" y="3299201"/>
            <a:ext cx="1468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/>
              <a:t>Microsoft</a:t>
            </a:r>
            <a:r>
              <a:rPr kumimoji="1" lang="zh-CN" altLang="en-US" sz="1400"/>
              <a:t> </a:t>
            </a:r>
            <a:r>
              <a:rPr kumimoji="1" lang="en-US" altLang="zh-CN" sz="1400"/>
              <a:t>A</a:t>
            </a:r>
            <a:r>
              <a:rPr kumimoji="1" lang="en" altLang="zh-CN" sz="1400" err="1"/>
              <a:t>zure</a:t>
            </a:r>
            <a:r>
              <a:rPr kumimoji="1" lang="zh-CN" altLang="en-US" sz="1400"/>
              <a:t>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F8F5FC2-5661-89D4-7E1B-6DD049F701BE}"/>
              </a:ext>
            </a:extLst>
          </p:cNvPr>
          <p:cNvSpPr txBox="1"/>
          <p:nvPr/>
        </p:nvSpPr>
        <p:spPr>
          <a:xfrm>
            <a:off x="3882956" y="3299201"/>
            <a:ext cx="1636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/>
              <a:t>Google</a:t>
            </a:r>
            <a:r>
              <a:rPr kumimoji="1" lang="zh-CN" altLang="en-US" sz="1400"/>
              <a:t> </a:t>
            </a:r>
            <a:r>
              <a:rPr kumimoji="1" lang="en-US" altLang="zh-CN" sz="1400"/>
              <a:t>Functions</a:t>
            </a:r>
            <a:r>
              <a:rPr kumimoji="1" lang="zh-CN" altLang="en-US" sz="1400"/>
              <a:t> </a:t>
            </a:r>
          </a:p>
        </p:txBody>
      </p:sp>
      <p:pic>
        <p:nvPicPr>
          <p:cNvPr id="14" name="图片 13" descr="电子设备的屏幕&#10;&#10;描述已自动生成">
            <a:extLst>
              <a:ext uri="{FF2B5EF4-FFF2-40B4-BE49-F238E27FC236}">
                <a16:creationId xmlns:a16="http://schemas.microsoft.com/office/drawing/2014/main" id="{BF62DDA2-3542-0ED2-B633-317013AF6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23" y="2536251"/>
            <a:ext cx="1013477" cy="74321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2CBBFF3-AFDA-073E-40FC-FE1C7CAF5F44}"/>
              </a:ext>
            </a:extLst>
          </p:cNvPr>
          <p:cNvSpPr txBox="1"/>
          <p:nvPr/>
        </p:nvSpPr>
        <p:spPr>
          <a:xfrm>
            <a:off x="5899711" y="3299200"/>
            <a:ext cx="2076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Huawei cloud functions </a:t>
            </a:r>
            <a:endParaRPr kumimoji="1" lang="zh-CN" altLang="en-US" sz="1400" dirty="0"/>
          </a:p>
        </p:txBody>
      </p:sp>
      <p:pic>
        <p:nvPicPr>
          <p:cNvPr id="8" name="Picture 2" descr="Fn Project brings containerized, cloud-agnostic functions to a cloud near  you">
            <a:extLst>
              <a:ext uri="{FF2B5EF4-FFF2-40B4-BE49-F238E27FC236}">
                <a16:creationId xmlns:a16="http://schemas.microsoft.com/office/drawing/2014/main" id="{50D11D90-BEDA-2A07-7D61-80AF4EAFC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774" y="2500351"/>
            <a:ext cx="1013477" cy="101347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50" name="Picture 2" descr="Cloud Native Landscape">
            <a:extLst>
              <a:ext uri="{FF2B5EF4-FFF2-40B4-BE49-F238E27FC236}">
                <a16:creationId xmlns:a16="http://schemas.microsoft.com/office/drawing/2014/main" id="{487358AE-72AD-C78F-D283-6071A9EC7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352" y="2399443"/>
            <a:ext cx="694354" cy="54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C67A79D-A8F7-CB7F-67EB-05A420DEB2F7}"/>
              </a:ext>
            </a:extLst>
          </p:cNvPr>
          <p:cNvSpPr txBox="1"/>
          <p:nvPr/>
        </p:nvSpPr>
        <p:spPr>
          <a:xfrm>
            <a:off x="8159568" y="3299200"/>
            <a:ext cx="1944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/>
              <a:t>Opensoruce</a:t>
            </a:r>
            <a:r>
              <a:rPr kumimoji="1" lang="en-US" altLang="zh-CN" sz="1400" dirty="0"/>
              <a:t> platforms</a:t>
            </a:r>
            <a:endParaRPr kumimoji="1" lang="zh-CN" altLang="en-US" sz="1400" dirty="0"/>
          </a:p>
        </p:txBody>
      </p:sp>
      <p:pic>
        <p:nvPicPr>
          <p:cNvPr id="2052" name="Picture 4" descr="Home - Knative">
            <a:extLst>
              <a:ext uri="{FF2B5EF4-FFF2-40B4-BE49-F238E27FC236}">
                <a16:creationId xmlns:a16="http://schemas.microsoft.com/office/drawing/2014/main" id="{87F28A37-1213-DC3D-DAF3-72E702462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408" y="2307769"/>
            <a:ext cx="706218" cy="57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4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DE6B7-96E0-FE67-987A-5A7DBB658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 #1.  Resource-efficient auto-scaling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263CD3-D0C8-0FC2-10E1-10AB565EE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4000"/>
            <a:ext cx="9144000" cy="1362754"/>
          </a:xfrm>
        </p:spPr>
        <p:txBody>
          <a:bodyPr/>
          <a:lstStyle/>
          <a:p>
            <a:r>
              <a:rPr kumimoji="1" lang="en-US" altLang="zh-CN" dirty="0"/>
              <a:t>For elasticity, each serverless function invocation will start a new container </a:t>
            </a:r>
          </a:p>
          <a:p>
            <a:pPr lvl="1"/>
            <a:r>
              <a:rPr kumimoji="1" lang="en-US" altLang="zh-CN" dirty="0"/>
              <a:t>The container is destroyed to save resources of the cloud provider </a:t>
            </a:r>
          </a:p>
          <a:p>
            <a:pPr lvl="1"/>
            <a:r>
              <a:rPr kumimoji="1" lang="en-US" altLang="zh-CN" dirty="0"/>
              <a:t>Typically, the function is </a:t>
            </a:r>
            <a:r>
              <a:rPr kumimoji="1" lang="en-US" altLang="zh-CN" b="1" dirty="0">
                <a:solidFill>
                  <a:srgbClr val="C00000"/>
                </a:solidFill>
              </a:rPr>
              <a:t>cached</a:t>
            </a:r>
            <a:r>
              <a:rPr kumimoji="1" lang="en-US" altLang="zh-CN" dirty="0"/>
              <a:t> for a short period (e.g., 30 secs) to prevent cold start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5A843B-CD86-E27E-8E64-5314EE66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694FA42-A597-7AE3-3E3F-9C22761A7546}"/>
              </a:ext>
            </a:extLst>
          </p:cNvPr>
          <p:cNvSpPr txBox="1"/>
          <p:nvPr/>
        </p:nvSpPr>
        <p:spPr>
          <a:xfrm>
            <a:off x="1258413" y="2739871"/>
            <a:ext cx="1100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Request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2D0768F-6A5F-3B6F-8AF2-23FF58C6F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2604297"/>
            <a:ext cx="640481" cy="640481"/>
          </a:xfrm>
          <a:prstGeom prst="rect">
            <a:avLst/>
          </a:prstGeom>
        </p:spPr>
      </p:pic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0BCC1597-A122-0BAC-7542-AA2A0A5828BD}"/>
              </a:ext>
            </a:extLst>
          </p:cNvPr>
          <p:cNvCxnSpPr>
            <a:cxnSpLocks/>
          </p:cNvCxnSpPr>
          <p:nvPr/>
        </p:nvCxnSpPr>
        <p:spPr>
          <a:xfrm>
            <a:off x="2435576" y="3781647"/>
            <a:ext cx="6971471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E42993A1-28A7-A11C-38E3-CE1745F63282}"/>
              </a:ext>
            </a:extLst>
          </p:cNvPr>
          <p:cNvCxnSpPr>
            <a:cxnSpLocks/>
          </p:cNvCxnSpPr>
          <p:nvPr/>
        </p:nvCxnSpPr>
        <p:spPr>
          <a:xfrm>
            <a:off x="2435576" y="4457919"/>
            <a:ext cx="6971471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extLst>
              <a:ext uri="{FF2B5EF4-FFF2-40B4-BE49-F238E27FC236}">
                <a16:creationId xmlns:a16="http://schemas.microsoft.com/office/drawing/2014/main" id="{7CCC7F38-FCE6-AE8A-6A53-6A07F244E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935" y="4188347"/>
            <a:ext cx="576064" cy="57606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76F8CA4F-AE64-E8F5-8E8A-C58B5DB073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360" y="3380687"/>
            <a:ext cx="576064" cy="57606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F5AA1275-FAC6-8577-41D1-79E0F9ED21EC}"/>
              </a:ext>
            </a:extLst>
          </p:cNvPr>
          <p:cNvSpPr txBox="1"/>
          <p:nvPr/>
        </p:nvSpPr>
        <p:spPr>
          <a:xfrm>
            <a:off x="508000" y="3459621"/>
            <a:ext cx="1100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Gateway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C1CCD3F-F7A5-7E44-B1CE-E99C7B77A357}"/>
              </a:ext>
            </a:extLst>
          </p:cNvPr>
          <p:cNvSpPr txBox="1"/>
          <p:nvPr/>
        </p:nvSpPr>
        <p:spPr>
          <a:xfrm>
            <a:off x="2894378" y="2667827"/>
            <a:ext cx="2617075" cy="61555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" altLang="zh-CN" b="0" dirty="0">
                <a:solidFill>
                  <a:schemeClr val="tx1"/>
                </a:solidFill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c</a:t>
            </a:r>
            <a:r>
              <a:rPr lang="en" altLang="zh-CN" sz="1600" b="0" i="0" u="none" strike="noStrike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url –H</a:t>
            </a:r>
          </a:p>
          <a:p>
            <a:pPr algn="l"/>
            <a:r>
              <a:rPr lang="en" altLang="zh-CN" sz="1600" b="0" i="0" u="none" strike="noStrike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http://</a:t>
            </a:r>
            <a:r>
              <a:rPr lang="en" altLang="zh-CN" sz="1600" b="0" i="0" u="none" strike="noStrike" dirty="0" err="1">
                <a:solidFill>
                  <a:schemeClr val="tx1"/>
                </a:solidFill>
                <a:effectLst/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call.a_fun.xxx</a:t>
            </a:r>
            <a:endParaRPr lang="en" altLang="zh-CN" sz="1600" b="0" i="0" u="none" strike="noStrike" dirty="0">
              <a:solidFill>
                <a:schemeClr val="tx1"/>
              </a:solidFill>
              <a:effectLst/>
              <a:latin typeface="Consolas" panose="020B0609020204030204" pitchFamily="49" charset="0"/>
              <a:ea typeface="PingFang SC" panose="020B0400000000000000" pitchFamily="34" charset="-122"/>
              <a:cs typeface="Consolas" panose="020B0609020204030204" pitchFamily="49" charset="0"/>
            </a:endParaRPr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4DB3F888-4F0B-6FD7-6F22-A4B45C8182D3}"/>
              </a:ext>
            </a:extLst>
          </p:cNvPr>
          <p:cNvSpPr/>
          <p:nvPr/>
        </p:nvSpPr>
        <p:spPr>
          <a:xfrm>
            <a:off x="2354893" y="2956142"/>
            <a:ext cx="366016" cy="814192"/>
          </a:xfrm>
          <a:custGeom>
            <a:avLst/>
            <a:gdLst>
              <a:gd name="connsiteX0" fmla="*/ 0 w 366016"/>
              <a:gd name="connsiteY0" fmla="*/ 0 h 814192"/>
              <a:gd name="connsiteX1" fmla="*/ 363255 w 366016"/>
              <a:gd name="connsiteY1" fmla="*/ 263047 h 814192"/>
              <a:gd name="connsiteX2" fmla="*/ 137786 w 366016"/>
              <a:gd name="connsiteY2" fmla="*/ 814192 h 81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016" h="814192">
                <a:moveTo>
                  <a:pt x="0" y="0"/>
                </a:moveTo>
                <a:cubicBezTo>
                  <a:pt x="170145" y="63674"/>
                  <a:pt x="340291" y="127348"/>
                  <a:pt x="363255" y="263047"/>
                </a:cubicBezTo>
                <a:cubicBezTo>
                  <a:pt x="386219" y="398746"/>
                  <a:pt x="262002" y="606469"/>
                  <a:pt x="137786" y="81419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圆角矩形标注 36">
            <a:extLst>
              <a:ext uri="{FF2B5EF4-FFF2-40B4-BE49-F238E27FC236}">
                <a16:creationId xmlns:a16="http://schemas.microsoft.com/office/drawing/2014/main" id="{1C7A3F1C-2591-3EB7-4621-E28A550D6C0B}"/>
              </a:ext>
            </a:extLst>
          </p:cNvPr>
          <p:cNvSpPr/>
          <p:nvPr/>
        </p:nvSpPr>
        <p:spPr>
          <a:xfrm>
            <a:off x="2894379" y="2616935"/>
            <a:ext cx="2617074" cy="766714"/>
          </a:xfrm>
          <a:prstGeom prst="wedgeRoundRectCallout">
            <a:avLst>
              <a:gd name="adj1" fmla="val -55624"/>
              <a:gd name="adj2" fmla="val 37994"/>
              <a:gd name="adj3" fmla="val 16667"/>
            </a:avLst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右箭头 37">
            <a:extLst>
              <a:ext uri="{FF2B5EF4-FFF2-40B4-BE49-F238E27FC236}">
                <a16:creationId xmlns:a16="http://schemas.microsoft.com/office/drawing/2014/main" id="{9F1B8652-BA80-6543-6CAA-C62AE14CF8EE}"/>
              </a:ext>
            </a:extLst>
          </p:cNvPr>
          <p:cNvSpPr/>
          <p:nvPr/>
        </p:nvSpPr>
        <p:spPr>
          <a:xfrm>
            <a:off x="5755970" y="2705728"/>
            <a:ext cx="367892" cy="53557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5B956415-1A1A-F9F4-9BFC-7B8D5683A035}"/>
              </a:ext>
            </a:extLst>
          </p:cNvPr>
          <p:cNvCxnSpPr>
            <a:cxnSpLocks/>
            <a:stCxn id="36" idx="2"/>
            <a:endCxn id="44" idx="1"/>
          </p:cNvCxnSpPr>
          <p:nvPr/>
        </p:nvCxnSpPr>
        <p:spPr>
          <a:xfrm>
            <a:off x="2492679" y="3770334"/>
            <a:ext cx="871127" cy="69412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A617C3F6-6D3F-545F-D90D-F3B82CEA9B9E}"/>
              </a:ext>
            </a:extLst>
          </p:cNvPr>
          <p:cNvSpPr/>
          <p:nvPr/>
        </p:nvSpPr>
        <p:spPr>
          <a:xfrm>
            <a:off x="3363806" y="4341816"/>
            <a:ext cx="911639" cy="245290"/>
          </a:xfrm>
          <a:prstGeom prst="rect">
            <a:avLst/>
          </a:prstGeom>
          <a:solidFill>
            <a:srgbClr val="00FD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B258D8CE-7E69-8FB7-7A4C-F42D2D9312A9}"/>
              </a:ext>
            </a:extLst>
          </p:cNvPr>
          <p:cNvSpPr/>
          <p:nvPr/>
        </p:nvSpPr>
        <p:spPr>
          <a:xfrm>
            <a:off x="4338192" y="4341816"/>
            <a:ext cx="197215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6FB18FF9-680F-5513-C4A4-4780FFE700CE}"/>
              </a:ext>
            </a:extLst>
          </p:cNvPr>
          <p:cNvSpPr/>
          <p:nvPr/>
        </p:nvSpPr>
        <p:spPr>
          <a:xfrm>
            <a:off x="4594185" y="4341816"/>
            <a:ext cx="108000" cy="245290"/>
          </a:xfrm>
          <a:prstGeom prst="rect">
            <a:avLst/>
          </a:prstGeom>
          <a:solidFill>
            <a:srgbClr val="00FD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08222315-62F1-EC43-10C6-B68B782511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2523" y="4263972"/>
            <a:ext cx="460350" cy="382091"/>
          </a:xfrm>
          <a:prstGeom prst="rect">
            <a:avLst/>
          </a:prstGeom>
        </p:spPr>
      </p:pic>
      <p:cxnSp>
        <p:nvCxnSpPr>
          <p:cNvPr id="58" name="直线连接符 57">
            <a:extLst>
              <a:ext uri="{FF2B5EF4-FFF2-40B4-BE49-F238E27FC236}">
                <a16:creationId xmlns:a16="http://schemas.microsoft.com/office/drawing/2014/main" id="{06C10A27-EF10-A591-FA59-248B77C76023}"/>
              </a:ext>
            </a:extLst>
          </p:cNvPr>
          <p:cNvCxnSpPr>
            <a:cxnSpLocks/>
          </p:cNvCxnSpPr>
          <p:nvPr/>
        </p:nvCxnSpPr>
        <p:spPr>
          <a:xfrm>
            <a:off x="2435575" y="5296963"/>
            <a:ext cx="6971471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F117D9F6-6BCE-5891-7C77-56037E2621FC}"/>
              </a:ext>
            </a:extLst>
          </p:cNvPr>
          <p:cNvSpPr txBox="1"/>
          <p:nvPr/>
        </p:nvSpPr>
        <p:spPr>
          <a:xfrm>
            <a:off x="2061580" y="4977295"/>
            <a:ext cx="149829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In-memory </a:t>
            </a:r>
          </a:p>
          <a:p>
            <a:r>
              <a:rPr kumimoji="1" lang="en-US" altLang="zh-CN" dirty="0"/>
              <a:t>state</a:t>
            </a:r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A5B18943-EDD3-CF5C-89F5-80708127232A}"/>
              </a:ext>
            </a:extLst>
          </p:cNvPr>
          <p:cNvSpPr/>
          <p:nvPr/>
        </p:nvSpPr>
        <p:spPr>
          <a:xfrm>
            <a:off x="3623768" y="5191343"/>
            <a:ext cx="1100036" cy="162760"/>
          </a:xfrm>
          <a:prstGeom prst="rect">
            <a:avLst/>
          </a:prstGeom>
          <a:solidFill>
            <a:srgbClr val="FAEADC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50ACCF31-08C0-3D10-B20D-6D027D91B0EC}"/>
              </a:ext>
            </a:extLst>
          </p:cNvPr>
          <p:cNvCxnSpPr>
            <a:cxnSpLocks/>
          </p:cNvCxnSpPr>
          <p:nvPr/>
        </p:nvCxnSpPr>
        <p:spPr>
          <a:xfrm>
            <a:off x="3623768" y="4020332"/>
            <a:ext cx="104170" cy="44412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A3FBC104-6CC9-360C-4D80-67C7D49813E4}"/>
              </a:ext>
            </a:extLst>
          </p:cNvPr>
          <p:cNvCxnSpPr>
            <a:cxnSpLocks/>
          </p:cNvCxnSpPr>
          <p:nvPr/>
        </p:nvCxnSpPr>
        <p:spPr>
          <a:xfrm flipH="1">
            <a:off x="4104000" y="4468360"/>
            <a:ext cx="350292" cy="35360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连接符 74">
            <a:extLst>
              <a:ext uri="{FF2B5EF4-FFF2-40B4-BE49-F238E27FC236}">
                <a16:creationId xmlns:a16="http://schemas.microsoft.com/office/drawing/2014/main" id="{9F193369-71C0-3A5F-B553-6ECC7FFC3567}"/>
              </a:ext>
            </a:extLst>
          </p:cNvPr>
          <p:cNvCxnSpPr>
            <a:cxnSpLocks/>
            <a:endCxn id="55" idx="3"/>
          </p:cNvCxnSpPr>
          <p:nvPr/>
        </p:nvCxnSpPr>
        <p:spPr>
          <a:xfrm flipH="1">
            <a:off x="4702185" y="4151030"/>
            <a:ext cx="245029" cy="31343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C7D8249B-BD7E-AA78-418B-3FBF18125B69}"/>
              </a:ext>
            </a:extLst>
          </p:cNvPr>
          <p:cNvCxnSpPr>
            <a:cxnSpLocks/>
          </p:cNvCxnSpPr>
          <p:nvPr/>
        </p:nvCxnSpPr>
        <p:spPr>
          <a:xfrm flipV="1">
            <a:off x="1874830" y="4117397"/>
            <a:ext cx="306594" cy="224419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43D938DC-177C-275E-5C6E-DF193F98E8B4}"/>
              </a:ext>
            </a:extLst>
          </p:cNvPr>
          <p:cNvCxnSpPr>
            <a:cxnSpLocks/>
          </p:cNvCxnSpPr>
          <p:nvPr/>
        </p:nvCxnSpPr>
        <p:spPr>
          <a:xfrm>
            <a:off x="1849245" y="4684161"/>
            <a:ext cx="283278" cy="761516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3067AB7B-4D55-A57D-F473-1F1651EAE126}"/>
              </a:ext>
            </a:extLst>
          </p:cNvPr>
          <p:cNvSpPr txBox="1"/>
          <p:nvPr/>
        </p:nvSpPr>
        <p:spPr>
          <a:xfrm>
            <a:off x="3088668" y="3898800"/>
            <a:ext cx="144673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Start container</a:t>
            </a:r>
            <a:endParaRPr lang="zh-CN" altLang="en-US" sz="1400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97EBE00-AD37-7FAD-ADF5-B141DB7E89B2}"/>
              </a:ext>
            </a:extLst>
          </p:cNvPr>
          <p:cNvSpPr txBox="1"/>
          <p:nvPr/>
        </p:nvSpPr>
        <p:spPr>
          <a:xfrm>
            <a:off x="4479499" y="3898800"/>
            <a:ext cx="237066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Cleanup</a:t>
            </a:r>
            <a:endParaRPr lang="zh-CN" altLang="en-US" sz="14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ECE597C-E232-171B-573D-B8263FF109BF}"/>
              </a:ext>
            </a:extLst>
          </p:cNvPr>
          <p:cNvSpPr txBox="1"/>
          <p:nvPr/>
        </p:nvSpPr>
        <p:spPr>
          <a:xfrm>
            <a:off x="2931057" y="4692775"/>
            <a:ext cx="150574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Run the function</a:t>
            </a:r>
            <a:endParaRPr lang="zh-CN" altLang="en-US" sz="1400" dirty="0"/>
          </a:p>
        </p:txBody>
      </p: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5B82458-C1C2-0253-B9ED-F4D3A3CB7A74}"/>
              </a:ext>
            </a:extLst>
          </p:cNvPr>
          <p:cNvCxnSpPr>
            <a:cxnSpLocks/>
          </p:cNvCxnSpPr>
          <p:nvPr/>
        </p:nvCxnSpPr>
        <p:spPr>
          <a:xfrm flipV="1">
            <a:off x="4947214" y="3792961"/>
            <a:ext cx="1161424" cy="68341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54ACF613-A28D-BCFE-13BD-349B304B3DA8}"/>
              </a:ext>
            </a:extLst>
          </p:cNvPr>
          <p:cNvSpPr txBox="1"/>
          <p:nvPr/>
        </p:nvSpPr>
        <p:spPr>
          <a:xfrm>
            <a:off x="6171553" y="3539366"/>
            <a:ext cx="93276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Result</a:t>
            </a:r>
            <a:endParaRPr lang="zh-CN" altLang="en-US" dirty="0"/>
          </a:p>
        </p:txBody>
      </p:sp>
      <p:pic>
        <p:nvPicPr>
          <p:cNvPr id="40" name="图片 39" descr="图片包含 日历&#10;&#10;描述已自动生成">
            <a:extLst>
              <a:ext uri="{FF2B5EF4-FFF2-40B4-BE49-F238E27FC236}">
                <a16:creationId xmlns:a16="http://schemas.microsoft.com/office/drawing/2014/main" id="{5ABF13BD-3FBA-F064-3E84-0EF4FE0973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380" y="2477629"/>
            <a:ext cx="1231900" cy="11303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DD1DEF8-DA78-3F9C-4CFF-FCBBECEBF9F3}"/>
              </a:ext>
            </a:extLst>
          </p:cNvPr>
          <p:cNvSpPr txBox="1"/>
          <p:nvPr/>
        </p:nvSpPr>
        <p:spPr>
          <a:xfrm>
            <a:off x="404482" y="4209963"/>
            <a:ext cx="1100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Machine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17235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DE6B7-96E0-FE67-987A-5A7DBB658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 #1.  Resource-efficient auto-scaling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263CD3-D0C8-0FC2-10E1-10AB565EE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4000"/>
            <a:ext cx="9144000" cy="1362754"/>
          </a:xfrm>
        </p:spPr>
        <p:txBody>
          <a:bodyPr/>
          <a:lstStyle/>
          <a:p>
            <a:r>
              <a:rPr kumimoji="1" lang="en-US" altLang="zh-CN" dirty="0"/>
              <a:t>For elasticity, each serverless function invocation will start a new container </a:t>
            </a:r>
          </a:p>
          <a:p>
            <a:pPr lvl="1"/>
            <a:r>
              <a:rPr kumimoji="1" lang="en-US" altLang="zh-CN" dirty="0"/>
              <a:t>The container is destroyed to save resources of the cloud provider </a:t>
            </a:r>
          </a:p>
          <a:p>
            <a:pPr lvl="1"/>
            <a:r>
              <a:rPr kumimoji="1" lang="en-US" altLang="zh-CN" dirty="0"/>
              <a:t>Typically, the function is </a:t>
            </a:r>
            <a:r>
              <a:rPr kumimoji="1" lang="en-US" altLang="zh-CN" b="1" dirty="0">
                <a:solidFill>
                  <a:srgbClr val="C00000"/>
                </a:solidFill>
              </a:rPr>
              <a:t>cached</a:t>
            </a:r>
            <a:r>
              <a:rPr kumimoji="1" lang="en-US" altLang="zh-CN" dirty="0"/>
              <a:t> for a short period (e.g., 30 secs) to prevent cold start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5A843B-CD86-E27E-8E64-5314EE66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694FA42-A597-7AE3-3E3F-9C22761A7546}"/>
              </a:ext>
            </a:extLst>
          </p:cNvPr>
          <p:cNvSpPr txBox="1"/>
          <p:nvPr/>
        </p:nvSpPr>
        <p:spPr>
          <a:xfrm>
            <a:off x="1258413" y="2739871"/>
            <a:ext cx="1100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Request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2D0768F-6A5F-3B6F-8AF2-23FF58C6F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2604297"/>
            <a:ext cx="640481" cy="640481"/>
          </a:xfrm>
          <a:prstGeom prst="rect">
            <a:avLst/>
          </a:prstGeom>
        </p:spPr>
      </p:pic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0BCC1597-A122-0BAC-7542-AA2A0A5828BD}"/>
              </a:ext>
            </a:extLst>
          </p:cNvPr>
          <p:cNvCxnSpPr>
            <a:cxnSpLocks/>
          </p:cNvCxnSpPr>
          <p:nvPr/>
        </p:nvCxnSpPr>
        <p:spPr>
          <a:xfrm>
            <a:off x="2435576" y="3781647"/>
            <a:ext cx="6971471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E42993A1-28A7-A11C-38E3-CE1745F63282}"/>
              </a:ext>
            </a:extLst>
          </p:cNvPr>
          <p:cNvCxnSpPr>
            <a:cxnSpLocks/>
          </p:cNvCxnSpPr>
          <p:nvPr/>
        </p:nvCxnSpPr>
        <p:spPr>
          <a:xfrm>
            <a:off x="2435576" y="4457919"/>
            <a:ext cx="6971471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extLst>
              <a:ext uri="{FF2B5EF4-FFF2-40B4-BE49-F238E27FC236}">
                <a16:creationId xmlns:a16="http://schemas.microsoft.com/office/drawing/2014/main" id="{7CCC7F38-FCE6-AE8A-6A53-6A07F244E4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935" y="4188347"/>
            <a:ext cx="576064" cy="57606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76F8CA4F-AE64-E8F5-8E8A-C58B5DB073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360" y="3380687"/>
            <a:ext cx="576064" cy="576064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F5AA1275-FAC6-8577-41D1-79E0F9ED21EC}"/>
              </a:ext>
            </a:extLst>
          </p:cNvPr>
          <p:cNvSpPr txBox="1"/>
          <p:nvPr/>
        </p:nvSpPr>
        <p:spPr>
          <a:xfrm>
            <a:off x="508000" y="3459621"/>
            <a:ext cx="1100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Gateway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80F5639-1F1D-5713-F42D-B4DBD45DEF76}"/>
              </a:ext>
            </a:extLst>
          </p:cNvPr>
          <p:cNvSpPr txBox="1"/>
          <p:nvPr/>
        </p:nvSpPr>
        <p:spPr>
          <a:xfrm>
            <a:off x="404482" y="4209963"/>
            <a:ext cx="1100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Machine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C1CCD3F-F7A5-7E44-B1CE-E99C7B77A357}"/>
              </a:ext>
            </a:extLst>
          </p:cNvPr>
          <p:cNvSpPr txBox="1"/>
          <p:nvPr/>
        </p:nvSpPr>
        <p:spPr>
          <a:xfrm>
            <a:off x="2894378" y="2667827"/>
            <a:ext cx="2617075" cy="61555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" altLang="zh-CN" b="0" dirty="0">
                <a:solidFill>
                  <a:schemeClr val="tx1"/>
                </a:solidFill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c</a:t>
            </a:r>
            <a:r>
              <a:rPr lang="en" altLang="zh-CN" sz="1600" b="0" i="0" u="none" strike="noStrike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url –H</a:t>
            </a:r>
          </a:p>
          <a:p>
            <a:pPr algn="l"/>
            <a:r>
              <a:rPr lang="en" altLang="zh-CN" sz="1600" b="0" i="0" u="none" strike="noStrike" dirty="0">
                <a:solidFill>
                  <a:schemeClr val="tx1"/>
                </a:solidFill>
                <a:effectLst/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http://</a:t>
            </a:r>
            <a:r>
              <a:rPr lang="en" altLang="zh-CN" sz="1600" b="0" i="0" u="none" strike="noStrike" dirty="0" err="1">
                <a:solidFill>
                  <a:schemeClr val="tx1"/>
                </a:solidFill>
                <a:effectLst/>
                <a:latin typeface="Consolas" panose="020B0609020204030204" pitchFamily="49" charset="0"/>
                <a:ea typeface="PingFang SC" panose="020B0400000000000000" pitchFamily="34" charset="-122"/>
                <a:cs typeface="Consolas" panose="020B0609020204030204" pitchFamily="49" charset="0"/>
              </a:rPr>
              <a:t>call.a_fun.xxx</a:t>
            </a:r>
            <a:endParaRPr lang="en" altLang="zh-CN" sz="1600" b="0" i="0" u="none" strike="noStrike" dirty="0">
              <a:solidFill>
                <a:schemeClr val="tx1"/>
              </a:solidFill>
              <a:effectLst/>
              <a:latin typeface="Consolas" panose="020B0609020204030204" pitchFamily="49" charset="0"/>
              <a:ea typeface="PingFang SC" panose="020B0400000000000000" pitchFamily="34" charset="-122"/>
              <a:cs typeface="Consolas" panose="020B0609020204030204" pitchFamily="49" charset="0"/>
            </a:endParaRPr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4DB3F888-4F0B-6FD7-6F22-A4B45C8182D3}"/>
              </a:ext>
            </a:extLst>
          </p:cNvPr>
          <p:cNvSpPr/>
          <p:nvPr/>
        </p:nvSpPr>
        <p:spPr>
          <a:xfrm>
            <a:off x="2354893" y="2956142"/>
            <a:ext cx="366016" cy="814192"/>
          </a:xfrm>
          <a:custGeom>
            <a:avLst/>
            <a:gdLst>
              <a:gd name="connsiteX0" fmla="*/ 0 w 366016"/>
              <a:gd name="connsiteY0" fmla="*/ 0 h 814192"/>
              <a:gd name="connsiteX1" fmla="*/ 363255 w 366016"/>
              <a:gd name="connsiteY1" fmla="*/ 263047 h 814192"/>
              <a:gd name="connsiteX2" fmla="*/ 137786 w 366016"/>
              <a:gd name="connsiteY2" fmla="*/ 814192 h 81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016" h="814192">
                <a:moveTo>
                  <a:pt x="0" y="0"/>
                </a:moveTo>
                <a:cubicBezTo>
                  <a:pt x="170145" y="63674"/>
                  <a:pt x="340291" y="127348"/>
                  <a:pt x="363255" y="263047"/>
                </a:cubicBezTo>
                <a:cubicBezTo>
                  <a:pt x="386219" y="398746"/>
                  <a:pt x="262002" y="606469"/>
                  <a:pt x="137786" y="81419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圆角矩形标注 36">
            <a:extLst>
              <a:ext uri="{FF2B5EF4-FFF2-40B4-BE49-F238E27FC236}">
                <a16:creationId xmlns:a16="http://schemas.microsoft.com/office/drawing/2014/main" id="{1C7A3F1C-2591-3EB7-4621-E28A550D6C0B}"/>
              </a:ext>
            </a:extLst>
          </p:cNvPr>
          <p:cNvSpPr/>
          <p:nvPr/>
        </p:nvSpPr>
        <p:spPr>
          <a:xfrm>
            <a:off x="2894379" y="2616935"/>
            <a:ext cx="2617074" cy="766714"/>
          </a:xfrm>
          <a:prstGeom prst="wedgeRoundRectCallout">
            <a:avLst>
              <a:gd name="adj1" fmla="val -55624"/>
              <a:gd name="adj2" fmla="val 37994"/>
              <a:gd name="adj3" fmla="val 16667"/>
            </a:avLst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右箭头 37">
            <a:extLst>
              <a:ext uri="{FF2B5EF4-FFF2-40B4-BE49-F238E27FC236}">
                <a16:creationId xmlns:a16="http://schemas.microsoft.com/office/drawing/2014/main" id="{9F1B8652-BA80-6543-6CAA-C62AE14CF8EE}"/>
              </a:ext>
            </a:extLst>
          </p:cNvPr>
          <p:cNvSpPr/>
          <p:nvPr/>
        </p:nvSpPr>
        <p:spPr>
          <a:xfrm>
            <a:off x="5755970" y="2705728"/>
            <a:ext cx="367892" cy="53557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5B956415-1A1A-F9F4-9BFC-7B8D5683A035}"/>
              </a:ext>
            </a:extLst>
          </p:cNvPr>
          <p:cNvCxnSpPr>
            <a:cxnSpLocks/>
            <a:stCxn id="36" idx="2"/>
            <a:endCxn id="44" idx="1"/>
          </p:cNvCxnSpPr>
          <p:nvPr/>
        </p:nvCxnSpPr>
        <p:spPr>
          <a:xfrm>
            <a:off x="2492679" y="3770334"/>
            <a:ext cx="871127" cy="69412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A617C3F6-6D3F-545F-D90D-F3B82CEA9B9E}"/>
              </a:ext>
            </a:extLst>
          </p:cNvPr>
          <p:cNvSpPr/>
          <p:nvPr/>
        </p:nvSpPr>
        <p:spPr>
          <a:xfrm>
            <a:off x="3363806" y="4341816"/>
            <a:ext cx="911639" cy="245290"/>
          </a:xfrm>
          <a:prstGeom prst="rect">
            <a:avLst/>
          </a:prstGeom>
          <a:solidFill>
            <a:srgbClr val="00FD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B258D8CE-7E69-8FB7-7A4C-F42D2D9312A9}"/>
              </a:ext>
            </a:extLst>
          </p:cNvPr>
          <p:cNvSpPr/>
          <p:nvPr/>
        </p:nvSpPr>
        <p:spPr>
          <a:xfrm>
            <a:off x="4338192" y="4341816"/>
            <a:ext cx="197215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08222315-62F1-EC43-10C6-B68B782511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2523" y="4263972"/>
            <a:ext cx="460350" cy="382091"/>
          </a:xfrm>
          <a:prstGeom prst="rect">
            <a:avLst/>
          </a:prstGeom>
        </p:spPr>
      </p:pic>
      <p:cxnSp>
        <p:nvCxnSpPr>
          <p:cNvPr id="58" name="直线连接符 57">
            <a:extLst>
              <a:ext uri="{FF2B5EF4-FFF2-40B4-BE49-F238E27FC236}">
                <a16:creationId xmlns:a16="http://schemas.microsoft.com/office/drawing/2014/main" id="{06C10A27-EF10-A591-FA59-248B77C76023}"/>
              </a:ext>
            </a:extLst>
          </p:cNvPr>
          <p:cNvCxnSpPr>
            <a:cxnSpLocks/>
          </p:cNvCxnSpPr>
          <p:nvPr/>
        </p:nvCxnSpPr>
        <p:spPr>
          <a:xfrm>
            <a:off x="2435575" y="5296963"/>
            <a:ext cx="6971471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F117D9F6-6BCE-5891-7C77-56037E2621FC}"/>
              </a:ext>
            </a:extLst>
          </p:cNvPr>
          <p:cNvSpPr txBox="1"/>
          <p:nvPr/>
        </p:nvSpPr>
        <p:spPr>
          <a:xfrm>
            <a:off x="2061580" y="4977295"/>
            <a:ext cx="149829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In-memory </a:t>
            </a:r>
          </a:p>
          <a:p>
            <a:r>
              <a:rPr kumimoji="1" lang="en-US" altLang="zh-CN" dirty="0"/>
              <a:t>state</a:t>
            </a:r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A5B18943-EDD3-CF5C-89F5-80708127232A}"/>
              </a:ext>
            </a:extLst>
          </p:cNvPr>
          <p:cNvSpPr/>
          <p:nvPr/>
        </p:nvSpPr>
        <p:spPr>
          <a:xfrm>
            <a:off x="3623760" y="5191343"/>
            <a:ext cx="4356000" cy="162760"/>
          </a:xfrm>
          <a:prstGeom prst="rect">
            <a:avLst/>
          </a:prstGeom>
          <a:solidFill>
            <a:srgbClr val="FAEADC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8" name="直线连接符 67">
            <a:extLst>
              <a:ext uri="{FF2B5EF4-FFF2-40B4-BE49-F238E27FC236}">
                <a16:creationId xmlns:a16="http://schemas.microsoft.com/office/drawing/2014/main" id="{50ACCF31-08C0-3D10-B20D-6D027D91B0EC}"/>
              </a:ext>
            </a:extLst>
          </p:cNvPr>
          <p:cNvCxnSpPr>
            <a:cxnSpLocks/>
          </p:cNvCxnSpPr>
          <p:nvPr/>
        </p:nvCxnSpPr>
        <p:spPr>
          <a:xfrm>
            <a:off x="3623768" y="4020332"/>
            <a:ext cx="104170" cy="444129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69">
            <a:extLst>
              <a:ext uri="{FF2B5EF4-FFF2-40B4-BE49-F238E27FC236}">
                <a16:creationId xmlns:a16="http://schemas.microsoft.com/office/drawing/2014/main" id="{A3FBC104-6CC9-360C-4D80-67C7D49813E4}"/>
              </a:ext>
            </a:extLst>
          </p:cNvPr>
          <p:cNvCxnSpPr>
            <a:cxnSpLocks/>
          </p:cNvCxnSpPr>
          <p:nvPr/>
        </p:nvCxnSpPr>
        <p:spPr>
          <a:xfrm flipH="1">
            <a:off x="4104000" y="4468360"/>
            <a:ext cx="350292" cy="35360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C7D8249B-BD7E-AA78-418B-3FBF18125B69}"/>
              </a:ext>
            </a:extLst>
          </p:cNvPr>
          <p:cNvCxnSpPr>
            <a:cxnSpLocks/>
          </p:cNvCxnSpPr>
          <p:nvPr/>
        </p:nvCxnSpPr>
        <p:spPr>
          <a:xfrm flipV="1">
            <a:off x="1874830" y="4117397"/>
            <a:ext cx="306594" cy="224419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43D938DC-177C-275E-5C6E-DF193F98E8B4}"/>
              </a:ext>
            </a:extLst>
          </p:cNvPr>
          <p:cNvCxnSpPr>
            <a:cxnSpLocks/>
          </p:cNvCxnSpPr>
          <p:nvPr/>
        </p:nvCxnSpPr>
        <p:spPr>
          <a:xfrm>
            <a:off x="1849245" y="4684161"/>
            <a:ext cx="283278" cy="761516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3067AB7B-4D55-A57D-F473-1F1651EAE126}"/>
              </a:ext>
            </a:extLst>
          </p:cNvPr>
          <p:cNvSpPr txBox="1"/>
          <p:nvPr/>
        </p:nvSpPr>
        <p:spPr>
          <a:xfrm>
            <a:off x="3088668" y="3898800"/>
            <a:ext cx="144673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Start container</a:t>
            </a:r>
            <a:endParaRPr lang="zh-CN" altLang="en-US" sz="14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ECE597C-E232-171B-573D-B8263FF109BF}"/>
              </a:ext>
            </a:extLst>
          </p:cNvPr>
          <p:cNvSpPr txBox="1"/>
          <p:nvPr/>
        </p:nvSpPr>
        <p:spPr>
          <a:xfrm>
            <a:off x="2931057" y="4692775"/>
            <a:ext cx="150574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Run the function</a:t>
            </a:r>
            <a:endParaRPr lang="zh-CN" altLang="en-US" sz="1400" dirty="0"/>
          </a:p>
        </p:txBody>
      </p: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5B82458-C1C2-0253-B9ED-F4D3A3CB7A74}"/>
              </a:ext>
            </a:extLst>
          </p:cNvPr>
          <p:cNvCxnSpPr>
            <a:cxnSpLocks/>
          </p:cNvCxnSpPr>
          <p:nvPr/>
        </p:nvCxnSpPr>
        <p:spPr>
          <a:xfrm flipV="1">
            <a:off x="4611001" y="3809321"/>
            <a:ext cx="1161424" cy="68341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54ACF613-A28D-BCFE-13BD-349B304B3DA8}"/>
              </a:ext>
            </a:extLst>
          </p:cNvPr>
          <p:cNvSpPr txBox="1"/>
          <p:nvPr/>
        </p:nvSpPr>
        <p:spPr>
          <a:xfrm>
            <a:off x="5779739" y="3558265"/>
            <a:ext cx="93276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Result</a:t>
            </a:r>
            <a:endParaRPr lang="zh-CN" altLang="en-US" dirty="0"/>
          </a:p>
        </p:txBody>
      </p:sp>
      <p:pic>
        <p:nvPicPr>
          <p:cNvPr id="40" name="图片 39" descr="图片包含 日历&#10;&#10;描述已自动生成">
            <a:extLst>
              <a:ext uri="{FF2B5EF4-FFF2-40B4-BE49-F238E27FC236}">
                <a16:creationId xmlns:a16="http://schemas.microsoft.com/office/drawing/2014/main" id="{5ABF13BD-3FBA-F064-3E84-0EF4FE0973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380" y="2477629"/>
            <a:ext cx="1231900" cy="1130300"/>
          </a:xfrm>
          <a:prstGeom prst="rect">
            <a:avLst/>
          </a:prstGeom>
        </p:spPr>
      </p:pic>
      <p:sp>
        <p:nvSpPr>
          <p:cNvPr id="5" name="左大括号 4">
            <a:extLst>
              <a:ext uri="{FF2B5EF4-FFF2-40B4-BE49-F238E27FC236}">
                <a16:creationId xmlns:a16="http://schemas.microsoft.com/office/drawing/2014/main" id="{7152EBF4-CA0B-8908-3F9C-B805A80AB122}"/>
              </a:ext>
            </a:extLst>
          </p:cNvPr>
          <p:cNvSpPr/>
          <p:nvPr/>
        </p:nvSpPr>
        <p:spPr>
          <a:xfrm rot="5400000">
            <a:off x="5649626" y="2878421"/>
            <a:ext cx="304266" cy="4321579"/>
          </a:xfrm>
          <a:prstGeom prst="leftBrac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3008D51-1A7B-7604-B7F3-A46740A91179}"/>
              </a:ext>
            </a:extLst>
          </p:cNvPr>
          <p:cNvSpPr txBox="1"/>
          <p:nvPr/>
        </p:nvSpPr>
        <p:spPr>
          <a:xfrm>
            <a:off x="4942303" y="4572332"/>
            <a:ext cx="190667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Cached period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5EAA93A-52CD-A72B-4912-0C3FEA657B5B}"/>
              </a:ext>
            </a:extLst>
          </p:cNvPr>
          <p:cNvSpPr/>
          <p:nvPr/>
        </p:nvSpPr>
        <p:spPr>
          <a:xfrm>
            <a:off x="7839110" y="4353697"/>
            <a:ext cx="108000" cy="245290"/>
          </a:xfrm>
          <a:prstGeom prst="rect">
            <a:avLst/>
          </a:prstGeom>
          <a:solidFill>
            <a:srgbClr val="00FD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0AA03F27-E804-BE94-A984-95CA644CE143}"/>
              </a:ext>
            </a:extLst>
          </p:cNvPr>
          <p:cNvCxnSpPr>
            <a:cxnSpLocks/>
            <a:endCxn id="7" idx="3"/>
          </p:cNvCxnSpPr>
          <p:nvPr/>
        </p:nvCxnSpPr>
        <p:spPr>
          <a:xfrm flipH="1">
            <a:off x="7947110" y="4162911"/>
            <a:ext cx="245029" cy="31343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97217AA6-9E16-CB35-98CD-0D4E45074B32}"/>
              </a:ext>
            </a:extLst>
          </p:cNvPr>
          <p:cNvSpPr txBox="1"/>
          <p:nvPr/>
        </p:nvSpPr>
        <p:spPr>
          <a:xfrm>
            <a:off x="7724424" y="3910681"/>
            <a:ext cx="237066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Cleanup (Background)</a:t>
            </a:r>
            <a:endParaRPr lang="zh-CN" altLang="en-US" sz="1400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2A784781-3F57-052C-8475-B182C64A4A6F}"/>
              </a:ext>
            </a:extLst>
          </p:cNvPr>
          <p:cNvCxnSpPr>
            <a:cxnSpLocks/>
          </p:cNvCxnSpPr>
          <p:nvPr/>
        </p:nvCxnSpPr>
        <p:spPr>
          <a:xfrm>
            <a:off x="6967983" y="3793866"/>
            <a:ext cx="260433" cy="68247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D39FF839-AA01-ED5A-0BF3-502002172DC9}"/>
              </a:ext>
            </a:extLst>
          </p:cNvPr>
          <p:cNvSpPr/>
          <p:nvPr/>
        </p:nvSpPr>
        <p:spPr>
          <a:xfrm>
            <a:off x="7278465" y="4341816"/>
            <a:ext cx="197215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0628D6EF-8538-101F-54D4-807F783879C8}"/>
              </a:ext>
            </a:extLst>
          </p:cNvPr>
          <p:cNvCxnSpPr>
            <a:cxnSpLocks/>
          </p:cNvCxnSpPr>
          <p:nvPr/>
        </p:nvCxnSpPr>
        <p:spPr>
          <a:xfrm flipH="1">
            <a:off x="7044273" y="4468360"/>
            <a:ext cx="350292" cy="35360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121E388-986B-40F1-3DFD-9570BE69FF48}"/>
              </a:ext>
            </a:extLst>
          </p:cNvPr>
          <p:cNvSpPr txBox="1"/>
          <p:nvPr/>
        </p:nvSpPr>
        <p:spPr>
          <a:xfrm>
            <a:off x="5871330" y="4692775"/>
            <a:ext cx="150574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Run the function</a:t>
            </a:r>
            <a:endParaRPr lang="zh-CN" altLang="en-US" sz="1400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9FADB7A-FF81-1EB1-48B7-333E32F09A11}"/>
              </a:ext>
            </a:extLst>
          </p:cNvPr>
          <p:cNvCxnSpPr>
            <a:cxnSpLocks/>
          </p:cNvCxnSpPr>
          <p:nvPr/>
        </p:nvCxnSpPr>
        <p:spPr>
          <a:xfrm flipV="1">
            <a:off x="7482888" y="3801876"/>
            <a:ext cx="222663" cy="672189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A2D95215-D953-E3EC-A424-1C01BFC0F93B}"/>
              </a:ext>
            </a:extLst>
          </p:cNvPr>
          <p:cNvSpPr txBox="1"/>
          <p:nvPr/>
        </p:nvSpPr>
        <p:spPr>
          <a:xfrm>
            <a:off x="7750794" y="3558265"/>
            <a:ext cx="93276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Result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77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 animBg="1"/>
      <p:bldP spid="19" grpId="0" animBg="1"/>
      <p:bldP spid="2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282525-E5FC-3D3F-4B83-F1E758B7D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Results: handling load spikes in a more resource efficient way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D4ECC9-7F7D-E691-50C9-6DBAEBD32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3999"/>
            <a:ext cx="9144000" cy="1248423"/>
          </a:xfrm>
        </p:spPr>
        <p:txBody>
          <a:bodyPr/>
          <a:lstStyle/>
          <a:p>
            <a:r>
              <a:rPr kumimoji="1" lang="en-US" altLang="zh-CN" dirty="0"/>
              <a:t>Workloads: </a:t>
            </a:r>
            <a:r>
              <a:rPr kumimoji="1" lang="en-US" altLang="zh-CN" b="0" dirty="0"/>
              <a:t>trace from the Azure function </a:t>
            </a:r>
            <a:r>
              <a:rPr kumimoji="1" lang="en-US" altLang="zh-CN" b="0" baseline="30000" dirty="0"/>
              <a:t>[1] </a:t>
            </a:r>
            <a:r>
              <a:rPr kumimoji="1" lang="en-US" altLang="zh-CN" b="0" dirty="0"/>
              <a:t> (Instance #660323)</a:t>
            </a:r>
          </a:p>
          <a:p>
            <a:pPr lvl="1"/>
            <a:r>
              <a:rPr kumimoji="1" lang="en-US" altLang="zh-CN" dirty="0"/>
              <a:t>Concurrent function invocations in a load spike manner </a:t>
            </a:r>
          </a:p>
          <a:p>
            <a:pPr lvl="1"/>
            <a:r>
              <a:rPr kumimoji="1" lang="en-US" altLang="zh-CN" dirty="0"/>
              <a:t>Setup: </a:t>
            </a:r>
            <a:r>
              <a:rPr kumimoji="1" lang="en-US" altLang="zh-CN" dirty="0" err="1"/>
              <a:t>Fn</a:t>
            </a:r>
            <a:r>
              <a:rPr kumimoji="1" lang="en-US" altLang="zh-CN" dirty="0"/>
              <a:t> , a local cluster w/ 24 machines; function: image processing 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921247-4743-77C4-A78B-AB7504F3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47FFB5-9D22-C419-13F2-BC02EC3F5CA4}"/>
              </a:ext>
            </a:extLst>
          </p:cNvPr>
          <p:cNvSpPr txBox="1"/>
          <p:nvPr/>
        </p:nvSpPr>
        <p:spPr>
          <a:xfrm>
            <a:off x="-14571" y="5418984"/>
            <a:ext cx="87842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dirty="0"/>
              <a:t>[1] Serverless in the wild: Characterizing and optimizing the serverless workload at a large cloud provider. ATC’20 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34A00695-93D8-CD43-09F1-1ADD3955D7C5}"/>
              </a:ext>
            </a:extLst>
          </p:cNvPr>
          <p:cNvGraphicFramePr/>
          <p:nvPr/>
        </p:nvGraphicFramePr>
        <p:xfrm>
          <a:off x="97854" y="2641555"/>
          <a:ext cx="3505871" cy="247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81BD6B06-F5B8-9F19-746A-8B097F534FDE}"/>
              </a:ext>
            </a:extLst>
          </p:cNvPr>
          <p:cNvSpPr txBox="1"/>
          <p:nvPr/>
        </p:nvSpPr>
        <p:spPr>
          <a:xfrm>
            <a:off x="155667" y="2338589"/>
            <a:ext cx="1886733" cy="2875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Function requests rate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6042970-E3D4-CC9D-BA20-CBD99799B1D8}"/>
              </a:ext>
            </a:extLst>
          </p:cNvPr>
          <p:cNvSpPr txBox="1"/>
          <p:nvPr/>
        </p:nvSpPr>
        <p:spPr>
          <a:xfrm>
            <a:off x="1070949" y="5062718"/>
            <a:ext cx="1750478" cy="2875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algn="ctr" defTabSz="410765" hangingPunct="0"/>
            <a:r>
              <a:rPr lang="en-US" altLang="zh-CN" sz="1400" b="1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Timeline (normalize) 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320471-DD09-21C9-6B96-FE96238C095D}"/>
              </a:ext>
            </a:extLst>
          </p:cNvPr>
          <p:cNvSpPr txBox="1"/>
          <p:nvPr/>
        </p:nvSpPr>
        <p:spPr>
          <a:xfrm>
            <a:off x="3278335" y="2316854"/>
            <a:ext cx="2622511" cy="2875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Memory used per machine (MB)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4B5566-B9D5-6279-F77E-C40A205C3186}"/>
              </a:ext>
            </a:extLst>
          </p:cNvPr>
          <p:cNvSpPr txBox="1"/>
          <p:nvPr/>
        </p:nvSpPr>
        <p:spPr>
          <a:xfrm>
            <a:off x="4609625" y="5100629"/>
            <a:ext cx="1715212" cy="2875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Timeline (normalize)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C57D67DE-EBA7-B9F6-53C4-CD3FB59375E7}"/>
              </a:ext>
            </a:extLst>
          </p:cNvPr>
          <p:cNvGraphicFramePr>
            <a:graphicFrameLocks/>
          </p:cNvGraphicFramePr>
          <p:nvPr/>
        </p:nvGraphicFramePr>
        <p:xfrm>
          <a:off x="3280846" y="2595354"/>
          <a:ext cx="4271573" cy="2606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Fn Project brings containerized, cloud-agnostic functions to a cloud near  you">
            <a:extLst>
              <a:ext uri="{FF2B5EF4-FFF2-40B4-BE49-F238E27FC236}">
                <a16:creationId xmlns:a16="http://schemas.microsoft.com/office/drawing/2014/main" id="{3E69F61F-5343-A9B7-FFA7-7C7951B6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280" y="991243"/>
            <a:ext cx="837138" cy="83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7CA8F149-D82D-228D-3517-3B96B52EE654}"/>
              </a:ext>
            </a:extLst>
          </p:cNvPr>
          <p:cNvGraphicFramePr/>
          <p:nvPr/>
        </p:nvGraphicFramePr>
        <p:xfrm>
          <a:off x="7386635" y="6515828"/>
          <a:ext cx="2980266" cy="2798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925F33CC-DD1F-620A-DB2A-2F4004F86523}"/>
              </a:ext>
            </a:extLst>
          </p:cNvPr>
          <p:cNvGraphicFramePr>
            <a:graphicFrameLocks/>
          </p:cNvGraphicFramePr>
          <p:nvPr/>
        </p:nvGraphicFramePr>
        <p:xfrm>
          <a:off x="7421221" y="2712779"/>
          <a:ext cx="2640925" cy="247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:a16="http://schemas.microsoft.com/office/drawing/2014/main" id="{595FB9C4-F4F1-D4D0-8754-77F65CEBD256}"/>
              </a:ext>
            </a:extLst>
          </p:cNvPr>
          <p:cNvSpPr txBox="1"/>
          <p:nvPr/>
        </p:nvSpPr>
        <p:spPr>
          <a:xfrm>
            <a:off x="7421221" y="2316854"/>
            <a:ext cx="751808" cy="2875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CDF (%) 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158AB31-402F-4A1D-A40A-494DA7F7D736}"/>
              </a:ext>
            </a:extLst>
          </p:cNvPr>
          <p:cNvSpPr txBox="1"/>
          <p:nvPr/>
        </p:nvSpPr>
        <p:spPr>
          <a:xfrm>
            <a:off x="8289454" y="5100629"/>
            <a:ext cx="1082025" cy="2875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Latency (</a:t>
            </a:r>
            <a:r>
              <a:rPr kumimoji="0" lang="en-US" altLang="zh-CN" sz="1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ms</a:t>
            </a: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)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DEDBC4C-40E4-7C4A-4A1E-80000FEE54A2}"/>
              </a:ext>
            </a:extLst>
          </p:cNvPr>
          <p:cNvGrpSpPr/>
          <p:nvPr/>
        </p:nvGrpSpPr>
        <p:grpSpPr>
          <a:xfrm>
            <a:off x="3548734" y="3438233"/>
            <a:ext cx="4051546" cy="819517"/>
            <a:chOff x="2399744" y="1647912"/>
            <a:chExt cx="3828709" cy="1029022"/>
          </a:xfrm>
        </p:grpSpPr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298B0C24-86DF-6A6D-E94C-4FA9734003CF}"/>
                </a:ext>
              </a:extLst>
            </p:cNvPr>
            <p:cNvSpPr/>
            <p:nvPr/>
          </p:nvSpPr>
          <p:spPr>
            <a:xfrm>
              <a:off x="2399744" y="1647912"/>
              <a:ext cx="3719088" cy="1029022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2165727-197E-C656-FDA7-0980E21F50E1}"/>
                </a:ext>
              </a:extLst>
            </p:cNvPr>
            <p:cNvSpPr txBox="1"/>
            <p:nvPr/>
          </p:nvSpPr>
          <p:spPr>
            <a:xfrm>
              <a:off x="2399744" y="1771413"/>
              <a:ext cx="3828709" cy="81156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kumimoji="1" lang="en-US" altLang="zh-CN" dirty="0">
                  <a:cs typeface="Consolas" panose="020B0609020204030204" pitchFamily="49" charset="0"/>
                </a:rPr>
                <a:t>MITOSIS saves memory </a:t>
              </a:r>
            </a:p>
            <a:p>
              <a:pPr algn="l"/>
              <a:r>
                <a:rPr kumimoji="1" lang="en-US" altLang="zh-CN" dirty="0">
                  <a:cs typeface="Consolas" panose="020B0609020204030204" pitchFamily="49" charset="0"/>
                </a:rPr>
                <a:t>thanks to no provisioned concurrency </a:t>
              </a:r>
            </a:p>
          </p:txBody>
        </p:sp>
      </p:grp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384B0676-969B-2503-9F86-F37A4A8296F9}"/>
              </a:ext>
            </a:extLst>
          </p:cNvPr>
          <p:cNvCxnSpPr/>
          <p:nvPr/>
        </p:nvCxnSpPr>
        <p:spPr>
          <a:xfrm>
            <a:off x="7797125" y="3847991"/>
            <a:ext cx="2008726" cy="0"/>
          </a:xfrm>
          <a:prstGeom prst="lin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9481A0E-9096-05A8-F9A1-9D84C6651DB6}"/>
              </a:ext>
            </a:extLst>
          </p:cNvPr>
          <p:cNvGrpSpPr/>
          <p:nvPr/>
        </p:nvGrpSpPr>
        <p:grpSpPr>
          <a:xfrm>
            <a:off x="7907641" y="2662420"/>
            <a:ext cx="1463838" cy="650262"/>
            <a:chOff x="1102401" y="4143131"/>
            <a:chExt cx="1463838" cy="650262"/>
          </a:xfrm>
        </p:grpSpPr>
        <p:sp>
          <p:nvSpPr>
            <p:cNvPr id="27" name="圆角矩形标注 26">
              <a:extLst>
                <a:ext uri="{FF2B5EF4-FFF2-40B4-BE49-F238E27FC236}">
                  <a16:creationId xmlns:a16="http://schemas.microsoft.com/office/drawing/2014/main" id="{05ED096A-B45F-BB0E-BD47-2E0B0FA0E2AA}"/>
                </a:ext>
              </a:extLst>
            </p:cNvPr>
            <p:cNvSpPr/>
            <p:nvPr/>
          </p:nvSpPr>
          <p:spPr>
            <a:xfrm>
              <a:off x="1102401" y="4143131"/>
              <a:ext cx="1424061" cy="650262"/>
            </a:xfrm>
            <a:prstGeom prst="wedgeRoundRectCallout">
              <a:avLst>
                <a:gd name="adj1" fmla="val -25622"/>
                <a:gd name="adj2" fmla="val 119774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5B942E5-94DF-4036-DE06-8FF76895E6AF}"/>
                </a:ext>
              </a:extLst>
            </p:cNvPr>
            <p:cNvSpPr txBox="1"/>
            <p:nvPr/>
          </p:nvSpPr>
          <p:spPr>
            <a:xfrm>
              <a:off x="1142179" y="4147062"/>
              <a:ext cx="14240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Lato" panose="020F0502020204030203" pitchFamily="34" charset="0"/>
                  <a:cs typeface="Consolas" panose="020B0609020204030204" pitchFamily="49" charset="0"/>
                </a:rPr>
                <a:t>Tail</a:t>
              </a:r>
              <a:r>
                <a:rPr kumimoji="1" lang="zh-CN" altLang="en-US" dirty="0">
                  <a:latin typeface="Lato" panose="020F0502020204030203" pitchFamily="34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Lato" panose="020F0502020204030203" pitchFamily="34" charset="0"/>
                  <a:cs typeface="Consolas" panose="020B0609020204030204" pitchFamily="49" charset="0"/>
                </a:rPr>
                <a:t>latency reduction!</a:t>
              </a:r>
              <a:endParaRPr kumimoji="1" lang="en-US" altLang="zh-CN" b="0" dirty="0">
                <a:latin typeface="Lato" panose="020F0502020204030203" pitchFamily="34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15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3" grpId="0" uiExpand="1">
        <p:bldSub>
          <a:bldChart bld="series"/>
        </p:bldSub>
      </p:bldGraphic>
      <p:bldGraphic spid="16" grpId="0" uiExpand="1">
        <p:bldAsOne/>
      </p:bldGraphic>
      <p:bldP spid="17" grpId="0"/>
      <p:bldP spid="1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CF0071-0EAB-FC06-58A4-F3E1D282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228866"/>
            <a:ext cx="9462947" cy="900442"/>
          </a:xfrm>
        </p:spPr>
        <p:txBody>
          <a:bodyPr/>
          <a:lstStyle/>
          <a:p>
            <a:r>
              <a:rPr kumimoji="1" lang="en-US" altLang="zh-CN" dirty="0"/>
              <a:t>MITOSIS also has a comparable performance with few resources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8E266D-6A50-A52A-A379-3A3B77E6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F3D8E65-2486-D882-3B97-A2C81EE7D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4000"/>
            <a:ext cx="9144000" cy="113552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Baselines. 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warmstart</a:t>
            </a:r>
            <a:r>
              <a:rPr kumimoji="1" lang="en-US" altLang="zh-CN" b="0" dirty="0"/>
              <a:t> (docker </a:t>
            </a:r>
            <a:r>
              <a:rPr kumimoji="1" lang="en-US" altLang="zh-CN" b="0" dirty="0" err="1"/>
              <a:t>unpause</a:t>
            </a:r>
            <a:r>
              <a:rPr kumimoji="1" lang="en-US" altLang="zh-CN" b="0" dirty="0"/>
              <a:t>); C/R: CRIU, </a:t>
            </a:r>
            <a:r>
              <a:rPr kumimoji="1" lang="en-US" altLang="zh-CN" b="0" dirty="0" err="1"/>
              <a:t>ColdStart</a:t>
            </a:r>
            <a:r>
              <a:rPr kumimoji="1" lang="en-US" altLang="zh-CN" b="0" dirty="0"/>
              <a:t>: </a:t>
            </a:r>
            <a:r>
              <a:rPr kumimoji="1" lang="en-US" altLang="zh-CN" b="0" dirty="0" err="1"/>
              <a:t>FaasNET</a:t>
            </a:r>
            <a:r>
              <a:rPr kumimoji="1" lang="en-US" altLang="zh-CN" b="0" baseline="30000" dirty="0"/>
              <a:t>[1] </a:t>
            </a:r>
          </a:p>
          <a:p>
            <a:r>
              <a:rPr kumimoji="1" lang="en-US" altLang="zh-CN" dirty="0"/>
              <a:t>Workloads. </a:t>
            </a:r>
            <a:r>
              <a:rPr kumimoji="1" lang="en-US" altLang="zh-CN" b="0" dirty="0"/>
              <a:t>Functions sampled from </a:t>
            </a:r>
            <a:r>
              <a:rPr kumimoji="1" lang="en-US" altLang="zh-CN" b="0" dirty="0" err="1"/>
              <a:t>ServerlessBench</a:t>
            </a:r>
            <a:r>
              <a:rPr kumimoji="1" lang="en-US" altLang="zh-CN" b="0" baseline="30000" dirty="0"/>
              <a:t>[2]</a:t>
            </a:r>
            <a:r>
              <a:rPr kumimoji="1" lang="en-US" altLang="zh-CN" b="0" dirty="0"/>
              <a:t>, </a:t>
            </a:r>
            <a:r>
              <a:rPr kumimoji="1" lang="en-US" altLang="zh-CN" b="0" dirty="0" err="1"/>
              <a:t>FunctionBench</a:t>
            </a:r>
            <a:r>
              <a:rPr kumimoji="1" lang="en-US" altLang="zh-CN" b="0" baseline="30000" dirty="0"/>
              <a:t>[3] </a:t>
            </a:r>
            <a:r>
              <a:rPr kumimoji="1" lang="en-US" altLang="zh-CN" b="0" dirty="0"/>
              <a:t>and  </a:t>
            </a:r>
            <a:r>
              <a:rPr kumimoji="1" lang="en-US" altLang="zh-CN" b="0" dirty="0" err="1"/>
              <a:t>SeBS</a:t>
            </a:r>
            <a:r>
              <a:rPr kumimoji="1" lang="en-US" altLang="zh-CN" b="0" baseline="30000" dirty="0"/>
              <a:t>[4] </a:t>
            </a:r>
          </a:p>
          <a:p>
            <a:endParaRPr kumimoji="1" lang="en-US" altLang="zh-CN" dirty="0"/>
          </a:p>
          <a:p>
            <a:endParaRPr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EB97D7C-FE0E-201A-DE5C-A9C90211C76A}"/>
              </a:ext>
            </a:extLst>
          </p:cNvPr>
          <p:cNvGrpSpPr/>
          <p:nvPr/>
        </p:nvGrpSpPr>
        <p:grpSpPr>
          <a:xfrm>
            <a:off x="507999" y="1944442"/>
            <a:ext cx="9064343" cy="3127621"/>
            <a:chOff x="482871" y="2461474"/>
            <a:chExt cx="9064343" cy="3127621"/>
          </a:xfrm>
        </p:grpSpPr>
        <p:graphicFrame>
          <p:nvGraphicFramePr>
            <p:cNvPr id="5" name="图表 4">
              <a:extLst>
                <a:ext uri="{FF2B5EF4-FFF2-40B4-BE49-F238E27FC236}">
                  <a16:creationId xmlns:a16="http://schemas.microsoft.com/office/drawing/2014/main" id="{D0FAE82B-0D1E-8187-CC2C-5FAE1F3A11AA}"/>
                </a:ext>
              </a:extLst>
            </p:cNvPr>
            <p:cNvGraphicFramePr/>
            <p:nvPr/>
          </p:nvGraphicFramePr>
          <p:xfrm>
            <a:off x="1315419" y="2461474"/>
            <a:ext cx="8231795" cy="31276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9887A000-D582-0E79-1892-66594B1FA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573028" y="4288699"/>
              <a:ext cx="547448" cy="547448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13F4BCA-01B2-2EB6-40AA-0325D284FB8F}"/>
                </a:ext>
              </a:extLst>
            </p:cNvPr>
            <p:cNvSpPr txBox="1"/>
            <p:nvPr/>
          </p:nvSpPr>
          <p:spPr>
            <a:xfrm>
              <a:off x="482871" y="4848467"/>
              <a:ext cx="727762" cy="34913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5718" tIns="35718" rIns="35718" bIns="35718" numCol="1" spcCol="38100" rtlCol="0" anchor="ctr">
              <a:spAutoFit/>
            </a:bodyPr>
            <a:lstStyle/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dirty="0">
                  <a:solidFill>
                    <a:srgbClr val="000000"/>
                  </a:solidFill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Better</a:t>
              </a:r>
              <a:endParaRPr kumimoji="0" lang="zh-CN" altLang="en-US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73DAC91-85D3-CE9C-DF64-8FAF86E9AAFB}"/>
                </a:ext>
              </a:extLst>
            </p:cNvPr>
            <p:cNvSpPr txBox="1"/>
            <p:nvPr/>
          </p:nvSpPr>
          <p:spPr>
            <a:xfrm rot="16200000">
              <a:off x="86644" y="3207826"/>
              <a:ext cx="1505219" cy="62613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5718" tIns="35718" rIns="35718" bIns="35718" numCol="1" spcCol="38100" rtlCol="0" anchor="ctr">
              <a:spAutoFit/>
            </a:bodyPr>
            <a:lstStyle/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Function time</a:t>
              </a:r>
            </a:p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 (</a:t>
              </a:r>
              <a:r>
                <a:rPr kumimoji="0" lang="en-US" altLang="zh-CN" b="1" i="0" u="none" strike="noStrike" cap="none" spc="0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ms</a:t>
              </a:r>
              <a:r>
                <a:rPr kumimoji="0" lang="en-US" altLang="zh-CN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Lato" panose="020F0502020204030203" pitchFamily="34" charset="0"/>
                  <a:cs typeface="Arial" panose="020B0604020202020204" pitchFamily="34" charset="0"/>
                  <a:sym typeface="Helvetica Neue"/>
                </a:rPr>
                <a:t>)</a:t>
              </a:r>
              <a:endParaRPr kumimoji="0" lang="zh-CN" altLang="en-US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258F7AC3-8D9A-76BA-A359-5BE2A13DEDA1}"/>
              </a:ext>
            </a:extLst>
          </p:cNvPr>
          <p:cNvSpPr txBox="1"/>
          <p:nvPr/>
        </p:nvSpPr>
        <p:spPr>
          <a:xfrm>
            <a:off x="-14288" y="4877509"/>
            <a:ext cx="87842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dirty="0"/>
              <a:t>[1] </a:t>
            </a:r>
            <a:r>
              <a:rPr kumimoji="1" lang="en-US" altLang="zh-CN" sz="1200" dirty="0" err="1"/>
              <a:t>Faasnet</a:t>
            </a:r>
            <a:r>
              <a:rPr kumimoji="1" lang="en-US" altLang="zh-CN" sz="1200" dirty="0"/>
              <a:t>: Scalable and fast provisioning of custom serverless container runtimes at </a:t>
            </a:r>
            <a:r>
              <a:rPr kumimoji="1" lang="en-US" altLang="zh-CN" sz="1200" dirty="0" err="1"/>
              <a:t>alibaba</a:t>
            </a:r>
            <a:r>
              <a:rPr kumimoji="1" lang="en-US" altLang="zh-CN" sz="1200" dirty="0"/>
              <a:t> cloud function compute. ATC’21</a:t>
            </a:r>
          </a:p>
          <a:p>
            <a:r>
              <a:rPr kumimoji="1" lang="en-US" altLang="zh-CN" sz="1200" dirty="0"/>
              <a:t>[2] Characterizing serverless plat- forms with </a:t>
            </a:r>
            <a:r>
              <a:rPr kumimoji="1" lang="en-US" altLang="zh-CN" sz="1200" dirty="0" err="1"/>
              <a:t>serverlessbench</a:t>
            </a:r>
            <a:r>
              <a:rPr kumimoji="1" lang="en-US" altLang="zh-CN" sz="1200" dirty="0"/>
              <a:t>. SoCC’20 </a:t>
            </a:r>
          </a:p>
          <a:p>
            <a:r>
              <a:rPr kumimoji="1" lang="en-US" altLang="zh-CN" sz="1200" dirty="0"/>
              <a:t>[3] Practical cloud workloads for server- less </a:t>
            </a:r>
            <a:r>
              <a:rPr kumimoji="1" lang="en-US" altLang="zh-CN" sz="1200" dirty="0" err="1"/>
              <a:t>faas</a:t>
            </a:r>
            <a:r>
              <a:rPr kumimoji="1" lang="en-US" altLang="zh-CN" sz="1200" dirty="0"/>
              <a:t>. SoCC’19 </a:t>
            </a:r>
          </a:p>
          <a:p>
            <a:r>
              <a:rPr kumimoji="1" lang="en-US" altLang="zh-CN" sz="1200" dirty="0"/>
              <a:t>[4] </a:t>
            </a:r>
            <a:r>
              <a:rPr kumimoji="1" lang="en-US" altLang="zh-CN" sz="1200" dirty="0" err="1"/>
              <a:t>Sebs</a:t>
            </a:r>
            <a:r>
              <a:rPr kumimoji="1" lang="en-US" altLang="zh-CN" sz="1200" dirty="0"/>
              <a:t>: a serverless benchmark suite for function-as-a-service computing. Middleware’21 </a:t>
            </a:r>
          </a:p>
          <a:p>
            <a:endParaRPr kumimoji="1" lang="en-US" altLang="zh-CN" sz="1200" dirty="0"/>
          </a:p>
          <a:p>
            <a:endParaRPr kumimoji="1" lang="en-US" altLang="zh-CN" sz="12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5ECDB00-8C43-0C84-278F-54E8EF513480}"/>
              </a:ext>
            </a:extLst>
          </p:cNvPr>
          <p:cNvGrpSpPr/>
          <p:nvPr/>
        </p:nvGrpSpPr>
        <p:grpSpPr>
          <a:xfrm>
            <a:off x="1821333" y="2717945"/>
            <a:ext cx="9080999" cy="1229334"/>
            <a:chOff x="7284302" y="1463567"/>
            <a:chExt cx="4039531" cy="1229334"/>
          </a:xfrm>
        </p:grpSpPr>
        <p:sp>
          <p:nvSpPr>
            <p:cNvPr id="8" name="Rectangle 11">
              <a:extLst>
                <a:ext uri="{FF2B5EF4-FFF2-40B4-BE49-F238E27FC236}">
                  <a16:creationId xmlns:a16="http://schemas.microsoft.com/office/drawing/2014/main" id="{6DFB07C7-3AE9-C1CE-9214-E220E4E2DD20}"/>
                </a:ext>
              </a:extLst>
            </p:cNvPr>
            <p:cNvSpPr/>
            <p:nvPr/>
          </p:nvSpPr>
          <p:spPr>
            <a:xfrm>
              <a:off x="7284302" y="1463567"/>
              <a:ext cx="3502011" cy="1229334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8B95541-19B8-A110-3A6D-02C74809B6CB}"/>
                </a:ext>
              </a:extLst>
            </p:cNvPr>
            <p:cNvSpPr txBox="1"/>
            <p:nvPr/>
          </p:nvSpPr>
          <p:spPr>
            <a:xfrm>
              <a:off x="7371019" y="1599834"/>
              <a:ext cx="3952814" cy="83099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kumimoji="1" lang="en-US" altLang="zh-CN" sz="2400" b="1" dirty="0">
                  <a:latin typeface="Lato" panose="020F0502020204030203" pitchFamily="34" charset="0"/>
                  <a:cs typeface="Consolas" panose="020B0609020204030204" pitchFamily="49" charset="0"/>
                </a:rPr>
                <a:t>16—73% latency improvements to </a:t>
              </a:r>
              <a:r>
                <a:rPr kumimoji="1" lang="en-US" altLang="zh-CN" sz="2400" b="1" dirty="0" err="1">
                  <a:latin typeface="Lato" panose="020F0502020204030203" pitchFamily="34" charset="0"/>
                  <a:cs typeface="Consolas" panose="020B0609020204030204" pitchFamily="49" charset="0"/>
                </a:rPr>
                <a:t>Coldstart</a:t>
              </a:r>
              <a:r>
                <a:rPr kumimoji="1" lang="en-US" altLang="zh-CN" sz="2400" b="1" dirty="0">
                  <a:latin typeface="Lato" panose="020F0502020204030203" pitchFamily="34" charset="0"/>
                  <a:cs typeface="Consolas" panose="020B0609020204030204" pitchFamily="49" charset="0"/>
                </a:rPr>
                <a:t> (</a:t>
              </a:r>
              <a:r>
                <a:rPr kumimoji="1" lang="en-US" altLang="zh-CN" sz="2400" b="1" dirty="0" err="1">
                  <a:latin typeface="Lato" panose="020F0502020204030203" pitchFamily="34" charset="0"/>
                  <a:cs typeface="Consolas" panose="020B0609020204030204" pitchFamily="49" charset="0"/>
                </a:rPr>
                <a:t>FaasNET</a:t>
              </a:r>
              <a:r>
                <a:rPr kumimoji="1" lang="en-US" altLang="zh-CN" sz="2400" b="1" dirty="0">
                  <a:latin typeface="Lato" panose="020F0502020204030203" pitchFamily="34" charset="0"/>
                  <a:cs typeface="Consolas" panose="020B0609020204030204" pitchFamily="49" charset="0"/>
                </a:rPr>
                <a:t>) </a:t>
              </a:r>
            </a:p>
            <a:p>
              <a:r>
                <a:rPr kumimoji="1" lang="en-US" altLang="zh-CN" sz="2400" b="1" dirty="0">
                  <a:latin typeface="Lato" panose="020F0502020204030203" pitchFamily="34" charset="0"/>
                  <a:cs typeface="Consolas" panose="020B0609020204030204" pitchFamily="49" charset="0"/>
                </a:rPr>
                <a:t>w/o image pull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78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4DF692-E502-1251-973F-9C61FF028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 #2: accelerate state transfer between functions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C3B328-EBDE-DD7A-C02B-39D2EFD8D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4000"/>
            <a:ext cx="9144000" cy="1520921"/>
          </a:xfrm>
        </p:spPr>
        <p:txBody>
          <a:bodyPr/>
          <a:lstStyle/>
          <a:p>
            <a:r>
              <a:rPr kumimoji="1" lang="en-US" altLang="zh-CN" dirty="0"/>
              <a:t>Serverless function can compose multiple functions together </a:t>
            </a:r>
          </a:p>
          <a:p>
            <a:pPr lvl="1"/>
            <a:r>
              <a:rPr kumimoji="1" lang="en-US" altLang="zh-CN" dirty="0"/>
              <a:t>The functions are typically organized into a DAG (Direct acyclic graph)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FFB308-0F75-6714-D4E3-6DCA7599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7BCA27-C2BE-4C79-148B-19E5DA6F73F5}"/>
              </a:ext>
            </a:extLst>
          </p:cNvPr>
          <p:cNvSpPr/>
          <p:nvPr/>
        </p:nvSpPr>
        <p:spPr>
          <a:xfrm>
            <a:off x="508000" y="3535332"/>
            <a:ext cx="3316377" cy="783165"/>
          </a:xfrm>
          <a:prstGeom prst="rect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C589EA-556B-D9C5-4BB4-A5B14F7F92F2}"/>
              </a:ext>
            </a:extLst>
          </p:cNvPr>
          <p:cNvSpPr txBox="1"/>
          <p:nvPr/>
        </p:nvSpPr>
        <p:spPr>
          <a:xfrm>
            <a:off x="508000" y="3556829"/>
            <a:ext cx="33650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def produce():</a:t>
            </a:r>
          </a:p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data = </a:t>
            </a:r>
            <a:r>
              <a:rPr lang="en" altLang="zh-CN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pd.read_csv</a:t>
            </a:r>
            <a:r>
              <a:rPr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" altLang="zh-CN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some_csv</a:t>
            </a:r>
            <a:r>
              <a:rPr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kumimoji="1"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data</a:t>
            </a:r>
            <a:endParaRPr kumimoji="1" lang="zh-CN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59F922E-2346-66D8-AC09-A501BF7D6414}"/>
              </a:ext>
            </a:extLst>
          </p:cNvPr>
          <p:cNvSpPr/>
          <p:nvPr/>
        </p:nvSpPr>
        <p:spPr>
          <a:xfrm>
            <a:off x="508000" y="4487114"/>
            <a:ext cx="3316377" cy="646518"/>
          </a:xfrm>
          <a:prstGeom prst="rect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384A8D-A0E4-E3B9-7A0D-86157E9AFB59}"/>
              </a:ext>
            </a:extLst>
          </p:cNvPr>
          <p:cNvSpPr txBox="1"/>
          <p:nvPr/>
        </p:nvSpPr>
        <p:spPr>
          <a:xfrm>
            <a:off x="508000" y="4525863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def consumer_1(data):</a:t>
            </a:r>
          </a:p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process_data_1(data)</a:t>
            </a:r>
            <a:endParaRPr kumimoji="1" lang="zh-CN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CF046F-174A-2D2E-4DB1-D1F105F89F34}"/>
              </a:ext>
            </a:extLst>
          </p:cNvPr>
          <p:cNvSpPr txBox="1"/>
          <p:nvPr/>
        </p:nvSpPr>
        <p:spPr>
          <a:xfrm>
            <a:off x="1666335" y="5019600"/>
            <a:ext cx="777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1" lang="zh-CN" alt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753F8354-22B5-8E75-D314-B009EE251E03}"/>
              </a:ext>
            </a:extLst>
          </p:cNvPr>
          <p:cNvSpPr/>
          <p:nvPr/>
        </p:nvSpPr>
        <p:spPr>
          <a:xfrm>
            <a:off x="1840302" y="4198190"/>
            <a:ext cx="329768" cy="403320"/>
          </a:xfrm>
          <a:custGeom>
            <a:avLst/>
            <a:gdLst>
              <a:gd name="connsiteX0" fmla="*/ 0 w 329768"/>
              <a:gd name="connsiteY0" fmla="*/ 0 h 403320"/>
              <a:gd name="connsiteX1" fmla="*/ 299049 w 329768"/>
              <a:gd name="connsiteY1" fmla="*/ 362310 h 403320"/>
              <a:gd name="connsiteX2" fmla="*/ 304800 w 329768"/>
              <a:gd name="connsiteY2" fmla="*/ 379562 h 40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9768" h="403320">
                <a:moveTo>
                  <a:pt x="0" y="0"/>
                </a:moveTo>
                <a:lnTo>
                  <a:pt x="299049" y="362310"/>
                </a:lnTo>
                <a:cubicBezTo>
                  <a:pt x="349849" y="425570"/>
                  <a:pt x="327324" y="402566"/>
                  <a:pt x="304800" y="37956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C8B3B84-DF1C-544E-568A-8258C5532E3E}"/>
              </a:ext>
            </a:extLst>
          </p:cNvPr>
          <p:cNvSpPr/>
          <p:nvPr/>
        </p:nvSpPr>
        <p:spPr>
          <a:xfrm>
            <a:off x="546244" y="2534248"/>
            <a:ext cx="504166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3BC14A3-C11C-E225-7891-A12E80153518}"/>
              </a:ext>
            </a:extLst>
          </p:cNvPr>
          <p:cNvCxnSpPr>
            <a:cxnSpLocks/>
          </p:cNvCxnSpPr>
          <p:nvPr/>
        </p:nvCxnSpPr>
        <p:spPr>
          <a:xfrm>
            <a:off x="5107261" y="3424556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CDFB283-9D38-1BB3-EA80-53B67B8942E2}"/>
              </a:ext>
            </a:extLst>
          </p:cNvPr>
          <p:cNvCxnSpPr>
            <a:cxnSpLocks/>
          </p:cNvCxnSpPr>
          <p:nvPr/>
        </p:nvCxnSpPr>
        <p:spPr>
          <a:xfrm>
            <a:off x="5107261" y="3924516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B9AED52C-0852-11FB-7576-7E80A0EDB85C}"/>
              </a:ext>
            </a:extLst>
          </p:cNvPr>
          <p:cNvCxnSpPr>
            <a:cxnSpLocks/>
          </p:cNvCxnSpPr>
          <p:nvPr/>
        </p:nvCxnSpPr>
        <p:spPr>
          <a:xfrm>
            <a:off x="5107261" y="4410014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A78070E0-3720-F886-FB9C-E21AC7A09747}"/>
              </a:ext>
            </a:extLst>
          </p:cNvPr>
          <p:cNvCxnSpPr>
            <a:cxnSpLocks/>
          </p:cNvCxnSpPr>
          <p:nvPr/>
        </p:nvCxnSpPr>
        <p:spPr>
          <a:xfrm>
            <a:off x="5150393" y="5010987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3467451C-47A5-E516-366B-0A4022AA7C3E}"/>
              </a:ext>
            </a:extLst>
          </p:cNvPr>
          <p:cNvSpPr txBox="1"/>
          <p:nvPr/>
        </p:nvSpPr>
        <p:spPr>
          <a:xfrm>
            <a:off x="625080" y="2499531"/>
            <a:ext cx="346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p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5404B3F-B779-9348-787C-F204C15C9083}"/>
              </a:ext>
            </a:extLst>
          </p:cNvPr>
          <p:cNvSpPr/>
          <p:nvPr/>
        </p:nvSpPr>
        <p:spPr>
          <a:xfrm>
            <a:off x="1842173" y="2539238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5E61E2-CAEB-FD6A-5D99-39EC0892479A}"/>
              </a:ext>
            </a:extLst>
          </p:cNvPr>
          <p:cNvSpPr txBox="1"/>
          <p:nvPr/>
        </p:nvSpPr>
        <p:spPr>
          <a:xfrm>
            <a:off x="1921009" y="2504521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c_1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A38F0E56-AE24-701F-BE4A-86D879502347}"/>
              </a:ext>
            </a:extLst>
          </p:cNvPr>
          <p:cNvSpPr/>
          <p:nvPr/>
        </p:nvSpPr>
        <p:spPr>
          <a:xfrm>
            <a:off x="1842173" y="3012988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B118D4-1799-CBE1-DC10-74EFBFC357C4}"/>
              </a:ext>
            </a:extLst>
          </p:cNvPr>
          <p:cNvSpPr txBox="1"/>
          <p:nvPr/>
        </p:nvSpPr>
        <p:spPr>
          <a:xfrm>
            <a:off x="1921009" y="2978271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c_2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5C08A71-EA98-94BB-6642-54FA47291CE7}"/>
              </a:ext>
            </a:extLst>
          </p:cNvPr>
          <p:cNvSpPr/>
          <p:nvPr/>
        </p:nvSpPr>
        <p:spPr>
          <a:xfrm>
            <a:off x="3012416" y="2541982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F457DB8-C8E3-733F-8001-72D8499DC2B8}"/>
              </a:ext>
            </a:extLst>
          </p:cNvPr>
          <p:cNvSpPr txBox="1"/>
          <p:nvPr/>
        </p:nvSpPr>
        <p:spPr>
          <a:xfrm>
            <a:off x="3091252" y="2507265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c_3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AE8E7028-1D73-2712-5BAE-C25A068D3C7D}"/>
              </a:ext>
            </a:extLst>
          </p:cNvPr>
          <p:cNvSpPr/>
          <p:nvPr/>
        </p:nvSpPr>
        <p:spPr>
          <a:xfrm>
            <a:off x="1127185" y="2731699"/>
            <a:ext cx="667109" cy="5751"/>
          </a:xfrm>
          <a:custGeom>
            <a:avLst/>
            <a:gdLst>
              <a:gd name="connsiteX0" fmla="*/ 0 w 667109"/>
              <a:gd name="connsiteY0" fmla="*/ 0 h 5751"/>
              <a:gd name="connsiteX1" fmla="*/ 667109 w 667109"/>
              <a:gd name="connsiteY1" fmla="*/ 5751 h 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109" h="5751">
                <a:moveTo>
                  <a:pt x="0" y="0"/>
                </a:moveTo>
                <a:lnTo>
                  <a:pt x="667109" y="57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任意形状 30">
            <a:extLst>
              <a:ext uri="{FF2B5EF4-FFF2-40B4-BE49-F238E27FC236}">
                <a16:creationId xmlns:a16="http://schemas.microsoft.com/office/drawing/2014/main" id="{22D19D11-8686-B13F-ED6D-F79930679CBF}"/>
              </a:ext>
            </a:extLst>
          </p:cNvPr>
          <p:cNvSpPr/>
          <p:nvPr/>
        </p:nvSpPr>
        <p:spPr>
          <a:xfrm>
            <a:off x="1155940" y="2823714"/>
            <a:ext cx="621102" cy="310551"/>
          </a:xfrm>
          <a:custGeom>
            <a:avLst/>
            <a:gdLst>
              <a:gd name="connsiteX0" fmla="*/ 0 w 621102"/>
              <a:gd name="connsiteY0" fmla="*/ 0 h 310551"/>
              <a:gd name="connsiteX1" fmla="*/ 621102 w 621102"/>
              <a:gd name="connsiteY1" fmla="*/ 310551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1102" h="310551">
                <a:moveTo>
                  <a:pt x="0" y="0"/>
                </a:moveTo>
                <a:lnTo>
                  <a:pt x="621102" y="3105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任意形状 33">
            <a:extLst>
              <a:ext uri="{FF2B5EF4-FFF2-40B4-BE49-F238E27FC236}">
                <a16:creationId xmlns:a16="http://schemas.microsoft.com/office/drawing/2014/main" id="{5D7BEA73-7FF2-F7E0-B06E-0E9E2B05C093}"/>
              </a:ext>
            </a:extLst>
          </p:cNvPr>
          <p:cNvSpPr/>
          <p:nvPr/>
        </p:nvSpPr>
        <p:spPr>
          <a:xfrm>
            <a:off x="1155940" y="2276847"/>
            <a:ext cx="1892060" cy="293825"/>
          </a:xfrm>
          <a:custGeom>
            <a:avLst/>
            <a:gdLst>
              <a:gd name="connsiteX0" fmla="*/ 0 w 1892060"/>
              <a:gd name="connsiteY0" fmla="*/ 293825 h 293825"/>
              <a:gd name="connsiteX1" fmla="*/ 1115683 w 1892060"/>
              <a:gd name="connsiteY1" fmla="*/ 527 h 293825"/>
              <a:gd name="connsiteX2" fmla="*/ 1892060 w 1892060"/>
              <a:gd name="connsiteY2" fmla="*/ 236316 h 29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2060" h="293825">
                <a:moveTo>
                  <a:pt x="0" y="293825"/>
                </a:moveTo>
                <a:cubicBezTo>
                  <a:pt x="400170" y="151968"/>
                  <a:pt x="800340" y="10112"/>
                  <a:pt x="1115683" y="527"/>
                </a:cubicBezTo>
                <a:cubicBezTo>
                  <a:pt x="1431026" y="-9058"/>
                  <a:pt x="1661543" y="113629"/>
                  <a:pt x="1892060" y="23631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8685B55-9486-550D-FE88-BFC2CF566FAA}"/>
              </a:ext>
            </a:extLst>
          </p:cNvPr>
          <p:cNvSpPr txBox="1"/>
          <p:nvPr/>
        </p:nvSpPr>
        <p:spPr>
          <a:xfrm>
            <a:off x="2808476" y="2785406"/>
            <a:ext cx="777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1" lang="zh-CN" alt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53E501D-67AF-8A78-5A65-BFDAA46728A2}"/>
              </a:ext>
            </a:extLst>
          </p:cNvPr>
          <p:cNvSpPr txBox="1"/>
          <p:nvPr/>
        </p:nvSpPr>
        <p:spPr>
          <a:xfrm>
            <a:off x="461752" y="2959084"/>
            <a:ext cx="793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u="sng" dirty="0"/>
              <a:t>DAG</a:t>
            </a:r>
            <a:endParaRPr lang="zh-CN" altLang="en-US" u="sng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E2E004E8-6DE1-F8EB-DFC2-D16E21CEF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4" y="3744813"/>
            <a:ext cx="439417" cy="439417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C64C4166-5D08-9E03-DB0E-338A966EB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266" y="3143751"/>
            <a:ext cx="509232" cy="509232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D0C74813-C5FC-3FE6-6C76-E14688CC1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4" y="4214363"/>
            <a:ext cx="439417" cy="43941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81AA7326-1083-5F92-EA01-74220D988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3" y="4787473"/>
            <a:ext cx="439417" cy="439417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C776F481-DA63-1BCE-797C-1D672DC11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047" y="2278275"/>
            <a:ext cx="509231" cy="509231"/>
          </a:xfrm>
          <a:prstGeom prst="rect">
            <a:avLst/>
          </a:prstGeom>
        </p:spPr>
      </p:pic>
      <p:sp>
        <p:nvSpPr>
          <p:cNvPr id="48" name="任意形状 47">
            <a:extLst>
              <a:ext uri="{FF2B5EF4-FFF2-40B4-BE49-F238E27FC236}">
                <a16:creationId xmlns:a16="http://schemas.microsoft.com/office/drawing/2014/main" id="{C01E7BDF-8EB9-8CBB-24D5-AB12D91DDC17}"/>
              </a:ext>
            </a:extLst>
          </p:cNvPr>
          <p:cNvSpPr/>
          <p:nvPr/>
        </p:nvSpPr>
        <p:spPr>
          <a:xfrm>
            <a:off x="5377132" y="2579498"/>
            <a:ext cx="943251" cy="802057"/>
          </a:xfrm>
          <a:custGeom>
            <a:avLst/>
            <a:gdLst>
              <a:gd name="connsiteX0" fmla="*/ 46008 w 943251"/>
              <a:gd name="connsiteY0" fmla="*/ 14177 h 802057"/>
              <a:gd name="connsiteX1" fmla="*/ 943155 w 943251"/>
              <a:gd name="connsiteY1" fmla="*/ 106193 h 802057"/>
              <a:gd name="connsiteX2" fmla="*/ 0 w 943251"/>
              <a:gd name="connsiteY2" fmla="*/ 802057 h 80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3251" h="802057">
                <a:moveTo>
                  <a:pt x="46008" y="14177"/>
                </a:moveTo>
                <a:cubicBezTo>
                  <a:pt x="498415" y="-5472"/>
                  <a:pt x="950823" y="-25120"/>
                  <a:pt x="943155" y="106193"/>
                </a:cubicBezTo>
                <a:cubicBezTo>
                  <a:pt x="935487" y="237506"/>
                  <a:pt x="467743" y="519781"/>
                  <a:pt x="0" y="8020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839A908A-40B8-C340-845C-0150056996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006" y="2413231"/>
            <a:ext cx="1170034" cy="4442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C52667A8-D334-4EE7-0BB4-86867D511167}"/>
              </a:ext>
            </a:extLst>
          </p:cNvPr>
          <p:cNvSpPr txBox="1"/>
          <p:nvPr/>
        </p:nvSpPr>
        <p:spPr>
          <a:xfrm>
            <a:off x="5348307" y="2907125"/>
            <a:ext cx="1118895" cy="287577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DAG request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3E1302EB-696F-4083-483F-F60DB9E5E615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5480649" y="3430056"/>
            <a:ext cx="462652" cy="48876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>
            <a:extLst>
              <a:ext uri="{FF2B5EF4-FFF2-40B4-BE49-F238E27FC236}">
                <a16:creationId xmlns:a16="http://schemas.microsoft.com/office/drawing/2014/main" id="{0D3C1174-D187-51AD-E4EC-D3CDA9581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90" y="2406034"/>
            <a:ext cx="246299" cy="24629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5A9F58C-05E3-F328-8FD9-CBD12270CC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7770" y="2408291"/>
            <a:ext cx="246298" cy="246298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22A10BB-3941-FDE1-FCC3-7030435831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5340" y="2927764"/>
            <a:ext cx="246298" cy="246298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1B732A89-057B-EE16-C05C-C5B3DAF183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8506" y="2423759"/>
            <a:ext cx="246298" cy="246298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29DCB06-37E7-37A6-7484-75FDBD84D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301" y="3795674"/>
            <a:ext cx="246299" cy="246299"/>
          </a:xfrm>
          <a:prstGeom prst="rect">
            <a:avLst/>
          </a:prstGeom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173E0E96-A9F0-0F6E-5036-0B8F07698EE7}"/>
              </a:ext>
            </a:extLst>
          </p:cNvPr>
          <p:cNvSpPr/>
          <p:nvPr/>
        </p:nvSpPr>
        <p:spPr>
          <a:xfrm>
            <a:off x="6208863" y="3792598"/>
            <a:ext cx="197215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35BE38B-61F3-2FC5-0C5E-A72CF7D9D11A}"/>
              </a:ext>
            </a:extLst>
          </p:cNvPr>
          <p:cNvCxnSpPr>
            <a:cxnSpLocks/>
          </p:cNvCxnSpPr>
          <p:nvPr/>
        </p:nvCxnSpPr>
        <p:spPr>
          <a:xfrm>
            <a:off x="5426241" y="3411650"/>
            <a:ext cx="640209" cy="988200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2A55DC50-45F9-7D5E-16A1-26C487495B4C}"/>
              </a:ext>
            </a:extLst>
          </p:cNvPr>
          <p:cNvCxnSpPr>
            <a:cxnSpLocks/>
          </p:cNvCxnSpPr>
          <p:nvPr/>
        </p:nvCxnSpPr>
        <p:spPr>
          <a:xfrm>
            <a:off x="5412398" y="3435293"/>
            <a:ext cx="670208" cy="1584307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图片 64">
            <a:extLst>
              <a:ext uri="{FF2B5EF4-FFF2-40B4-BE49-F238E27FC236}">
                <a16:creationId xmlns:a16="http://schemas.microsoft.com/office/drawing/2014/main" id="{FCF6E142-97D8-3741-A15D-73117548F4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3938" y="4264457"/>
            <a:ext cx="246298" cy="246298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72A0DF91-60E1-B4B3-C6C6-3E8F1385A3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7361" y="4884032"/>
            <a:ext cx="246298" cy="246298"/>
          </a:xfrm>
          <a:prstGeom prst="rect">
            <a:avLst/>
          </a:prstGeom>
        </p:spPr>
      </p:pic>
      <p:sp>
        <p:nvSpPr>
          <p:cNvPr id="67" name="矩形 66">
            <a:extLst>
              <a:ext uri="{FF2B5EF4-FFF2-40B4-BE49-F238E27FC236}">
                <a16:creationId xmlns:a16="http://schemas.microsoft.com/office/drawing/2014/main" id="{CCCCB9D8-9733-356A-18A2-268EB0B35C2B}"/>
              </a:ext>
            </a:extLst>
          </p:cNvPr>
          <p:cNvSpPr/>
          <p:nvPr/>
        </p:nvSpPr>
        <p:spPr>
          <a:xfrm>
            <a:off x="6344013" y="4261062"/>
            <a:ext cx="428027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E47700A3-0D98-5C7D-5004-1D1A9BFF76BA}"/>
              </a:ext>
            </a:extLst>
          </p:cNvPr>
          <p:cNvSpPr/>
          <p:nvPr/>
        </p:nvSpPr>
        <p:spPr>
          <a:xfrm>
            <a:off x="6390122" y="4873102"/>
            <a:ext cx="428027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E7B9BA31-B1B7-9B61-9D80-21F1645A6A35}"/>
              </a:ext>
            </a:extLst>
          </p:cNvPr>
          <p:cNvCxnSpPr>
            <a:cxnSpLocks/>
          </p:cNvCxnSpPr>
          <p:nvPr/>
        </p:nvCxnSpPr>
        <p:spPr>
          <a:xfrm flipV="1">
            <a:off x="6412672" y="3413820"/>
            <a:ext cx="359368" cy="502344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69F5B90-EAC1-EDEB-38A4-3CB199446414}"/>
              </a:ext>
            </a:extLst>
          </p:cNvPr>
          <p:cNvCxnSpPr>
            <a:cxnSpLocks/>
          </p:cNvCxnSpPr>
          <p:nvPr/>
        </p:nvCxnSpPr>
        <p:spPr>
          <a:xfrm flipV="1">
            <a:off x="6794484" y="3430056"/>
            <a:ext cx="408783" cy="984651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B22DBF85-7E27-B3D2-7C91-A2DD24411D9F}"/>
              </a:ext>
            </a:extLst>
          </p:cNvPr>
          <p:cNvCxnSpPr>
            <a:cxnSpLocks/>
          </p:cNvCxnSpPr>
          <p:nvPr/>
        </p:nvCxnSpPr>
        <p:spPr>
          <a:xfrm flipV="1">
            <a:off x="6843899" y="3449183"/>
            <a:ext cx="486728" cy="1580487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连接符 74">
            <a:extLst>
              <a:ext uri="{FF2B5EF4-FFF2-40B4-BE49-F238E27FC236}">
                <a16:creationId xmlns:a16="http://schemas.microsoft.com/office/drawing/2014/main" id="{B717D1A0-264B-64D5-AD70-2470D29CD3FE}"/>
              </a:ext>
            </a:extLst>
          </p:cNvPr>
          <p:cNvCxnSpPr>
            <a:cxnSpLocks/>
          </p:cNvCxnSpPr>
          <p:nvPr/>
        </p:nvCxnSpPr>
        <p:spPr>
          <a:xfrm flipH="1">
            <a:off x="6230221" y="5084201"/>
            <a:ext cx="350292" cy="35360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>
            <a:extLst>
              <a:ext uri="{FF2B5EF4-FFF2-40B4-BE49-F238E27FC236}">
                <a16:creationId xmlns:a16="http://schemas.microsoft.com/office/drawing/2014/main" id="{CF8A3687-EFCC-752A-37C6-FFFB7E980BC4}"/>
              </a:ext>
            </a:extLst>
          </p:cNvPr>
          <p:cNvSpPr txBox="1"/>
          <p:nvPr/>
        </p:nvSpPr>
        <p:spPr>
          <a:xfrm>
            <a:off x="5057278" y="5308616"/>
            <a:ext cx="150574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dirty="0"/>
              <a:t>Run the function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4534751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4DF692-E502-1251-973F-9C61FF028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 #2: accelerate state transfer between functions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C3B328-EBDE-DD7A-C02B-39D2EFD8D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4000"/>
            <a:ext cx="9144000" cy="1520921"/>
          </a:xfrm>
        </p:spPr>
        <p:txBody>
          <a:bodyPr/>
          <a:lstStyle/>
          <a:p>
            <a:r>
              <a:rPr kumimoji="1" lang="en-US" altLang="zh-CN" dirty="0"/>
              <a:t>Serverless function can compose multiple functions together </a:t>
            </a:r>
          </a:p>
          <a:p>
            <a:pPr lvl="1"/>
            <a:r>
              <a:rPr kumimoji="1" lang="en-US" altLang="zh-CN" dirty="0"/>
              <a:t>The functions are typically organized into a DAG (Direct acyclic graph)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Problem</a:t>
            </a:r>
            <a:r>
              <a:rPr kumimoji="1" lang="en-US" altLang="zh-CN" dirty="0"/>
              <a:t>: Transferring states are costly due to (de)serialization + memory copies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FFB308-0F75-6714-D4E3-6DCA7599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7BCA27-C2BE-4C79-148B-19E5DA6F73F5}"/>
              </a:ext>
            </a:extLst>
          </p:cNvPr>
          <p:cNvSpPr/>
          <p:nvPr/>
        </p:nvSpPr>
        <p:spPr>
          <a:xfrm>
            <a:off x="508000" y="3535332"/>
            <a:ext cx="3316377" cy="783165"/>
          </a:xfrm>
          <a:prstGeom prst="rect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C589EA-556B-D9C5-4BB4-A5B14F7F92F2}"/>
              </a:ext>
            </a:extLst>
          </p:cNvPr>
          <p:cNvSpPr txBox="1"/>
          <p:nvPr/>
        </p:nvSpPr>
        <p:spPr>
          <a:xfrm>
            <a:off x="508000" y="3556829"/>
            <a:ext cx="33650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def produce():</a:t>
            </a:r>
          </a:p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data = </a:t>
            </a:r>
            <a:r>
              <a:rPr lang="en" altLang="zh-CN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pd.read_csv</a:t>
            </a:r>
            <a:r>
              <a:rPr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" altLang="zh-CN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some_csv</a:t>
            </a:r>
            <a:r>
              <a:rPr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kumimoji="1"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data</a:t>
            </a:r>
            <a:endParaRPr kumimoji="1" lang="zh-CN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59F922E-2346-66D8-AC09-A501BF7D6414}"/>
              </a:ext>
            </a:extLst>
          </p:cNvPr>
          <p:cNvSpPr/>
          <p:nvPr/>
        </p:nvSpPr>
        <p:spPr>
          <a:xfrm>
            <a:off x="508000" y="4487114"/>
            <a:ext cx="3316377" cy="646518"/>
          </a:xfrm>
          <a:prstGeom prst="rect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384A8D-A0E4-E3B9-7A0D-86157E9AFB59}"/>
              </a:ext>
            </a:extLst>
          </p:cNvPr>
          <p:cNvSpPr txBox="1"/>
          <p:nvPr/>
        </p:nvSpPr>
        <p:spPr>
          <a:xfrm>
            <a:off x="508000" y="4525863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def consumer_1(data):</a:t>
            </a:r>
          </a:p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process_data_1(data)</a:t>
            </a:r>
            <a:endParaRPr kumimoji="1" lang="zh-CN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CF046F-174A-2D2E-4DB1-D1F105F89F34}"/>
              </a:ext>
            </a:extLst>
          </p:cNvPr>
          <p:cNvSpPr txBox="1"/>
          <p:nvPr/>
        </p:nvSpPr>
        <p:spPr>
          <a:xfrm>
            <a:off x="1666335" y="5019600"/>
            <a:ext cx="777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1" lang="zh-CN" alt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753F8354-22B5-8E75-D314-B009EE251E03}"/>
              </a:ext>
            </a:extLst>
          </p:cNvPr>
          <p:cNvSpPr/>
          <p:nvPr/>
        </p:nvSpPr>
        <p:spPr>
          <a:xfrm>
            <a:off x="1840302" y="4198190"/>
            <a:ext cx="329768" cy="403320"/>
          </a:xfrm>
          <a:custGeom>
            <a:avLst/>
            <a:gdLst>
              <a:gd name="connsiteX0" fmla="*/ 0 w 329768"/>
              <a:gd name="connsiteY0" fmla="*/ 0 h 403320"/>
              <a:gd name="connsiteX1" fmla="*/ 299049 w 329768"/>
              <a:gd name="connsiteY1" fmla="*/ 362310 h 403320"/>
              <a:gd name="connsiteX2" fmla="*/ 304800 w 329768"/>
              <a:gd name="connsiteY2" fmla="*/ 379562 h 40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9768" h="403320">
                <a:moveTo>
                  <a:pt x="0" y="0"/>
                </a:moveTo>
                <a:lnTo>
                  <a:pt x="299049" y="362310"/>
                </a:lnTo>
                <a:cubicBezTo>
                  <a:pt x="349849" y="425570"/>
                  <a:pt x="327324" y="402566"/>
                  <a:pt x="304800" y="37956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C8B3B84-DF1C-544E-568A-8258C5532E3E}"/>
              </a:ext>
            </a:extLst>
          </p:cNvPr>
          <p:cNvSpPr/>
          <p:nvPr/>
        </p:nvSpPr>
        <p:spPr>
          <a:xfrm>
            <a:off x="546244" y="2534248"/>
            <a:ext cx="504166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3BC14A3-C11C-E225-7891-A12E80153518}"/>
              </a:ext>
            </a:extLst>
          </p:cNvPr>
          <p:cNvCxnSpPr>
            <a:cxnSpLocks/>
          </p:cNvCxnSpPr>
          <p:nvPr/>
        </p:nvCxnSpPr>
        <p:spPr>
          <a:xfrm>
            <a:off x="5107261" y="3424556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CDFB283-9D38-1BB3-EA80-53B67B8942E2}"/>
              </a:ext>
            </a:extLst>
          </p:cNvPr>
          <p:cNvCxnSpPr>
            <a:cxnSpLocks/>
          </p:cNvCxnSpPr>
          <p:nvPr/>
        </p:nvCxnSpPr>
        <p:spPr>
          <a:xfrm>
            <a:off x="5107261" y="3924516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B9AED52C-0852-11FB-7576-7E80A0EDB85C}"/>
              </a:ext>
            </a:extLst>
          </p:cNvPr>
          <p:cNvCxnSpPr>
            <a:cxnSpLocks/>
          </p:cNvCxnSpPr>
          <p:nvPr/>
        </p:nvCxnSpPr>
        <p:spPr>
          <a:xfrm>
            <a:off x="5107261" y="4410014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A78070E0-3720-F886-FB9C-E21AC7A09747}"/>
              </a:ext>
            </a:extLst>
          </p:cNvPr>
          <p:cNvCxnSpPr>
            <a:cxnSpLocks/>
          </p:cNvCxnSpPr>
          <p:nvPr/>
        </p:nvCxnSpPr>
        <p:spPr>
          <a:xfrm>
            <a:off x="5150393" y="5010987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3467451C-47A5-E516-366B-0A4022AA7C3E}"/>
              </a:ext>
            </a:extLst>
          </p:cNvPr>
          <p:cNvSpPr txBox="1"/>
          <p:nvPr/>
        </p:nvSpPr>
        <p:spPr>
          <a:xfrm>
            <a:off x="625080" y="2499531"/>
            <a:ext cx="346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p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5404B3F-B779-9348-787C-F204C15C9083}"/>
              </a:ext>
            </a:extLst>
          </p:cNvPr>
          <p:cNvSpPr/>
          <p:nvPr/>
        </p:nvSpPr>
        <p:spPr>
          <a:xfrm>
            <a:off x="1842173" y="2539238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5E61E2-CAEB-FD6A-5D99-39EC0892479A}"/>
              </a:ext>
            </a:extLst>
          </p:cNvPr>
          <p:cNvSpPr txBox="1"/>
          <p:nvPr/>
        </p:nvSpPr>
        <p:spPr>
          <a:xfrm>
            <a:off x="1921009" y="2504521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c_1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A38F0E56-AE24-701F-BE4A-86D879502347}"/>
              </a:ext>
            </a:extLst>
          </p:cNvPr>
          <p:cNvSpPr/>
          <p:nvPr/>
        </p:nvSpPr>
        <p:spPr>
          <a:xfrm>
            <a:off x="1842173" y="3012988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B118D4-1799-CBE1-DC10-74EFBFC357C4}"/>
              </a:ext>
            </a:extLst>
          </p:cNvPr>
          <p:cNvSpPr txBox="1"/>
          <p:nvPr/>
        </p:nvSpPr>
        <p:spPr>
          <a:xfrm>
            <a:off x="1921009" y="2978271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c_2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5C08A71-EA98-94BB-6642-54FA47291CE7}"/>
              </a:ext>
            </a:extLst>
          </p:cNvPr>
          <p:cNvSpPr/>
          <p:nvPr/>
        </p:nvSpPr>
        <p:spPr>
          <a:xfrm>
            <a:off x="3012416" y="2541982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F457DB8-C8E3-733F-8001-72D8499DC2B8}"/>
              </a:ext>
            </a:extLst>
          </p:cNvPr>
          <p:cNvSpPr txBox="1"/>
          <p:nvPr/>
        </p:nvSpPr>
        <p:spPr>
          <a:xfrm>
            <a:off x="3091252" y="2507265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c_3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AE8E7028-1D73-2712-5BAE-C25A068D3C7D}"/>
              </a:ext>
            </a:extLst>
          </p:cNvPr>
          <p:cNvSpPr/>
          <p:nvPr/>
        </p:nvSpPr>
        <p:spPr>
          <a:xfrm>
            <a:off x="1127185" y="2731699"/>
            <a:ext cx="667109" cy="5751"/>
          </a:xfrm>
          <a:custGeom>
            <a:avLst/>
            <a:gdLst>
              <a:gd name="connsiteX0" fmla="*/ 0 w 667109"/>
              <a:gd name="connsiteY0" fmla="*/ 0 h 5751"/>
              <a:gd name="connsiteX1" fmla="*/ 667109 w 667109"/>
              <a:gd name="connsiteY1" fmla="*/ 5751 h 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109" h="5751">
                <a:moveTo>
                  <a:pt x="0" y="0"/>
                </a:moveTo>
                <a:lnTo>
                  <a:pt x="667109" y="57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任意形状 30">
            <a:extLst>
              <a:ext uri="{FF2B5EF4-FFF2-40B4-BE49-F238E27FC236}">
                <a16:creationId xmlns:a16="http://schemas.microsoft.com/office/drawing/2014/main" id="{22D19D11-8686-B13F-ED6D-F79930679CBF}"/>
              </a:ext>
            </a:extLst>
          </p:cNvPr>
          <p:cNvSpPr/>
          <p:nvPr/>
        </p:nvSpPr>
        <p:spPr>
          <a:xfrm>
            <a:off x="1155940" y="2823714"/>
            <a:ext cx="621102" cy="310551"/>
          </a:xfrm>
          <a:custGeom>
            <a:avLst/>
            <a:gdLst>
              <a:gd name="connsiteX0" fmla="*/ 0 w 621102"/>
              <a:gd name="connsiteY0" fmla="*/ 0 h 310551"/>
              <a:gd name="connsiteX1" fmla="*/ 621102 w 621102"/>
              <a:gd name="connsiteY1" fmla="*/ 310551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1102" h="310551">
                <a:moveTo>
                  <a:pt x="0" y="0"/>
                </a:moveTo>
                <a:lnTo>
                  <a:pt x="621102" y="3105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任意形状 33">
            <a:extLst>
              <a:ext uri="{FF2B5EF4-FFF2-40B4-BE49-F238E27FC236}">
                <a16:creationId xmlns:a16="http://schemas.microsoft.com/office/drawing/2014/main" id="{5D7BEA73-7FF2-F7E0-B06E-0E9E2B05C093}"/>
              </a:ext>
            </a:extLst>
          </p:cNvPr>
          <p:cNvSpPr/>
          <p:nvPr/>
        </p:nvSpPr>
        <p:spPr>
          <a:xfrm>
            <a:off x="1155940" y="2276847"/>
            <a:ext cx="1892060" cy="293825"/>
          </a:xfrm>
          <a:custGeom>
            <a:avLst/>
            <a:gdLst>
              <a:gd name="connsiteX0" fmla="*/ 0 w 1892060"/>
              <a:gd name="connsiteY0" fmla="*/ 293825 h 293825"/>
              <a:gd name="connsiteX1" fmla="*/ 1115683 w 1892060"/>
              <a:gd name="connsiteY1" fmla="*/ 527 h 293825"/>
              <a:gd name="connsiteX2" fmla="*/ 1892060 w 1892060"/>
              <a:gd name="connsiteY2" fmla="*/ 236316 h 29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2060" h="293825">
                <a:moveTo>
                  <a:pt x="0" y="293825"/>
                </a:moveTo>
                <a:cubicBezTo>
                  <a:pt x="400170" y="151968"/>
                  <a:pt x="800340" y="10112"/>
                  <a:pt x="1115683" y="527"/>
                </a:cubicBezTo>
                <a:cubicBezTo>
                  <a:pt x="1431026" y="-9058"/>
                  <a:pt x="1661543" y="113629"/>
                  <a:pt x="1892060" y="23631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8685B55-9486-550D-FE88-BFC2CF566FAA}"/>
              </a:ext>
            </a:extLst>
          </p:cNvPr>
          <p:cNvSpPr txBox="1"/>
          <p:nvPr/>
        </p:nvSpPr>
        <p:spPr>
          <a:xfrm>
            <a:off x="2808476" y="2785406"/>
            <a:ext cx="777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1" lang="zh-CN" alt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53E501D-67AF-8A78-5A65-BFDAA46728A2}"/>
              </a:ext>
            </a:extLst>
          </p:cNvPr>
          <p:cNvSpPr txBox="1"/>
          <p:nvPr/>
        </p:nvSpPr>
        <p:spPr>
          <a:xfrm>
            <a:off x="461752" y="2959084"/>
            <a:ext cx="793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u="sng" dirty="0"/>
              <a:t>DAG</a:t>
            </a:r>
            <a:endParaRPr lang="zh-CN" altLang="en-US" u="sng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E2E004E8-6DE1-F8EB-DFC2-D16E21CEF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4" y="3744813"/>
            <a:ext cx="439417" cy="439417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C64C4166-5D08-9E03-DB0E-338A966EB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266" y="3143751"/>
            <a:ext cx="509232" cy="509232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D0C74813-C5FC-3FE6-6C76-E14688CC1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4" y="4214363"/>
            <a:ext cx="439417" cy="43941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81AA7326-1083-5F92-EA01-74220D988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3" y="4787473"/>
            <a:ext cx="439417" cy="439417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C776F481-DA63-1BCE-797C-1D672DC11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047" y="2278275"/>
            <a:ext cx="509231" cy="509231"/>
          </a:xfrm>
          <a:prstGeom prst="rect">
            <a:avLst/>
          </a:prstGeom>
        </p:spPr>
      </p:pic>
      <p:sp>
        <p:nvSpPr>
          <p:cNvPr id="48" name="任意形状 47">
            <a:extLst>
              <a:ext uri="{FF2B5EF4-FFF2-40B4-BE49-F238E27FC236}">
                <a16:creationId xmlns:a16="http://schemas.microsoft.com/office/drawing/2014/main" id="{C01E7BDF-8EB9-8CBB-24D5-AB12D91DDC17}"/>
              </a:ext>
            </a:extLst>
          </p:cNvPr>
          <p:cNvSpPr/>
          <p:nvPr/>
        </p:nvSpPr>
        <p:spPr>
          <a:xfrm>
            <a:off x="5377132" y="2579498"/>
            <a:ext cx="943251" cy="802057"/>
          </a:xfrm>
          <a:custGeom>
            <a:avLst/>
            <a:gdLst>
              <a:gd name="connsiteX0" fmla="*/ 46008 w 943251"/>
              <a:gd name="connsiteY0" fmla="*/ 14177 h 802057"/>
              <a:gd name="connsiteX1" fmla="*/ 943155 w 943251"/>
              <a:gd name="connsiteY1" fmla="*/ 106193 h 802057"/>
              <a:gd name="connsiteX2" fmla="*/ 0 w 943251"/>
              <a:gd name="connsiteY2" fmla="*/ 802057 h 80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3251" h="802057">
                <a:moveTo>
                  <a:pt x="46008" y="14177"/>
                </a:moveTo>
                <a:cubicBezTo>
                  <a:pt x="498415" y="-5472"/>
                  <a:pt x="950823" y="-25120"/>
                  <a:pt x="943155" y="106193"/>
                </a:cubicBezTo>
                <a:cubicBezTo>
                  <a:pt x="935487" y="237506"/>
                  <a:pt x="467743" y="519781"/>
                  <a:pt x="0" y="8020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839A908A-40B8-C340-845C-0150056996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006" y="2413231"/>
            <a:ext cx="1170034" cy="4442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C52667A8-D334-4EE7-0BB4-86867D511167}"/>
              </a:ext>
            </a:extLst>
          </p:cNvPr>
          <p:cNvSpPr txBox="1"/>
          <p:nvPr/>
        </p:nvSpPr>
        <p:spPr>
          <a:xfrm>
            <a:off x="5348307" y="2907125"/>
            <a:ext cx="1118895" cy="287577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DAG request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3E1302EB-696F-4083-483F-F60DB9E5E615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5480649" y="3430056"/>
            <a:ext cx="462652" cy="48876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>
            <a:extLst>
              <a:ext uri="{FF2B5EF4-FFF2-40B4-BE49-F238E27FC236}">
                <a16:creationId xmlns:a16="http://schemas.microsoft.com/office/drawing/2014/main" id="{0D3C1174-D187-51AD-E4EC-D3CDA9581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90" y="2406034"/>
            <a:ext cx="246299" cy="24629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5A9F58C-05E3-F328-8FD9-CBD12270CC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7770" y="2408291"/>
            <a:ext cx="246298" cy="246298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22A10BB-3941-FDE1-FCC3-7030435831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5340" y="2927764"/>
            <a:ext cx="246298" cy="246298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1B732A89-057B-EE16-C05C-C5B3DAF183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8506" y="2423759"/>
            <a:ext cx="246298" cy="246298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29DCB06-37E7-37A6-7484-75FDBD84D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301" y="3795674"/>
            <a:ext cx="246299" cy="246299"/>
          </a:xfrm>
          <a:prstGeom prst="rect">
            <a:avLst/>
          </a:prstGeom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173E0E96-A9F0-0F6E-5036-0B8F07698EE7}"/>
              </a:ext>
            </a:extLst>
          </p:cNvPr>
          <p:cNvSpPr/>
          <p:nvPr/>
        </p:nvSpPr>
        <p:spPr>
          <a:xfrm>
            <a:off x="6208863" y="3792598"/>
            <a:ext cx="197215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35BE38B-61F3-2FC5-0C5E-A72CF7D9D11A}"/>
              </a:ext>
            </a:extLst>
          </p:cNvPr>
          <p:cNvCxnSpPr>
            <a:cxnSpLocks/>
          </p:cNvCxnSpPr>
          <p:nvPr/>
        </p:nvCxnSpPr>
        <p:spPr>
          <a:xfrm>
            <a:off x="5426241" y="3411650"/>
            <a:ext cx="640209" cy="988200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2A55DC50-45F9-7D5E-16A1-26C487495B4C}"/>
              </a:ext>
            </a:extLst>
          </p:cNvPr>
          <p:cNvCxnSpPr>
            <a:cxnSpLocks/>
          </p:cNvCxnSpPr>
          <p:nvPr/>
        </p:nvCxnSpPr>
        <p:spPr>
          <a:xfrm>
            <a:off x="5412398" y="3435293"/>
            <a:ext cx="670208" cy="1584307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图片 64">
            <a:extLst>
              <a:ext uri="{FF2B5EF4-FFF2-40B4-BE49-F238E27FC236}">
                <a16:creationId xmlns:a16="http://schemas.microsoft.com/office/drawing/2014/main" id="{FCF6E142-97D8-3741-A15D-73117548F4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3938" y="4264457"/>
            <a:ext cx="246298" cy="246298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72A0DF91-60E1-B4B3-C6C6-3E8F1385A3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7361" y="4884032"/>
            <a:ext cx="246298" cy="246298"/>
          </a:xfrm>
          <a:prstGeom prst="rect">
            <a:avLst/>
          </a:prstGeom>
        </p:spPr>
      </p:pic>
      <p:sp>
        <p:nvSpPr>
          <p:cNvPr id="68" name="矩形 67">
            <a:extLst>
              <a:ext uri="{FF2B5EF4-FFF2-40B4-BE49-F238E27FC236}">
                <a16:creationId xmlns:a16="http://schemas.microsoft.com/office/drawing/2014/main" id="{E47700A3-0D98-5C7D-5004-1D1A9BFF76BA}"/>
              </a:ext>
            </a:extLst>
          </p:cNvPr>
          <p:cNvSpPr/>
          <p:nvPr/>
        </p:nvSpPr>
        <p:spPr>
          <a:xfrm>
            <a:off x="7691178" y="4858303"/>
            <a:ext cx="428027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E7B9BA31-B1B7-9B61-9D80-21F1645A6A35}"/>
              </a:ext>
            </a:extLst>
          </p:cNvPr>
          <p:cNvCxnSpPr>
            <a:cxnSpLocks/>
          </p:cNvCxnSpPr>
          <p:nvPr/>
        </p:nvCxnSpPr>
        <p:spPr>
          <a:xfrm flipV="1">
            <a:off x="6772040" y="3424556"/>
            <a:ext cx="359368" cy="502344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69F5B90-EAC1-EDEB-38A4-3CB199446414}"/>
              </a:ext>
            </a:extLst>
          </p:cNvPr>
          <p:cNvCxnSpPr>
            <a:cxnSpLocks/>
          </p:cNvCxnSpPr>
          <p:nvPr/>
        </p:nvCxnSpPr>
        <p:spPr>
          <a:xfrm flipV="1">
            <a:off x="7834985" y="3437463"/>
            <a:ext cx="408783" cy="984651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B22DBF85-7E27-B3D2-7C91-A2DD24411D9F}"/>
              </a:ext>
            </a:extLst>
          </p:cNvPr>
          <p:cNvCxnSpPr>
            <a:cxnSpLocks/>
          </p:cNvCxnSpPr>
          <p:nvPr/>
        </p:nvCxnSpPr>
        <p:spPr>
          <a:xfrm flipV="1">
            <a:off x="8166897" y="3466348"/>
            <a:ext cx="486728" cy="1580487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95AF12F1-90A0-553E-5E87-7E5CFADE1A82}"/>
              </a:ext>
            </a:extLst>
          </p:cNvPr>
          <p:cNvSpPr/>
          <p:nvPr/>
        </p:nvSpPr>
        <p:spPr>
          <a:xfrm>
            <a:off x="6436413" y="3790013"/>
            <a:ext cx="290368" cy="25308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73DEB50-BB2A-5394-0D50-C1D2D5338F47}"/>
              </a:ext>
            </a:extLst>
          </p:cNvPr>
          <p:cNvSpPr/>
          <p:nvPr/>
        </p:nvSpPr>
        <p:spPr>
          <a:xfrm>
            <a:off x="7055151" y="4256592"/>
            <a:ext cx="290368" cy="25308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45D10F9-4085-0220-7E5B-A625ED288B5A}"/>
              </a:ext>
            </a:extLst>
          </p:cNvPr>
          <p:cNvSpPr/>
          <p:nvPr/>
        </p:nvSpPr>
        <p:spPr>
          <a:xfrm>
            <a:off x="7379403" y="4256592"/>
            <a:ext cx="428027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70F6BBC-5FA5-C3B1-2D1C-EAE53D54369D}"/>
              </a:ext>
            </a:extLst>
          </p:cNvPr>
          <p:cNvSpPr/>
          <p:nvPr/>
        </p:nvSpPr>
        <p:spPr>
          <a:xfrm>
            <a:off x="7361459" y="4855346"/>
            <a:ext cx="290368" cy="253087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4DBE3C13-09E1-BE5E-FEE9-0C2CA1B3DC7F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6746716" y="3940930"/>
            <a:ext cx="308435" cy="442206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72BC4CE8-D371-5A67-D09A-0A995733FED1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6726781" y="3916557"/>
            <a:ext cx="487231" cy="1090624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连接符 62">
            <a:extLst>
              <a:ext uri="{FF2B5EF4-FFF2-40B4-BE49-F238E27FC236}">
                <a16:creationId xmlns:a16="http://schemas.microsoft.com/office/drawing/2014/main" id="{4738C1AA-0D0C-FB56-742B-8273BB33F360}"/>
              </a:ext>
            </a:extLst>
          </p:cNvPr>
          <p:cNvCxnSpPr>
            <a:cxnSpLocks/>
          </p:cNvCxnSpPr>
          <p:nvPr/>
        </p:nvCxnSpPr>
        <p:spPr>
          <a:xfrm flipH="1">
            <a:off x="7138873" y="5084201"/>
            <a:ext cx="350292" cy="35360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1D2EDC1E-8263-7C3B-266D-C15C304A1C86}"/>
              </a:ext>
            </a:extLst>
          </p:cNvPr>
          <p:cNvSpPr txBox="1"/>
          <p:nvPr/>
        </p:nvSpPr>
        <p:spPr>
          <a:xfrm>
            <a:off x="5107261" y="5274673"/>
            <a:ext cx="466181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b="1" dirty="0">
                <a:solidFill>
                  <a:srgbClr val="C00000"/>
                </a:solidFill>
              </a:rPr>
              <a:t>Data serialization, deserialization + memory copies </a:t>
            </a:r>
            <a:endParaRPr lang="zh-CN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72" name="直线连接符 71">
            <a:extLst>
              <a:ext uri="{FF2B5EF4-FFF2-40B4-BE49-F238E27FC236}">
                <a16:creationId xmlns:a16="http://schemas.microsoft.com/office/drawing/2014/main" id="{C2EE33A3-8FE7-F821-43F2-52D7E35DEBA5}"/>
              </a:ext>
            </a:extLst>
          </p:cNvPr>
          <p:cNvCxnSpPr/>
          <p:nvPr/>
        </p:nvCxnSpPr>
        <p:spPr>
          <a:xfrm>
            <a:off x="8729932" y="3272287"/>
            <a:ext cx="0" cy="1858043"/>
          </a:xfrm>
          <a:prstGeom prst="line">
            <a:avLst/>
          </a:prstGeom>
          <a:ln w="19050">
            <a:solidFill>
              <a:schemeClr val="accent6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4787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4DF692-E502-1251-973F-9C61FF028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 #2: accelerate state transfer between functions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C3B328-EBDE-DD7A-C02B-39D2EFD8D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4000"/>
            <a:ext cx="9144000" cy="1520921"/>
          </a:xfrm>
        </p:spPr>
        <p:txBody>
          <a:bodyPr/>
          <a:lstStyle/>
          <a:p>
            <a:r>
              <a:rPr kumimoji="1" lang="en-US" altLang="zh-CN" dirty="0"/>
              <a:t>Remote fork can completely address the costs of (de)serialization + memory copies </a:t>
            </a:r>
          </a:p>
          <a:p>
            <a:pPr lvl="1"/>
            <a:r>
              <a:rPr kumimoji="1" lang="en-US" altLang="zh-CN" dirty="0"/>
              <a:t>The data has been </a:t>
            </a:r>
            <a:r>
              <a:rPr kumimoji="1" lang="en-US" altLang="zh-CN" b="1" dirty="0">
                <a:solidFill>
                  <a:srgbClr val="C00000"/>
                </a:solidFill>
              </a:rPr>
              <a:t>pre-materialized</a:t>
            </a:r>
            <a:r>
              <a:rPr kumimoji="1" lang="en-US" altLang="zh-CN" dirty="0"/>
              <a:t> in the parent memory </a:t>
            </a:r>
          </a:p>
          <a:p>
            <a:pPr lvl="1"/>
            <a:r>
              <a:rPr kumimoji="1" lang="en-US" altLang="zh-CN" dirty="0"/>
              <a:t>Which is directly inherited by the child containers w/ the help of remote fork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FFB308-0F75-6714-D4E3-6DCA7599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7BCA27-C2BE-4C79-148B-19E5DA6F73F5}"/>
              </a:ext>
            </a:extLst>
          </p:cNvPr>
          <p:cNvSpPr/>
          <p:nvPr/>
        </p:nvSpPr>
        <p:spPr>
          <a:xfrm>
            <a:off x="508000" y="3535332"/>
            <a:ext cx="3316377" cy="783165"/>
          </a:xfrm>
          <a:prstGeom prst="rect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C589EA-556B-D9C5-4BB4-A5B14F7F92F2}"/>
              </a:ext>
            </a:extLst>
          </p:cNvPr>
          <p:cNvSpPr txBox="1"/>
          <p:nvPr/>
        </p:nvSpPr>
        <p:spPr>
          <a:xfrm>
            <a:off x="508000" y="3556829"/>
            <a:ext cx="33650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def produce():</a:t>
            </a:r>
          </a:p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data = </a:t>
            </a:r>
            <a:r>
              <a:rPr lang="en" altLang="zh-CN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pd.read_csv</a:t>
            </a:r>
            <a:r>
              <a:rPr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" altLang="zh-CN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some_csv</a:t>
            </a:r>
            <a:r>
              <a:rPr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kumimoji="1" lang="en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data</a:t>
            </a:r>
            <a:endParaRPr kumimoji="1" lang="zh-CN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59F922E-2346-66D8-AC09-A501BF7D6414}"/>
              </a:ext>
            </a:extLst>
          </p:cNvPr>
          <p:cNvSpPr/>
          <p:nvPr/>
        </p:nvSpPr>
        <p:spPr>
          <a:xfrm>
            <a:off x="508000" y="4487114"/>
            <a:ext cx="3316377" cy="646518"/>
          </a:xfrm>
          <a:prstGeom prst="rect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384A8D-A0E4-E3B9-7A0D-86157E9AFB59}"/>
              </a:ext>
            </a:extLst>
          </p:cNvPr>
          <p:cNvSpPr txBox="1"/>
          <p:nvPr/>
        </p:nvSpPr>
        <p:spPr>
          <a:xfrm>
            <a:off x="508000" y="4525863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def consumer_1(data):</a:t>
            </a:r>
          </a:p>
          <a:p>
            <a:r>
              <a:rPr kumimoji="1" lang="en-US" altLang="zh-CN" sz="1400" dirty="0">
                <a:latin typeface="Consolas" panose="020B0609020204030204" pitchFamily="49" charset="0"/>
                <a:cs typeface="Consolas" panose="020B0609020204030204" pitchFamily="49" charset="0"/>
              </a:rPr>
              <a:t>    process_data_1(data)</a:t>
            </a:r>
            <a:endParaRPr kumimoji="1" lang="zh-CN" alt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CF046F-174A-2D2E-4DB1-D1F105F89F34}"/>
              </a:ext>
            </a:extLst>
          </p:cNvPr>
          <p:cNvSpPr txBox="1"/>
          <p:nvPr/>
        </p:nvSpPr>
        <p:spPr>
          <a:xfrm>
            <a:off x="1666335" y="5019600"/>
            <a:ext cx="777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1" lang="zh-CN" alt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753F8354-22B5-8E75-D314-B009EE251E03}"/>
              </a:ext>
            </a:extLst>
          </p:cNvPr>
          <p:cNvSpPr/>
          <p:nvPr/>
        </p:nvSpPr>
        <p:spPr>
          <a:xfrm>
            <a:off x="1840302" y="4198190"/>
            <a:ext cx="329768" cy="403320"/>
          </a:xfrm>
          <a:custGeom>
            <a:avLst/>
            <a:gdLst>
              <a:gd name="connsiteX0" fmla="*/ 0 w 329768"/>
              <a:gd name="connsiteY0" fmla="*/ 0 h 403320"/>
              <a:gd name="connsiteX1" fmla="*/ 299049 w 329768"/>
              <a:gd name="connsiteY1" fmla="*/ 362310 h 403320"/>
              <a:gd name="connsiteX2" fmla="*/ 304800 w 329768"/>
              <a:gd name="connsiteY2" fmla="*/ 379562 h 40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9768" h="403320">
                <a:moveTo>
                  <a:pt x="0" y="0"/>
                </a:moveTo>
                <a:lnTo>
                  <a:pt x="299049" y="362310"/>
                </a:lnTo>
                <a:cubicBezTo>
                  <a:pt x="349849" y="425570"/>
                  <a:pt x="327324" y="402566"/>
                  <a:pt x="304800" y="37956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C8B3B84-DF1C-544E-568A-8258C5532E3E}"/>
              </a:ext>
            </a:extLst>
          </p:cNvPr>
          <p:cNvSpPr/>
          <p:nvPr/>
        </p:nvSpPr>
        <p:spPr>
          <a:xfrm>
            <a:off x="546244" y="2534248"/>
            <a:ext cx="504166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3BC14A3-C11C-E225-7891-A12E80153518}"/>
              </a:ext>
            </a:extLst>
          </p:cNvPr>
          <p:cNvCxnSpPr>
            <a:cxnSpLocks/>
          </p:cNvCxnSpPr>
          <p:nvPr/>
        </p:nvCxnSpPr>
        <p:spPr>
          <a:xfrm>
            <a:off x="5107261" y="3424556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CDFB283-9D38-1BB3-EA80-53B67B8942E2}"/>
              </a:ext>
            </a:extLst>
          </p:cNvPr>
          <p:cNvCxnSpPr>
            <a:cxnSpLocks/>
          </p:cNvCxnSpPr>
          <p:nvPr/>
        </p:nvCxnSpPr>
        <p:spPr>
          <a:xfrm>
            <a:off x="5107261" y="3924516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B9AED52C-0852-11FB-7576-7E80A0EDB85C}"/>
              </a:ext>
            </a:extLst>
          </p:cNvPr>
          <p:cNvCxnSpPr>
            <a:cxnSpLocks/>
          </p:cNvCxnSpPr>
          <p:nvPr/>
        </p:nvCxnSpPr>
        <p:spPr>
          <a:xfrm>
            <a:off x="5107261" y="4410014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A78070E0-3720-F886-FB9C-E21AC7A09747}"/>
              </a:ext>
            </a:extLst>
          </p:cNvPr>
          <p:cNvCxnSpPr>
            <a:cxnSpLocks/>
          </p:cNvCxnSpPr>
          <p:nvPr/>
        </p:nvCxnSpPr>
        <p:spPr>
          <a:xfrm>
            <a:off x="5150393" y="5010987"/>
            <a:ext cx="4105748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3467451C-47A5-E516-366B-0A4022AA7C3E}"/>
              </a:ext>
            </a:extLst>
          </p:cNvPr>
          <p:cNvSpPr txBox="1"/>
          <p:nvPr/>
        </p:nvSpPr>
        <p:spPr>
          <a:xfrm>
            <a:off x="625080" y="2499531"/>
            <a:ext cx="346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p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5404B3F-B779-9348-787C-F204C15C9083}"/>
              </a:ext>
            </a:extLst>
          </p:cNvPr>
          <p:cNvSpPr/>
          <p:nvPr/>
        </p:nvSpPr>
        <p:spPr>
          <a:xfrm>
            <a:off x="1842173" y="2539238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5E61E2-CAEB-FD6A-5D99-39EC0892479A}"/>
              </a:ext>
            </a:extLst>
          </p:cNvPr>
          <p:cNvSpPr txBox="1"/>
          <p:nvPr/>
        </p:nvSpPr>
        <p:spPr>
          <a:xfrm>
            <a:off x="1921009" y="2504521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c_1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A38F0E56-AE24-701F-BE4A-86D879502347}"/>
              </a:ext>
            </a:extLst>
          </p:cNvPr>
          <p:cNvSpPr/>
          <p:nvPr/>
        </p:nvSpPr>
        <p:spPr>
          <a:xfrm>
            <a:off x="1842173" y="3012988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B118D4-1799-CBE1-DC10-74EFBFC357C4}"/>
              </a:ext>
            </a:extLst>
          </p:cNvPr>
          <p:cNvSpPr txBox="1"/>
          <p:nvPr/>
        </p:nvSpPr>
        <p:spPr>
          <a:xfrm>
            <a:off x="1921009" y="2978271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c_2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5C08A71-EA98-94BB-6642-54FA47291CE7}"/>
              </a:ext>
            </a:extLst>
          </p:cNvPr>
          <p:cNvSpPr/>
          <p:nvPr/>
        </p:nvSpPr>
        <p:spPr>
          <a:xfrm>
            <a:off x="3012416" y="2541982"/>
            <a:ext cx="668978" cy="378843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F457DB8-C8E3-733F-8001-72D8499DC2B8}"/>
              </a:ext>
            </a:extLst>
          </p:cNvPr>
          <p:cNvSpPr txBox="1"/>
          <p:nvPr/>
        </p:nvSpPr>
        <p:spPr>
          <a:xfrm>
            <a:off x="3091252" y="2507265"/>
            <a:ext cx="946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c_3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AE8E7028-1D73-2712-5BAE-C25A068D3C7D}"/>
              </a:ext>
            </a:extLst>
          </p:cNvPr>
          <p:cNvSpPr/>
          <p:nvPr/>
        </p:nvSpPr>
        <p:spPr>
          <a:xfrm>
            <a:off x="1127185" y="2731699"/>
            <a:ext cx="667109" cy="5751"/>
          </a:xfrm>
          <a:custGeom>
            <a:avLst/>
            <a:gdLst>
              <a:gd name="connsiteX0" fmla="*/ 0 w 667109"/>
              <a:gd name="connsiteY0" fmla="*/ 0 h 5751"/>
              <a:gd name="connsiteX1" fmla="*/ 667109 w 667109"/>
              <a:gd name="connsiteY1" fmla="*/ 5751 h 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109" h="5751">
                <a:moveTo>
                  <a:pt x="0" y="0"/>
                </a:moveTo>
                <a:lnTo>
                  <a:pt x="667109" y="57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任意形状 30">
            <a:extLst>
              <a:ext uri="{FF2B5EF4-FFF2-40B4-BE49-F238E27FC236}">
                <a16:creationId xmlns:a16="http://schemas.microsoft.com/office/drawing/2014/main" id="{22D19D11-8686-B13F-ED6D-F79930679CBF}"/>
              </a:ext>
            </a:extLst>
          </p:cNvPr>
          <p:cNvSpPr/>
          <p:nvPr/>
        </p:nvSpPr>
        <p:spPr>
          <a:xfrm>
            <a:off x="1155940" y="2823714"/>
            <a:ext cx="621102" cy="310551"/>
          </a:xfrm>
          <a:custGeom>
            <a:avLst/>
            <a:gdLst>
              <a:gd name="connsiteX0" fmla="*/ 0 w 621102"/>
              <a:gd name="connsiteY0" fmla="*/ 0 h 310551"/>
              <a:gd name="connsiteX1" fmla="*/ 621102 w 621102"/>
              <a:gd name="connsiteY1" fmla="*/ 310551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1102" h="310551">
                <a:moveTo>
                  <a:pt x="0" y="0"/>
                </a:moveTo>
                <a:lnTo>
                  <a:pt x="621102" y="3105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任意形状 33">
            <a:extLst>
              <a:ext uri="{FF2B5EF4-FFF2-40B4-BE49-F238E27FC236}">
                <a16:creationId xmlns:a16="http://schemas.microsoft.com/office/drawing/2014/main" id="{5D7BEA73-7FF2-F7E0-B06E-0E9E2B05C093}"/>
              </a:ext>
            </a:extLst>
          </p:cNvPr>
          <p:cNvSpPr/>
          <p:nvPr/>
        </p:nvSpPr>
        <p:spPr>
          <a:xfrm>
            <a:off x="1155940" y="2276847"/>
            <a:ext cx="1892060" cy="293825"/>
          </a:xfrm>
          <a:custGeom>
            <a:avLst/>
            <a:gdLst>
              <a:gd name="connsiteX0" fmla="*/ 0 w 1892060"/>
              <a:gd name="connsiteY0" fmla="*/ 293825 h 293825"/>
              <a:gd name="connsiteX1" fmla="*/ 1115683 w 1892060"/>
              <a:gd name="connsiteY1" fmla="*/ 527 h 293825"/>
              <a:gd name="connsiteX2" fmla="*/ 1892060 w 1892060"/>
              <a:gd name="connsiteY2" fmla="*/ 236316 h 29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2060" h="293825">
                <a:moveTo>
                  <a:pt x="0" y="293825"/>
                </a:moveTo>
                <a:cubicBezTo>
                  <a:pt x="400170" y="151968"/>
                  <a:pt x="800340" y="10112"/>
                  <a:pt x="1115683" y="527"/>
                </a:cubicBezTo>
                <a:cubicBezTo>
                  <a:pt x="1431026" y="-9058"/>
                  <a:pt x="1661543" y="113629"/>
                  <a:pt x="1892060" y="23631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8685B55-9486-550D-FE88-BFC2CF566FAA}"/>
              </a:ext>
            </a:extLst>
          </p:cNvPr>
          <p:cNvSpPr txBox="1"/>
          <p:nvPr/>
        </p:nvSpPr>
        <p:spPr>
          <a:xfrm>
            <a:off x="2808476" y="2785406"/>
            <a:ext cx="777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1" lang="zh-CN" alt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53E501D-67AF-8A78-5A65-BFDAA46728A2}"/>
              </a:ext>
            </a:extLst>
          </p:cNvPr>
          <p:cNvSpPr txBox="1"/>
          <p:nvPr/>
        </p:nvSpPr>
        <p:spPr>
          <a:xfrm>
            <a:off x="461752" y="2959084"/>
            <a:ext cx="793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u="sng" dirty="0"/>
              <a:t>DAG</a:t>
            </a:r>
            <a:endParaRPr lang="zh-CN" altLang="en-US" u="sng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E2E004E8-6DE1-F8EB-DFC2-D16E21CEF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4" y="3744813"/>
            <a:ext cx="439417" cy="439417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C64C4166-5D08-9E03-DB0E-338A966EB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6266" y="3143751"/>
            <a:ext cx="509232" cy="509232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D0C74813-C5FC-3FE6-6C76-E14688CC1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4" y="4214363"/>
            <a:ext cx="439417" cy="43941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81AA7326-1083-5F92-EA01-74220D988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23" y="4787473"/>
            <a:ext cx="439417" cy="439417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C776F481-DA63-1BCE-797C-1D672DC11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047" y="2278275"/>
            <a:ext cx="509231" cy="509231"/>
          </a:xfrm>
          <a:prstGeom prst="rect">
            <a:avLst/>
          </a:prstGeom>
        </p:spPr>
      </p:pic>
      <p:sp>
        <p:nvSpPr>
          <p:cNvPr id="48" name="任意形状 47">
            <a:extLst>
              <a:ext uri="{FF2B5EF4-FFF2-40B4-BE49-F238E27FC236}">
                <a16:creationId xmlns:a16="http://schemas.microsoft.com/office/drawing/2014/main" id="{C01E7BDF-8EB9-8CBB-24D5-AB12D91DDC17}"/>
              </a:ext>
            </a:extLst>
          </p:cNvPr>
          <p:cNvSpPr/>
          <p:nvPr/>
        </p:nvSpPr>
        <p:spPr>
          <a:xfrm>
            <a:off x="5377132" y="2579498"/>
            <a:ext cx="943251" cy="802057"/>
          </a:xfrm>
          <a:custGeom>
            <a:avLst/>
            <a:gdLst>
              <a:gd name="connsiteX0" fmla="*/ 46008 w 943251"/>
              <a:gd name="connsiteY0" fmla="*/ 14177 h 802057"/>
              <a:gd name="connsiteX1" fmla="*/ 943155 w 943251"/>
              <a:gd name="connsiteY1" fmla="*/ 106193 h 802057"/>
              <a:gd name="connsiteX2" fmla="*/ 0 w 943251"/>
              <a:gd name="connsiteY2" fmla="*/ 802057 h 80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3251" h="802057">
                <a:moveTo>
                  <a:pt x="46008" y="14177"/>
                </a:moveTo>
                <a:cubicBezTo>
                  <a:pt x="498415" y="-5472"/>
                  <a:pt x="950823" y="-25120"/>
                  <a:pt x="943155" y="106193"/>
                </a:cubicBezTo>
                <a:cubicBezTo>
                  <a:pt x="935487" y="237506"/>
                  <a:pt x="467743" y="519781"/>
                  <a:pt x="0" y="8020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839A908A-40B8-C340-845C-0150056996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006" y="2413231"/>
            <a:ext cx="1170034" cy="44426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C52667A8-D334-4EE7-0BB4-86867D511167}"/>
              </a:ext>
            </a:extLst>
          </p:cNvPr>
          <p:cNvSpPr txBox="1"/>
          <p:nvPr/>
        </p:nvSpPr>
        <p:spPr>
          <a:xfrm>
            <a:off x="5348307" y="2907125"/>
            <a:ext cx="1118895" cy="287577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DAG request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3E1302EB-696F-4083-483F-F60DB9E5E615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5480649" y="3430056"/>
            <a:ext cx="462652" cy="48876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图片 51">
            <a:extLst>
              <a:ext uri="{FF2B5EF4-FFF2-40B4-BE49-F238E27FC236}">
                <a16:creationId xmlns:a16="http://schemas.microsoft.com/office/drawing/2014/main" id="{0D3C1174-D187-51AD-E4EC-D3CDA9581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90" y="2406034"/>
            <a:ext cx="246299" cy="24629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5A9F58C-05E3-F328-8FD9-CBD12270CC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7770" y="2408291"/>
            <a:ext cx="246298" cy="246298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922A10BB-3941-FDE1-FCC3-7030435831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5340" y="2927764"/>
            <a:ext cx="246298" cy="246298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1B732A89-057B-EE16-C05C-C5B3DAF183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8506" y="2423759"/>
            <a:ext cx="246298" cy="246298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F29DCB06-37E7-37A6-7484-75FDBD84D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301" y="3795674"/>
            <a:ext cx="246299" cy="246299"/>
          </a:xfrm>
          <a:prstGeom prst="rect">
            <a:avLst/>
          </a:prstGeom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173E0E96-A9F0-0F6E-5036-0B8F07698EE7}"/>
              </a:ext>
            </a:extLst>
          </p:cNvPr>
          <p:cNvSpPr/>
          <p:nvPr/>
        </p:nvSpPr>
        <p:spPr>
          <a:xfrm>
            <a:off x="6208863" y="3792598"/>
            <a:ext cx="197215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5" name="图片 64">
            <a:extLst>
              <a:ext uri="{FF2B5EF4-FFF2-40B4-BE49-F238E27FC236}">
                <a16:creationId xmlns:a16="http://schemas.microsoft.com/office/drawing/2014/main" id="{FCF6E142-97D8-3741-A15D-73117548F4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2476" y="4264457"/>
            <a:ext cx="246298" cy="246298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72A0DF91-60E1-B4B3-C6C6-3E8F1385A3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3883" y="4884032"/>
            <a:ext cx="246298" cy="246298"/>
          </a:xfrm>
          <a:prstGeom prst="rect">
            <a:avLst/>
          </a:prstGeom>
        </p:spPr>
      </p:pic>
      <p:sp>
        <p:nvSpPr>
          <p:cNvPr id="68" name="矩形 67">
            <a:extLst>
              <a:ext uri="{FF2B5EF4-FFF2-40B4-BE49-F238E27FC236}">
                <a16:creationId xmlns:a16="http://schemas.microsoft.com/office/drawing/2014/main" id="{E47700A3-0D98-5C7D-5004-1D1A9BFF76BA}"/>
              </a:ext>
            </a:extLst>
          </p:cNvPr>
          <p:cNvSpPr/>
          <p:nvPr/>
        </p:nvSpPr>
        <p:spPr>
          <a:xfrm>
            <a:off x="6515347" y="4884032"/>
            <a:ext cx="428027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E7B9BA31-B1B7-9B61-9D80-21F1645A6A35}"/>
              </a:ext>
            </a:extLst>
          </p:cNvPr>
          <p:cNvCxnSpPr>
            <a:cxnSpLocks/>
          </p:cNvCxnSpPr>
          <p:nvPr/>
        </p:nvCxnSpPr>
        <p:spPr>
          <a:xfrm flipV="1">
            <a:off x="6441363" y="3404092"/>
            <a:ext cx="282806" cy="50923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69F5B90-EAC1-EDEB-38A4-3CB199446414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7012292" y="3468750"/>
            <a:ext cx="407239" cy="913935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B22DBF85-7E27-B3D2-7C91-A2DD24411D9F}"/>
              </a:ext>
            </a:extLst>
          </p:cNvPr>
          <p:cNvCxnSpPr>
            <a:cxnSpLocks/>
          </p:cNvCxnSpPr>
          <p:nvPr/>
        </p:nvCxnSpPr>
        <p:spPr>
          <a:xfrm flipV="1">
            <a:off x="6963352" y="3424119"/>
            <a:ext cx="594485" cy="1533194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45D10F9-4085-0220-7E5B-A625ED288B5A}"/>
              </a:ext>
            </a:extLst>
          </p:cNvPr>
          <p:cNvSpPr/>
          <p:nvPr/>
        </p:nvSpPr>
        <p:spPr>
          <a:xfrm>
            <a:off x="6584265" y="4256141"/>
            <a:ext cx="428027" cy="253087"/>
          </a:xfrm>
          <a:prstGeom prst="rect">
            <a:avLst/>
          </a:prstGeom>
          <a:solidFill>
            <a:srgbClr val="FF40FF"/>
          </a:solidFill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十字形 8">
            <a:extLst>
              <a:ext uri="{FF2B5EF4-FFF2-40B4-BE49-F238E27FC236}">
                <a16:creationId xmlns:a16="http://schemas.microsoft.com/office/drawing/2014/main" id="{DDB9BE0D-D6A3-E80C-C5B8-DA000E3219C7}"/>
              </a:ext>
            </a:extLst>
          </p:cNvPr>
          <p:cNvSpPr/>
          <p:nvPr/>
        </p:nvSpPr>
        <p:spPr>
          <a:xfrm>
            <a:off x="7154039" y="2458528"/>
            <a:ext cx="477166" cy="459553"/>
          </a:xfrm>
          <a:prstGeom prst="plus">
            <a:avLst>
              <a:gd name="adj" fmla="val 38966"/>
            </a:avLst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66296C5-DFC0-EFD8-7B93-F17AE88557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5764" y="2423656"/>
            <a:ext cx="1038194" cy="542621"/>
          </a:xfrm>
          <a:prstGeom prst="rect">
            <a:avLst/>
          </a:prstGeom>
        </p:spPr>
      </p:pic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FD1CEC6D-0E32-D307-CCFF-07CDDA1B1841}"/>
              </a:ext>
            </a:extLst>
          </p:cNvPr>
          <p:cNvCxnSpPr/>
          <p:nvPr/>
        </p:nvCxnSpPr>
        <p:spPr>
          <a:xfrm>
            <a:off x="8729932" y="3272287"/>
            <a:ext cx="0" cy="1858043"/>
          </a:xfrm>
          <a:prstGeom prst="line">
            <a:avLst/>
          </a:prstGeom>
          <a:ln w="19050">
            <a:solidFill>
              <a:schemeClr val="accent6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03C1E9F1-AD49-0B39-DCF0-17A963CA37A4}"/>
              </a:ext>
            </a:extLst>
          </p:cNvPr>
          <p:cNvCxnSpPr/>
          <p:nvPr/>
        </p:nvCxnSpPr>
        <p:spPr>
          <a:xfrm>
            <a:off x="7631205" y="3327119"/>
            <a:ext cx="0" cy="1858043"/>
          </a:xfrm>
          <a:prstGeom prst="line">
            <a:avLst/>
          </a:prstGeom>
          <a:ln w="19050">
            <a:solidFill>
              <a:schemeClr val="accent6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右大括号 50">
            <a:extLst>
              <a:ext uri="{FF2B5EF4-FFF2-40B4-BE49-F238E27FC236}">
                <a16:creationId xmlns:a16="http://schemas.microsoft.com/office/drawing/2014/main" id="{8C0A85C1-B62A-EAAA-044D-9DC7CCFF4CAC}"/>
              </a:ext>
            </a:extLst>
          </p:cNvPr>
          <p:cNvSpPr/>
          <p:nvPr/>
        </p:nvSpPr>
        <p:spPr>
          <a:xfrm rot="5400000">
            <a:off x="8047792" y="4624481"/>
            <a:ext cx="260584" cy="1050823"/>
          </a:xfrm>
          <a:prstGeom prst="rightBrace">
            <a:avLst/>
          </a:prstGeom>
          <a:ln w="12700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B36B305-3E6D-E4A6-684E-FE6F33C2BD3C}"/>
              </a:ext>
            </a:extLst>
          </p:cNvPr>
          <p:cNvSpPr txBox="1"/>
          <p:nvPr/>
        </p:nvSpPr>
        <p:spPr>
          <a:xfrm>
            <a:off x="7012291" y="5239535"/>
            <a:ext cx="268954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b="1" dirty="0">
                <a:solidFill>
                  <a:srgbClr val="C00000"/>
                </a:solidFill>
              </a:rPr>
              <a:t>DAG execution accelerated </a:t>
            </a:r>
            <a:endParaRPr lang="zh-CN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E4C20F68-6AF4-7FFC-864E-F9EB64FE0863}"/>
              </a:ext>
            </a:extLst>
          </p:cNvPr>
          <p:cNvCxnSpPr>
            <a:cxnSpLocks/>
            <a:stCxn id="56" idx="2"/>
          </p:cNvCxnSpPr>
          <p:nvPr/>
        </p:nvCxnSpPr>
        <p:spPr>
          <a:xfrm>
            <a:off x="6066451" y="4041973"/>
            <a:ext cx="215633" cy="222484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DC27415F-7B2F-BDCE-226C-DB7FD759CD05}"/>
              </a:ext>
            </a:extLst>
          </p:cNvPr>
          <p:cNvCxnSpPr>
            <a:cxnSpLocks/>
          </p:cNvCxnSpPr>
          <p:nvPr/>
        </p:nvCxnSpPr>
        <p:spPr>
          <a:xfrm>
            <a:off x="6066451" y="4065723"/>
            <a:ext cx="177432" cy="765069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6170CC44-F276-62A9-DBA2-339218768080}"/>
              </a:ext>
            </a:extLst>
          </p:cNvPr>
          <p:cNvSpPr txBox="1"/>
          <p:nvPr/>
        </p:nvSpPr>
        <p:spPr>
          <a:xfrm>
            <a:off x="5153973" y="4190716"/>
            <a:ext cx="931924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400" b="1" dirty="0">
                <a:solidFill>
                  <a:srgbClr val="C00000"/>
                </a:solidFill>
              </a:rPr>
              <a:t>Remote fork</a:t>
            </a:r>
            <a:endParaRPr lang="zh-CN" alt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7693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C265E5-6DC6-4326-A22C-0F675D675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Transfer state has a high cost, MITOSIS can accelerate it!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12E3AF-336C-D22F-D04F-9286C3FA5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44000"/>
            <a:ext cx="9144000" cy="1465683"/>
          </a:xfrm>
        </p:spPr>
        <p:txBody>
          <a:bodyPr/>
          <a:lstStyle/>
          <a:p>
            <a:r>
              <a:rPr kumimoji="1" lang="en-US" altLang="zh-CN" dirty="0"/>
              <a:t>Workloads: </a:t>
            </a:r>
            <a:r>
              <a:rPr kumimoji="1" lang="en-US" altLang="zh-CN" b="0" dirty="0"/>
              <a:t>FINRA---a real-world serverless application</a:t>
            </a:r>
          </a:p>
          <a:p>
            <a:pPr lvl="1"/>
            <a:r>
              <a:rPr kumimoji="1" lang="en-US" altLang="zh-CN" dirty="0"/>
              <a:t>Validate trades concurrently with serverless functions </a:t>
            </a:r>
          </a:p>
          <a:p>
            <a:pPr lvl="1"/>
            <a:r>
              <a:rPr kumimoji="1" lang="en-US" altLang="zh-CN" b="1" dirty="0"/>
              <a:t>Setup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Fn</a:t>
            </a:r>
            <a:r>
              <a:rPr kumimoji="1" lang="en-US" altLang="zh-CN" dirty="0"/>
              <a:t>, baseline adopts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pickle</a:t>
            </a:r>
            <a:r>
              <a:rPr kumimoji="1" lang="en-US" altLang="zh-CN" dirty="0"/>
              <a:t> for (de)serialization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DC52A2-8219-1137-0444-6BCB65D8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723FF3-C346-1C02-4E37-46D7E3DD8D6E}"/>
              </a:ext>
            </a:extLst>
          </p:cNvPr>
          <p:cNvSpPr txBox="1"/>
          <p:nvPr/>
        </p:nvSpPr>
        <p:spPr>
          <a:xfrm>
            <a:off x="-14571" y="5418984"/>
            <a:ext cx="87842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dirty="0"/>
              <a:t>[1] https://</a:t>
            </a:r>
            <a:r>
              <a:rPr kumimoji="1" lang="en-US" altLang="zh-CN" sz="1200" dirty="0" err="1"/>
              <a:t>aws.amazon.com</a:t>
            </a:r>
            <a:r>
              <a:rPr kumimoji="1" lang="en-US" altLang="zh-CN" sz="1200" dirty="0"/>
              <a:t>/</a:t>
            </a:r>
            <a:r>
              <a:rPr kumimoji="1" lang="en-US" altLang="zh-CN" sz="1200" dirty="0" err="1"/>
              <a:t>cn</a:t>
            </a:r>
            <a:r>
              <a:rPr kumimoji="1" lang="en-US" altLang="zh-CN" sz="1200" dirty="0"/>
              <a:t>/solutions/case-studies/</a:t>
            </a:r>
            <a:r>
              <a:rPr kumimoji="1" lang="en-US" altLang="zh-CN" sz="1200" dirty="0" err="1"/>
              <a:t>finra</a:t>
            </a:r>
            <a:r>
              <a:rPr kumimoji="1" lang="en-US" altLang="zh-CN" sz="1200" dirty="0"/>
              <a:t>-data-validation/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D38EE32-3AE3-FD68-7A8C-1BAB8DA4A2A3}"/>
              </a:ext>
            </a:extLst>
          </p:cNvPr>
          <p:cNvSpPr/>
          <p:nvPr/>
        </p:nvSpPr>
        <p:spPr>
          <a:xfrm>
            <a:off x="6832121" y="1071129"/>
            <a:ext cx="1176930" cy="594266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FE678F8-ACC2-5A07-6ECE-83E0481343C0}"/>
              </a:ext>
            </a:extLst>
          </p:cNvPr>
          <p:cNvSpPr/>
          <p:nvPr/>
        </p:nvSpPr>
        <p:spPr>
          <a:xfrm>
            <a:off x="8766307" y="1033825"/>
            <a:ext cx="1357079" cy="421137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20F9F27-1A57-0A35-05E8-8D9D8F13ED75}"/>
              </a:ext>
            </a:extLst>
          </p:cNvPr>
          <p:cNvSpPr txBox="1"/>
          <p:nvPr/>
        </p:nvSpPr>
        <p:spPr>
          <a:xfrm>
            <a:off x="8845144" y="1041402"/>
            <a:ext cx="1523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Run rule 1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89968FF0-9B63-7AE5-9C49-CAB2ADBEFE8D}"/>
              </a:ext>
            </a:extLst>
          </p:cNvPr>
          <p:cNvSpPr/>
          <p:nvPr/>
        </p:nvSpPr>
        <p:spPr>
          <a:xfrm>
            <a:off x="8057071" y="1268580"/>
            <a:ext cx="667109" cy="5751"/>
          </a:xfrm>
          <a:custGeom>
            <a:avLst/>
            <a:gdLst>
              <a:gd name="connsiteX0" fmla="*/ 0 w 667109"/>
              <a:gd name="connsiteY0" fmla="*/ 0 h 5751"/>
              <a:gd name="connsiteX1" fmla="*/ 667109 w 667109"/>
              <a:gd name="connsiteY1" fmla="*/ 5751 h 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7109" h="5751">
                <a:moveTo>
                  <a:pt x="0" y="0"/>
                </a:moveTo>
                <a:lnTo>
                  <a:pt x="667109" y="57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123C28A8-85F6-1937-A95F-E4A7C2938811}"/>
              </a:ext>
            </a:extLst>
          </p:cNvPr>
          <p:cNvSpPr/>
          <p:nvPr/>
        </p:nvSpPr>
        <p:spPr>
          <a:xfrm>
            <a:off x="8085826" y="1360595"/>
            <a:ext cx="621102" cy="310551"/>
          </a:xfrm>
          <a:custGeom>
            <a:avLst/>
            <a:gdLst>
              <a:gd name="connsiteX0" fmla="*/ 0 w 621102"/>
              <a:gd name="connsiteY0" fmla="*/ 0 h 310551"/>
              <a:gd name="connsiteX1" fmla="*/ 621102 w 621102"/>
              <a:gd name="connsiteY1" fmla="*/ 310551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1102" h="310551">
                <a:moveTo>
                  <a:pt x="0" y="0"/>
                </a:moveTo>
                <a:lnTo>
                  <a:pt x="621102" y="3105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15639C9-E97A-B79D-7D99-25078DC5C451}"/>
              </a:ext>
            </a:extLst>
          </p:cNvPr>
          <p:cNvSpPr txBox="1"/>
          <p:nvPr/>
        </p:nvSpPr>
        <p:spPr>
          <a:xfrm>
            <a:off x="6772048" y="1183596"/>
            <a:ext cx="1357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Fetch data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F31A82E-F785-86F8-1712-6CEF5B6D4179}"/>
              </a:ext>
            </a:extLst>
          </p:cNvPr>
          <p:cNvSpPr/>
          <p:nvPr/>
        </p:nvSpPr>
        <p:spPr>
          <a:xfrm>
            <a:off x="8779869" y="1546067"/>
            <a:ext cx="1357079" cy="421137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095425B-DB6C-9F69-09F7-E0985AE252E5}"/>
              </a:ext>
            </a:extLst>
          </p:cNvPr>
          <p:cNvSpPr txBox="1"/>
          <p:nvPr/>
        </p:nvSpPr>
        <p:spPr>
          <a:xfrm>
            <a:off x="8858706" y="1553644"/>
            <a:ext cx="1523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Run rule 2</a:t>
            </a:r>
            <a:endParaRPr lang="zh-CN" altLang="en-US" dirty="0">
              <a:latin typeface="Lato" panose="020F0502020204030203" pitchFamily="34" charset="0"/>
            </a:endParaRPr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448905E1-7758-EFFE-D8F2-A3EC22B4020A}"/>
              </a:ext>
            </a:extLst>
          </p:cNvPr>
          <p:cNvSpPr/>
          <p:nvPr/>
        </p:nvSpPr>
        <p:spPr>
          <a:xfrm>
            <a:off x="8065626" y="1482616"/>
            <a:ext cx="706432" cy="741357"/>
          </a:xfrm>
          <a:custGeom>
            <a:avLst/>
            <a:gdLst>
              <a:gd name="connsiteX0" fmla="*/ 0 w 621102"/>
              <a:gd name="connsiteY0" fmla="*/ 0 h 310551"/>
              <a:gd name="connsiteX1" fmla="*/ 621102 w 621102"/>
              <a:gd name="connsiteY1" fmla="*/ 310551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1102" h="310551">
                <a:moveTo>
                  <a:pt x="0" y="0"/>
                </a:moveTo>
                <a:lnTo>
                  <a:pt x="621102" y="310551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5397500-E675-22D2-F84B-F920962DBFD5}"/>
              </a:ext>
            </a:extLst>
          </p:cNvPr>
          <p:cNvSpPr txBox="1"/>
          <p:nvPr/>
        </p:nvSpPr>
        <p:spPr>
          <a:xfrm>
            <a:off x="9064662" y="1878903"/>
            <a:ext cx="7778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kumimoji="1" lang="zh-CN" altLang="en-US" sz="3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BEF05501-A985-4B71-E973-885D34C8899D}"/>
              </a:ext>
            </a:extLst>
          </p:cNvPr>
          <p:cNvCxnSpPr/>
          <p:nvPr/>
        </p:nvCxnSpPr>
        <p:spPr>
          <a:xfrm>
            <a:off x="6615927" y="955586"/>
            <a:ext cx="0" cy="1508092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2DC151AF-6A88-D268-983E-7133F17F06C2}"/>
              </a:ext>
            </a:extLst>
          </p:cNvPr>
          <p:cNvCxnSpPr>
            <a:cxnSpLocks/>
          </p:cNvCxnSpPr>
          <p:nvPr/>
        </p:nvCxnSpPr>
        <p:spPr>
          <a:xfrm>
            <a:off x="6581421" y="2509686"/>
            <a:ext cx="4274016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442BFCC-82BB-6B1E-0B66-484C150B8CFB}"/>
              </a:ext>
            </a:extLst>
          </p:cNvPr>
          <p:cNvSpPr txBox="1"/>
          <p:nvPr/>
        </p:nvSpPr>
        <p:spPr>
          <a:xfrm>
            <a:off x="6694765" y="1887948"/>
            <a:ext cx="1694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u="sng" dirty="0"/>
              <a:t>FINRA DAG</a:t>
            </a:r>
            <a:endParaRPr lang="zh-CN" altLang="en-US" u="sng" dirty="0"/>
          </a:p>
        </p:txBody>
      </p:sp>
      <p:graphicFrame>
        <p:nvGraphicFramePr>
          <p:cNvPr id="27" name="图表 26">
            <a:extLst>
              <a:ext uri="{FF2B5EF4-FFF2-40B4-BE49-F238E27FC236}">
                <a16:creationId xmlns:a16="http://schemas.microsoft.com/office/drawing/2014/main" id="{73D5D00E-3880-D099-C08B-464C3D0A3A90}"/>
              </a:ext>
            </a:extLst>
          </p:cNvPr>
          <p:cNvGraphicFramePr/>
          <p:nvPr/>
        </p:nvGraphicFramePr>
        <p:xfrm>
          <a:off x="1576582" y="2672699"/>
          <a:ext cx="6696284" cy="251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361DF534-D317-28B0-976F-2E7D08AFD121}"/>
              </a:ext>
            </a:extLst>
          </p:cNvPr>
          <p:cNvSpPr txBox="1"/>
          <p:nvPr/>
        </p:nvSpPr>
        <p:spPr>
          <a:xfrm>
            <a:off x="3972162" y="5104804"/>
            <a:ext cx="2297102" cy="28757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algn="ctr" defTabSz="410765" hangingPunct="0"/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Number of concurrent rules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3FA2FB-D982-BA84-EBFA-7790ED2D9511}"/>
              </a:ext>
            </a:extLst>
          </p:cNvPr>
          <p:cNvSpPr txBox="1"/>
          <p:nvPr/>
        </p:nvSpPr>
        <p:spPr>
          <a:xfrm>
            <a:off x="694286" y="2693515"/>
            <a:ext cx="926535" cy="71846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Workflow </a:t>
            </a:r>
          </a:p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execution </a:t>
            </a:r>
          </a:p>
          <a:p>
            <a:pPr marL="0" marR="0" indent="0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Time (</a:t>
            </a:r>
            <a:r>
              <a:rPr kumimoji="0" lang="en-US" altLang="zh-CN" sz="14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ms</a:t>
            </a:r>
            <a:r>
              <a:rPr kumimoji="0" lang="en-US" altLang="zh-CN" sz="1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)</a:t>
            </a:r>
            <a:endParaRPr kumimoji="0" lang="zh-CN" altLang="en-US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F63B14-8EA7-B4B2-E165-E77951FCD123}"/>
              </a:ext>
            </a:extLst>
          </p:cNvPr>
          <p:cNvSpPr txBox="1"/>
          <p:nvPr/>
        </p:nvSpPr>
        <p:spPr>
          <a:xfrm>
            <a:off x="615123" y="4200679"/>
            <a:ext cx="727762" cy="34913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Lato" panose="020F0502020204030203" pitchFamily="34" charset="0"/>
                <a:cs typeface="Arial" panose="020B0604020202020204" pitchFamily="34" charset="0"/>
                <a:sym typeface="Helvetica Neue"/>
              </a:rPr>
              <a:t>Better</a:t>
            </a:r>
            <a:endParaRPr kumimoji="0" lang="zh-CN" altLang="en-US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" panose="020F0502020204030203" pitchFamily="34" charset="0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6D125C5-6D73-A5F5-CA90-555CB729E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61740" y="3568368"/>
            <a:ext cx="547448" cy="547448"/>
          </a:xfrm>
          <a:prstGeom prst="rect">
            <a:avLst/>
          </a:prstGeom>
        </p:spPr>
      </p:pic>
      <p:sp>
        <p:nvSpPr>
          <p:cNvPr id="20" name="椭圆 19">
            <a:extLst>
              <a:ext uri="{FF2B5EF4-FFF2-40B4-BE49-F238E27FC236}">
                <a16:creationId xmlns:a16="http://schemas.microsoft.com/office/drawing/2014/main" id="{AF5C7F8B-0B34-FDED-CAEE-875A24795B8F}"/>
              </a:ext>
            </a:extLst>
          </p:cNvPr>
          <p:cNvSpPr/>
          <p:nvPr/>
        </p:nvSpPr>
        <p:spPr>
          <a:xfrm>
            <a:off x="7891664" y="2867072"/>
            <a:ext cx="330813" cy="1368724"/>
          </a:xfrm>
          <a:prstGeom prst="ellipse">
            <a:avLst/>
          </a:pr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圆角矩形标注 22">
            <a:extLst>
              <a:ext uri="{FF2B5EF4-FFF2-40B4-BE49-F238E27FC236}">
                <a16:creationId xmlns:a16="http://schemas.microsoft.com/office/drawing/2014/main" id="{B24852F7-B13D-2CF4-9C54-DCA0A8A43E4B}"/>
              </a:ext>
            </a:extLst>
          </p:cNvPr>
          <p:cNvSpPr/>
          <p:nvPr/>
        </p:nvSpPr>
        <p:spPr>
          <a:xfrm>
            <a:off x="8139402" y="2577585"/>
            <a:ext cx="1850520" cy="1031119"/>
          </a:xfrm>
          <a:prstGeom prst="wedgeRoundRectCallout">
            <a:avLst>
              <a:gd name="adj1" fmla="val -56314"/>
              <a:gd name="adj2" fmla="val 86167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B461CF4-F97B-6E47-6D9D-528ACD695271}"/>
              </a:ext>
            </a:extLst>
          </p:cNvPr>
          <p:cNvSpPr txBox="1"/>
          <p:nvPr/>
        </p:nvSpPr>
        <p:spPr>
          <a:xfrm>
            <a:off x="8179180" y="2581517"/>
            <a:ext cx="1810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  <a:cs typeface="Consolas" panose="020B0609020204030204" pitchFamily="49" charset="0"/>
              </a:rPr>
              <a:t>Not scale due to the cost of (de)serialization!</a:t>
            </a:r>
            <a:endParaRPr kumimoji="1" lang="en-US" altLang="zh-CN" b="0" dirty="0">
              <a:latin typeface="Lato" panose="020F0502020204030203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407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A2FCA5-1590-F9D4-3A9A-47B366E2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Many technical challenges to bring RDMA to remote fork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181E74-F87E-D6A5-4AAA-745682F4D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99" y="1044000"/>
            <a:ext cx="9462947" cy="4557234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Detailed implementation w/ RDMA </a:t>
            </a:r>
          </a:p>
          <a:p>
            <a:pPr marL="702900" lvl="1" indent="-342900">
              <a:buFont typeface="Wingdings" pitchFamily="2" charset="2"/>
              <a:buChar char="n"/>
            </a:pPr>
            <a:r>
              <a:rPr kumimoji="1" lang="en-US" altLang="zh-CN" dirty="0"/>
              <a:t>On-demand vs. eager state inherit</a:t>
            </a:r>
          </a:p>
          <a:p>
            <a:pPr marL="702900" lvl="1" indent="-342900">
              <a:buFont typeface="Wingdings" pitchFamily="2" charset="2"/>
              <a:buChar char="n"/>
            </a:pPr>
            <a:r>
              <a:rPr kumimoji="1" lang="en-US" altLang="zh-CN" dirty="0"/>
              <a:t>Performance optimizations, e.g., caching or prefetch 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Memory management w/ RDMA </a:t>
            </a:r>
          </a:p>
          <a:p>
            <a:pPr marL="702900" lvl="1" indent="-342900">
              <a:buFont typeface="Wingdings" pitchFamily="2" charset="2"/>
              <a:buChar char="n"/>
            </a:pPr>
            <a:r>
              <a:rPr kumimoji="1" lang="en-US" altLang="zh-CN" dirty="0"/>
              <a:t>A co-design with advanced RDMA technologies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 Integration w/ serverless framework</a:t>
            </a:r>
          </a:p>
          <a:p>
            <a:pPr marL="702900" lvl="1" indent="-342900">
              <a:buFont typeface="Wingdings" pitchFamily="2" charset="2"/>
              <a:buChar char="n"/>
            </a:pPr>
            <a:r>
              <a:rPr kumimoji="1" lang="en-US" altLang="zh-CN" dirty="0"/>
              <a:t>A strong cooperation is needed so as to fully utilize the power of MITOSIS  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zh-CN" dirty="0"/>
              <a:t>More detailed evaluations</a:t>
            </a:r>
          </a:p>
          <a:p>
            <a:pPr marL="702900" lvl="1" indent="-342900">
              <a:buFont typeface="Wingdings" pitchFamily="2" charset="2"/>
              <a:buChar char="n"/>
            </a:pPr>
            <a:r>
              <a:rPr kumimoji="1" lang="en-US" altLang="zh-CN" dirty="0"/>
              <a:t>Where the performance improvement comes, &amp; the bottleneck of approach, etc.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B8C8B8-641F-FDCA-DE85-42F5213D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/>
          </a:p>
        </p:txBody>
      </p:sp>
      <p:pic>
        <p:nvPicPr>
          <p:cNvPr id="5" name="图片 4" descr="报纸上的文字&#10;&#10;中度可信度描述已自动生成">
            <a:extLst>
              <a:ext uri="{FF2B5EF4-FFF2-40B4-BE49-F238E27FC236}">
                <a16:creationId xmlns:a16="http://schemas.microsoft.com/office/drawing/2014/main" id="{4525431E-5166-15B2-0E4A-E29348C8B9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38"/>
          <a:stretch/>
        </p:blipFill>
        <p:spPr>
          <a:xfrm>
            <a:off x="7157920" y="859251"/>
            <a:ext cx="2885146" cy="1998249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D426A222-FB0A-BAF8-D4C7-2A971411048F}"/>
              </a:ext>
            </a:extLst>
          </p:cNvPr>
          <p:cNvGrpSpPr/>
          <p:nvPr/>
        </p:nvGrpSpPr>
        <p:grpSpPr>
          <a:xfrm>
            <a:off x="1143682" y="4855749"/>
            <a:ext cx="7872636" cy="669361"/>
            <a:chOff x="7284302" y="1463567"/>
            <a:chExt cx="3502011" cy="66936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BDBBEB-1D91-657E-771C-D5FAEF45C5FC}"/>
                </a:ext>
              </a:extLst>
            </p:cNvPr>
            <p:cNvSpPr/>
            <p:nvPr/>
          </p:nvSpPr>
          <p:spPr>
            <a:xfrm>
              <a:off x="7284302" y="1463567"/>
              <a:ext cx="3502011" cy="669361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7C05901-6E6F-B5A3-E59E-D10E1DC4B88D}"/>
                </a:ext>
              </a:extLst>
            </p:cNvPr>
            <p:cNvSpPr txBox="1"/>
            <p:nvPr/>
          </p:nvSpPr>
          <p:spPr>
            <a:xfrm>
              <a:off x="7649864" y="1567414"/>
              <a:ext cx="2840640" cy="4616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kumimoji="1" lang="en-US" altLang="zh-CN" sz="2400" b="1" dirty="0">
                  <a:latin typeface="Lato" panose="020F0502020204030203" pitchFamily="34" charset="0"/>
                  <a:cs typeface="Consolas" panose="020B0609020204030204" pitchFamily="49" charset="0"/>
                </a:rPr>
                <a:t>Please check our paper if you have interests!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385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F697C7-CB0B-AF70-9E2B-15B7F18EB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24" y="1336712"/>
            <a:ext cx="9144000" cy="3541828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MITOSIS: Fast remote fork design &amp; implementation for starting containers </a:t>
            </a:r>
          </a:p>
          <a:p>
            <a:pPr lvl="1"/>
            <a:r>
              <a:rPr kumimoji="1" lang="en" altLang="zh-CN" dirty="0"/>
              <a:t> With a codesign between OS and RDMA </a:t>
            </a:r>
          </a:p>
          <a:p>
            <a:r>
              <a:rPr kumimoji="1" lang="en-US" altLang="zh-CN" dirty="0"/>
              <a:t>Achieve </a:t>
            </a:r>
            <a:r>
              <a:rPr kumimoji="1" lang="en-US" altLang="zh-CN" b="1" dirty="0">
                <a:solidFill>
                  <a:srgbClr val="C00000"/>
                </a:solidFill>
              </a:rPr>
              <a:t>no provisioned concurrency</a:t>
            </a:r>
          </a:p>
          <a:p>
            <a:pPr lvl="1"/>
            <a:r>
              <a:rPr kumimoji="1" lang="en-US" altLang="zh-CN" dirty="0"/>
              <a:t>O(1) resource usage for starting serverless containers </a:t>
            </a:r>
          </a:p>
          <a:p>
            <a:r>
              <a:rPr kumimoji="1" lang="en-US" altLang="zh-CN" dirty="0"/>
              <a:t>Killer application: serverless computing </a:t>
            </a:r>
          </a:p>
          <a:p>
            <a:pPr lvl="1"/>
            <a:r>
              <a:rPr kumimoji="1" lang="en-US" altLang="zh-CN" dirty="0"/>
              <a:t>Achieve resource—performance—efficient </a:t>
            </a:r>
            <a:r>
              <a:rPr kumimoji="1" lang="en-US" altLang="zh-CN" dirty="0" err="1"/>
              <a:t>coldstart</a:t>
            </a:r>
            <a:r>
              <a:rPr kumimoji="1" lang="en-US" altLang="zh-CN" dirty="0"/>
              <a:t> mitigation </a:t>
            </a:r>
          </a:p>
          <a:p>
            <a:pPr lvl="1"/>
            <a:r>
              <a:rPr kumimoji="1" lang="en-US" altLang="zh-CN" dirty="0"/>
              <a:t>Achieve (de)serialization-free state transfer between serverless functions  </a:t>
            </a:r>
          </a:p>
          <a:p>
            <a:r>
              <a:rPr kumimoji="1" lang="en-US" altLang="zh-CN" dirty="0"/>
              <a:t>Publicly available at: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5CE2BA-90CD-C1A5-0BDB-8090DD1A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AA296C-2771-FFA9-2AE6-378C4F299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387" y="5049034"/>
            <a:ext cx="1097611" cy="7332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3360A32-BD66-3798-D9FF-4985D7C05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73" y="5041083"/>
            <a:ext cx="9343958" cy="80340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90019B9-ABD6-4FD1-C2D3-F4288B3157D2}"/>
              </a:ext>
            </a:extLst>
          </p:cNvPr>
          <p:cNvSpPr txBox="1"/>
          <p:nvPr/>
        </p:nvSpPr>
        <p:spPr>
          <a:xfrm>
            <a:off x="905273" y="5158085"/>
            <a:ext cx="8341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Lato" panose="020F0502020204030203" pitchFamily="34" charset="0"/>
              </a:rPr>
              <a:t>https://</a:t>
            </a:r>
            <a:r>
              <a:rPr kumimoji="1" lang="en-US" altLang="zh-CN" sz="2400" dirty="0" err="1">
                <a:solidFill>
                  <a:schemeClr val="bg1"/>
                </a:solidFill>
                <a:latin typeface="Lato" panose="020F0502020204030203" pitchFamily="34" charset="0"/>
              </a:rPr>
              <a:t>github.com</a:t>
            </a:r>
            <a:r>
              <a:rPr kumimoji="1" lang="en-US" altLang="zh-CN" sz="2400" dirty="0">
                <a:solidFill>
                  <a:schemeClr val="bg1"/>
                </a:solidFill>
                <a:latin typeface="Lato" panose="020F0502020204030203" pitchFamily="34" charset="0"/>
              </a:rPr>
              <a:t>/</a:t>
            </a:r>
            <a:r>
              <a:rPr kumimoji="1" lang="en-US" altLang="zh-CN" sz="2400" dirty="0" err="1">
                <a:solidFill>
                  <a:schemeClr val="bg1"/>
                </a:solidFill>
                <a:latin typeface="Lato" panose="020F0502020204030203" pitchFamily="34" charset="0"/>
              </a:rPr>
              <a:t>ProjectMitosisOS</a:t>
            </a:r>
            <a:r>
              <a:rPr kumimoji="1" lang="en-US" altLang="zh-CN" sz="2400" dirty="0">
                <a:solidFill>
                  <a:schemeClr val="bg1"/>
                </a:solidFill>
                <a:latin typeface="Lato" panose="020F0502020204030203" pitchFamily="34" charset="0"/>
              </a:rPr>
              <a:t>/</a:t>
            </a:r>
            <a:r>
              <a:rPr kumimoji="1" lang="en-US" altLang="zh-CN" sz="2400" dirty="0" err="1">
                <a:solidFill>
                  <a:schemeClr val="bg1"/>
                </a:solidFill>
                <a:latin typeface="Lato" panose="020F0502020204030203" pitchFamily="34" charset="0"/>
              </a:rPr>
              <a:t>ProjectMitosisOS</a:t>
            </a:r>
            <a:endParaRPr kumimoji="1" lang="en-US" altLang="zh-CN" sz="2400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17" name="标题 16">
            <a:extLst>
              <a:ext uri="{FF2B5EF4-FFF2-40B4-BE49-F238E27FC236}">
                <a16:creationId xmlns:a16="http://schemas.microsoft.com/office/drawing/2014/main" id="{2327F571-AF81-CA61-3111-74F160DA3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Short summary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20042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61B34-4EE0-E298-5EC3-2905651EC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541E89-CE91-E0E6-00EB-829CD3985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characterization of the startup cost of serving instance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2993D4-80B7-F333-7B79-06B4E46EF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206270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</a:rPr>
              <a:t>CPU initialization:  Python runtime initialization (e.g., import torch) </a:t>
            </a:r>
          </a:p>
          <a:p>
            <a:r>
              <a:rPr kumimoji="1" lang="en-US" altLang="zh-CN" dirty="0"/>
              <a:t>GPU initialization: 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>
                <a:latin typeface="Lato" panose="020F0502020204030203" pitchFamily="34" charset="0"/>
              </a:rPr>
              <a:t> Context creation (e.g., create </a:t>
            </a:r>
            <a:r>
              <a:rPr kumimoji="1" lang="en-US" altLang="zh-CN" dirty="0" err="1">
                <a:latin typeface="Lato" panose="020F0502020204030203" pitchFamily="34" charset="0"/>
              </a:rPr>
              <a:t>cudacontext</a:t>
            </a:r>
            <a:r>
              <a:rPr kumimoji="1" lang="en-US" altLang="zh-CN" dirty="0">
                <a:latin typeface="Lato" panose="020F0502020204030203" pitchFamily="34" charset="0"/>
              </a:rPr>
              <a:t>)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>
                <a:latin typeface="Lato" panose="020F0502020204030203" pitchFamily="34" charset="0"/>
              </a:rPr>
              <a:t> Model loading (e.g., load the parameters into the GPU HBM) 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606684-9E9B-DC79-ABF6-A0A8B977D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06136333-CEAB-7E72-842C-0C679E800248}"/>
              </a:ext>
            </a:extLst>
          </p:cNvPr>
          <p:cNvCxnSpPr/>
          <p:nvPr/>
        </p:nvCxnSpPr>
        <p:spPr>
          <a:xfrm>
            <a:off x="978535" y="4341441"/>
            <a:ext cx="836168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038B9D48-C5BF-1F2F-A21C-51F8FFD44937}"/>
              </a:ext>
            </a:extLst>
          </p:cNvPr>
          <p:cNvSpPr txBox="1"/>
          <p:nvPr/>
        </p:nvSpPr>
        <p:spPr>
          <a:xfrm>
            <a:off x="508000" y="3048092"/>
            <a:ext cx="4101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docker run python </a:t>
            </a:r>
            <a:r>
              <a:rPr kumimoji="1" lang="en-US" altLang="zh-CN" err="1">
                <a:latin typeface="Lato" panose="020F0502020204030203" pitchFamily="34" charset="0"/>
              </a:rPr>
              <a:t>llama.py</a:t>
            </a:r>
            <a:r>
              <a:rPr kumimoji="1" lang="en-US" altLang="zh-CN">
                <a:latin typeface="Lato" panose="020F0502020204030203" pitchFamily="34" charset="0"/>
              </a:rPr>
              <a:t> … </a:t>
            </a:r>
            <a:endParaRPr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0E704928-343F-EE99-B525-A6FC7F459AE1}"/>
              </a:ext>
            </a:extLst>
          </p:cNvPr>
          <p:cNvSpPr/>
          <p:nvPr/>
        </p:nvSpPr>
        <p:spPr>
          <a:xfrm>
            <a:off x="1092092" y="3331085"/>
            <a:ext cx="702841" cy="959556"/>
          </a:xfrm>
          <a:custGeom>
            <a:avLst/>
            <a:gdLst>
              <a:gd name="connsiteX0" fmla="*/ 386752 w 702841"/>
              <a:gd name="connsiteY0" fmla="*/ 0 h 959556"/>
              <a:gd name="connsiteX1" fmla="*/ 2930 w 702841"/>
              <a:gd name="connsiteY1" fmla="*/ 440267 h 959556"/>
              <a:gd name="connsiteX2" fmla="*/ 567375 w 702841"/>
              <a:gd name="connsiteY2" fmla="*/ 541867 h 959556"/>
              <a:gd name="connsiteX3" fmla="*/ 702841 w 702841"/>
              <a:gd name="connsiteY3" fmla="*/ 959556 h 95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841" h="959556">
                <a:moveTo>
                  <a:pt x="386752" y="0"/>
                </a:moveTo>
                <a:cubicBezTo>
                  <a:pt x="179789" y="174978"/>
                  <a:pt x="-27174" y="349956"/>
                  <a:pt x="2930" y="440267"/>
                </a:cubicBezTo>
                <a:cubicBezTo>
                  <a:pt x="33034" y="530578"/>
                  <a:pt x="450723" y="455319"/>
                  <a:pt x="567375" y="541867"/>
                </a:cubicBezTo>
                <a:cubicBezTo>
                  <a:pt x="684027" y="628415"/>
                  <a:pt x="693434" y="793985"/>
                  <a:pt x="702841" y="95955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D31D5B2-0526-490C-03AF-3E098A654132}"/>
              </a:ext>
            </a:extLst>
          </p:cNvPr>
          <p:cNvSpPr/>
          <p:nvPr/>
        </p:nvSpPr>
        <p:spPr>
          <a:xfrm>
            <a:off x="1693333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E71B21-7828-F895-37F5-382BDED489E7}"/>
              </a:ext>
            </a:extLst>
          </p:cNvPr>
          <p:cNvSpPr txBox="1"/>
          <p:nvPr/>
        </p:nvSpPr>
        <p:spPr>
          <a:xfrm>
            <a:off x="8785613" y="4468063"/>
            <a:ext cx="75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>
                <a:latin typeface="Lato" panose="020F0502020204030203" pitchFamily="34" charset="0"/>
              </a:rPr>
              <a:t>Time</a:t>
            </a:r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95A34C6-9C9B-BBFF-C935-01036F7BF493}"/>
              </a:ext>
            </a:extLst>
          </p:cNvPr>
          <p:cNvSpPr/>
          <p:nvPr/>
        </p:nvSpPr>
        <p:spPr>
          <a:xfrm>
            <a:off x="4085340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712612ED-0A67-B6E4-FFDC-E19020B20443}"/>
              </a:ext>
            </a:extLst>
          </p:cNvPr>
          <p:cNvSpPr/>
          <p:nvPr/>
        </p:nvSpPr>
        <p:spPr>
          <a:xfrm rot="5400000">
            <a:off x="2755100" y="3070769"/>
            <a:ext cx="369330" cy="2132356"/>
          </a:xfrm>
          <a:prstGeom prst="leftBrace">
            <a:avLst/>
          </a:prstGeom>
          <a:ln w="25400">
            <a:solidFill>
              <a:schemeClr val="bg1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FECFF14-34DF-D0F4-CB3F-9540E708B902}"/>
              </a:ext>
            </a:extLst>
          </p:cNvPr>
          <p:cNvSpPr txBox="1"/>
          <p:nvPr/>
        </p:nvSpPr>
        <p:spPr>
          <a:xfrm>
            <a:off x="1873587" y="3507491"/>
            <a:ext cx="2442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</a:rPr>
              <a:t>Python initialization </a:t>
            </a:r>
            <a:endParaRPr lang="zh-CN" altLang="en-US">
              <a:solidFill>
                <a:schemeClr val="bg1">
                  <a:lumMod val="85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9BCEDE9D-0BE8-E893-4D4A-E247A9B293A5}"/>
              </a:ext>
            </a:extLst>
          </p:cNvPr>
          <p:cNvSpPr/>
          <p:nvPr/>
        </p:nvSpPr>
        <p:spPr>
          <a:xfrm>
            <a:off x="5706469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99A22F84-70BE-A60A-17C4-920534E6B4E9}"/>
              </a:ext>
            </a:extLst>
          </p:cNvPr>
          <p:cNvSpPr/>
          <p:nvPr/>
        </p:nvSpPr>
        <p:spPr>
          <a:xfrm rot="5400000">
            <a:off x="4812839" y="3480000"/>
            <a:ext cx="369330" cy="1317972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FB32E7-76C2-29A4-2FA8-F612FF83741B}"/>
              </a:ext>
            </a:extLst>
          </p:cNvPr>
          <p:cNvSpPr txBox="1"/>
          <p:nvPr/>
        </p:nvSpPr>
        <p:spPr>
          <a:xfrm>
            <a:off x="4304587" y="3507491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GPU context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826FEBC-73EE-B3E9-3FC0-718F721E55DD}"/>
              </a:ext>
            </a:extLst>
          </p:cNvPr>
          <p:cNvSpPr/>
          <p:nvPr/>
        </p:nvSpPr>
        <p:spPr>
          <a:xfrm>
            <a:off x="7593019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左大括号 20">
            <a:extLst>
              <a:ext uri="{FF2B5EF4-FFF2-40B4-BE49-F238E27FC236}">
                <a16:creationId xmlns:a16="http://schemas.microsoft.com/office/drawing/2014/main" id="{FCEB4B74-F878-3177-70A8-858B2A894B0F}"/>
              </a:ext>
            </a:extLst>
          </p:cNvPr>
          <p:cNvSpPr/>
          <p:nvPr/>
        </p:nvSpPr>
        <p:spPr>
          <a:xfrm rot="5400000">
            <a:off x="6546888" y="3359471"/>
            <a:ext cx="369330" cy="1543811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10E64E8-E468-EDC4-DDA2-DB3511C2649C}"/>
              </a:ext>
            </a:extLst>
          </p:cNvPr>
          <p:cNvSpPr txBox="1"/>
          <p:nvPr/>
        </p:nvSpPr>
        <p:spPr>
          <a:xfrm>
            <a:off x="5970514" y="3517403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Model loading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0BDF9F7-96C6-129C-32B7-CE7C260FD499}"/>
              </a:ext>
            </a:extLst>
          </p:cNvPr>
          <p:cNvSpPr/>
          <p:nvPr/>
        </p:nvSpPr>
        <p:spPr>
          <a:xfrm>
            <a:off x="7870784" y="4254888"/>
            <a:ext cx="1134319" cy="20160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1F37FAE-DDBD-89C9-A5D0-0E56F4D20CD6}"/>
              </a:ext>
            </a:extLst>
          </p:cNvPr>
          <p:cNvSpPr txBox="1"/>
          <p:nvPr/>
        </p:nvSpPr>
        <p:spPr>
          <a:xfrm>
            <a:off x="8026775" y="3517645"/>
            <a:ext cx="1758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“Good day …”</a:t>
            </a:r>
            <a:endParaRPr lang="zh-CN" altLang="en-US"/>
          </a:p>
        </p:txBody>
      </p:sp>
      <p:sp>
        <p:nvSpPr>
          <p:cNvPr id="25" name="任意形状 24">
            <a:extLst>
              <a:ext uri="{FF2B5EF4-FFF2-40B4-BE49-F238E27FC236}">
                <a16:creationId xmlns:a16="http://schemas.microsoft.com/office/drawing/2014/main" id="{1A888735-1335-B9C5-3D3A-9BE48318C331}"/>
              </a:ext>
            </a:extLst>
          </p:cNvPr>
          <p:cNvSpPr/>
          <p:nvPr/>
        </p:nvSpPr>
        <p:spPr>
          <a:xfrm>
            <a:off x="8211342" y="3839231"/>
            <a:ext cx="1030681" cy="393540"/>
          </a:xfrm>
          <a:custGeom>
            <a:avLst/>
            <a:gdLst>
              <a:gd name="connsiteX0" fmla="*/ 816911 w 1030681"/>
              <a:gd name="connsiteY0" fmla="*/ 393540 h 393540"/>
              <a:gd name="connsiteX1" fmla="*/ 990531 w 1030681"/>
              <a:gd name="connsiteY1" fmla="*/ 254643 h 393540"/>
              <a:gd name="connsiteX2" fmla="*/ 145580 w 1030681"/>
              <a:gd name="connsiteY2" fmla="*/ 243069 h 393540"/>
              <a:gd name="connsiteX3" fmla="*/ 6683 w 1030681"/>
              <a:gd name="connsiteY3" fmla="*/ 0 h 3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0681" h="393540">
                <a:moveTo>
                  <a:pt x="816911" y="393540"/>
                </a:moveTo>
                <a:cubicBezTo>
                  <a:pt x="959665" y="336630"/>
                  <a:pt x="1102419" y="279721"/>
                  <a:pt x="990531" y="254643"/>
                </a:cubicBezTo>
                <a:cubicBezTo>
                  <a:pt x="878643" y="229565"/>
                  <a:pt x="309555" y="285510"/>
                  <a:pt x="145580" y="243069"/>
                </a:cubicBezTo>
                <a:cubicBezTo>
                  <a:pt x="-18395" y="200628"/>
                  <a:pt x="-5856" y="100314"/>
                  <a:pt x="6683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D187C07-258A-90D1-B327-AAAF640BC5FD}"/>
              </a:ext>
            </a:extLst>
          </p:cNvPr>
          <p:cNvSpPr/>
          <p:nvPr/>
        </p:nvSpPr>
        <p:spPr>
          <a:xfrm>
            <a:off x="1349877" y="4532743"/>
            <a:ext cx="2417710" cy="216585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607D505-F5AF-877C-A909-9FCA8870DF67}"/>
              </a:ext>
            </a:extLst>
          </p:cNvPr>
          <p:cNvCxnSpPr/>
          <p:nvPr/>
        </p:nvCxnSpPr>
        <p:spPr>
          <a:xfrm flipV="1">
            <a:off x="1794933" y="3281940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10797B91-F955-38DD-D60E-6AD474C1E2C2}"/>
              </a:ext>
            </a:extLst>
          </p:cNvPr>
          <p:cNvCxnSpPr/>
          <p:nvPr/>
        </p:nvCxnSpPr>
        <p:spPr>
          <a:xfrm flipV="1">
            <a:off x="4161107" y="3222206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D31D378E-D9BF-E66C-C690-AEDD7B38C9D9}"/>
              </a:ext>
            </a:extLst>
          </p:cNvPr>
          <p:cNvCxnSpPr/>
          <p:nvPr/>
        </p:nvCxnSpPr>
        <p:spPr>
          <a:xfrm flipV="1">
            <a:off x="5879775" y="3222206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BDB310D5-1FEF-38A7-E461-ACB3D24BAB03}"/>
              </a:ext>
            </a:extLst>
          </p:cNvPr>
          <p:cNvCxnSpPr/>
          <p:nvPr/>
        </p:nvCxnSpPr>
        <p:spPr>
          <a:xfrm flipV="1">
            <a:off x="7675917" y="3270159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CFA634FB-1A48-6C66-477F-C19D61AAEB3D}"/>
              </a:ext>
            </a:extLst>
          </p:cNvPr>
          <p:cNvSpPr txBox="1"/>
          <p:nvPr/>
        </p:nvSpPr>
        <p:spPr>
          <a:xfrm>
            <a:off x="1466608" y="4557104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strike="sngStrike" dirty="0">
                <a:solidFill>
                  <a:srgbClr val="C00000"/>
                </a:solidFill>
                <a:latin typeface="Lato" panose="020F0502020204030203" pitchFamily="34" charset="0"/>
              </a:rPr>
              <a:t>10 – 60 seconds</a:t>
            </a:r>
            <a:endParaRPr lang="zh-CN" altLang="en-US" b="1" strike="sngStrike" dirty="0">
              <a:solidFill>
                <a:srgbClr val="C0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DD215A6-013D-2531-6F44-E8C1E34859F2}"/>
              </a:ext>
            </a:extLst>
          </p:cNvPr>
          <p:cNvSpPr txBox="1"/>
          <p:nvPr/>
        </p:nvSpPr>
        <p:spPr>
          <a:xfrm>
            <a:off x="3966808" y="4561716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2 – 4 seconds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B30DA87-88FD-6C86-10D2-0C8B142ED451}"/>
              </a:ext>
            </a:extLst>
          </p:cNvPr>
          <p:cNvSpPr txBox="1"/>
          <p:nvPr/>
        </p:nvSpPr>
        <p:spPr>
          <a:xfrm>
            <a:off x="5879775" y="455423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1 – 10 seconds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164562F-35EA-3454-2022-C9F881B808EB}"/>
              </a:ext>
            </a:extLst>
          </p:cNvPr>
          <p:cNvSpPr txBox="1"/>
          <p:nvPr/>
        </p:nvSpPr>
        <p:spPr>
          <a:xfrm>
            <a:off x="1466607" y="498598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Lato" panose="020F0502020204030203" pitchFamily="34" charset="0"/>
              </a:rPr>
              <a:t>MITOSIS@OSDI’23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42021A0-50FD-8862-AA29-FA8A42C208E0}"/>
              </a:ext>
            </a:extLst>
          </p:cNvPr>
          <p:cNvSpPr txBox="1"/>
          <p:nvPr/>
        </p:nvSpPr>
        <p:spPr>
          <a:xfrm>
            <a:off x="3878479" y="498598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 err="1">
                <a:latin typeface="Lato" panose="020F0502020204030203" pitchFamily="34" charset="0"/>
              </a:rPr>
              <a:t>PhoenixOS@arXiv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1D564D3-7BC9-6E2B-B719-73AC3176E066}"/>
              </a:ext>
            </a:extLst>
          </p:cNvPr>
          <p:cNvSpPr txBox="1"/>
          <p:nvPr/>
        </p:nvSpPr>
        <p:spPr>
          <a:xfrm>
            <a:off x="6290351" y="4989642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Lato" panose="020F0502020204030203" pitchFamily="34" charset="0"/>
              </a:rPr>
              <a:t>BlitzScale@OSDI’25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DD2079C-D84C-D5FB-7E04-DEDE75972FFE}"/>
              </a:ext>
            </a:extLst>
          </p:cNvPr>
          <p:cNvSpPr/>
          <p:nvPr/>
        </p:nvSpPr>
        <p:spPr>
          <a:xfrm>
            <a:off x="1528520" y="2836823"/>
            <a:ext cx="2084857" cy="2612275"/>
          </a:xfrm>
          <a:prstGeom prst="rect">
            <a:avLst/>
          </a:prstGeom>
          <a:noFill/>
          <a:ln w="317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988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16 -0.00028 L 0.23875 0.00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2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FFD9C-A348-5DE7-ADD8-7A91D10CB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FC80C6-F4B7-8160-2DB1-9618CBA7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 Eliminate GPU context creation via pooling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745220-02FC-A94A-7F85-EE853F9ED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38D98147-6BB9-6713-BBC2-86BD941B0BF4}"/>
              </a:ext>
            </a:extLst>
          </p:cNvPr>
          <p:cNvSpPr txBox="1">
            <a:spLocks/>
          </p:cNvSpPr>
          <p:nvPr/>
        </p:nvSpPr>
        <p:spPr>
          <a:xfrm>
            <a:off x="508000" y="1171840"/>
            <a:ext cx="2043813" cy="694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GPU App 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8DA15B2F-B748-F1A4-A1A9-AE939D5FDB66}"/>
              </a:ext>
            </a:extLst>
          </p:cNvPr>
          <p:cNvSpPr txBox="1">
            <a:spLocks/>
          </p:cNvSpPr>
          <p:nvPr/>
        </p:nvSpPr>
        <p:spPr>
          <a:xfrm>
            <a:off x="508000" y="2044818"/>
            <a:ext cx="2043813" cy="694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GPU driver </a:t>
            </a: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EBF4BBFD-83B4-DBA7-A7F6-0421A77F65FC}"/>
              </a:ext>
            </a:extLst>
          </p:cNvPr>
          <p:cNvCxnSpPr/>
          <p:nvPr/>
        </p:nvCxnSpPr>
        <p:spPr>
          <a:xfrm>
            <a:off x="899160" y="2612397"/>
            <a:ext cx="836168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CD09565-E1B6-C186-6E6B-5A69F9D53F42}"/>
              </a:ext>
            </a:extLst>
          </p:cNvPr>
          <p:cNvSpPr txBox="1"/>
          <p:nvPr/>
        </p:nvSpPr>
        <p:spPr>
          <a:xfrm>
            <a:off x="8223110" y="2407507"/>
            <a:ext cx="7563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latin typeface="Lato" panose="020F0502020204030203" pitchFamily="34" charset="0"/>
              </a:rPr>
              <a:t>Time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67C43F7D-E437-0C33-9FE9-D9025980A993}"/>
              </a:ext>
            </a:extLst>
          </p:cNvPr>
          <p:cNvCxnSpPr>
            <a:cxnSpLocks/>
          </p:cNvCxnSpPr>
          <p:nvPr/>
        </p:nvCxnSpPr>
        <p:spPr>
          <a:xfrm>
            <a:off x="2007899" y="2271637"/>
            <a:ext cx="65695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F8383D55-9B59-92C7-E1CB-F7CAD5C0BDD7}"/>
              </a:ext>
            </a:extLst>
          </p:cNvPr>
          <p:cNvCxnSpPr>
            <a:cxnSpLocks/>
          </p:cNvCxnSpPr>
          <p:nvPr/>
        </p:nvCxnSpPr>
        <p:spPr>
          <a:xfrm>
            <a:off x="2007899" y="1371414"/>
            <a:ext cx="65695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5BE2AC6E-B888-E0BF-0C1A-90DFDA52A419}"/>
              </a:ext>
            </a:extLst>
          </p:cNvPr>
          <p:cNvCxnSpPr/>
          <p:nvPr/>
        </p:nvCxnSpPr>
        <p:spPr>
          <a:xfrm>
            <a:off x="2169042" y="1371414"/>
            <a:ext cx="531628" cy="900223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931B82CD-3156-9A7F-D1F4-03A85DAED9EC}"/>
              </a:ext>
            </a:extLst>
          </p:cNvPr>
          <p:cNvSpPr txBox="1"/>
          <p:nvPr/>
        </p:nvSpPr>
        <p:spPr>
          <a:xfrm>
            <a:off x="1377924" y="1579272"/>
            <a:ext cx="37020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" altLang="zh-CN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cuCtxCreate</a:t>
            </a:r>
            <a:r>
              <a:rPr lang="en-US" altLang="zh-CN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" altLang="zh-CN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cublasCreate</a:t>
            </a:r>
            <a:r>
              <a:rPr lang="en" altLang="zh-CN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...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8A10C3E-79E0-29D8-5CE3-36D1FB3458B2}"/>
              </a:ext>
            </a:extLst>
          </p:cNvPr>
          <p:cNvSpPr/>
          <p:nvPr/>
        </p:nvSpPr>
        <p:spPr>
          <a:xfrm>
            <a:off x="2757611" y="2211383"/>
            <a:ext cx="2732567" cy="120507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0C858FC-946F-11AA-02C7-4BDF9EC787CA}"/>
              </a:ext>
            </a:extLst>
          </p:cNvPr>
          <p:cNvCxnSpPr>
            <a:cxnSpLocks/>
          </p:cNvCxnSpPr>
          <p:nvPr/>
        </p:nvCxnSpPr>
        <p:spPr>
          <a:xfrm flipV="1">
            <a:off x="5490178" y="1341288"/>
            <a:ext cx="527850" cy="93016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54DC43E8-74B9-5733-97A1-8B7001F24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834" y="2175058"/>
            <a:ext cx="350284" cy="350284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947425F-12BC-E2E1-9CA4-1D0542B82B42}"/>
              </a:ext>
            </a:extLst>
          </p:cNvPr>
          <p:cNvCxnSpPr>
            <a:cxnSpLocks/>
          </p:cNvCxnSpPr>
          <p:nvPr/>
        </p:nvCxnSpPr>
        <p:spPr>
          <a:xfrm>
            <a:off x="6209414" y="1380276"/>
            <a:ext cx="368092" cy="95161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01EBBE4B-F7DD-F45D-4B5E-F583E1705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885" y="1644317"/>
            <a:ext cx="320642" cy="320642"/>
          </a:xfrm>
          <a:prstGeom prst="rect">
            <a:avLst/>
          </a:prstGeom>
        </p:spPr>
      </p:pic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9B3742DA-FA5D-76B2-460A-81ADCB003E01}"/>
              </a:ext>
            </a:extLst>
          </p:cNvPr>
          <p:cNvCxnSpPr>
            <a:cxnSpLocks/>
          </p:cNvCxnSpPr>
          <p:nvPr/>
        </p:nvCxnSpPr>
        <p:spPr>
          <a:xfrm>
            <a:off x="6550100" y="1368355"/>
            <a:ext cx="368092" cy="95161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6793E577-A93A-89FD-BF1E-B0EEFF92E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571" y="1632396"/>
            <a:ext cx="320642" cy="320642"/>
          </a:xfrm>
          <a:prstGeom prst="rect">
            <a:avLst/>
          </a:prstGeom>
        </p:spPr>
      </p:pic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5328A15F-C15B-83F9-FD23-8301605A2B44}"/>
              </a:ext>
            </a:extLst>
          </p:cNvPr>
          <p:cNvCxnSpPr>
            <a:cxnSpLocks/>
          </p:cNvCxnSpPr>
          <p:nvPr/>
        </p:nvCxnSpPr>
        <p:spPr>
          <a:xfrm>
            <a:off x="6901807" y="1368355"/>
            <a:ext cx="368092" cy="95161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ABABB8FF-23B6-6DD8-F8AA-769D6E2C9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278" y="1632396"/>
            <a:ext cx="320642" cy="320642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026455AD-BFB3-60A0-7D32-0DEB59AC5E2F}"/>
              </a:ext>
            </a:extLst>
          </p:cNvPr>
          <p:cNvSpPr txBox="1"/>
          <p:nvPr/>
        </p:nvSpPr>
        <p:spPr>
          <a:xfrm>
            <a:off x="7311985" y="1530441"/>
            <a:ext cx="7563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1" dirty="0">
                <a:latin typeface="Lato" panose="020F0502020204030203" pitchFamily="34" charset="0"/>
              </a:rPr>
              <a:t>…</a:t>
            </a:r>
            <a:endParaRPr lang="zh-CN" altLang="en-US" sz="24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FCAF207-3A21-A5A5-C3DA-1E0E6834C421}"/>
              </a:ext>
            </a:extLst>
          </p:cNvPr>
          <p:cNvSpPr txBox="1"/>
          <p:nvPr/>
        </p:nvSpPr>
        <p:spPr>
          <a:xfrm>
            <a:off x="7120599" y="955441"/>
            <a:ext cx="21402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latin typeface="Lato" panose="020F0502020204030203" pitchFamily="34" charset="0"/>
              </a:rPr>
              <a:t>App issue kernels 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D6CCC31-7A03-1B91-36FB-29DC8FF4DD0D}"/>
              </a:ext>
            </a:extLst>
          </p:cNvPr>
          <p:cNvSpPr txBox="1"/>
          <p:nvPr/>
        </p:nvSpPr>
        <p:spPr>
          <a:xfrm>
            <a:off x="508000" y="2900555"/>
            <a:ext cx="895819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Key insight</a:t>
            </a:r>
            <a:r>
              <a:rPr kumimoji="1" lang="en-US" altLang="zh-CN" b="1" dirty="0">
                <a:latin typeface="Lato" panose="020F0502020204030203" pitchFamily="34" charset="0"/>
              </a:rPr>
              <a:t>:  GPU kernels execution is irrelevant of the context, so we can pre-create!</a:t>
            </a:r>
            <a:endParaRPr lang="zh-CN" altLang="en-US" b="1" dirty="0"/>
          </a:p>
        </p:txBody>
      </p: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5AA9B996-9188-8594-1671-E988D5917C32}"/>
              </a:ext>
            </a:extLst>
          </p:cNvPr>
          <p:cNvSpPr txBox="1">
            <a:spLocks/>
          </p:cNvSpPr>
          <p:nvPr/>
        </p:nvSpPr>
        <p:spPr>
          <a:xfrm>
            <a:off x="508444" y="3532629"/>
            <a:ext cx="2043813" cy="694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GPU App </a:t>
            </a:r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BA376D2C-FA60-A51B-02E4-F22F96F1DFEC}"/>
              </a:ext>
            </a:extLst>
          </p:cNvPr>
          <p:cNvSpPr txBox="1">
            <a:spLocks/>
          </p:cNvSpPr>
          <p:nvPr/>
        </p:nvSpPr>
        <p:spPr>
          <a:xfrm>
            <a:off x="508444" y="4405607"/>
            <a:ext cx="2043813" cy="694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GPU driver 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FD94A8C-8170-E335-E2F6-708B4E2D717C}"/>
              </a:ext>
            </a:extLst>
          </p:cNvPr>
          <p:cNvSpPr txBox="1"/>
          <p:nvPr/>
        </p:nvSpPr>
        <p:spPr>
          <a:xfrm>
            <a:off x="8751039" y="4463601"/>
            <a:ext cx="75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latin typeface="Lato" panose="020F0502020204030203" pitchFamily="34" charset="0"/>
              </a:rPr>
              <a:t>Time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7112B11-181B-09B0-A1BE-4BDA7A9C0C8B}"/>
              </a:ext>
            </a:extLst>
          </p:cNvPr>
          <p:cNvCxnSpPr>
            <a:cxnSpLocks/>
          </p:cNvCxnSpPr>
          <p:nvPr/>
        </p:nvCxnSpPr>
        <p:spPr>
          <a:xfrm>
            <a:off x="2008343" y="4632426"/>
            <a:ext cx="65695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1C791CB-9CF2-E8BD-7F47-286153635B50}"/>
              </a:ext>
            </a:extLst>
          </p:cNvPr>
          <p:cNvCxnSpPr>
            <a:cxnSpLocks/>
          </p:cNvCxnSpPr>
          <p:nvPr/>
        </p:nvCxnSpPr>
        <p:spPr>
          <a:xfrm>
            <a:off x="2008343" y="3732203"/>
            <a:ext cx="65695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E6471924-155D-60BF-6D0D-5DE027655952}"/>
              </a:ext>
            </a:extLst>
          </p:cNvPr>
          <p:cNvCxnSpPr/>
          <p:nvPr/>
        </p:nvCxnSpPr>
        <p:spPr>
          <a:xfrm>
            <a:off x="2169486" y="3732203"/>
            <a:ext cx="531628" cy="900223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5C70649E-0C2F-0720-F9FA-C330A924AABC}"/>
              </a:ext>
            </a:extLst>
          </p:cNvPr>
          <p:cNvGrpSpPr/>
          <p:nvPr/>
        </p:nvGrpSpPr>
        <p:grpSpPr>
          <a:xfrm>
            <a:off x="4487381" y="3729144"/>
            <a:ext cx="1858926" cy="963535"/>
            <a:chOff x="6209858" y="3729144"/>
            <a:chExt cx="1858926" cy="963535"/>
          </a:xfrm>
        </p:grpSpPr>
        <p:cxnSp>
          <p:nvCxnSpPr>
            <p:cNvPr id="40" name="直线箭头连接符 39">
              <a:extLst>
                <a:ext uri="{FF2B5EF4-FFF2-40B4-BE49-F238E27FC236}">
                  <a16:creationId xmlns:a16="http://schemas.microsoft.com/office/drawing/2014/main" id="{D85BB02C-518B-4474-F7E2-3A7854C0A1BD}"/>
                </a:ext>
              </a:extLst>
            </p:cNvPr>
            <p:cNvCxnSpPr>
              <a:cxnSpLocks/>
            </p:cNvCxnSpPr>
            <p:nvPr/>
          </p:nvCxnSpPr>
          <p:spPr>
            <a:xfrm>
              <a:off x="6209858" y="3741065"/>
              <a:ext cx="368092" cy="9516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F9E5CF07-1860-C923-3E28-988BF7B63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8329" y="4005106"/>
              <a:ext cx="320642" cy="320642"/>
            </a:xfrm>
            <a:prstGeom prst="rect">
              <a:avLst/>
            </a:prstGeom>
          </p:spPr>
        </p:pic>
        <p:cxnSp>
          <p:nvCxnSpPr>
            <p:cNvPr id="42" name="直线箭头连接符 41">
              <a:extLst>
                <a:ext uri="{FF2B5EF4-FFF2-40B4-BE49-F238E27FC236}">
                  <a16:creationId xmlns:a16="http://schemas.microsoft.com/office/drawing/2014/main" id="{13CA9584-2E1D-B8BE-4FD5-0974741B67DF}"/>
                </a:ext>
              </a:extLst>
            </p:cNvPr>
            <p:cNvCxnSpPr>
              <a:cxnSpLocks/>
            </p:cNvCxnSpPr>
            <p:nvPr/>
          </p:nvCxnSpPr>
          <p:spPr>
            <a:xfrm>
              <a:off x="6550544" y="3729144"/>
              <a:ext cx="368092" cy="9516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23124861-B7F9-34A6-EF85-B130902FD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9015" y="3993185"/>
              <a:ext cx="320642" cy="320642"/>
            </a:xfrm>
            <a:prstGeom prst="rect">
              <a:avLst/>
            </a:prstGeom>
          </p:spPr>
        </p:pic>
        <p:cxnSp>
          <p:nvCxnSpPr>
            <p:cNvPr id="44" name="直线箭头连接符 43">
              <a:extLst>
                <a:ext uri="{FF2B5EF4-FFF2-40B4-BE49-F238E27FC236}">
                  <a16:creationId xmlns:a16="http://schemas.microsoft.com/office/drawing/2014/main" id="{972CAFE3-47A2-830D-A614-5D319C50721B}"/>
                </a:ext>
              </a:extLst>
            </p:cNvPr>
            <p:cNvCxnSpPr>
              <a:cxnSpLocks/>
            </p:cNvCxnSpPr>
            <p:nvPr/>
          </p:nvCxnSpPr>
          <p:spPr>
            <a:xfrm>
              <a:off x="6902251" y="3729144"/>
              <a:ext cx="368092" cy="9516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E3EA3635-7375-51B8-04F2-D3C5558EF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0722" y="3993185"/>
              <a:ext cx="320642" cy="320642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3756A25-2AB7-6A66-ABA3-CE98A7F7CDDF}"/>
                </a:ext>
              </a:extLst>
            </p:cNvPr>
            <p:cNvSpPr txBox="1"/>
            <p:nvPr/>
          </p:nvSpPr>
          <p:spPr>
            <a:xfrm>
              <a:off x="7312429" y="3891230"/>
              <a:ext cx="75635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2400" b="1" dirty="0">
                  <a:latin typeface="Lato" panose="020F0502020204030203" pitchFamily="34" charset="0"/>
                </a:rPr>
                <a:t>…</a:t>
              </a:r>
              <a:endParaRPr lang="zh-CN" altLang="en-US" sz="2400" b="1" dirty="0"/>
            </a:p>
          </p:txBody>
        </p:sp>
      </p:grp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9BFD5C91-66B9-F19E-9769-793B50EF25EA}"/>
              </a:ext>
            </a:extLst>
          </p:cNvPr>
          <p:cNvSpPr txBox="1">
            <a:spLocks/>
          </p:cNvSpPr>
          <p:nvPr/>
        </p:nvSpPr>
        <p:spPr>
          <a:xfrm>
            <a:off x="508000" y="4933319"/>
            <a:ext cx="2043813" cy="694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Context pool</a:t>
            </a:r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277569E0-25C7-5BE0-03F1-A51A2066CF82}"/>
              </a:ext>
            </a:extLst>
          </p:cNvPr>
          <p:cNvCxnSpPr>
            <a:cxnSpLocks/>
          </p:cNvCxnSpPr>
          <p:nvPr/>
        </p:nvCxnSpPr>
        <p:spPr>
          <a:xfrm>
            <a:off x="2007899" y="5160138"/>
            <a:ext cx="6569503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图片 48">
            <a:extLst>
              <a:ext uri="{FF2B5EF4-FFF2-40B4-BE49-F238E27FC236}">
                <a16:creationId xmlns:a16="http://schemas.microsoft.com/office/drawing/2014/main" id="{C37693C1-E277-3786-6DBD-426703B3A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300" y="5204649"/>
            <a:ext cx="350284" cy="350284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1B574A9A-10D3-D317-DFD0-BD3ED09D0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591" y="4878793"/>
            <a:ext cx="350284" cy="350284"/>
          </a:xfrm>
          <a:prstGeom prst="rect">
            <a:avLst/>
          </a:prstGeom>
        </p:spPr>
      </p:pic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0B0B585C-52BE-E2E9-CE84-36D980E935A3}"/>
              </a:ext>
            </a:extLst>
          </p:cNvPr>
          <p:cNvCxnSpPr>
            <a:cxnSpLocks/>
          </p:cNvCxnSpPr>
          <p:nvPr/>
        </p:nvCxnSpPr>
        <p:spPr>
          <a:xfrm flipV="1">
            <a:off x="2814709" y="3741065"/>
            <a:ext cx="502824" cy="1450019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990DEB2-190B-B018-92A4-956C7419A785}"/>
              </a:ext>
            </a:extLst>
          </p:cNvPr>
          <p:cNvSpPr txBox="1"/>
          <p:nvPr/>
        </p:nvSpPr>
        <p:spPr>
          <a:xfrm>
            <a:off x="324773" y="3952762"/>
            <a:ext cx="37020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" altLang="zh-CN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cuCtxCreate</a:t>
            </a:r>
            <a:r>
              <a:rPr lang="en-US" altLang="zh-CN" dirty="0">
                <a:solidFill>
                  <a:srgbClr val="00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" altLang="zh-CN" dirty="0" err="1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cublasCreate</a:t>
            </a:r>
            <a:r>
              <a:rPr lang="en" altLang="zh-CN" dirty="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...</a:t>
            </a:r>
          </a:p>
        </p:txBody>
      </p:sp>
      <p:pic>
        <p:nvPicPr>
          <p:cNvPr id="54" name="图片 53">
            <a:extLst>
              <a:ext uri="{FF2B5EF4-FFF2-40B4-BE49-F238E27FC236}">
                <a16:creationId xmlns:a16="http://schemas.microsoft.com/office/drawing/2014/main" id="{0C66EB56-F798-A1DD-BF38-81C8C5472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540" y="4883759"/>
            <a:ext cx="350284" cy="35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603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9A2C57-420E-B0EA-B6E4-51FFE305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3DA2F6-05F8-2B68-4484-149E0DFEB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4935870" cy="3771636"/>
          </a:xfrm>
        </p:spPr>
        <p:txBody>
          <a:bodyPr/>
          <a:lstStyle/>
          <a:p>
            <a:r>
              <a:rPr kumimoji="1" lang="en-US" altLang="zh-CN" dirty="0" err="1"/>
              <a:t>PhoenixOS</a:t>
            </a:r>
            <a:r>
              <a:rPr kumimoji="1" lang="en-US" altLang="zh-CN" dirty="0"/>
              <a:t> restore = MITOSIS + GPU context pool</a:t>
            </a:r>
          </a:p>
          <a:p>
            <a:r>
              <a:rPr kumimoji="1" lang="en-US" altLang="zh-CN" dirty="0"/>
              <a:t>Fast GPU job startup </a:t>
            </a:r>
          </a:p>
          <a:p>
            <a:pPr lvl="1"/>
            <a:r>
              <a:rPr kumimoji="1" lang="en-US" altLang="zh-CN" dirty="0"/>
              <a:t>Cold startup Llama-13B in 280ms</a:t>
            </a:r>
          </a:p>
          <a:p>
            <a:pPr lvl="1"/>
            <a:r>
              <a:rPr kumimoji="1" lang="en-US" altLang="zh-CN" dirty="0"/>
              <a:t>Our code is also available (</a:t>
            </a:r>
            <a:r>
              <a:rPr kumimoji="1" lang="en-US" altLang="zh-CN" dirty="0" err="1"/>
              <a:t>PhOS</a:t>
            </a:r>
            <a:r>
              <a:rPr kumimoji="1" lang="en-US" altLang="zh-CN" dirty="0"/>
              <a:t>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030CEF-CAEA-94A1-6724-5E14FF67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5BE277-15B3-5613-49D8-B2BE2AD9D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2387980"/>
            <a:ext cx="4810932" cy="270615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A6EE1AB-09E3-1F38-3F6B-49C28660A4E4}"/>
              </a:ext>
            </a:extLst>
          </p:cNvPr>
          <p:cNvSpPr/>
          <p:nvPr/>
        </p:nvSpPr>
        <p:spPr>
          <a:xfrm>
            <a:off x="7924799" y="228866"/>
            <a:ext cx="2046147" cy="173656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F6872F-3178-21AA-473D-3EF8B7F94D9F}"/>
              </a:ext>
            </a:extLst>
          </p:cNvPr>
          <p:cNvSpPr txBox="1"/>
          <p:nvPr/>
        </p:nvSpPr>
        <p:spPr>
          <a:xfrm>
            <a:off x="8124497" y="431697"/>
            <a:ext cx="17756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10X faster than NVIDIA’s closed-source solution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10" name="图片 9" descr="图表, 条形图, 直方图&#10;&#10;AI 生成的内容可能不正确。">
            <a:extLst>
              <a:ext uri="{FF2B5EF4-FFF2-40B4-BE49-F238E27FC236}">
                <a16:creationId xmlns:a16="http://schemas.microsoft.com/office/drawing/2014/main" id="{AE534A2B-EBAB-DB84-7D77-CD11EE8E8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75" y="3523919"/>
            <a:ext cx="4508204" cy="177304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38C336A-D5FF-A88F-6A35-B7EF6532D2C9}"/>
              </a:ext>
            </a:extLst>
          </p:cNvPr>
          <p:cNvSpPr txBox="1"/>
          <p:nvPr/>
        </p:nvSpPr>
        <p:spPr>
          <a:xfrm>
            <a:off x="508000" y="2660718"/>
            <a:ext cx="385134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latin typeface="Lato" panose="020F0502020204030203" pitchFamily="34" charset="0"/>
              </a:rPr>
              <a:t>Orders of magnitude faster than baselines (Docker, </a:t>
            </a:r>
            <a:r>
              <a:rPr kumimoji="1" lang="en-US" altLang="zh-CN" b="1" dirty="0" err="1">
                <a:latin typeface="Lato" panose="020F0502020204030203" pitchFamily="34" charset="0"/>
              </a:rPr>
              <a:t>cuda-ckpt</a:t>
            </a:r>
            <a:r>
              <a:rPr kumimoji="1" lang="en-US" altLang="zh-CN" b="1" dirty="0">
                <a:latin typeface="Lato" panose="020F0502020204030203" pitchFamily="34" charset="0"/>
              </a:rPr>
              <a:t>)</a:t>
            </a:r>
            <a:endParaRPr lang="zh-CN" altLang="en-US" b="1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AFF5BDC-8777-7066-12CE-2F25B8E08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995" y="407267"/>
            <a:ext cx="900442" cy="90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CC63D68-A208-77C8-5BB7-6293924A29B5}"/>
              </a:ext>
            </a:extLst>
          </p:cNvPr>
          <p:cNvSpPr txBox="1"/>
          <p:nvPr/>
        </p:nvSpPr>
        <p:spPr>
          <a:xfrm>
            <a:off x="5710865" y="1281683"/>
            <a:ext cx="6807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Code</a:t>
            </a:r>
            <a:endParaRPr lang="zh-CN" altLang="en-US" sz="16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0C5272AA-A9F5-FABA-F208-984D9AE37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468" y="410092"/>
            <a:ext cx="900442" cy="90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37E59EF-B286-1CE1-F870-080748BE9738}"/>
              </a:ext>
            </a:extLst>
          </p:cNvPr>
          <p:cNvSpPr txBox="1"/>
          <p:nvPr/>
        </p:nvSpPr>
        <p:spPr>
          <a:xfrm>
            <a:off x="6404825" y="1317067"/>
            <a:ext cx="1531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Paper </a:t>
            </a:r>
          </a:p>
          <a:p>
            <a:pPr algn="ctr"/>
            <a:r>
              <a:rPr lang="en-US" altLang="zh-CN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(Preprint)</a:t>
            </a:r>
            <a:endParaRPr lang="zh-CN" altLang="en-US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0263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3EADE-8164-712A-EFCE-19856FB5A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01EA6B-C13C-700D-C812-80555089A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characterization of the startup cost of serving instance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83D801-5BA8-B268-1EDD-55FAFDDF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206270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</a:rPr>
              <a:t>CPU initialization:  Python runtime initialization (e.g., import torch) </a:t>
            </a:r>
          </a:p>
          <a:p>
            <a:r>
              <a:rPr kumimoji="1" lang="en-US" altLang="zh-CN" dirty="0"/>
              <a:t>GPU initialization: 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</a:rPr>
              <a:t> Context creation (e.g., create </a:t>
            </a:r>
            <a:r>
              <a:rPr kumimoji="1" lang="en-US" altLang="zh-CN" dirty="0" err="1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</a:rPr>
              <a:t>cudacontext</a:t>
            </a:r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</a:rPr>
              <a:t>)</a:t>
            </a:r>
          </a:p>
          <a:p>
            <a:pPr lvl="1">
              <a:buFont typeface="Wingdings" pitchFamily="2" charset="2"/>
              <a:buChar char="Ø"/>
            </a:pPr>
            <a:r>
              <a:rPr kumimoji="1" lang="en-US" altLang="zh-CN" dirty="0">
                <a:latin typeface="Lato" panose="020F0502020204030203" pitchFamily="34" charset="0"/>
              </a:rPr>
              <a:t> Model loading (e.g., load the parameters into the GPU HBM) 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DBF8EE-1303-F4A9-A537-4ACD8D24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B26E4A34-3CA2-2645-C74E-AEA467E48CBB}"/>
              </a:ext>
            </a:extLst>
          </p:cNvPr>
          <p:cNvCxnSpPr/>
          <p:nvPr/>
        </p:nvCxnSpPr>
        <p:spPr>
          <a:xfrm>
            <a:off x="978535" y="4341441"/>
            <a:ext cx="836168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6168479F-EA6E-D22F-1A63-85CF9CCCF3DF}"/>
              </a:ext>
            </a:extLst>
          </p:cNvPr>
          <p:cNvSpPr txBox="1"/>
          <p:nvPr/>
        </p:nvSpPr>
        <p:spPr>
          <a:xfrm>
            <a:off x="508000" y="3048092"/>
            <a:ext cx="4101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docker run python </a:t>
            </a:r>
            <a:r>
              <a:rPr kumimoji="1" lang="en-US" altLang="zh-CN" err="1">
                <a:latin typeface="Lato" panose="020F0502020204030203" pitchFamily="34" charset="0"/>
              </a:rPr>
              <a:t>llama.py</a:t>
            </a:r>
            <a:r>
              <a:rPr kumimoji="1" lang="en-US" altLang="zh-CN">
                <a:latin typeface="Lato" panose="020F0502020204030203" pitchFamily="34" charset="0"/>
              </a:rPr>
              <a:t> … </a:t>
            </a:r>
            <a:endParaRPr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8CE20033-1651-45C2-9702-3E762EFA2602}"/>
              </a:ext>
            </a:extLst>
          </p:cNvPr>
          <p:cNvSpPr/>
          <p:nvPr/>
        </p:nvSpPr>
        <p:spPr>
          <a:xfrm>
            <a:off x="1092092" y="3331085"/>
            <a:ext cx="702841" cy="959556"/>
          </a:xfrm>
          <a:custGeom>
            <a:avLst/>
            <a:gdLst>
              <a:gd name="connsiteX0" fmla="*/ 386752 w 702841"/>
              <a:gd name="connsiteY0" fmla="*/ 0 h 959556"/>
              <a:gd name="connsiteX1" fmla="*/ 2930 w 702841"/>
              <a:gd name="connsiteY1" fmla="*/ 440267 h 959556"/>
              <a:gd name="connsiteX2" fmla="*/ 567375 w 702841"/>
              <a:gd name="connsiteY2" fmla="*/ 541867 h 959556"/>
              <a:gd name="connsiteX3" fmla="*/ 702841 w 702841"/>
              <a:gd name="connsiteY3" fmla="*/ 959556 h 95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841" h="959556">
                <a:moveTo>
                  <a:pt x="386752" y="0"/>
                </a:moveTo>
                <a:cubicBezTo>
                  <a:pt x="179789" y="174978"/>
                  <a:pt x="-27174" y="349956"/>
                  <a:pt x="2930" y="440267"/>
                </a:cubicBezTo>
                <a:cubicBezTo>
                  <a:pt x="33034" y="530578"/>
                  <a:pt x="450723" y="455319"/>
                  <a:pt x="567375" y="541867"/>
                </a:cubicBezTo>
                <a:cubicBezTo>
                  <a:pt x="684027" y="628415"/>
                  <a:pt x="693434" y="793985"/>
                  <a:pt x="702841" y="95955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52C56CC-FAA2-0384-C4FF-3CB89A09940D}"/>
              </a:ext>
            </a:extLst>
          </p:cNvPr>
          <p:cNvSpPr/>
          <p:nvPr/>
        </p:nvSpPr>
        <p:spPr>
          <a:xfrm>
            <a:off x="1693333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B4FB3C-565A-48E7-9BC8-9A354DCE8C58}"/>
              </a:ext>
            </a:extLst>
          </p:cNvPr>
          <p:cNvSpPr txBox="1"/>
          <p:nvPr/>
        </p:nvSpPr>
        <p:spPr>
          <a:xfrm>
            <a:off x="8785613" y="4468063"/>
            <a:ext cx="75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>
                <a:latin typeface="Lato" panose="020F0502020204030203" pitchFamily="34" charset="0"/>
              </a:rPr>
              <a:t>Time</a:t>
            </a:r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A6AAAB0-1249-18AB-E207-40042C973FC6}"/>
              </a:ext>
            </a:extLst>
          </p:cNvPr>
          <p:cNvSpPr/>
          <p:nvPr/>
        </p:nvSpPr>
        <p:spPr>
          <a:xfrm>
            <a:off x="4085340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37C16D6F-E5CE-2CD8-DBEF-86864A9C9CC0}"/>
              </a:ext>
            </a:extLst>
          </p:cNvPr>
          <p:cNvSpPr/>
          <p:nvPr/>
        </p:nvSpPr>
        <p:spPr>
          <a:xfrm rot="5400000">
            <a:off x="2755100" y="3070769"/>
            <a:ext cx="369330" cy="2132356"/>
          </a:xfrm>
          <a:prstGeom prst="leftBrace">
            <a:avLst/>
          </a:prstGeom>
          <a:ln w="25400">
            <a:solidFill>
              <a:schemeClr val="bg1">
                <a:lumMod val="50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B296337-CB99-86CF-A487-46E0C830A8D0}"/>
              </a:ext>
            </a:extLst>
          </p:cNvPr>
          <p:cNvSpPr txBox="1"/>
          <p:nvPr/>
        </p:nvSpPr>
        <p:spPr>
          <a:xfrm>
            <a:off x="1873587" y="3507491"/>
            <a:ext cx="2442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</a:rPr>
              <a:t>Python initialization </a:t>
            </a:r>
            <a:endParaRPr lang="zh-CN" altLang="en-US">
              <a:solidFill>
                <a:schemeClr val="bg1">
                  <a:lumMod val="85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64F0FDD1-3E5A-7E40-C4A7-28EF27E90EF5}"/>
              </a:ext>
            </a:extLst>
          </p:cNvPr>
          <p:cNvSpPr/>
          <p:nvPr/>
        </p:nvSpPr>
        <p:spPr>
          <a:xfrm>
            <a:off x="5706469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EEC3FC5C-7D79-5C54-D0A6-AFC43B916A13}"/>
              </a:ext>
            </a:extLst>
          </p:cNvPr>
          <p:cNvSpPr/>
          <p:nvPr/>
        </p:nvSpPr>
        <p:spPr>
          <a:xfrm rot="5400000">
            <a:off x="4812839" y="3480000"/>
            <a:ext cx="369330" cy="1317972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067368-C8F4-5874-45A3-1B6F1483AC46}"/>
              </a:ext>
            </a:extLst>
          </p:cNvPr>
          <p:cNvSpPr txBox="1"/>
          <p:nvPr/>
        </p:nvSpPr>
        <p:spPr>
          <a:xfrm>
            <a:off x="4304587" y="3507491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GPU context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0833534-C943-9C87-9845-3B098ED613D8}"/>
              </a:ext>
            </a:extLst>
          </p:cNvPr>
          <p:cNvSpPr/>
          <p:nvPr/>
        </p:nvSpPr>
        <p:spPr>
          <a:xfrm>
            <a:off x="7593019" y="4266463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左大括号 20">
            <a:extLst>
              <a:ext uri="{FF2B5EF4-FFF2-40B4-BE49-F238E27FC236}">
                <a16:creationId xmlns:a16="http://schemas.microsoft.com/office/drawing/2014/main" id="{8A4A7BAB-E78D-103E-49B0-58B7445C85B2}"/>
              </a:ext>
            </a:extLst>
          </p:cNvPr>
          <p:cNvSpPr/>
          <p:nvPr/>
        </p:nvSpPr>
        <p:spPr>
          <a:xfrm rot="5400000">
            <a:off x="6546888" y="3359471"/>
            <a:ext cx="369330" cy="1543811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396F0E0-0F90-83CA-692B-1B35D2AE6C4B}"/>
              </a:ext>
            </a:extLst>
          </p:cNvPr>
          <p:cNvSpPr txBox="1"/>
          <p:nvPr/>
        </p:nvSpPr>
        <p:spPr>
          <a:xfrm>
            <a:off x="5970514" y="3517403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Model loading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3FCC02B-83CB-A638-D9B7-92017FCF58D3}"/>
              </a:ext>
            </a:extLst>
          </p:cNvPr>
          <p:cNvSpPr/>
          <p:nvPr/>
        </p:nvSpPr>
        <p:spPr>
          <a:xfrm>
            <a:off x="7870784" y="4254888"/>
            <a:ext cx="1134319" cy="20160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DE88990-F696-58EC-4E3C-7FEFAF31F685}"/>
              </a:ext>
            </a:extLst>
          </p:cNvPr>
          <p:cNvSpPr txBox="1"/>
          <p:nvPr/>
        </p:nvSpPr>
        <p:spPr>
          <a:xfrm>
            <a:off x="8026775" y="3517645"/>
            <a:ext cx="1758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“Good day …”</a:t>
            </a:r>
            <a:endParaRPr lang="zh-CN" altLang="en-US"/>
          </a:p>
        </p:txBody>
      </p:sp>
      <p:sp>
        <p:nvSpPr>
          <p:cNvPr id="25" name="任意形状 24">
            <a:extLst>
              <a:ext uri="{FF2B5EF4-FFF2-40B4-BE49-F238E27FC236}">
                <a16:creationId xmlns:a16="http://schemas.microsoft.com/office/drawing/2014/main" id="{4F0F66AA-82FE-39AE-56B6-03B78E974FC5}"/>
              </a:ext>
            </a:extLst>
          </p:cNvPr>
          <p:cNvSpPr/>
          <p:nvPr/>
        </p:nvSpPr>
        <p:spPr>
          <a:xfrm>
            <a:off x="8211342" y="3839231"/>
            <a:ext cx="1030681" cy="393540"/>
          </a:xfrm>
          <a:custGeom>
            <a:avLst/>
            <a:gdLst>
              <a:gd name="connsiteX0" fmla="*/ 816911 w 1030681"/>
              <a:gd name="connsiteY0" fmla="*/ 393540 h 393540"/>
              <a:gd name="connsiteX1" fmla="*/ 990531 w 1030681"/>
              <a:gd name="connsiteY1" fmla="*/ 254643 h 393540"/>
              <a:gd name="connsiteX2" fmla="*/ 145580 w 1030681"/>
              <a:gd name="connsiteY2" fmla="*/ 243069 h 393540"/>
              <a:gd name="connsiteX3" fmla="*/ 6683 w 1030681"/>
              <a:gd name="connsiteY3" fmla="*/ 0 h 3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0681" h="393540">
                <a:moveTo>
                  <a:pt x="816911" y="393540"/>
                </a:moveTo>
                <a:cubicBezTo>
                  <a:pt x="959665" y="336630"/>
                  <a:pt x="1102419" y="279721"/>
                  <a:pt x="990531" y="254643"/>
                </a:cubicBezTo>
                <a:cubicBezTo>
                  <a:pt x="878643" y="229565"/>
                  <a:pt x="309555" y="285510"/>
                  <a:pt x="145580" y="243069"/>
                </a:cubicBezTo>
                <a:cubicBezTo>
                  <a:pt x="-18395" y="200628"/>
                  <a:pt x="-5856" y="100314"/>
                  <a:pt x="6683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A6D328E1-92CA-558C-5E64-51DD0BAC3955}"/>
              </a:ext>
            </a:extLst>
          </p:cNvPr>
          <p:cNvSpPr/>
          <p:nvPr/>
        </p:nvSpPr>
        <p:spPr>
          <a:xfrm>
            <a:off x="1349877" y="4532743"/>
            <a:ext cx="2417710" cy="216585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28E6681-34E5-5543-8882-497E5D827D7A}"/>
              </a:ext>
            </a:extLst>
          </p:cNvPr>
          <p:cNvCxnSpPr/>
          <p:nvPr/>
        </p:nvCxnSpPr>
        <p:spPr>
          <a:xfrm flipV="1">
            <a:off x="1794933" y="3281940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FC06EF4-C084-A5F5-34C3-D49319827A92}"/>
              </a:ext>
            </a:extLst>
          </p:cNvPr>
          <p:cNvCxnSpPr/>
          <p:nvPr/>
        </p:nvCxnSpPr>
        <p:spPr>
          <a:xfrm flipV="1">
            <a:off x="4161107" y="3222206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EE416F1-FBA5-8A64-C1EA-DB22860614A4}"/>
              </a:ext>
            </a:extLst>
          </p:cNvPr>
          <p:cNvCxnSpPr/>
          <p:nvPr/>
        </p:nvCxnSpPr>
        <p:spPr>
          <a:xfrm flipV="1">
            <a:off x="5879775" y="3222206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7B46A739-F586-0151-5C4E-F0DCCC84F856}"/>
              </a:ext>
            </a:extLst>
          </p:cNvPr>
          <p:cNvCxnSpPr/>
          <p:nvPr/>
        </p:nvCxnSpPr>
        <p:spPr>
          <a:xfrm flipV="1">
            <a:off x="7675917" y="3270159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7CCC1D7D-9464-D921-1815-58D76A27533D}"/>
              </a:ext>
            </a:extLst>
          </p:cNvPr>
          <p:cNvSpPr txBox="1"/>
          <p:nvPr/>
        </p:nvSpPr>
        <p:spPr>
          <a:xfrm>
            <a:off x="1466608" y="4557104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strike="sngStrike" dirty="0">
                <a:solidFill>
                  <a:srgbClr val="C00000"/>
                </a:solidFill>
                <a:latin typeface="Lato" panose="020F0502020204030203" pitchFamily="34" charset="0"/>
              </a:rPr>
              <a:t>10 – 60 seconds</a:t>
            </a:r>
            <a:endParaRPr lang="zh-CN" altLang="en-US" b="1" strike="sngStrike" dirty="0">
              <a:solidFill>
                <a:srgbClr val="C0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7E833F0-37B9-DDF3-A3AE-7C5A1A999BB8}"/>
              </a:ext>
            </a:extLst>
          </p:cNvPr>
          <p:cNvSpPr txBox="1"/>
          <p:nvPr/>
        </p:nvSpPr>
        <p:spPr>
          <a:xfrm>
            <a:off x="3966808" y="4561716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strike="sngStrike" dirty="0">
                <a:solidFill>
                  <a:srgbClr val="C00000"/>
                </a:solidFill>
                <a:latin typeface="Lato" panose="020F0502020204030203" pitchFamily="34" charset="0"/>
              </a:rPr>
              <a:t>2 – 4 seconds</a:t>
            </a:r>
            <a:endParaRPr lang="zh-CN" altLang="en-US" b="1" strike="sngStrike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16FE5A1-A363-B228-A8FE-0FBFBEAB918D}"/>
              </a:ext>
            </a:extLst>
          </p:cNvPr>
          <p:cNvSpPr txBox="1"/>
          <p:nvPr/>
        </p:nvSpPr>
        <p:spPr>
          <a:xfrm>
            <a:off x="5879775" y="455423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1 – 10 seconds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0AC73DC-BF1A-8741-AAED-6B13460CA18D}"/>
              </a:ext>
            </a:extLst>
          </p:cNvPr>
          <p:cNvSpPr txBox="1"/>
          <p:nvPr/>
        </p:nvSpPr>
        <p:spPr>
          <a:xfrm>
            <a:off x="1466607" y="498598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Lato" panose="020F0502020204030203" pitchFamily="34" charset="0"/>
              </a:rPr>
              <a:t>MITOSIS@OSDI’23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FBC7AE3-F76E-CCA0-8BE6-5F8C0B279F9B}"/>
              </a:ext>
            </a:extLst>
          </p:cNvPr>
          <p:cNvSpPr txBox="1"/>
          <p:nvPr/>
        </p:nvSpPr>
        <p:spPr>
          <a:xfrm>
            <a:off x="3878479" y="498598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 err="1">
                <a:latin typeface="Lato" panose="020F0502020204030203" pitchFamily="34" charset="0"/>
              </a:rPr>
              <a:t>PhoenixOS@arXiv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1D043A4-011D-3F11-1057-ABE13B9E5BE5}"/>
              </a:ext>
            </a:extLst>
          </p:cNvPr>
          <p:cNvSpPr txBox="1"/>
          <p:nvPr/>
        </p:nvSpPr>
        <p:spPr>
          <a:xfrm>
            <a:off x="6290351" y="4989642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 err="1">
                <a:latin typeface="Lato" panose="020F0502020204030203" pitchFamily="34" charset="0"/>
              </a:rPr>
              <a:t>BlitzScale@arXiv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0AF01A-243C-0993-13E6-E86656FBB523}"/>
              </a:ext>
            </a:extLst>
          </p:cNvPr>
          <p:cNvSpPr/>
          <p:nvPr/>
        </p:nvSpPr>
        <p:spPr>
          <a:xfrm>
            <a:off x="3952154" y="2836823"/>
            <a:ext cx="2084857" cy="2612275"/>
          </a:xfrm>
          <a:prstGeom prst="rect">
            <a:avLst/>
          </a:prstGeom>
          <a:noFill/>
          <a:ln w="317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0529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2047 -0.006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16" y="-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70281F-DF23-A499-97F6-9F8ADEE24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Question: how to accelerate model loading?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CE8134-CED6-4C0D-19C0-30F9C5A4D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Essentially, it is all about </a:t>
            </a:r>
            <a:r>
              <a:rPr kumimoji="1" lang="en-US" altLang="zh-CN" dirty="0">
                <a:solidFill>
                  <a:srgbClr val="C00000"/>
                </a:solidFill>
              </a:rPr>
              <a:t>choosing the link</a:t>
            </a:r>
            <a:r>
              <a:rPr kumimoji="1" lang="en-US" altLang="zh-CN" dirty="0">
                <a:solidFill>
                  <a:srgbClr val="D7191C"/>
                </a:solidFill>
              </a:rPr>
              <a:t> </a:t>
            </a:r>
            <a:r>
              <a:rPr kumimoji="1" lang="en-US" altLang="zh-CN" dirty="0"/>
              <a:t>between servers &amp; whatever that stores the model parameter </a:t>
            </a:r>
          </a:p>
          <a:p>
            <a:pPr lvl="1"/>
            <a:r>
              <a:rPr kumimoji="1" lang="en-US" altLang="zh-CN" dirty="0"/>
              <a:t>Why? Model loading is bulk transfer, no random accesses </a:t>
            </a:r>
          </a:p>
          <a:p>
            <a:r>
              <a:rPr kumimoji="1" lang="en-US" altLang="zh-CN" dirty="0"/>
              <a:t>So we need to first ask, what are the available options?</a:t>
            </a:r>
          </a:p>
          <a:p>
            <a:r>
              <a:rPr kumimoji="1" lang="en-US" altLang="zh-CN" dirty="0"/>
              <a:t>A trivial example is cloud storage like </a:t>
            </a:r>
            <a:r>
              <a:rPr kumimoji="1" lang="en-US" altLang="zh-CN" dirty="0" err="1"/>
              <a:t>HuggingFace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But downloading models from the </a:t>
            </a:r>
            <a:r>
              <a:rPr kumimoji="1" lang="en-US" altLang="zh-CN" dirty="0" err="1"/>
              <a:t>huggingface</a:t>
            </a:r>
            <a:r>
              <a:rPr kumimoji="1" lang="en-US" altLang="zh-CN" dirty="0"/>
              <a:t> is extremely slow….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C1FF0B-56D6-D9A8-4628-C42C53AE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/>
          </a:p>
        </p:txBody>
      </p:sp>
      <p:pic>
        <p:nvPicPr>
          <p:cNvPr id="6" name="图片 5" descr="图形用户界面, 文本, 应用程序, 电子邮件&#10;&#10;AI 生成的内容可能不正确。">
            <a:extLst>
              <a:ext uri="{FF2B5EF4-FFF2-40B4-BE49-F238E27FC236}">
                <a16:creationId xmlns:a16="http://schemas.microsoft.com/office/drawing/2014/main" id="{A98CE9E1-1C05-97AC-EFD4-1908E6F3E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96" y="3708780"/>
            <a:ext cx="6371924" cy="174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775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E87116-652C-29A4-DDCB-72E3C5A6A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 little background: storage hierarchy in datacenters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E2DE51-7AF6-6B93-4835-5CC6B8C3E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4004362" cy="2751821"/>
          </a:xfrm>
        </p:spPr>
        <p:txBody>
          <a:bodyPr/>
          <a:lstStyle/>
          <a:p>
            <a:r>
              <a:rPr kumimoji="1" lang="en-US" altLang="zh-CN" dirty="0"/>
              <a:t>Parameter storage has hierarchy</a:t>
            </a:r>
          </a:p>
          <a:p>
            <a:r>
              <a:rPr kumimoji="1" lang="en-US" altLang="zh-CN" dirty="0"/>
              <a:t>Trade-off between speed &amp; costs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EDE225-A4CA-9EF7-7679-35BDE308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CA8A05F-2DDB-D4A6-94F6-EB61CD12BD09}"/>
              </a:ext>
            </a:extLst>
          </p:cNvPr>
          <p:cNvCxnSpPr/>
          <p:nvPr/>
        </p:nvCxnSpPr>
        <p:spPr>
          <a:xfrm flipV="1">
            <a:off x="5426765" y="1485171"/>
            <a:ext cx="0" cy="382597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D1C9313-EB04-CCFA-F69B-5B58ED683108}"/>
              </a:ext>
            </a:extLst>
          </p:cNvPr>
          <p:cNvSpPr txBox="1">
            <a:spLocks/>
          </p:cNvSpPr>
          <p:nvPr/>
        </p:nvSpPr>
        <p:spPr>
          <a:xfrm>
            <a:off x="4981714" y="103798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Speed</a:t>
            </a:r>
            <a:endParaRPr kumimoji="1" lang="zh-CN" altLang="en-US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D2CA49AE-9A24-8531-EEBD-EAC3C0FEC7B3}"/>
              </a:ext>
            </a:extLst>
          </p:cNvPr>
          <p:cNvCxnSpPr>
            <a:cxnSpLocks/>
          </p:cNvCxnSpPr>
          <p:nvPr/>
        </p:nvCxnSpPr>
        <p:spPr>
          <a:xfrm>
            <a:off x="8878955" y="1828800"/>
            <a:ext cx="1" cy="362029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6809F86-5ED2-3E8D-5DB5-D6A76914CAE5}"/>
              </a:ext>
            </a:extLst>
          </p:cNvPr>
          <p:cNvSpPr txBox="1">
            <a:spLocks/>
          </p:cNvSpPr>
          <p:nvPr/>
        </p:nvSpPr>
        <p:spPr>
          <a:xfrm>
            <a:off x="8189846" y="1037980"/>
            <a:ext cx="1134161" cy="1198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Cost &amp; Capacity</a:t>
            </a:r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FDFD5F-A840-3180-320C-DB7BC1334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43258">
            <a:off x="5284079" y="1903035"/>
            <a:ext cx="513503" cy="5135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40E7DEF-5A02-A902-C540-77997FBC327C}"/>
              </a:ext>
            </a:extLst>
          </p:cNvPr>
          <p:cNvSpPr txBox="1">
            <a:spLocks/>
          </p:cNvSpPr>
          <p:nvPr/>
        </p:nvSpPr>
        <p:spPr>
          <a:xfrm>
            <a:off x="5896119" y="190440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GPU</a:t>
            </a:r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5AE00F3-ADF8-7421-4678-E30FA92FDF52}"/>
              </a:ext>
            </a:extLst>
          </p:cNvPr>
          <p:cNvSpPr txBox="1"/>
          <p:nvPr/>
        </p:nvSpPr>
        <p:spPr>
          <a:xfrm>
            <a:off x="6542434" y="1791283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D038591D-D789-BCE9-5B2B-EACC79D7C39F}"/>
              </a:ext>
            </a:extLst>
          </p:cNvPr>
          <p:cNvSpPr txBox="1">
            <a:spLocks/>
          </p:cNvSpPr>
          <p:nvPr/>
        </p:nvSpPr>
        <p:spPr>
          <a:xfrm>
            <a:off x="8218535" y="1904400"/>
            <a:ext cx="1134155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~100GB</a:t>
            </a:r>
            <a:endParaRPr kumimoji="1" lang="zh-CN" altLang="en-US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B5F70B08-B6FD-00CD-4611-4EDB2486FB34}"/>
              </a:ext>
            </a:extLst>
          </p:cNvPr>
          <p:cNvSpPr txBox="1">
            <a:spLocks/>
          </p:cNvSpPr>
          <p:nvPr/>
        </p:nvSpPr>
        <p:spPr>
          <a:xfrm>
            <a:off x="5893905" y="2526512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CPU</a:t>
            </a:r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2C1CEE0-4837-7FC1-8994-709138B12525}"/>
              </a:ext>
            </a:extLst>
          </p:cNvPr>
          <p:cNvSpPr txBox="1"/>
          <p:nvPr/>
        </p:nvSpPr>
        <p:spPr>
          <a:xfrm>
            <a:off x="6560927" y="2566375"/>
            <a:ext cx="912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25GB/s</a:t>
            </a:r>
            <a:endParaRPr lang="zh-CN" altLang="en-US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EFDB8286-3844-E595-A709-3C29AD659B06}"/>
              </a:ext>
            </a:extLst>
          </p:cNvPr>
          <p:cNvSpPr txBox="1">
            <a:spLocks/>
          </p:cNvSpPr>
          <p:nvPr/>
        </p:nvSpPr>
        <p:spPr>
          <a:xfrm>
            <a:off x="8158906" y="2566375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~200 GB – 1TB</a:t>
            </a:r>
            <a:endParaRPr kumimoji="1"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679060CF-85C0-DBD7-AAF5-E4916F00C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027" y="2455766"/>
            <a:ext cx="635000" cy="590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2BF88B3-BD86-C553-0CDB-61C226C6C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045" y="3349687"/>
            <a:ext cx="590992" cy="590992"/>
          </a:xfrm>
          <a:prstGeom prst="rect">
            <a:avLst/>
          </a:prstGeom>
        </p:spPr>
      </p:pic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25A1139D-F300-9BF2-9AAE-E3EA71354717}"/>
              </a:ext>
            </a:extLst>
          </p:cNvPr>
          <p:cNvSpPr txBox="1">
            <a:spLocks/>
          </p:cNvSpPr>
          <p:nvPr/>
        </p:nvSpPr>
        <p:spPr>
          <a:xfrm>
            <a:off x="8158905" y="3490563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~1TB– 40TB</a:t>
            </a:r>
            <a:endParaRPr kumimoji="1" lang="zh-CN" altLang="en-US"/>
          </a:p>
        </p:txBody>
      </p: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441C012A-9B70-B44C-84BF-C59F0E45D8B4}"/>
              </a:ext>
            </a:extLst>
          </p:cNvPr>
          <p:cNvSpPr txBox="1">
            <a:spLocks/>
          </p:cNvSpPr>
          <p:nvPr/>
        </p:nvSpPr>
        <p:spPr>
          <a:xfrm>
            <a:off x="5893905" y="3487186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SSD</a:t>
            </a:r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1FD6754-A3CD-F61E-0ABB-2E7A52ABFB4A}"/>
              </a:ext>
            </a:extLst>
          </p:cNvPr>
          <p:cNvSpPr txBox="1"/>
          <p:nvPr/>
        </p:nvSpPr>
        <p:spPr>
          <a:xfrm>
            <a:off x="6560927" y="3527049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3-7GB/s</a:t>
            </a:r>
            <a:endParaRPr lang="zh-CN" altLang="en-US"/>
          </a:p>
        </p:txBody>
      </p:sp>
      <p:sp>
        <p:nvSpPr>
          <p:cNvPr id="30" name="磁盘 29">
            <a:extLst>
              <a:ext uri="{FF2B5EF4-FFF2-40B4-BE49-F238E27FC236}">
                <a16:creationId xmlns:a16="http://schemas.microsoft.com/office/drawing/2014/main" id="{44E57BFB-3C67-2CAD-0E26-25343CF98A6A}"/>
              </a:ext>
            </a:extLst>
          </p:cNvPr>
          <p:cNvSpPr/>
          <p:nvPr/>
        </p:nvSpPr>
        <p:spPr>
          <a:xfrm>
            <a:off x="5229089" y="4677020"/>
            <a:ext cx="556592" cy="477078"/>
          </a:xfrm>
          <a:prstGeom prst="flowChartMagneticDisk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25F33813-C139-F103-AE96-023B33C4B74B}"/>
              </a:ext>
            </a:extLst>
          </p:cNvPr>
          <p:cNvSpPr txBox="1">
            <a:spLocks/>
          </p:cNvSpPr>
          <p:nvPr/>
        </p:nvSpPr>
        <p:spPr>
          <a:xfrm>
            <a:off x="5895302" y="4584571"/>
            <a:ext cx="1789865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Cloud storage</a:t>
            </a:r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BDD254D-E252-ED74-2180-A2F6EA6F0F33}"/>
              </a:ext>
            </a:extLst>
          </p:cNvPr>
          <p:cNvSpPr txBox="1"/>
          <p:nvPr/>
        </p:nvSpPr>
        <p:spPr>
          <a:xfrm>
            <a:off x="5901614" y="4915558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1-5GB/s</a:t>
            </a:r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6F8710A-F339-3E70-947A-AF11A18E9876}"/>
              </a:ext>
            </a:extLst>
          </p:cNvPr>
          <p:cNvSpPr txBox="1"/>
          <p:nvPr/>
        </p:nvSpPr>
        <p:spPr>
          <a:xfrm>
            <a:off x="8613083" y="4804382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D402E04-6843-DEF6-D4E0-572829ED14BD}"/>
              </a:ext>
            </a:extLst>
          </p:cNvPr>
          <p:cNvSpPr/>
          <p:nvPr/>
        </p:nvSpPr>
        <p:spPr>
          <a:xfrm>
            <a:off x="4780722" y="4343439"/>
            <a:ext cx="5185022" cy="1168382"/>
          </a:xfrm>
          <a:prstGeom prst="ellipse">
            <a:avLst/>
          </a:prstGeom>
          <a:noFill/>
          <a:ln w="12700">
            <a:solidFill>
              <a:srgbClr val="D7191C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椭圆形标注 35">
            <a:extLst>
              <a:ext uri="{FF2B5EF4-FFF2-40B4-BE49-F238E27FC236}">
                <a16:creationId xmlns:a16="http://schemas.microsoft.com/office/drawing/2014/main" id="{2D26B6C2-D569-6392-E86E-F8C2176BDF00}"/>
              </a:ext>
            </a:extLst>
          </p:cNvPr>
          <p:cNvSpPr/>
          <p:nvPr/>
        </p:nvSpPr>
        <p:spPr>
          <a:xfrm>
            <a:off x="2037241" y="3737113"/>
            <a:ext cx="3042760" cy="939907"/>
          </a:xfrm>
          <a:prstGeom prst="wedgeEllipseCallout">
            <a:avLst>
              <a:gd name="adj1" fmla="val 49555"/>
              <a:gd name="adj2" fmla="val 64615"/>
            </a:avLst>
          </a:prstGeom>
          <a:solidFill>
            <a:schemeClr val="bg1"/>
          </a:solidFill>
          <a:ln w="12700">
            <a:solidFill>
              <a:srgbClr val="D7191C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CA824A6A-1B8A-01A9-DF12-8AFB3A1DB713}"/>
              </a:ext>
            </a:extLst>
          </p:cNvPr>
          <p:cNvSpPr txBox="1">
            <a:spLocks/>
          </p:cNvSpPr>
          <p:nvPr/>
        </p:nvSpPr>
        <p:spPr>
          <a:xfrm>
            <a:off x="2255636" y="3960195"/>
            <a:ext cx="2935350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solidFill>
                  <a:srgbClr val="C00000"/>
                </a:solidFill>
              </a:rPr>
              <a:t>Our previous discussion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0C00C81-988F-A163-470E-8F90729153C0}"/>
              </a:ext>
            </a:extLst>
          </p:cNvPr>
          <p:cNvSpPr/>
          <p:nvPr/>
        </p:nvSpPr>
        <p:spPr>
          <a:xfrm>
            <a:off x="5255546" y="4519975"/>
            <a:ext cx="503678" cy="407655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413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3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C16BF-5B3E-219D-5810-EE32B3EEA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07AD37-4E5D-09AB-EFAD-68BE69E4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Strawman approach #1: storing at the CPU/GPU memory (caching)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41E295-4902-DFA6-6F29-8B97E1A5B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4004362" cy="4500842"/>
          </a:xfrm>
        </p:spPr>
        <p:txBody>
          <a:bodyPr>
            <a:normAutofit/>
          </a:bodyPr>
          <a:lstStyle/>
          <a:p>
            <a:r>
              <a:rPr kumimoji="1" lang="en-US" altLang="zh-CN"/>
              <a:t>Pros </a:t>
            </a:r>
          </a:p>
          <a:p>
            <a:pPr lvl="1"/>
            <a:r>
              <a:rPr kumimoji="1" lang="en-US" altLang="zh-CN"/>
              <a:t>Fast model load speed </a:t>
            </a:r>
          </a:p>
          <a:p>
            <a:r>
              <a:rPr kumimoji="1" lang="en-US" altLang="zh-CN"/>
              <a:t>Cons </a:t>
            </a:r>
          </a:p>
          <a:p>
            <a:pPr lvl="1"/>
            <a:r>
              <a:rPr kumimoji="1" lang="en-US" altLang="zh-CN"/>
              <a:t>Limited capacity </a:t>
            </a:r>
          </a:p>
          <a:p>
            <a:pPr lvl="1"/>
            <a:r>
              <a:rPr kumimoji="1" lang="en-US" altLang="zh-CN"/>
              <a:t>Especially when many models sharing the same cluster </a:t>
            </a:r>
          </a:p>
          <a:p>
            <a:r>
              <a:rPr kumimoji="1" lang="en-US" altLang="zh-CN"/>
              <a:t>Thus,  CPU/GPU memory is typically used for </a:t>
            </a:r>
            <a:r>
              <a:rPr kumimoji="1" lang="en-US" altLang="zh-CN">
                <a:solidFill>
                  <a:srgbClr val="C00000"/>
                </a:solidFill>
              </a:rPr>
              <a:t>caching </a:t>
            </a:r>
          </a:p>
          <a:p>
            <a:pPr lvl="1"/>
            <a:r>
              <a:rPr kumimoji="1" lang="en-US" altLang="zh-CN"/>
              <a:t>i.e., the model is stored elsewhere </a:t>
            </a:r>
          </a:p>
          <a:p>
            <a:pPr lvl="1"/>
            <a:r>
              <a:rPr kumimoji="1" lang="en-US" altLang="zh-CN"/>
              <a:t>If CPU/GPU has space, then </a:t>
            </a:r>
            <a:r>
              <a:rPr kumimoji="1" lang="en-US" altLang="zh-CN">
                <a:solidFill>
                  <a:srgbClr val="D7191C"/>
                </a:solidFill>
              </a:rPr>
              <a:t>cache</a:t>
            </a:r>
            <a:r>
              <a:rPr kumimoji="1" lang="en-US" altLang="zh-CN"/>
              <a:t> it here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F562D4-B56B-B473-EC5B-4ABA1A25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8A5B8130-215B-25E5-276E-44F44CCC083E}"/>
              </a:ext>
            </a:extLst>
          </p:cNvPr>
          <p:cNvCxnSpPr/>
          <p:nvPr/>
        </p:nvCxnSpPr>
        <p:spPr>
          <a:xfrm flipV="1">
            <a:off x="5426765" y="1485171"/>
            <a:ext cx="0" cy="382597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56992C0D-AAE4-FE51-350A-D493FFB500BB}"/>
              </a:ext>
            </a:extLst>
          </p:cNvPr>
          <p:cNvSpPr txBox="1">
            <a:spLocks/>
          </p:cNvSpPr>
          <p:nvPr/>
        </p:nvSpPr>
        <p:spPr>
          <a:xfrm>
            <a:off x="4981714" y="103798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Speed</a:t>
            </a:r>
            <a:endParaRPr kumimoji="1" lang="zh-CN" altLang="en-US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A0BDB33D-036D-927C-AA8E-BAF5E9429AD5}"/>
              </a:ext>
            </a:extLst>
          </p:cNvPr>
          <p:cNvCxnSpPr>
            <a:cxnSpLocks/>
          </p:cNvCxnSpPr>
          <p:nvPr/>
        </p:nvCxnSpPr>
        <p:spPr>
          <a:xfrm>
            <a:off x="8878955" y="1828800"/>
            <a:ext cx="1" cy="362029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337120FA-AAE9-7750-3785-6062E786F0FD}"/>
              </a:ext>
            </a:extLst>
          </p:cNvPr>
          <p:cNvSpPr txBox="1">
            <a:spLocks/>
          </p:cNvSpPr>
          <p:nvPr/>
        </p:nvSpPr>
        <p:spPr>
          <a:xfrm>
            <a:off x="8189846" y="1037980"/>
            <a:ext cx="1134161" cy="1198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Cost &amp; Capacity</a:t>
            </a:r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035A5E-8D4C-99C3-76F8-2D651F22B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43258">
            <a:off x="5284079" y="1903035"/>
            <a:ext cx="513503" cy="5135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6A6ABDA7-D538-3653-AC29-2CE5FD620346}"/>
              </a:ext>
            </a:extLst>
          </p:cNvPr>
          <p:cNvSpPr txBox="1">
            <a:spLocks/>
          </p:cNvSpPr>
          <p:nvPr/>
        </p:nvSpPr>
        <p:spPr>
          <a:xfrm>
            <a:off x="5896119" y="190440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GPU</a:t>
            </a:r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FD9330B-67FC-EDCF-B9EC-C2DD887C0A33}"/>
              </a:ext>
            </a:extLst>
          </p:cNvPr>
          <p:cNvSpPr txBox="1"/>
          <p:nvPr/>
        </p:nvSpPr>
        <p:spPr>
          <a:xfrm>
            <a:off x="6542434" y="1791283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97D83FC1-D51B-75F5-9116-48A92F238BC8}"/>
              </a:ext>
            </a:extLst>
          </p:cNvPr>
          <p:cNvSpPr txBox="1">
            <a:spLocks/>
          </p:cNvSpPr>
          <p:nvPr/>
        </p:nvSpPr>
        <p:spPr>
          <a:xfrm>
            <a:off x="8218535" y="1904400"/>
            <a:ext cx="1134155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~100GB</a:t>
            </a:r>
            <a:endParaRPr kumimoji="1" lang="zh-CN" altLang="en-US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50143D1A-A90F-A01A-67B8-60B45CA69C08}"/>
              </a:ext>
            </a:extLst>
          </p:cNvPr>
          <p:cNvSpPr txBox="1">
            <a:spLocks/>
          </p:cNvSpPr>
          <p:nvPr/>
        </p:nvSpPr>
        <p:spPr>
          <a:xfrm>
            <a:off x="5893905" y="2526512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CPU</a:t>
            </a:r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84DC516-7457-8516-C89A-EC1EA9E79F6E}"/>
              </a:ext>
            </a:extLst>
          </p:cNvPr>
          <p:cNvSpPr txBox="1"/>
          <p:nvPr/>
        </p:nvSpPr>
        <p:spPr>
          <a:xfrm>
            <a:off x="6560927" y="2566375"/>
            <a:ext cx="912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25GB/s</a:t>
            </a:r>
            <a:endParaRPr lang="zh-CN" altLang="en-US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D99108E5-50BB-5226-EEB5-6E7E81E1BDB0}"/>
              </a:ext>
            </a:extLst>
          </p:cNvPr>
          <p:cNvSpPr txBox="1">
            <a:spLocks/>
          </p:cNvSpPr>
          <p:nvPr/>
        </p:nvSpPr>
        <p:spPr>
          <a:xfrm>
            <a:off x="8158906" y="2566375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~200 GB – 1TB</a:t>
            </a:r>
            <a:endParaRPr kumimoji="1"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671635D9-6138-6009-3038-A15F15227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027" y="2455766"/>
            <a:ext cx="635000" cy="590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80A5E9A-A936-DB14-69B9-4F4D85EB18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045" y="3349687"/>
            <a:ext cx="590992" cy="590992"/>
          </a:xfrm>
          <a:prstGeom prst="rect">
            <a:avLst/>
          </a:prstGeom>
        </p:spPr>
      </p:pic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3A6ACEF3-F9E4-9F3B-CFAF-8E02033DDEE3}"/>
              </a:ext>
            </a:extLst>
          </p:cNvPr>
          <p:cNvSpPr txBox="1">
            <a:spLocks/>
          </p:cNvSpPr>
          <p:nvPr/>
        </p:nvSpPr>
        <p:spPr>
          <a:xfrm>
            <a:off x="8158905" y="3490563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~1TB– 40TB</a:t>
            </a:r>
            <a:endParaRPr kumimoji="1" lang="zh-CN" altLang="en-US"/>
          </a:p>
        </p:txBody>
      </p: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2133BA48-125E-BDBC-1B01-9456D9D7C0C9}"/>
              </a:ext>
            </a:extLst>
          </p:cNvPr>
          <p:cNvSpPr txBox="1">
            <a:spLocks/>
          </p:cNvSpPr>
          <p:nvPr/>
        </p:nvSpPr>
        <p:spPr>
          <a:xfrm>
            <a:off x="5893905" y="3487186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SSD</a:t>
            </a:r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36E94E7-08CA-54DB-7DC8-331E1D70B422}"/>
              </a:ext>
            </a:extLst>
          </p:cNvPr>
          <p:cNvSpPr txBox="1"/>
          <p:nvPr/>
        </p:nvSpPr>
        <p:spPr>
          <a:xfrm>
            <a:off x="6560927" y="3527049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3-7GB/s</a:t>
            </a:r>
            <a:endParaRPr lang="zh-CN" altLang="en-US"/>
          </a:p>
        </p:txBody>
      </p:sp>
      <p:sp>
        <p:nvSpPr>
          <p:cNvPr id="30" name="磁盘 29">
            <a:extLst>
              <a:ext uri="{FF2B5EF4-FFF2-40B4-BE49-F238E27FC236}">
                <a16:creationId xmlns:a16="http://schemas.microsoft.com/office/drawing/2014/main" id="{1A6353C0-C3D8-A106-69ED-3F5BB1523CBA}"/>
              </a:ext>
            </a:extLst>
          </p:cNvPr>
          <p:cNvSpPr/>
          <p:nvPr/>
        </p:nvSpPr>
        <p:spPr>
          <a:xfrm>
            <a:off x="5229089" y="4677020"/>
            <a:ext cx="556592" cy="477078"/>
          </a:xfrm>
          <a:prstGeom prst="flowChartMagneticDisk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569C8297-B579-F925-8CA8-9D4C265E331A}"/>
              </a:ext>
            </a:extLst>
          </p:cNvPr>
          <p:cNvSpPr txBox="1">
            <a:spLocks/>
          </p:cNvSpPr>
          <p:nvPr/>
        </p:nvSpPr>
        <p:spPr>
          <a:xfrm>
            <a:off x="5895302" y="4584571"/>
            <a:ext cx="1789865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Cloud storage</a:t>
            </a:r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7E2802A-F301-9F81-49BF-2C16FA628076}"/>
              </a:ext>
            </a:extLst>
          </p:cNvPr>
          <p:cNvSpPr txBox="1"/>
          <p:nvPr/>
        </p:nvSpPr>
        <p:spPr>
          <a:xfrm>
            <a:off x="5901614" y="4915558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1-5GB/s</a:t>
            </a:r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8E2F674-2E7E-69B7-B007-358EADCCE4CE}"/>
              </a:ext>
            </a:extLst>
          </p:cNvPr>
          <p:cNvSpPr txBox="1"/>
          <p:nvPr/>
        </p:nvSpPr>
        <p:spPr>
          <a:xfrm>
            <a:off x="8613083" y="4804382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360A97F-EDDB-24D2-73AE-41EC961A6176}"/>
              </a:ext>
            </a:extLst>
          </p:cNvPr>
          <p:cNvSpPr/>
          <p:nvPr/>
        </p:nvSpPr>
        <p:spPr>
          <a:xfrm>
            <a:off x="4870174" y="1621890"/>
            <a:ext cx="4969565" cy="153294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0E1F898-1DF8-58CE-EF50-B34B28E5218A}"/>
              </a:ext>
            </a:extLst>
          </p:cNvPr>
          <p:cNvSpPr/>
          <p:nvPr/>
        </p:nvSpPr>
        <p:spPr>
          <a:xfrm>
            <a:off x="5255546" y="4519975"/>
            <a:ext cx="503678" cy="407655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EB68EBF-C84E-12F5-A605-0E1C9D7934A3}"/>
              </a:ext>
            </a:extLst>
          </p:cNvPr>
          <p:cNvSpPr/>
          <p:nvPr/>
        </p:nvSpPr>
        <p:spPr>
          <a:xfrm>
            <a:off x="5269953" y="2286946"/>
            <a:ext cx="503678" cy="407655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935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15657-222A-B84F-D08B-9C23EAE70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249C51-60F9-0009-DF4E-A14B0B168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Problem: cache misses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1CF1A4-C0AC-67C0-3658-60970EDC8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4004362" cy="4500842"/>
          </a:xfrm>
        </p:spPr>
        <p:txBody>
          <a:bodyPr>
            <a:normAutofit/>
          </a:bodyPr>
          <a:lstStyle/>
          <a:p>
            <a:r>
              <a:rPr kumimoji="1" lang="en-US" altLang="zh-CN"/>
              <a:t>If the model parameters are not cached, then fallback to the slow storage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9F4CE8-5DAA-DDAB-3D8F-989787E4A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64F59C91-27C2-A40A-8B66-AB6397865A91}"/>
              </a:ext>
            </a:extLst>
          </p:cNvPr>
          <p:cNvCxnSpPr/>
          <p:nvPr/>
        </p:nvCxnSpPr>
        <p:spPr>
          <a:xfrm flipV="1">
            <a:off x="5426765" y="1485171"/>
            <a:ext cx="0" cy="382597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4857EC65-D466-AE09-F17F-7953971D44E8}"/>
              </a:ext>
            </a:extLst>
          </p:cNvPr>
          <p:cNvSpPr txBox="1">
            <a:spLocks/>
          </p:cNvSpPr>
          <p:nvPr/>
        </p:nvSpPr>
        <p:spPr>
          <a:xfrm>
            <a:off x="4981714" y="103798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Speed</a:t>
            </a:r>
            <a:endParaRPr kumimoji="1" lang="zh-CN" altLang="en-US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8C3FBEE5-521A-3A69-A46B-1856D666FA2C}"/>
              </a:ext>
            </a:extLst>
          </p:cNvPr>
          <p:cNvCxnSpPr>
            <a:cxnSpLocks/>
          </p:cNvCxnSpPr>
          <p:nvPr/>
        </p:nvCxnSpPr>
        <p:spPr>
          <a:xfrm>
            <a:off x="8878955" y="1828800"/>
            <a:ext cx="1" cy="362029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C385A01-5E55-B892-754B-CB9D37E94A66}"/>
              </a:ext>
            </a:extLst>
          </p:cNvPr>
          <p:cNvSpPr txBox="1">
            <a:spLocks/>
          </p:cNvSpPr>
          <p:nvPr/>
        </p:nvSpPr>
        <p:spPr>
          <a:xfrm>
            <a:off x="8189846" y="1037980"/>
            <a:ext cx="1134161" cy="1198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Cost &amp; Capacity</a:t>
            </a:r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E95F86-DAD0-D94A-14D4-A95416DE1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43258">
            <a:off x="5284079" y="1903035"/>
            <a:ext cx="513503" cy="5135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AE0C70CC-883A-A65C-5827-D7FA269B402D}"/>
              </a:ext>
            </a:extLst>
          </p:cNvPr>
          <p:cNvSpPr txBox="1">
            <a:spLocks/>
          </p:cNvSpPr>
          <p:nvPr/>
        </p:nvSpPr>
        <p:spPr>
          <a:xfrm>
            <a:off x="5896119" y="190440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GPU</a:t>
            </a:r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AA71012-CF95-FE64-521C-CDE3E9205FD4}"/>
              </a:ext>
            </a:extLst>
          </p:cNvPr>
          <p:cNvSpPr txBox="1"/>
          <p:nvPr/>
        </p:nvSpPr>
        <p:spPr>
          <a:xfrm>
            <a:off x="6542434" y="1791283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1598D6F5-212F-CD1C-8AC1-59811B1159C6}"/>
              </a:ext>
            </a:extLst>
          </p:cNvPr>
          <p:cNvSpPr txBox="1">
            <a:spLocks/>
          </p:cNvSpPr>
          <p:nvPr/>
        </p:nvSpPr>
        <p:spPr>
          <a:xfrm>
            <a:off x="8218535" y="1904400"/>
            <a:ext cx="1134155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~100GB</a:t>
            </a:r>
            <a:endParaRPr kumimoji="1" lang="zh-CN" altLang="en-US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25298DAD-EF41-306D-AF06-8D6EADE54C43}"/>
              </a:ext>
            </a:extLst>
          </p:cNvPr>
          <p:cNvSpPr txBox="1">
            <a:spLocks/>
          </p:cNvSpPr>
          <p:nvPr/>
        </p:nvSpPr>
        <p:spPr>
          <a:xfrm>
            <a:off x="5893905" y="2526512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CPU</a:t>
            </a:r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F700359-04E0-A637-9271-FBE717234841}"/>
              </a:ext>
            </a:extLst>
          </p:cNvPr>
          <p:cNvSpPr txBox="1"/>
          <p:nvPr/>
        </p:nvSpPr>
        <p:spPr>
          <a:xfrm>
            <a:off x="6560927" y="2566375"/>
            <a:ext cx="912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25GB/s</a:t>
            </a:r>
            <a:endParaRPr lang="zh-CN" altLang="en-US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369FB535-A086-A4AF-A6B5-058EC7F1B25E}"/>
              </a:ext>
            </a:extLst>
          </p:cNvPr>
          <p:cNvSpPr txBox="1">
            <a:spLocks/>
          </p:cNvSpPr>
          <p:nvPr/>
        </p:nvSpPr>
        <p:spPr>
          <a:xfrm>
            <a:off x="8158906" y="2566375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~200 GB – 1TB</a:t>
            </a:r>
            <a:endParaRPr kumimoji="1"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96731E3-3C7E-B913-F344-310597A92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027" y="2455766"/>
            <a:ext cx="635000" cy="590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0146E6C5-1BB0-A3CF-C380-2847A433B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045" y="3349687"/>
            <a:ext cx="590992" cy="590992"/>
          </a:xfrm>
          <a:prstGeom prst="rect">
            <a:avLst/>
          </a:prstGeom>
        </p:spPr>
      </p:pic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B0AD5568-8FC5-7A4E-C033-DB30B5422B31}"/>
              </a:ext>
            </a:extLst>
          </p:cNvPr>
          <p:cNvSpPr txBox="1">
            <a:spLocks/>
          </p:cNvSpPr>
          <p:nvPr/>
        </p:nvSpPr>
        <p:spPr>
          <a:xfrm>
            <a:off x="8158905" y="3490563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~1TB– 40TB</a:t>
            </a:r>
            <a:endParaRPr kumimoji="1" lang="zh-CN" altLang="en-US"/>
          </a:p>
        </p:txBody>
      </p: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277C17C9-C51D-1F37-3085-6F9D68B234F2}"/>
              </a:ext>
            </a:extLst>
          </p:cNvPr>
          <p:cNvSpPr txBox="1">
            <a:spLocks/>
          </p:cNvSpPr>
          <p:nvPr/>
        </p:nvSpPr>
        <p:spPr>
          <a:xfrm>
            <a:off x="5893905" y="3487186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SSD</a:t>
            </a:r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270D5EC-EB76-77A1-2B43-1A66057FC7E5}"/>
              </a:ext>
            </a:extLst>
          </p:cNvPr>
          <p:cNvSpPr txBox="1"/>
          <p:nvPr/>
        </p:nvSpPr>
        <p:spPr>
          <a:xfrm>
            <a:off x="6560927" y="3527049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3-7GB/s</a:t>
            </a:r>
            <a:endParaRPr lang="zh-CN" altLang="en-US"/>
          </a:p>
        </p:txBody>
      </p:sp>
      <p:sp>
        <p:nvSpPr>
          <p:cNvPr id="30" name="磁盘 29">
            <a:extLst>
              <a:ext uri="{FF2B5EF4-FFF2-40B4-BE49-F238E27FC236}">
                <a16:creationId xmlns:a16="http://schemas.microsoft.com/office/drawing/2014/main" id="{AD4846CB-96A7-C497-BE40-D4C948F4D39A}"/>
              </a:ext>
            </a:extLst>
          </p:cNvPr>
          <p:cNvSpPr/>
          <p:nvPr/>
        </p:nvSpPr>
        <p:spPr>
          <a:xfrm>
            <a:off x="5229089" y="4677020"/>
            <a:ext cx="556592" cy="477078"/>
          </a:xfrm>
          <a:prstGeom prst="flowChartMagneticDisk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C258D950-A971-FB12-FEEF-6974BA6B7BFA}"/>
              </a:ext>
            </a:extLst>
          </p:cNvPr>
          <p:cNvSpPr txBox="1">
            <a:spLocks/>
          </p:cNvSpPr>
          <p:nvPr/>
        </p:nvSpPr>
        <p:spPr>
          <a:xfrm>
            <a:off x="5895302" y="4584571"/>
            <a:ext cx="1789865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Cloud storage</a:t>
            </a:r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7414CD7-2DA3-3C34-E2AB-934EA74A4EA5}"/>
              </a:ext>
            </a:extLst>
          </p:cNvPr>
          <p:cNvSpPr txBox="1"/>
          <p:nvPr/>
        </p:nvSpPr>
        <p:spPr>
          <a:xfrm>
            <a:off x="5901614" y="4915558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1-5GB/s</a:t>
            </a:r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1FBC49C-D9CD-9005-17E7-9CADB2E26AF2}"/>
              </a:ext>
            </a:extLst>
          </p:cNvPr>
          <p:cNvSpPr txBox="1"/>
          <p:nvPr/>
        </p:nvSpPr>
        <p:spPr>
          <a:xfrm>
            <a:off x="8613083" y="4804382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8678C7-C7BF-C52F-930A-C698FB37D2BC}"/>
              </a:ext>
            </a:extLst>
          </p:cNvPr>
          <p:cNvSpPr/>
          <p:nvPr/>
        </p:nvSpPr>
        <p:spPr>
          <a:xfrm>
            <a:off x="4870174" y="2382254"/>
            <a:ext cx="4969565" cy="772583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ECE807-E5FB-C1B1-9552-5D3D98A145F0}"/>
              </a:ext>
            </a:extLst>
          </p:cNvPr>
          <p:cNvSpPr/>
          <p:nvPr/>
        </p:nvSpPr>
        <p:spPr>
          <a:xfrm>
            <a:off x="5255546" y="4519975"/>
            <a:ext cx="503678" cy="407655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5E163B6-24DC-2275-989D-E19165A666DB}"/>
              </a:ext>
            </a:extLst>
          </p:cNvPr>
          <p:cNvSpPr/>
          <p:nvPr/>
        </p:nvSpPr>
        <p:spPr>
          <a:xfrm>
            <a:off x="5269953" y="2286946"/>
            <a:ext cx="503678" cy="407655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4" name="图片 13" descr="图片包含 日程表&#10;&#10;AI 生成的内容可能不正确。">
            <a:extLst>
              <a:ext uri="{FF2B5EF4-FFF2-40B4-BE49-F238E27FC236}">
                <a16:creationId xmlns:a16="http://schemas.microsoft.com/office/drawing/2014/main" id="{2B1FD56C-C7F3-1DEF-84BB-147174E904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02" y="2442410"/>
            <a:ext cx="6109454" cy="239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6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9E3EA2-FA6D-44F7-F067-501E7790A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Strawman approach #2: SSD-optimized  parameter loading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538701-0C58-688F-6B35-4307D291B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3576983" cy="3771636"/>
          </a:xfrm>
        </p:spPr>
        <p:txBody>
          <a:bodyPr/>
          <a:lstStyle/>
          <a:p>
            <a:r>
              <a:rPr kumimoji="1" lang="en-US" altLang="zh-CN" dirty="0"/>
              <a:t>Benefits 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SSD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bandwidth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be aggregated w/ multiple SSDs</a:t>
            </a:r>
          </a:p>
          <a:p>
            <a:pPr lvl="1"/>
            <a:r>
              <a:rPr kumimoji="1" lang="en-US" altLang="zh-CN" dirty="0"/>
              <a:t>E.g., with RAID </a:t>
            </a:r>
          </a:p>
          <a:p>
            <a:pPr lvl="1"/>
            <a:r>
              <a:rPr kumimoji="1" lang="en-US" altLang="zh-CN" dirty="0"/>
              <a:t>Thus, it can in principle achieve similar to CPU </a:t>
            </a:r>
          </a:p>
          <a:p>
            <a:r>
              <a:rPr kumimoji="1" lang="en-US" altLang="zh-CN" dirty="0"/>
              <a:t>Unfortunately, cloud servers used for inference rarely use such a setup, e.g., SSD-less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C6B8E8-8820-9709-16CF-C63A0B79A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CA3185C-AC44-0219-16D4-4EFCF0F04EFD}"/>
              </a:ext>
            </a:extLst>
          </p:cNvPr>
          <p:cNvSpPr txBox="1">
            <a:spLocks/>
          </p:cNvSpPr>
          <p:nvPr/>
        </p:nvSpPr>
        <p:spPr>
          <a:xfrm>
            <a:off x="7600280" y="5296963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C486D3C5-1BAC-5AFD-A25B-DDAEC55DF0C5}"/>
              </a:ext>
            </a:extLst>
          </p:cNvPr>
          <p:cNvCxnSpPr/>
          <p:nvPr/>
        </p:nvCxnSpPr>
        <p:spPr>
          <a:xfrm flipV="1">
            <a:off x="5426765" y="1485171"/>
            <a:ext cx="0" cy="382597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3AD24909-DD9E-857F-07D8-AE909E7BC5E3}"/>
              </a:ext>
            </a:extLst>
          </p:cNvPr>
          <p:cNvSpPr txBox="1">
            <a:spLocks/>
          </p:cNvSpPr>
          <p:nvPr/>
        </p:nvSpPr>
        <p:spPr>
          <a:xfrm>
            <a:off x="4981714" y="103798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Speed</a:t>
            </a:r>
            <a:endParaRPr kumimoji="1" lang="zh-CN" altLang="en-US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F621EAFE-6173-8CD0-B33F-E4D3B948F514}"/>
              </a:ext>
            </a:extLst>
          </p:cNvPr>
          <p:cNvCxnSpPr>
            <a:cxnSpLocks/>
          </p:cNvCxnSpPr>
          <p:nvPr/>
        </p:nvCxnSpPr>
        <p:spPr>
          <a:xfrm>
            <a:off x="8878955" y="1828800"/>
            <a:ext cx="1" cy="362029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0D86D8A-F181-DD43-CE11-11767D804542}"/>
              </a:ext>
            </a:extLst>
          </p:cNvPr>
          <p:cNvSpPr txBox="1">
            <a:spLocks/>
          </p:cNvSpPr>
          <p:nvPr/>
        </p:nvSpPr>
        <p:spPr>
          <a:xfrm>
            <a:off x="8189846" y="1037980"/>
            <a:ext cx="1134161" cy="1198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Cost &amp; Capacity</a:t>
            </a:r>
            <a:endParaRPr kumimoji="1"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9493DE0-CB80-BD3E-A856-F1D5C5A51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43258">
            <a:off x="5284079" y="1903035"/>
            <a:ext cx="513503" cy="5135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F9BAB022-42E5-9F94-1ACE-B6E4F553D142}"/>
              </a:ext>
            </a:extLst>
          </p:cNvPr>
          <p:cNvSpPr txBox="1">
            <a:spLocks/>
          </p:cNvSpPr>
          <p:nvPr/>
        </p:nvSpPr>
        <p:spPr>
          <a:xfrm>
            <a:off x="5896119" y="190440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GPU</a:t>
            </a:r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910D4B4-9045-5098-3187-F0479296CAFA}"/>
              </a:ext>
            </a:extLst>
          </p:cNvPr>
          <p:cNvSpPr txBox="1"/>
          <p:nvPr/>
        </p:nvSpPr>
        <p:spPr>
          <a:xfrm>
            <a:off x="6542434" y="1791283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987FED66-AECE-0B2A-0418-F1098DB328A2}"/>
              </a:ext>
            </a:extLst>
          </p:cNvPr>
          <p:cNvSpPr txBox="1">
            <a:spLocks/>
          </p:cNvSpPr>
          <p:nvPr/>
        </p:nvSpPr>
        <p:spPr>
          <a:xfrm>
            <a:off x="8218535" y="1904400"/>
            <a:ext cx="1134155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~100GB</a:t>
            </a:r>
            <a:endParaRPr kumimoji="1"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CA94C3D9-3306-F5D3-47FD-D8B6BB4B700C}"/>
              </a:ext>
            </a:extLst>
          </p:cNvPr>
          <p:cNvSpPr txBox="1">
            <a:spLocks/>
          </p:cNvSpPr>
          <p:nvPr/>
        </p:nvSpPr>
        <p:spPr>
          <a:xfrm>
            <a:off x="5893905" y="2526512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CPU</a:t>
            </a:r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69AA6F2-D3DB-DF79-9077-5E3914D4BC05}"/>
              </a:ext>
            </a:extLst>
          </p:cNvPr>
          <p:cNvSpPr txBox="1"/>
          <p:nvPr/>
        </p:nvSpPr>
        <p:spPr>
          <a:xfrm>
            <a:off x="6560927" y="2566375"/>
            <a:ext cx="912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25GB/s</a:t>
            </a:r>
            <a:endParaRPr lang="zh-CN" altLang="en-US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D52F8196-756E-6649-5498-EF44DAF3E149}"/>
              </a:ext>
            </a:extLst>
          </p:cNvPr>
          <p:cNvSpPr txBox="1">
            <a:spLocks/>
          </p:cNvSpPr>
          <p:nvPr/>
        </p:nvSpPr>
        <p:spPr>
          <a:xfrm>
            <a:off x="8158906" y="2566375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~200 GB – 1TB</a:t>
            </a:r>
            <a:endParaRPr kumimoji="1"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41E830E-8128-A705-FF71-39FC2546C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027" y="2455766"/>
            <a:ext cx="635000" cy="590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725F748-9939-A184-72E2-345905EE3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045" y="3349687"/>
            <a:ext cx="590992" cy="590992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9ABDF2A-2655-C07D-C571-CEBE3AED7B84}"/>
              </a:ext>
            </a:extLst>
          </p:cNvPr>
          <p:cNvSpPr txBox="1">
            <a:spLocks/>
          </p:cNvSpPr>
          <p:nvPr/>
        </p:nvSpPr>
        <p:spPr>
          <a:xfrm>
            <a:off x="8158905" y="3490563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~1TB– 40TB</a:t>
            </a:r>
            <a:endParaRPr kumimoji="1" lang="zh-CN" altLang="en-US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CD594E45-C578-5D79-0B3D-6E2C8A6654E8}"/>
              </a:ext>
            </a:extLst>
          </p:cNvPr>
          <p:cNvSpPr txBox="1">
            <a:spLocks/>
          </p:cNvSpPr>
          <p:nvPr/>
        </p:nvSpPr>
        <p:spPr>
          <a:xfrm>
            <a:off x="5893905" y="3487186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SSD</a:t>
            </a:r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6C143A1-E7E0-52DE-A0FD-E40C258FFBE4}"/>
              </a:ext>
            </a:extLst>
          </p:cNvPr>
          <p:cNvSpPr txBox="1"/>
          <p:nvPr/>
        </p:nvSpPr>
        <p:spPr>
          <a:xfrm>
            <a:off x="6560927" y="3527049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3-7GB/s</a:t>
            </a:r>
            <a:endParaRPr lang="zh-CN" altLang="en-US"/>
          </a:p>
        </p:txBody>
      </p:sp>
      <p:sp>
        <p:nvSpPr>
          <p:cNvPr id="22" name="磁盘 21">
            <a:extLst>
              <a:ext uri="{FF2B5EF4-FFF2-40B4-BE49-F238E27FC236}">
                <a16:creationId xmlns:a16="http://schemas.microsoft.com/office/drawing/2014/main" id="{549E152B-1BD9-3B43-0EF8-22CFD2F45C54}"/>
              </a:ext>
            </a:extLst>
          </p:cNvPr>
          <p:cNvSpPr/>
          <p:nvPr/>
        </p:nvSpPr>
        <p:spPr>
          <a:xfrm>
            <a:off x="5229089" y="4677020"/>
            <a:ext cx="556592" cy="477078"/>
          </a:xfrm>
          <a:prstGeom prst="flowChartMagneticDisk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57A551E7-89C8-9367-224D-BC9D685BC0B8}"/>
              </a:ext>
            </a:extLst>
          </p:cNvPr>
          <p:cNvSpPr txBox="1">
            <a:spLocks/>
          </p:cNvSpPr>
          <p:nvPr/>
        </p:nvSpPr>
        <p:spPr>
          <a:xfrm>
            <a:off x="5895302" y="4584571"/>
            <a:ext cx="1789865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Cloud storage</a:t>
            </a:r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6B55B9C-6AD4-888A-F7C6-85B5BFC9E9A9}"/>
              </a:ext>
            </a:extLst>
          </p:cNvPr>
          <p:cNvSpPr txBox="1"/>
          <p:nvPr/>
        </p:nvSpPr>
        <p:spPr>
          <a:xfrm>
            <a:off x="5901614" y="4915558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1-5GB/s</a:t>
            </a:r>
            <a:endParaRPr lang="zh-CN" altLang="en-US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CA5266CA-5574-D2BA-1DDC-20FDD81C3752}"/>
              </a:ext>
            </a:extLst>
          </p:cNvPr>
          <p:cNvSpPr txBox="1">
            <a:spLocks/>
          </p:cNvSpPr>
          <p:nvPr/>
        </p:nvSpPr>
        <p:spPr>
          <a:xfrm>
            <a:off x="8153703" y="4677020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F95E40B-A7AB-287A-6C18-33B2610362FA}"/>
              </a:ext>
            </a:extLst>
          </p:cNvPr>
          <p:cNvSpPr txBox="1"/>
          <p:nvPr/>
        </p:nvSpPr>
        <p:spPr>
          <a:xfrm>
            <a:off x="8613083" y="4804382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DE17E4BB-F43F-CF08-EB86-F70FFB903433}"/>
              </a:ext>
            </a:extLst>
          </p:cNvPr>
          <p:cNvSpPr/>
          <p:nvPr/>
        </p:nvSpPr>
        <p:spPr>
          <a:xfrm>
            <a:off x="4780722" y="3039982"/>
            <a:ext cx="5185022" cy="1168382"/>
          </a:xfrm>
          <a:prstGeom prst="ellipse">
            <a:avLst/>
          </a:prstGeom>
          <a:noFill/>
          <a:ln w="12700">
            <a:solidFill>
              <a:srgbClr val="D7191C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形标注 27">
            <a:extLst>
              <a:ext uri="{FF2B5EF4-FFF2-40B4-BE49-F238E27FC236}">
                <a16:creationId xmlns:a16="http://schemas.microsoft.com/office/drawing/2014/main" id="{C6E21123-5350-E039-B826-1398CA861120}"/>
              </a:ext>
            </a:extLst>
          </p:cNvPr>
          <p:cNvSpPr/>
          <p:nvPr/>
        </p:nvSpPr>
        <p:spPr>
          <a:xfrm>
            <a:off x="6264775" y="2554013"/>
            <a:ext cx="2658332" cy="939907"/>
          </a:xfrm>
          <a:prstGeom prst="wedgeEllipseCallout">
            <a:avLst>
              <a:gd name="adj1" fmla="val -45038"/>
              <a:gd name="adj2" fmla="val 59328"/>
            </a:avLst>
          </a:prstGeom>
          <a:solidFill>
            <a:schemeClr val="bg1"/>
          </a:solidFill>
          <a:ln w="12700">
            <a:solidFill>
              <a:srgbClr val="D7191C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93F65AC6-7EFC-EB0F-50F5-AA89ADD97FE3}"/>
              </a:ext>
            </a:extLst>
          </p:cNvPr>
          <p:cNvSpPr txBox="1">
            <a:spLocks/>
          </p:cNvSpPr>
          <p:nvPr/>
        </p:nvSpPr>
        <p:spPr>
          <a:xfrm>
            <a:off x="6269977" y="2800361"/>
            <a:ext cx="2935350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solidFill>
                  <a:srgbClr val="C00000"/>
                </a:solidFill>
              </a:rPr>
              <a:t>e.g., </a:t>
            </a:r>
            <a:r>
              <a:rPr kumimoji="1" lang="en-US" altLang="zh-CN" err="1">
                <a:solidFill>
                  <a:srgbClr val="C00000"/>
                </a:solidFill>
              </a:rPr>
              <a:t>ServerlessLLM</a:t>
            </a:r>
            <a:r>
              <a:rPr kumimoji="1" lang="en-US" altLang="zh-CN">
                <a:solidFill>
                  <a:srgbClr val="C00000"/>
                </a:solidFill>
              </a:rPr>
              <a:t>[1]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F0B41FC-FCBD-04E1-03D4-43C3F341F6C6}"/>
              </a:ext>
            </a:extLst>
          </p:cNvPr>
          <p:cNvSpPr/>
          <p:nvPr/>
        </p:nvSpPr>
        <p:spPr>
          <a:xfrm>
            <a:off x="5255546" y="3216518"/>
            <a:ext cx="503678" cy="407655"/>
          </a:xfrm>
          <a:prstGeom prst="rect">
            <a:avLst/>
          </a:prstGeom>
          <a:solidFill>
            <a:srgbClr val="FFFFE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860B25E-14AE-85C7-6B19-D1C434F60426}"/>
              </a:ext>
            </a:extLst>
          </p:cNvPr>
          <p:cNvGrpSpPr/>
          <p:nvPr/>
        </p:nvGrpSpPr>
        <p:grpSpPr>
          <a:xfrm>
            <a:off x="488071" y="1678986"/>
            <a:ext cx="9123561" cy="2701435"/>
            <a:chOff x="419933" y="1480295"/>
            <a:chExt cx="9123561" cy="2701435"/>
          </a:xfrm>
        </p:grpSpPr>
        <p:pic>
          <p:nvPicPr>
            <p:cNvPr id="33" name="图片 32" descr="表格&#10;&#10;AI 生成的内容可能不正确。">
              <a:extLst>
                <a:ext uri="{FF2B5EF4-FFF2-40B4-BE49-F238E27FC236}">
                  <a16:creationId xmlns:a16="http://schemas.microsoft.com/office/drawing/2014/main" id="{025F27D3-3C52-2C5F-4694-FA47D5ED7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33" y="1480295"/>
              <a:ext cx="9123561" cy="2701435"/>
            </a:xfrm>
            <a:prstGeom prst="rect">
              <a:avLst/>
            </a:prstGeom>
          </p:spPr>
        </p:pic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BA87E9B2-A5FD-9B05-5687-69400FC1B9DE}"/>
                </a:ext>
              </a:extLst>
            </p:cNvPr>
            <p:cNvSpPr/>
            <p:nvPr/>
          </p:nvSpPr>
          <p:spPr>
            <a:xfrm>
              <a:off x="6052930" y="1828799"/>
              <a:ext cx="805070" cy="1948071"/>
            </a:xfrm>
            <a:prstGeom prst="rect">
              <a:avLst/>
            </a:prstGeom>
            <a:solidFill>
              <a:schemeClr val="bg1"/>
            </a:solidFill>
            <a:ln w="127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CB16855-36AF-5E2A-994C-35805F5F3832}"/>
                </a:ext>
              </a:extLst>
            </p:cNvPr>
            <p:cNvSpPr/>
            <p:nvPr/>
          </p:nvSpPr>
          <p:spPr>
            <a:xfrm>
              <a:off x="3938709" y="1748924"/>
              <a:ext cx="930221" cy="2110972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43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69A34F-FF14-FC3A-9CF7-D00B5856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Our solution (</a:t>
            </a:r>
            <a:r>
              <a:rPr kumimoji="1" lang="en-US" altLang="zh-CN" err="1"/>
              <a:t>BlitzScale</a:t>
            </a:r>
            <a:r>
              <a:rPr kumimoji="1" lang="en-US" altLang="zh-CN" baseline="30000"/>
              <a:t>[1]</a:t>
            </a:r>
            <a:r>
              <a:rPr kumimoji="1" lang="en-US" altLang="zh-CN"/>
              <a:t>): using remote memory for caching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ACF0EE-F8E1-80D1-7F5E-5D1184D97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35DE7A2-7D2A-3A8F-8DE9-A7328D103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4028660" cy="3771636"/>
          </a:xfrm>
        </p:spPr>
        <p:txBody>
          <a:bodyPr/>
          <a:lstStyle/>
          <a:p>
            <a:r>
              <a:rPr lang="en-US" altLang="zh-CN"/>
              <a:t>GPU servers in a cluster is connected with high bandwidth networking </a:t>
            </a:r>
          </a:p>
          <a:p>
            <a:pPr lvl="1"/>
            <a:r>
              <a:rPr lang="en-US" altLang="zh-CN"/>
              <a:t>Close to that of CPU</a:t>
            </a:r>
          </a:p>
          <a:p>
            <a:r>
              <a:rPr lang="en-US" altLang="zh-CN"/>
              <a:t>The capacity for caching can be amortized </a:t>
            </a:r>
          </a:p>
          <a:p>
            <a:pPr lvl="1"/>
            <a:r>
              <a:rPr lang="en-US" altLang="zh-CN"/>
              <a:t>E.g., if the model has been deployed on a GPU  </a:t>
            </a: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26DC0BCF-4F7F-2DF2-E502-1DBF823BE75F}"/>
              </a:ext>
            </a:extLst>
          </p:cNvPr>
          <p:cNvSpPr txBox="1">
            <a:spLocks/>
          </p:cNvSpPr>
          <p:nvPr/>
        </p:nvSpPr>
        <p:spPr>
          <a:xfrm>
            <a:off x="7600280" y="5296963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FD392003-AB6B-981F-417D-CFF7B666275F}"/>
              </a:ext>
            </a:extLst>
          </p:cNvPr>
          <p:cNvCxnSpPr/>
          <p:nvPr/>
        </p:nvCxnSpPr>
        <p:spPr>
          <a:xfrm flipV="1">
            <a:off x="5426765" y="1485171"/>
            <a:ext cx="0" cy="3825972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6D389338-AF49-2A5A-2318-82FF107BE309}"/>
              </a:ext>
            </a:extLst>
          </p:cNvPr>
          <p:cNvSpPr txBox="1">
            <a:spLocks/>
          </p:cNvSpPr>
          <p:nvPr/>
        </p:nvSpPr>
        <p:spPr>
          <a:xfrm>
            <a:off x="4981714" y="103798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Speed</a:t>
            </a:r>
            <a:endParaRPr kumimoji="1" lang="zh-CN" altLang="en-US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19CA06F7-8AD6-4D95-F546-963F38EE748D}"/>
              </a:ext>
            </a:extLst>
          </p:cNvPr>
          <p:cNvCxnSpPr>
            <a:cxnSpLocks/>
          </p:cNvCxnSpPr>
          <p:nvPr/>
        </p:nvCxnSpPr>
        <p:spPr>
          <a:xfrm>
            <a:off x="8878955" y="1828800"/>
            <a:ext cx="1" cy="3620298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0247F41F-948A-5C75-E40A-06AC0F6F0985}"/>
              </a:ext>
            </a:extLst>
          </p:cNvPr>
          <p:cNvSpPr txBox="1">
            <a:spLocks/>
          </p:cNvSpPr>
          <p:nvPr/>
        </p:nvSpPr>
        <p:spPr>
          <a:xfrm>
            <a:off x="8189846" y="1037980"/>
            <a:ext cx="1134161" cy="1198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Cost &amp; Capacity</a:t>
            </a:r>
            <a:endParaRPr kumimoji="1"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A296214-C642-9B66-2DFE-D53B2DAAF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43258">
            <a:off x="5284079" y="1903035"/>
            <a:ext cx="513503" cy="5135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C2ABF037-E106-6DEB-B776-633DA365EB92}"/>
              </a:ext>
            </a:extLst>
          </p:cNvPr>
          <p:cNvSpPr txBox="1">
            <a:spLocks/>
          </p:cNvSpPr>
          <p:nvPr/>
        </p:nvSpPr>
        <p:spPr>
          <a:xfrm>
            <a:off x="5896119" y="1904400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GPU</a:t>
            </a:r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CDA9A65-F3DD-F27D-3507-5ADB5E031992}"/>
              </a:ext>
            </a:extLst>
          </p:cNvPr>
          <p:cNvSpPr txBox="1"/>
          <p:nvPr/>
        </p:nvSpPr>
        <p:spPr>
          <a:xfrm>
            <a:off x="6542434" y="1791283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FE9F7881-DA4A-1644-DD2E-F93F9E099C40}"/>
              </a:ext>
            </a:extLst>
          </p:cNvPr>
          <p:cNvSpPr txBox="1">
            <a:spLocks/>
          </p:cNvSpPr>
          <p:nvPr/>
        </p:nvSpPr>
        <p:spPr>
          <a:xfrm>
            <a:off x="8218535" y="1904400"/>
            <a:ext cx="1134155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~100GB</a:t>
            </a:r>
            <a:endParaRPr kumimoji="1" lang="zh-CN" altLang="en-US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1B1CCC11-7AD4-AEA0-0660-C909E99F00DA}"/>
              </a:ext>
            </a:extLst>
          </p:cNvPr>
          <p:cNvSpPr txBox="1">
            <a:spLocks/>
          </p:cNvSpPr>
          <p:nvPr/>
        </p:nvSpPr>
        <p:spPr>
          <a:xfrm>
            <a:off x="5893905" y="2526512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CPU</a:t>
            </a:r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A9E46A-B51D-7713-54A9-62BBB3DBC4E6}"/>
              </a:ext>
            </a:extLst>
          </p:cNvPr>
          <p:cNvSpPr txBox="1"/>
          <p:nvPr/>
        </p:nvSpPr>
        <p:spPr>
          <a:xfrm>
            <a:off x="6560927" y="2566375"/>
            <a:ext cx="912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25GB/s</a:t>
            </a:r>
            <a:endParaRPr lang="zh-CN" altLang="en-US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F14A8250-9DF1-4ED2-F1E8-4322A7FC9C1A}"/>
              </a:ext>
            </a:extLst>
          </p:cNvPr>
          <p:cNvSpPr txBox="1">
            <a:spLocks/>
          </p:cNvSpPr>
          <p:nvPr/>
        </p:nvSpPr>
        <p:spPr>
          <a:xfrm>
            <a:off x="8158906" y="2566375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~200 GB – 1TB</a:t>
            </a:r>
            <a:endParaRPr kumimoji="1"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C4536E6-2287-56E6-F432-430698C4C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027" y="2455766"/>
            <a:ext cx="635000" cy="59055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3347014-A526-3F24-A09A-422D0230F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027" y="3253405"/>
            <a:ext cx="590992" cy="590992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95331DA-DA83-791D-32B8-7D0AF58C74F7}"/>
              </a:ext>
            </a:extLst>
          </p:cNvPr>
          <p:cNvSpPr txBox="1">
            <a:spLocks/>
          </p:cNvSpPr>
          <p:nvPr/>
        </p:nvSpPr>
        <p:spPr>
          <a:xfrm>
            <a:off x="8158905" y="3490563"/>
            <a:ext cx="1812041" cy="3693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~1TB– 40TB</a:t>
            </a:r>
            <a:endParaRPr kumimoji="1" lang="zh-CN" altLang="en-US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1B978B44-F2C7-166B-D2E2-CEC6A13DC1B0}"/>
              </a:ext>
            </a:extLst>
          </p:cNvPr>
          <p:cNvSpPr txBox="1">
            <a:spLocks/>
          </p:cNvSpPr>
          <p:nvPr/>
        </p:nvSpPr>
        <p:spPr>
          <a:xfrm>
            <a:off x="5893905" y="3487186"/>
            <a:ext cx="890102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SSD</a:t>
            </a:r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4AF9215-6454-F4FF-39E3-77062C6F893A}"/>
              </a:ext>
            </a:extLst>
          </p:cNvPr>
          <p:cNvSpPr txBox="1"/>
          <p:nvPr/>
        </p:nvSpPr>
        <p:spPr>
          <a:xfrm>
            <a:off x="6560927" y="3527049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3-7GB/s</a:t>
            </a:r>
            <a:endParaRPr lang="zh-CN" altLang="en-US"/>
          </a:p>
        </p:txBody>
      </p:sp>
      <p:sp>
        <p:nvSpPr>
          <p:cNvPr id="24" name="磁盘 23">
            <a:extLst>
              <a:ext uri="{FF2B5EF4-FFF2-40B4-BE49-F238E27FC236}">
                <a16:creationId xmlns:a16="http://schemas.microsoft.com/office/drawing/2014/main" id="{99795F2F-C247-A130-2FD4-92A43FC45ECD}"/>
              </a:ext>
            </a:extLst>
          </p:cNvPr>
          <p:cNvSpPr/>
          <p:nvPr/>
        </p:nvSpPr>
        <p:spPr>
          <a:xfrm>
            <a:off x="5231705" y="4775951"/>
            <a:ext cx="556592" cy="477078"/>
          </a:xfrm>
          <a:prstGeom prst="flowChartMagneticDisk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29F80241-BA44-86A0-8682-5214676972BA}"/>
              </a:ext>
            </a:extLst>
          </p:cNvPr>
          <p:cNvSpPr txBox="1">
            <a:spLocks/>
          </p:cNvSpPr>
          <p:nvPr/>
        </p:nvSpPr>
        <p:spPr>
          <a:xfrm>
            <a:off x="5895302" y="4584571"/>
            <a:ext cx="1789865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Cloud storage</a:t>
            </a:r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B2C4BC9-A76C-B2F7-BBDA-42DCA0B8BE99}"/>
              </a:ext>
            </a:extLst>
          </p:cNvPr>
          <p:cNvSpPr txBox="1"/>
          <p:nvPr/>
        </p:nvSpPr>
        <p:spPr>
          <a:xfrm>
            <a:off x="5901614" y="4915558"/>
            <a:ext cx="112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-webkit-standard"/>
              </a:rPr>
              <a:t>1-5GB/s</a:t>
            </a:r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CC6F6E2-69E9-7303-04C0-FC0DB221AB1C}"/>
              </a:ext>
            </a:extLst>
          </p:cNvPr>
          <p:cNvSpPr txBox="1"/>
          <p:nvPr/>
        </p:nvSpPr>
        <p:spPr>
          <a:xfrm>
            <a:off x="8613083" y="4804382"/>
            <a:ext cx="531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∞</a:t>
            </a:r>
            <a:endParaRPr lang="zh-CN" altLang="en-US" sz="3200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5901ADA1-0BD5-ED6D-AF05-55CB9C337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027" y="4038519"/>
            <a:ext cx="536713" cy="536713"/>
          </a:xfrm>
          <a:prstGeom prst="rect">
            <a:avLst/>
          </a:prstGeom>
        </p:spPr>
      </p:pic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FE57D7CF-EF23-5558-2297-8F059C06EFA1}"/>
              </a:ext>
            </a:extLst>
          </p:cNvPr>
          <p:cNvSpPr txBox="1">
            <a:spLocks/>
          </p:cNvSpPr>
          <p:nvPr/>
        </p:nvSpPr>
        <p:spPr>
          <a:xfrm>
            <a:off x="5888966" y="4083763"/>
            <a:ext cx="2458628" cy="66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>
                <a:solidFill>
                  <a:srgbClr val="C00000"/>
                </a:solidFill>
              </a:rPr>
              <a:t>Remote memory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C7C9470-5997-C702-CA21-E271CD3AABDC}"/>
              </a:ext>
            </a:extLst>
          </p:cNvPr>
          <p:cNvSpPr txBox="1"/>
          <p:nvPr/>
        </p:nvSpPr>
        <p:spPr>
          <a:xfrm>
            <a:off x="7700894" y="4122209"/>
            <a:ext cx="912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-webkit-standard"/>
              </a:rPr>
              <a:t>25GB/s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724C9FB-3137-6C44-B99B-5FAA9FE16901}"/>
              </a:ext>
            </a:extLst>
          </p:cNvPr>
          <p:cNvSpPr txBox="1"/>
          <p:nvPr/>
        </p:nvSpPr>
        <p:spPr>
          <a:xfrm>
            <a:off x="8718811" y="4014487"/>
            <a:ext cx="53174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3200" b="0" i="0" u="none" strike="noStrike">
                <a:solidFill>
                  <a:srgbClr val="000000"/>
                </a:solidFill>
                <a:effectLst/>
                <a:latin typeface="-webkit-standard"/>
              </a:rPr>
              <a:t>?</a:t>
            </a:r>
            <a:endParaRPr lang="zh-CN" altLang="en-US" sz="320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B760A037-3C12-2AE4-DC5A-0100E775C0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327" y="4263285"/>
            <a:ext cx="639590" cy="639590"/>
          </a:xfrm>
          <a:prstGeom prst="rect">
            <a:avLst/>
          </a:prstGeom>
        </p:spPr>
      </p:pic>
      <p:sp>
        <p:nvSpPr>
          <p:cNvPr id="44" name="三角形 43">
            <a:extLst>
              <a:ext uri="{FF2B5EF4-FFF2-40B4-BE49-F238E27FC236}">
                <a16:creationId xmlns:a16="http://schemas.microsoft.com/office/drawing/2014/main" id="{944D1A96-D7FB-8599-BC6F-4AE19429C43A}"/>
              </a:ext>
            </a:extLst>
          </p:cNvPr>
          <p:cNvSpPr/>
          <p:nvPr/>
        </p:nvSpPr>
        <p:spPr>
          <a:xfrm>
            <a:off x="936609" y="3796991"/>
            <a:ext cx="610308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9BF28225-D43E-6C19-FAD2-02138E9FC3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8517" y="4263285"/>
            <a:ext cx="639590" cy="639590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69B59ACB-DA87-1D96-321B-1892677013AE}"/>
              </a:ext>
            </a:extLst>
          </p:cNvPr>
          <p:cNvSpPr txBox="1"/>
          <p:nvPr/>
        </p:nvSpPr>
        <p:spPr>
          <a:xfrm>
            <a:off x="610067" y="4936086"/>
            <a:ext cx="1435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Deployed </a:t>
            </a:r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CBFB63F-7624-A7C6-9FBC-C84F6BA40A2D}"/>
              </a:ext>
            </a:extLst>
          </p:cNvPr>
          <p:cNvSpPr txBox="1"/>
          <p:nvPr/>
        </p:nvSpPr>
        <p:spPr>
          <a:xfrm>
            <a:off x="2644003" y="4936086"/>
            <a:ext cx="1788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To be deployed </a:t>
            </a:r>
            <a:endParaRPr lang="zh-CN" altLang="en-US"/>
          </a:p>
        </p:txBody>
      </p:sp>
      <p:cxnSp>
        <p:nvCxnSpPr>
          <p:cNvPr id="56" name="直线连接符 55">
            <a:extLst>
              <a:ext uri="{FF2B5EF4-FFF2-40B4-BE49-F238E27FC236}">
                <a16:creationId xmlns:a16="http://schemas.microsoft.com/office/drawing/2014/main" id="{2EA5F909-0906-6855-944A-95D8FB97B49A}"/>
              </a:ext>
            </a:extLst>
          </p:cNvPr>
          <p:cNvCxnSpPr/>
          <p:nvPr/>
        </p:nvCxnSpPr>
        <p:spPr>
          <a:xfrm>
            <a:off x="1812406" y="4392151"/>
            <a:ext cx="970551" cy="0"/>
          </a:xfrm>
          <a:prstGeom prst="line">
            <a:avLst/>
          </a:prstGeom>
          <a:ln w="25400">
            <a:solidFill>
              <a:srgbClr val="0432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1DDDFF07-9AD9-A33E-47FC-A755BACCDCAD}"/>
              </a:ext>
            </a:extLst>
          </p:cNvPr>
          <p:cNvCxnSpPr/>
          <p:nvPr/>
        </p:nvCxnSpPr>
        <p:spPr>
          <a:xfrm>
            <a:off x="1812406" y="4522117"/>
            <a:ext cx="970551" cy="0"/>
          </a:xfrm>
          <a:prstGeom prst="line">
            <a:avLst/>
          </a:prstGeom>
          <a:ln w="25400">
            <a:solidFill>
              <a:srgbClr val="0432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连接符 57">
            <a:extLst>
              <a:ext uri="{FF2B5EF4-FFF2-40B4-BE49-F238E27FC236}">
                <a16:creationId xmlns:a16="http://schemas.microsoft.com/office/drawing/2014/main" id="{034F27DF-AF69-EB58-4CDA-AD8710D26193}"/>
              </a:ext>
            </a:extLst>
          </p:cNvPr>
          <p:cNvCxnSpPr/>
          <p:nvPr/>
        </p:nvCxnSpPr>
        <p:spPr>
          <a:xfrm>
            <a:off x="1812406" y="4679685"/>
            <a:ext cx="970551" cy="0"/>
          </a:xfrm>
          <a:prstGeom prst="line">
            <a:avLst/>
          </a:prstGeom>
          <a:ln w="25400">
            <a:solidFill>
              <a:srgbClr val="0432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连接符 58">
            <a:extLst>
              <a:ext uri="{FF2B5EF4-FFF2-40B4-BE49-F238E27FC236}">
                <a16:creationId xmlns:a16="http://schemas.microsoft.com/office/drawing/2014/main" id="{92955E01-B613-9FF1-6AE6-B47D49EC8CF7}"/>
              </a:ext>
            </a:extLst>
          </p:cNvPr>
          <p:cNvCxnSpPr/>
          <p:nvPr/>
        </p:nvCxnSpPr>
        <p:spPr>
          <a:xfrm>
            <a:off x="1812406" y="4817834"/>
            <a:ext cx="970551" cy="0"/>
          </a:xfrm>
          <a:prstGeom prst="line">
            <a:avLst/>
          </a:prstGeom>
          <a:ln w="25400">
            <a:solidFill>
              <a:srgbClr val="0432FF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1BEF943A-2C17-84C5-6B6C-BAC0625BA435}"/>
              </a:ext>
            </a:extLst>
          </p:cNvPr>
          <p:cNvSpPr txBox="1"/>
          <p:nvPr/>
        </p:nvSpPr>
        <p:spPr>
          <a:xfrm>
            <a:off x="1523844" y="4039373"/>
            <a:ext cx="2240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432FF"/>
                </a:solidFill>
              </a:rPr>
              <a:t>Fast networking</a:t>
            </a:r>
            <a:endParaRPr lang="zh-CN" altLang="en-US">
              <a:solidFill>
                <a:srgbClr val="0432FF"/>
              </a:solidFill>
            </a:endParaRPr>
          </a:p>
        </p:txBody>
      </p:sp>
      <p:sp>
        <p:nvSpPr>
          <p:cNvPr id="65" name="任意形状 64">
            <a:extLst>
              <a:ext uri="{FF2B5EF4-FFF2-40B4-BE49-F238E27FC236}">
                <a16:creationId xmlns:a16="http://schemas.microsoft.com/office/drawing/2014/main" id="{4F39AFD7-B997-A4BF-EF39-341DC9C38278}"/>
              </a:ext>
            </a:extLst>
          </p:cNvPr>
          <p:cNvSpPr/>
          <p:nvPr/>
        </p:nvSpPr>
        <p:spPr>
          <a:xfrm flipV="1">
            <a:off x="1649896" y="3786122"/>
            <a:ext cx="1654985" cy="487727"/>
          </a:xfrm>
          <a:custGeom>
            <a:avLst/>
            <a:gdLst>
              <a:gd name="connsiteX0" fmla="*/ 0 w 695739"/>
              <a:gd name="connsiteY0" fmla="*/ 179866 h 179866"/>
              <a:gd name="connsiteX1" fmla="*/ 695739 w 695739"/>
              <a:gd name="connsiteY1" fmla="*/ 961 h 179866"/>
              <a:gd name="connsiteX0" fmla="*/ 0 w 695739"/>
              <a:gd name="connsiteY0" fmla="*/ 178905 h 645916"/>
              <a:gd name="connsiteX1" fmla="*/ 695739 w 695739"/>
              <a:gd name="connsiteY1" fmla="*/ 0 h 645916"/>
              <a:gd name="connsiteX0" fmla="*/ 0 w 695739"/>
              <a:gd name="connsiteY0" fmla="*/ 178905 h 740615"/>
              <a:gd name="connsiteX1" fmla="*/ 695739 w 695739"/>
              <a:gd name="connsiteY1" fmla="*/ 0 h 740615"/>
              <a:gd name="connsiteX0" fmla="*/ 0 w 624414"/>
              <a:gd name="connsiteY0" fmla="*/ 562150 h 902109"/>
              <a:gd name="connsiteX1" fmla="*/ 624414 w 624414"/>
              <a:gd name="connsiteY1" fmla="*/ 0 h 902109"/>
              <a:gd name="connsiteX0" fmla="*/ 0 w 625080"/>
              <a:gd name="connsiteY0" fmla="*/ 562150 h 1253759"/>
              <a:gd name="connsiteX1" fmla="*/ 624414 w 625080"/>
              <a:gd name="connsiteY1" fmla="*/ 0 h 1253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5080" h="1253759">
                <a:moveTo>
                  <a:pt x="0" y="562150"/>
                </a:moveTo>
                <a:cubicBezTo>
                  <a:pt x="217004" y="824597"/>
                  <a:pt x="644231" y="2262325"/>
                  <a:pt x="624414" y="0"/>
                </a:cubicBezTo>
              </a:path>
            </a:pathLst>
          </a:custGeom>
          <a:noFill/>
          <a:ln w="127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4308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0453FD-428A-76C1-931F-DC48BB8D7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The benefits of using network for model loading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3A7C4B-A5A7-D11E-4021-C8BEF71B6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#1. Fast speed (much faster than the SSD or cloud storage’s offering)  </a:t>
            </a:r>
          </a:p>
          <a:p>
            <a:endParaRPr kumimoji="1" lang="en-US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B27CFF-FB27-83B4-7823-D7647A0AA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719C56A-1C0A-FEAA-9228-3E7EEA41BFEE}"/>
              </a:ext>
            </a:extLst>
          </p:cNvPr>
          <p:cNvGrpSpPr/>
          <p:nvPr/>
        </p:nvGrpSpPr>
        <p:grpSpPr>
          <a:xfrm>
            <a:off x="419933" y="1480295"/>
            <a:ext cx="9123561" cy="2701435"/>
            <a:chOff x="419933" y="1480295"/>
            <a:chExt cx="9123561" cy="2701435"/>
          </a:xfrm>
        </p:grpSpPr>
        <p:pic>
          <p:nvPicPr>
            <p:cNvPr id="7" name="图片 6" descr="表格&#10;&#10;AI 生成的内容可能不正确。">
              <a:extLst>
                <a:ext uri="{FF2B5EF4-FFF2-40B4-BE49-F238E27FC236}">
                  <a16:creationId xmlns:a16="http://schemas.microsoft.com/office/drawing/2014/main" id="{026D6A5B-FA31-79C1-AF07-C5BE2C900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33" y="1480295"/>
              <a:ext cx="9123561" cy="2701435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5D0024-D282-8E39-60BD-DC6743A1F70F}"/>
                </a:ext>
              </a:extLst>
            </p:cNvPr>
            <p:cNvSpPr/>
            <p:nvPr/>
          </p:nvSpPr>
          <p:spPr>
            <a:xfrm>
              <a:off x="3938709" y="1748924"/>
              <a:ext cx="930221" cy="2110972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6401B178-AB54-88A3-D35A-5B4D626955BF}"/>
              </a:ext>
            </a:extLst>
          </p:cNvPr>
          <p:cNvSpPr/>
          <p:nvPr/>
        </p:nvSpPr>
        <p:spPr>
          <a:xfrm>
            <a:off x="6009361" y="1748924"/>
            <a:ext cx="930221" cy="2110972"/>
          </a:xfrm>
          <a:prstGeom prst="rect">
            <a:avLst/>
          </a:prstGeom>
          <a:noFill/>
          <a:ln w="2222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B27AB68F-2C00-9148-EBA6-0E299C3A1399}"/>
              </a:ext>
            </a:extLst>
          </p:cNvPr>
          <p:cNvSpPr txBox="1">
            <a:spLocks/>
          </p:cNvSpPr>
          <p:nvPr/>
        </p:nvSpPr>
        <p:spPr>
          <a:xfrm>
            <a:off x="1902471" y="4271544"/>
            <a:ext cx="91440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 dirty="0"/>
              <a:t>Sounds trivial, right? But there are more. 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514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B972B-F225-DB83-4288-A16A5663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0F60DD-A9C0-A703-75B7-FBB4E9C0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The benefits of using network for model loading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38B85D-5C26-E361-3A78-F527CBE23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1287674"/>
          </a:xfrm>
        </p:spPr>
        <p:txBody>
          <a:bodyPr/>
          <a:lstStyle/>
          <a:p>
            <a:r>
              <a:rPr kumimoji="1" lang="en-US" altLang="zh-CN"/>
              <a:t>#2. Efficient scale out in O(1), not O(N), where N is the number instance to scale </a:t>
            </a:r>
          </a:p>
          <a:p>
            <a:pPr lvl="1"/>
            <a:r>
              <a:rPr kumimoji="1" lang="en-US" altLang="zh-CN"/>
              <a:t>E.g., the time to scale out N node is the same as scale out to 1 node </a:t>
            </a:r>
          </a:p>
          <a:p>
            <a:pPr lvl="1"/>
            <a:r>
              <a:rPr kumimoji="1" lang="en-US" altLang="zh-CN"/>
              <a:t>How? Network broadcast (&amp; multicast)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4287B2-53C5-0891-CB5B-AB06255E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2DD8986-D813-1DCF-45C3-F1ED46073175}"/>
              </a:ext>
            </a:extLst>
          </p:cNvPr>
          <p:cNvGrpSpPr/>
          <p:nvPr/>
        </p:nvGrpSpPr>
        <p:grpSpPr>
          <a:xfrm>
            <a:off x="778119" y="2545220"/>
            <a:ext cx="2588318" cy="2701147"/>
            <a:chOff x="778119" y="2545220"/>
            <a:chExt cx="2588318" cy="270114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0F71ADE-65CE-8B26-B501-A2F36D619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8119" y="2929028"/>
              <a:ext cx="404638" cy="4046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3E6C0F9-2348-1F9D-5911-03C8AB2C5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8119" y="3584320"/>
              <a:ext cx="404638" cy="40463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EA56CEF-F835-7C7F-42C5-8C8DA0EC9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8119" y="4239612"/>
              <a:ext cx="404638" cy="404638"/>
            </a:xfrm>
            <a:prstGeom prst="rect">
              <a:avLst/>
            </a:prstGeom>
          </p:spPr>
        </p:pic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67048E2B-765B-D37A-D5E8-E89A7E747D9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137418"/>
              <a:ext cx="1798983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246CAFD-7635-C529-168A-F6297024ED4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3792710"/>
              <a:ext cx="1798984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FFA22EF0-1300-B0F7-F78D-E16271A34935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4522574"/>
              <a:ext cx="1798984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C35A0CD-5F97-837E-1673-9A857EEBDE1A}"/>
                </a:ext>
              </a:extLst>
            </p:cNvPr>
            <p:cNvSpPr txBox="1"/>
            <p:nvPr/>
          </p:nvSpPr>
          <p:spPr>
            <a:xfrm>
              <a:off x="1600200" y="4877035"/>
              <a:ext cx="14353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/>
                <a:t>Scale to 1 </a:t>
              </a:r>
              <a:endParaRPr lang="zh-CN" altLang="en-US"/>
            </a:p>
          </p:txBody>
        </p:sp>
        <p:sp>
          <p:nvSpPr>
            <p:cNvPr id="18" name="三角形 17">
              <a:extLst>
                <a:ext uri="{FF2B5EF4-FFF2-40B4-BE49-F238E27FC236}">
                  <a16:creationId xmlns:a16="http://schemas.microsoft.com/office/drawing/2014/main" id="{6B5E6DC7-0E80-D1E1-2663-1EEB1C38A99B}"/>
                </a:ext>
              </a:extLst>
            </p:cNvPr>
            <p:cNvSpPr/>
            <p:nvPr/>
          </p:nvSpPr>
          <p:spPr>
            <a:xfrm>
              <a:off x="1016750" y="2758802"/>
              <a:ext cx="583450" cy="433083"/>
            </a:xfrm>
            <a:prstGeom prst="triangle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4A60513E-00E6-2F9F-004A-85D4AE521F64}"/>
                </a:ext>
              </a:extLst>
            </p:cNvPr>
            <p:cNvCxnSpPr/>
            <p:nvPr/>
          </p:nvCxnSpPr>
          <p:spPr>
            <a:xfrm>
              <a:off x="1620079" y="3131347"/>
              <a:ext cx="258417" cy="6552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284418CA-AA64-D803-F158-EB1462E81AF5}"/>
                    </a:ext>
                  </a:extLst>
                </p:cNvPr>
                <p:cNvSpPr txBox="1"/>
                <p:nvPr/>
              </p:nvSpPr>
              <p:spPr>
                <a:xfrm>
                  <a:off x="1931116" y="2545220"/>
                  <a:ext cx="1435321" cy="48417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/>
                    <a:t>Time ~=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oMath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284418CA-AA64-D803-F158-EB1462E81A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1116" y="2545220"/>
                  <a:ext cx="1435321" cy="484172"/>
                </a:xfrm>
                <a:prstGeom prst="rect">
                  <a:avLst/>
                </a:prstGeom>
                <a:blipFill>
                  <a:blip r:embed="rId4"/>
                  <a:stretch>
                    <a:fillRect l="-4425" b="-769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DD290F2A-95CD-218D-6012-55A779331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075" y="2929028"/>
            <a:ext cx="404638" cy="40463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CCB60B0B-CAC7-521B-FA16-F68BAE924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075" y="3584320"/>
            <a:ext cx="404638" cy="404638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EF6CB251-F648-6F67-CCEB-1697AAA23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075" y="4239612"/>
            <a:ext cx="404638" cy="404638"/>
          </a:xfrm>
          <a:prstGeom prst="rect">
            <a:avLst/>
          </a:prstGeom>
        </p:spPr>
      </p:pic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C24AC4B7-B6B6-5DB7-00CE-94186D5FF6A2}"/>
              </a:ext>
            </a:extLst>
          </p:cNvPr>
          <p:cNvCxnSpPr>
            <a:cxnSpLocks/>
          </p:cNvCxnSpPr>
          <p:nvPr/>
        </p:nvCxnSpPr>
        <p:spPr>
          <a:xfrm>
            <a:off x="4535556" y="3137418"/>
            <a:ext cx="1798983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C341B854-0E58-3907-46D1-5C23074BF467}"/>
              </a:ext>
            </a:extLst>
          </p:cNvPr>
          <p:cNvCxnSpPr>
            <a:cxnSpLocks/>
          </p:cNvCxnSpPr>
          <p:nvPr/>
        </p:nvCxnSpPr>
        <p:spPr>
          <a:xfrm>
            <a:off x="4535555" y="3792710"/>
            <a:ext cx="1798984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2B8C395D-9B78-0335-EBC1-5E61A9D1F2A7}"/>
              </a:ext>
            </a:extLst>
          </p:cNvPr>
          <p:cNvCxnSpPr>
            <a:cxnSpLocks/>
          </p:cNvCxnSpPr>
          <p:nvPr/>
        </p:nvCxnSpPr>
        <p:spPr>
          <a:xfrm>
            <a:off x="4535555" y="4522574"/>
            <a:ext cx="1798984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4613B6A3-32AF-AE06-A3CF-B1BCE17FEF93}"/>
              </a:ext>
            </a:extLst>
          </p:cNvPr>
          <p:cNvSpPr txBox="1"/>
          <p:nvPr/>
        </p:nvSpPr>
        <p:spPr>
          <a:xfrm>
            <a:off x="4128051" y="4877035"/>
            <a:ext cx="22826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Scale to 2 (naïve) </a:t>
            </a:r>
            <a:endParaRPr lang="zh-CN" altLang="en-US"/>
          </a:p>
        </p:txBody>
      </p:sp>
      <p:sp>
        <p:nvSpPr>
          <p:cNvPr id="34" name="三角形 33">
            <a:extLst>
              <a:ext uri="{FF2B5EF4-FFF2-40B4-BE49-F238E27FC236}">
                <a16:creationId xmlns:a16="http://schemas.microsoft.com/office/drawing/2014/main" id="{E797C5FC-32A7-D4A3-05DE-6F79EC9B02C7}"/>
              </a:ext>
            </a:extLst>
          </p:cNvPr>
          <p:cNvSpPr/>
          <p:nvPr/>
        </p:nvSpPr>
        <p:spPr>
          <a:xfrm>
            <a:off x="4180706" y="2758802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4ABE07C9-ECAE-3E92-0F5C-DD6AF2951791}"/>
              </a:ext>
            </a:extLst>
          </p:cNvPr>
          <p:cNvCxnSpPr/>
          <p:nvPr/>
        </p:nvCxnSpPr>
        <p:spPr>
          <a:xfrm>
            <a:off x="4784035" y="3131347"/>
            <a:ext cx="258417" cy="65529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4A699ECC-FB6E-172A-BE2F-320650A3B30A}"/>
                  </a:ext>
                </a:extLst>
              </p:cNvPr>
              <p:cNvSpPr txBox="1"/>
              <p:nvPr/>
            </p:nvSpPr>
            <p:spPr>
              <a:xfrm>
                <a:off x="4973773" y="2545220"/>
                <a:ext cx="1698493" cy="4841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/>
                  <a:t>Time ~= </a:t>
                </a:r>
                <a:r>
                  <a:rPr lang="en-US" altLang="zh-CN" b="1">
                    <a:solidFill>
                      <a:srgbClr val="C00000"/>
                    </a:solidFill>
                  </a:rPr>
                  <a:t>2</a:t>
                </a:r>
                <a:r>
                  <a:rPr lang="en-US" altLang="zh-CN"/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zh-CN" altLang="en-US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4A699ECC-FB6E-172A-BE2F-320650A3B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773" y="2545220"/>
                <a:ext cx="1698493" cy="484172"/>
              </a:xfrm>
              <a:prstGeom prst="rect">
                <a:avLst/>
              </a:prstGeom>
              <a:blipFill>
                <a:blip r:embed="rId5"/>
                <a:stretch>
                  <a:fillRect l="-2963"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三角形 36">
            <a:extLst>
              <a:ext uri="{FF2B5EF4-FFF2-40B4-BE49-F238E27FC236}">
                <a16:creationId xmlns:a16="http://schemas.microsoft.com/office/drawing/2014/main" id="{3BD58B1F-A7BB-7045-4B53-AC099DFACAEF}"/>
              </a:ext>
            </a:extLst>
          </p:cNvPr>
          <p:cNvSpPr/>
          <p:nvPr/>
        </p:nvSpPr>
        <p:spPr>
          <a:xfrm>
            <a:off x="4999207" y="3529320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F91E6B6C-57C1-D023-D04C-6E8153A4CE5A}"/>
              </a:ext>
            </a:extLst>
          </p:cNvPr>
          <p:cNvCxnSpPr>
            <a:cxnSpLocks/>
          </p:cNvCxnSpPr>
          <p:nvPr/>
        </p:nvCxnSpPr>
        <p:spPr>
          <a:xfrm>
            <a:off x="5435047" y="3161043"/>
            <a:ext cx="491990" cy="133471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>
            <a:extLst>
              <a:ext uri="{FF2B5EF4-FFF2-40B4-BE49-F238E27FC236}">
                <a16:creationId xmlns:a16="http://schemas.microsoft.com/office/drawing/2014/main" id="{BD8435F0-68C2-5433-526B-9F41DDC93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698" y="2929028"/>
            <a:ext cx="404638" cy="404638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7D6571BD-349E-CB87-4331-FDF35E534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698" y="3584320"/>
            <a:ext cx="404638" cy="404638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C4297F32-14CD-9F10-F35C-1016B0016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698" y="4239612"/>
            <a:ext cx="404638" cy="404638"/>
          </a:xfrm>
          <a:prstGeom prst="rect">
            <a:avLst/>
          </a:prstGeom>
        </p:spPr>
      </p:pic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18E36055-67AA-D77A-92CA-EC5E9CB21474}"/>
              </a:ext>
            </a:extLst>
          </p:cNvPr>
          <p:cNvCxnSpPr>
            <a:cxnSpLocks/>
          </p:cNvCxnSpPr>
          <p:nvPr/>
        </p:nvCxnSpPr>
        <p:spPr>
          <a:xfrm>
            <a:off x="7709179" y="3137418"/>
            <a:ext cx="1798983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887CE4C5-F8D4-D7A7-B405-851D188DFB78}"/>
              </a:ext>
            </a:extLst>
          </p:cNvPr>
          <p:cNvCxnSpPr>
            <a:cxnSpLocks/>
          </p:cNvCxnSpPr>
          <p:nvPr/>
        </p:nvCxnSpPr>
        <p:spPr>
          <a:xfrm>
            <a:off x="7709178" y="3792710"/>
            <a:ext cx="1798984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F3A65626-71AE-5C3C-35A0-426CE3A670DD}"/>
              </a:ext>
            </a:extLst>
          </p:cNvPr>
          <p:cNvCxnSpPr>
            <a:cxnSpLocks/>
          </p:cNvCxnSpPr>
          <p:nvPr/>
        </p:nvCxnSpPr>
        <p:spPr>
          <a:xfrm>
            <a:off x="7709178" y="4522574"/>
            <a:ext cx="1798984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D7E18F0A-DC04-D86C-B86A-2D905CAC5D37}"/>
              </a:ext>
            </a:extLst>
          </p:cNvPr>
          <p:cNvSpPr txBox="1"/>
          <p:nvPr/>
        </p:nvSpPr>
        <p:spPr>
          <a:xfrm>
            <a:off x="7301674" y="4877035"/>
            <a:ext cx="2665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Scale to 2 (multicast) </a:t>
            </a:r>
            <a:endParaRPr lang="zh-CN" altLang="en-US"/>
          </a:p>
        </p:txBody>
      </p:sp>
      <p:sp>
        <p:nvSpPr>
          <p:cNvPr id="47" name="三角形 46">
            <a:extLst>
              <a:ext uri="{FF2B5EF4-FFF2-40B4-BE49-F238E27FC236}">
                <a16:creationId xmlns:a16="http://schemas.microsoft.com/office/drawing/2014/main" id="{FF6E85B5-0D07-7162-15C6-E78CBDF7FEC4}"/>
              </a:ext>
            </a:extLst>
          </p:cNvPr>
          <p:cNvSpPr/>
          <p:nvPr/>
        </p:nvSpPr>
        <p:spPr>
          <a:xfrm>
            <a:off x="7354329" y="2758802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35C732BD-74EE-03B4-22F1-5B3FC46C89A8}"/>
              </a:ext>
            </a:extLst>
          </p:cNvPr>
          <p:cNvCxnSpPr/>
          <p:nvPr/>
        </p:nvCxnSpPr>
        <p:spPr>
          <a:xfrm>
            <a:off x="7957658" y="3131347"/>
            <a:ext cx="258417" cy="65529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50A316A6-623C-426F-479A-28F8A158FD44}"/>
                  </a:ext>
                </a:extLst>
              </p:cNvPr>
              <p:cNvSpPr txBox="1"/>
              <p:nvPr/>
            </p:nvSpPr>
            <p:spPr>
              <a:xfrm>
                <a:off x="8268695" y="2545220"/>
                <a:ext cx="1698493" cy="4841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/>
                  <a:t>Time ~=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zh-CN" altLang="en-US"/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50A316A6-623C-426F-479A-28F8A158F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695" y="2545220"/>
                <a:ext cx="1698493" cy="484172"/>
              </a:xfrm>
              <a:prstGeom prst="rect">
                <a:avLst/>
              </a:prstGeom>
              <a:blipFill>
                <a:blip r:embed="rId6"/>
                <a:stretch>
                  <a:fillRect l="-2222"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9F27677E-BC1C-7E35-300C-7C25B9D7D2CC}"/>
              </a:ext>
            </a:extLst>
          </p:cNvPr>
          <p:cNvCxnSpPr>
            <a:cxnSpLocks/>
          </p:cNvCxnSpPr>
          <p:nvPr/>
        </p:nvCxnSpPr>
        <p:spPr>
          <a:xfrm>
            <a:off x="8437605" y="3846841"/>
            <a:ext cx="171065" cy="66077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三角形 51">
            <a:extLst>
              <a:ext uri="{FF2B5EF4-FFF2-40B4-BE49-F238E27FC236}">
                <a16:creationId xmlns:a16="http://schemas.microsoft.com/office/drawing/2014/main" id="{2D1D02EF-DAC5-636E-301D-BB518B735727}"/>
              </a:ext>
            </a:extLst>
          </p:cNvPr>
          <p:cNvSpPr/>
          <p:nvPr/>
        </p:nvSpPr>
        <p:spPr>
          <a:xfrm>
            <a:off x="7352606" y="2009300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A7C4088A-F6DE-9992-E777-E5F090F7CDD6}"/>
              </a:ext>
            </a:extLst>
          </p:cNvPr>
          <p:cNvCxnSpPr>
            <a:cxnSpLocks/>
          </p:cNvCxnSpPr>
          <p:nvPr/>
        </p:nvCxnSpPr>
        <p:spPr>
          <a:xfrm flipV="1">
            <a:off x="7732296" y="1829162"/>
            <a:ext cx="459461" cy="158527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连接符 54">
            <a:extLst>
              <a:ext uri="{FF2B5EF4-FFF2-40B4-BE49-F238E27FC236}">
                <a16:creationId xmlns:a16="http://schemas.microsoft.com/office/drawing/2014/main" id="{1CE66211-545B-58EF-FF35-845D0C0C5D8C}"/>
              </a:ext>
            </a:extLst>
          </p:cNvPr>
          <p:cNvCxnSpPr>
            <a:cxnSpLocks/>
          </p:cNvCxnSpPr>
          <p:nvPr/>
        </p:nvCxnSpPr>
        <p:spPr>
          <a:xfrm>
            <a:off x="7957658" y="2420385"/>
            <a:ext cx="234099" cy="111341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C492B537-3746-08D5-EBDF-194797199045}"/>
              </a:ext>
            </a:extLst>
          </p:cNvPr>
          <p:cNvSpPr/>
          <p:nvPr/>
        </p:nvSpPr>
        <p:spPr>
          <a:xfrm>
            <a:off x="8268695" y="1781864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B68B51C9-796A-FFC8-F903-98FC4ACDD8C9}"/>
              </a:ext>
            </a:extLst>
          </p:cNvPr>
          <p:cNvSpPr/>
          <p:nvPr/>
        </p:nvSpPr>
        <p:spPr>
          <a:xfrm>
            <a:off x="8496543" y="1787785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622832BC-C96A-AA4C-BD6E-AC8F7B39E175}"/>
              </a:ext>
            </a:extLst>
          </p:cNvPr>
          <p:cNvSpPr/>
          <p:nvPr/>
        </p:nvSpPr>
        <p:spPr>
          <a:xfrm>
            <a:off x="8727937" y="1783792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E7884B73-93D4-BE99-2784-BD8C05B227F9}"/>
              </a:ext>
            </a:extLst>
          </p:cNvPr>
          <p:cNvSpPr/>
          <p:nvPr/>
        </p:nvSpPr>
        <p:spPr>
          <a:xfrm>
            <a:off x="8978222" y="1787340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AD78C2B3-CD70-42F1-E067-1B0AE17696A3}"/>
              </a:ext>
            </a:extLst>
          </p:cNvPr>
          <p:cNvSpPr/>
          <p:nvPr/>
        </p:nvSpPr>
        <p:spPr>
          <a:xfrm>
            <a:off x="8265676" y="3383852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240707FB-C489-58DC-1BC6-72133D72B3EA}"/>
              </a:ext>
            </a:extLst>
          </p:cNvPr>
          <p:cNvSpPr/>
          <p:nvPr/>
        </p:nvSpPr>
        <p:spPr>
          <a:xfrm>
            <a:off x="8652482" y="4247942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410C0AC3-C522-FD17-5ED7-9696EA31EBCE}"/>
              </a:ext>
            </a:extLst>
          </p:cNvPr>
          <p:cNvCxnSpPr/>
          <p:nvPr/>
        </p:nvCxnSpPr>
        <p:spPr>
          <a:xfrm>
            <a:off x="8409189" y="3143339"/>
            <a:ext cx="258417" cy="65529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>
            <a:extLst>
              <a:ext uri="{FF2B5EF4-FFF2-40B4-BE49-F238E27FC236}">
                <a16:creationId xmlns:a16="http://schemas.microsoft.com/office/drawing/2014/main" id="{62C9317C-1A68-D755-5406-9ED99B332A44}"/>
              </a:ext>
            </a:extLst>
          </p:cNvPr>
          <p:cNvSpPr/>
          <p:nvPr/>
        </p:nvSpPr>
        <p:spPr>
          <a:xfrm>
            <a:off x="8649879" y="3382701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51A7AF45-8526-7BB7-30E5-17852298C388}"/>
              </a:ext>
            </a:extLst>
          </p:cNvPr>
          <p:cNvCxnSpPr>
            <a:cxnSpLocks/>
          </p:cNvCxnSpPr>
          <p:nvPr/>
        </p:nvCxnSpPr>
        <p:spPr>
          <a:xfrm>
            <a:off x="8887297" y="3852850"/>
            <a:ext cx="171065" cy="66077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86D4E77E-3A3B-2D4F-0F9B-C2C782F63107}"/>
              </a:ext>
            </a:extLst>
          </p:cNvPr>
          <p:cNvSpPr/>
          <p:nvPr/>
        </p:nvSpPr>
        <p:spPr>
          <a:xfrm>
            <a:off x="9112243" y="4247942"/>
            <a:ext cx="150910" cy="71605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A0C329C-030E-C735-E487-6BB2612FBFAB}"/>
              </a:ext>
            </a:extLst>
          </p:cNvPr>
          <p:cNvSpPr txBox="1"/>
          <p:nvPr/>
        </p:nvSpPr>
        <p:spPr>
          <a:xfrm>
            <a:off x="8994595" y="3219452"/>
            <a:ext cx="784796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4200"/>
              <a:t>…</a:t>
            </a:r>
            <a:endParaRPr lang="zh-CN" altLang="en-US" sz="4200"/>
          </a:p>
        </p:txBody>
      </p:sp>
      <p:sp>
        <p:nvSpPr>
          <p:cNvPr id="6" name="三角形 5">
            <a:extLst>
              <a:ext uri="{FF2B5EF4-FFF2-40B4-BE49-F238E27FC236}">
                <a16:creationId xmlns:a16="http://schemas.microsoft.com/office/drawing/2014/main" id="{472D411B-D5AF-DC1B-4526-60F8EDE44C44}"/>
              </a:ext>
            </a:extLst>
          </p:cNvPr>
          <p:cNvSpPr/>
          <p:nvPr/>
        </p:nvSpPr>
        <p:spPr>
          <a:xfrm>
            <a:off x="5832462" y="4266722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101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36" grpId="0"/>
      <p:bldP spid="37" grpId="0" animBg="1"/>
      <p:bldP spid="46" grpId="0"/>
      <p:bldP spid="47" grpId="0" animBg="1"/>
      <p:bldP spid="49" grpId="0"/>
      <p:bldP spid="52" grpId="0" animBg="1"/>
      <p:bldP spid="58" grpId="0" animBg="1"/>
      <p:bldP spid="59" grpId="0" animBg="1"/>
      <p:bldP spid="60" grpId="0" animBg="1"/>
      <p:bldP spid="61" grpId="0" animBg="1"/>
      <p:bldP spid="64" grpId="0" animBg="1"/>
      <p:bldP spid="65" grpId="0" animBg="1"/>
      <p:bldP spid="67" grpId="0" animBg="1"/>
      <p:bldP spid="72" grpId="0" animBg="1"/>
      <p:bldP spid="72" grpId="1" animBg="1"/>
      <p:bldP spid="73" grpId="0" animBg="1"/>
      <p:bldP spid="73" grpId="1" animBg="1"/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55EA3-EBA6-DA96-9331-17877679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 #1: network interference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31E5E7-4C3F-AFDB-EC35-4FFBEAB75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8000" y="985292"/>
            <a:ext cx="9750816" cy="2248911"/>
          </a:xfrm>
        </p:spPr>
        <p:txBody>
          <a:bodyPr/>
          <a:lstStyle/>
          <a:p>
            <a:r>
              <a:rPr kumimoji="1" lang="en-US" altLang="zh-CN"/>
              <a:t>Network does not come for free (There is no free lunch)</a:t>
            </a:r>
          </a:p>
          <a:p>
            <a:pPr lvl="1"/>
            <a:r>
              <a:rPr kumimoji="1" lang="en-US" altLang="zh-CN"/>
              <a:t>The GPUs may heavily use it for inference, e.g., prefill &amp; decode disaggregation </a:t>
            </a:r>
          </a:p>
          <a:p>
            <a:r>
              <a:rPr kumimoji="1" lang="en-US" altLang="zh-CN"/>
              <a:t>At a high level, LLM processing can be decoupled in two phases </a:t>
            </a:r>
          </a:p>
          <a:p>
            <a:pPr lvl="1"/>
            <a:r>
              <a:rPr kumimoji="1" lang="en-US" altLang="zh-CN"/>
              <a:t>Prefill: process the whole context; Decode: iteratively generate tokens </a:t>
            </a:r>
          </a:p>
          <a:p>
            <a:pPr lvl="1"/>
            <a:r>
              <a:rPr kumimoji="1" lang="en-US" altLang="zh-CN"/>
              <a:t>PD disaggregation: use different GPUs to process different phases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F6446-F35D-AB2F-FB45-C68662D6C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0DC3CC-7136-B5D5-2863-A5646FF5D78C}"/>
              </a:ext>
            </a:extLst>
          </p:cNvPr>
          <p:cNvGrpSpPr/>
          <p:nvPr/>
        </p:nvGrpSpPr>
        <p:grpSpPr>
          <a:xfrm>
            <a:off x="2327993" y="3411515"/>
            <a:ext cx="5951711" cy="1885448"/>
            <a:chOff x="778119" y="2758802"/>
            <a:chExt cx="5951711" cy="188544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132287B-6545-D5DD-2F33-150BD47BF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2929028"/>
              <a:ext cx="404638" cy="40463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5F25CA1-323F-18BA-5A6B-B827B0688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3584320"/>
              <a:ext cx="404638" cy="4046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2F94761-864D-D486-2E55-C9CAEA6F3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4239612"/>
              <a:ext cx="404638" cy="404638"/>
            </a:xfrm>
            <a:prstGeom prst="rect">
              <a:avLst/>
            </a:prstGeom>
          </p:spPr>
        </p:pic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CE1EF71E-8CBA-2546-46A1-564E227B6612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137418"/>
              <a:ext cx="5358230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15F7692E-044E-40E9-18D6-5B4A13688B7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3792710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453A4845-E071-0723-0B35-277B2AB7098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4522574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三角形 12">
              <a:extLst>
                <a:ext uri="{FF2B5EF4-FFF2-40B4-BE49-F238E27FC236}">
                  <a16:creationId xmlns:a16="http://schemas.microsoft.com/office/drawing/2014/main" id="{23AF4901-22A6-4156-0859-0B43B5720590}"/>
                </a:ext>
              </a:extLst>
            </p:cNvPr>
            <p:cNvSpPr/>
            <p:nvPr/>
          </p:nvSpPr>
          <p:spPr>
            <a:xfrm>
              <a:off x="1016750" y="2758802"/>
              <a:ext cx="583450" cy="433083"/>
            </a:xfrm>
            <a:prstGeom prst="triangle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直线箭头连接符 13">
              <a:extLst>
                <a:ext uri="{FF2B5EF4-FFF2-40B4-BE49-F238E27FC236}">
                  <a16:creationId xmlns:a16="http://schemas.microsoft.com/office/drawing/2014/main" id="{7B9769BC-192D-1EBA-BA05-BCD247C13F57}"/>
                </a:ext>
              </a:extLst>
            </p:cNvPr>
            <p:cNvCxnSpPr/>
            <p:nvPr/>
          </p:nvCxnSpPr>
          <p:spPr>
            <a:xfrm>
              <a:off x="1620079" y="3131347"/>
              <a:ext cx="258417" cy="65529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三角形 15">
            <a:extLst>
              <a:ext uri="{FF2B5EF4-FFF2-40B4-BE49-F238E27FC236}">
                <a16:creationId xmlns:a16="http://schemas.microsoft.com/office/drawing/2014/main" id="{DB496330-9CFD-406E-7D4E-4E549F4B14FF}"/>
              </a:ext>
            </a:extLst>
          </p:cNvPr>
          <p:cNvSpPr/>
          <p:nvPr/>
        </p:nvSpPr>
        <p:spPr>
          <a:xfrm>
            <a:off x="2530312" y="4111706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A88A3285-97E7-E896-727E-BD5ACF63D417}"/>
              </a:ext>
            </a:extLst>
          </p:cNvPr>
          <p:cNvSpPr txBox="1">
            <a:spLocks/>
          </p:cNvSpPr>
          <p:nvPr/>
        </p:nvSpPr>
        <p:spPr>
          <a:xfrm>
            <a:off x="1121669" y="3506574"/>
            <a:ext cx="1789865" cy="590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For prefill </a:t>
            </a:r>
            <a:endParaRPr kumimoji="1" lang="zh-CN" altLang="en-US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F193AB06-2C02-BF87-F385-08B83C8D0B72}"/>
              </a:ext>
            </a:extLst>
          </p:cNvPr>
          <p:cNvSpPr txBox="1">
            <a:spLocks/>
          </p:cNvSpPr>
          <p:nvPr/>
        </p:nvSpPr>
        <p:spPr>
          <a:xfrm>
            <a:off x="1121669" y="4273210"/>
            <a:ext cx="1789865" cy="590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For decode</a:t>
            </a:r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847C6A3-3AEA-47B7-9256-7CBAF4B69383}"/>
              </a:ext>
            </a:extLst>
          </p:cNvPr>
          <p:cNvSpPr txBox="1"/>
          <p:nvPr/>
        </p:nvSpPr>
        <p:spPr>
          <a:xfrm>
            <a:off x="3279286" y="3903335"/>
            <a:ext cx="1168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solidFill>
                  <a:srgbClr val="C00000"/>
                </a:solidFill>
              </a:rPr>
              <a:t>KVCache</a:t>
            </a: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00B30B2-A16E-AB6D-BA02-7650CACD09E7}"/>
              </a:ext>
            </a:extLst>
          </p:cNvPr>
          <p:cNvSpPr txBox="1"/>
          <p:nvPr/>
        </p:nvSpPr>
        <p:spPr>
          <a:xfrm>
            <a:off x="1571296" y="3056490"/>
            <a:ext cx="890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Reqs</a:t>
            </a:r>
            <a:endParaRPr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57740ABD-E026-3629-A076-C083D2331C9D}"/>
              </a:ext>
            </a:extLst>
          </p:cNvPr>
          <p:cNvCxnSpPr>
            <a:cxnSpLocks/>
          </p:cNvCxnSpPr>
          <p:nvPr/>
        </p:nvCxnSpPr>
        <p:spPr>
          <a:xfrm>
            <a:off x="2271895" y="3284319"/>
            <a:ext cx="448430" cy="23656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E37EA730-14A5-6946-3B08-26CC2A24239E}"/>
              </a:ext>
            </a:extLst>
          </p:cNvPr>
          <p:cNvCxnSpPr>
            <a:cxnSpLocks/>
          </p:cNvCxnSpPr>
          <p:nvPr/>
        </p:nvCxnSpPr>
        <p:spPr>
          <a:xfrm>
            <a:off x="3433350" y="4454452"/>
            <a:ext cx="448430" cy="23656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19A00C0-87C3-496B-5434-1E53B6EB084D}"/>
              </a:ext>
            </a:extLst>
          </p:cNvPr>
          <p:cNvSpPr txBox="1"/>
          <p:nvPr/>
        </p:nvSpPr>
        <p:spPr>
          <a:xfrm>
            <a:off x="3881780" y="4514385"/>
            <a:ext cx="1168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Tokens</a:t>
            </a:r>
            <a:endParaRPr lang="zh-CN" altLang="en-US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13DAE557-DAC4-7EA2-C71E-3B8BD538E8E1}"/>
              </a:ext>
            </a:extLst>
          </p:cNvPr>
          <p:cNvCxnSpPr>
            <a:cxnSpLocks/>
          </p:cNvCxnSpPr>
          <p:nvPr/>
        </p:nvCxnSpPr>
        <p:spPr>
          <a:xfrm>
            <a:off x="5181392" y="3781103"/>
            <a:ext cx="630685" cy="1394184"/>
          </a:xfrm>
          <a:prstGeom prst="straightConnector1">
            <a:avLst/>
          </a:prstGeom>
          <a:ln w="19050">
            <a:solidFill>
              <a:srgbClr val="0067E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AB1DFD35-DC37-95D3-B332-88852643B410}"/>
              </a:ext>
            </a:extLst>
          </p:cNvPr>
          <p:cNvCxnSpPr>
            <a:cxnSpLocks/>
          </p:cNvCxnSpPr>
          <p:nvPr/>
        </p:nvCxnSpPr>
        <p:spPr>
          <a:xfrm>
            <a:off x="5181392" y="3781102"/>
            <a:ext cx="630685" cy="658250"/>
          </a:xfrm>
          <a:prstGeom prst="straightConnector1">
            <a:avLst/>
          </a:prstGeom>
          <a:ln w="1905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>
            <a:extLst>
              <a:ext uri="{FF2B5EF4-FFF2-40B4-BE49-F238E27FC236}">
                <a16:creationId xmlns:a16="http://schemas.microsoft.com/office/drawing/2014/main" id="{43AC7C63-23D9-2B55-249D-7D97C1099CCA}"/>
              </a:ext>
            </a:extLst>
          </p:cNvPr>
          <p:cNvSpPr/>
          <p:nvPr/>
        </p:nvSpPr>
        <p:spPr>
          <a:xfrm>
            <a:off x="5087692" y="3486522"/>
            <a:ext cx="333576" cy="71615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三角形 36">
            <a:extLst>
              <a:ext uri="{FF2B5EF4-FFF2-40B4-BE49-F238E27FC236}">
                <a16:creationId xmlns:a16="http://schemas.microsoft.com/office/drawing/2014/main" id="{752CA728-B029-28D0-E72D-94B2E72DAA3D}"/>
              </a:ext>
            </a:extLst>
          </p:cNvPr>
          <p:cNvSpPr/>
          <p:nvPr/>
        </p:nvSpPr>
        <p:spPr>
          <a:xfrm>
            <a:off x="5709194" y="4967773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标题 1">
            <a:extLst>
              <a:ext uri="{FF2B5EF4-FFF2-40B4-BE49-F238E27FC236}">
                <a16:creationId xmlns:a16="http://schemas.microsoft.com/office/drawing/2014/main" id="{8E8310EA-CBB8-3EEE-2E00-337E4D708AE7}"/>
              </a:ext>
            </a:extLst>
          </p:cNvPr>
          <p:cNvSpPr txBox="1">
            <a:spLocks/>
          </p:cNvSpPr>
          <p:nvPr/>
        </p:nvSpPr>
        <p:spPr>
          <a:xfrm>
            <a:off x="5339048" y="2977257"/>
            <a:ext cx="3457824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/>
              <a:t>Network interference!</a:t>
            </a:r>
            <a:endParaRPr kumimoji="1"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572D44A1-43D1-8482-7D2C-52A74C1455C7}"/>
              </a:ext>
            </a:extLst>
          </p:cNvPr>
          <p:cNvCxnSpPr>
            <a:cxnSpLocks/>
          </p:cNvCxnSpPr>
          <p:nvPr/>
        </p:nvCxnSpPr>
        <p:spPr>
          <a:xfrm>
            <a:off x="8540384" y="3466001"/>
            <a:ext cx="783085" cy="0"/>
          </a:xfrm>
          <a:prstGeom prst="straightConnector1">
            <a:avLst/>
          </a:prstGeom>
          <a:ln w="25400">
            <a:solidFill>
              <a:srgbClr val="0067E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C7688BDC-F79D-8060-D67E-E37A4D056271}"/>
              </a:ext>
            </a:extLst>
          </p:cNvPr>
          <p:cNvSpPr txBox="1"/>
          <p:nvPr/>
        </p:nvSpPr>
        <p:spPr>
          <a:xfrm>
            <a:off x="8540383" y="3512194"/>
            <a:ext cx="2077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Load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r>
              <a:rPr kumimoji="1" lang="zh-CN" altLang="en-US"/>
              <a:t> </a:t>
            </a:r>
            <a:r>
              <a:rPr kumimoji="1" lang="en-US" altLang="zh-CN"/>
              <a:t>parameters</a:t>
            </a:r>
            <a:endParaRPr lang="zh-CN" altLang="en-US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233CFB20-8F75-7FC0-CBC7-5517843DFEA6}"/>
              </a:ext>
            </a:extLst>
          </p:cNvPr>
          <p:cNvCxnSpPr>
            <a:cxnSpLocks/>
          </p:cNvCxnSpPr>
          <p:nvPr/>
        </p:nvCxnSpPr>
        <p:spPr>
          <a:xfrm>
            <a:off x="8540383" y="4683899"/>
            <a:ext cx="783085" cy="0"/>
          </a:xfrm>
          <a:prstGeom prst="straightConnector1">
            <a:avLst/>
          </a:prstGeom>
          <a:ln w="25400">
            <a:solidFill>
              <a:srgbClr val="C0000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4F401F8F-E654-C8FB-DD32-3C5D5F6AACEE}"/>
              </a:ext>
            </a:extLst>
          </p:cNvPr>
          <p:cNvSpPr txBox="1"/>
          <p:nvPr/>
        </p:nvSpPr>
        <p:spPr>
          <a:xfrm>
            <a:off x="8540382" y="4754525"/>
            <a:ext cx="2077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Transfer</a:t>
            </a:r>
            <a:r>
              <a:rPr kumimoji="1" lang="zh-CN" altLang="en-US"/>
              <a:t> </a:t>
            </a:r>
            <a:endParaRPr kumimoji="1" lang="en-US" altLang="zh-CN"/>
          </a:p>
          <a:p>
            <a:r>
              <a:rPr kumimoji="1" lang="en-US" altLang="zh-CN" err="1"/>
              <a:t>KVCache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44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7A820C-0F9E-B7A9-6DAD-CDE1403CC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model &amp; network-aware interference-free plan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6A1C94-2889-1728-830D-2C545534D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Observation #1 (model):  </a:t>
            </a:r>
          </a:p>
          <a:p>
            <a:pPr lvl="1"/>
            <a:r>
              <a:rPr kumimoji="1" lang="en-US" altLang="zh-CN"/>
              <a:t>The network usage of model serving is static</a:t>
            </a:r>
          </a:p>
          <a:p>
            <a:pPr lvl="1"/>
            <a:r>
              <a:rPr kumimoji="1" lang="en-US" altLang="zh-CN"/>
              <a:t>E.g., </a:t>
            </a:r>
            <a:r>
              <a:rPr kumimoji="1" lang="en-US" altLang="zh-CN" err="1"/>
              <a:t>KVCache</a:t>
            </a:r>
            <a:r>
              <a:rPr kumimoji="1" lang="en-US" altLang="zh-CN"/>
              <a:t> only flows from the prefill GPUs to the decode GPUs </a:t>
            </a:r>
          </a:p>
          <a:p>
            <a:r>
              <a:rPr kumimoji="1" lang="en-US" altLang="zh-CN"/>
              <a:t>Observation #2 (network):  </a:t>
            </a:r>
          </a:p>
          <a:p>
            <a:pPr lvl="1"/>
            <a:r>
              <a:rPr kumimoji="1" lang="en-US" altLang="zh-CN"/>
              <a:t>A datacenter network is bidirectional, meaning that data flows in opposite directions do not interfere with each other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37BA66-6D5E-9A87-7FD1-6730E1AAA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99C53F-EE95-0EDE-9AAF-E02E60CCE211}"/>
              </a:ext>
            </a:extLst>
          </p:cNvPr>
          <p:cNvGrpSpPr/>
          <p:nvPr/>
        </p:nvGrpSpPr>
        <p:grpSpPr>
          <a:xfrm>
            <a:off x="2327993" y="3411515"/>
            <a:ext cx="5951711" cy="1885448"/>
            <a:chOff x="778119" y="2758802"/>
            <a:chExt cx="5951711" cy="188544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9C5CBBC-8BC3-CBEC-6B2A-2D1D34807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2929028"/>
              <a:ext cx="404638" cy="40463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F70A7C8-2ABB-3574-2010-77587D887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3584320"/>
              <a:ext cx="404638" cy="4046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3501072-5CC4-BC26-D41B-E30A65E57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4239612"/>
              <a:ext cx="404638" cy="404638"/>
            </a:xfrm>
            <a:prstGeom prst="rect">
              <a:avLst/>
            </a:prstGeom>
          </p:spPr>
        </p:pic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10F6C555-CB4A-184C-22C8-CDAB40C9B0C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137418"/>
              <a:ext cx="5358230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4B81FEE7-29CE-2722-6ADA-089BB9C40AB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3792710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A07A143B-189F-5A3E-7930-03A38D8FB556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4522574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三角形 11">
              <a:extLst>
                <a:ext uri="{FF2B5EF4-FFF2-40B4-BE49-F238E27FC236}">
                  <a16:creationId xmlns:a16="http://schemas.microsoft.com/office/drawing/2014/main" id="{23532114-77C6-6A52-118E-6797077195E2}"/>
                </a:ext>
              </a:extLst>
            </p:cNvPr>
            <p:cNvSpPr/>
            <p:nvPr/>
          </p:nvSpPr>
          <p:spPr>
            <a:xfrm>
              <a:off x="1016750" y="2758802"/>
              <a:ext cx="583450" cy="433083"/>
            </a:xfrm>
            <a:prstGeom prst="triangle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3" name="直线箭头连接符 12">
              <a:extLst>
                <a:ext uri="{FF2B5EF4-FFF2-40B4-BE49-F238E27FC236}">
                  <a16:creationId xmlns:a16="http://schemas.microsoft.com/office/drawing/2014/main" id="{A442C373-63F8-17D5-B78D-F1CF9DF8EA60}"/>
                </a:ext>
              </a:extLst>
            </p:cNvPr>
            <p:cNvCxnSpPr/>
            <p:nvPr/>
          </p:nvCxnSpPr>
          <p:spPr>
            <a:xfrm>
              <a:off x="1620079" y="3131347"/>
              <a:ext cx="258417" cy="65529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三角形 13">
            <a:extLst>
              <a:ext uri="{FF2B5EF4-FFF2-40B4-BE49-F238E27FC236}">
                <a16:creationId xmlns:a16="http://schemas.microsoft.com/office/drawing/2014/main" id="{3CF58111-FF4D-0F49-AE2A-FF15BB91366B}"/>
              </a:ext>
            </a:extLst>
          </p:cNvPr>
          <p:cNvSpPr/>
          <p:nvPr/>
        </p:nvSpPr>
        <p:spPr>
          <a:xfrm>
            <a:off x="2530312" y="4111706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FE073AB-BA89-0F2D-BB78-4C0F1D66A7EF}"/>
              </a:ext>
            </a:extLst>
          </p:cNvPr>
          <p:cNvSpPr txBox="1"/>
          <p:nvPr/>
        </p:nvSpPr>
        <p:spPr>
          <a:xfrm>
            <a:off x="3279286" y="3903335"/>
            <a:ext cx="1168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solidFill>
                  <a:srgbClr val="C00000"/>
                </a:solidFill>
              </a:rPr>
              <a:t>KVCache</a:t>
            </a:r>
            <a:endParaRPr lang="zh-CN" altLang="en-US">
              <a:solidFill>
                <a:srgbClr val="C00000"/>
              </a:solidFill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22BD1D37-67BA-618E-D622-F87CB2902920}"/>
              </a:ext>
            </a:extLst>
          </p:cNvPr>
          <p:cNvCxnSpPr>
            <a:cxnSpLocks/>
          </p:cNvCxnSpPr>
          <p:nvPr/>
        </p:nvCxnSpPr>
        <p:spPr>
          <a:xfrm>
            <a:off x="3433350" y="4454452"/>
            <a:ext cx="448430" cy="23656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51749392-A149-3C5B-B1F8-DA38C537DBA1}"/>
              </a:ext>
            </a:extLst>
          </p:cNvPr>
          <p:cNvSpPr txBox="1"/>
          <p:nvPr/>
        </p:nvSpPr>
        <p:spPr>
          <a:xfrm>
            <a:off x="3881780" y="4514385"/>
            <a:ext cx="1168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Tokens</a:t>
            </a:r>
            <a:endParaRPr lang="zh-CN" altLang="en-US"/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B581A304-E24B-FC83-FA08-7D8F23CC0A56}"/>
              </a:ext>
            </a:extLst>
          </p:cNvPr>
          <p:cNvCxnSpPr>
            <a:cxnSpLocks/>
          </p:cNvCxnSpPr>
          <p:nvPr/>
        </p:nvCxnSpPr>
        <p:spPr>
          <a:xfrm>
            <a:off x="5181392" y="3781103"/>
            <a:ext cx="630685" cy="1394184"/>
          </a:xfrm>
          <a:prstGeom prst="straightConnector1">
            <a:avLst/>
          </a:prstGeom>
          <a:ln w="19050">
            <a:solidFill>
              <a:srgbClr val="0067E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B5EEF7DA-E29D-3940-0FFE-A5B00A184609}"/>
              </a:ext>
            </a:extLst>
          </p:cNvPr>
          <p:cNvCxnSpPr>
            <a:cxnSpLocks/>
          </p:cNvCxnSpPr>
          <p:nvPr/>
        </p:nvCxnSpPr>
        <p:spPr>
          <a:xfrm>
            <a:off x="5181392" y="3781102"/>
            <a:ext cx="630685" cy="658250"/>
          </a:xfrm>
          <a:prstGeom prst="straightConnector1">
            <a:avLst/>
          </a:prstGeom>
          <a:ln w="1905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>
            <a:extLst>
              <a:ext uri="{FF2B5EF4-FFF2-40B4-BE49-F238E27FC236}">
                <a16:creationId xmlns:a16="http://schemas.microsoft.com/office/drawing/2014/main" id="{A20C7A2E-C3A8-27EE-FC59-F2DFF1DB28CB}"/>
              </a:ext>
            </a:extLst>
          </p:cNvPr>
          <p:cNvSpPr/>
          <p:nvPr/>
        </p:nvSpPr>
        <p:spPr>
          <a:xfrm>
            <a:off x="5087692" y="3486522"/>
            <a:ext cx="333576" cy="71615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三角形 24">
            <a:extLst>
              <a:ext uri="{FF2B5EF4-FFF2-40B4-BE49-F238E27FC236}">
                <a16:creationId xmlns:a16="http://schemas.microsoft.com/office/drawing/2014/main" id="{98F49FFC-7A75-B1D0-4690-1930D0DD7A07}"/>
              </a:ext>
            </a:extLst>
          </p:cNvPr>
          <p:cNvSpPr/>
          <p:nvPr/>
        </p:nvSpPr>
        <p:spPr>
          <a:xfrm>
            <a:off x="5709194" y="4967773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EA41A3DE-7E54-3087-13C3-AFDF2F160E63}"/>
              </a:ext>
            </a:extLst>
          </p:cNvPr>
          <p:cNvSpPr txBox="1">
            <a:spLocks/>
          </p:cNvSpPr>
          <p:nvPr/>
        </p:nvSpPr>
        <p:spPr>
          <a:xfrm>
            <a:off x="5339048" y="2977257"/>
            <a:ext cx="3457824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/>
              <a:t>Network interference!</a:t>
            </a:r>
            <a:endParaRPr kumimoji="1"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7C7B658C-7C7C-C050-124B-BBD80398297D}"/>
              </a:ext>
            </a:extLst>
          </p:cNvPr>
          <p:cNvCxnSpPr>
            <a:cxnSpLocks/>
          </p:cNvCxnSpPr>
          <p:nvPr/>
        </p:nvCxnSpPr>
        <p:spPr>
          <a:xfrm>
            <a:off x="6679066" y="4440800"/>
            <a:ext cx="310066" cy="743514"/>
          </a:xfrm>
          <a:prstGeom prst="straightConnector1">
            <a:avLst/>
          </a:prstGeom>
          <a:ln w="19050">
            <a:solidFill>
              <a:srgbClr val="0067E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3C91AC9D-64F0-0CAD-09E3-38A5F66FB7C7}"/>
              </a:ext>
            </a:extLst>
          </p:cNvPr>
          <p:cNvCxnSpPr>
            <a:cxnSpLocks/>
          </p:cNvCxnSpPr>
          <p:nvPr/>
        </p:nvCxnSpPr>
        <p:spPr>
          <a:xfrm>
            <a:off x="6384956" y="3781102"/>
            <a:ext cx="257352" cy="594390"/>
          </a:xfrm>
          <a:prstGeom prst="straightConnector1">
            <a:avLst/>
          </a:prstGeom>
          <a:ln w="1905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2AF62730-6781-B841-4864-CA1B1F96E7AA}"/>
              </a:ext>
            </a:extLst>
          </p:cNvPr>
          <p:cNvSpPr/>
          <p:nvPr/>
        </p:nvSpPr>
        <p:spPr>
          <a:xfrm>
            <a:off x="6468574" y="4054026"/>
            <a:ext cx="560156" cy="71615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36112187-0CBD-0B63-DD60-1B5FEC2A1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934" y="3871634"/>
            <a:ext cx="719947" cy="71994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4" name="标题 1">
            <a:extLst>
              <a:ext uri="{FF2B5EF4-FFF2-40B4-BE49-F238E27FC236}">
                <a16:creationId xmlns:a16="http://schemas.microsoft.com/office/drawing/2014/main" id="{CC9F6345-D783-4999-C300-AAD1A3B27A32}"/>
              </a:ext>
            </a:extLst>
          </p:cNvPr>
          <p:cNvSpPr txBox="1">
            <a:spLocks/>
          </p:cNvSpPr>
          <p:nvPr/>
        </p:nvSpPr>
        <p:spPr>
          <a:xfrm>
            <a:off x="7157972" y="4334741"/>
            <a:ext cx="3457824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>
                <a:solidFill>
                  <a:srgbClr val="0067E0"/>
                </a:solidFill>
              </a:rPr>
              <a:t>No interference</a:t>
            </a:r>
            <a:endParaRPr kumimoji="1" lang="zh-CN" altLang="en-US">
              <a:solidFill>
                <a:srgbClr val="0067E0"/>
              </a:solidFill>
            </a:endParaRPr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6D7A8198-87FD-33EA-43A1-978C2FB07228}"/>
              </a:ext>
            </a:extLst>
          </p:cNvPr>
          <p:cNvSpPr txBox="1">
            <a:spLocks/>
          </p:cNvSpPr>
          <p:nvPr/>
        </p:nvSpPr>
        <p:spPr>
          <a:xfrm>
            <a:off x="1121669" y="3506574"/>
            <a:ext cx="1789865" cy="590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For prefill </a:t>
            </a:r>
            <a:endParaRPr kumimoji="1"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A40B4360-6E71-7BE3-FF4F-4DBB7C45A87B}"/>
              </a:ext>
            </a:extLst>
          </p:cNvPr>
          <p:cNvSpPr txBox="1">
            <a:spLocks/>
          </p:cNvSpPr>
          <p:nvPr/>
        </p:nvSpPr>
        <p:spPr>
          <a:xfrm>
            <a:off x="1121669" y="4273210"/>
            <a:ext cx="1789865" cy="590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For decode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343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DCD8F-0EED-06F4-96D9-F2AB0E0DB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6290DE-4987-84D4-FF3A-52593134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Solution: model &amp; network-based broadcast plan generation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167AED-310A-4FD0-BAF5-9663A477C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Our planner will prune the available network paths for broadcasting </a:t>
            </a:r>
          </a:p>
          <a:p>
            <a:pPr lvl="1"/>
            <a:r>
              <a:rPr kumimoji="1" lang="en-US" altLang="zh-CN" dirty="0"/>
              <a:t>E.g., always transfer parameters from decode GPUs instead of prefill GPUs </a:t>
            </a:r>
          </a:p>
          <a:p>
            <a:r>
              <a:rPr kumimoji="1" lang="en-US" altLang="zh-CN" dirty="0"/>
              <a:t>The problem may become small if the </a:t>
            </a:r>
            <a:r>
              <a:rPr kumimoji="1" lang="en-US" altLang="zh-CN" dirty="0" err="1"/>
              <a:t>KVCache</a:t>
            </a:r>
            <a:r>
              <a:rPr kumimoji="1" lang="en-US" altLang="zh-CN" dirty="0"/>
              <a:t> transfer is small, e.g., w/ MLA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910E68-4BF9-5889-81D4-707742A4A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B59F5FC-17F5-D695-8391-DBAE6A6DBA27}"/>
              </a:ext>
            </a:extLst>
          </p:cNvPr>
          <p:cNvGrpSpPr/>
          <p:nvPr/>
        </p:nvGrpSpPr>
        <p:grpSpPr>
          <a:xfrm>
            <a:off x="2327993" y="3411515"/>
            <a:ext cx="5951711" cy="1885448"/>
            <a:chOff x="778119" y="2758802"/>
            <a:chExt cx="5951711" cy="188544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FD40088-14D6-25A7-FD82-D0D836CC4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2929028"/>
              <a:ext cx="404638" cy="40463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D28890F-64B3-7667-4611-5610B0A92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3584320"/>
              <a:ext cx="404638" cy="4046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6CCF903-6BDA-4827-F305-31E85B205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4239612"/>
              <a:ext cx="404638" cy="404638"/>
            </a:xfrm>
            <a:prstGeom prst="rect">
              <a:avLst/>
            </a:prstGeom>
          </p:spPr>
        </p:pic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8DF64FA8-126F-2DC4-4555-5E1EC6A4364B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137418"/>
              <a:ext cx="5358230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BD8C205A-368C-ACF9-C04F-84FAEEE806B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3792710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C15E17B7-DA10-0DAF-0450-EEE3E8704073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4522574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三角形 11">
              <a:extLst>
                <a:ext uri="{FF2B5EF4-FFF2-40B4-BE49-F238E27FC236}">
                  <a16:creationId xmlns:a16="http://schemas.microsoft.com/office/drawing/2014/main" id="{2907327B-215C-0C0E-4B7C-FCFD3FD2BE0A}"/>
                </a:ext>
              </a:extLst>
            </p:cNvPr>
            <p:cNvSpPr/>
            <p:nvPr/>
          </p:nvSpPr>
          <p:spPr>
            <a:xfrm>
              <a:off x="1016750" y="2758802"/>
              <a:ext cx="583450" cy="433083"/>
            </a:xfrm>
            <a:prstGeom prst="triangle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3" name="直线箭头连接符 12">
              <a:extLst>
                <a:ext uri="{FF2B5EF4-FFF2-40B4-BE49-F238E27FC236}">
                  <a16:creationId xmlns:a16="http://schemas.microsoft.com/office/drawing/2014/main" id="{0333EC92-7148-45D2-E5C2-C846F59D5E53}"/>
                </a:ext>
              </a:extLst>
            </p:cNvPr>
            <p:cNvCxnSpPr/>
            <p:nvPr/>
          </p:nvCxnSpPr>
          <p:spPr>
            <a:xfrm>
              <a:off x="1620079" y="3131347"/>
              <a:ext cx="258417" cy="65529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三角形 13">
            <a:extLst>
              <a:ext uri="{FF2B5EF4-FFF2-40B4-BE49-F238E27FC236}">
                <a16:creationId xmlns:a16="http://schemas.microsoft.com/office/drawing/2014/main" id="{B6C72CB4-C646-92B4-4568-1AD0D683107B}"/>
              </a:ext>
            </a:extLst>
          </p:cNvPr>
          <p:cNvSpPr/>
          <p:nvPr/>
        </p:nvSpPr>
        <p:spPr>
          <a:xfrm>
            <a:off x="2530312" y="4111706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69E25F-16B4-5605-3D03-6348B6594A7D}"/>
              </a:ext>
            </a:extLst>
          </p:cNvPr>
          <p:cNvSpPr txBox="1"/>
          <p:nvPr/>
        </p:nvSpPr>
        <p:spPr>
          <a:xfrm>
            <a:off x="3279286" y="3903335"/>
            <a:ext cx="1168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solidFill>
                  <a:srgbClr val="C00000"/>
                </a:solidFill>
              </a:rPr>
              <a:t>KVCache</a:t>
            </a:r>
            <a:endParaRPr lang="zh-CN" altLang="en-US">
              <a:solidFill>
                <a:srgbClr val="C00000"/>
              </a:solidFill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A4580B86-D52F-2FC0-F2DC-F68E81852D0E}"/>
              </a:ext>
            </a:extLst>
          </p:cNvPr>
          <p:cNvCxnSpPr>
            <a:cxnSpLocks/>
          </p:cNvCxnSpPr>
          <p:nvPr/>
        </p:nvCxnSpPr>
        <p:spPr>
          <a:xfrm>
            <a:off x="3433350" y="4454452"/>
            <a:ext cx="448430" cy="23656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7AF69230-6DD2-5396-57E5-F2B81457D21C}"/>
              </a:ext>
            </a:extLst>
          </p:cNvPr>
          <p:cNvSpPr txBox="1"/>
          <p:nvPr/>
        </p:nvSpPr>
        <p:spPr>
          <a:xfrm>
            <a:off x="3881780" y="4514385"/>
            <a:ext cx="1168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Tokens</a:t>
            </a:r>
            <a:endParaRPr lang="zh-CN" altLang="en-US"/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6689BC4B-6DEF-C8B9-FC8B-8C0AE84E5F56}"/>
              </a:ext>
            </a:extLst>
          </p:cNvPr>
          <p:cNvCxnSpPr>
            <a:cxnSpLocks/>
          </p:cNvCxnSpPr>
          <p:nvPr/>
        </p:nvCxnSpPr>
        <p:spPr>
          <a:xfrm>
            <a:off x="5181392" y="3781103"/>
            <a:ext cx="630685" cy="1394184"/>
          </a:xfrm>
          <a:prstGeom prst="straightConnector1">
            <a:avLst/>
          </a:prstGeom>
          <a:ln w="19050">
            <a:solidFill>
              <a:srgbClr val="0067E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C7F3FC02-F099-5AE9-D36C-C6AF7F043A9B}"/>
              </a:ext>
            </a:extLst>
          </p:cNvPr>
          <p:cNvCxnSpPr>
            <a:cxnSpLocks/>
          </p:cNvCxnSpPr>
          <p:nvPr/>
        </p:nvCxnSpPr>
        <p:spPr>
          <a:xfrm>
            <a:off x="5181392" y="3781102"/>
            <a:ext cx="630685" cy="658250"/>
          </a:xfrm>
          <a:prstGeom prst="straightConnector1">
            <a:avLst/>
          </a:prstGeom>
          <a:ln w="1905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>
            <a:extLst>
              <a:ext uri="{FF2B5EF4-FFF2-40B4-BE49-F238E27FC236}">
                <a16:creationId xmlns:a16="http://schemas.microsoft.com/office/drawing/2014/main" id="{B8328AC9-4A9B-FE03-5CC7-E2ED880E33C4}"/>
              </a:ext>
            </a:extLst>
          </p:cNvPr>
          <p:cNvSpPr/>
          <p:nvPr/>
        </p:nvSpPr>
        <p:spPr>
          <a:xfrm>
            <a:off x="5087692" y="3486522"/>
            <a:ext cx="333576" cy="71615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三角形 24">
            <a:extLst>
              <a:ext uri="{FF2B5EF4-FFF2-40B4-BE49-F238E27FC236}">
                <a16:creationId xmlns:a16="http://schemas.microsoft.com/office/drawing/2014/main" id="{E69AD7E8-5FED-03A6-FC51-33EB417DC7D6}"/>
              </a:ext>
            </a:extLst>
          </p:cNvPr>
          <p:cNvSpPr/>
          <p:nvPr/>
        </p:nvSpPr>
        <p:spPr>
          <a:xfrm>
            <a:off x="5709194" y="4967773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49DA16A0-0ECE-0988-1ED0-72B1BC3F1AD9}"/>
              </a:ext>
            </a:extLst>
          </p:cNvPr>
          <p:cNvSpPr txBox="1">
            <a:spLocks/>
          </p:cNvSpPr>
          <p:nvPr/>
        </p:nvSpPr>
        <p:spPr>
          <a:xfrm>
            <a:off x="5339048" y="2977257"/>
            <a:ext cx="3457824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/>
              <a:t>Network interference!</a:t>
            </a:r>
            <a:endParaRPr kumimoji="1"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6C40B79E-EAD2-67C8-F83B-BB38C4056704}"/>
              </a:ext>
            </a:extLst>
          </p:cNvPr>
          <p:cNvCxnSpPr>
            <a:cxnSpLocks/>
          </p:cNvCxnSpPr>
          <p:nvPr/>
        </p:nvCxnSpPr>
        <p:spPr>
          <a:xfrm>
            <a:off x="6679066" y="4440800"/>
            <a:ext cx="310066" cy="743514"/>
          </a:xfrm>
          <a:prstGeom prst="straightConnector1">
            <a:avLst/>
          </a:prstGeom>
          <a:ln w="19050">
            <a:solidFill>
              <a:srgbClr val="0067E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CE21AAA3-B677-C176-21DF-3AF94AD069A8}"/>
              </a:ext>
            </a:extLst>
          </p:cNvPr>
          <p:cNvCxnSpPr>
            <a:cxnSpLocks/>
          </p:cNvCxnSpPr>
          <p:nvPr/>
        </p:nvCxnSpPr>
        <p:spPr>
          <a:xfrm>
            <a:off x="6384956" y="3781102"/>
            <a:ext cx="257352" cy="594390"/>
          </a:xfrm>
          <a:prstGeom prst="straightConnector1">
            <a:avLst/>
          </a:prstGeom>
          <a:ln w="19050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232CD8BB-DDF4-1B38-2847-F3A4EB619C73}"/>
              </a:ext>
            </a:extLst>
          </p:cNvPr>
          <p:cNvSpPr/>
          <p:nvPr/>
        </p:nvSpPr>
        <p:spPr>
          <a:xfrm>
            <a:off x="6468574" y="4054026"/>
            <a:ext cx="560156" cy="71615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34C7504E-14DC-F1A5-BB45-4C480B909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032" y="3971357"/>
            <a:ext cx="719947" cy="719947"/>
          </a:xfrm>
          <a:prstGeom prst="rect">
            <a:avLst/>
          </a:prstGeom>
        </p:spPr>
      </p:pic>
      <p:sp>
        <p:nvSpPr>
          <p:cNvPr id="34" name="标题 1">
            <a:extLst>
              <a:ext uri="{FF2B5EF4-FFF2-40B4-BE49-F238E27FC236}">
                <a16:creationId xmlns:a16="http://schemas.microsoft.com/office/drawing/2014/main" id="{6F3E7BF4-0A07-6737-5AF0-C003B28B238D}"/>
              </a:ext>
            </a:extLst>
          </p:cNvPr>
          <p:cNvSpPr txBox="1">
            <a:spLocks/>
          </p:cNvSpPr>
          <p:nvPr/>
        </p:nvSpPr>
        <p:spPr>
          <a:xfrm>
            <a:off x="7157972" y="4334741"/>
            <a:ext cx="3457824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>
                <a:solidFill>
                  <a:srgbClr val="0067E0"/>
                </a:solidFill>
              </a:rPr>
              <a:t>No interference</a:t>
            </a:r>
            <a:endParaRPr kumimoji="1" lang="zh-CN" altLang="en-US">
              <a:solidFill>
                <a:srgbClr val="0067E0"/>
              </a:solidFill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45B7A033-B779-808E-17F8-33E05A87F054}"/>
              </a:ext>
            </a:extLst>
          </p:cNvPr>
          <p:cNvSpPr txBox="1">
            <a:spLocks/>
          </p:cNvSpPr>
          <p:nvPr/>
        </p:nvSpPr>
        <p:spPr>
          <a:xfrm>
            <a:off x="1121669" y="3506574"/>
            <a:ext cx="1789865" cy="590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For prefill </a:t>
            </a:r>
            <a:endParaRPr kumimoji="1" lang="zh-CN" altLang="en-US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BC621E04-6B7F-32F1-B94E-42FF82F39482}"/>
              </a:ext>
            </a:extLst>
          </p:cNvPr>
          <p:cNvSpPr txBox="1">
            <a:spLocks/>
          </p:cNvSpPr>
          <p:nvPr/>
        </p:nvSpPr>
        <p:spPr>
          <a:xfrm>
            <a:off x="1121669" y="4273210"/>
            <a:ext cx="1789865" cy="590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For decode</a:t>
            </a:r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1745D5D-101D-9EF8-BD77-69268FF80642}"/>
              </a:ext>
            </a:extLst>
          </p:cNvPr>
          <p:cNvSpPr/>
          <p:nvPr/>
        </p:nvSpPr>
        <p:spPr>
          <a:xfrm>
            <a:off x="6307618" y="3934337"/>
            <a:ext cx="990472" cy="148952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BFB2397-3292-C95D-C18B-3575B19B0BA8}"/>
              </a:ext>
            </a:extLst>
          </p:cNvPr>
          <p:cNvSpPr txBox="1"/>
          <p:nvPr/>
        </p:nvSpPr>
        <p:spPr>
          <a:xfrm>
            <a:off x="6513632" y="5259973"/>
            <a:ext cx="345782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Multicast</a:t>
            </a:r>
            <a:r>
              <a:rPr kumimoji="1" lang="zh-CN" altLang="en-US"/>
              <a:t> </a:t>
            </a:r>
            <a:r>
              <a:rPr kumimoji="1" lang="en-US" altLang="zh-CN"/>
              <a:t>plan</a:t>
            </a:r>
            <a:r>
              <a:rPr kumimoji="1" lang="zh-CN" altLang="en-US"/>
              <a:t> </a:t>
            </a:r>
            <a:r>
              <a:rPr kumimoji="1" lang="en-US" altLang="zh-CN"/>
              <a:t>from</a:t>
            </a:r>
            <a:r>
              <a:rPr kumimoji="1" lang="zh-CN" altLang="en-US"/>
              <a:t> </a:t>
            </a:r>
            <a:r>
              <a:rPr kumimoji="1" lang="en-US" altLang="zh-CN"/>
              <a:t>our</a:t>
            </a:r>
            <a:r>
              <a:rPr kumimoji="1" lang="zh-CN" altLang="en-US"/>
              <a:t> </a:t>
            </a:r>
            <a:r>
              <a:rPr kumimoji="1" lang="en-US" altLang="zh-CN"/>
              <a:t>planner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44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38334C-4336-F031-8F3E-30207DFE1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 #2: optimal broadcast plan generation &amp; solution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1B9A7F-608C-E711-1982-42C1AD00E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The broadcast plan generation is NP-hard [1] considering the heterogeneous network </a:t>
            </a:r>
          </a:p>
          <a:p>
            <a:pPr lvl="1"/>
            <a:r>
              <a:rPr kumimoji="1" lang="en-US" altLang="zh-CN"/>
              <a:t>E.g., RDMA  + </a:t>
            </a:r>
            <a:r>
              <a:rPr kumimoji="1" lang="en-US" altLang="zh-CN" err="1"/>
              <a:t>NVLink</a:t>
            </a:r>
            <a:r>
              <a:rPr kumimoji="1" lang="en-US" altLang="zh-CN"/>
              <a:t> </a:t>
            </a:r>
          </a:p>
          <a:p>
            <a:r>
              <a:rPr kumimoji="1" lang="en-US" altLang="zh-CN"/>
              <a:t>Yet, we need to quickly find a plan quickly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0C2B49-1523-0763-BF4F-89032226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/>
          </a:p>
        </p:txBody>
      </p:sp>
      <p:pic>
        <p:nvPicPr>
          <p:cNvPr id="6" name="图片 5" descr="图形用户界面, 文本, 应用程序&#10;&#10;AI 生成的内容可能不正确。">
            <a:extLst>
              <a:ext uri="{FF2B5EF4-FFF2-40B4-BE49-F238E27FC236}">
                <a16:creationId xmlns:a16="http://schemas.microsoft.com/office/drawing/2014/main" id="{AF7C8CE6-9A55-5917-DCED-68A3EA178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429" y="2356869"/>
            <a:ext cx="3501571" cy="2216084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4EC01632-878E-EB65-750F-E71556F71728}"/>
              </a:ext>
            </a:extLst>
          </p:cNvPr>
          <p:cNvSpPr txBox="1">
            <a:spLocks/>
          </p:cNvSpPr>
          <p:nvPr/>
        </p:nvSpPr>
        <p:spPr>
          <a:xfrm>
            <a:off x="508000" y="2207622"/>
            <a:ext cx="5122091" cy="3525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en-US" altLang="zh-CN"/>
          </a:p>
          <a:p>
            <a:r>
              <a:rPr kumimoji="1" lang="en-US" altLang="zh-CN"/>
              <a:t>Observation:  </a:t>
            </a:r>
            <a:r>
              <a:rPr kumimoji="1" lang="en-US" altLang="zh-CN" err="1"/>
              <a:t>NVLink</a:t>
            </a:r>
            <a:r>
              <a:rPr kumimoji="1" lang="en-US" altLang="zh-CN"/>
              <a:t> is orders of magnitude faster than other links (e.g., RDMA)</a:t>
            </a:r>
          </a:p>
          <a:p>
            <a:pPr lvl="1"/>
            <a:r>
              <a:rPr kumimoji="1" lang="en-US" altLang="zh-CN"/>
              <a:t>Allow us to treat GPUs connected with </a:t>
            </a:r>
            <a:r>
              <a:rPr kumimoji="1" lang="en-US" altLang="zh-CN" err="1"/>
              <a:t>NVLink</a:t>
            </a:r>
            <a:r>
              <a:rPr kumimoji="1" lang="en-US" altLang="zh-CN"/>
              <a:t> as a super node </a:t>
            </a:r>
          </a:p>
          <a:p>
            <a:pPr lvl="1"/>
            <a:r>
              <a:rPr kumimoji="1" lang="en-US" altLang="zh-CN"/>
              <a:t>Reduce the problem from heterogeneous to </a:t>
            </a:r>
            <a:r>
              <a:rPr kumimoji="1" lang="en" altLang="zh-CN">
                <a:solidFill>
                  <a:srgbClr val="000000"/>
                </a:solidFill>
                <a:latin typeface="-webkit-standard"/>
              </a:rPr>
              <a:t>h</a:t>
            </a:r>
            <a:r>
              <a:rPr lang="en" altLang="zh-CN" b="0" i="0" u="none" strike="noStrike">
                <a:solidFill>
                  <a:srgbClr val="000000"/>
                </a:solidFill>
                <a:effectLst/>
                <a:latin typeface="-webkit-standard"/>
              </a:rPr>
              <a:t>omogeneous</a:t>
            </a:r>
            <a:r>
              <a:rPr kumimoji="1" lang="en-US" altLang="zh-CN"/>
              <a:t>: we first use RDMA for multicast, then use </a:t>
            </a:r>
            <a:r>
              <a:rPr kumimoji="1" lang="en-US" altLang="zh-CN" err="1"/>
              <a:t>NVLink</a:t>
            </a:r>
            <a:r>
              <a:rPr kumimoji="1" lang="en-US" altLang="zh-CN"/>
              <a:t> for multicast 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536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EB540-9CBB-5545-9D42-769E56999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138A73-920B-44CE-EBDD-F7C705D35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 #3: insufficient network bandwidth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8907FE-0082-D2D1-C44A-1D6839C55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Network speed can still have a limit </a:t>
            </a:r>
          </a:p>
          <a:p>
            <a:pPr lvl="1"/>
            <a:r>
              <a:rPr kumimoji="1" lang="en-US" altLang="zh-CN" dirty="0"/>
              <a:t>And machines with slower network is cheaper</a:t>
            </a:r>
          </a:p>
          <a:p>
            <a:r>
              <a:rPr kumimoji="1" lang="en-US" altLang="zh-CN" dirty="0"/>
              <a:t>Root cause: we assume a fixed method for model loading and serving </a:t>
            </a:r>
          </a:p>
          <a:p>
            <a:pPr lvl="1"/>
            <a:r>
              <a:rPr kumimoji="1" lang="en-US" altLang="zh-CN" dirty="0"/>
              <a:t>A relative naïve one: after we have loaded all the parameters, the model can serve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9BF8A0-17B1-F965-A3DD-00B64DD20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C503D91-751F-EEE1-5E95-7AD8239839B3}"/>
              </a:ext>
            </a:extLst>
          </p:cNvPr>
          <p:cNvGrpSpPr/>
          <p:nvPr/>
        </p:nvGrpSpPr>
        <p:grpSpPr>
          <a:xfrm>
            <a:off x="508000" y="2899799"/>
            <a:ext cx="9123561" cy="2701435"/>
            <a:chOff x="419933" y="1480295"/>
            <a:chExt cx="9123561" cy="2701435"/>
          </a:xfrm>
        </p:grpSpPr>
        <p:pic>
          <p:nvPicPr>
            <p:cNvPr id="6" name="图片 5" descr="表格&#10;&#10;AI 生成的内容可能不正确。">
              <a:extLst>
                <a:ext uri="{FF2B5EF4-FFF2-40B4-BE49-F238E27FC236}">
                  <a16:creationId xmlns:a16="http://schemas.microsoft.com/office/drawing/2014/main" id="{A849008A-508D-5C14-2E3D-1B2196D5F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33" y="1480295"/>
              <a:ext cx="9123561" cy="2701435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310C1BC-566E-C8A0-A2F1-306EA1CCC009}"/>
                </a:ext>
              </a:extLst>
            </p:cNvPr>
            <p:cNvSpPr/>
            <p:nvPr/>
          </p:nvSpPr>
          <p:spPr>
            <a:xfrm>
              <a:off x="5944154" y="2282302"/>
              <a:ext cx="3444288" cy="1600200"/>
            </a:xfrm>
            <a:prstGeom prst="rect">
              <a:avLst/>
            </a:prstGeom>
            <a:noFill/>
            <a:ln w="22225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219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D5B19-0984-053C-F1EA-535838570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CE67D4-FF52-D24B-E724-E72A4A5CC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70" y="2132959"/>
            <a:ext cx="9144000" cy="900442"/>
          </a:xfrm>
        </p:spPr>
        <p:txBody>
          <a:bodyPr/>
          <a:lstStyle/>
          <a:p>
            <a:pPr algn="ctr"/>
            <a:r>
              <a:rPr kumimoji="1" lang="en-US" altLang="zh-CN" dirty="0"/>
              <a:t>Can we do better? </a:t>
            </a:r>
            <a:r>
              <a:rPr kumimoji="1" lang="en-US" altLang="zh-CN" u="sng" dirty="0"/>
              <a:t>Live model load!</a:t>
            </a:r>
            <a:endParaRPr kumimoji="1" lang="zh-CN" altLang="en-US" u="sng" dirty="0"/>
          </a:p>
        </p:txBody>
      </p:sp>
    </p:spTree>
    <p:extLst>
      <p:ext uri="{BB962C8B-B14F-4D97-AF65-F5344CB8AC3E}">
        <p14:creationId xmlns:p14="http://schemas.microsoft.com/office/powerpoint/2010/main" val="243813199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13C4F5-98F1-A0A8-A730-20FE64399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Traditional model loading is </a:t>
            </a:r>
            <a:r>
              <a:rPr kumimoji="1" lang="en-US" altLang="zh-CN">
                <a:solidFill>
                  <a:srgbClr val="C00000"/>
                </a:solidFill>
              </a:rPr>
              <a:t>stop-of-the-world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D8638A-CF9A-69DC-178B-4724493CF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1"/>
            <a:ext cx="9144000" cy="1731217"/>
          </a:xfrm>
        </p:spPr>
        <p:txBody>
          <a:bodyPr>
            <a:normAutofit/>
          </a:bodyPr>
          <a:lstStyle/>
          <a:p>
            <a:r>
              <a:rPr kumimoji="1" lang="en-US" altLang="zh-CN"/>
              <a:t>Before the full copy of parameters are loaded, the model cannot do the inference</a:t>
            </a:r>
          </a:p>
          <a:p>
            <a:r>
              <a:rPr kumimoji="1" lang="en-US" altLang="zh-CN"/>
              <a:t>We want live: </a:t>
            </a:r>
          </a:p>
          <a:p>
            <a:pPr lvl="1"/>
            <a:r>
              <a:rPr kumimoji="1" lang="en-US" altLang="zh-CN"/>
              <a:t>B</a:t>
            </a:r>
            <a:r>
              <a:rPr kumimoji="1" lang="en-US" altLang="zh-CN" b="0"/>
              <a:t>efore all the parameters have been loaded, the scaled GPU can improve system throughput !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A26CCE-8646-A196-B988-96EDCFC81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/>
          </a:p>
        </p:txBody>
      </p:sp>
      <p:sp>
        <p:nvSpPr>
          <p:cNvPr id="5" name="三角形 4">
            <a:extLst>
              <a:ext uri="{FF2B5EF4-FFF2-40B4-BE49-F238E27FC236}">
                <a16:creationId xmlns:a16="http://schemas.microsoft.com/office/drawing/2014/main" id="{08DC211A-05D8-1782-1BAA-E89051A79B32}"/>
              </a:ext>
            </a:extLst>
          </p:cNvPr>
          <p:cNvSpPr/>
          <p:nvPr/>
        </p:nvSpPr>
        <p:spPr>
          <a:xfrm>
            <a:off x="439515" y="2631871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6B7348D-E869-866F-FE9F-B2CAC3C96ED9}"/>
              </a:ext>
            </a:extLst>
          </p:cNvPr>
          <p:cNvGrpSpPr/>
          <p:nvPr/>
        </p:nvGrpSpPr>
        <p:grpSpPr>
          <a:xfrm>
            <a:off x="2121664" y="3426674"/>
            <a:ext cx="5951711" cy="1230156"/>
            <a:chOff x="778119" y="2758802"/>
            <a:chExt cx="5951711" cy="123015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14377E9-C322-5D8F-C46F-F3DD9B1C9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2929028"/>
              <a:ext cx="404638" cy="4046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8A8D81F-391F-476A-9D38-056D9EF07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3584320"/>
              <a:ext cx="404638" cy="404638"/>
            </a:xfrm>
            <a:prstGeom prst="rect">
              <a:avLst/>
            </a:prstGeom>
          </p:spPr>
        </p:pic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C3BBA7AD-5F7A-44AD-9085-282E2EF612F1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137418"/>
              <a:ext cx="5358230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953002F0-BC2E-5C39-BDD6-F88AAF2F6E39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3792710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三角形 12">
              <a:extLst>
                <a:ext uri="{FF2B5EF4-FFF2-40B4-BE49-F238E27FC236}">
                  <a16:creationId xmlns:a16="http://schemas.microsoft.com/office/drawing/2014/main" id="{6E254E66-8967-459A-6598-0AF0B9D5187F}"/>
                </a:ext>
              </a:extLst>
            </p:cNvPr>
            <p:cNvSpPr/>
            <p:nvPr/>
          </p:nvSpPr>
          <p:spPr>
            <a:xfrm>
              <a:off x="1016750" y="2758802"/>
              <a:ext cx="583450" cy="433083"/>
            </a:xfrm>
            <a:prstGeom prst="triangle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4" name="直线箭头连接符 13">
              <a:extLst>
                <a:ext uri="{FF2B5EF4-FFF2-40B4-BE49-F238E27FC236}">
                  <a16:creationId xmlns:a16="http://schemas.microsoft.com/office/drawing/2014/main" id="{318607AE-CD50-A5C9-3F2D-4A66D39FEB3C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1620079" y="3131347"/>
              <a:ext cx="634925" cy="653635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A8C539E8-C3C0-2340-0BD2-9E1B214BBD53}"/>
              </a:ext>
            </a:extLst>
          </p:cNvPr>
          <p:cNvSpPr txBox="1"/>
          <p:nvPr/>
        </p:nvSpPr>
        <p:spPr>
          <a:xfrm>
            <a:off x="1022965" y="2652807"/>
            <a:ext cx="382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/>
              <a:t>= </a:t>
            </a:r>
            <a:endParaRPr lang="zh-CN" altLang="en-US" b="1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F9C5BE0-D5DA-680C-E214-B89351728807}"/>
              </a:ext>
            </a:extLst>
          </p:cNvPr>
          <p:cNvSpPr/>
          <p:nvPr/>
        </p:nvSpPr>
        <p:spPr>
          <a:xfrm>
            <a:off x="1568977" y="2649449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A5A5762-5790-16A0-075B-679E135D0FE4}"/>
              </a:ext>
            </a:extLst>
          </p:cNvPr>
          <p:cNvSpPr/>
          <p:nvPr/>
        </p:nvSpPr>
        <p:spPr>
          <a:xfrm>
            <a:off x="2107151" y="2646093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F1BF62E-F72C-F1CD-B5F2-882E5C2444AA}"/>
              </a:ext>
            </a:extLst>
          </p:cNvPr>
          <p:cNvSpPr/>
          <p:nvPr/>
        </p:nvSpPr>
        <p:spPr>
          <a:xfrm>
            <a:off x="2700575" y="2652807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ADD77E10-080D-3967-A5BF-10C5CB9DF62B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flipV="1">
            <a:off x="1810439" y="2848412"/>
            <a:ext cx="296712" cy="33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623E3D04-03C8-B809-5756-BC61CC58C79F}"/>
              </a:ext>
            </a:extLst>
          </p:cNvPr>
          <p:cNvCxnSpPr/>
          <p:nvPr/>
        </p:nvCxnSpPr>
        <p:spPr>
          <a:xfrm flipV="1">
            <a:off x="2403863" y="2848412"/>
            <a:ext cx="296712" cy="33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55DD79AE-DE47-12E3-5FCB-AE0A40BDAAAD}"/>
              </a:ext>
            </a:extLst>
          </p:cNvPr>
          <p:cNvCxnSpPr/>
          <p:nvPr/>
        </p:nvCxnSpPr>
        <p:spPr>
          <a:xfrm flipV="1">
            <a:off x="2962723" y="2859454"/>
            <a:ext cx="296712" cy="33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E9D49D39-0377-49F9-FDEC-0C11604A07F6}"/>
              </a:ext>
            </a:extLst>
          </p:cNvPr>
          <p:cNvCxnSpPr/>
          <p:nvPr/>
        </p:nvCxnSpPr>
        <p:spPr>
          <a:xfrm flipV="1">
            <a:off x="4081473" y="2851770"/>
            <a:ext cx="296712" cy="33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79D06387-874C-D187-D751-A5BE2519CDB8}"/>
              </a:ext>
            </a:extLst>
          </p:cNvPr>
          <p:cNvSpPr/>
          <p:nvPr/>
        </p:nvSpPr>
        <p:spPr>
          <a:xfrm>
            <a:off x="4398871" y="2646093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77421E0-7B47-B10F-3FB3-449C399C2710}"/>
              </a:ext>
            </a:extLst>
          </p:cNvPr>
          <p:cNvSpPr txBox="1"/>
          <p:nvPr/>
        </p:nvSpPr>
        <p:spPr>
          <a:xfrm>
            <a:off x="4865268" y="2667422"/>
            <a:ext cx="5083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A model is decomposed into a set of layers</a:t>
            </a:r>
            <a:endParaRPr lang="zh-CN" altLang="en-US"/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8BED5D06-A575-6C78-9447-D4D412F9364C}"/>
              </a:ext>
            </a:extLst>
          </p:cNvPr>
          <p:cNvSpPr txBox="1">
            <a:spLocks/>
          </p:cNvSpPr>
          <p:nvPr/>
        </p:nvSpPr>
        <p:spPr>
          <a:xfrm>
            <a:off x="2079500" y="4916935"/>
            <a:ext cx="6518352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pPr algn="ctr"/>
            <a:r>
              <a:rPr kumimoji="1" lang="en-US" altLang="zh-CN" sz="1800">
                <a:solidFill>
                  <a:schemeClr val="tx1"/>
                </a:solidFill>
              </a:rPr>
              <a:t>Naïve loading, like </a:t>
            </a:r>
            <a:r>
              <a:rPr kumimoji="1" lang="en-US" altLang="zh-CN" sz="1800" err="1">
                <a:solidFill>
                  <a:schemeClr val="tx1"/>
                </a:solidFill>
              </a:rPr>
              <a:t>ServerlessLLM</a:t>
            </a:r>
            <a:r>
              <a:rPr kumimoji="1" lang="en-US" altLang="zh-CN" sz="1800">
                <a:solidFill>
                  <a:schemeClr val="tx1"/>
                </a:solidFill>
              </a:rPr>
              <a:t>, is not live</a:t>
            </a:r>
            <a:endParaRPr kumimoji="1" lang="zh-CN" altLang="en-US" sz="1800">
              <a:solidFill>
                <a:schemeClr val="tx1"/>
              </a:solidFill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000D6F90-1AFA-B09F-6572-2D854780F1A7}"/>
              </a:ext>
            </a:extLst>
          </p:cNvPr>
          <p:cNvCxnSpPr>
            <a:cxnSpLocks/>
          </p:cNvCxnSpPr>
          <p:nvPr/>
        </p:nvCxnSpPr>
        <p:spPr>
          <a:xfrm flipV="1">
            <a:off x="3410883" y="4454511"/>
            <a:ext cx="106193" cy="2884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40262272-2581-DE44-B26D-28229F4D1245}"/>
              </a:ext>
            </a:extLst>
          </p:cNvPr>
          <p:cNvSpPr txBox="1"/>
          <p:nvPr/>
        </p:nvSpPr>
        <p:spPr>
          <a:xfrm>
            <a:off x="2852537" y="4693153"/>
            <a:ext cx="3106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Requests </a:t>
            </a:r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9826F58-6B3D-9297-67A8-FA5D99012E40}"/>
              </a:ext>
            </a:extLst>
          </p:cNvPr>
          <p:cNvSpPr/>
          <p:nvPr/>
        </p:nvSpPr>
        <p:spPr>
          <a:xfrm>
            <a:off x="3598549" y="4250535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E9E1EC8-8C14-83E9-11B8-26230AE83C98}"/>
              </a:ext>
            </a:extLst>
          </p:cNvPr>
          <p:cNvSpPr/>
          <p:nvPr/>
        </p:nvSpPr>
        <p:spPr>
          <a:xfrm>
            <a:off x="4136723" y="4247179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2D95C79-ACCC-0FC5-4492-767B7E1682BC}"/>
              </a:ext>
            </a:extLst>
          </p:cNvPr>
          <p:cNvSpPr/>
          <p:nvPr/>
        </p:nvSpPr>
        <p:spPr>
          <a:xfrm>
            <a:off x="4730147" y="4253893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65C7D22-36BE-00EE-6B5E-8AB2D0A8807F}"/>
              </a:ext>
            </a:extLst>
          </p:cNvPr>
          <p:cNvSpPr/>
          <p:nvPr/>
        </p:nvSpPr>
        <p:spPr>
          <a:xfrm>
            <a:off x="6428443" y="4247179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CC848032-A253-5B2F-E8D1-DD177B894566}"/>
              </a:ext>
            </a:extLst>
          </p:cNvPr>
          <p:cNvCxnSpPr>
            <a:cxnSpLocks/>
          </p:cNvCxnSpPr>
          <p:nvPr/>
        </p:nvCxnSpPr>
        <p:spPr>
          <a:xfrm flipV="1">
            <a:off x="7016305" y="4145358"/>
            <a:ext cx="106193" cy="2884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574BD3C-E4DC-7EF9-F83D-08C162E8F49B}"/>
              </a:ext>
            </a:extLst>
          </p:cNvPr>
          <p:cNvSpPr txBox="1"/>
          <p:nvPr/>
        </p:nvSpPr>
        <p:spPr>
          <a:xfrm>
            <a:off x="7155089" y="3942650"/>
            <a:ext cx="1048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Tokens </a:t>
            </a:r>
            <a:endParaRPr lang="zh-CN" altLang="en-US"/>
          </a:p>
        </p:txBody>
      </p: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D5129F7C-196E-1D95-FF3C-5CB67402098E}"/>
              </a:ext>
            </a:extLst>
          </p:cNvPr>
          <p:cNvCxnSpPr/>
          <p:nvPr/>
        </p:nvCxnSpPr>
        <p:spPr>
          <a:xfrm>
            <a:off x="3598549" y="3426674"/>
            <a:ext cx="0" cy="1635811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DA8E4563-F3D7-BAEA-4CD5-7280C147DD04}"/>
              </a:ext>
            </a:extLst>
          </p:cNvPr>
          <p:cNvCxnSpPr/>
          <p:nvPr/>
        </p:nvCxnSpPr>
        <p:spPr>
          <a:xfrm>
            <a:off x="6983716" y="3429273"/>
            <a:ext cx="0" cy="1635811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7C556DEA-CCF3-DFF0-5FEB-62B298CD45E4}"/>
              </a:ext>
            </a:extLst>
          </p:cNvPr>
          <p:cNvCxnSpPr>
            <a:cxnSpLocks/>
          </p:cNvCxnSpPr>
          <p:nvPr/>
        </p:nvCxnSpPr>
        <p:spPr>
          <a:xfrm>
            <a:off x="3598549" y="3619144"/>
            <a:ext cx="3181967" cy="0"/>
          </a:xfrm>
          <a:prstGeom prst="straightConnector1">
            <a:avLst/>
          </a:prstGeom>
          <a:ln w="25400">
            <a:solidFill>
              <a:srgbClr val="C0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3CC29323-EC30-0B91-4123-73D83B6E9E9E}"/>
              </a:ext>
            </a:extLst>
          </p:cNvPr>
          <p:cNvSpPr txBox="1"/>
          <p:nvPr/>
        </p:nvSpPr>
        <p:spPr>
          <a:xfrm>
            <a:off x="4426876" y="3344610"/>
            <a:ext cx="161717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Lato" panose="020F0502020204030203" pitchFamily="34" charset="0"/>
              </a:rPr>
              <a:t>New GPU (s) downtime</a:t>
            </a:r>
            <a:endParaRPr lang="zh-CN" altLang="en-US" b="1" dirty="0">
              <a:solidFill>
                <a:srgbClr val="C00000"/>
              </a:solidFill>
              <a:latin typeface="Lato" panose="020F0502020204030203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D2867711-32F8-7F61-BCF9-E6BE4DBCAC1E}"/>
              </a:ext>
            </a:extLst>
          </p:cNvPr>
          <p:cNvSpPr/>
          <p:nvPr/>
        </p:nvSpPr>
        <p:spPr>
          <a:xfrm>
            <a:off x="6666227" y="4311982"/>
            <a:ext cx="317489" cy="286759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6C297A4-AFE7-615B-66C9-9B0BCEA7B852}"/>
              </a:ext>
            </a:extLst>
          </p:cNvPr>
          <p:cNvSpPr txBox="1"/>
          <p:nvPr/>
        </p:nvSpPr>
        <p:spPr>
          <a:xfrm>
            <a:off x="7332318" y="4524741"/>
            <a:ext cx="1177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Compute </a:t>
            </a:r>
            <a:endParaRPr lang="zh-CN" altLang="en-US"/>
          </a:p>
        </p:txBody>
      </p:sp>
      <p:sp>
        <p:nvSpPr>
          <p:cNvPr id="49" name="任意形状 48">
            <a:extLst>
              <a:ext uri="{FF2B5EF4-FFF2-40B4-BE49-F238E27FC236}">
                <a16:creationId xmlns:a16="http://schemas.microsoft.com/office/drawing/2014/main" id="{F1D9F036-D18A-FFAB-51F0-19FA0E12E1A0}"/>
              </a:ext>
            </a:extLst>
          </p:cNvPr>
          <p:cNvSpPr/>
          <p:nvPr/>
        </p:nvSpPr>
        <p:spPr>
          <a:xfrm>
            <a:off x="6812835" y="4588760"/>
            <a:ext cx="603966" cy="242834"/>
          </a:xfrm>
          <a:custGeom>
            <a:avLst/>
            <a:gdLst>
              <a:gd name="connsiteX0" fmla="*/ 620889 w 620889"/>
              <a:gd name="connsiteY0" fmla="*/ 0 h 251625"/>
              <a:gd name="connsiteX1" fmla="*/ 0 w 620889"/>
              <a:gd name="connsiteY1" fmla="*/ 248356 h 251625"/>
              <a:gd name="connsiteX0" fmla="*/ 627923 w 627923"/>
              <a:gd name="connsiteY0" fmla="*/ 215878 h 249439"/>
              <a:gd name="connsiteX1" fmla="*/ 0 w 627923"/>
              <a:gd name="connsiteY1" fmla="*/ 0 h 249439"/>
              <a:gd name="connsiteX0" fmla="*/ 651207 w 651207"/>
              <a:gd name="connsiteY0" fmla="*/ 215878 h 286216"/>
              <a:gd name="connsiteX1" fmla="*/ 23284 w 651207"/>
              <a:gd name="connsiteY1" fmla="*/ 0 h 286216"/>
              <a:gd name="connsiteX0" fmla="*/ 603966 w 603966"/>
              <a:gd name="connsiteY0" fmla="*/ 152574 h 242834"/>
              <a:gd name="connsiteX1" fmla="*/ 25280 w 603966"/>
              <a:gd name="connsiteY1" fmla="*/ 0 h 24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3966" h="242834">
                <a:moveTo>
                  <a:pt x="603966" y="152574"/>
                </a:moveTo>
                <a:cubicBezTo>
                  <a:pt x="344321" y="289922"/>
                  <a:pt x="-112271" y="293627"/>
                  <a:pt x="25280" y="0"/>
                </a:cubicBezTo>
              </a:path>
            </a:pathLst>
          </a:cu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601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 animBg="1"/>
      <p:bldP spid="18" grpId="0" animBg="1"/>
      <p:bldP spid="19" grpId="0" animBg="1"/>
      <p:bldP spid="25" grpId="0" animBg="1"/>
      <p:bldP spid="27" grpId="0"/>
      <p:bldP spid="32" grpId="0"/>
      <p:bldP spid="34" grpId="0" animBg="1"/>
      <p:bldP spid="35" grpId="0" animBg="1"/>
      <p:bldP spid="36" grpId="0" animBg="1"/>
      <p:bldP spid="37" grpId="0" animBg="1"/>
      <p:bldP spid="39" grpId="0"/>
      <p:bldP spid="44" grpId="0" animBg="1"/>
      <p:bldP spid="46" grpId="0" animBg="1"/>
      <p:bldP spid="47" grpId="0"/>
      <p:bldP spid="4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865F3C-074C-EE0E-889E-FC9871423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Can we do better than the naïve method to make it live?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B708BF-841A-3C5B-5FF4-8DFA9FFC9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We want live: </a:t>
            </a:r>
          </a:p>
          <a:p>
            <a:pPr lvl="1"/>
            <a:r>
              <a:rPr kumimoji="1" lang="en-US" altLang="zh-CN" b="0"/>
              <a:t>before all the parameters have been loaded, the scaled GPU can improve system throughput !</a:t>
            </a:r>
          </a:p>
          <a:p>
            <a:r>
              <a:rPr kumimoji="1" lang="en-US" altLang="zh-CN"/>
              <a:t>A better approach: prefetching (e.g., </a:t>
            </a:r>
            <a:r>
              <a:rPr kumimoji="1" lang="en-US" altLang="zh-CN" err="1"/>
              <a:t>Pipeswitch</a:t>
            </a:r>
            <a:r>
              <a:rPr kumimoji="1" lang="en-US" altLang="zh-CN"/>
              <a:t>[1]) </a:t>
            </a:r>
          </a:p>
          <a:p>
            <a:pPr lvl="1"/>
            <a:r>
              <a:rPr kumimoji="1" lang="en-US" altLang="zh-CN"/>
              <a:t>Question: does it help? No! Because otherwise we still need to wait …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6648DB-18D2-FFF2-C686-C81471C93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149EB3D-F703-6A80-FC67-35AB44DCE518}"/>
              </a:ext>
            </a:extLst>
          </p:cNvPr>
          <p:cNvGrpSpPr/>
          <p:nvPr/>
        </p:nvGrpSpPr>
        <p:grpSpPr>
          <a:xfrm>
            <a:off x="2121664" y="3426674"/>
            <a:ext cx="5951711" cy="1230156"/>
            <a:chOff x="778119" y="2758802"/>
            <a:chExt cx="5951711" cy="123015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FDFD4C9-724B-47B8-C942-E1A29A186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2929028"/>
              <a:ext cx="404638" cy="40463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2403F77-846F-B24F-1580-07AF9CB88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119" y="3584320"/>
              <a:ext cx="404638" cy="404638"/>
            </a:xfrm>
            <a:prstGeom prst="rect">
              <a:avLst/>
            </a:prstGeom>
          </p:spPr>
        </p:pic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0D5D001-BEDE-6CCA-D6E2-DDC1F1D7F854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3137418"/>
              <a:ext cx="5358230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E3535774-FDBA-82FE-B2B0-044BC136DC8F}"/>
                </a:ext>
              </a:extLst>
            </p:cNvPr>
            <p:cNvCxnSpPr>
              <a:cxnSpLocks/>
            </p:cNvCxnSpPr>
            <p:nvPr/>
          </p:nvCxnSpPr>
          <p:spPr>
            <a:xfrm>
              <a:off x="1371599" y="3792710"/>
              <a:ext cx="5358231" cy="0"/>
            </a:xfrm>
            <a:prstGeom prst="line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三角形 11">
              <a:extLst>
                <a:ext uri="{FF2B5EF4-FFF2-40B4-BE49-F238E27FC236}">
                  <a16:creationId xmlns:a16="http://schemas.microsoft.com/office/drawing/2014/main" id="{8E68448C-5321-F6E5-FEE8-3429C39347AB}"/>
                </a:ext>
              </a:extLst>
            </p:cNvPr>
            <p:cNvSpPr/>
            <p:nvPr/>
          </p:nvSpPr>
          <p:spPr>
            <a:xfrm>
              <a:off x="1016750" y="2758802"/>
              <a:ext cx="583450" cy="433083"/>
            </a:xfrm>
            <a:prstGeom prst="triangle">
              <a:avLst/>
            </a:prstGeom>
            <a:solidFill>
              <a:srgbClr val="5FA9FE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3" name="直线箭头连接符 12">
              <a:extLst>
                <a:ext uri="{FF2B5EF4-FFF2-40B4-BE49-F238E27FC236}">
                  <a16:creationId xmlns:a16="http://schemas.microsoft.com/office/drawing/2014/main" id="{63FF760F-9D69-EA34-668D-32D6FA853D04}"/>
                </a:ext>
              </a:extLst>
            </p:cNvPr>
            <p:cNvCxnSpPr/>
            <p:nvPr/>
          </p:nvCxnSpPr>
          <p:spPr>
            <a:xfrm>
              <a:off x="1620079" y="3131347"/>
              <a:ext cx="258417" cy="655292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DBC3C136-4DFA-6F3F-27CF-103B9BBB4F0D}"/>
              </a:ext>
            </a:extLst>
          </p:cNvPr>
          <p:cNvSpPr txBox="1">
            <a:spLocks/>
          </p:cNvSpPr>
          <p:nvPr/>
        </p:nvSpPr>
        <p:spPr>
          <a:xfrm>
            <a:off x="2086625" y="4950079"/>
            <a:ext cx="7776903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pPr algn="ctr"/>
            <a:r>
              <a:rPr kumimoji="1" lang="en-US" altLang="zh-CN" sz="1800" dirty="0" err="1">
                <a:solidFill>
                  <a:schemeClr val="tx1"/>
                </a:solidFill>
              </a:rPr>
              <a:t>PipeSwitch</a:t>
            </a:r>
            <a:r>
              <a:rPr kumimoji="1" lang="en-US" altLang="zh-CN" sz="1800" dirty="0">
                <a:solidFill>
                  <a:schemeClr val="tx1"/>
                </a:solidFill>
              </a:rPr>
              <a:t>-like approach helps little if the computation is much faster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428FAD63-6AD5-A723-3933-AFB56819DD3A}"/>
              </a:ext>
            </a:extLst>
          </p:cNvPr>
          <p:cNvCxnSpPr>
            <a:cxnSpLocks/>
          </p:cNvCxnSpPr>
          <p:nvPr/>
        </p:nvCxnSpPr>
        <p:spPr>
          <a:xfrm flipV="1">
            <a:off x="3410883" y="4454511"/>
            <a:ext cx="106193" cy="2884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98DED6CF-8EA4-1C71-95B8-A543421BA8E6}"/>
              </a:ext>
            </a:extLst>
          </p:cNvPr>
          <p:cNvSpPr txBox="1"/>
          <p:nvPr/>
        </p:nvSpPr>
        <p:spPr>
          <a:xfrm>
            <a:off x="2852537" y="4693153"/>
            <a:ext cx="3106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Requests </a:t>
            </a:r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D482A98-94B6-AD53-84E7-BE328500B09A}"/>
              </a:ext>
            </a:extLst>
          </p:cNvPr>
          <p:cNvSpPr/>
          <p:nvPr/>
        </p:nvSpPr>
        <p:spPr>
          <a:xfrm>
            <a:off x="3598549" y="4126865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054A4E0-29D9-EF2B-984B-AC99ACDAC034}"/>
              </a:ext>
            </a:extLst>
          </p:cNvPr>
          <p:cNvSpPr/>
          <p:nvPr/>
        </p:nvSpPr>
        <p:spPr>
          <a:xfrm>
            <a:off x="3882145" y="4132919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0BDC426-689D-C75E-CB16-2966E54F97BD}"/>
              </a:ext>
            </a:extLst>
          </p:cNvPr>
          <p:cNvSpPr/>
          <p:nvPr/>
        </p:nvSpPr>
        <p:spPr>
          <a:xfrm>
            <a:off x="6200497" y="4132069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AA51CBEC-3482-61FB-2B92-FF7EEAC72F8C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6845793" y="4127316"/>
            <a:ext cx="309296" cy="31595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88287CBE-6E37-C44D-2846-354713BF0492}"/>
              </a:ext>
            </a:extLst>
          </p:cNvPr>
          <p:cNvSpPr txBox="1"/>
          <p:nvPr/>
        </p:nvSpPr>
        <p:spPr>
          <a:xfrm>
            <a:off x="7155089" y="3942650"/>
            <a:ext cx="1048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Tokens </a:t>
            </a:r>
            <a:endParaRPr lang="zh-CN" altLang="en-US"/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7356C746-7539-4774-3C80-F7378CA3B0E2}"/>
              </a:ext>
            </a:extLst>
          </p:cNvPr>
          <p:cNvCxnSpPr/>
          <p:nvPr/>
        </p:nvCxnSpPr>
        <p:spPr>
          <a:xfrm>
            <a:off x="3598549" y="3426674"/>
            <a:ext cx="0" cy="1635811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14A21916-A7F0-B830-317F-84A7E0B169FE}"/>
              </a:ext>
            </a:extLst>
          </p:cNvPr>
          <p:cNvCxnSpPr/>
          <p:nvPr/>
        </p:nvCxnSpPr>
        <p:spPr>
          <a:xfrm>
            <a:off x="6815326" y="3415966"/>
            <a:ext cx="0" cy="1635811"/>
          </a:xfrm>
          <a:prstGeom prst="line">
            <a:avLst/>
          </a:prstGeom>
          <a:ln w="1905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E3F41B1B-2E18-511A-2050-C43D6974596B}"/>
              </a:ext>
            </a:extLst>
          </p:cNvPr>
          <p:cNvSpPr/>
          <p:nvPr/>
        </p:nvSpPr>
        <p:spPr>
          <a:xfrm>
            <a:off x="3840011" y="4543610"/>
            <a:ext cx="114289" cy="21275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757EA60-2155-7C0F-E644-4D29D9C9404D}"/>
              </a:ext>
            </a:extLst>
          </p:cNvPr>
          <p:cNvSpPr txBox="1"/>
          <p:nvPr/>
        </p:nvSpPr>
        <p:spPr>
          <a:xfrm>
            <a:off x="7332318" y="4524741"/>
            <a:ext cx="1177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Compute </a:t>
            </a:r>
            <a:endParaRPr lang="zh-CN" altLang="en-US"/>
          </a:p>
        </p:txBody>
      </p: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9FF2C31C-069F-16DB-9A48-2117C6A862F7}"/>
              </a:ext>
            </a:extLst>
          </p:cNvPr>
          <p:cNvSpPr/>
          <p:nvPr/>
        </p:nvSpPr>
        <p:spPr>
          <a:xfrm>
            <a:off x="6784860" y="4593824"/>
            <a:ext cx="631941" cy="237769"/>
          </a:xfrm>
          <a:custGeom>
            <a:avLst/>
            <a:gdLst>
              <a:gd name="connsiteX0" fmla="*/ 620889 w 620889"/>
              <a:gd name="connsiteY0" fmla="*/ 0 h 251625"/>
              <a:gd name="connsiteX1" fmla="*/ 0 w 620889"/>
              <a:gd name="connsiteY1" fmla="*/ 248356 h 251625"/>
              <a:gd name="connsiteX0" fmla="*/ 627923 w 627923"/>
              <a:gd name="connsiteY0" fmla="*/ 215878 h 249439"/>
              <a:gd name="connsiteX1" fmla="*/ 0 w 627923"/>
              <a:gd name="connsiteY1" fmla="*/ 0 h 249439"/>
              <a:gd name="connsiteX0" fmla="*/ 651207 w 651207"/>
              <a:gd name="connsiteY0" fmla="*/ 215878 h 286216"/>
              <a:gd name="connsiteX1" fmla="*/ 23284 w 651207"/>
              <a:gd name="connsiteY1" fmla="*/ 0 h 286216"/>
              <a:gd name="connsiteX0" fmla="*/ 603966 w 603966"/>
              <a:gd name="connsiteY0" fmla="*/ 152574 h 242834"/>
              <a:gd name="connsiteX1" fmla="*/ 25280 w 603966"/>
              <a:gd name="connsiteY1" fmla="*/ 0 h 24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3966" h="242834">
                <a:moveTo>
                  <a:pt x="603966" y="152574"/>
                </a:moveTo>
                <a:cubicBezTo>
                  <a:pt x="344321" y="289922"/>
                  <a:pt x="-112271" y="293627"/>
                  <a:pt x="25280" y="0"/>
                </a:cubicBezTo>
              </a:path>
            </a:pathLst>
          </a:cu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EBC9FB1-6FD0-5A50-C215-C5B1EC619787}"/>
              </a:ext>
            </a:extLst>
          </p:cNvPr>
          <p:cNvSpPr/>
          <p:nvPr/>
        </p:nvSpPr>
        <p:spPr>
          <a:xfrm>
            <a:off x="4063840" y="4543610"/>
            <a:ext cx="114289" cy="21275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F6ACE67-047A-E1C2-345A-901C09337CD1}"/>
              </a:ext>
            </a:extLst>
          </p:cNvPr>
          <p:cNvSpPr/>
          <p:nvPr/>
        </p:nvSpPr>
        <p:spPr>
          <a:xfrm>
            <a:off x="6452912" y="4530213"/>
            <a:ext cx="114289" cy="21275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F1B0CF8-39C3-A6EC-E717-41742632818D}"/>
              </a:ext>
            </a:extLst>
          </p:cNvPr>
          <p:cNvSpPr txBox="1"/>
          <p:nvPr/>
        </p:nvSpPr>
        <p:spPr>
          <a:xfrm>
            <a:off x="-7744" y="4475744"/>
            <a:ext cx="1996432" cy="1401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200"/>
              <a:t>[1] </a:t>
            </a:r>
            <a:r>
              <a:rPr kumimoji="1" lang="en-US" altLang="zh-CN" sz="1200" err="1"/>
              <a:t>PipeSwitch</a:t>
            </a:r>
            <a:r>
              <a:rPr kumimoji="1" lang="en-US" altLang="zh-CN" sz="1200"/>
              <a:t>: Fast Pipelined Context Switching for Deep Learning Applications, OSDI’20 </a:t>
            </a:r>
          </a:p>
          <a:p>
            <a:pPr>
              <a:lnSpc>
                <a:spcPct val="120000"/>
              </a:lnSpc>
            </a:pPr>
            <a:endParaRPr kumimoji="1" lang="en-US" altLang="zh-CN" sz="120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E99C07-0BEF-99A9-F60F-8F82291B198F}"/>
              </a:ext>
            </a:extLst>
          </p:cNvPr>
          <p:cNvSpPr txBox="1"/>
          <p:nvPr/>
        </p:nvSpPr>
        <p:spPr>
          <a:xfrm>
            <a:off x="4754625" y="4057286"/>
            <a:ext cx="68437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3200" b="1"/>
              <a:t>…</a:t>
            </a:r>
            <a:endParaRPr lang="zh-CN" altLang="en-US" sz="3200" b="1"/>
          </a:p>
        </p:txBody>
      </p:sp>
    </p:spTree>
    <p:extLst>
      <p:ext uri="{BB962C8B-B14F-4D97-AF65-F5344CB8AC3E}">
        <p14:creationId xmlns:p14="http://schemas.microsoft.com/office/powerpoint/2010/main" val="126192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4E534-E4C1-0A8B-221A-E538B387A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Model loading can be made live w/ model property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790298-D18D-B297-9B45-66CCE24FA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0"/>
            <a:ext cx="9144000" cy="2258195"/>
          </a:xfrm>
        </p:spPr>
        <p:txBody>
          <a:bodyPr>
            <a:normAutofit/>
          </a:bodyPr>
          <a:lstStyle/>
          <a:p>
            <a:r>
              <a:rPr kumimoji="1" lang="en-US" altLang="zh-CN"/>
              <a:t>Observation: during scaling, there typically have model replica deploys elsewhere </a:t>
            </a:r>
          </a:p>
          <a:p>
            <a:pPr lvl="1"/>
            <a:r>
              <a:rPr kumimoji="1" lang="en-US" altLang="zh-CN"/>
              <a:t>We can let both GPUs cooperate to become live! </a:t>
            </a:r>
          </a:p>
          <a:p>
            <a:r>
              <a:rPr kumimoji="1" lang="en-US" altLang="zh-CN"/>
              <a:t>Example: suppose a model has N layers, and is deployed on GPU0</a:t>
            </a:r>
          </a:p>
          <a:p>
            <a:pPr lvl="1"/>
            <a:r>
              <a:rPr kumimoji="1" lang="en-US" altLang="zh-CN"/>
              <a:t>We load the layers from N -&gt; 1 at GPU1 </a:t>
            </a:r>
          </a:p>
          <a:p>
            <a:r>
              <a:rPr kumimoji="1" lang="en-US" altLang="zh-CN"/>
              <a:t>GPU0 + GPU1 throughput increases even before GPU1 has loaded all the layers!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2EA72B-09BF-2A46-2D32-EEB3EAB5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DCB007F-7041-230E-4A7B-B8755DB66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569" y="3906827"/>
            <a:ext cx="404638" cy="4046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0423A0D-18FF-D199-EE63-0AB654931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569" y="4562119"/>
            <a:ext cx="404638" cy="404638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AF208C1F-1C6C-CE2C-C5A4-6981948FA85D}"/>
              </a:ext>
            </a:extLst>
          </p:cNvPr>
          <p:cNvCxnSpPr>
            <a:cxnSpLocks/>
          </p:cNvCxnSpPr>
          <p:nvPr/>
        </p:nvCxnSpPr>
        <p:spPr>
          <a:xfrm>
            <a:off x="2242050" y="4115217"/>
            <a:ext cx="535823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8C7F9502-4209-5F04-1BC5-9D1697D6E695}"/>
              </a:ext>
            </a:extLst>
          </p:cNvPr>
          <p:cNvCxnSpPr>
            <a:cxnSpLocks/>
          </p:cNvCxnSpPr>
          <p:nvPr/>
        </p:nvCxnSpPr>
        <p:spPr>
          <a:xfrm>
            <a:off x="2242049" y="4770509"/>
            <a:ext cx="5358231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三角形 11">
            <a:extLst>
              <a:ext uri="{FF2B5EF4-FFF2-40B4-BE49-F238E27FC236}">
                <a16:creationId xmlns:a16="http://schemas.microsoft.com/office/drawing/2014/main" id="{AD4A3462-B16B-D671-2393-AA47D4C361F6}"/>
              </a:ext>
            </a:extLst>
          </p:cNvPr>
          <p:cNvSpPr/>
          <p:nvPr/>
        </p:nvSpPr>
        <p:spPr>
          <a:xfrm>
            <a:off x="2199564" y="3745357"/>
            <a:ext cx="583450" cy="433083"/>
          </a:xfrm>
          <a:prstGeom prst="triangle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F795BDA4-FE92-E3D3-4280-228F6534C4E6}"/>
              </a:ext>
            </a:extLst>
          </p:cNvPr>
          <p:cNvCxnSpPr>
            <a:cxnSpLocks/>
            <a:stCxn id="12" idx="4"/>
          </p:cNvCxnSpPr>
          <p:nvPr/>
        </p:nvCxnSpPr>
        <p:spPr>
          <a:xfrm>
            <a:off x="2783014" y="4178440"/>
            <a:ext cx="282814" cy="575905"/>
          </a:xfrm>
          <a:prstGeom prst="straightConnector1">
            <a:avLst/>
          </a:prstGeom>
          <a:ln w="19050">
            <a:solidFill>
              <a:srgbClr val="0067E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1A60D188-4557-D978-3807-E842DB673040}"/>
              </a:ext>
            </a:extLst>
          </p:cNvPr>
          <p:cNvSpPr/>
          <p:nvPr/>
        </p:nvSpPr>
        <p:spPr>
          <a:xfrm>
            <a:off x="3125454" y="4560462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361D14A-3B23-7856-E9BB-5D3DEAB6D03F}"/>
              </a:ext>
            </a:extLst>
          </p:cNvPr>
          <p:cNvSpPr/>
          <p:nvPr/>
        </p:nvSpPr>
        <p:spPr>
          <a:xfrm>
            <a:off x="3772372" y="4544229"/>
            <a:ext cx="241462" cy="404638"/>
          </a:xfrm>
          <a:prstGeom prst="rect">
            <a:avLst/>
          </a:prstGeom>
          <a:solidFill>
            <a:srgbClr val="5FA9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7D0AB80E-3A2D-B25C-B5C3-386413DFF616}"/>
              </a:ext>
            </a:extLst>
          </p:cNvPr>
          <p:cNvCxnSpPr>
            <a:cxnSpLocks/>
          </p:cNvCxnSpPr>
          <p:nvPr/>
        </p:nvCxnSpPr>
        <p:spPr>
          <a:xfrm>
            <a:off x="2929537" y="3789974"/>
            <a:ext cx="106193" cy="2742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33CBDAE0-37F5-4C7A-F83D-2E625A5329FB}"/>
              </a:ext>
            </a:extLst>
          </p:cNvPr>
          <p:cNvSpPr/>
          <p:nvPr/>
        </p:nvSpPr>
        <p:spPr>
          <a:xfrm>
            <a:off x="3065828" y="3962030"/>
            <a:ext cx="317489" cy="286759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71A1C5-A412-675D-DD39-9E5F1522C54F}"/>
              </a:ext>
            </a:extLst>
          </p:cNvPr>
          <p:cNvSpPr txBox="1"/>
          <p:nvPr/>
        </p:nvSpPr>
        <p:spPr>
          <a:xfrm>
            <a:off x="2848664" y="3397252"/>
            <a:ext cx="3106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Execute (1,N-1)  </a:t>
            </a:r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3703738-B344-0BA0-CD21-7DB995F0071E}"/>
              </a:ext>
            </a:extLst>
          </p:cNvPr>
          <p:cNvSpPr txBox="1"/>
          <p:nvPr/>
        </p:nvSpPr>
        <p:spPr>
          <a:xfrm>
            <a:off x="759283" y="3873100"/>
            <a:ext cx="93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GPU0  </a:t>
            </a:r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E1B0014-86E1-9FE4-7C7B-1C7680412CF8}"/>
              </a:ext>
            </a:extLst>
          </p:cNvPr>
          <p:cNvSpPr txBox="1"/>
          <p:nvPr/>
        </p:nvSpPr>
        <p:spPr>
          <a:xfrm>
            <a:off x="759283" y="4576270"/>
            <a:ext cx="1269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GPU1  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2FBD451C-A880-4F33-96A6-53BA11694309}"/>
              </a:ext>
            </a:extLst>
          </p:cNvPr>
          <p:cNvCxnSpPr>
            <a:cxnSpLocks/>
          </p:cNvCxnSpPr>
          <p:nvPr/>
        </p:nvCxnSpPr>
        <p:spPr>
          <a:xfrm>
            <a:off x="3385982" y="4124015"/>
            <a:ext cx="228992" cy="5577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749C85C5-0299-7C0A-5238-4BD22175EDCF}"/>
              </a:ext>
            </a:extLst>
          </p:cNvPr>
          <p:cNvSpPr/>
          <p:nvPr/>
        </p:nvSpPr>
        <p:spPr>
          <a:xfrm>
            <a:off x="3614974" y="4681699"/>
            <a:ext cx="82245" cy="286759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86304F8-5810-C83D-8330-69996412723C}"/>
              </a:ext>
            </a:extLst>
          </p:cNvPr>
          <p:cNvSpPr txBox="1"/>
          <p:nvPr/>
        </p:nvSpPr>
        <p:spPr>
          <a:xfrm>
            <a:off x="3663628" y="5003080"/>
            <a:ext cx="1990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Execute (N-1,N)  </a:t>
            </a:r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93D2AD7-9D52-AF81-74DC-3E3AEFA96D1C}"/>
              </a:ext>
            </a:extLst>
          </p:cNvPr>
          <p:cNvSpPr txBox="1"/>
          <p:nvPr/>
        </p:nvSpPr>
        <p:spPr>
          <a:xfrm>
            <a:off x="3606548" y="3705906"/>
            <a:ext cx="3106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Execute (1,N-2)  </a:t>
            </a:r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125699A5-AEE5-F027-9921-ACC54534BE50}"/>
              </a:ext>
            </a:extLst>
          </p:cNvPr>
          <p:cNvSpPr/>
          <p:nvPr/>
        </p:nvSpPr>
        <p:spPr>
          <a:xfrm>
            <a:off x="3519417" y="3971837"/>
            <a:ext cx="236183" cy="286759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1A472D5-5C23-5BC7-DF9F-3DD496677E53}"/>
              </a:ext>
            </a:extLst>
          </p:cNvPr>
          <p:cNvSpPr/>
          <p:nvPr/>
        </p:nvSpPr>
        <p:spPr>
          <a:xfrm>
            <a:off x="4089558" y="4696127"/>
            <a:ext cx="82245" cy="286759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A1FC0AE3-F590-09DB-B2B9-A82BDBD66692}"/>
              </a:ext>
            </a:extLst>
          </p:cNvPr>
          <p:cNvCxnSpPr>
            <a:cxnSpLocks/>
            <a:endCxn id="42" idx="1"/>
          </p:cNvCxnSpPr>
          <p:nvPr/>
        </p:nvCxnSpPr>
        <p:spPr>
          <a:xfrm>
            <a:off x="3858516" y="4099913"/>
            <a:ext cx="231042" cy="73959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9B6DB6C1-CAB4-AF09-9F62-F862E8EC9500}"/>
              </a:ext>
            </a:extLst>
          </p:cNvPr>
          <p:cNvSpPr txBox="1"/>
          <p:nvPr/>
        </p:nvSpPr>
        <p:spPr>
          <a:xfrm>
            <a:off x="4171232" y="4042355"/>
            <a:ext cx="31066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b="1"/>
              <a:t>…</a:t>
            </a:r>
            <a:endParaRPr lang="zh-CN" altLang="en-US" sz="3200" b="1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8C8F9CA-9966-A80E-3463-C29D27CE5664}"/>
              </a:ext>
            </a:extLst>
          </p:cNvPr>
          <p:cNvCxnSpPr>
            <a:cxnSpLocks/>
          </p:cNvCxnSpPr>
          <p:nvPr/>
        </p:nvCxnSpPr>
        <p:spPr>
          <a:xfrm>
            <a:off x="8191956" y="3476386"/>
            <a:ext cx="783085" cy="0"/>
          </a:xfrm>
          <a:prstGeom prst="straightConnector1">
            <a:avLst/>
          </a:prstGeom>
          <a:ln w="25400">
            <a:solidFill>
              <a:srgbClr val="0067E0">
                <a:alpha val="99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9CC022D6-8506-B602-6FF2-9CFB2CB17C70}"/>
              </a:ext>
            </a:extLst>
          </p:cNvPr>
          <p:cNvSpPr txBox="1"/>
          <p:nvPr/>
        </p:nvSpPr>
        <p:spPr>
          <a:xfrm>
            <a:off x="8191955" y="3522579"/>
            <a:ext cx="2077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Load</a:t>
            </a:r>
            <a:r>
              <a:rPr kumimoji="1" lang="zh-CN" altLang="en-US"/>
              <a:t> </a:t>
            </a:r>
            <a:r>
              <a:rPr kumimoji="1" lang="en-US" altLang="zh-CN"/>
              <a:t>model</a:t>
            </a:r>
            <a:r>
              <a:rPr kumimoji="1" lang="zh-CN" altLang="en-US"/>
              <a:t> </a:t>
            </a:r>
            <a:r>
              <a:rPr kumimoji="1" lang="en-US" altLang="zh-CN"/>
              <a:t>parameters</a:t>
            </a:r>
            <a:endParaRPr lang="zh-CN" altLang="en-US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4EE30F17-CF30-D113-74B0-7A3F97425E75}"/>
              </a:ext>
            </a:extLst>
          </p:cNvPr>
          <p:cNvCxnSpPr>
            <a:cxnSpLocks/>
          </p:cNvCxnSpPr>
          <p:nvPr/>
        </p:nvCxnSpPr>
        <p:spPr>
          <a:xfrm>
            <a:off x="8171802" y="4544229"/>
            <a:ext cx="783085" cy="0"/>
          </a:xfrm>
          <a:prstGeom prst="straightConnector1">
            <a:avLst/>
          </a:prstGeom>
          <a:ln w="2540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AC215E95-1339-2E92-0F5F-1E944F37497D}"/>
              </a:ext>
            </a:extLst>
          </p:cNvPr>
          <p:cNvSpPr txBox="1"/>
          <p:nvPr/>
        </p:nvSpPr>
        <p:spPr>
          <a:xfrm>
            <a:off x="8171802" y="4590422"/>
            <a:ext cx="1646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Request execution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53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2" grpId="0" animBg="1"/>
      <p:bldP spid="33" grpId="0"/>
      <p:bldP spid="38" grpId="0" animBg="1"/>
      <p:bldP spid="39" grpId="0"/>
      <p:bldP spid="40" grpId="0"/>
      <p:bldP spid="41" grpId="0" animBg="1"/>
      <p:bldP spid="42" grpId="0" animBg="1"/>
      <p:bldP spid="4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77B093-1E88-89BC-CDF3-B091A79B6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End-to-end system: </a:t>
            </a:r>
            <a:r>
              <a:rPr kumimoji="1" lang="en-US" altLang="zh-CN" err="1"/>
              <a:t>BlitzScale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pic>
        <p:nvPicPr>
          <p:cNvPr id="6" name="内容占位符 5" descr="图表&#10;&#10;AI 生成的内容可能不正确。">
            <a:extLst>
              <a:ext uri="{FF2B5EF4-FFF2-40B4-BE49-F238E27FC236}">
                <a16:creationId xmlns:a16="http://schemas.microsoft.com/office/drawing/2014/main" id="{A98CFAA2-6219-CF25-67A5-8A5B71F8E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8"/>
          <a:stretch/>
        </p:blipFill>
        <p:spPr>
          <a:xfrm>
            <a:off x="154364" y="3491533"/>
            <a:ext cx="9816583" cy="151503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F1A550-9A05-478B-4B29-25D7D950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93</a:t>
            </a:fld>
            <a:endParaRPr lang="zh-CN" altLang="en-US"/>
          </a:p>
        </p:txBody>
      </p:sp>
      <p:pic>
        <p:nvPicPr>
          <p:cNvPr id="8" name="图片 7" descr="图表&#10;&#10;AI 生成的内容可能不正确。">
            <a:extLst>
              <a:ext uri="{FF2B5EF4-FFF2-40B4-BE49-F238E27FC236}">
                <a16:creationId xmlns:a16="http://schemas.microsoft.com/office/drawing/2014/main" id="{22A28E33-90E2-BA64-8814-13152E59F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173" y="708434"/>
            <a:ext cx="5530213" cy="1798259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2AC2936-C707-4EF0-507C-84C083A889B7}"/>
              </a:ext>
            </a:extLst>
          </p:cNvPr>
          <p:cNvSpPr txBox="1">
            <a:spLocks/>
          </p:cNvSpPr>
          <p:nvPr/>
        </p:nvSpPr>
        <p:spPr>
          <a:xfrm>
            <a:off x="508000" y="985290"/>
            <a:ext cx="9144000" cy="2659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Lato" panose="020F0502020204030203" pitchFamily="34" charset="0"/>
                <a:ea typeface="微软雅黑" panose="020B0503020204020204" pitchFamily="34" charset="-122"/>
                <a:cs typeface="Lato" panose="020F0502020204030203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Baseline: </a:t>
            </a:r>
          </a:p>
          <a:p>
            <a:pPr lvl="1"/>
            <a:r>
              <a:rPr kumimoji="1" lang="en-US" altLang="zh-CN"/>
              <a:t>DistServe@OSDI’24 (static)</a:t>
            </a:r>
          </a:p>
          <a:p>
            <a:pPr lvl="1"/>
            <a:r>
              <a:rPr kumimoji="1" lang="en-US" altLang="zh-CN"/>
              <a:t>ServerlessLLM@OSDI’24 (autoscaling) </a:t>
            </a:r>
          </a:p>
          <a:p>
            <a:pPr lvl="1"/>
            <a:r>
              <a:rPr kumimoji="1" lang="en-US" altLang="zh-CN"/>
              <a:t>Full: </a:t>
            </a:r>
            <a:r>
              <a:rPr kumimoji="1" lang="en-US" altLang="zh-CN" err="1"/>
              <a:t>DistServe</a:t>
            </a:r>
            <a:r>
              <a:rPr kumimoji="1" lang="en-US" altLang="zh-CN"/>
              <a:t> uses all the GPUs</a:t>
            </a:r>
          </a:p>
          <a:p>
            <a:pPr>
              <a:spcBef>
                <a:spcPts val="2400"/>
              </a:spcBef>
            </a:pPr>
            <a:r>
              <a:rPr kumimoji="1" lang="en-US" altLang="zh-CN" err="1"/>
              <a:t>BlitzScale</a:t>
            </a:r>
            <a:r>
              <a:rPr kumimoji="1" lang="en-US" altLang="zh-CN"/>
              <a:t> has better performance and GPU utilizations 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27263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31903E-B64C-0116-4990-92FF88CB5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Summary of our work on LLM autoscaling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91378D-4DCE-0E42-AE58-6129A7853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985292"/>
            <a:ext cx="9144000" cy="45008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Autoscaling is non-trivial for LLM serving </a:t>
            </a:r>
          </a:p>
          <a:p>
            <a:pPr lvl="1"/>
            <a:r>
              <a:rPr kumimoji="1" lang="en-US" altLang="zh-CN" dirty="0"/>
              <a:t>Because (1) model parameters are large &amp; (2) they cannot be partially loaded </a:t>
            </a:r>
          </a:p>
          <a:p>
            <a:pPr lvl="1"/>
            <a:r>
              <a:rPr kumimoji="1" lang="en-US" altLang="zh-CN" dirty="0"/>
              <a:t>Other overheads can be eliminated by </a:t>
            </a:r>
            <a:r>
              <a:rPr kumimoji="1" lang="en-US" altLang="zh-CN" dirty="0" err="1"/>
              <a:t>PhoenixOS</a:t>
            </a:r>
            <a:r>
              <a:rPr kumimoji="1" lang="en-US" altLang="zh-CN" dirty="0"/>
              <a:t>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In our work (</a:t>
            </a:r>
            <a:r>
              <a:rPr kumimoji="1" lang="en-US" altLang="zh-CN" dirty="0" err="1"/>
              <a:t>BlitzScale</a:t>
            </a:r>
            <a:r>
              <a:rPr kumimoji="1" lang="en-US" altLang="zh-CN" dirty="0"/>
              <a:t>), we show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zh-CN" b="0" dirty="0"/>
              <a:t>Model loading can be made </a:t>
            </a:r>
            <a:r>
              <a:rPr kumimoji="1" lang="en-US" altLang="zh-CN" dirty="0">
                <a:solidFill>
                  <a:srgbClr val="C00000"/>
                </a:solidFill>
              </a:rPr>
              <a:t>fast</a:t>
            </a:r>
            <a:r>
              <a:rPr kumimoji="1" lang="en-US" altLang="zh-CN" b="0" dirty="0">
                <a:solidFill>
                  <a:srgbClr val="C00000"/>
                </a:solidFill>
              </a:rPr>
              <a:t>  </a:t>
            </a:r>
            <a:r>
              <a:rPr kumimoji="1" lang="en-US" altLang="zh-CN" b="0" dirty="0"/>
              <a:t>by carefully leveraging network between accelerators 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zh-CN" b="0" dirty="0"/>
              <a:t>Model loading can be made </a:t>
            </a:r>
            <a:r>
              <a:rPr kumimoji="1" lang="en-US" altLang="zh-CN" dirty="0">
                <a:solidFill>
                  <a:srgbClr val="C00000"/>
                </a:solidFill>
              </a:rPr>
              <a:t>live</a:t>
            </a:r>
            <a:r>
              <a:rPr kumimoji="1" lang="en-US" altLang="zh-CN" b="0" dirty="0"/>
              <a:t> by leveraging the model inference properties</a:t>
            </a:r>
          </a:p>
          <a:p>
            <a:pPr marL="342900" indent="-342900">
              <a:buFont typeface="+mj-lt"/>
              <a:buAutoNum type="arabicPeriod"/>
            </a:pPr>
            <a:endParaRPr kumimoji="1" lang="en-US" altLang="zh-CN" b="0" dirty="0"/>
          </a:p>
          <a:p>
            <a:r>
              <a:rPr kumimoji="1" lang="en-US" altLang="zh-CN" dirty="0"/>
              <a:t>We have mode design details, please check our preprint if you are interested </a:t>
            </a:r>
            <a:r>
              <a:rPr kumimoji="1" lang="en-US" altLang="zh-CN" dirty="0">
                <a:sym typeface="Wingdings" pitchFamily="2" charset="2"/>
              </a:rPr>
              <a:t>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DFC97F-F027-9EA6-3238-D709636F9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60842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A78389-F4B5-2D97-83BB-4338001D0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Auto-scaling is a promising solution for achieving both high-performance &amp; low cost</a:t>
            </a:r>
          </a:p>
          <a:p>
            <a:pPr lvl="1"/>
            <a:r>
              <a:rPr kumimoji="1" lang="en-US" altLang="zh-CN" dirty="0"/>
              <a:t>The key success is to minimize the job startup cost </a:t>
            </a:r>
          </a:p>
          <a:p>
            <a:r>
              <a:rPr kumimoji="1" lang="en-US" altLang="zh-CN" dirty="0"/>
              <a:t>For these costs, we can systematically reduce them via system-model co-design </a:t>
            </a:r>
          </a:p>
          <a:p>
            <a:pPr lvl="1"/>
            <a:r>
              <a:rPr kumimoji="1" lang="en-US" altLang="zh-CN" dirty="0"/>
              <a:t>Most of our paper is available; and most code is (and will be) available </a:t>
            </a:r>
            <a:endParaRPr kumimoji="1"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14C8C753-C7B6-AB81-D5B9-2A6078497DF4}"/>
              </a:ext>
            </a:extLst>
          </p:cNvPr>
          <p:cNvSpPr txBox="1">
            <a:spLocks/>
          </p:cNvSpPr>
          <p:nvPr/>
        </p:nvSpPr>
        <p:spPr>
          <a:xfrm>
            <a:off x="508000" y="230400"/>
            <a:ext cx="4276651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 dirty="0"/>
              <a:t>Conclusion  </a:t>
            </a:r>
            <a:endParaRPr kumimoji="1"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9BCAB16E-0EA4-D2A5-3E89-E04D2AA7D40D}"/>
              </a:ext>
            </a:extLst>
          </p:cNvPr>
          <p:cNvCxnSpPr/>
          <p:nvPr/>
        </p:nvCxnSpPr>
        <p:spPr>
          <a:xfrm>
            <a:off x="978535" y="3934062"/>
            <a:ext cx="8361680" cy="0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EAC83913-D236-2C43-1793-2C786376A6DA}"/>
              </a:ext>
            </a:extLst>
          </p:cNvPr>
          <p:cNvSpPr txBox="1"/>
          <p:nvPr/>
        </p:nvSpPr>
        <p:spPr>
          <a:xfrm>
            <a:off x="507999" y="2570612"/>
            <a:ext cx="4101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Lato" panose="020F0502020204030203" pitchFamily="34" charset="0"/>
              </a:rPr>
              <a:t>Model serving auto scaling overhead </a:t>
            </a:r>
            <a:endParaRPr lang="zh-CN" altLang="en-US" dirty="0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B8D1613F-EF6D-FE7A-88A8-C0984BD25091}"/>
              </a:ext>
            </a:extLst>
          </p:cNvPr>
          <p:cNvSpPr/>
          <p:nvPr/>
        </p:nvSpPr>
        <p:spPr>
          <a:xfrm>
            <a:off x="1092092" y="2923706"/>
            <a:ext cx="702841" cy="959556"/>
          </a:xfrm>
          <a:custGeom>
            <a:avLst/>
            <a:gdLst>
              <a:gd name="connsiteX0" fmla="*/ 386752 w 702841"/>
              <a:gd name="connsiteY0" fmla="*/ 0 h 959556"/>
              <a:gd name="connsiteX1" fmla="*/ 2930 w 702841"/>
              <a:gd name="connsiteY1" fmla="*/ 440267 h 959556"/>
              <a:gd name="connsiteX2" fmla="*/ 567375 w 702841"/>
              <a:gd name="connsiteY2" fmla="*/ 541867 h 959556"/>
              <a:gd name="connsiteX3" fmla="*/ 702841 w 702841"/>
              <a:gd name="connsiteY3" fmla="*/ 959556 h 95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841" h="959556">
                <a:moveTo>
                  <a:pt x="386752" y="0"/>
                </a:moveTo>
                <a:cubicBezTo>
                  <a:pt x="179789" y="174978"/>
                  <a:pt x="-27174" y="349956"/>
                  <a:pt x="2930" y="440267"/>
                </a:cubicBezTo>
                <a:cubicBezTo>
                  <a:pt x="33034" y="530578"/>
                  <a:pt x="450723" y="455319"/>
                  <a:pt x="567375" y="541867"/>
                </a:cubicBezTo>
                <a:cubicBezTo>
                  <a:pt x="684027" y="628415"/>
                  <a:pt x="693434" y="793985"/>
                  <a:pt x="702841" y="95955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1C21A30-CF62-D1E3-C293-F3A8D10944B2}"/>
              </a:ext>
            </a:extLst>
          </p:cNvPr>
          <p:cNvSpPr/>
          <p:nvPr/>
        </p:nvSpPr>
        <p:spPr>
          <a:xfrm>
            <a:off x="1693333" y="3859084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858E5CD-04AD-ABAA-5032-5FC7EFE3FCED}"/>
              </a:ext>
            </a:extLst>
          </p:cNvPr>
          <p:cNvSpPr txBox="1"/>
          <p:nvPr/>
        </p:nvSpPr>
        <p:spPr>
          <a:xfrm>
            <a:off x="8785613" y="4060684"/>
            <a:ext cx="75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>
                <a:latin typeface="Lato" panose="020F0502020204030203" pitchFamily="34" charset="0"/>
              </a:rPr>
              <a:t>Time</a:t>
            </a:r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B6CC7FA-097C-79D6-FF61-52F6D15625BA}"/>
              </a:ext>
            </a:extLst>
          </p:cNvPr>
          <p:cNvSpPr/>
          <p:nvPr/>
        </p:nvSpPr>
        <p:spPr>
          <a:xfrm>
            <a:off x="4085340" y="3859084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66B18091-AE24-E8E5-D686-E6AACFDBBCB6}"/>
              </a:ext>
            </a:extLst>
          </p:cNvPr>
          <p:cNvSpPr/>
          <p:nvPr/>
        </p:nvSpPr>
        <p:spPr>
          <a:xfrm rot="5400000">
            <a:off x="2755100" y="2663390"/>
            <a:ext cx="369330" cy="2132356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FB85521-AA5C-1184-1CD7-E76F183F664A}"/>
              </a:ext>
            </a:extLst>
          </p:cNvPr>
          <p:cNvSpPr txBox="1"/>
          <p:nvPr/>
        </p:nvSpPr>
        <p:spPr>
          <a:xfrm>
            <a:off x="1873587" y="3100112"/>
            <a:ext cx="2442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Python initialization 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2EBDB79-C307-F41A-4CD5-0A7D2E8BCF53}"/>
              </a:ext>
            </a:extLst>
          </p:cNvPr>
          <p:cNvSpPr/>
          <p:nvPr/>
        </p:nvSpPr>
        <p:spPr>
          <a:xfrm>
            <a:off x="5706469" y="3859084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5F495A93-D4FD-06B4-4B82-C26E8DA38AFC}"/>
              </a:ext>
            </a:extLst>
          </p:cNvPr>
          <p:cNvSpPr/>
          <p:nvPr/>
        </p:nvSpPr>
        <p:spPr>
          <a:xfrm rot="5400000">
            <a:off x="4812839" y="3072621"/>
            <a:ext cx="369330" cy="1317972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BC6A439-8D2E-51F5-66DE-B44B77BB2294}"/>
              </a:ext>
            </a:extLst>
          </p:cNvPr>
          <p:cNvSpPr txBox="1"/>
          <p:nvPr/>
        </p:nvSpPr>
        <p:spPr>
          <a:xfrm>
            <a:off x="4304587" y="3100112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GPU context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8CC534-B78C-3FE9-514F-99B180F8D94F}"/>
              </a:ext>
            </a:extLst>
          </p:cNvPr>
          <p:cNvSpPr/>
          <p:nvPr/>
        </p:nvSpPr>
        <p:spPr>
          <a:xfrm>
            <a:off x="7593019" y="3859084"/>
            <a:ext cx="203200" cy="20160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44EBABFF-65BC-5602-22F6-9BD47CDD606C}"/>
              </a:ext>
            </a:extLst>
          </p:cNvPr>
          <p:cNvSpPr/>
          <p:nvPr/>
        </p:nvSpPr>
        <p:spPr>
          <a:xfrm rot="5400000">
            <a:off x="6546888" y="2952092"/>
            <a:ext cx="369330" cy="1543811"/>
          </a:xfrm>
          <a:prstGeom prst="leftBrace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F860CC7-478F-4DDD-44CE-0A4185748F8E}"/>
              </a:ext>
            </a:extLst>
          </p:cNvPr>
          <p:cNvSpPr txBox="1"/>
          <p:nvPr/>
        </p:nvSpPr>
        <p:spPr>
          <a:xfrm>
            <a:off x="5970514" y="3110024"/>
            <a:ext cx="1900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Model loading</a:t>
            </a:r>
            <a:endParaRPr lang="zh-CN" altLang="en-US">
              <a:latin typeface="Lato" panose="020F0502020204030203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9F55911-829E-54F1-1610-4B7F9A49437D}"/>
              </a:ext>
            </a:extLst>
          </p:cNvPr>
          <p:cNvSpPr/>
          <p:nvPr/>
        </p:nvSpPr>
        <p:spPr>
          <a:xfrm>
            <a:off x="7870784" y="3847509"/>
            <a:ext cx="1134319" cy="201600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BC9999E-6801-4340-C1B4-0F170DE2FF8E}"/>
              </a:ext>
            </a:extLst>
          </p:cNvPr>
          <p:cNvSpPr txBox="1"/>
          <p:nvPr/>
        </p:nvSpPr>
        <p:spPr>
          <a:xfrm>
            <a:off x="8026775" y="3110266"/>
            <a:ext cx="1758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latin typeface="Lato" panose="020F0502020204030203" pitchFamily="34" charset="0"/>
              </a:rPr>
              <a:t>“Good day …”</a:t>
            </a:r>
            <a:endParaRPr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A99BEA33-947C-3C5A-8E65-BBF3ADAA7D58}"/>
              </a:ext>
            </a:extLst>
          </p:cNvPr>
          <p:cNvSpPr/>
          <p:nvPr/>
        </p:nvSpPr>
        <p:spPr>
          <a:xfrm>
            <a:off x="8211342" y="3431852"/>
            <a:ext cx="1030681" cy="393540"/>
          </a:xfrm>
          <a:custGeom>
            <a:avLst/>
            <a:gdLst>
              <a:gd name="connsiteX0" fmla="*/ 816911 w 1030681"/>
              <a:gd name="connsiteY0" fmla="*/ 393540 h 393540"/>
              <a:gd name="connsiteX1" fmla="*/ 990531 w 1030681"/>
              <a:gd name="connsiteY1" fmla="*/ 254643 h 393540"/>
              <a:gd name="connsiteX2" fmla="*/ 145580 w 1030681"/>
              <a:gd name="connsiteY2" fmla="*/ 243069 h 393540"/>
              <a:gd name="connsiteX3" fmla="*/ 6683 w 1030681"/>
              <a:gd name="connsiteY3" fmla="*/ 0 h 3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0681" h="393540">
                <a:moveTo>
                  <a:pt x="816911" y="393540"/>
                </a:moveTo>
                <a:cubicBezTo>
                  <a:pt x="959665" y="336630"/>
                  <a:pt x="1102419" y="279721"/>
                  <a:pt x="990531" y="254643"/>
                </a:cubicBezTo>
                <a:cubicBezTo>
                  <a:pt x="878643" y="229565"/>
                  <a:pt x="309555" y="285510"/>
                  <a:pt x="145580" y="243069"/>
                </a:cubicBezTo>
                <a:cubicBezTo>
                  <a:pt x="-18395" y="200628"/>
                  <a:pt x="-5856" y="100314"/>
                  <a:pt x="6683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4D52C66-3A96-CF0A-8245-78EBDAEFED34}"/>
              </a:ext>
            </a:extLst>
          </p:cNvPr>
          <p:cNvSpPr/>
          <p:nvPr/>
        </p:nvSpPr>
        <p:spPr>
          <a:xfrm>
            <a:off x="1349877" y="4125364"/>
            <a:ext cx="2417710" cy="216585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C90EDEA6-15BC-522E-112F-8E8D7B20545B}"/>
              </a:ext>
            </a:extLst>
          </p:cNvPr>
          <p:cNvCxnSpPr/>
          <p:nvPr/>
        </p:nvCxnSpPr>
        <p:spPr>
          <a:xfrm flipV="1">
            <a:off x="1794933" y="2874561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0665B0E7-C344-33FF-C35E-B1F6FEB2A341}"/>
              </a:ext>
            </a:extLst>
          </p:cNvPr>
          <p:cNvCxnSpPr/>
          <p:nvPr/>
        </p:nvCxnSpPr>
        <p:spPr>
          <a:xfrm flipV="1">
            <a:off x="4161107" y="2814827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DD47CF7D-DC8A-A404-D931-70C46B3A9034}"/>
              </a:ext>
            </a:extLst>
          </p:cNvPr>
          <p:cNvCxnSpPr/>
          <p:nvPr/>
        </p:nvCxnSpPr>
        <p:spPr>
          <a:xfrm flipV="1">
            <a:off x="5879775" y="2814827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35B8FD14-200B-68C4-BBB2-95403335C397}"/>
              </a:ext>
            </a:extLst>
          </p:cNvPr>
          <p:cNvCxnSpPr/>
          <p:nvPr/>
        </p:nvCxnSpPr>
        <p:spPr>
          <a:xfrm flipV="1">
            <a:off x="7675917" y="2862780"/>
            <a:ext cx="0" cy="1329541"/>
          </a:xfrm>
          <a:prstGeom prst="line">
            <a:avLst/>
          </a:prstGeom>
          <a:ln w="19050">
            <a:solidFill>
              <a:srgbClr val="C00000"/>
            </a:solidFill>
            <a:prstDash val="sys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77EC0C2-5B15-DD44-E871-C857C462CB32}"/>
              </a:ext>
            </a:extLst>
          </p:cNvPr>
          <p:cNvSpPr txBox="1"/>
          <p:nvPr/>
        </p:nvSpPr>
        <p:spPr>
          <a:xfrm>
            <a:off x="1466608" y="4149725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strike="sngStrike" dirty="0">
                <a:solidFill>
                  <a:srgbClr val="C00000"/>
                </a:solidFill>
                <a:latin typeface="Lato" panose="020F0502020204030203" pitchFamily="34" charset="0"/>
              </a:rPr>
              <a:t>10 – 60 seconds</a:t>
            </a:r>
            <a:endParaRPr lang="zh-CN" altLang="en-US" b="1" strike="sngStrike" dirty="0">
              <a:solidFill>
                <a:srgbClr val="C0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768C79D-0115-4B53-C3EF-69CBA36EF1FE}"/>
              </a:ext>
            </a:extLst>
          </p:cNvPr>
          <p:cNvSpPr txBox="1"/>
          <p:nvPr/>
        </p:nvSpPr>
        <p:spPr>
          <a:xfrm>
            <a:off x="3966808" y="4154337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strike="sngStrike" dirty="0">
                <a:solidFill>
                  <a:srgbClr val="C00000"/>
                </a:solidFill>
                <a:latin typeface="Lato" panose="020F0502020204030203" pitchFamily="34" charset="0"/>
              </a:rPr>
              <a:t>2 – 4 seconds</a:t>
            </a:r>
            <a:endParaRPr lang="zh-CN" altLang="en-US" b="1" strike="sngStrike" dirty="0">
              <a:solidFill>
                <a:srgbClr val="C0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B573CF3-78B8-EAB7-EA9B-E23130A7B6B8}"/>
              </a:ext>
            </a:extLst>
          </p:cNvPr>
          <p:cNvSpPr txBox="1"/>
          <p:nvPr/>
        </p:nvSpPr>
        <p:spPr>
          <a:xfrm>
            <a:off x="5879775" y="4146856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strike="sngStrike" dirty="0">
                <a:solidFill>
                  <a:srgbClr val="C00000"/>
                </a:solidFill>
                <a:latin typeface="Lato" panose="020F0502020204030203" pitchFamily="34" charset="0"/>
              </a:rPr>
              <a:t>1 – 10 seconds</a:t>
            </a:r>
            <a:endParaRPr lang="zh-CN" altLang="en-US" b="1" strike="sngStrike" dirty="0">
              <a:solidFill>
                <a:srgbClr val="C0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A556FEB-1298-C3CD-9F8E-D77C54B03E51}"/>
              </a:ext>
            </a:extLst>
          </p:cNvPr>
          <p:cNvSpPr txBox="1"/>
          <p:nvPr/>
        </p:nvSpPr>
        <p:spPr>
          <a:xfrm>
            <a:off x="1466607" y="4578606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Lato" panose="020F0502020204030203" pitchFamily="34" charset="0"/>
              </a:rPr>
              <a:t>MITOSIS@OSDI’23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335FA51-D5CF-C65A-4BC1-D462EE7C1CDA}"/>
              </a:ext>
            </a:extLst>
          </p:cNvPr>
          <p:cNvSpPr txBox="1"/>
          <p:nvPr/>
        </p:nvSpPr>
        <p:spPr>
          <a:xfrm>
            <a:off x="3878479" y="4578606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 err="1">
                <a:latin typeface="Lato" panose="020F0502020204030203" pitchFamily="34" charset="0"/>
              </a:rPr>
              <a:t>PhoenixOS@arXiv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B7E02EE-FF11-29F7-0192-651209BBB7E5}"/>
              </a:ext>
            </a:extLst>
          </p:cNvPr>
          <p:cNvSpPr txBox="1"/>
          <p:nvPr/>
        </p:nvSpPr>
        <p:spPr>
          <a:xfrm>
            <a:off x="6290351" y="4582263"/>
            <a:ext cx="2238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Lato" panose="020F0502020204030203" pitchFamily="34" charset="0"/>
              </a:rPr>
              <a:t>BlitzScale@OSDI’25</a:t>
            </a:r>
            <a:endParaRPr lang="zh-CN" altLang="en-US" dirty="0"/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CF5626CD-1162-17FF-455A-E863E4C6A76D}"/>
              </a:ext>
            </a:extLst>
          </p:cNvPr>
          <p:cNvCxnSpPr/>
          <p:nvPr/>
        </p:nvCxnSpPr>
        <p:spPr>
          <a:xfrm>
            <a:off x="402856" y="2570612"/>
            <a:ext cx="9354288" cy="0"/>
          </a:xfrm>
          <a:prstGeom prst="line">
            <a:avLst/>
          </a:prstGeom>
          <a:ln w="1905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57CA1824-B0EF-3B9D-4FC2-2355622F0459}"/>
              </a:ext>
            </a:extLst>
          </p:cNvPr>
          <p:cNvSpPr/>
          <p:nvPr/>
        </p:nvSpPr>
        <p:spPr>
          <a:xfrm>
            <a:off x="1466607" y="4204102"/>
            <a:ext cx="2238049" cy="74383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99172E0-E219-AA43-7429-60B7844724B6}"/>
              </a:ext>
            </a:extLst>
          </p:cNvPr>
          <p:cNvSpPr/>
          <p:nvPr/>
        </p:nvSpPr>
        <p:spPr>
          <a:xfrm>
            <a:off x="3841095" y="4215333"/>
            <a:ext cx="2238049" cy="74383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166A58E-3531-4870-4B02-2FBAD0DF0536}"/>
              </a:ext>
            </a:extLst>
          </p:cNvPr>
          <p:cNvSpPr/>
          <p:nvPr/>
        </p:nvSpPr>
        <p:spPr>
          <a:xfrm>
            <a:off x="6199894" y="4207242"/>
            <a:ext cx="2238049" cy="743836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D22FD5B-3A50-7908-3337-4947ADB9DB46}"/>
              </a:ext>
            </a:extLst>
          </p:cNvPr>
          <p:cNvSpPr txBox="1"/>
          <p:nvPr/>
        </p:nvSpPr>
        <p:spPr>
          <a:xfrm>
            <a:off x="0" y="5084763"/>
            <a:ext cx="87842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dirty="0"/>
              <a:t>[1] </a:t>
            </a:r>
            <a:r>
              <a:rPr lang="en" altLang="zh-CN" sz="1200" dirty="0">
                <a:solidFill>
                  <a:srgbClr val="000000"/>
                </a:solidFill>
                <a:effectLst/>
                <a:latin typeface="Helvetica" pitchFamily="2" charset="0"/>
              </a:rPr>
              <a:t>No Provisioned Concurrency: Fast RDMA-codesigned Remote Fork for Serverless Computing, OSDI’23</a:t>
            </a:r>
          </a:p>
          <a:p>
            <a:r>
              <a:rPr lang="en" altLang="zh-CN" sz="1200" dirty="0">
                <a:solidFill>
                  <a:srgbClr val="000000"/>
                </a:solidFill>
                <a:latin typeface="Helvetica" pitchFamily="2" charset="0"/>
              </a:rPr>
              <a:t>[2] </a:t>
            </a:r>
            <a:r>
              <a:rPr lang="en" altLang="zh-CN" sz="1200" dirty="0" err="1">
                <a:solidFill>
                  <a:srgbClr val="000000"/>
                </a:solidFill>
                <a:latin typeface="Helvetica" pitchFamily="2" charset="0"/>
              </a:rPr>
              <a:t>ParallelGPUOS</a:t>
            </a:r>
            <a:r>
              <a:rPr lang="en" altLang="zh-CN" sz="1200" dirty="0">
                <a:solidFill>
                  <a:srgbClr val="000000"/>
                </a:solidFill>
                <a:latin typeface="Helvetica" pitchFamily="2" charset="0"/>
              </a:rPr>
              <a:t>: a concurrent OS-level GPU checkpoint and restore system, arXiv’24  </a:t>
            </a:r>
          </a:p>
          <a:p>
            <a:r>
              <a:rPr lang="en" altLang="zh-CN" sz="1200" dirty="0">
                <a:solidFill>
                  <a:srgbClr val="000000"/>
                </a:solidFill>
                <a:effectLst/>
                <a:latin typeface="Helvetica" pitchFamily="2" charset="0"/>
              </a:rPr>
              <a:t>[3] Fast and Live Model Auto Scaling with O(1) Host Caching, </a:t>
            </a:r>
            <a:r>
              <a:rPr lang="en" altLang="zh-CN" sz="1200" dirty="0">
                <a:solidFill>
                  <a:srgbClr val="000000"/>
                </a:solidFill>
                <a:latin typeface="Helvetica" pitchFamily="2" charset="0"/>
              </a:rPr>
              <a:t>OSDI’25</a:t>
            </a:r>
            <a:r>
              <a:rPr lang="en" altLang="zh-CN" sz="12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</a:p>
          <a:p>
            <a:endParaRPr kumimoji="1" lang="en-US" altLang="zh-CN" sz="1200" dirty="0"/>
          </a:p>
        </p:txBody>
      </p:sp>
      <p:sp>
        <p:nvSpPr>
          <p:cNvPr id="39" name="标题 38">
            <a:extLst>
              <a:ext uri="{FF2B5EF4-FFF2-40B4-BE49-F238E27FC236}">
                <a16:creationId xmlns:a16="http://schemas.microsoft.com/office/drawing/2014/main" id="{442459B0-09FA-6E3C-76B2-AE9F6A243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3823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F9B9-2E1B-194C-F52D-F1B51A34E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DDBBF-0568-9FD5-93BD-E96C889D2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70" y="2132959"/>
            <a:ext cx="9144000" cy="900442"/>
          </a:xfrm>
        </p:spPr>
        <p:txBody>
          <a:bodyPr/>
          <a:lstStyle/>
          <a:p>
            <a:pPr algn="ctr"/>
            <a:r>
              <a:rPr kumimoji="1" lang="en-US" altLang="zh-CN" dirty="0"/>
              <a:t>One more thing </a:t>
            </a:r>
            <a:endParaRPr kumimoji="1" lang="zh-CN" altLang="en-US" u="sng" dirty="0"/>
          </a:p>
        </p:txBody>
      </p:sp>
    </p:spTree>
    <p:extLst>
      <p:ext uri="{BB962C8B-B14F-4D97-AF65-F5344CB8AC3E}">
        <p14:creationId xmlns:p14="http://schemas.microsoft.com/office/powerpoint/2010/main" val="25924085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D21EF7-E86E-C167-F520-488C214E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Think: for autoscaling + live migration, which steps we are missing?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FBE075-BFB7-4509-365D-AB0B9C4CD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Live migration</a:t>
            </a:r>
          </a:p>
          <a:p>
            <a:pPr lvl="1"/>
            <a:r>
              <a:rPr kumimoji="1" lang="en-US" altLang="zh-CN" dirty="0"/>
              <a:t>Migrate a GPU process from one machine to another </a:t>
            </a:r>
            <a:r>
              <a:rPr kumimoji="1" lang="en-US" altLang="zh-CN" b="1" dirty="0">
                <a:solidFill>
                  <a:srgbClr val="C00000"/>
                </a:solidFill>
              </a:rPr>
              <a:t>through the network </a:t>
            </a:r>
          </a:p>
          <a:p>
            <a:r>
              <a:rPr kumimoji="1" lang="en-US" altLang="zh-CN" dirty="0"/>
              <a:t>Auto-scaling </a:t>
            </a:r>
          </a:p>
          <a:p>
            <a:pPr lvl="1"/>
            <a:r>
              <a:rPr kumimoji="1" lang="en-US" altLang="zh-CN" dirty="0"/>
              <a:t>Load the model parameters through RDMA-based multicast </a:t>
            </a:r>
          </a:p>
          <a:p>
            <a:r>
              <a:rPr kumimoji="1" lang="en-US" altLang="zh-CN" dirty="0"/>
              <a:t>How to leverage the fast networking?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885DAA-8980-C168-8D20-E3B227396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0101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OSI: An overview of traditional networking</a:t>
            </a:r>
            <a:endParaRPr lang="en" altLang="zh-CN" sz="1600" b="0" dirty="0"/>
          </a:p>
          <a:p>
            <a:pPr lvl="1"/>
            <a:r>
              <a:rPr lang="en" altLang="zh-CN" sz="160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376"/>
          <a:stretch/>
        </p:blipFill>
        <p:spPr>
          <a:xfrm>
            <a:off x="2127672" y="2373566"/>
            <a:ext cx="663508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46E26-AF69-8043-965E-1F7E6BA2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OS implements the traditional network stack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8F7AA7-EDC3-C444-ADDA-DC2AC34B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99</a:t>
            </a:fld>
            <a:endParaRPr lang="zh-CN" altLang="en-US" dirty="0"/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58653106-49A4-5242-9A91-5CEF61C9C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52" y="1164150"/>
            <a:ext cx="7455532" cy="2933665"/>
          </a:xfrm>
          <a:prstGeom prst="rect">
            <a:avLst/>
          </a:prstGeom>
        </p:spPr>
      </p:pic>
      <p:sp>
        <p:nvSpPr>
          <p:cNvPr id="6" name="右弧形箭头 5">
            <a:extLst>
              <a:ext uri="{FF2B5EF4-FFF2-40B4-BE49-F238E27FC236}">
                <a16:creationId xmlns:a16="http://schemas.microsoft.com/office/drawing/2014/main" id="{9A545CCB-D813-AC4B-8941-3E18C64790F4}"/>
              </a:ext>
            </a:extLst>
          </p:cNvPr>
          <p:cNvSpPr/>
          <p:nvPr/>
        </p:nvSpPr>
        <p:spPr>
          <a:xfrm>
            <a:off x="796652" y="1711701"/>
            <a:ext cx="936104" cy="900442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右弧形箭头 6">
            <a:extLst>
              <a:ext uri="{FF2B5EF4-FFF2-40B4-BE49-F238E27FC236}">
                <a16:creationId xmlns:a16="http://schemas.microsoft.com/office/drawing/2014/main" id="{7FA42D11-78ED-664F-8D49-B8C8AF2DFB74}"/>
              </a:ext>
            </a:extLst>
          </p:cNvPr>
          <p:cNvSpPr/>
          <p:nvPr/>
        </p:nvSpPr>
        <p:spPr>
          <a:xfrm>
            <a:off x="796652" y="2904757"/>
            <a:ext cx="936104" cy="900442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" name="右弧形箭头 7">
            <a:extLst>
              <a:ext uri="{FF2B5EF4-FFF2-40B4-BE49-F238E27FC236}">
                <a16:creationId xmlns:a16="http://schemas.microsoft.com/office/drawing/2014/main" id="{8EAB826D-6BB0-8548-8CCA-3EA614161E56}"/>
              </a:ext>
            </a:extLst>
          </p:cNvPr>
          <p:cNvSpPr/>
          <p:nvPr/>
        </p:nvSpPr>
        <p:spPr>
          <a:xfrm rot="10800000">
            <a:off x="8482508" y="1660901"/>
            <a:ext cx="730424" cy="900442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右弧形箭头 8">
            <a:extLst>
              <a:ext uri="{FF2B5EF4-FFF2-40B4-BE49-F238E27FC236}">
                <a16:creationId xmlns:a16="http://schemas.microsoft.com/office/drawing/2014/main" id="{0A6C3E53-5033-C24A-88EC-F2D8D4A6A4AD}"/>
              </a:ext>
            </a:extLst>
          </p:cNvPr>
          <p:cNvSpPr/>
          <p:nvPr/>
        </p:nvSpPr>
        <p:spPr>
          <a:xfrm rot="10800000">
            <a:off x="8482508" y="2816336"/>
            <a:ext cx="730424" cy="900442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9A37344-EC8D-3D4A-B607-309D74E20785}"/>
              </a:ext>
            </a:extLst>
          </p:cNvPr>
          <p:cNvSpPr/>
          <p:nvPr/>
        </p:nvSpPr>
        <p:spPr>
          <a:xfrm>
            <a:off x="1376855" y="1833707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CPU copy</a:t>
            </a:r>
            <a:endParaRPr lang="zh-CN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30C4A47-B1DB-5345-ABE2-B3633CBD9B8E}"/>
              </a:ext>
            </a:extLst>
          </p:cNvPr>
          <p:cNvSpPr/>
          <p:nvPr/>
        </p:nvSpPr>
        <p:spPr>
          <a:xfrm>
            <a:off x="6853560" y="1848549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CPU copy</a:t>
            </a:r>
            <a:endParaRPr lang="zh-CN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A04B9E2-5C8A-D443-89CC-BE500BEBA47D}"/>
              </a:ext>
            </a:extLst>
          </p:cNvPr>
          <p:cNvSpPr/>
          <p:nvPr/>
        </p:nvSpPr>
        <p:spPr>
          <a:xfrm>
            <a:off x="1376855" y="3185701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DMA copy</a:t>
            </a:r>
            <a:endParaRPr lang="zh-CN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9A9C67B-77F2-034C-88CF-FAD18452F6D1}"/>
              </a:ext>
            </a:extLst>
          </p:cNvPr>
          <p:cNvSpPr/>
          <p:nvPr/>
        </p:nvSpPr>
        <p:spPr>
          <a:xfrm>
            <a:off x="6853561" y="3210057"/>
            <a:ext cx="208351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DMA copy</a:t>
            </a:r>
            <a:endParaRPr lang="zh-CN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94130F1-72C3-ED4D-999C-D6729D47D79F}"/>
              </a:ext>
            </a:extLst>
          </p:cNvPr>
          <p:cNvSpPr/>
          <p:nvPr/>
        </p:nvSpPr>
        <p:spPr>
          <a:xfrm>
            <a:off x="4065873" y="2392067"/>
            <a:ext cx="20835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Protocol</a:t>
            </a:r>
          </a:p>
          <a:p>
            <a:pPr algn="ctr"/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Processing</a:t>
            </a:r>
            <a:endParaRPr lang="zh-CN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10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网卡_百度百科">
            <a:extLst>
              <a:ext uri="{FF2B5EF4-FFF2-40B4-BE49-F238E27FC236}">
                <a16:creationId xmlns:a16="http://schemas.microsoft.com/office/drawing/2014/main" id="{60400E8F-6245-A147-8CBB-5609D1896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049" y="432435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AE4BC9E-60B1-0947-B409-6AA6A637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Packet processing in Linux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8AFAAF-BAE3-B24B-B0E9-502E7FDF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100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B37A06AE-1C63-6B4B-AD59-001A8234FCAE}"/>
              </a:ext>
            </a:extLst>
          </p:cNvPr>
          <p:cNvCxnSpPr/>
          <p:nvPr/>
        </p:nvCxnSpPr>
        <p:spPr>
          <a:xfrm>
            <a:off x="508000" y="235344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2668177C-8520-474F-BCDC-D7F2D0F294D3}"/>
              </a:ext>
            </a:extLst>
          </p:cNvPr>
          <p:cNvSpPr txBox="1"/>
          <p:nvPr/>
        </p:nvSpPr>
        <p:spPr>
          <a:xfrm>
            <a:off x="1047750" y="186680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User space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461CAC-6E45-954B-BC93-D05545F1F11F}"/>
              </a:ext>
            </a:extLst>
          </p:cNvPr>
          <p:cNvSpPr txBox="1"/>
          <p:nvPr/>
        </p:nvSpPr>
        <p:spPr>
          <a:xfrm>
            <a:off x="1079263" y="2488168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Kernel space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FAF3DF3-DA5E-544D-B534-A364DE38B342}"/>
              </a:ext>
            </a:extLst>
          </p:cNvPr>
          <p:cNvCxnSpPr/>
          <p:nvPr/>
        </p:nvCxnSpPr>
        <p:spPr>
          <a:xfrm>
            <a:off x="508000" y="444167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841B4C9-F255-354C-B3E9-5251A8DC5BBC}"/>
              </a:ext>
            </a:extLst>
          </p:cNvPr>
          <p:cNvSpPr txBox="1"/>
          <p:nvPr/>
        </p:nvSpPr>
        <p:spPr>
          <a:xfrm>
            <a:off x="1191568" y="457639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Network card 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8F16CEA-9574-E549-B218-4AC296F44ED0}"/>
              </a:ext>
            </a:extLst>
          </p:cNvPr>
          <p:cNvGrpSpPr/>
          <p:nvPr/>
        </p:nvGrpSpPr>
        <p:grpSpPr>
          <a:xfrm>
            <a:off x="4586006" y="5094139"/>
            <a:ext cx="1214074" cy="354958"/>
            <a:chOff x="1835696" y="5019675"/>
            <a:chExt cx="1214074" cy="354958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F609A8B-79D6-F748-B0E9-E2992471C001}"/>
                </a:ext>
              </a:extLst>
            </p:cNvPr>
            <p:cNvSpPr/>
            <p:nvPr/>
          </p:nvSpPr>
          <p:spPr>
            <a:xfrm>
              <a:off x="2195736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9FC4D92-71A0-284A-8671-0BCD12D25817}"/>
                </a:ext>
              </a:extLst>
            </p:cNvPr>
            <p:cNvSpPr/>
            <p:nvPr/>
          </p:nvSpPr>
          <p:spPr>
            <a:xfrm>
              <a:off x="248376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A241CD1-25D9-AC47-9E79-379980C7AC49}"/>
                </a:ext>
              </a:extLst>
            </p:cNvPr>
            <p:cNvSpPr/>
            <p:nvPr/>
          </p:nvSpPr>
          <p:spPr>
            <a:xfrm>
              <a:off x="276173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70B1718B-2A6D-F64A-90D9-1C798B0EFBC2}"/>
                </a:ext>
              </a:extLst>
            </p:cNvPr>
            <p:cNvCxnSpPr/>
            <p:nvPr/>
          </p:nvCxnSpPr>
          <p:spPr>
            <a:xfrm>
              <a:off x="1835696" y="5019675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6C2A49A4-6111-6C48-BC09-4E55ADA5CEE0}"/>
                </a:ext>
              </a:extLst>
            </p:cNvPr>
            <p:cNvCxnSpPr/>
            <p:nvPr/>
          </p:nvCxnSpPr>
          <p:spPr>
            <a:xfrm>
              <a:off x="1835696" y="5374633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BC3C8401-CC88-B242-9AD4-57DF95E42F5C}"/>
              </a:ext>
            </a:extLst>
          </p:cNvPr>
          <p:cNvSpPr txBox="1"/>
          <p:nvPr/>
        </p:nvSpPr>
        <p:spPr>
          <a:xfrm>
            <a:off x="1562432" y="5094042"/>
            <a:ext cx="2323618" cy="369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TX/RX queues</a:t>
            </a:r>
            <a:endParaRPr kumimoji="1"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68DBF1A-5266-EF45-889E-CA684E2DE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514" y="4875503"/>
            <a:ext cx="452098" cy="452098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17882158-53B1-4C46-8ADA-81D78FE56594}"/>
              </a:ext>
            </a:extLst>
          </p:cNvPr>
          <p:cNvGrpSpPr/>
          <p:nvPr/>
        </p:nvGrpSpPr>
        <p:grpSpPr>
          <a:xfrm>
            <a:off x="5800081" y="3342020"/>
            <a:ext cx="2408217" cy="576064"/>
            <a:chOff x="5292080" y="3342020"/>
            <a:chExt cx="2408217" cy="576064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054FBE2-2C92-FF45-AA81-A609E68BF442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5DD6EE6-8E8C-A64A-A9AD-CA44F680EF35}"/>
                </a:ext>
              </a:extLst>
            </p:cNvPr>
            <p:cNvSpPr txBox="1"/>
            <p:nvPr/>
          </p:nvSpPr>
          <p:spPr>
            <a:xfrm>
              <a:off x="5292080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Ring Buffer</a:t>
              </a:r>
              <a:endParaRPr kumimoji="1"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0F54176-41BA-934D-871B-558E76C39376}"/>
              </a:ext>
            </a:extLst>
          </p:cNvPr>
          <p:cNvGrpSpPr/>
          <p:nvPr/>
        </p:nvGrpSpPr>
        <p:grpSpPr>
          <a:xfrm>
            <a:off x="3083900" y="3360936"/>
            <a:ext cx="2500156" cy="576064"/>
            <a:chOff x="5406103" y="3342020"/>
            <a:chExt cx="2500156" cy="57606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D0A75E6-7DDE-BB46-BD97-E6F5EDCE6947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8380E26-4E19-2247-8D70-661941622A95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Driver</a:t>
              </a:r>
              <a:endParaRPr kumimoji="1"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C2A464DB-1C55-F044-B6E7-98EE300DC9EE}"/>
              </a:ext>
            </a:extLst>
          </p:cNvPr>
          <p:cNvGrpSpPr/>
          <p:nvPr/>
        </p:nvGrpSpPr>
        <p:grpSpPr>
          <a:xfrm>
            <a:off x="5890466" y="2533464"/>
            <a:ext cx="2500156" cy="576064"/>
            <a:chOff x="5406103" y="3342020"/>
            <a:chExt cx="2500156" cy="576064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2491F16-3007-DD4C-ACB4-01C465C0A1A0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5D6CB3F-D208-9A43-83B6-923EAC27D171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TCP/IP</a:t>
              </a:r>
              <a:endParaRPr kumimoji="1"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E7BBD443-64C1-6A46-AEB8-3957A7BB3384}"/>
              </a:ext>
            </a:extLst>
          </p:cNvPr>
          <p:cNvGrpSpPr/>
          <p:nvPr/>
        </p:nvGrpSpPr>
        <p:grpSpPr>
          <a:xfrm>
            <a:off x="3083900" y="2533464"/>
            <a:ext cx="2500156" cy="576064"/>
            <a:chOff x="5406103" y="3342020"/>
            <a:chExt cx="2500156" cy="576064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E37A7CD-231A-1B4A-85A1-9C4D2901BB3B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7D752F8-92A5-1243-AA07-997BEF486C54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Socket</a:t>
              </a:r>
              <a:endParaRPr kumimoji="1"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9098C1F-7921-1D44-BF34-9FB96F084D45}"/>
              </a:ext>
            </a:extLst>
          </p:cNvPr>
          <p:cNvGrpSpPr/>
          <p:nvPr/>
        </p:nvGrpSpPr>
        <p:grpSpPr>
          <a:xfrm>
            <a:off x="3044414" y="1638006"/>
            <a:ext cx="2333680" cy="576064"/>
            <a:chOff x="5366617" y="3342020"/>
            <a:chExt cx="2333680" cy="576064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E2013BF5-2A81-0D4A-9D65-4131A14A7975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A8E842D-6CAC-094C-9359-9E5F624CB5FE}"/>
                </a:ext>
              </a:extLst>
            </p:cNvPr>
            <p:cNvSpPr txBox="1"/>
            <p:nvPr/>
          </p:nvSpPr>
          <p:spPr>
            <a:xfrm>
              <a:off x="5366617" y="3409386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Application</a:t>
              </a:r>
              <a:endParaRPr kumimoji="1" lang="zh-CN" altLang="en-US" dirty="0"/>
            </a:p>
          </p:txBody>
        </p:sp>
      </p:grpSp>
      <p:cxnSp>
        <p:nvCxnSpPr>
          <p:cNvPr id="50" name="肘形连接符 49">
            <a:extLst>
              <a:ext uri="{FF2B5EF4-FFF2-40B4-BE49-F238E27FC236}">
                <a16:creationId xmlns:a16="http://schemas.microsoft.com/office/drawing/2014/main" id="{21D3E66E-E0CA-A447-BCEE-02FC80FE7B39}"/>
              </a:ext>
            </a:extLst>
          </p:cNvPr>
          <p:cNvCxnSpPr>
            <a:cxnSpLocks/>
            <a:stCxn id="29" idx="0"/>
            <a:endCxn id="31" idx="3"/>
          </p:cNvCxnSpPr>
          <p:nvPr/>
        </p:nvCxnSpPr>
        <p:spPr>
          <a:xfrm rot="5400000" flipH="1" flipV="1">
            <a:off x="5798706" y="2465911"/>
            <a:ext cx="1245451" cy="3573734"/>
          </a:xfrm>
          <a:prstGeom prst="bentConnector4">
            <a:avLst>
              <a:gd name="adj1" fmla="val 49116"/>
              <a:gd name="adj2" fmla="val 117562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2115DB4F-F3AA-854D-A0FE-83D446DE4D50}"/>
              </a:ext>
            </a:extLst>
          </p:cNvPr>
          <p:cNvCxnSpPr>
            <a:cxnSpLocks/>
          </p:cNvCxnSpPr>
          <p:nvPr/>
        </p:nvCxnSpPr>
        <p:spPr>
          <a:xfrm>
            <a:off x="5378095" y="3637142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>
            <a:extLst>
              <a:ext uri="{FF2B5EF4-FFF2-40B4-BE49-F238E27FC236}">
                <a16:creationId xmlns:a16="http://schemas.microsoft.com/office/drawing/2014/main" id="{45FB486B-2DE4-CF4E-9F65-235AD1B804DD}"/>
              </a:ext>
            </a:extLst>
          </p:cNvPr>
          <p:cNvCxnSpPr>
            <a:cxnSpLocks/>
          </p:cNvCxnSpPr>
          <p:nvPr/>
        </p:nvCxnSpPr>
        <p:spPr>
          <a:xfrm rot="10800000" flipH="1">
            <a:off x="2920000" y="2809670"/>
            <a:ext cx="5306722" cy="839298"/>
          </a:xfrm>
          <a:prstGeom prst="bentConnector5">
            <a:avLst>
              <a:gd name="adj1" fmla="val -4308"/>
              <a:gd name="adj2" fmla="val 56158"/>
              <a:gd name="adj3" fmla="val 104308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366B7CF5-241C-A14A-A9C3-13BA47AB3E4B}"/>
              </a:ext>
            </a:extLst>
          </p:cNvPr>
          <p:cNvCxnSpPr>
            <a:cxnSpLocks/>
          </p:cNvCxnSpPr>
          <p:nvPr/>
        </p:nvCxnSpPr>
        <p:spPr>
          <a:xfrm>
            <a:off x="5327928" y="2790135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肘形连接符 1032">
            <a:extLst>
              <a:ext uri="{FF2B5EF4-FFF2-40B4-BE49-F238E27FC236}">
                <a16:creationId xmlns:a16="http://schemas.microsoft.com/office/drawing/2014/main" id="{1CD29811-BCB4-A548-93F5-7E09A10DA993}"/>
              </a:ext>
            </a:extLst>
          </p:cNvPr>
          <p:cNvCxnSpPr>
            <a:cxnSpLocks/>
            <a:stCxn id="42" idx="1"/>
            <a:endCxn id="46" idx="3"/>
          </p:cNvCxnSpPr>
          <p:nvPr/>
        </p:nvCxnSpPr>
        <p:spPr>
          <a:xfrm rot="10800000" flipH="1">
            <a:off x="3083900" y="1890034"/>
            <a:ext cx="2284132" cy="931462"/>
          </a:xfrm>
          <a:prstGeom prst="bentConnector5">
            <a:avLst>
              <a:gd name="adj1" fmla="val -10008"/>
              <a:gd name="adj2" fmla="val 55549"/>
              <a:gd name="adj3" fmla="val 129660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>
            <a:extLst>
              <a:ext uri="{FF2B5EF4-FFF2-40B4-BE49-F238E27FC236}">
                <a16:creationId xmlns:a16="http://schemas.microsoft.com/office/drawing/2014/main" id="{7ADD6AA0-73C9-4645-A0B8-50A274358724}"/>
              </a:ext>
            </a:extLst>
          </p:cNvPr>
          <p:cNvSpPr txBox="1"/>
          <p:nvPr/>
        </p:nvSpPr>
        <p:spPr>
          <a:xfrm>
            <a:off x="5795839" y="1859323"/>
            <a:ext cx="4671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read(), write()</a:t>
            </a:r>
          </a:p>
        </p:txBody>
      </p:sp>
    </p:spTree>
    <p:extLst>
      <p:ext uri="{BB962C8B-B14F-4D97-AF65-F5344CB8AC3E}">
        <p14:creationId xmlns:p14="http://schemas.microsoft.com/office/powerpoint/2010/main" val="20100034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39071-B3A8-0341-9B9C-4D70AB43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 software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CE05B4-EBC4-7241-A506-F2D285923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4488BB-74B3-6B4D-863F-F36A715D6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503733-65A6-FA42-899A-BA12B38C5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29" y="1064554"/>
            <a:ext cx="8276215" cy="463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333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5E968-AFBB-7449-A78B-05574BD7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are the costs of such a complex networking stack?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F851C5-A655-494B-8E6F-C2E38A99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2E8ECE-F7B1-E74F-8736-9C46B6E3C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29" y="1064554"/>
            <a:ext cx="8276215" cy="4630316"/>
          </a:xfrm>
          <a:prstGeom prst="rect">
            <a:avLst/>
          </a:prstGeom>
        </p:spPr>
      </p:pic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7E1CCF8E-9668-5747-8B82-BDDBB1CFCC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93055" y="3830344"/>
          <a:ext cx="3314700" cy="1640205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25313808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612133225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Physical limit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~1-10us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979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Linux/TCP/IP/stack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~50-200us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0512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Apps (e.g. KV)  latency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~8-100us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861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09781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RDMA: offload the complete network stack to the NIC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91E09106-DD53-6349-8C94-CE76DB7E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RDMA = R</a:t>
            </a:r>
            <a:r>
              <a:rPr lang="en-US" altLang="zh-CN" sz="2000" b="0" dirty="0"/>
              <a:t>emote</a:t>
            </a:r>
            <a:r>
              <a:rPr lang="en-US" altLang="zh-CN" sz="2000" dirty="0"/>
              <a:t> D</a:t>
            </a:r>
            <a:r>
              <a:rPr lang="en-US" altLang="zh-CN" sz="2000" b="0" dirty="0"/>
              <a:t>irect </a:t>
            </a:r>
            <a:r>
              <a:rPr lang="en-US" altLang="zh-CN" sz="2000" dirty="0"/>
              <a:t>M</a:t>
            </a:r>
            <a:r>
              <a:rPr lang="en-US" altLang="zh-CN" sz="2000" b="0" dirty="0"/>
              <a:t>emory </a:t>
            </a:r>
            <a:r>
              <a:rPr lang="en-US" altLang="zh-CN" sz="2000" dirty="0"/>
              <a:t>A</a:t>
            </a:r>
            <a:r>
              <a:rPr lang="en-US" altLang="zh-CN" sz="2000" b="0" dirty="0"/>
              <a:t>ccess</a:t>
            </a:r>
            <a:endParaRPr lang="zh-CN" altLang="en-US" sz="2000" b="0" dirty="0"/>
          </a:p>
        </p:txBody>
      </p:sp>
      <p:pic>
        <p:nvPicPr>
          <p:cNvPr id="12" name="图片 11" descr="图示&#10;&#10;描述已自动生成">
            <a:extLst>
              <a:ext uri="{FF2B5EF4-FFF2-40B4-BE49-F238E27FC236}">
                <a16:creationId xmlns:a16="http://schemas.microsoft.com/office/drawing/2014/main" id="{161B381D-06DA-5340-8E68-4247FF9A0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53" y="1986926"/>
            <a:ext cx="5784667" cy="2895709"/>
          </a:xfrm>
          <a:prstGeom prst="rect">
            <a:avLst/>
          </a:prstGeom>
        </p:spPr>
      </p:pic>
      <p:sp>
        <p:nvSpPr>
          <p:cNvPr id="14" name="燕尾形箭头 13">
            <a:extLst>
              <a:ext uri="{FF2B5EF4-FFF2-40B4-BE49-F238E27FC236}">
                <a16:creationId xmlns:a16="http://schemas.microsoft.com/office/drawing/2014/main" id="{3FA6D41E-B49A-6847-95DB-52578F680CC0}"/>
              </a:ext>
            </a:extLst>
          </p:cNvPr>
          <p:cNvSpPr/>
          <p:nvPr/>
        </p:nvSpPr>
        <p:spPr>
          <a:xfrm>
            <a:off x="6508183" y="3254759"/>
            <a:ext cx="648072" cy="36004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图片 15" descr="手机屏幕截图&#10;&#10;描述已自动生成">
            <a:extLst>
              <a:ext uri="{FF2B5EF4-FFF2-40B4-BE49-F238E27FC236}">
                <a16:creationId xmlns:a16="http://schemas.microsoft.com/office/drawing/2014/main" id="{9F90E2B1-57D4-AE4C-8CD7-0586699CA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249" y="2258057"/>
            <a:ext cx="2165883" cy="235344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E627CE3-B50C-0141-BECD-AB0309ED766D}"/>
              </a:ext>
            </a:extLst>
          </p:cNvPr>
          <p:cNvSpPr txBox="1"/>
          <p:nvPr/>
        </p:nvSpPr>
        <p:spPr>
          <a:xfrm>
            <a:off x="764221" y="4720779"/>
            <a:ext cx="69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i="1" dirty="0">
                <a:solidFill>
                  <a:srgbClr val="C00000"/>
                </a:solidFill>
              </a:rPr>
              <a:t>Direct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memory-to-memory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data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communication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over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network.</a:t>
            </a:r>
            <a:endParaRPr kumimoji="1" lang="zh-CN" altLang="en-US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66D5B9-4F68-8B00-B5E0-10575E957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RDMA network connection creation is extremely slow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6F9C67-BF0B-39D8-7AA0-7979124F6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Example: RDMA control path is extremely slow (1000X slower) </a:t>
            </a:r>
          </a:p>
          <a:p>
            <a:pPr lvl="1"/>
            <a:r>
              <a:rPr kumimoji="1" lang="en-US" altLang="zh-CN" dirty="0"/>
              <a:t>Control path: mainly create RDMA-capable connection (RCQP)</a:t>
            </a:r>
          </a:p>
          <a:p>
            <a:pPr lvl="1"/>
            <a:r>
              <a:rPr kumimoji="1" lang="en-US" altLang="zh-CN" dirty="0"/>
              <a:t>Data path: send/</a:t>
            </a:r>
            <a:r>
              <a:rPr kumimoji="1" lang="en-US" altLang="zh-CN" dirty="0" err="1"/>
              <a:t>recv</a:t>
            </a:r>
            <a:r>
              <a:rPr kumimoji="1" lang="en-US" altLang="zh-CN" dirty="0"/>
              <a:t> one-sided or two-sided RDMA requests w/ the RCQPs  </a:t>
            </a:r>
          </a:p>
          <a:p>
            <a:r>
              <a:rPr kumimoji="1" lang="en-US" altLang="zh-CN" dirty="0"/>
              <a:t>Not a problem for traditional application, e.g., MPI application</a:t>
            </a:r>
          </a:p>
          <a:p>
            <a:pPr lvl="1"/>
            <a:r>
              <a:rPr kumimoji="1" lang="en-US" altLang="zh-CN" dirty="0"/>
              <a:t>Once an RCQP is created, used for a long time </a:t>
            </a:r>
          </a:p>
          <a:p>
            <a:r>
              <a:rPr kumimoji="1" lang="en-US" altLang="zh-CN" dirty="0"/>
              <a:t>Become a problem </a:t>
            </a:r>
            <a:r>
              <a:rPr kumimoji="1" lang="en-US" altLang="zh-CN" sz="2400" dirty="0">
                <a:solidFill>
                  <a:srgbClr val="C00000"/>
                </a:solidFill>
              </a:rPr>
              <a:t>for elastic application</a:t>
            </a:r>
          </a:p>
          <a:p>
            <a:pPr lvl="1"/>
            <a:r>
              <a:rPr kumimoji="1" lang="en-US" altLang="zh-CN" dirty="0"/>
              <a:t>E.g., serverless functions (Lifecycle: 1--20ms) </a:t>
            </a:r>
          </a:p>
          <a:p>
            <a:pPr lvl="1"/>
            <a:r>
              <a:rPr kumimoji="1" lang="en-US" altLang="zh-CN" dirty="0"/>
              <a:t>A connection is only used for 10—20ms </a:t>
            </a:r>
            <a:r>
              <a:rPr kumimoji="1" lang="en-US" altLang="zh-CN" baseline="30000" dirty="0"/>
              <a:t>*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E3C2F0-4032-AD21-0FEE-D3A40E88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104</a:t>
            </a:fld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38DE3C4-3757-E57E-8AB5-EDCD5F5B38CB}"/>
              </a:ext>
            </a:extLst>
          </p:cNvPr>
          <p:cNvGrpSpPr/>
          <p:nvPr/>
        </p:nvGrpSpPr>
        <p:grpSpPr>
          <a:xfrm>
            <a:off x="5680042" y="2529158"/>
            <a:ext cx="3971958" cy="2983020"/>
            <a:chOff x="7513004" y="3165531"/>
            <a:chExt cx="4295486" cy="3353270"/>
          </a:xfrm>
        </p:grpSpPr>
        <p:graphicFrame>
          <p:nvGraphicFramePr>
            <p:cNvPr id="23" name="图表 22">
              <a:extLst>
                <a:ext uri="{FF2B5EF4-FFF2-40B4-BE49-F238E27FC236}">
                  <a16:creationId xmlns:a16="http://schemas.microsoft.com/office/drawing/2014/main" id="{0CD95C00-44FB-5CBC-805C-2648E7616BBF}"/>
                </a:ext>
              </a:extLst>
            </p:cNvPr>
            <p:cNvGraphicFramePr/>
            <p:nvPr/>
          </p:nvGraphicFramePr>
          <p:xfrm>
            <a:off x="7513004" y="3165531"/>
            <a:ext cx="4295486" cy="33532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2F42363E-CBDE-A36A-DC95-11ADCE4E4451}"/>
                </a:ext>
              </a:extLst>
            </p:cNvPr>
            <p:cNvSpPr/>
            <p:nvPr/>
          </p:nvSpPr>
          <p:spPr>
            <a:xfrm>
              <a:off x="9388422" y="5279315"/>
              <a:ext cx="56938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prstClr val="black">
                      <a:lumMod val="75000"/>
                      <a:lumOff val="25000"/>
                    </a:prstClr>
                  </a:solidFill>
                  <a:latin typeface="PingFang HK" panose="020B0400000000000000" pitchFamily="34" charset="-120"/>
                  <a:ea typeface="PingFang HK" panose="020B0400000000000000" pitchFamily="34" charset="-120"/>
                  <a:cs typeface="Times New Roman" panose="02020603050405020304" pitchFamily="18" charset="0"/>
                </a:rPr>
                <a:t>2us</a:t>
              </a:r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8B48E78-03AA-BCBD-325E-EA8A026BC50D}"/>
                </a:ext>
              </a:extLst>
            </p:cNvPr>
            <p:cNvSpPr/>
            <p:nvPr/>
          </p:nvSpPr>
          <p:spPr>
            <a:xfrm>
              <a:off x="10619261" y="3346232"/>
              <a:ext cx="72968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prstClr val="black">
                      <a:lumMod val="75000"/>
                      <a:lumOff val="25000"/>
                    </a:prstClr>
                  </a:solidFill>
                  <a:latin typeface="PingFang HK" panose="020B0400000000000000" pitchFamily="34" charset="-120"/>
                  <a:ea typeface="PingFang HK" panose="020B0400000000000000" pitchFamily="34" charset="-120"/>
                  <a:cs typeface="Times New Roman" panose="02020603050405020304" pitchFamily="18" charset="0"/>
                </a:rPr>
                <a:t>15ms</a:t>
              </a:r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1BA25EE-D220-6E7F-1387-BABBD90AB274}"/>
              </a:ext>
            </a:extLst>
          </p:cNvPr>
          <p:cNvSpPr txBox="1"/>
          <p:nvPr/>
        </p:nvSpPr>
        <p:spPr>
          <a:xfrm>
            <a:off x="0" y="5141339"/>
            <a:ext cx="67422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1200" dirty="0"/>
              <a:t>* </a:t>
            </a:r>
            <a:r>
              <a:rPr kumimoji="1" lang="en-US" altLang="zh-CN" sz="1200" dirty="0"/>
              <a:t>Serverless function typically executes within 20ms, source:</a:t>
            </a:r>
            <a:r>
              <a:rPr kumimoji="1" lang="zh-CN" altLang="en-US" sz="1200" dirty="0"/>
              <a:t> </a:t>
            </a:r>
            <a:r>
              <a:rPr kumimoji="1" lang="en" altLang="zh-CN" sz="1200" dirty="0"/>
              <a:t>The state of serverless. </a:t>
            </a:r>
          </a:p>
          <a:p>
            <a:r>
              <a:rPr kumimoji="1" lang="en" altLang="zh-CN" sz="1200" dirty="0"/>
              <a:t>https://www. </a:t>
            </a:r>
            <a:r>
              <a:rPr kumimoji="1" lang="en" altLang="zh-CN" sz="1200" dirty="0" err="1"/>
              <a:t>datadoghq.com</a:t>
            </a:r>
            <a:r>
              <a:rPr kumimoji="1" lang="en" altLang="zh-CN" sz="1200" dirty="0"/>
              <a:t>/state-of-serverless/, 2022. </a:t>
            </a:r>
          </a:p>
          <a:p>
            <a:r>
              <a:rPr kumimoji="1" lang="en-US" altLang="zh-CN" sz="1200" dirty="0"/>
              <a:t> </a:t>
            </a:r>
            <a:endParaRPr lang="en" altLang="zh-CN" sz="1200" dirty="0">
              <a:effectLst/>
            </a:endParaRPr>
          </a:p>
          <a:p>
            <a:br>
              <a:rPr lang="en" altLang="zh-CN" sz="1200" dirty="0"/>
            </a:br>
            <a:endParaRPr kumimoji="1" lang="en-US" altLang="zh-CN" sz="1200" dirty="0"/>
          </a:p>
          <a:p>
            <a:pPr lvl="1"/>
            <a:endParaRPr kumimoji="1"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10899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DB3E8-1B22-4C90-990B-2AE82D015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RDMA connection establishment is slow?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CFAFEA-1D68-F4B5-028C-E7A9C33F2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Characterizing the RDMA connection establishment process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 Loading the driver context at the user-space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F34B31-C888-38F2-C2C1-F2C6C116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EAF2CC12-7621-EE61-5878-E3170D8C7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2778574"/>
            <a:ext cx="7772400" cy="254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3506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2BB1ED6-40FA-9FFB-C23E-EE87DB2B9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2778574"/>
            <a:ext cx="7772400" cy="254891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11DB3E8-1B22-4C90-990B-2AE82D015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RDMA connection establishment is slow?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CFAFEA-1D68-F4B5-028C-E7A9C33F2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Characterizing the RDMA connection establishment process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accent6"/>
                </a:solidFill>
              </a:rPr>
              <a:t> Loading the driver context at the user-space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 Creating and configuring the hardware queues (RCQPs)</a:t>
            </a:r>
          </a:p>
          <a:p>
            <a:pPr marL="417150" lvl="1" indent="-342900">
              <a:buFont typeface="+mj-ea"/>
              <a:buAutoNum type="circleNumDbPlain"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F34B31-C888-38F2-C2C1-F2C6C116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6897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3B8CAA0-EC7A-AE4C-B56C-3328E9858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36" y="2778574"/>
            <a:ext cx="7772400" cy="254891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11DB3E8-1B22-4C90-990B-2AE82D015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RDMA connection establishment is slow?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CFAFEA-1D68-F4B5-028C-E7A9C33F2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Characterizing the RDMA connection establishment process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accent6"/>
                </a:solidFill>
              </a:rPr>
              <a:t> Loading the driver context at the user-space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>
                <a:solidFill>
                  <a:schemeClr val="accent6"/>
                </a:solidFill>
              </a:rPr>
              <a:t> Creating and configuring the hardware queues (RCQPs)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 Exchange the connection information with remote end</a:t>
            </a:r>
          </a:p>
          <a:p>
            <a:pPr marL="417150" lvl="1" indent="-342900">
              <a:buFont typeface="+mj-ea"/>
              <a:buAutoNum type="circleNumDbPlain"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F34B31-C888-38F2-C2C1-F2C6C116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107</a:t>
            </a:fld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EAF2CC12-7621-EE61-5878-E3170D8C7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2778574"/>
            <a:ext cx="7772400" cy="254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654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3B8CAA0-EC7A-AE4C-B56C-3328E9858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36" y="2778574"/>
            <a:ext cx="7772400" cy="254891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11DB3E8-1B22-4C90-990B-2AE82D015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RDMA connection establishment is slow?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CFAFEA-1D68-F4B5-028C-E7A9C33F2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Characterizing the RDMA connection establishment process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 Loading the driver context at the user-space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 Creating and configuring the hardware queues (RCQPs)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 Exchange the connection information with remote end</a:t>
            </a:r>
          </a:p>
          <a:p>
            <a:pPr marL="417150" lvl="1" indent="-342900">
              <a:buFont typeface="+mj-ea"/>
              <a:buAutoNum type="circleNumDbPlain"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F34B31-C888-38F2-C2C1-F2C6C116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108</a:t>
            </a:fld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EAF2CC12-7621-EE61-5878-E3170D8C7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2778574"/>
            <a:ext cx="7772400" cy="254891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BE9C46B-C4E3-5C37-1C28-4014754AEADB}"/>
              </a:ext>
            </a:extLst>
          </p:cNvPr>
          <p:cNvSpPr/>
          <p:nvPr/>
        </p:nvSpPr>
        <p:spPr>
          <a:xfrm>
            <a:off x="531417" y="1369766"/>
            <a:ext cx="6588224" cy="1194851"/>
          </a:xfrm>
          <a:prstGeom prst="rect">
            <a:avLst/>
          </a:pr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圆角矩形标注 7">
            <a:extLst>
              <a:ext uri="{FF2B5EF4-FFF2-40B4-BE49-F238E27FC236}">
                <a16:creationId xmlns:a16="http://schemas.microsoft.com/office/drawing/2014/main" id="{A3B6965D-71CF-85C9-C273-6E131F56ACF6}"/>
              </a:ext>
            </a:extLst>
          </p:cNvPr>
          <p:cNvSpPr/>
          <p:nvPr/>
        </p:nvSpPr>
        <p:spPr>
          <a:xfrm>
            <a:off x="7240240" y="1165750"/>
            <a:ext cx="2765898" cy="864000"/>
          </a:xfrm>
          <a:prstGeom prst="wedgeRoundRectCallout">
            <a:avLst>
              <a:gd name="adj1" fmla="val -68616"/>
              <a:gd name="adj2" fmla="val 41798"/>
              <a:gd name="adj3" fmla="val 16667"/>
            </a:avLst>
          </a:prstGeom>
          <a:solidFill>
            <a:schemeClr val="bg1"/>
          </a:solidFill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C162774-6FBE-9CC4-2A4D-F09C4FA4160F}"/>
              </a:ext>
            </a:extLst>
          </p:cNvPr>
          <p:cNvSpPr txBox="1"/>
          <p:nvPr/>
        </p:nvSpPr>
        <p:spPr>
          <a:xfrm>
            <a:off x="7359580" y="1238190"/>
            <a:ext cx="2944436" cy="6463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 to reduce</a:t>
            </a:r>
          </a:p>
          <a:p>
            <a:r>
              <a:rPr kumimoji="1" lang="en-US" altLang="zh-CN">
                <a:latin typeface="Arial" panose="020B0604020202020204" pitchFamily="34" charset="0"/>
                <a:cs typeface="Arial" panose="020B0604020202020204" pitchFamily="34" charset="0"/>
              </a:rPr>
              <a:t>Due to hardware setups</a:t>
            </a:r>
            <a:endParaRPr lang="zh-CN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65810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CD77D5-425B-FAEA-AB68-5C32DA4B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Some bad can be addressed by systems designs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520AB4-CA0F-F616-2941-14E55EAD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57300"/>
            <a:ext cx="9144000" cy="3771636"/>
          </a:xfrm>
        </p:spPr>
        <p:txBody>
          <a:bodyPr/>
          <a:lstStyle/>
          <a:p>
            <a:r>
              <a:rPr kumimoji="1" lang="en-US" altLang="zh-CN" sz="2400" err="1">
                <a:solidFill>
                  <a:srgbClr val="C00000"/>
                </a:solidFill>
              </a:rPr>
              <a:t>KRCore</a:t>
            </a:r>
            <a:r>
              <a:rPr kumimoji="1" lang="en-US" altLang="zh-CN"/>
              <a:t>: reduce RDMA control time from </a:t>
            </a:r>
            <a:r>
              <a:rPr kumimoji="1" lang="en-US" altLang="zh-CN" sz="2400" err="1">
                <a:solidFill>
                  <a:srgbClr val="C00000"/>
                </a:solidFill>
              </a:rPr>
              <a:t>ms</a:t>
            </a:r>
            <a:r>
              <a:rPr kumimoji="1" lang="en-US" altLang="zh-CN"/>
              <a:t> to </a:t>
            </a:r>
            <a:r>
              <a:rPr kumimoji="1" lang="en-US" altLang="zh-CN" sz="2400">
                <a:solidFill>
                  <a:srgbClr val="C00000"/>
                </a:solidFill>
              </a:rPr>
              <a:t>us</a:t>
            </a:r>
          </a:p>
          <a:p>
            <a:pPr lvl="1"/>
            <a:r>
              <a:rPr kumimoji="1" lang="en-US" altLang="zh-CN"/>
              <a:t>While being compatible to existing RDMA interface (verbs) </a:t>
            </a:r>
          </a:p>
          <a:p>
            <a:r>
              <a:rPr kumimoji="1" lang="en-US" altLang="zh-CN"/>
              <a:t>Basic idea: resource pooling </a:t>
            </a:r>
          </a:p>
          <a:p>
            <a:pPr lvl="1"/>
            <a:r>
              <a:rPr kumimoji="1" lang="en" altLang="zh-CN"/>
              <a:t>Cache connected RCQPs in a connection pool that can be reused by APPs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2F124A-2470-4D79-E231-37186DDF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92142A-DBD9-BB09-2889-89E8DDAC9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3514652"/>
            <a:ext cx="7772400" cy="158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8851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A4F0E07-FE99-AE78-1FCD-60B2C7119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2959387"/>
            <a:ext cx="7772400" cy="255352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CD77D5-425B-FAEA-AB68-5C32DA4B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Some bad can be addressed by systems designs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520AB4-CA0F-F616-2941-14E55EAD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57300"/>
            <a:ext cx="9144000" cy="3771636"/>
          </a:xfrm>
        </p:spPr>
        <p:txBody>
          <a:bodyPr/>
          <a:lstStyle/>
          <a:p>
            <a:r>
              <a:rPr kumimoji="1" lang="en-US" altLang="zh-CN" sz="2400" err="1">
                <a:solidFill>
                  <a:srgbClr val="C00000"/>
                </a:solidFill>
              </a:rPr>
              <a:t>KRCore</a:t>
            </a:r>
            <a:r>
              <a:rPr kumimoji="1" lang="en-US" altLang="zh-CN"/>
              <a:t>: reduce RDMA control time from </a:t>
            </a:r>
            <a:r>
              <a:rPr kumimoji="1" lang="en-US" altLang="zh-CN" sz="2400" err="1">
                <a:solidFill>
                  <a:srgbClr val="C00000"/>
                </a:solidFill>
              </a:rPr>
              <a:t>ms</a:t>
            </a:r>
            <a:r>
              <a:rPr kumimoji="1" lang="en-US" altLang="zh-CN"/>
              <a:t> to </a:t>
            </a:r>
            <a:r>
              <a:rPr kumimoji="1" lang="en-US" altLang="zh-CN" sz="2400">
                <a:solidFill>
                  <a:srgbClr val="C00000"/>
                </a:solidFill>
              </a:rPr>
              <a:t>us</a:t>
            </a:r>
          </a:p>
          <a:p>
            <a:pPr lvl="1"/>
            <a:r>
              <a:rPr kumimoji="1" lang="en-US" altLang="zh-CN"/>
              <a:t>While being compatible to existing RDMA interface (verbs) </a:t>
            </a:r>
          </a:p>
          <a:p>
            <a:r>
              <a:rPr kumimoji="1" lang="en-US" altLang="zh-CN"/>
              <a:t>Basic idea: resource pooling </a:t>
            </a:r>
          </a:p>
          <a:p>
            <a:pPr lvl="1"/>
            <a:r>
              <a:rPr kumimoji="1" lang="en" altLang="zh-CN"/>
              <a:t>Cache connected RCQPs in a connection pool that can be reused by APPs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2F124A-2470-4D79-E231-37186DDF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37162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9F15022-52FE-9D48-2A02-0DD7EAFDA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2970056"/>
            <a:ext cx="7772400" cy="255977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FCD77D5-425B-FAEA-AB68-5C32DA4B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Some bad can be addressed by systems designs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520AB4-CA0F-F616-2941-14E55EAD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057300"/>
            <a:ext cx="9144000" cy="3771636"/>
          </a:xfrm>
        </p:spPr>
        <p:txBody>
          <a:bodyPr/>
          <a:lstStyle/>
          <a:p>
            <a:r>
              <a:rPr kumimoji="1" lang="en-US" altLang="zh-CN" sz="2400" err="1">
                <a:solidFill>
                  <a:srgbClr val="C00000"/>
                </a:solidFill>
              </a:rPr>
              <a:t>KRCore</a:t>
            </a:r>
            <a:r>
              <a:rPr kumimoji="1" lang="en-US" altLang="zh-CN"/>
              <a:t>: reduce RDMA control time from </a:t>
            </a:r>
            <a:r>
              <a:rPr kumimoji="1" lang="en-US" altLang="zh-CN" sz="2400" err="1">
                <a:solidFill>
                  <a:srgbClr val="C00000"/>
                </a:solidFill>
              </a:rPr>
              <a:t>ms</a:t>
            </a:r>
            <a:r>
              <a:rPr kumimoji="1" lang="en-US" altLang="zh-CN"/>
              <a:t> to </a:t>
            </a:r>
            <a:r>
              <a:rPr kumimoji="1" lang="en-US" altLang="zh-CN" sz="2400">
                <a:solidFill>
                  <a:srgbClr val="C00000"/>
                </a:solidFill>
              </a:rPr>
              <a:t>us</a:t>
            </a:r>
          </a:p>
          <a:p>
            <a:pPr lvl="1"/>
            <a:r>
              <a:rPr kumimoji="1" lang="en-US" altLang="zh-CN"/>
              <a:t>While being compatible to existing RDMA interface (verbs) </a:t>
            </a:r>
          </a:p>
          <a:p>
            <a:r>
              <a:rPr kumimoji="1" lang="en-US" altLang="zh-CN"/>
              <a:t>Basic idea: resource pooling </a:t>
            </a:r>
          </a:p>
          <a:p>
            <a:pPr lvl="1"/>
            <a:r>
              <a:rPr kumimoji="1" lang="en" altLang="zh-CN"/>
              <a:t>Cache connected RCQPs in a connection pool that can be reused by APPs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2F124A-2470-4D79-E231-37186DDF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111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BC9507D-4B9D-6F99-36DD-390B043416CB}"/>
              </a:ext>
            </a:extLst>
          </p:cNvPr>
          <p:cNvSpPr txBox="1"/>
          <p:nvPr/>
        </p:nvSpPr>
        <p:spPr>
          <a:xfrm>
            <a:off x="7164970" y="4484419"/>
            <a:ext cx="87062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/>
              <a:t>Reuse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1382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DAC0C392-E496-04E1-95D2-DC4C351105B8}"/>
              </a:ext>
            </a:extLst>
          </p:cNvPr>
          <p:cNvCxnSpPr/>
          <p:nvPr/>
        </p:nvCxnSpPr>
        <p:spPr>
          <a:xfrm>
            <a:off x="759520" y="468093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E0BB9734-C85E-E2EF-A631-A5FC7D2FC0B2}"/>
              </a:ext>
            </a:extLst>
          </p:cNvPr>
          <p:cNvSpPr/>
          <p:nvPr/>
        </p:nvSpPr>
        <p:spPr>
          <a:xfrm>
            <a:off x="1695624" y="4313943"/>
            <a:ext cx="792088" cy="8547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7D7EED5-9983-9933-8BBE-96DECEDF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 #1. sharing RDMA resources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A6F6A6-5381-3006-1A54-10BC445CF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383673"/>
          </a:xfrm>
        </p:spPr>
        <p:txBody>
          <a:bodyPr/>
          <a:lstStyle/>
          <a:p>
            <a:r>
              <a:rPr kumimoji="1" lang="en-US" altLang="zh-CN"/>
              <a:t>RDMA QP is dedicated to a process for the best performance </a:t>
            </a:r>
          </a:p>
          <a:p>
            <a:pPr lvl="1"/>
            <a:r>
              <a:rPr kumimoji="1" lang="en-US" altLang="zh-CN"/>
              <a:t>Sharing is hard to implement : </a:t>
            </a:r>
          </a:p>
          <a:p>
            <a:pPr marL="74250" lvl="1" indent="0">
              <a:buNone/>
            </a:pPr>
            <a:r>
              <a:rPr kumimoji="1" lang="en-US" altLang="zh-CN"/>
              <a:t>     The RCQP state is over user-space, kernel-space and hardware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003A02-2B5B-8BF0-81C4-0980EACA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112</a:t>
            </a:fld>
            <a:endParaRPr lang="zh-CN" altLang="en-US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B0F30900-9C6F-3524-FD4D-F6EAA7361216}"/>
              </a:ext>
            </a:extLst>
          </p:cNvPr>
          <p:cNvCxnSpPr/>
          <p:nvPr/>
        </p:nvCxnSpPr>
        <p:spPr>
          <a:xfrm>
            <a:off x="786497" y="3368547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DEB7AAE-A527-4E3A-C091-470762028A3F}"/>
              </a:ext>
            </a:extLst>
          </p:cNvPr>
          <p:cNvCxnSpPr/>
          <p:nvPr/>
        </p:nvCxnSpPr>
        <p:spPr>
          <a:xfrm>
            <a:off x="786497" y="3944125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9DA52BCA-05F4-A098-2C86-981588646BA1}"/>
              </a:ext>
            </a:extLst>
          </p:cNvPr>
          <p:cNvSpPr txBox="1"/>
          <p:nvPr/>
        </p:nvSpPr>
        <p:spPr>
          <a:xfrm>
            <a:off x="508000" y="3183881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App#1</a:t>
            </a:r>
            <a:endParaRPr lang="zh-CN" altLang="en-US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D78A6B-C44C-D32E-AD6E-EE9E55294182}"/>
              </a:ext>
            </a:extLst>
          </p:cNvPr>
          <p:cNvSpPr txBox="1"/>
          <p:nvPr/>
        </p:nvSpPr>
        <p:spPr>
          <a:xfrm>
            <a:off x="529478" y="3737879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App#2</a:t>
            </a:r>
            <a:endParaRPr lang="zh-CN" altLang="en-US" b="1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A34B39-B103-A49D-C702-3ED2C616C115}"/>
              </a:ext>
            </a:extLst>
          </p:cNvPr>
          <p:cNvSpPr txBox="1"/>
          <p:nvPr/>
        </p:nvSpPr>
        <p:spPr>
          <a:xfrm>
            <a:off x="508000" y="4448667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NIC</a:t>
            </a:r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0596C34-3F81-78F6-180F-4DF547282A9F}"/>
              </a:ext>
            </a:extLst>
          </p:cNvPr>
          <p:cNvGrpSpPr/>
          <p:nvPr/>
        </p:nvGrpSpPr>
        <p:grpSpPr>
          <a:xfrm>
            <a:off x="1794609" y="3183881"/>
            <a:ext cx="693103" cy="369332"/>
            <a:chOff x="1794609" y="2816850"/>
            <a:chExt cx="693103" cy="36933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4C2FD35-FA13-DADD-1D30-778A38FE71E7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CB5411E-5E2F-B88F-FD40-09F1D19570DD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CA4ABDA-D12F-8BF3-7026-9DDC17A0CE7F}"/>
              </a:ext>
            </a:extLst>
          </p:cNvPr>
          <p:cNvGrpSpPr/>
          <p:nvPr/>
        </p:nvGrpSpPr>
        <p:grpSpPr>
          <a:xfrm>
            <a:off x="1794609" y="3757606"/>
            <a:ext cx="693103" cy="369332"/>
            <a:chOff x="1794609" y="2816850"/>
            <a:chExt cx="693103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AA26FA1-C939-5522-F960-BE1DB8F83B49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4BEBDF5-2943-DFB1-FB96-2BB894CFA41F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D5A6903-1C9D-1F8A-6069-C6939E6A0681}"/>
              </a:ext>
            </a:extLst>
          </p:cNvPr>
          <p:cNvGrpSpPr/>
          <p:nvPr/>
        </p:nvGrpSpPr>
        <p:grpSpPr>
          <a:xfrm>
            <a:off x="1800378" y="4376264"/>
            <a:ext cx="633007" cy="369332"/>
            <a:chOff x="1794609" y="2824956"/>
            <a:chExt cx="633007" cy="36933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04F1316-8F5A-536A-442F-288B9DC95413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22E31D3-04DF-CC61-5EEB-3614AAF0EBCD}"/>
                </a:ext>
              </a:extLst>
            </p:cNvPr>
            <p:cNvSpPr/>
            <p:nvPr/>
          </p:nvSpPr>
          <p:spPr>
            <a:xfrm>
              <a:off x="2211592" y="282495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631504F-603F-EAD9-E3FD-D2A1E1932E77}"/>
              </a:ext>
            </a:extLst>
          </p:cNvPr>
          <p:cNvGrpSpPr/>
          <p:nvPr/>
        </p:nvGrpSpPr>
        <p:grpSpPr>
          <a:xfrm>
            <a:off x="1794609" y="4709947"/>
            <a:ext cx="638776" cy="369332"/>
            <a:chOff x="1794609" y="2823796"/>
            <a:chExt cx="638776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278102F-C460-A631-1E70-4BCA5BC8DAD0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ADA9251-90E3-9C2C-F2A4-731E7D5C852C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29815F1A-EAF6-6B1A-BB74-9BCFF908F300}"/>
              </a:ext>
            </a:extLst>
          </p:cNvPr>
          <p:cNvSpPr txBox="1"/>
          <p:nvPr/>
        </p:nvSpPr>
        <p:spPr>
          <a:xfrm>
            <a:off x="1695624" y="2878441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QP#1</a:t>
            </a:r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3DE542E-0964-E1A7-B214-CF01701BC12E}"/>
              </a:ext>
            </a:extLst>
          </p:cNvPr>
          <p:cNvSpPr txBox="1"/>
          <p:nvPr/>
        </p:nvSpPr>
        <p:spPr>
          <a:xfrm>
            <a:off x="1695624" y="3495445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QP#2</a:t>
            </a:r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BA5DE8D-9C31-9C2A-0CE3-533E237C414B}"/>
              </a:ext>
            </a:extLst>
          </p:cNvPr>
          <p:cNvSpPr txBox="1"/>
          <p:nvPr/>
        </p:nvSpPr>
        <p:spPr>
          <a:xfrm>
            <a:off x="1372607" y="5245823"/>
            <a:ext cx="2195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Physical queues </a:t>
            </a: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28C5B6A2-1528-2D72-A7FF-B2751EA904D9}"/>
              </a:ext>
            </a:extLst>
          </p:cNvPr>
          <p:cNvCxnSpPr>
            <a:cxnSpLocks/>
          </p:cNvCxnSpPr>
          <p:nvPr/>
        </p:nvCxnSpPr>
        <p:spPr>
          <a:xfrm flipV="1">
            <a:off x="2367777" y="2773328"/>
            <a:ext cx="371963" cy="272969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2192A917-0B37-2ADB-34F3-5B49FA01572C}"/>
              </a:ext>
            </a:extLst>
          </p:cNvPr>
          <p:cNvCxnSpPr>
            <a:cxnSpLocks/>
          </p:cNvCxnSpPr>
          <p:nvPr/>
        </p:nvCxnSpPr>
        <p:spPr>
          <a:xfrm>
            <a:off x="2379700" y="3220950"/>
            <a:ext cx="338247" cy="1730142"/>
          </a:xfrm>
          <a:prstGeom prst="line">
            <a:avLst/>
          </a:prstGeom>
          <a:ln w="254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7F312CDA-B3F5-9130-8CE0-4B50F2992B24}"/>
              </a:ext>
            </a:extLst>
          </p:cNvPr>
          <p:cNvSpPr/>
          <p:nvPr/>
        </p:nvSpPr>
        <p:spPr>
          <a:xfrm>
            <a:off x="2759459" y="2715736"/>
            <a:ext cx="1130125" cy="226981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553B468A-250E-7275-EBD6-DE59E3FDA253}"/>
              </a:ext>
            </a:extLst>
          </p:cNvPr>
          <p:cNvSpPr/>
          <p:nvPr/>
        </p:nvSpPr>
        <p:spPr>
          <a:xfrm>
            <a:off x="2710908" y="2713484"/>
            <a:ext cx="11192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err="1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ibv_context</a:t>
            </a:r>
            <a:endParaRPr lang="zh-CN" alt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BB178F92-757D-D1AA-16F9-DC47199D7493}"/>
              </a:ext>
            </a:extLst>
          </p:cNvPr>
          <p:cNvSpPr/>
          <p:nvPr/>
        </p:nvSpPr>
        <p:spPr>
          <a:xfrm>
            <a:off x="2717947" y="2944351"/>
            <a:ext cx="6944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err="1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sq_buf</a:t>
            </a:r>
            <a:endParaRPr lang="zh-CN" alt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26947722-04B5-BEA8-BA4D-0A990D1FBF50}"/>
              </a:ext>
            </a:extLst>
          </p:cNvPr>
          <p:cNvSpPr/>
          <p:nvPr/>
        </p:nvSpPr>
        <p:spPr>
          <a:xfrm>
            <a:off x="2717947" y="3183881"/>
            <a:ext cx="6944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err="1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sq_buf</a:t>
            </a:r>
            <a:endParaRPr lang="zh-CN" alt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92A5B2EF-75E6-968B-7698-15BCB34C13F4}"/>
              </a:ext>
            </a:extLst>
          </p:cNvPr>
          <p:cNvSpPr/>
          <p:nvPr/>
        </p:nvSpPr>
        <p:spPr>
          <a:xfrm>
            <a:off x="2717947" y="3452159"/>
            <a:ext cx="4395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...</a:t>
            </a:r>
            <a:endParaRPr lang="zh-CN" alt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5" name="直线连接符 54">
            <a:extLst>
              <a:ext uri="{FF2B5EF4-FFF2-40B4-BE49-F238E27FC236}">
                <a16:creationId xmlns:a16="http://schemas.microsoft.com/office/drawing/2014/main" id="{CE0AF8E6-9712-AE41-783D-9575F3237709}"/>
              </a:ext>
            </a:extLst>
          </p:cNvPr>
          <p:cNvCxnSpPr/>
          <p:nvPr/>
        </p:nvCxnSpPr>
        <p:spPr>
          <a:xfrm>
            <a:off x="2644031" y="3757606"/>
            <a:ext cx="136098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>
            <a:extLst>
              <a:ext uri="{FF2B5EF4-FFF2-40B4-BE49-F238E27FC236}">
                <a16:creationId xmlns:a16="http://schemas.microsoft.com/office/drawing/2014/main" id="{CD8AB05E-31A8-A52A-F2AE-4E68037C7D93}"/>
              </a:ext>
            </a:extLst>
          </p:cNvPr>
          <p:cNvSpPr/>
          <p:nvPr/>
        </p:nvSpPr>
        <p:spPr>
          <a:xfrm>
            <a:off x="2710908" y="3750410"/>
            <a:ext cx="6094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err="1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ib_pd</a:t>
            </a:r>
            <a:endParaRPr lang="zh-CN" alt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5A0CB072-947A-AAF3-D431-C31C598D4386}"/>
              </a:ext>
            </a:extLst>
          </p:cNvPr>
          <p:cNvSpPr/>
          <p:nvPr/>
        </p:nvSpPr>
        <p:spPr>
          <a:xfrm>
            <a:off x="2718080" y="4018482"/>
            <a:ext cx="10342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mlx5_ib_qp</a:t>
            </a:r>
            <a:endParaRPr lang="zh-CN" alt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28D673A3-B06F-EA10-9479-66FDF13BD30A}"/>
              </a:ext>
            </a:extLst>
          </p:cNvPr>
          <p:cNvSpPr/>
          <p:nvPr/>
        </p:nvSpPr>
        <p:spPr>
          <a:xfrm>
            <a:off x="2718080" y="4294674"/>
            <a:ext cx="4395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...</a:t>
            </a:r>
            <a:endParaRPr lang="zh-CN" altLang="en-US" sz="12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9" name="直线连接符 58">
            <a:extLst>
              <a:ext uri="{FF2B5EF4-FFF2-40B4-BE49-F238E27FC236}">
                <a16:creationId xmlns:a16="http://schemas.microsoft.com/office/drawing/2014/main" id="{6A6F4AF4-9BCB-1066-DC3B-843CA646F90F}"/>
              </a:ext>
            </a:extLst>
          </p:cNvPr>
          <p:cNvCxnSpPr/>
          <p:nvPr/>
        </p:nvCxnSpPr>
        <p:spPr>
          <a:xfrm>
            <a:off x="2639880" y="4580419"/>
            <a:ext cx="1360980" cy="0"/>
          </a:xfrm>
          <a:prstGeom prst="line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264FFDBA-DB95-70AD-AF64-A0C2954CD430}"/>
              </a:ext>
            </a:extLst>
          </p:cNvPr>
          <p:cNvSpPr/>
          <p:nvPr/>
        </p:nvSpPr>
        <p:spPr>
          <a:xfrm>
            <a:off x="2718080" y="4648756"/>
            <a:ext cx="7793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i="1">
                <a:solidFill>
                  <a:prstClr val="black">
                    <a:lumMod val="75000"/>
                    <a:lumOff val="25000"/>
                  </a:prstClr>
                </a:solidFill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Unknown</a:t>
            </a:r>
            <a:endParaRPr lang="zh-CN" altLang="en-US" sz="1200" i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3B969C1-FB95-BDB2-BA51-4614E5318E9F}"/>
              </a:ext>
            </a:extLst>
          </p:cNvPr>
          <p:cNvSpPr txBox="1"/>
          <p:nvPr/>
        </p:nvSpPr>
        <p:spPr>
          <a:xfrm>
            <a:off x="3922993" y="2917133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User</a:t>
            </a:r>
            <a:endParaRPr lang="zh-CN" altLang="en-US" b="1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D6C01EEE-4298-FEF4-B36B-CB0F25220BA2}"/>
              </a:ext>
            </a:extLst>
          </p:cNvPr>
          <p:cNvSpPr txBox="1"/>
          <p:nvPr/>
        </p:nvSpPr>
        <p:spPr>
          <a:xfrm>
            <a:off x="3922993" y="3972007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Kernel</a:t>
            </a:r>
            <a:endParaRPr lang="zh-CN" altLang="en-US" b="1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EE1A57EE-AF83-9036-AECA-5EF10930F01F}"/>
              </a:ext>
            </a:extLst>
          </p:cNvPr>
          <p:cNvSpPr txBox="1"/>
          <p:nvPr/>
        </p:nvSpPr>
        <p:spPr>
          <a:xfrm>
            <a:off x="3942436" y="4648756"/>
            <a:ext cx="142559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Hardware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396695065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1AAC6-53D3-E7FF-0B9B-3B93D68C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Solution: Virtualize the QP API w/ shared kernel-space QP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EBD0B9-AF11-072C-A9CC-649EF9AE0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526885"/>
          </a:xfrm>
        </p:spPr>
        <p:txBody>
          <a:bodyPr/>
          <a:lstStyle/>
          <a:p>
            <a:r>
              <a:rPr kumimoji="1" lang="en-US" altLang="zh-CN"/>
              <a:t>Observation: RDMA QP has a limited thin API (i.e., verbs) </a:t>
            </a:r>
          </a:p>
          <a:p>
            <a:pPr lvl="1"/>
            <a:r>
              <a:rPr kumimoji="1" lang="en-US" altLang="zh-CN"/>
              <a:t>E.g.,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ibv_post_send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/>
              <a:t>to send a request to the NIC </a:t>
            </a:r>
          </a:p>
          <a:p>
            <a:pPr lvl="1"/>
            <a:r>
              <a:rPr kumimoji="1" lang="en-US" altLang="zh-CN"/>
              <a:t>So we can virtualize a kernel-space QP to different apps by providing the same API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D98C10-C847-9659-56A4-31746B235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113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E7CFF0B-E1C9-1D64-B23D-44D9136C1962}"/>
              </a:ext>
            </a:extLst>
          </p:cNvPr>
          <p:cNvCxnSpPr/>
          <p:nvPr/>
        </p:nvCxnSpPr>
        <p:spPr>
          <a:xfrm>
            <a:off x="759520" y="468093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4626FD51-F253-7D38-3B78-735FB5861B19}"/>
              </a:ext>
            </a:extLst>
          </p:cNvPr>
          <p:cNvSpPr/>
          <p:nvPr/>
        </p:nvSpPr>
        <p:spPr>
          <a:xfrm>
            <a:off x="1695624" y="4585692"/>
            <a:ext cx="792088" cy="5830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31A17BA1-4292-A7AD-CD9B-B145BA9265D6}"/>
              </a:ext>
            </a:extLst>
          </p:cNvPr>
          <p:cNvCxnSpPr/>
          <p:nvPr/>
        </p:nvCxnSpPr>
        <p:spPr>
          <a:xfrm>
            <a:off x="786497" y="298756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20B6F792-B00B-202A-4BB6-B661003C789A}"/>
              </a:ext>
            </a:extLst>
          </p:cNvPr>
          <p:cNvCxnSpPr/>
          <p:nvPr/>
        </p:nvCxnSpPr>
        <p:spPr>
          <a:xfrm>
            <a:off x="786497" y="3563144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99AEA979-E2F7-6068-4F09-A2785FB3F8E8}"/>
              </a:ext>
            </a:extLst>
          </p:cNvPr>
          <p:cNvSpPr txBox="1"/>
          <p:nvPr/>
        </p:nvSpPr>
        <p:spPr>
          <a:xfrm>
            <a:off x="508000" y="2802900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App#1</a:t>
            </a:r>
            <a:endParaRPr lang="zh-CN" altLang="en-US" b="1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D58BAD-6872-153C-83BE-00D26B5E95F5}"/>
              </a:ext>
            </a:extLst>
          </p:cNvPr>
          <p:cNvSpPr txBox="1"/>
          <p:nvPr/>
        </p:nvSpPr>
        <p:spPr>
          <a:xfrm>
            <a:off x="529478" y="335689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App#2</a:t>
            </a:r>
            <a:endParaRPr lang="zh-CN" altLang="en-US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B7CF0C6-E38F-187B-C35A-49592A1268D0}"/>
              </a:ext>
            </a:extLst>
          </p:cNvPr>
          <p:cNvSpPr txBox="1"/>
          <p:nvPr/>
        </p:nvSpPr>
        <p:spPr>
          <a:xfrm>
            <a:off x="508000" y="4448667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NIC</a:t>
            </a:r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FB88620-FB5F-0C47-CD40-F992A685A623}"/>
              </a:ext>
            </a:extLst>
          </p:cNvPr>
          <p:cNvGrpSpPr/>
          <p:nvPr/>
        </p:nvGrpSpPr>
        <p:grpSpPr>
          <a:xfrm>
            <a:off x="1794609" y="2802900"/>
            <a:ext cx="693103" cy="369332"/>
            <a:chOff x="1794609" y="2816850"/>
            <a:chExt cx="69310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057A3E5-4436-F422-EF43-D71568DFA419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7642C87-6F6E-E0B2-255A-6CF96EA5D303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1FCC8F3-42CD-7010-79D4-ACCB02CAB5FB}"/>
              </a:ext>
            </a:extLst>
          </p:cNvPr>
          <p:cNvGrpSpPr/>
          <p:nvPr/>
        </p:nvGrpSpPr>
        <p:grpSpPr>
          <a:xfrm>
            <a:off x="1794609" y="3376625"/>
            <a:ext cx="693103" cy="369332"/>
            <a:chOff x="1794609" y="2816850"/>
            <a:chExt cx="69310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14D7922-623C-C258-0885-CD684B079093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94F881A-3C49-3E2A-6BFF-2A1B9F9EA6DF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97D5158-9FCA-49BA-0879-D6989758C722}"/>
              </a:ext>
            </a:extLst>
          </p:cNvPr>
          <p:cNvGrpSpPr/>
          <p:nvPr/>
        </p:nvGrpSpPr>
        <p:grpSpPr>
          <a:xfrm>
            <a:off x="1794609" y="4709947"/>
            <a:ext cx="638776" cy="369332"/>
            <a:chOff x="1794609" y="2823796"/>
            <a:chExt cx="638776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EC53DF8-9CC9-7830-0639-AED50EDCF662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ED3BCB5-9A78-7DE0-594C-139581C1147B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D6BBC19F-B3C4-5766-AA5C-1A2B7F9B6A3A}"/>
              </a:ext>
            </a:extLst>
          </p:cNvPr>
          <p:cNvSpPr txBox="1"/>
          <p:nvPr/>
        </p:nvSpPr>
        <p:spPr>
          <a:xfrm>
            <a:off x="1695624" y="2497460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QP#1</a:t>
            </a: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7C8C9BC-FBD6-7E9F-71AA-6BD6F28E5592}"/>
              </a:ext>
            </a:extLst>
          </p:cNvPr>
          <p:cNvSpPr txBox="1"/>
          <p:nvPr/>
        </p:nvSpPr>
        <p:spPr>
          <a:xfrm>
            <a:off x="1695624" y="3114464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QP#2</a:t>
            </a:r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592640D-B128-C696-911B-750E85206961}"/>
              </a:ext>
            </a:extLst>
          </p:cNvPr>
          <p:cNvSpPr txBox="1"/>
          <p:nvPr/>
        </p:nvSpPr>
        <p:spPr>
          <a:xfrm>
            <a:off x="1372607" y="5245823"/>
            <a:ext cx="2195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Physical queues </a:t>
            </a: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F34BA32F-13F4-F0E3-6351-54E3CB078E97}"/>
              </a:ext>
            </a:extLst>
          </p:cNvPr>
          <p:cNvCxnSpPr/>
          <p:nvPr/>
        </p:nvCxnSpPr>
        <p:spPr>
          <a:xfrm>
            <a:off x="831528" y="407430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0B67E1BE-0651-DE5A-0574-DD26B5D43E61}"/>
              </a:ext>
            </a:extLst>
          </p:cNvPr>
          <p:cNvSpPr txBox="1"/>
          <p:nvPr/>
        </p:nvSpPr>
        <p:spPr>
          <a:xfrm>
            <a:off x="529478" y="3867982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Kernel</a:t>
            </a:r>
            <a:endParaRPr lang="zh-CN" altLang="en-US" b="1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C665BA03-9132-C1FD-F40C-5F33D0B3829E}"/>
              </a:ext>
            </a:extLst>
          </p:cNvPr>
          <p:cNvGrpSpPr/>
          <p:nvPr/>
        </p:nvGrpSpPr>
        <p:grpSpPr>
          <a:xfrm>
            <a:off x="1794609" y="3927418"/>
            <a:ext cx="638776" cy="369332"/>
            <a:chOff x="1794609" y="2823796"/>
            <a:chExt cx="638776" cy="369332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EEB4D02-0FB3-AB22-30B5-6515E13B3FB7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36D5665-27F1-CFB5-7ABF-EFB5CAB07BB3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7B23DD48-0944-5D85-447B-F134A2C69DD1}"/>
              </a:ext>
            </a:extLst>
          </p:cNvPr>
          <p:cNvSpPr/>
          <p:nvPr/>
        </p:nvSpPr>
        <p:spPr>
          <a:xfrm>
            <a:off x="1631104" y="3614057"/>
            <a:ext cx="197696" cy="457200"/>
          </a:xfrm>
          <a:custGeom>
            <a:avLst/>
            <a:gdLst>
              <a:gd name="connsiteX0" fmla="*/ 117867 w 197696"/>
              <a:gd name="connsiteY0" fmla="*/ 457200 h 457200"/>
              <a:gd name="connsiteX1" fmla="*/ 1753 w 197696"/>
              <a:gd name="connsiteY1" fmla="*/ 304800 h 457200"/>
              <a:gd name="connsiteX2" fmla="*/ 197696 w 197696"/>
              <a:gd name="connsiteY2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696" h="457200">
                <a:moveTo>
                  <a:pt x="117867" y="457200"/>
                </a:moveTo>
                <a:cubicBezTo>
                  <a:pt x="53157" y="419100"/>
                  <a:pt x="-11552" y="381000"/>
                  <a:pt x="1753" y="304800"/>
                </a:cubicBezTo>
                <a:cubicBezTo>
                  <a:pt x="15058" y="228600"/>
                  <a:pt x="106377" y="114300"/>
                  <a:pt x="197696" y="0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任意形状 50">
            <a:extLst>
              <a:ext uri="{FF2B5EF4-FFF2-40B4-BE49-F238E27FC236}">
                <a16:creationId xmlns:a16="http://schemas.microsoft.com/office/drawing/2014/main" id="{9413EDF6-0837-1E9B-C10F-7DC78F6E64C4}"/>
              </a:ext>
            </a:extLst>
          </p:cNvPr>
          <p:cNvSpPr/>
          <p:nvPr/>
        </p:nvSpPr>
        <p:spPr>
          <a:xfrm>
            <a:off x="1523750" y="3069771"/>
            <a:ext cx="239736" cy="972458"/>
          </a:xfrm>
          <a:custGeom>
            <a:avLst/>
            <a:gdLst>
              <a:gd name="connsiteX0" fmla="*/ 203450 w 239736"/>
              <a:gd name="connsiteY0" fmla="*/ 972458 h 972458"/>
              <a:gd name="connsiteX1" fmla="*/ 250 w 239736"/>
              <a:gd name="connsiteY1" fmla="*/ 609600 h 972458"/>
              <a:gd name="connsiteX2" fmla="*/ 239736 w 239736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736" h="972458">
                <a:moveTo>
                  <a:pt x="203450" y="972458"/>
                </a:moveTo>
                <a:cubicBezTo>
                  <a:pt x="98826" y="872067"/>
                  <a:pt x="-5798" y="771676"/>
                  <a:pt x="250" y="609600"/>
                </a:cubicBezTo>
                <a:cubicBezTo>
                  <a:pt x="6298" y="447524"/>
                  <a:pt x="123017" y="223762"/>
                  <a:pt x="239736" y="0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B23453C-1084-A591-0B5C-A78ACA05F689}"/>
              </a:ext>
            </a:extLst>
          </p:cNvPr>
          <p:cNvSpPr txBox="1"/>
          <p:nvPr/>
        </p:nvSpPr>
        <p:spPr>
          <a:xfrm>
            <a:off x="665512" y="3667585"/>
            <a:ext cx="12622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00">
                <a:solidFill>
                  <a:srgbClr val="C00000"/>
                </a:solidFill>
              </a:rPr>
              <a:t>Virtualize</a:t>
            </a:r>
            <a:endParaRPr lang="zh-CN" altLang="en-US" sz="1400">
              <a:solidFill>
                <a:srgbClr val="C00000"/>
              </a:solidFill>
            </a:endParaRPr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50F31C0F-6DFA-7D91-069C-B0D6B8A6CDC0}"/>
              </a:ext>
            </a:extLst>
          </p:cNvPr>
          <p:cNvCxnSpPr/>
          <p:nvPr/>
        </p:nvCxnSpPr>
        <p:spPr>
          <a:xfrm flipV="1">
            <a:off x="1927725" y="4112084"/>
            <a:ext cx="0" cy="782529"/>
          </a:xfrm>
          <a:prstGeom prst="straightConnector1">
            <a:avLst/>
          </a:prstGeom>
          <a:ln w="1524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F6AC74D4-CA06-A7DF-76EC-EBE01D8EA7AB}"/>
              </a:ext>
            </a:extLst>
          </p:cNvPr>
          <p:cNvGrpSpPr/>
          <p:nvPr/>
        </p:nvGrpSpPr>
        <p:grpSpPr>
          <a:xfrm>
            <a:off x="3159650" y="2802900"/>
            <a:ext cx="693103" cy="369332"/>
            <a:chOff x="1794609" y="2816850"/>
            <a:chExt cx="693103" cy="3693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8A512D79-5A6A-81DE-AC38-DF3C85ECF695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015A8FA-F9EF-CDDB-05C5-B2C0A9056A72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27C63E93-4F30-FD61-105E-35B7FA53DDCE}"/>
              </a:ext>
            </a:extLst>
          </p:cNvPr>
          <p:cNvSpPr txBox="1"/>
          <p:nvPr/>
        </p:nvSpPr>
        <p:spPr>
          <a:xfrm>
            <a:off x="3052361" y="2414384"/>
            <a:ext cx="1919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ibv_post_send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62" name="任意形状 61">
            <a:extLst>
              <a:ext uri="{FF2B5EF4-FFF2-40B4-BE49-F238E27FC236}">
                <a16:creationId xmlns:a16="http://schemas.microsoft.com/office/drawing/2014/main" id="{DB0AE903-F0D7-9515-B08A-9826997C1F05}"/>
              </a:ext>
            </a:extLst>
          </p:cNvPr>
          <p:cNvSpPr/>
          <p:nvPr/>
        </p:nvSpPr>
        <p:spPr>
          <a:xfrm>
            <a:off x="3577771" y="2605314"/>
            <a:ext cx="1875261" cy="377372"/>
          </a:xfrm>
          <a:custGeom>
            <a:avLst/>
            <a:gdLst>
              <a:gd name="connsiteX0" fmla="*/ 1647372 w 1875261"/>
              <a:gd name="connsiteY0" fmla="*/ 0 h 377372"/>
              <a:gd name="connsiteX1" fmla="*/ 1734458 w 1875261"/>
              <a:gd name="connsiteY1" fmla="*/ 246743 h 377372"/>
              <a:gd name="connsiteX2" fmla="*/ 0 w 1875261"/>
              <a:gd name="connsiteY2" fmla="*/ 377372 h 37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5261" h="377372">
                <a:moveTo>
                  <a:pt x="1647372" y="0"/>
                </a:moveTo>
                <a:cubicBezTo>
                  <a:pt x="1828196" y="91924"/>
                  <a:pt x="2009020" y="183848"/>
                  <a:pt x="1734458" y="246743"/>
                </a:cubicBezTo>
                <a:cubicBezTo>
                  <a:pt x="1459896" y="309638"/>
                  <a:pt x="729948" y="343505"/>
                  <a:pt x="0" y="37737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F15F5E2A-4091-CDD5-10F2-D3D1BF305308}"/>
              </a:ext>
            </a:extLst>
          </p:cNvPr>
          <p:cNvGrpSpPr/>
          <p:nvPr/>
        </p:nvGrpSpPr>
        <p:grpSpPr>
          <a:xfrm>
            <a:off x="3159650" y="3883128"/>
            <a:ext cx="638776" cy="369332"/>
            <a:chOff x="1794609" y="2823796"/>
            <a:chExt cx="638776" cy="369332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B2DE027D-5DCA-518A-421D-1B28DDC8E79B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02D505B7-D1C2-C867-F57B-19BE4881A59A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8" name="任意形状 67">
            <a:extLst>
              <a:ext uri="{FF2B5EF4-FFF2-40B4-BE49-F238E27FC236}">
                <a16:creationId xmlns:a16="http://schemas.microsoft.com/office/drawing/2014/main" id="{375D8848-212A-282D-8B03-35C2E8A1E55A}"/>
              </a:ext>
            </a:extLst>
          </p:cNvPr>
          <p:cNvSpPr/>
          <p:nvPr/>
        </p:nvSpPr>
        <p:spPr>
          <a:xfrm>
            <a:off x="3708737" y="3069772"/>
            <a:ext cx="333946" cy="935890"/>
          </a:xfrm>
          <a:custGeom>
            <a:avLst/>
            <a:gdLst>
              <a:gd name="connsiteX0" fmla="*/ 0 w 341540"/>
              <a:gd name="connsiteY0" fmla="*/ 0 h 1059543"/>
              <a:gd name="connsiteX1" fmla="*/ 341086 w 341540"/>
              <a:gd name="connsiteY1" fmla="*/ 420915 h 1059543"/>
              <a:gd name="connsiteX2" fmla="*/ 58057 w 341540"/>
              <a:gd name="connsiteY2" fmla="*/ 1059543 h 105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540" h="1059543">
                <a:moveTo>
                  <a:pt x="0" y="0"/>
                </a:moveTo>
                <a:cubicBezTo>
                  <a:pt x="165705" y="122162"/>
                  <a:pt x="331410" y="244325"/>
                  <a:pt x="341086" y="420915"/>
                </a:cubicBezTo>
                <a:cubicBezTo>
                  <a:pt x="350762" y="597506"/>
                  <a:pt x="204409" y="828524"/>
                  <a:pt x="58057" y="105954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992D8103-5AEF-8446-F243-F630D4BB8A0D}"/>
              </a:ext>
            </a:extLst>
          </p:cNvPr>
          <p:cNvGrpSpPr/>
          <p:nvPr/>
        </p:nvGrpSpPr>
        <p:grpSpPr>
          <a:xfrm>
            <a:off x="3159650" y="4732893"/>
            <a:ext cx="638776" cy="369332"/>
            <a:chOff x="1794609" y="2823796"/>
            <a:chExt cx="638776" cy="369332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6A5AD680-A30A-4CEF-1FBA-1424D972C260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596354E5-005C-0ABC-EA88-9454412AFE0F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EA3D8E20-5D2B-023A-95E2-8C96741E527D}"/>
              </a:ext>
            </a:extLst>
          </p:cNvPr>
          <p:cNvSpPr txBox="1"/>
          <p:nvPr/>
        </p:nvSpPr>
        <p:spPr>
          <a:xfrm>
            <a:off x="3567832" y="3312197"/>
            <a:ext cx="14111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System call</a:t>
            </a:r>
          </a:p>
        </p:txBody>
      </p:sp>
      <p:sp>
        <p:nvSpPr>
          <p:cNvPr id="77" name="任意形状 76">
            <a:extLst>
              <a:ext uri="{FF2B5EF4-FFF2-40B4-BE49-F238E27FC236}">
                <a16:creationId xmlns:a16="http://schemas.microsoft.com/office/drawing/2014/main" id="{CC8D607F-F489-DC0B-EBFD-50B207010F57}"/>
              </a:ext>
            </a:extLst>
          </p:cNvPr>
          <p:cNvSpPr/>
          <p:nvPr/>
        </p:nvSpPr>
        <p:spPr>
          <a:xfrm>
            <a:off x="3802743" y="4129314"/>
            <a:ext cx="297667" cy="820057"/>
          </a:xfrm>
          <a:custGeom>
            <a:avLst/>
            <a:gdLst>
              <a:gd name="connsiteX0" fmla="*/ 29028 w 297667"/>
              <a:gd name="connsiteY0" fmla="*/ 0 h 820057"/>
              <a:gd name="connsiteX1" fmla="*/ 297543 w 297667"/>
              <a:gd name="connsiteY1" fmla="*/ 370115 h 820057"/>
              <a:gd name="connsiteX2" fmla="*/ 0 w 297667"/>
              <a:gd name="connsiteY2" fmla="*/ 820057 h 82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667" h="820057">
                <a:moveTo>
                  <a:pt x="29028" y="0"/>
                </a:moveTo>
                <a:cubicBezTo>
                  <a:pt x="165704" y="116719"/>
                  <a:pt x="302381" y="233439"/>
                  <a:pt x="297543" y="370115"/>
                </a:cubicBezTo>
                <a:cubicBezTo>
                  <a:pt x="292705" y="506791"/>
                  <a:pt x="146352" y="663424"/>
                  <a:pt x="0" y="8200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2A53BE28-BA6F-94B6-D4DC-C35923F98968}"/>
              </a:ext>
            </a:extLst>
          </p:cNvPr>
          <p:cNvCxnSpPr>
            <a:stCxn id="77" idx="2"/>
          </p:cNvCxnSpPr>
          <p:nvPr/>
        </p:nvCxnSpPr>
        <p:spPr>
          <a:xfrm>
            <a:off x="3802743" y="4949371"/>
            <a:ext cx="1421273" cy="651863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云形标注 79">
            <a:extLst>
              <a:ext uri="{FF2B5EF4-FFF2-40B4-BE49-F238E27FC236}">
                <a16:creationId xmlns:a16="http://schemas.microsoft.com/office/drawing/2014/main" id="{8A7A74B3-92B1-9DDB-5A7C-A07A9E006685}"/>
              </a:ext>
            </a:extLst>
          </p:cNvPr>
          <p:cNvSpPr/>
          <p:nvPr/>
        </p:nvSpPr>
        <p:spPr>
          <a:xfrm>
            <a:off x="3364800" y="5202802"/>
            <a:ext cx="4176464" cy="1305383"/>
          </a:xfrm>
          <a:prstGeom prst="cloudCallout">
            <a:avLst/>
          </a:pr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4C10A8F-7E8D-5A1E-20E2-F87F53D4125C}"/>
              </a:ext>
            </a:extLst>
          </p:cNvPr>
          <p:cNvSpPr/>
          <p:nvPr/>
        </p:nvSpPr>
        <p:spPr>
          <a:xfrm>
            <a:off x="3501486" y="3984856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27AD83F-7706-269E-EC30-0C1FB87CD9AF}"/>
              </a:ext>
            </a:extLst>
          </p:cNvPr>
          <p:cNvSpPr/>
          <p:nvPr/>
        </p:nvSpPr>
        <p:spPr>
          <a:xfrm>
            <a:off x="3501485" y="4833470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799527A6-BC45-7DAA-8995-5E19B70C75AB}"/>
              </a:ext>
            </a:extLst>
          </p:cNvPr>
          <p:cNvSpPr/>
          <p:nvPr/>
        </p:nvSpPr>
        <p:spPr>
          <a:xfrm>
            <a:off x="4814431" y="2542537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9E10AF09-0501-4DB5-5F5A-04488CB52432}"/>
              </a:ext>
            </a:extLst>
          </p:cNvPr>
          <p:cNvSpPr txBox="1"/>
          <p:nvPr/>
        </p:nvSpPr>
        <p:spPr>
          <a:xfrm>
            <a:off x="3667019" y="4227501"/>
            <a:ext cx="550653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ib_post_send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>
                <a:solidFill>
                  <a:srgbClr val="32788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kernel’s RDMA interface </a:t>
            </a:r>
            <a:endParaRPr lang="zh-CN" altLang="en-US">
              <a:solidFill>
                <a:srgbClr val="327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18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 animBg="1"/>
      <p:bldP spid="68" grpId="0" animBg="1"/>
      <p:bldP spid="75" grpId="0" animBg="1"/>
      <p:bldP spid="77" grpId="0" animBg="1"/>
      <p:bldP spid="81" grpId="0" animBg="1"/>
      <p:bldP spid="82" grpId="0" animBg="1"/>
      <p:bldP spid="83" grpId="0" animBg="1"/>
      <p:bldP spid="84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42B7E-C3C3-BA8D-A15B-EB3E7E95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 #2. Isolate shared QP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0187E9-D9CC-84E3-0DCD-FAA9D1662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656184"/>
          </a:xfrm>
        </p:spPr>
        <p:txBody>
          <a:bodyPr/>
          <a:lstStyle/>
          <a:p>
            <a:r>
              <a:rPr kumimoji="1" lang="en-US" altLang="zh-CN"/>
              <a:t>We must isolate requests sent/received to a shared QP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/>
              <a:t>App#1 must not read App#2’s data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/>
              <a:t>App#1’s malformed request will not corrupt App#2’s accesses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986C14-E07D-7408-45C5-DE8D293F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114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2EA93EE0-F364-E79B-CC97-84F66CA0DBEA}"/>
              </a:ext>
            </a:extLst>
          </p:cNvPr>
          <p:cNvCxnSpPr/>
          <p:nvPr/>
        </p:nvCxnSpPr>
        <p:spPr>
          <a:xfrm>
            <a:off x="759520" y="468093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64031499-CB38-39F1-0738-92D7A37D0B45}"/>
              </a:ext>
            </a:extLst>
          </p:cNvPr>
          <p:cNvSpPr/>
          <p:nvPr/>
        </p:nvSpPr>
        <p:spPr>
          <a:xfrm>
            <a:off x="1695624" y="4585692"/>
            <a:ext cx="792088" cy="5830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7D1DF1C-0B34-CA3E-2437-20F64602F3BD}"/>
              </a:ext>
            </a:extLst>
          </p:cNvPr>
          <p:cNvCxnSpPr/>
          <p:nvPr/>
        </p:nvCxnSpPr>
        <p:spPr>
          <a:xfrm>
            <a:off x="786497" y="298756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18B2EEAD-023D-633E-32AE-79C3C2FE1A71}"/>
              </a:ext>
            </a:extLst>
          </p:cNvPr>
          <p:cNvCxnSpPr/>
          <p:nvPr/>
        </p:nvCxnSpPr>
        <p:spPr>
          <a:xfrm>
            <a:off x="786497" y="3563144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F1B5E6A5-50DF-FCCF-2E19-439CE3456C0D}"/>
              </a:ext>
            </a:extLst>
          </p:cNvPr>
          <p:cNvSpPr txBox="1"/>
          <p:nvPr/>
        </p:nvSpPr>
        <p:spPr>
          <a:xfrm>
            <a:off x="508000" y="2802900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App#1</a:t>
            </a:r>
            <a:endParaRPr lang="zh-CN" altLang="en-US" b="1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ED5F71B-8E59-AC95-9653-B42A4BB6AB0D}"/>
              </a:ext>
            </a:extLst>
          </p:cNvPr>
          <p:cNvSpPr txBox="1"/>
          <p:nvPr/>
        </p:nvSpPr>
        <p:spPr>
          <a:xfrm>
            <a:off x="529478" y="335689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App#2</a:t>
            </a:r>
            <a:endParaRPr lang="zh-CN" altLang="en-US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475298-36F9-B543-70FF-C9B9F6F22E80}"/>
              </a:ext>
            </a:extLst>
          </p:cNvPr>
          <p:cNvSpPr txBox="1"/>
          <p:nvPr/>
        </p:nvSpPr>
        <p:spPr>
          <a:xfrm>
            <a:off x="508000" y="4448667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NIC</a:t>
            </a:r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3708BEA-03AB-62C5-393E-E724F4E536D3}"/>
              </a:ext>
            </a:extLst>
          </p:cNvPr>
          <p:cNvGrpSpPr/>
          <p:nvPr/>
        </p:nvGrpSpPr>
        <p:grpSpPr>
          <a:xfrm>
            <a:off x="1794609" y="2802900"/>
            <a:ext cx="693103" cy="369332"/>
            <a:chOff x="1794609" y="2816850"/>
            <a:chExt cx="69310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1315E53-2AF5-2DFA-4608-52AE7C20BBD6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D5430B4-F746-4131-D821-F0ADC7C40C22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EDF12EE-87AF-6142-5387-80CAEFC60FC3}"/>
              </a:ext>
            </a:extLst>
          </p:cNvPr>
          <p:cNvGrpSpPr/>
          <p:nvPr/>
        </p:nvGrpSpPr>
        <p:grpSpPr>
          <a:xfrm>
            <a:off x="1794609" y="3376625"/>
            <a:ext cx="693103" cy="369332"/>
            <a:chOff x="1794609" y="2816850"/>
            <a:chExt cx="69310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EE6EA5E-FC4B-C7CE-9A46-DD63318EBFEC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0178214-0DAE-F5E5-C314-3BE3F6F0B1F4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4AC2B3C-0F06-C694-71B2-3814978AC601}"/>
              </a:ext>
            </a:extLst>
          </p:cNvPr>
          <p:cNvGrpSpPr/>
          <p:nvPr/>
        </p:nvGrpSpPr>
        <p:grpSpPr>
          <a:xfrm>
            <a:off x="1794609" y="4709947"/>
            <a:ext cx="638776" cy="369332"/>
            <a:chOff x="1794609" y="2823796"/>
            <a:chExt cx="638776" cy="36933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4772AEF-721F-2171-3FBD-003992B782AA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8EE78CD-2935-C9AA-A4C9-74E8D1D562DC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EB2EF23A-B527-6402-B848-BD78A28D8FD2}"/>
              </a:ext>
            </a:extLst>
          </p:cNvPr>
          <p:cNvSpPr txBox="1"/>
          <p:nvPr/>
        </p:nvSpPr>
        <p:spPr>
          <a:xfrm>
            <a:off x="1695624" y="2497460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QP#1</a:t>
            </a:r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102FE96-002A-FDA7-D3EB-C18494A91E22}"/>
              </a:ext>
            </a:extLst>
          </p:cNvPr>
          <p:cNvSpPr txBox="1"/>
          <p:nvPr/>
        </p:nvSpPr>
        <p:spPr>
          <a:xfrm>
            <a:off x="1695624" y="3114464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QP#2</a:t>
            </a: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FBB94A5-1653-2689-76CE-4D694CA4AAB3}"/>
              </a:ext>
            </a:extLst>
          </p:cNvPr>
          <p:cNvSpPr txBox="1"/>
          <p:nvPr/>
        </p:nvSpPr>
        <p:spPr>
          <a:xfrm>
            <a:off x="1372607" y="5245823"/>
            <a:ext cx="2195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Physical queues </a:t>
            </a: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FB7E43D7-833D-E892-E521-0C3B212CBB13}"/>
              </a:ext>
            </a:extLst>
          </p:cNvPr>
          <p:cNvCxnSpPr/>
          <p:nvPr/>
        </p:nvCxnSpPr>
        <p:spPr>
          <a:xfrm>
            <a:off x="831528" y="407430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3507343-AB57-CC4D-DD6B-83CB90F41021}"/>
              </a:ext>
            </a:extLst>
          </p:cNvPr>
          <p:cNvSpPr txBox="1"/>
          <p:nvPr/>
        </p:nvSpPr>
        <p:spPr>
          <a:xfrm>
            <a:off x="529478" y="3867982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Kernel</a:t>
            </a:r>
            <a:endParaRPr lang="zh-CN" altLang="en-US" b="1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E5F19B1-A8A3-68D2-6F2E-66301E33CADB}"/>
              </a:ext>
            </a:extLst>
          </p:cNvPr>
          <p:cNvGrpSpPr/>
          <p:nvPr/>
        </p:nvGrpSpPr>
        <p:grpSpPr>
          <a:xfrm>
            <a:off x="1794609" y="3927418"/>
            <a:ext cx="638776" cy="369332"/>
            <a:chOff x="1794609" y="2823796"/>
            <a:chExt cx="638776" cy="369332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491F07A-1742-9C6B-F5E6-FB2219F215AB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0862ECC-E821-9935-B7E4-E7CA4E8C5E24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80C58039-4253-AFC9-3F3D-37B9AFC10D4E}"/>
              </a:ext>
            </a:extLst>
          </p:cNvPr>
          <p:cNvSpPr/>
          <p:nvPr/>
        </p:nvSpPr>
        <p:spPr>
          <a:xfrm>
            <a:off x="1631104" y="3614057"/>
            <a:ext cx="197696" cy="457200"/>
          </a:xfrm>
          <a:custGeom>
            <a:avLst/>
            <a:gdLst>
              <a:gd name="connsiteX0" fmla="*/ 117867 w 197696"/>
              <a:gd name="connsiteY0" fmla="*/ 457200 h 457200"/>
              <a:gd name="connsiteX1" fmla="*/ 1753 w 197696"/>
              <a:gd name="connsiteY1" fmla="*/ 304800 h 457200"/>
              <a:gd name="connsiteX2" fmla="*/ 197696 w 197696"/>
              <a:gd name="connsiteY2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696" h="457200">
                <a:moveTo>
                  <a:pt x="117867" y="457200"/>
                </a:moveTo>
                <a:cubicBezTo>
                  <a:pt x="53157" y="419100"/>
                  <a:pt x="-11552" y="381000"/>
                  <a:pt x="1753" y="304800"/>
                </a:cubicBezTo>
                <a:cubicBezTo>
                  <a:pt x="15058" y="228600"/>
                  <a:pt x="106377" y="114300"/>
                  <a:pt x="197696" y="0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00F704B3-FC1C-84E0-4DAD-2537551EF314}"/>
              </a:ext>
            </a:extLst>
          </p:cNvPr>
          <p:cNvSpPr/>
          <p:nvPr/>
        </p:nvSpPr>
        <p:spPr>
          <a:xfrm>
            <a:off x="1523750" y="3069771"/>
            <a:ext cx="239736" cy="972458"/>
          </a:xfrm>
          <a:custGeom>
            <a:avLst/>
            <a:gdLst>
              <a:gd name="connsiteX0" fmla="*/ 203450 w 239736"/>
              <a:gd name="connsiteY0" fmla="*/ 972458 h 972458"/>
              <a:gd name="connsiteX1" fmla="*/ 250 w 239736"/>
              <a:gd name="connsiteY1" fmla="*/ 609600 h 972458"/>
              <a:gd name="connsiteX2" fmla="*/ 239736 w 239736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736" h="972458">
                <a:moveTo>
                  <a:pt x="203450" y="972458"/>
                </a:moveTo>
                <a:cubicBezTo>
                  <a:pt x="98826" y="872067"/>
                  <a:pt x="-5798" y="771676"/>
                  <a:pt x="250" y="609600"/>
                </a:cubicBezTo>
                <a:cubicBezTo>
                  <a:pt x="6298" y="447524"/>
                  <a:pt x="123017" y="223762"/>
                  <a:pt x="239736" y="0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81DAEB2-B81C-7383-3390-C6F64995BCA0}"/>
              </a:ext>
            </a:extLst>
          </p:cNvPr>
          <p:cNvSpPr txBox="1"/>
          <p:nvPr/>
        </p:nvSpPr>
        <p:spPr>
          <a:xfrm>
            <a:off x="665512" y="3667585"/>
            <a:ext cx="12622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00">
                <a:solidFill>
                  <a:srgbClr val="C00000"/>
                </a:solidFill>
              </a:rPr>
              <a:t>Virtualize</a:t>
            </a:r>
            <a:endParaRPr lang="zh-CN" altLang="en-US" sz="1400">
              <a:solidFill>
                <a:srgbClr val="C00000"/>
              </a:solidFill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2C7716B-9DAF-BBC3-726C-322BFBE57B9C}"/>
              </a:ext>
            </a:extLst>
          </p:cNvPr>
          <p:cNvCxnSpPr/>
          <p:nvPr/>
        </p:nvCxnSpPr>
        <p:spPr>
          <a:xfrm flipV="1">
            <a:off x="1927725" y="4112084"/>
            <a:ext cx="0" cy="782529"/>
          </a:xfrm>
          <a:prstGeom prst="straightConnector1">
            <a:avLst/>
          </a:prstGeom>
          <a:ln w="1524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58397EB-4F6E-8304-E7FF-894A06B445F8}"/>
              </a:ext>
            </a:extLst>
          </p:cNvPr>
          <p:cNvGrpSpPr/>
          <p:nvPr/>
        </p:nvGrpSpPr>
        <p:grpSpPr>
          <a:xfrm>
            <a:off x="3159650" y="2802900"/>
            <a:ext cx="693103" cy="369332"/>
            <a:chOff x="1794609" y="2816850"/>
            <a:chExt cx="693103" cy="369332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B68F5FC4-AABF-E898-C028-A6AFAA1B076E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B86F862-800D-31FE-B747-C67D4A77C0D5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4162577F-BF95-5097-8D90-125A512EFF58}"/>
              </a:ext>
            </a:extLst>
          </p:cNvPr>
          <p:cNvSpPr txBox="1"/>
          <p:nvPr/>
        </p:nvSpPr>
        <p:spPr>
          <a:xfrm>
            <a:off x="3052361" y="2414384"/>
            <a:ext cx="1919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ibv_post_send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D69DAE74-02C3-05A4-4427-84D24DF5A0B5}"/>
              </a:ext>
            </a:extLst>
          </p:cNvPr>
          <p:cNvSpPr/>
          <p:nvPr/>
        </p:nvSpPr>
        <p:spPr>
          <a:xfrm>
            <a:off x="3577771" y="2605314"/>
            <a:ext cx="1875261" cy="377372"/>
          </a:xfrm>
          <a:custGeom>
            <a:avLst/>
            <a:gdLst>
              <a:gd name="connsiteX0" fmla="*/ 1647372 w 1875261"/>
              <a:gd name="connsiteY0" fmla="*/ 0 h 377372"/>
              <a:gd name="connsiteX1" fmla="*/ 1734458 w 1875261"/>
              <a:gd name="connsiteY1" fmla="*/ 246743 h 377372"/>
              <a:gd name="connsiteX2" fmla="*/ 0 w 1875261"/>
              <a:gd name="connsiteY2" fmla="*/ 377372 h 37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5261" h="377372">
                <a:moveTo>
                  <a:pt x="1647372" y="0"/>
                </a:moveTo>
                <a:cubicBezTo>
                  <a:pt x="1828196" y="91924"/>
                  <a:pt x="2009020" y="183848"/>
                  <a:pt x="1734458" y="246743"/>
                </a:cubicBezTo>
                <a:cubicBezTo>
                  <a:pt x="1459896" y="309638"/>
                  <a:pt x="729948" y="343505"/>
                  <a:pt x="0" y="37737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0896818-3600-0919-3F14-319B0800F80B}"/>
              </a:ext>
            </a:extLst>
          </p:cNvPr>
          <p:cNvGrpSpPr/>
          <p:nvPr/>
        </p:nvGrpSpPr>
        <p:grpSpPr>
          <a:xfrm>
            <a:off x="3159650" y="3883128"/>
            <a:ext cx="638776" cy="369332"/>
            <a:chOff x="1794609" y="2823796"/>
            <a:chExt cx="638776" cy="369332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AD05470-C008-ABFB-47AF-9DF3C6DFBBF7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C9384C2-03FE-E7DB-AECE-571C5CFDA208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1955ED61-9850-1EFA-8F2F-CDA4DCA99326}"/>
              </a:ext>
            </a:extLst>
          </p:cNvPr>
          <p:cNvSpPr/>
          <p:nvPr/>
        </p:nvSpPr>
        <p:spPr>
          <a:xfrm>
            <a:off x="3708737" y="3069772"/>
            <a:ext cx="333946" cy="935890"/>
          </a:xfrm>
          <a:custGeom>
            <a:avLst/>
            <a:gdLst>
              <a:gd name="connsiteX0" fmla="*/ 0 w 341540"/>
              <a:gd name="connsiteY0" fmla="*/ 0 h 1059543"/>
              <a:gd name="connsiteX1" fmla="*/ 341086 w 341540"/>
              <a:gd name="connsiteY1" fmla="*/ 420915 h 1059543"/>
              <a:gd name="connsiteX2" fmla="*/ 58057 w 341540"/>
              <a:gd name="connsiteY2" fmla="*/ 1059543 h 105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540" h="1059543">
                <a:moveTo>
                  <a:pt x="0" y="0"/>
                </a:moveTo>
                <a:cubicBezTo>
                  <a:pt x="165705" y="122162"/>
                  <a:pt x="331410" y="244325"/>
                  <a:pt x="341086" y="420915"/>
                </a:cubicBezTo>
                <a:cubicBezTo>
                  <a:pt x="350762" y="597506"/>
                  <a:pt x="204409" y="828524"/>
                  <a:pt x="58057" y="105954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ABD9E8C-CD48-486B-344B-27282D884FBA}"/>
              </a:ext>
            </a:extLst>
          </p:cNvPr>
          <p:cNvSpPr/>
          <p:nvPr/>
        </p:nvSpPr>
        <p:spPr>
          <a:xfrm>
            <a:off x="3501486" y="3984856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51CA0DC3-EB63-9816-DBFF-DC31F4EED3E2}"/>
              </a:ext>
            </a:extLst>
          </p:cNvPr>
          <p:cNvGrpSpPr/>
          <p:nvPr/>
        </p:nvGrpSpPr>
        <p:grpSpPr>
          <a:xfrm>
            <a:off x="3159650" y="4732893"/>
            <a:ext cx="638776" cy="369332"/>
            <a:chOff x="1794609" y="2823796"/>
            <a:chExt cx="638776" cy="36933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BE612E4-0C81-D932-F368-0D4D8E00B495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0472FBC0-E12D-35F1-EEEC-4BCA82AC672D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D8CB2BCA-0803-369F-F331-49207EE23574}"/>
              </a:ext>
            </a:extLst>
          </p:cNvPr>
          <p:cNvSpPr txBox="1"/>
          <p:nvPr/>
        </p:nvSpPr>
        <p:spPr>
          <a:xfrm>
            <a:off x="3567832" y="3312197"/>
            <a:ext cx="14111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System call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655914F1-CE70-A436-BB15-E25FD02A7B1E}"/>
              </a:ext>
            </a:extLst>
          </p:cNvPr>
          <p:cNvSpPr/>
          <p:nvPr/>
        </p:nvSpPr>
        <p:spPr>
          <a:xfrm>
            <a:off x="3501485" y="4833470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sp>
        <p:nvSpPr>
          <p:cNvPr id="49" name="任意形状 48">
            <a:extLst>
              <a:ext uri="{FF2B5EF4-FFF2-40B4-BE49-F238E27FC236}">
                <a16:creationId xmlns:a16="http://schemas.microsoft.com/office/drawing/2014/main" id="{94528EC9-0D89-D6D2-A159-00921CE84E41}"/>
              </a:ext>
            </a:extLst>
          </p:cNvPr>
          <p:cNvSpPr/>
          <p:nvPr/>
        </p:nvSpPr>
        <p:spPr>
          <a:xfrm>
            <a:off x="3802743" y="4129314"/>
            <a:ext cx="297667" cy="820057"/>
          </a:xfrm>
          <a:custGeom>
            <a:avLst/>
            <a:gdLst>
              <a:gd name="connsiteX0" fmla="*/ 29028 w 297667"/>
              <a:gd name="connsiteY0" fmla="*/ 0 h 820057"/>
              <a:gd name="connsiteX1" fmla="*/ 297543 w 297667"/>
              <a:gd name="connsiteY1" fmla="*/ 370115 h 820057"/>
              <a:gd name="connsiteX2" fmla="*/ 0 w 297667"/>
              <a:gd name="connsiteY2" fmla="*/ 820057 h 82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667" h="820057">
                <a:moveTo>
                  <a:pt x="29028" y="0"/>
                </a:moveTo>
                <a:cubicBezTo>
                  <a:pt x="165704" y="116719"/>
                  <a:pt x="302381" y="233439"/>
                  <a:pt x="297543" y="370115"/>
                </a:cubicBezTo>
                <a:cubicBezTo>
                  <a:pt x="292705" y="506791"/>
                  <a:pt x="146352" y="663424"/>
                  <a:pt x="0" y="8200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6BE4023C-F864-CF5B-BE63-9B1D7E1A0BEA}"/>
              </a:ext>
            </a:extLst>
          </p:cNvPr>
          <p:cNvCxnSpPr>
            <a:stCxn id="49" idx="2"/>
          </p:cNvCxnSpPr>
          <p:nvPr/>
        </p:nvCxnSpPr>
        <p:spPr>
          <a:xfrm>
            <a:off x="3802743" y="4949371"/>
            <a:ext cx="1421273" cy="651863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云形标注 50">
            <a:extLst>
              <a:ext uri="{FF2B5EF4-FFF2-40B4-BE49-F238E27FC236}">
                <a16:creationId xmlns:a16="http://schemas.microsoft.com/office/drawing/2014/main" id="{8BE50626-0461-3A78-AF3C-4BABB29EFF20}"/>
              </a:ext>
            </a:extLst>
          </p:cNvPr>
          <p:cNvSpPr/>
          <p:nvPr/>
        </p:nvSpPr>
        <p:spPr>
          <a:xfrm>
            <a:off x="3364800" y="5202802"/>
            <a:ext cx="4176464" cy="1305383"/>
          </a:xfrm>
          <a:prstGeom prst="cloudCallout">
            <a:avLst/>
          </a:pr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7347A1C9-95C6-4BF7-772C-51294BB4F595}"/>
              </a:ext>
            </a:extLst>
          </p:cNvPr>
          <p:cNvGrpSpPr/>
          <p:nvPr/>
        </p:nvGrpSpPr>
        <p:grpSpPr>
          <a:xfrm>
            <a:off x="6376144" y="4732893"/>
            <a:ext cx="638776" cy="369332"/>
            <a:chOff x="1794609" y="2823796"/>
            <a:chExt cx="638776" cy="369332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A6FB8EF-EC7C-A945-EB49-7148F321CCD9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5F36A4CB-256C-18EF-0CF0-C25668E05E95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2CF41779-61E0-50FD-6314-05FAA8E19A15}"/>
              </a:ext>
            </a:extLst>
          </p:cNvPr>
          <p:cNvCxnSpPr>
            <a:cxnSpLocks/>
          </p:cNvCxnSpPr>
          <p:nvPr/>
        </p:nvCxnSpPr>
        <p:spPr>
          <a:xfrm flipV="1">
            <a:off x="5570749" y="5056086"/>
            <a:ext cx="805395" cy="54151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6E6A60C0-791E-C51D-EF30-012A7FF93912}"/>
              </a:ext>
            </a:extLst>
          </p:cNvPr>
          <p:cNvSpPr/>
          <p:nvPr/>
        </p:nvSpPr>
        <p:spPr>
          <a:xfrm>
            <a:off x="6454295" y="4833470"/>
            <a:ext cx="225051" cy="137456"/>
          </a:xfrm>
          <a:prstGeom prst="rect">
            <a:avLst/>
          </a:prstGeom>
          <a:solidFill>
            <a:srgbClr val="0432FF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2</a:t>
            </a:r>
            <a:endParaRPr kumimoji="1" lang="zh-CN" altLang="en-US" sz="140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9221B893-A0D8-BAB0-4DAE-2A6097BF199C}"/>
              </a:ext>
            </a:extLst>
          </p:cNvPr>
          <p:cNvSpPr/>
          <p:nvPr/>
        </p:nvSpPr>
        <p:spPr>
          <a:xfrm>
            <a:off x="4814431" y="2542537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EF3AFDA-297C-86FF-398A-2B4C628F6935}"/>
              </a:ext>
            </a:extLst>
          </p:cNvPr>
          <p:cNvSpPr txBox="1"/>
          <p:nvPr/>
        </p:nvSpPr>
        <p:spPr>
          <a:xfrm>
            <a:off x="6798896" y="4748309"/>
            <a:ext cx="21952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00"/>
              <a:t>Request sent to App#2</a:t>
            </a: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7D5B84CF-FF7F-E06F-3940-3264F4D358C7}"/>
              </a:ext>
            </a:extLst>
          </p:cNvPr>
          <p:cNvGrpSpPr/>
          <p:nvPr/>
        </p:nvGrpSpPr>
        <p:grpSpPr>
          <a:xfrm>
            <a:off x="6378539" y="2809618"/>
            <a:ext cx="693103" cy="369332"/>
            <a:chOff x="1794609" y="2816850"/>
            <a:chExt cx="693103" cy="369332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32859314-57C6-2B58-22EC-D1E13F4FB1B6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E19F740B-BBDB-BA59-68A9-E1B9B7EB94CE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94083742-E77E-BD85-BC0F-BFFCF0CE2C67}"/>
              </a:ext>
            </a:extLst>
          </p:cNvPr>
          <p:cNvSpPr txBox="1"/>
          <p:nvPr/>
        </p:nvSpPr>
        <p:spPr>
          <a:xfrm>
            <a:off x="6454295" y="2414384"/>
            <a:ext cx="1919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ibv_poll_recv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518F3FB6-0834-F978-7F08-C71B24A48A33}"/>
              </a:ext>
            </a:extLst>
          </p:cNvPr>
          <p:cNvGrpSpPr/>
          <p:nvPr/>
        </p:nvGrpSpPr>
        <p:grpSpPr>
          <a:xfrm>
            <a:off x="6376144" y="3856561"/>
            <a:ext cx="638776" cy="369332"/>
            <a:chOff x="1794609" y="2823796"/>
            <a:chExt cx="638776" cy="369332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D9A05F4B-8273-D11D-AA45-5D7E5BBE3170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1B6AE61F-244D-F7AC-B47A-5E1BE1DBC2B6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73" name="矩形 72">
            <a:extLst>
              <a:ext uri="{FF2B5EF4-FFF2-40B4-BE49-F238E27FC236}">
                <a16:creationId xmlns:a16="http://schemas.microsoft.com/office/drawing/2014/main" id="{A30C33A2-9BE0-6533-AACB-FBE58C2E77B6}"/>
              </a:ext>
            </a:extLst>
          </p:cNvPr>
          <p:cNvSpPr/>
          <p:nvPr/>
        </p:nvSpPr>
        <p:spPr>
          <a:xfrm>
            <a:off x="6454295" y="3964758"/>
            <a:ext cx="225051" cy="137456"/>
          </a:xfrm>
          <a:prstGeom prst="rect">
            <a:avLst/>
          </a:prstGeom>
          <a:solidFill>
            <a:srgbClr val="0432FF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2</a:t>
            </a:r>
            <a:endParaRPr kumimoji="1" lang="zh-CN" altLang="en-US" sz="1400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72231275-D0AC-2E80-A69C-EC73DAA81C23}"/>
              </a:ext>
            </a:extLst>
          </p:cNvPr>
          <p:cNvSpPr/>
          <p:nvPr/>
        </p:nvSpPr>
        <p:spPr>
          <a:xfrm>
            <a:off x="6901543" y="4129314"/>
            <a:ext cx="2282066" cy="805075"/>
          </a:xfrm>
          <a:custGeom>
            <a:avLst/>
            <a:gdLst>
              <a:gd name="connsiteX0" fmla="*/ 1843314 w 2282066"/>
              <a:gd name="connsiteY0" fmla="*/ 776515 h 805075"/>
              <a:gd name="connsiteX1" fmla="*/ 2155371 w 2282066"/>
              <a:gd name="connsiteY1" fmla="*/ 711200 h 805075"/>
              <a:gd name="connsiteX2" fmla="*/ 0 w 2282066"/>
              <a:gd name="connsiteY2" fmla="*/ 0 h 80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2066" h="805075">
                <a:moveTo>
                  <a:pt x="1843314" y="776515"/>
                </a:moveTo>
                <a:cubicBezTo>
                  <a:pt x="2152952" y="808567"/>
                  <a:pt x="2462590" y="840619"/>
                  <a:pt x="2155371" y="711200"/>
                </a:cubicBezTo>
                <a:cubicBezTo>
                  <a:pt x="1848152" y="581781"/>
                  <a:pt x="924076" y="290890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9" name="任意形状 78">
            <a:extLst>
              <a:ext uri="{FF2B5EF4-FFF2-40B4-BE49-F238E27FC236}">
                <a16:creationId xmlns:a16="http://schemas.microsoft.com/office/drawing/2014/main" id="{6E92EC42-CFAB-75AF-9F02-225638EBF256}"/>
              </a:ext>
            </a:extLst>
          </p:cNvPr>
          <p:cNvSpPr/>
          <p:nvPr/>
        </p:nvSpPr>
        <p:spPr>
          <a:xfrm>
            <a:off x="6923314" y="2772229"/>
            <a:ext cx="1360832" cy="275771"/>
          </a:xfrm>
          <a:custGeom>
            <a:avLst/>
            <a:gdLst>
              <a:gd name="connsiteX0" fmla="*/ 1182915 w 1360832"/>
              <a:gd name="connsiteY0" fmla="*/ 0 h 275771"/>
              <a:gd name="connsiteX1" fmla="*/ 1262743 w 1360832"/>
              <a:gd name="connsiteY1" fmla="*/ 203200 h 275771"/>
              <a:gd name="connsiteX2" fmla="*/ 0 w 1360832"/>
              <a:gd name="connsiteY2" fmla="*/ 275771 h 27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0832" h="275771">
                <a:moveTo>
                  <a:pt x="1182915" y="0"/>
                </a:moveTo>
                <a:cubicBezTo>
                  <a:pt x="1321405" y="78619"/>
                  <a:pt x="1459895" y="157238"/>
                  <a:pt x="1262743" y="203200"/>
                </a:cubicBezTo>
                <a:cubicBezTo>
                  <a:pt x="1065591" y="249162"/>
                  <a:pt x="532795" y="262466"/>
                  <a:pt x="0" y="2757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任意形状 79">
            <a:extLst>
              <a:ext uri="{FF2B5EF4-FFF2-40B4-BE49-F238E27FC236}">
                <a16:creationId xmlns:a16="http://schemas.microsoft.com/office/drawing/2014/main" id="{AA27E385-2E53-6646-113F-88960191860D}"/>
              </a:ext>
            </a:extLst>
          </p:cNvPr>
          <p:cNvSpPr/>
          <p:nvPr/>
        </p:nvSpPr>
        <p:spPr>
          <a:xfrm>
            <a:off x="6792686" y="3156857"/>
            <a:ext cx="410894" cy="907143"/>
          </a:xfrm>
          <a:custGeom>
            <a:avLst/>
            <a:gdLst>
              <a:gd name="connsiteX0" fmla="*/ 181428 w 410894"/>
              <a:gd name="connsiteY0" fmla="*/ 0 h 907143"/>
              <a:gd name="connsiteX1" fmla="*/ 406400 w 410894"/>
              <a:gd name="connsiteY1" fmla="*/ 631372 h 907143"/>
              <a:gd name="connsiteX2" fmla="*/ 0 w 410894"/>
              <a:gd name="connsiteY2" fmla="*/ 907143 h 90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894" h="907143">
                <a:moveTo>
                  <a:pt x="181428" y="0"/>
                </a:moveTo>
                <a:cubicBezTo>
                  <a:pt x="309033" y="240090"/>
                  <a:pt x="436638" y="480181"/>
                  <a:pt x="406400" y="631372"/>
                </a:cubicBezTo>
                <a:cubicBezTo>
                  <a:pt x="376162" y="782563"/>
                  <a:pt x="188081" y="844853"/>
                  <a:pt x="0" y="90714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47C40A4-A76B-79F5-8FC8-F76A74789063}"/>
              </a:ext>
            </a:extLst>
          </p:cNvPr>
          <p:cNvSpPr txBox="1"/>
          <p:nvPr/>
        </p:nvSpPr>
        <p:spPr>
          <a:xfrm>
            <a:off x="6766027" y="3326107"/>
            <a:ext cx="14111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System call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9801167-57A6-446F-EBDF-DFEF9A9031FE}"/>
              </a:ext>
            </a:extLst>
          </p:cNvPr>
          <p:cNvSpPr/>
          <p:nvPr/>
        </p:nvSpPr>
        <p:spPr>
          <a:xfrm>
            <a:off x="8139818" y="3970041"/>
            <a:ext cx="225051" cy="137456"/>
          </a:xfrm>
          <a:prstGeom prst="rect">
            <a:avLst/>
          </a:prstGeom>
          <a:solidFill>
            <a:srgbClr val="0432FF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2</a:t>
            </a:r>
            <a:endParaRPr kumimoji="1" lang="zh-CN" altLang="en-US" sz="1400"/>
          </a:p>
        </p:txBody>
      </p:sp>
      <p:sp>
        <p:nvSpPr>
          <p:cNvPr id="82" name="任意形状 81">
            <a:extLst>
              <a:ext uri="{FF2B5EF4-FFF2-40B4-BE49-F238E27FC236}">
                <a16:creationId xmlns:a16="http://schemas.microsoft.com/office/drawing/2014/main" id="{562DB87C-FB44-0814-5D1B-0FD941489009}"/>
              </a:ext>
            </a:extLst>
          </p:cNvPr>
          <p:cNvSpPr/>
          <p:nvPr/>
        </p:nvSpPr>
        <p:spPr>
          <a:xfrm>
            <a:off x="8374743" y="3004457"/>
            <a:ext cx="471714" cy="1045029"/>
          </a:xfrm>
          <a:custGeom>
            <a:avLst/>
            <a:gdLst>
              <a:gd name="connsiteX0" fmla="*/ 0 w 471714"/>
              <a:gd name="connsiteY0" fmla="*/ 1045029 h 1045029"/>
              <a:gd name="connsiteX1" fmla="*/ 471714 w 471714"/>
              <a:gd name="connsiteY1" fmla="*/ 0 h 1045029"/>
              <a:gd name="connsiteX2" fmla="*/ 471714 w 471714"/>
              <a:gd name="connsiteY2" fmla="*/ 0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714" h="1045029">
                <a:moveTo>
                  <a:pt x="0" y="1045029"/>
                </a:moveTo>
                <a:lnTo>
                  <a:pt x="471714" y="0"/>
                </a:lnTo>
                <a:lnTo>
                  <a:pt x="471714" y="0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F092B819-946A-331B-8598-14F7D4E20174}"/>
              </a:ext>
            </a:extLst>
          </p:cNvPr>
          <p:cNvSpPr txBox="1"/>
          <p:nvPr/>
        </p:nvSpPr>
        <p:spPr>
          <a:xfrm>
            <a:off x="8629854" y="2332604"/>
            <a:ext cx="4261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zh-CN" altLang="en-US" sz="32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3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1" grpId="0"/>
      <p:bldP spid="66" grpId="0"/>
      <p:bldP spid="73" grpId="0" animBg="1"/>
      <p:bldP spid="73" grpId="1" animBg="1"/>
      <p:bldP spid="75" grpId="0" animBg="1"/>
      <p:bldP spid="79" grpId="0" animBg="1"/>
      <p:bldP spid="80" grpId="0" animBg="1"/>
      <p:bldP spid="72" grpId="0" animBg="1"/>
      <p:bldP spid="81" grpId="0" animBg="1"/>
      <p:bldP spid="82" grpId="0" animBg="1"/>
      <p:bldP spid="84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42B7E-C3C3-BA8D-A15B-EB3E7E95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Solution: software-based RDMA requests prechecks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0187E9-D9CC-84E3-0DCD-FAA9D1662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656184"/>
          </a:xfrm>
        </p:spPr>
        <p:txBody>
          <a:bodyPr/>
          <a:lstStyle/>
          <a:p>
            <a:r>
              <a:rPr kumimoji="1" lang="en-US" altLang="zh-CN" err="1"/>
              <a:t>Krcore</a:t>
            </a:r>
            <a:r>
              <a:rPr kumimoji="1" lang="en-US" altLang="zh-CN"/>
              <a:t> system call handler will check and dispatch requests carefully </a:t>
            </a:r>
          </a:p>
          <a:p>
            <a:pPr marL="36000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Not so easy: needs to handle various cases</a:t>
            </a:r>
          </a:p>
          <a:p>
            <a:pPr marL="36000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1" lang="en-US" altLang="zh-CN">
                <a:solidFill>
                  <a:srgbClr val="000000"/>
                </a:solidFill>
                <a:latin typeface="Arial" panose="020B0604020202020204"/>
              </a:rPr>
              <a:t>E.g., request validity, request destination, etc. </a:t>
            </a: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  <a:p>
            <a:pPr marL="74250" lvl="1" indent="0">
              <a:buNone/>
            </a:pP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986C14-E07D-7408-45C5-DE8D293F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115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2EA93EE0-F364-E79B-CC97-84F66CA0DBEA}"/>
              </a:ext>
            </a:extLst>
          </p:cNvPr>
          <p:cNvCxnSpPr/>
          <p:nvPr/>
        </p:nvCxnSpPr>
        <p:spPr>
          <a:xfrm>
            <a:off x="759520" y="468093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64031499-CB38-39F1-0738-92D7A37D0B45}"/>
              </a:ext>
            </a:extLst>
          </p:cNvPr>
          <p:cNvSpPr/>
          <p:nvPr/>
        </p:nvSpPr>
        <p:spPr>
          <a:xfrm>
            <a:off x="1695624" y="4585692"/>
            <a:ext cx="792088" cy="5830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7D1DF1C-0B34-CA3E-2437-20F64602F3BD}"/>
              </a:ext>
            </a:extLst>
          </p:cNvPr>
          <p:cNvCxnSpPr/>
          <p:nvPr/>
        </p:nvCxnSpPr>
        <p:spPr>
          <a:xfrm>
            <a:off x="786497" y="298756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18B2EEAD-023D-633E-32AE-79C3C2FE1A71}"/>
              </a:ext>
            </a:extLst>
          </p:cNvPr>
          <p:cNvCxnSpPr/>
          <p:nvPr/>
        </p:nvCxnSpPr>
        <p:spPr>
          <a:xfrm>
            <a:off x="786497" y="3563144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F1B5E6A5-50DF-FCCF-2E19-439CE3456C0D}"/>
              </a:ext>
            </a:extLst>
          </p:cNvPr>
          <p:cNvSpPr txBox="1"/>
          <p:nvPr/>
        </p:nvSpPr>
        <p:spPr>
          <a:xfrm>
            <a:off x="508000" y="2802900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App#1</a:t>
            </a:r>
            <a:endParaRPr lang="zh-CN" altLang="en-US" b="1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ED5F71B-8E59-AC95-9653-B42A4BB6AB0D}"/>
              </a:ext>
            </a:extLst>
          </p:cNvPr>
          <p:cNvSpPr txBox="1"/>
          <p:nvPr/>
        </p:nvSpPr>
        <p:spPr>
          <a:xfrm>
            <a:off x="529478" y="335689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App#2</a:t>
            </a:r>
            <a:endParaRPr lang="zh-CN" altLang="en-US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475298-36F9-B543-70FF-C9B9F6F22E80}"/>
              </a:ext>
            </a:extLst>
          </p:cNvPr>
          <p:cNvSpPr txBox="1"/>
          <p:nvPr/>
        </p:nvSpPr>
        <p:spPr>
          <a:xfrm>
            <a:off x="508000" y="4448667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NIC</a:t>
            </a:r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3708BEA-03AB-62C5-393E-E724F4E536D3}"/>
              </a:ext>
            </a:extLst>
          </p:cNvPr>
          <p:cNvGrpSpPr/>
          <p:nvPr/>
        </p:nvGrpSpPr>
        <p:grpSpPr>
          <a:xfrm>
            <a:off x="1794609" y="2802900"/>
            <a:ext cx="693103" cy="369332"/>
            <a:chOff x="1794609" y="2816850"/>
            <a:chExt cx="693103" cy="3693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1315E53-2AF5-2DFA-4608-52AE7C20BBD6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D5430B4-F746-4131-D821-F0ADC7C40C22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EDF12EE-87AF-6142-5387-80CAEFC60FC3}"/>
              </a:ext>
            </a:extLst>
          </p:cNvPr>
          <p:cNvGrpSpPr/>
          <p:nvPr/>
        </p:nvGrpSpPr>
        <p:grpSpPr>
          <a:xfrm>
            <a:off x="1794609" y="3376625"/>
            <a:ext cx="693103" cy="369332"/>
            <a:chOff x="1794609" y="2816850"/>
            <a:chExt cx="693103" cy="369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EE6EA5E-FC4B-C7CE-9A46-DD63318EBFEC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0178214-0DAE-F5E5-C314-3BE3F6F0B1F4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4AC2B3C-0F06-C694-71B2-3814978AC601}"/>
              </a:ext>
            </a:extLst>
          </p:cNvPr>
          <p:cNvGrpSpPr/>
          <p:nvPr/>
        </p:nvGrpSpPr>
        <p:grpSpPr>
          <a:xfrm>
            <a:off x="1794609" y="4709947"/>
            <a:ext cx="638776" cy="369332"/>
            <a:chOff x="1794609" y="2823796"/>
            <a:chExt cx="638776" cy="36933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4772AEF-721F-2171-3FBD-003992B782AA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8EE78CD-2935-C9AA-A4C9-74E8D1D562DC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EB2EF23A-B527-6402-B848-BD78A28D8FD2}"/>
              </a:ext>
            </a:extLst>
          </p:cNvPr>
          <p:cNvSpPr txBox="1"/>
          <p:nvPr/>
        </p:nvSpPr>
        <p:spPr>
          <a:xfrm>
            <a:off x="1695624" y="2497460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QP#1</a:t>
            </a:r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102FE96-002A-FDA7-D3EB-C18494A91E22}"/>
              </a:ext>
            </a:extLst>
          </p:cNvPr>
          <p:cNvSpPr txBox="1"/>
          <p:nvPr/>
        </p:nvSpPr>
        <p:spPr>
          <a:xfrm>
            <a:off x="1695624" y="3114464"/>
            <a:ext cx="955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QP#2</a:t>
            </a: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FBB94A5-1653-2689-76CE-4D694CA4AAB3}"/>
              </a:ext>
            </a:extLst>
          </p:cNvPr>
          <p:cNvSpPr txBox="1"/>
          <p:nvPr/>
        </p:nvSpPr>
        <p:spPr>
          <a:xfrm>
            <a:off x="1372607" y="5245823"/>
            <a:ext cx="2195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Physical queues </a:t>
            </a: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FB7E43D7-833D-E892-E521-0C3B212CBB13}"/>
              </a:ext>
            </a:extLst>
          </p:cNvPr>
          <p:cNvCxnSpPr/>
          <p:nvPr/>
        </p:nvCxnSpPr>
        <p:spPr>
          <a:xfrm>
            <a:off x="831528" y="4074306"/>
            <a:ext cx="8280920" cy="0"/>
          </a:xfrm>
          <a:prstGeom prst="line">
            <a:avLst/>
          </a:prstGeom>
          <a:ln w="1270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3507343-AB57-CC4D-DD6B-83CB90F41021}"/>
              </a:ext>
            </a:extLst>
          </p:cNvPr>
          <p:cNvSpPr txBox="1"/>
          <p:nvPr/>
        </p:nvSpPr>
        <p:spPr>
          <a:xfrm>
            <a:off x="529478" y="3867982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/>
              <a:t>Kernel</a:t>
            </a:r>
            <a:endParaRPr lang="zh-CN" altLang="en-US" b="1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E5F19B1-A8A3-68D2-6F2E-66301E33CADB}"/>
              </a:ext>
            </a:extLst>
          </p:cNvPr>
          <p:cNvGrpSpPr/>
          <p:nvPr/>
        </p:nvGrpSpPr>
        <p:grpSpPr>
          <a:xfrm>
            <a:off x="1794609" y="3927418"/>
            <a:ext cx="638776" cy="369332"/>
            <a:chOff x="1794609" y="2823796"/>
            <a:chExt cx="638776" cy="369332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491F07A-1742-9C6B-F5E6-FB2219F215AB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0862ECC-E821-9935-B7E4-E7CA4E8C5E24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80C58039-4253-AFC9-3F3D-37B9AFC10D4E}"/>
              </a:ext>
            </a:extLst>
          </p:cNvPr>
          <p:cNvSpPr/>
          <p:nvPr/>
        </p:nvSpPr>
        <p:spPr>
          <a:xfrm>
            <a:off x="1631104" y="3614057"/>
            <a:ext cx="197696" cy="457200"/>
          </a:xfrm>
          <a:custGeom>
            <a:avLst/>
            <a:gdLst>
              <a:gd name="connsiteX0" fmla="*/ 117867 w 197696"/>
              <a:gd name="connsiteY0" fmla="*/ 457200 h 457200"/>
              <a:gd name="connsiteX1" fmla="*/ 1753 w 197696"/>
              <a:gd name="connsiteY1" fmla="*/ 304800 h 457200"/>
              <a:gd name="connsiteX2" fmla="*/ 197696 w 197696"/>
              <a:gd name="connsiteY2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696" h="457200">
                <a:moveTo>
                  <a:pt x="117867" y="457200"/>
                </a:moveTo>
                <a:cubicBezTo>
                  <a:pt x="53157" y="419100"/>
                  <a:pt x="-11552" y="381000"/>
                  <a:pt x="1753" y="304800"/>
                </a:cubicBezTo>
                <a:cubicBezTo>
                  <a:pt x="15058" y="228600"/>
                  <a:pt x="106377" y="114300"/>
                  <a:pt x="197696" y="0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00F704B3-FC1C-84E0-4DAD-2537551EF314}"/>
              </a:ext>
            </a:extLst>
          </p:cNvPr>
          <p:cNvSpPr/>
          <p:nvPr/>
        </p:nvSpPr>
        <p:spPr>
          <a:xfrm>
            <a:off x="1523750" y="3069771"/>
            <a:ext cx="239736" cy="972458"/>
          </a:xfrm>
          <a:custGeom>
            <a:avLst/>
            <a:gdLst>
              <a:gd name="connsiteX0" fmla="*/ 203450 w 239736"/>
              <a:gd name="connsiteY0" fmla="*/ 972458 h 972458"/>
              <a:gd name="connsiteX1" fmla="*/ 250 w 239736"/>
              <a:gd name="connsiteY1" fmla="*/ 609600 h 972458"/>
              <a:gd name="connsiteX2" fmla="*/ 239736 w 239736"/>
              <a:gd name="connsiteY2" fmla="*/ 0 h 97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736" h="972458">
                <a:moveTo>
                  <a:pt x="203450" y="972458"/>
                </a:moveTo>
                <a:cubicBezTo>
                  <a:pt x="98826" y="872067"/>
                  <a:pt x="-5798" y="771676"/>
                  <a:pt x="250" y="609600"/>
                </a:cubicBezTo>
                <a:cubicBezTo>
                  <a:pt x="6298" y="447524"/>
                  <a:pt x="123017" y="223762"/>
                  <a:pt x="239736" y="0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81DAEB2-B81C-7383-3390-C6F64995BCA0}"/>
              </a:ext>
            </a:extLst>
          </p:cNvPr>
          <p:cNvSpPr txBox="1"/>
          <p:nvPr/>
        </p:nvSpPr>
        <p:spPr>
          <a:xfrm>
            <a:off x="665512" y="3667585"/>
            <a:ext cx="12622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00">
                <a:solidFill>
                  <a:srgbClr val="C00000"/>
                </a:solidFill>
              </a:rPr>
              <a:t>Virtualize</a:t>
            </a:r>
            <a:endParaRPr lang="zh-CN" altLang="en-US" sz="1400">
              <a:solidFill>
                <a:srgbClr val="C00000"/>
              </a:solidFill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2C7716B-9DAF-BBC3-726C-322BFBE57B9C}"/>
              </a:ext>
            </a:extLst>
          </p:cNvPr>
          <p:cNvCxnSpPr/>
          <p:nvPr/>
        </p:nvCxnSpPr>
        <p:spPr>
          <a:xfrm flipV="1">
            <a:off x="1927725" y="4112084"/>
            <a:ext cx="0" cy="782529"/>
          </a:xfrm>
          <a:prstGeom prst="straightConnector1">
            <a:avLst/>
          </a:prstGeom>
          <a:ln w="1524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58397EB-4F6E-8304-E7FF-894A06B445F8}"/>
              </a:ext>
            </a:extLst>
          </p:cNvPr>
          <p:cNvGrpSpPr/>
          <p:nvPr/>
        </p:nvGrpSpPr>
        <p:grpSpPr>
          <a:xfrm>
            <a:off x="3159650" y="2802900"/>
            <a:ext cx="693103" cy="369332"/>
            <a:chOff x="1794609" y="2816850"/>
            <a:chExt cx="693103" cy="369332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B68F5FC4-AABF-E898-C028-A6AFAA1B076E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B86F862-800D-31FE-B747-C67D4A77C0D5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4162577F-BF95-5097-8D90-125A512EFF58}"/>
              </a:ext>
            </a:extLst>
          </p:cNvPr>
          <p:cNvSpPr txBox="1"/>
          <p:nvPr/>
        </p:nvSpPr>
        <p:spPr>
          <a:xfrm>
            <a:off x="3052361" y="2414384"/>
            <a:ext cx="1919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ibv_post_send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D69DAE74-02C3-05A4-4427-84D24DF5A0B5}"/>
              </a:ext>
            </a:extLst>
          </p:cNvPr>
          <p:cNvSpPr/>
          <p:nvPr/>
        </p:nvSpPr>
        <p:spPr>
          <a:xfrm>
            <a:off x="3577771" y="2605314"/>
            <a:ext cx="1875261" cy="377372"/>
          </a:xfrm>
          <a:custGeom>
            <a:avLst/>
            <a:gdLst>
              <a:gd name="connsiteX0" fmla="*/ 1647372 w 1875261"/>
              <a:gd name="connsiteY0" fmla="*/ 0 h 377372"/>
              <a:gd name="connsiteX1" fmla="*/ 1734458 w 1875261"/>
              <a:gd name="connsiteY1" fmla="*/ 246743 h 377372"/>
              <a:gd name="connsiteX2" fmla="*/ 0 w 1875261"/>
              <a:gd name="connsiteY2" fmla="*/ 377372 h 37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5261" h="377372">
                <a:moveTo>
                  <a:pt x="1647372" y="0"/>
                </a:moveTo>
                <a:cubicBezTo>
                  <a:pt x="1828196" y="91924"/>
                  <a:pt x="2009020" y="183848"/>
                  <a:pt x="1734458" y="246743"/>
                </a:cubicBezTo>
                <a:cubicBezTo>
                  <a:pt x="1459896" y="309638"/>
                  <a:pt x="729948" y="343505"/>
                  <a:pt x="0" y="37737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0896818-3600-0919-3F14-319B0800F80B}"/>
              </a:ext>
            </a:extLst>
          </p:cNvPr>
          <p:cNvGrpSpPr/>
          <p:nvPr/>
        </p:nvGrpSpPr>
        <p:grpSpPr>
          <a:xfrm>
            <a:off x="3159650" y="3883128"/>
            <a:ext cx="638776" cy="369332"/>
            <a:chOff x="1794609" y="2823796"/>
            <a:chExt cx="638776" cy="369332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AD05470-C008-ABFB-47AF-9DF3C6DFBBF7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C9384C2-03FE-E7DB-AECE-571C5CFDA208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1955ED61-9850-1EFA-8F2F-CDA4DCA99326}"/>
              </a:ext>
            </a:extLst>
          </p:cNvPr>
          <p:cNvSpPr/>
          <p:nvPr/>
        </p:nvSpPr>
        <p:spPr>
          <a:xfrm>
            <a:off x="3708737" y="3069772"/>
            <a:ext cx="333946" cy="935890"/>
          </a:xfrm>
          <a:custGeom>
            <a:avLst/>
            <a:gdLst>
              <a:gd name="connsiteX0" fmla="*/ 0 w 341540"/>
              <a:gd name="connsiteY0" fmla="*/ 0 h 1059543"/>
              <a:gd name="connsiteX1" fmla="*/ 341086 w 341540"/>
              <a:gd name="connsiteY1" fmla="*/ 420915 h 1059543"/>
              <a:gd name="connsiteX2" fmla="*/ 58057 w 341540"/>
              <a:gd name="connsiteY2" fmla="*/ 1059543 h 105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540" h="1059543">
                <a:moveTo>
                  <a:pt x="0" y="0"/>
                </a:moveTo>
                <a:cubicBezTo>
                  <a:pt x="165705" y="122162"/>
                  <a:pt x="331410" y="244325"/>
                  <a:pt x="341086" y="420915"/>
                </a:cubicBezTo>
                <a:cubicBezTo>
                  <a:pt x="350762" y="597506"/>
                  <a:pt x="204409" y="828524"/>
                  <a:pt x="58057" y="105954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ABD9E8C-CD48-486B-344B-27282D884FBA}"/>
              </a:ext>
            </a:extLst>
          </p:cNvPr>
          <p:cNvSpPr/>
          <p:nvPr/>
        </p:nvSpPr>
        <p:spPr>
          <a:xfrm>
            <a:off x="3501486" y="3984856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51CA0DC3-EB63-9816-DBFF-DC31F4EED3E2}"/>
              </a:ext>
            </a:extLst>
          </p:cNvPr>
          <p:cNvGrpSpPr/>
          <p:nvPr/>
        </p:nvGrpSpPr>
        <p:grpSpPr>
          <a:xfrm>
            <a:off x="3159650" y="4732893"/>
            <a:ext cx="638776" cy="369332"/>
            <a:chOff x="1794609" y="2823796"/>
            <a:chExt cx="638776" cy="36933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BE612E4-0C81-D932-F368-0D4D8E00B495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0472FBC0-E12D-35F1-EEEC-4BCA82AC672D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D8CB2BCA-0803-369F-F331-49207EE23574}"/>
              </a:ext>
            </a:extLst>
          </p:cNvPr>
          <p:cNvSpPr txBox="1"/>
          <p:nvPr/>
        </p:nvSpPr>
        <p:spPr>
          <a:xfrm>
            <a:off x="3567832" y="3312197"/>
            <a:ext cx="14111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System call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655914F1-CE70-A436-BB15-E25FD02A7B1E}"/>
              </a:ext>
            </a:extLst>
          </p:cNvPr>
          <p:cNvSpPr/>
          <p:nvPr/>
        </p:nvSpPr>
        <p:spPr>
          <a:xfrm>
            <a:off x="3501485" y="4833470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sp>
        <p:nvSpPr>
          <p:cNvPr id="49" name="任意形状 48">
            <a:extLst>
              <a:ext uri="{FF2B5EF4-FFF2-40B4-BE49-F238E27FC236}">
                <a16:creationId xmlns:a16="http://schemas.microsoft.com/office/drawing/2014/main" id="{94528EC9-0D89-D6D2-A159-00921CE84E41}"/>
              </a:ext>
            </a:extLst>
          </p:cNvPr>
          <p:cNvSpPr/>
          <p:nvPr/>
        </p:nvSpPr>
        <p:spPr>
          <a:xfrm>
            <a:off x="3802743" y="4129314"/>
            <a:ext cx="297667" cy="820057"/>
          </a:xfrm>
          <a:custGeom>
            <a:avLst/>
            <a:gdLst>
              <a:gd name="connsiteX0" fmla="*/ 29028 w 297667"/>
              <a:gd name="connsiteY0" fmla="*/ 0 h 820057"/>
              <a:gd name="connsiteX1" fmla="*/ 297543 w 297667"/>
              <a:gd name="connsiteY1" fmla="*/ 370115 h 820057"/>
              <a:gd name="connsiteX2" fmla="*/ 0 w 297667"/>
              <a:gd name="connsiteY2" fmla="*/ 820057 h 82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667" h="820057">
                <a:moveTo>
                  <a:pt x="29028" y="0"/>
                </a:moveTo>
                <a:cubicBezTo>
                  <a:pt x="165704" y="116719"/>
                  <a:pt x="302381" y="233439"/>
                  <a:pt x="297543" y="370115"/>
                </a:cubicBezTo>
                <a:cubicBezTo>
                  <a:pt x="292705" y="506791"/>
                  <a:pt x="146352" y="663424"/>
                  <a:pt x="0" y="8200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6BE4023C-F864-CF5B-BE63-9B1D7E1A0BEA}"/>
              </a:ext>
            </a:extLst>
          </p:cNvPr>
          <p:cNvCxnSpPr>
            <a:stCxn id="49" idx="2"/>
          </p:cNvCxnSpPr>
          <p:nvPr/>
        </p:nvCxnSpPr>
        <p:spPr>
          <a:xfrm>
            <a:off x="3802743" y="4949371"/>
            <a:ext cx="1421273" cy="651863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云形标注 50">
            <a:extLst>
              <a:ext uri="{FF2B5EF4-FFF2-40B4-BE49-F238E27FC236}">
                <a16:creationId xmlns:a16="http://schemas.microsoft.com/office/drawing/2014/main" id="{8BE50626-0461-3A78-AF3C-4BABB29EFF20}"/>
              </a:ext>
            </a:extLst>
          </p:cNvPr>
          <p:cNvSpPr/>
          <p:nvPr/>
        </p:nvSpPr>
        <p:spPr>
          <a:xfrm>
            <a:off x="3364800" y="5202802"/>
            <a:ext cx="4176464" cy="1305383"/>
          </a:xfrm>
          <a:prstGeom prst="cloudCallout">
            <a:avLst/>
          </a:pr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7347A1C9-95C6-4BF7-772C-51294BB4F595}"/>
              </a:ext>
            </a:extLst>
          </p:cNvPr>
          <p:cNvGrpSpPr/>
          <p:nvPr/>
        </p:nvGrpSpPr>
        <p:grpSpPr>
          <a:xfrm>
            <a:off x="6376144" y="4732893"/>
            <a:ext cx="638776" cy="369332"/>
            <a:chOff x="1794609" y="2823796"/>
            <a:chExt cx="638776" cy="369332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A6FB8EF-EC7C-A945-EB49-7148F321CCD9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5F36A4CB-256C-18EF-0CF0-C25668E05E95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2CF41779-61E0-50FD-6314-05FAA8E19A15}"/>
              </a:ext>
            </a:extLst>
          </p:cNvPr>
          <p:cNvCxnSpPr>
            <a:cxnSpLocks/>
          </p:cNvCxnSpPr>
          <p:nvPr/>
        </p:nvCxnSpPr>
        <p:spPr>
          <a:xfrm flipV="1">
            <a:off x="5570749" y="5056086"/>
            <a:ext cx="805395" cy="54151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6E6A60C0-791E-C51D-EF30-012A7FF93912}"/>
              </a:ext>
            </a:extLst>
          </p:cNvPr>
          <p:cNvSpPr/>
          <p:nvPr/>
        </p:nvSpPr>
        <p:spPr>
          <a:xfrm>
            <a:off x="6454295" y="4833470"/>
            <a:ext cx="225051" cy="137456"/>
          </a:xfrm>
          <a:prstGeom prst="rect">
            <a:avLst/>
          </a:prstGeom>
          <a:solidFill>
            <a:srgbClr val="0432FF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2</a:t>
            </a:r>
            <a:endParaRPr kumimoji="1" lang="zh-CN" altLang="en-US" sz="140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9221B893-A0D8-BAB0-4DAE-2A6097BF199C}"/>
              </a:ext>
            </a:extLst>
          </p:cNvPr>
          <p:cNvSpPr/>
          <p:nvPr/>
        </p:nvSpPr>
        <p:spPr>
          <a:xfrm>
            <a:off x="4814431" y="2542537"/>
            <a:ext cx="225051" cy="137456"/>
          </a:xfrm>
          <a:prstGeom prst="rect">
            <a:avLst/>
          </a:prstGeom>
          <a:solidFill>
            <a:srgbClr val="CA0020"/>
          </a:solidFill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1</a:t>
            </a:r>
            <a:endParaRPr kumimoji="1" lang="zh-CN" altLang="en-US" sz="140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EF3AFDA-297C-86FF-398A-2B4C628F6935}"/>
              </a:ext>
            </a:extLst>
          </p:cNvPr>
          <p:cNvSpPr txBox="1"/>
          <p:nvPr/>
        </p:nvSpPr>
        <p:spPr>
          <a:xfrm>
            <a:off x="6798896" y="4748309"/>
            <a:ext cx="21952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00"/>
              <a:t>Request sent to App#2</a:t>
            </a: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7D5B84CF-FF7F-E06F-3940-3264F4D358C7}"/>
              </a:ext>
            </a:extLst>
          </p:cNvPr>
          <p:cNvGrpSpPr/>
          <p:nvPr/>
        </p:nvGrpSpPr>
        <p:grpSpPr>
          <a:xfrm>
            <a:off x="6378539" y="2809618"/>
            <a:ext cx="693103" cy="369332"/>
            <a:chOff x="1794609" y="2816850"/>
            <a:chExt cx="693103" cy="369332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32859314-57C6-2B58-22EC-D1E13F4FB1B6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E19F740B-BBDB-BA59-68A9-E1B9B7EB94CE}"/>
                </a:ext>
              </a:extLst>
            </p:cNvPr>
            <p:cNvSpPr/>
            <p:nvPr/>
          </p:nvSpPr>
          <p:spPr>
            <a:xfrm>
              <a:off x="2271688" y="2816850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94083742-E77E-BD85-BC0F-BFFCF0CE2C67}"/>
              </a:ext>
            </a:extLst>
          </p:cNvPr>
          <p:cNvSpPr txBox="1"/>
          <p:nvPr/>
        </p:nvSpPr>
        <p:spPr>
          <a:xfrm>
            <a:off x="6454295" y="2414384"/>
            <a:ext cx="1919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ibv_poll_recv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518F3FB6-0834-F978-7F08-C71B24A48A33}"/>
              </a:ext>
            </a:extLst>
          </p:cNvPr>
          <p:cNvGrpSpPr/>
          <p:nvPr/>
        </p:nvGrpSpPr>
        <p:grpSpPr>
          <a:xfrm>
            <a:off x="6376144" y="3856561"/>
            <a:ext cx="638776" cy="369332"/>
            <a:chOff x="1794609" y="2823796"/>
            <a:chExt cx="638776" cy="369332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D9A05F4B-8273-D11D-AA45-5D7E5BBE3170}"/>
                </a:ext>
              </a:extLst>
            </p:cNvPr>
            <p:cNvSpPr/>
            <p:nvPr/>
          </p:nvSpPr>
          <p:spPr>
            <a:xfrm>
              <a:off x="1794609" y="2902039"/>
              <a:ext cx="549087" cy="1973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1B6AE61F-244D-F7AC-B47A-5E1BE1DBC2B6}"/>
                </a:ext>
              </a:extLst>
            </p:cNvPr>
            <p:cNvSpPr/>
            <p:nvPr/>
          </p:nvSpPr>
          <p:spPr>
            <a:xfrm>
              <a:off x="2217361" y="2823796"/>
              <a:ext cx="216024" cy="369332"/>
            </a:xfrm>
            <a:prstGeom prst="rect">
              <a:avLst/>
            </a:prstGeom>
            <a:solidFill>
              <a:schemeClr val="bg1"/>
            </a:solidFill>
            <a:ln w="1905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73" name="矩形 72">
            <a:extLst>
              <a:ext uri="{FF2B5EF4-FFF2-40B4-BE49-F238E27FC236}">
                <a16:creationId xmlns:a16="http://schemas.microsoft.com/office/drawing/2014/main" id="{A30C33A2-9BE0-6533-AACB-FBE58C2E77B6}"/>
              </a:ext>
            </a:extLst>
          </p:cNvPr>
          <p:cNvSpPr/>
          <p:nvPr/>
        </p:nvSpPr>
        <p:spPr>
          <a:xfrm>
            <a:off x="6454295" y="3964758"/>
            <a:ext cx="225051" cy="137456"/>
          </a:xfrm>
          <a:prstGeom prst="rect">
            <a:avLst/>
          </a:prstGeom>
          <a:solidFill>
            <a:srgbClr val="0432FF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2</a:t>
            </a:r>
            <a:endParaRPr kumimoji="1" lang="zh-CN" altLang="en-US" sz="1400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72231275-D0AC-2E80-A69C-EC73DAA81C23}"/>
              </a:ext>
            </a:extLst>
          </p:cNvPr>
          <p:cNvSpPr/>
          <p:nvPr/>
        </p:nvSpPr>
        <p:spPr>
          <a:xfrm>
            <a:off x="6901543" y="4129314"/>
            <a:ext cx="2282066" cy="805075"/>
          </a:xfrm>
          <a:custGeom>
            <a:avLst/>
            <a:gdLst>
              <a:gd name="connsiteX0" fmla="*/ 1843314 w 2282066"/>
              <a:gd name="connsiteY0" fmla="*/ 776515 h 805075"/>
              <a:gd name="connsiteX1" fmla="*/ 2155371 w 2282066"/>
              <a:gd name="connsiteY1" fmla="*/ 711200 h 805075"/>
              <a:gd name="connsiteX2" fmla="*/ 0 w 2282066"/>
              <a:gd name="connsiteY2" fmla="*/ 0 h 80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2066" h="805075">
                <a:moveTo>
                  <a:pt x="1843314" y="776515"/>
                </a:moveTo>
                <a:cubicBezTo>
                  <a:pt x="2152952" y="808567"/>
                  <a:pt x="2462590" y="840619"/>
                  <a:pt x="2155371" y="711200"/>
                </a:cubicBezTo>
                <a:cubicBezTo>
                  <a:pt x="1848152" y="581781"/>
                  <a:pt x="924076" y="290890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9" name="任意形状 78">
            <a:extLst>
              <a:ext uri="{FF2B5EF4-FFF2-40B4-BE49-F238E27FC236}">
                <a16:creationId xmlns:a16="http://schemas.microsoft.com/office/drawing/2014/main" id="{6E92EC42-CFAB-75AF-9F02-225638EBF256}"/>
              </a:ext>
            </a:extLst>
          </p:cNvPr>
          <p:cNvSpPr/>
          <p:nvPr/>
        </p:nvSpPr>
        <p:spPr>
          <a:xfrm>
            <a:off x="6923314" y="2772229"/>
            <a:ext cx="1360832" cy="275771"/>
          </a:xfrm>
          <a:custGeom>
            <a:avLst/>
            <a:gdLst>
              <a:gd name="connsiteX0" fmla="*/ 1182915 w 1360832"/>
              <a:gd name="connsiteY0" fmla="*/ 0 h 275771"/>
              <a:gd name="connsiteX1" fmla="*/ 1262743 w 1360832"/>
              <a:gd name="connsiteY1" fmla="*/ 203200 h 275771"/>
              <a:gd name="connsiteX2" fmla="*/ 0 w 1360832"/>
              <a:gd name="connsiteY2" fmla="*/ 275771 h 27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0832" h="275771">
                <a:moveTo>
                  <a:pt x="1182915" y="0"/>
                </a:moveTo>
                <a:cubicBezTo>
                  <a:pt x="1321405" y="78619"/>
                  <a:pt x="1459895" y="157238"/>
                  <a:pt x="1262743" y="203200"/>
                </a:cubicBezTo>
                <a:cubicBezTo>
                  <a:pt x="1065591" y="249162"/>
                  <a:pt x="532795" y="262466"/>
                  <a:pt x="0" y="2757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任意形状 79">
            <a:extLst>
              <a:ext uri="{FF2B5EF4-FFF2-40B4-BE49-F238E27FC236}">
                <a16:creationId xmlns:a16="http://schemas.microsoft.com/office/drawing/2014/main" id="{AA27E385-2E53-6646-113F-88960191860D}"/>
              </a:ext>
            </a:extLst>
          </p:cNvPr>
          <p:cNvSpPr/>
          <p:nvPr/>
        </p:nvSpPr>
        <p:spPr>
          <a:xfrm>
            <a:off x="6792686" y="3156857"/>
            <a:ext cx="410894" cy="907143"/>
          </a:xfrm>
          <a:custGeom>
            <a:avLst/>
            <a:gdLst>
              <a:gd name="connsiteX0" fmla="*/ 181428 w 410894"/>
              <a:gd name="connsiteY0" fmla="*/ 0 h 907143"/>
              <a:gd name="connsiteX1" fmla="*/ 406400 w 410894"/>
              <a:gd name="connsiteY1" fmla="*/ 631372 h 907143"/>
              <a:gd name="connsiteX2" fmla="*/ 0 w 410894"/>
              <a:gd name="connsiteY2" fmla="*/ 907143 h 90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894" h="907143">
                <a:moveTo>
                  <a:pt x="181428" y="0"/>
                </a:moveTo>
                <a:cubicBezTo>
                  <a:pt x="309033" y="240090"/>
                  <a:pt x="436638" y="480181"/>
                  <a:pt x="406400" y="631372"/>
                </a:cubicBezTo>
                <a:cubicBezTo>
                  <a:pt x="376162" y="782563"/>
                  <a:pt x="188081" y="844853"/>
                  <a:pt x="0" y="90714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47C40A4-A76B-79F5-8FC8-F76A74789063}"/>
              </a:ext>
            </a:extLst>
          </p:cNvPr>
          <p:cNvSpPr txBox="1"/>
          <p:nvPr/>
        </p:nvSpPr>
        <p:spPr>
          <a:xfrm>
            <a:off x="6766027" y="3326107"/>
            <a:ext cx="14111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System call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C9801167-57A6-446F-EBDF-DFEF9A9031FE}"/>
              </a:ext>
            </a:extLst>
          </p:cNvPr>
          <p:cNvSpPr/>
          <p:nvPr/>
        </p:nvSpPr>
        <p:spPr>
          <a:xfrm>
            <a:off x="8139818" y="3970041"/>
            <a:ext cx="225051" cy="137456"/>
          </a:xfrm>
          <a:prstGeom prst="rect">
            <a:avLst/>
          </a:prstGeom>
          <a:solidFill>
            <a:srgbClr val="0432FF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/>
              <a:t>2</a:t>
            </a:r>
            <a:endParaRPr kumimoji="1" lang="zh-CN" altLang="en-US" sz="1400"/>
          </a:p>
        </p:txBody>
      </p:sp>
      <p:sp>
        <p:nvSpPr>
          <p:cNvPr id="82" name="任意形状 81">
            <a:extLst>
              <a:ext uri="{FF2B5EF4-FFF2-40B4-BE49-F238E27FC236}">
                <a16:creationId xmlns:a16="http://schemas.microsoft.com/office/drawing/2014/main" id="{562DB87C-FB44-0814-5D1B-0FD941489009}"/>
              </a:ext>
            </a:extLst>
          </p:cNvPr>
          <p:cNvSpPr/>
          <p:nvPr/>
        </p:nvSpPr>
        <p:spPr>
          <a:xfrm>
            <a:off x="8374743" y="3004457"/>
            <a:ext cx="471714" cy="1045029"/>
          </a:xfrm>
          <a:custGeom>
            <a:avLst/>
            <a:gdLst>
              <a:gd name="connsiteX0" fmla="*/ 0 w 471714"/>
              <a:gd name="connsiteY0" fmla="*/ 1045029 h 1045029"/>
              <a:gd name="connsiteX1" fmla="*/ 471714 w 471714"/>
              <a:gd name="connsiteY1" fmla="*/ 0 h 1045029"/>
              <a:gd name="connsiteX2" fmla="*/ 471714 w 471714"/>
              <a:gd name="connsiteY2" fmla="*/ 0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714" h="1045029">
                <a:moveTo>
                  <a:pt x="0" y="1045029"/>
                </a:moveTo>
                <a:lnTo>
                  <a:pt x="471714" y="0"/>
                </a:lnTo>
                <a:lnTo>
                  <a:pt x="471714" y="0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F092B819-946A-331B-8598-14F7D4E20174}"/>
              </a:ext>
            </a:extLst>
          </p:cNvPr>
          <p:cNvSpPr txBox="1"/>
          <p:nvPr/>
        </p:nvSpPr>
        <p:spPr>
          <a:xfrm>
            <a:off x="8629854" y="2332604"/>
            <a:ext cx="4261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zh-CN" altLang="en-US" sz="32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43334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42B7E-C3C3-BA8D-A15B-EB3E7E95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Solution: software-based RDMA requests prechecks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0187E9-D9CC-84E3-0DCD-FAA9D1662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656184"/>
          </a:xfrm>
        </p:spPr>
        <p:txBody>
          <a:bodyPr/>
          <a:lstStyle/>
          <a:p>
            <a:r>
              <a:rPr kumimoji="1" lang="en-US" altLang="zh-CN" err="1"/>
              <a:t>Krcore</a:t>
            </a:r>
            <a:r>
              <a:rPr kumimoji="1" lang="en-US" altLang="zh-CN"/>
              <a:t> system call handler will check and dispatch requests carefully </a:t>
            </a:r>
          </a:p>
          <a:p>
            <a:pPr marL="36000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Not so easy: needs to handle various cases</a:t>
            </a:r>
          </a:p>
          <a:p>
            <a:pPr marL="36000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1" lang="en-US" altLang="zh-CN">
                <a:solidFill>
                  <a:srgbClr val="000000"/>
                </a:solidFill>
                <a:latin typeface="Arial" panose="020B0604020202020204"/>
              </a:rPr>
              <a:t>Reject if an RDMA request is not valid </a:t>
            </a: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  <a:p>
            <a:pPr marL="74250" lvl="1" indent="0">
              <a:buNone/>
            </a:pP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986C14-E07D-7408-45C5-DE8D293F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116</a:t>
            </a:fld>
            <a:endParaRPr lang="zh-CN" altLang="en-US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B2B63F5C-A833-0E37-2F45-7A9D56FEB4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508000" y="2249783"/>
            <a:ext cx="8675609" cy="3445097"/>
          </a:xfrm>
          <a:prstGeom prst="rect">
            <a:avLst/>
          </a:prstGeom>
        </p:spPr>
      </p:pic>
      <p:sp>
        <p:nvSpPr>
          <p:cNvPr id="59" name="云形标注 58">
            <a:extLst>
              <a:ext uri="{FF2B5EF4-FFF2-40B4-BE49-F238E27FC236}">
                <a16:creationId xmlns:a16="http://schemas.microsoft.com/office/drawing/2014/main" id="{324FAC88-8B32-8455-89FD-CC5874A1E9B7}"/>
              </a:ext>
            </a:extLst>
          </p:cNvPr>
          <p:cNvSpPr/>
          <p:nvPr/>
        </p:nvSpPr>
        <p:spPr>
          <a:xfrm>
            <a:off x="3364800" y="5202802"/>
            <a:ext cx="4176464" cy="1305383"/>
          </a:xfrm>
          <a:prstGeom prst="cloudCallout">
            <a:avLst/>
          </a:pr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02FF588-4314-4AA2-6791-D2E4430DC26E}"/>
              </a:ext>
            </a:extLst>
          </p:cNvPr>
          <p:cNvSpPr txBox="1"/>
          <p:nvPr/>
        </p:nvSpPr>
        <p:spPr>
          <a:xfrm>
            <a:off x="3567832" y="3312197"/>
            <a:ext cx="165618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System call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E7D185F-982B-8B45-4C31-6A52B9C948C7}"/>
              </a:ext>
            </a:extLst>
          </p:cNvPr>
          <p:cNvSpPr txBox="1"/>
          <p:nvPr/>
        </p:nvSpPr>
        <p:spPr>
          <a:xfrm>
            <a:off x="6766027" y="3326107"/>
            <a:ext cx="165618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System call</a:t>
            </a: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1F98D993-1681-E258-6012-57C2EFD448FC}"/>
              </a:ext>
            </a:extLst>
          </p:cNvPr>
          <p:cNvGrpSpPr/>
          <p:nvPr/>
        </p:nvGrpSpPr>
        <p:grpSpPr>
          <a:xfrm>
            <a:off x="5714936" y="2500929"/>
            <a:ext cx="3467601" cy="454212"/>
            <a:chOff x="3069067" y="3808698"/>
            <a:chExt cx="3467601" cy="454212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7D0C49CD-EE91-D340-A3E6-45D5FBCF47FB}"/>
                </a:ext>
              </a:extLst>
            </p:cNvPr>
            <p:cNvSpPr/>
            <p:nvPr/>
          </p:nvSpPr>
          <p:spPr>
            <a:xfrm>
              <a:off x="3069067" y="3808698"/>
              <a:ext cx="3467601" cy="4542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3409BAD9-1498-A997-B69F-27CB87C5BB32}"/>
                </a:ext>
              </a:extLst>
            </p:cNvPr>
            <p:cNvSpPr/>
            <p:nvPr/>
          </p:nvSpPr>
          <p:spPr>
            <a:xfrm>
              <a:off x="3103174" y="3844501"/>
              <a:ext cx="308289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PingFang HK" panose="020B0400000000000000" pitchFamily="34" charset="-120"/>
                  <a:cs typeface="Arial" panose="020B0604020202020204" pitchFamily="34" charset="0"/>
                </a:rPr>
                <a:t>1. No malformed requests </a:t>
              </a:r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6432A6E9-3719-1B7A-8C29-D4AC367ED9AF}"/>
              </a:ext>
            </a:extLst>
          </p:cNvPr>
          <p:cNvGrpSpPr/>
          <p:nvPr/>
        </p:nvGrpSpPr>
        <p:grpSpPr>
          <a:xfrm>
            <a:off x="5714934" y="3259860"/>
            <a:ext cx="3501063" cy="454212"/>
            <a:chOff x="3069067" y="3808698"/>
            <a:chExt cx="3501063" cy="454212"/>
          </a:xfrm>
        </p:grpSpPr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118DF566-3AA7-2FDC-956B-40E434FA717C}"/>
                </a:ext>
              </a:extLst>
            </p:cNvPr>
            <p:cNvSpPr/>
            <p:nvPr/>
          </p:nvSpPr>
          <p:spPr>
            <a:xfrm>
              <a:off x="3069067" y="3808698"/>
              <a:ext cx="3501063" cy="4542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13DC0536-778F-6EFA-FDDF-F440AF61BA1D}"/>
                </a:ext>
              </a:extLst>
            </p:cNvPr>
            <p:cNvSpPr/>
            <p:nvPr/>
          </p:nvSpPr>
          <p:spPr>
            <a:xfrm>
              <a:off x="3103174" y="3844501"/>
              <a:ext cx="250581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PingFang HK" panose="020B0400000000000000" pitchFamily="34" charset="-120"/>
                  <a:cs typeface="Arial" panose="020B0604020202020204" pitchFamily="34" charset="0"/>
                </a:rPr>
                <a:t>2. No queue overflow</a:t>
              </a:r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4BFD6A4B-1FD6-93A0-D98C-755A037A5E53}"/>
              </a:ext>
            </a:extLst>
          </p:cNvPr>
          <p:cNvGrpSpPr/>
          <p:nvPr/>
        </p:nvGrpSpPr>
        <p:grpSpPr>
          <a:xfrm>
            <a:off x="5719286" y="4065749"/>
            <a:ext cx="3501063" cy="454212"/>
            <a:chOff x="3069067" y="3808698"/>
            <a:chExt cx="3501063" cy="454212"/>
          </a:xfrm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E69822CE-FCA7-E344-AFBB-41A65F6D64EE}"/>
                </a:ext>
              </a:extLst>
            </p:cNvPr>
            <p:cNvSpPr/>
            <p:nvPr/>
          </p:nvSpPr>
          <p:spPr>
            <a:xfrm>
              <a:off x="3069067" y="3808698"/>
              <a:ext cx="3501063" cy="4542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119B0EF0-55FF-2741-8592-8C00A7D86EBC}"/>
                </a:ext>
              </a:extLst>
            </p:cNvPr>
            <p:cNvSpPr/>
            <p:nvPr/>
          </p:nvSpPr>
          <p:spPr>
            <a:xfrm>
              <a:off x="3103174" y="3844501"/>
              <a:ext cx="342914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PingFang HK" panose="020B0400000000000000" pitchFamily="34" charset="-120"/>
                  <a:cs typeface="Arial" panose="020B0604020202020204" pitchFamily="34" charset="0"/>
                </a:rPr>
                <a:t>3. Request/Completion owner</a:t>
              </a:r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2" name="左大括号 101">
            <a:extLst>
              <a:ext uri="{FF2B5EF4-FFF2-40B4-BE49-F238E27FC236}">
                <a16:creationId xmlns:a16="http://schemas.microsoft.com/office/drawing/2014/main" id="{577B6F73-5BDD-0391-51EC-02BB5D18B473}"/>
              </a:ext>
            </a:extLst>
          </p:cNvPr>
          <p:cNvSpPr/>
          <p:nvPr/>
        </p:nvSpPr>
        <p:spPr>
          <a:xfrm>
            <a:off x="5005673" y="2589297"/>
            <a:ext cx="599041" cy="1800200"/>
          </a:xfrm>
          <a:prstGeom prst="leftBrace">
            <a:avLst/>
          </a:prstGeom>
          <a:ln w="19050"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237929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B93429-850F-74C6-A2A2-09EEBA496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 #3. Reduce memory consumption &amp; Solution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8EAF2-D1CD-ED78-973D-541528870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Each machine need one dedicated RDMA QP to connect </a:t>
            </a:r>
          </a:p>
          <a:p>
            <a:pPr lvl="1"/>
            <a:r>
              <a:rPr kumimoji="1" lang="en-US" altLang="zh-CN"/>
              <a:t>QP has not so small memory footprint: for queue and its metadata </a:t>
            </a:r>
          </a:p>
          <a:p>
            <a:pPr lvl="1"/>
            <a:r>
              <a:rPr kumimoji="1" lang="en-US" altLang="zh-CN"/>
              <a:t>Our measurement: 159KB for each RCQP </a:t>
            </a:r>
            <a:r>
              <a:rPr kumimoji="1" lang="en-US" altLang="zh-CN" baseline="30000"/>
              <a:t>*</a:t>
            </a:r>
          </a:p>
          <a:p>
            <a:pPr lvl="1"/>
            <a:r>
              <a:rPr kumimoji="1" lang="en-US" altLang="zh-CN"/>
              <a:t>For 10,000 machines, each machine needs to maintain a 1.59GB pool </a:t>
            </a:r>
          </a:p>
          <a:p>
            <a:r>
              <a:rPr kumimoji="1" lang="en-US" altLang="zh-CN" sz="2400">
                <a:solidFill>
                  <a:srgbClr val="C00000"/>
                </a:solidFill>
              </a:rPr>
              <a:t>Solution</a:t>
            </a:r>
            <a:r>
              <a:rPr kumimoji="1" lang="en-US" altLang="zh-CN"/>
              <a:t>: retrofit </a:t>
            </a:r>
            <a:r>
              <a:rPr kumimoji="1" lang="en-US" altLang="zh-CN" sz="2400">
                <a:solidFill>
                  <a:srgbClr val="C00000"/>
                </a:solidFill>
              </a:rPr>
              <a:t>DCQP</a:t>
            </a:r>
            <a:r>
              <a:rPr kumimoji="1" lang="en-US" altLang="zh-CN"/>
              <a:t>—a new RDMA connection type </a:t>
            </a:r>
          </a:p>
          <a:p>
            <a:pPr lvl="1"/>
            <a:r>
              <a:rPr kumimoji="1" lang="en-US" altLang="zh-CN"/>
              <a:t>One DCQP can communicate with multiple machines </a:t>
            </a:r>
          </a:p>
          <a:p>
            <a:pPr lvl="1"/>
            <a:r>
              <a:rPr kumimoji="1" lang="en-US" altLang="zh-CN"/>
              <a:t>In a connectionless form </a:t>
            </a:r>
          </a:p>
          <a:p>
            <a:pPr marL="74250" lvl="1" indent="0">
              <a:buNone/>
            </a:pPr>
            <a:r>
              <a:rPr kumimoji="1" lang="en-US" altLang="zh-CN"/>
              <a:t> </a:t>
            </a:r>
            <a:endParaRPr kumimoji="1" lang="zh-CN" altLang="en-US" baseline="3000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472B00-7E48-F80F-6DEF-774C7EB2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772279-9925-3420-14D0-0F942F3FF154}"/>
              </a:ext>
            </a:extLst>
          </p:cNvPr>
          <p:cNvSpPr txBox="1"/>
          <p:nvPr/>
        </p:nvSpPr>
        <p:spPr>
          <a:xfrm>
            <a:off x="-464616" y="5381575"/>
            <a:ext cx="7344816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400"/>
              <a:t>*  Excluding message buffers </a:t>
            </a:r>
          </a:p>
          <a:p>
            <a:pPr lvl="1"/>
            <a:endParaRPr kumimoji="1" lang="en-US" altLang="zh-CN" sz="1400" baseline="30000"/>
          </a:p>
        </p:txBody>
      </p:sp>
    </p:spTree>
    <p:extLst>
      <p:ext uri="{BB962C8B-B14F-4D97-AF65-F5344CB8AC3E}">
        <p14:creationId xmlns:p14="http://schemas.microsoft.com/office/powerpoint/2010/main" val="129898897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D5D10B-6382-27E7-91E3-5154DA85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540552" cy="900442"/>
          </a:xfrm>
        </p:spPr>
        <p:txBody>
          <a:bodyPr/>
          <a:lstStyle/>
          <a:p>
            <a:r>
              <a:rPr kumimoji="1" lang="en-US" altLang="zh-CN" err="1"/>
              <a:t>KRCore</a:t>
            </a:r>
            <a:r>
              <a:rPr kumimoji="1" lang="en-US" altLang="zh-CN"/>
              <a:t> has a microsecond-scale control plane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9768A0-83AD-0D33-E601-9A7CC491C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verbs: </a:t>
            </a:r>
            <a:r>
              <a:rPr kumimoji="1" lang="en-US" altLang="zh-CN" b="0"/>
              <a:t>The standard library for using RDMA </a:t>
            </a:r>
          </a:p>
          <a:p>
            <a:r>
              <a:rPr kumimoji="1" lang="en-US" altLang="zh-CN"/>
              <a:t>LITE</a:t>
            </a:r>
            <a:r>
              <a:rPr kumimoji="1" lang="en-US" altLang="zh-CN" baseline="30000"/>
              <a:t>[1]</a:t>
            </a:r>
            <a:r>
              <a:rPr kumimoji="1" lang="en-US" altLang="zh-CN"/>
              <a:t>: </a:t>
            </a:r>
            <a:r>
              <a:rPr kumimoji="1" lang="en-US" altLang="zh-CN" b="0"/>
              <a:t>RDMA virtualization solution without control path optimization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498770-4092-B309-2BEE-2703C4FE0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F64B2CF-AEDB-B695-AAAA-7D4F8F8B1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3" y="2141215"/>
            <a:ext cx="9856529" cy="324036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9B73D13-8194-E9AB-E9DB-BC15DF74A7D8}"/>
              </a:ext>
            </a:extLst>
          </p:cNvPr>
          <p:cNvSpPr txBox="1"/>
          <p:nvPr/>
        </p:nvSpPr>
        <p:spPr>
          <a:xfrm>
            <a:off x="-464616" y="5381575"/>
            <a:ext cx="7344816" cy="666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400"/>
              <a:t>[1] LITE Kernel RDMA Support for Datacenter Applications, SOSP’17 </a:t>
            </a:r>
          </a:p>
          <a:p>
            <a:pPr lvl="1"/>
            <a:endParaRPr kumimoji="1" lang="en-US" altLang="zh-CN" sz="1400"/>
          </a:p>
          <a:p>
            <a:pPr lvl="1"/>
            <a:endParaRPr kumimoji="1" lang="en-US" altLang="zh-CN" sz="1400" baseline="3000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EF1AFF7-EFDD-56D2-F407-1C6CC25E430D}"/>
              </a:ext>
            </a:extLst>
          </p:cNvPr>
          <p:cNvGrpSpPr/>
          <p:nvPr/>
        </p:nvGrpSpPr>
        <p:grpSpPr>
          <a:xfrm>
            <a:off x="1119560" y="2037028"/>
            <a:ext cx="4608512" cy="656782"/>
            <a:chOff x="2344281" y="1647912"/>
            <a:chExt cx="675427" cy="824685"/>
          </a:xfrm>
        </p:grpSpPr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1F9D4A09-A0EA-4F60-C274-9BF819C7B495}"/>
                </a:ext>
              </a:extLst>
            </p:cNvPr>
            <p:cNvSpPr/>
            <p:nvPr/>
          </p:nvSpPr>
          <p:spPr>
            <a:xfrm>
              <a:off x="2399744" y="1647912"/>
              <a:ext cx="553834" cy="569566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B89557A-2092-B12A-2A62-CF0AA1053CAE}"/>
                </a:ext>
              </a:extLst>
            </p:cNvPr>
            <p:cNvSpPr txBox="1"/>
            <p:nvPr/>
          </p:nvSpPr>
          <p:spPr>
            <a:xfrm>
              <a:off x="2344281" y="1738327"/>
              <a:ext cx="675427" cy="7342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400">
                  <a:cs typeface="Consolas" panose="020B0609020204030204" pitchFamily="49" charset="0"/>
                </a:rPr>
                <a:t>Multiple client connecting to the same server</a:t>
              </a:r>
            </a:p>
            <a:p>
              <a:pPr algn="ctr"/>
              <a:endParaRPr kumimoji="1" lang="en-US" altLang="zh-CN">
                <a:cs typeface="Consolas" panose="020B0609020204030204" pitchFamily="49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8C13255-392A-0B0B-2A25-9376F6CFCE99}"/>
              </a:ext>
            </a:extLst>
          </p:cNvPr>
          <p:cNvGrpSpPr/>
          <p:nvPr/>
        </p:nvGrpSpPr>
        <p:grpSpPr>
          <a:xfrm>
            <a:off x="6310603" y="2037028"/>
            <a:ext cx="3603502" cy="651612"/>
            <a:chOff x="2399744" y="1647912"/>
            <a:chExt cx="528132" cy="818194"/>
          </a:xfrm>
        </p:grpSpPr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0628A80D-0672-03BC-4AAF-6D01E2F084BF}"/>
                </a:ext>
              </a:extLst>
            </p:cNvPr>
            <p:cNvSpPr/>
            <p:nvPr/>
          </p:nvSpPr>
          <p:spPr>
            <a:xfrm>
              <a:off x="2399744" y="1647912"/>
              <a:ext cx="528132" cy="569565"/>
            </a:xfrm>
            <a:prstGeom prst="rect">
              <a:avLst/>
            </a:prstGeom>
            <a:solidFill>
              <a:srgbClr val="FFFFE5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068E2D7-EE20-5E12-BCA5-02C0950CDABB}"/>
                </a:ext>
              </a:extLst>
            </p:cNvPr>
            <p:cNvSpPr txBox="1"/>
            <p:nvPr/>
          </p:nvSpPr>
          <p:spPr>
            <a:xfrm>
              <a:off x="2404339" y="1731836"/>
              <a:ext cx="512529" cy="7342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400">
                  <a:cs typeface="Consolas" panose="020B0609020204030204" pitchFamily="49" charset="0"/>
                </a:rPr>
                <a:t>Creating full-mesh connections</a:t>
              </a:r>
            </a:p>
            <a:p>
              <a:pPr algn="ctr"/>
              <a:endParaRPr kumimoji="1" lang="en-US" altLang="zh-CN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755535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633404-F0BA-9458-EB96-3786E0F2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KRCore</a:t>
            </a:r>
            <a:r>
              <a:rPr kumimoji="1" lang="en-US" altLang="zh-CN"/>
              <a:t> has a comparable data path performance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6AD3C9-1B2B-72F0-FBDB-D8FE807E6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Workload: synchronous one-sided RDMA</a:t>
            </a:r>
          </a:p>
          <a:p>
            <a:pPr lvl="1"/>
            <a:r>
              <a:rPr kumimoji="1" lang="en" altLang="zh-CN"/>
              <a:t>The client keeps sending one-sided RDMA READ to a server run to completion</a:t>
            </a:r>
          </a:p>
          <a:p>
            <a:pPr lvl="1"/>
            <a:endParaRPr kumimoji="1" lang="en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344AB6-37DF-9F22-2A50-F51E3326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A3CD96-246F-D263-C2D8-F286511C7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608" y="2045931"/>
            <a:ext cx="6807531" cy="355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5727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633404-F0BA-9458-EB96-3786E0F2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KRCore</a:t>
            </a:r>
            <a:r>
              <a:rPr kumimoji="1" lang="en-US" altLang="zh-CN"/>
              <a:t> has a comparable data path performance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6AD3C9-1B2B-72F0-FBDB-D8FE807E6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152128"/>
          </a:xfrm>
        </p:spPr>
        <p:txBody>
          <a:bodyPr/>
          <a:lstStyle/>
          <a:p>
            <a:r>
              <a:rPr kumimoji="1" lang="en" altLang="zh-CN"/>
              <a:t>Workload: synchronous one-sided RDMA</a:t>
            </a:r>
          </a:p>
          <a:p>
            <a:pPr lvl="1"/>
            <a:r>
              <a:rPr kumimoji="1" lang="en" altLang="zh-CN"/>
              <a:t>The client keeps sending one-sided RDMA READ to a server run to completion</a:t>
            </a:r>
          </a:p>
          <a:p>
            <a:pPr lvl="1"/>
            <a:endParaRPr kumimoji="1" lang="en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344AB6-37DF-9F22-2A50-F51E3326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A3CD96-246F-D263-C2D8-F286511C7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608" y="2045931"/>
            <a:ext cx="6807531" cy="3555303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C853F8A-E4BC-681F-09F6-D6AAE44C5493}"/>
              </a:ext>
            </a:extLst>
          </p:cNvPr>
          <p:cNvCxnSpPr>
            <a:cxnSpLocks/>
          </p:cNvCxnSpPr>
          <p:nvPr/>
        </p:nvCxnSpPr>
        <p:spPr>
          <a:xfrm>
            <a:off x="6448152" y="3073524"/>
            <a:ext cx="0" cy="5388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0AC5E5F-32A0-AFB8-3433-A76A8D9D7168}"/>
              </a:ext>
            </a:extLst>
          </p:cNvPr>
          <p:cNvSpPr txBox="1"/>
          <p:nvPr/>
        </p:nvSpPr>
        <p:spPr>
          <a:xfrm>
            <a:off x="6224054" y="3960169"/>
            <a:ext cx="3423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>
                <a:solidFill>
                  <a:srgbClr val="C00000"/>
                </a:solidFill>
              </a:rPr>
              <a:t>System call overhead (~1us)</a:t>
            </a:r>
            <a:endParaRPr lang="zh-CN" altLang="en-US">
              <a:solidFill>
                <a:srgbClr val="C00000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BA26B3B0-42D1-9A46-CC07-B2A4B538673B}"/>
              </a:ext>
            </a:extLst>
          </p:cNvPr>
          <p:cNvCxnSpPr/>
          <p:nvPr/>
        </p:nvCxnSpPr>
        <p:spPr>
          <a:xfrm flipH="1" flipV="1">
            <a:off x="6520160" y="3342945"/>
            <a:ext cx="576064" cy="594675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52874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633404-F0BA-9458-EB96-3786E0F2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KRCore</a:t>
            </a:r>
            <a:r>
              <a:rPr kumimoji="1" lang="en-US" altLang="zh-CN"/>
              <a:t> has a comparable data path performance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6AD3C9-1B2B-72F0-FBDB-D8FE807E6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129308"/>
            <a:ext cx="9144000" cy="1152128"/>
          </a:xfrm>
        </p:spPr>
        <p:txBody>
          <a:bodyPr/>
          <a:lstStyle/>
          <a:p>
            <a:r>
              <a:rPr kumimoji="1" lang="en" altLang="zh-CN"/>
              <a:t>Workload: synchronous one-sided RDMA</a:t>
            </a:r>
          </a:p>
          <a:p>
            <a:pPr lvl="1"/>
            <a:r>
              <a:rPr kumimoji="1" lang="en" altLang="zh-CN"/>
              <a:t>The client keeps sending one-sided RDMA READ to a server run to completion</a:t>
            </a:r>
          </a:p>
          <a:p>
            <a:pPr lvl="1"/>
            <a:endParaRPr kumimoji="1" lang="en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344AB6-37DF-9F22-2A50-F51E3326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A3CD96-246F-D263-C2D8-F286511C7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608" y="2045931"/>
            <a:ext cx="6807531" cy="3555303"/>
          </a:xfrm>
          <a:prstGeom prst="rect">
            <a:avLst/>
          </a:prstGeom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C853F8A-E4BC-681F-09F6-D6AAE44C5493}"/>
              </a:ext>
            </a:extLst>
          </p:cNvPr>
          <p:cNvCxnSpPr>
            <a:cxnSpLocks/>
          </p:cNvCxnSpPr>
          <p:nvPr/>
        </p:nvCxnSpPr>
        <p:spPr>
          <a:xfrm>
            <a:off x="6314639" y="3001516"/>
            <a:ext cx="31142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0AC5E5F-32A0-AFB8-3433-A76A8D9D7168}"/>
              </a:ext>
            </a:extLst>
          </p:cNvPr>
          <p:cNvSpPr txBox="1"/>
          <p:nvPr/>
        </p:nvSpPr>
        <p:spPr>
          <a:xfrm>
            <a:off x="6224054" y="3960169"/>
            <a:ext cx="3423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>
                <a:solidFill>
                  <a:srgbClr val="C00000"/>
                </a:solidFill>
              </a:rPr>
              <a:t>DCQP is slower than RCQP</a:t>
            </a:r>
            <a:endParaRPr lang="zh-CN" altLang="en-US">
              <a:solidFill>
                <a:srgbClr val="C00000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BA26B3B0-42D1-9A46-CC07-B2A4B538673B}"/>
              </a:ext>
            </a:extLst>
          </p:cNvPr>
          <p:cNvCxnSpPr>
            <a:cxnSpLocks/>
          </p:cNvCxnSpPr>
          <p:nvPr/>
        </p:nvCxnSpPr>
        <p:spPr>
          <a:xfrm flipH="1" flipV="1">
            <a:off x="6470352" y="3073524"/>
            <a:ext cx="625872" cy="864096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8395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FF04E-3878-2C9D-CA6F-C2588EEA2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Summary and Conclusion of </a:t>
            </a:r>
            <a:r>
              <a:rPr kumimoji="1" lang="en-US" altLang="zh-CN" err="1"/>
              <a:t>KRCore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CD46E7-8729-8410-3DD9-8648177A6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The fastest RDMA control plane solution (microsecond-scale)</a:t>
            </a:r>
          </a:p>
          <a:p>
            <a:pPr lvl="1"/>
            <a:r>
              <a:rPr kumimoji="1" lang="en-US" altLang="zh-CN"/>
              <a:t>On commodity RDMA hardware with unmodified interface </a:t>
            </a:r>
            <a:r>
              <a:rPr kumimoji="1" lang="en-US" altLang="zh-CN" baseline="30000"/>
              <a:t>*</a:t>
            </a:r>
          </a:p>
          <a:p>
            <a:r>
              <a:rPr kumimoji="1" lang="en-US" altLang="zh-CN"/>
              <a:t>Many other technical challenges to resolve, please refer to our paper! </a:t>
            </a:r>
          </a:p>
          <a:p>
            <a:pPr lvl="1"/>
            <a:r>
              <a:rPr kumimoji="1" lang="en-US" altLang="zh-CN"/>
              <a:t>How to virtualize DCQP as RCQP</a:t>
            </a:r>
          </a:p>
          <a:p>
            <a:pPr lvl="1"/>
            <a:r>
              <a:rPr kumimoji="1" lang="en-US" altLang="zh-CN"/>
              <a:t>How to optimize DCQP’s performance </a:t>
            </a:r>
          </a:p>
          <a:p>
            <a:pPr lvl="1"/>
            <a:r>
              <a:rPr kumimoji="1" lang="en-US" altLang="zh-CN"/>
              <a:t>How to support elastic applications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34EB6F-DAEB-2856-6EC7-A9192E7A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122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B3A75A-DD3A-8DAC-ECBA-DF0A456A30DA}"/>
              </a:ext>
            </a:extLst>
          </p:cNvPr>
          <p:cNvSpPr txBox="1"/>
          <p:nvPr/>
        </p:nvSpPr>
        <p:spPr>
          <a:xfrm>
            <a:off x="-464616" y="5381575"/>
            <a:ext cx="7344816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sz="1400"/>
              <a:t>*  Not completely supported yet. </a:t>
            </a:r>
          </a:p>
          <a:p>
            <a:pPr lvl="1"/>
            <a:endParaRPr kumimoji="1" lang="en-US" altLang="zh-CN" sz="1400" baseline="3000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8642D88-945F-7BDC-7515-8DA66A396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269" y="3145532"/>
            <a:ext cx="446643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4029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50017E-7BFC-497E-BCCF-618166BB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FECF82-C2E9-4DFF-0776-1E58F9D57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Future computing (both general-purpose computing &amp; AI) must be elastic </a:t>
            </a:r>
          </a:p>
          <a:p>
            <a:r>
              <a:rPr kumimoji="1" lang="en-US" altLang="zh-CN" dirty="0"/>
              <a:t>Elastic computing needs two foundational mechanisms</a:t>
            </a:r>
          </a:p>
          <a:p>
            <a:pPr lvl="1"/>
            <a:r>
              <a:rPr kumimoji="1" lang="en-US" altLang="zh-CN" dirty="0"/>
              <a:t>Live migration</a:t>
            </a:r>
          </a:p>
          <a:p>
            <a:pPr lvl="1"/>
            <a:r>
              <a:rPr kumimoji="1" lang="en-US" altLang="zh-CN" dirty="0"/>
              <a:t>Auto-scaling </a:t>
            </a:r>
          </a:p>
          <a:p>
            <a:r>
              <a:rPr kumimoji="1" lang="en-US" altLang="zh-CN" dirty="0"/>
              <a:t>Both mechanisms are not optimized for elastic computing </a:t>
            </a:r>
          </a:p>
          <a:p>
            <a:pPr lvl="1"/>
            <a:r>
              <a:rPr kumimoji="1" lang="en-US" altLang="zh-CN" dirty="0"/>
              <a:t>Our recent works optimize the two methods in a full-stack way </a:t>
            </a:r>
          </a:p>
          <a:p>
            <a:r>
              <a:rPr kumimoji="1" lang="en-US" altLang="zh-CN" dirty="0"/>
              <a:t>There are many more things left, e.g., policies, which needs more research!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9ECB0-47B8-2C8F-FEBF-F14746F2D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123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400E9FD-F094-27BF-F6FC-A048B6B68075}"/>
              </a:ext>
            </a:extLst>
          </p:cNvPr>
          <p:cNvSpPr txBox="1">
            <a:spLocks/>
          </p:cNvSpPr>
          <p:nvPr/>
        </p:nvSpPr>
        <p:spPr>
          <a:xfrm>
            <a:off x="7999225" y="4846742"/>
            <a:ext cx="2370667" cy="90044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C00000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kumimoji="1" lang="en-US" altLang="zh-CN"/>
              <a:t>Thanks &amp; QA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52847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tailEnd type="arrow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101</TotalTime>
  <Words>8270</Words>
  <Application>Microsoft Macintosh PowerPoint</Application>
  <PresentationFormat>自定义</PresentationFormat>
  <Paragraphs>1647</Paragraphs>
  <Slides>123</Slides>
  <Notes>69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123</vt:i4>
      </vt:variant>
    </vt:vector>
  </HeadingPairs>
  <TitlesOfParts>
    <vt:vector size="135" baseType="lpstr">
      <vt:lpstr>-webkit-standard</vt:lpstr>
      <vt:lpstr>DengXian</vt:lpstr>
      <vt:lpstr>Microsoft YaHei</vt:lpstr>
      <vt:lpstr>PingFang HK</vt:lpstr>
      <vt:lpstr>Arial</vt:lpstr>
      <vt:lpstr>Calibri</vt:lpstr>
      <vt:lpstr>Cambria Math</vt:lpstr>
      <vt:lpstr>Consolas</vt:lpstr>
      <vt:lpstr>Helvetica</vt:lpstr>
      <vt:lpstr>Lato</vt:lpstr>
      <vt:lpstr>Wingdings</vt:lpstr>
      <vt:lpstr>1_Office 主题​​</vt:lpstr>
      <vt:lpstr>Elastic model serving via efficient  live migration &amp; autoscaling </vt:lpstr>
      <vt:lpstr>Outline of today’s lecture </vt:lpstr>
      <vt:lpstr>The case study:  serving AI models </vt:lpstr>
      <vt:lpstr>System design goal#1:  high performant </vt:lpstr>
      <vt:lpstr>System design goal#2:  high resource utilization  </vt:lpstr>
      <vt:lpstr>Why improving utilization? Accelerators for ML is costly </vt:lpstr>
      <vt:lpstr>Achieving both goals is challenging in existing cloud environments </vt:lpstr>
      <vt:lpstr>Achieving both goals is challenging in existing cloud environments </vt:lpstr>
      <vt:lpstr>Achieving both goals is challenging in existing cloud environments </vt:lpstr>
      <vt:lpstr>Achieving both goals is challenging in existing cloud environments </vt:lpstr>
      <vt:lpstr>Two classic solutions (Elastic computing systems) </vt:lpstr>
      <vt:lpstr>Approach #1: colocation + serving job migration </vt:lpstr>
      <vt:lpstr>Approach #1: colocation + serving job migration </vt:lpstr>
      <vt:lpstr>Approach #1: colocation + serving job migration </vt:lpstr>
      <vt:lpstr>Approach #1: colocation + serving job migration </vt:lpstr>
      <vt:lpstr>Why colocation + serving job migration works? </vt:lpstr>
      <vt:lpstr>Challenge: performance overhead during migration </vt:lpstr>
      <vt:lpstr>Challenge: performance overhead during migration </vt:lpstr>
      <vt:lpstr>A little background: OS-level C/R for migration </vt:lpstr>
      <vt:lpstr>OS-level checkpoint/restore (C/R) in a nutshell </vt:lpstr>
      <vt:lpstr>OS-level checkpoint/restore (C/R) in a nutshell </vt:lpstr>
      <vt:lpstr>Put it all together: OS-level C/R for job migration </vt:lpstr>
      <vt:lpstr>Goal: minimized downtime during migration </vt:lpstr>
      <vt:lpstr>C/R acceleration has been extensively studied in the OS literature </vt:lpstr>
      <vt:lpstr>Challenge: how to ensure correctness? </vt:lpstr>
      <vt:lpstr>Challenge: how to ensure correctness? </vt:lpstr>
      <vt:lpstr>Challenge: how to ensure correctness? </vt:lpstr>
      <vt:lpstr>Challenge for AI application: GPU bypasses OS &amp; paging </vt:lpstr>
      <vt:lpstr>Our approach: inferring the access semantics of GPU kernels</vt:lpstr>
      <vt:lpstr>Example: inferring dirty buffers during job migration </vt:lpstr>
      <vt:lpstr>Problem: speculation failures &amp; lightweight validation </vt:lpstr>
      <vt:lpstr>Put it all together: speculation + validation </vt:lpstr>
      <vt:lpstr>Some discussion: why speculation but not pure validation? </vt:lpstr>
      <vt:lpstr>End-to-end result: job migration </vt:lpstr>
      <vt:lpstr>More on PhoenixOS</vt:lpstr>
      <vt:lpstr>Question: does colocation + migration addresses all the problem? </vt:lpstr>
      <vt:lpstr>Problem#1: little room for colocation especially for LLM </vt:lpstr>
      <vt:lpstr>Problem#2: insufficient computation capabilities </vt:lpstr>
      <vt:lpstr>Two classic solutions </vt:lpstr>
      <vt:lpstr>Method:  start (new) job elastically according to the workload requirements </vt:lpstr>
      <vt:lpstr>Challenge: job startup cost for serving </vt:lpstr>
      <vt:lpstr>First step: characterize the autoscale cost of serving instance </vt:lpstr>
      <vt:lpstr>Model loading has non-trivial cost </vt:lpstr>
      <vt:lpstr>Why so slow? We first characterize container start (Cold start)</vt:lpstr>
      <vt:lpstr>Not all phases can be accelerated by existing solutions </vt:lpstr>
      <vt:lpstr>Idea: reusing initialized state from other containers </vt:lpstr>
      <vt:lpstr>Idea: reusing initialized state from other containers </vt:lpstr>
      <vt:lpstr>Ideal design requirement: no provisioned concurrency </vt:lpstr>
      <vt:lpstr>Existing solutions need provisioned concurrency </vt:lpstr>
      <vt:lpstr>Existing solutions need provisioned concurrency </vt:lpstr>
      <vt:lpstr>Existing solutions require non-trivial resource provisioned</vt:lpstr>
      <vt:lpstr>Existing solutions require non-trivial resource provisioned</vt:lpstr>
      <vt:lpstr>MITOSIS: remote fork       no provisioned concurrency </vt:lpstr>
      <vt:lpstr>Remaining question: how to implement remote fork efficiently? </vt:lpstr>
      <vt:lpstr>Current remote fork is not designed for RDMA</vt:lpstr>
      <vt:lpstr>Opportunity: Remote Direct Memory Access (RDMA) </vt:lpstr>
      <vt:lpstr>Opportunity: Remote Direct Memory Access (RDMA) </vt:lpstr>
      <vt:lpstr>MITOSIS co-design remote fork with RDMA</vt:lpstr>
      <vt:lpstr>MITOSIS co-design remote fork with RDMA</vt:lpstr>
      <vt:lpstr>A summary of MITOSIS vs. The state of the arts </vt:lpstr>
      <vt:lpstr>Killer application of MITOSIS: Serverless Computing </vt:lpstr>
      <vt:lpstr>Case study #1.  Resource-efficient auto-scaling </vt:lpstr>
      <vt:lpstr>Case study #1.  Resource-efficient auto-scaling </vt:lpstr>
      <vt:lpstr>Results: handling load spikes in a more resource efficient way </vt:lpstr>
      <vt:lpstr>MITOSIS also has a comparable performance with few resources</vt:lpstr>
      <vt:lpstr>Case study #2: accelerate state transfer between functions </vt:lpstr>
      <vt:lpstr>Case study #2: accelerate state transfer between functions </vt:lpstr>
      <vt:lpstr>Case study #2: accelerate state transfer between functions </vt:lpstr>
      <vt:lpstr>Transfer state has a high cost, MITOSIS can accelerate it! </vt:lpstr>
      <vt:lpstr>Many technical challenges to bring RDMA to remote fork  </vt:lpstr>
      <vt:lpstr>Short summary </vt:lpstr>
      <vt:lpstr>A characterization of the startup cost of serving instance </vt:lpstr>
      <vt:lpstr>2. Eliminate GPU context creation via pooling </vt:lpstr>
      <vt:lpstr>Put it all together</vt:lpstr>
      <vt:lpstr>A characterization of the startup cost of serving instance </vt:lpstr>
      <vt:lpstr>Question: how to accelerate model loading? </vt:lpstr>
      <vt:lpstr>A little background: storage hierarchy in datacenters </vt:lpstr>
      <vt:lpstr>Strawman approach #1: storing at the CPU/GPU memory (caching)</vt:lpstr>
      <vt:lpstr>Problem: cache misses </vt:lpstr>
      <vt:lpstr>Strawman approach #2: SSD-optimized  parameter loading </vt:lpstr>
      <vt:lpstr>Our solution (BlitzScale[1]): using remote memory for caching </vt:lpstr>
      <vt:lpstr>The benefits of using network for model loading </vt:lpstr>
      <vt:lpstr>The benefits of using network for model loading </vt:lpstr>
      <vt:lpstr>Challenge #1: network interference </vt:lpstr>
      <vt:lpstr>Solution: model &amp; network-aware interference-free plan </vt:lpstr>
      <vt:lpstr>Solution: model &amp; network-based broadcast plan generation </vt:lpstr>
      <vt:lpstr>Challenge #2: optimal broadcast plan generation &amp; solution </vt:lpstr>
      <vt:lpstr>Challenge #3: insufficient network bandwidth </vt:lpstr>
      <vt:lpstr>Can we do better? Live model load!</vt:lpstr>
      <vt:lpstr>Traditional model loading is stop-of-the-world </vt:lpstr>
      <vt:lpstr>Can we do better than the naïve method to make it live? </vt:lpstr>
      <vt:lpstr>Model loading can be made live w/ model property </vt:lpstr>
      <vt:lpstr>End-to-end system: BlitzScale </vt:lpstr>
      <vt:lpstr>Summary of our work on LLM autoscaling </vt:lpstr>
      <vt:lpstr>PowerPoint 演示文稿</vt:lpstr>
      <vt:lpstr>One more thing </vt:lpstr>
      <vt:lpstr>Think: for autoscaling + live migration, which steps we are missing?</vt:lpstr>
      <vt:lpstr>Review: RDMA </vt:lpstr>
      <vt:lpstr>The OS implements the traditional network stack </vt:lpstr>
      <vt:lpstr>Packet processing in Linux </vt:lpstr>
      <vt:lpstr>Linux networking software stack</vt:lpstr>
      <vt:lpstr>What are the costs of such a complex networking stack? </vt:lpstr>
      <vt:lpstr>RDMA: offload the complete network stack to the NIC</vt:lpstr>
      <vt:lpstr>Problem: RDMA network connection creation is extremely slow</vt:lpstr>
      <vt:lpstr>Why RDMA connection establishment is slow? </vt:lpstr>
      <vt:lpstr>Why RDMA connection establishment is slow? </vt:lpstr>
      <vt:lpstr>Why RDMA connection establishment is slow? </vt:lpstr>
      <vt:lpstr>Why RDMA connection establishment is slow? </vt:lpstr>
      <vt:lpstr>Some bad can be addressed by systems designs </vt:lpstr>
      <vt:lpstr>Some bad can be addressed by systems designs </vt:lpstr>
      <vt:lpstr>Some bad can be addressed by systems designs </vt:lpstr>
      <vt:lpstr>Challenge #1. sharing RDMA resources </vt:lpstr>
      <vt:lpstr>Solution: Virtualize the QP API w/ shared kernel-space QP </vt:lpstr>
      <vt:lpstr>Challenge #2. Isolate shared QP </vt:lpstr>
      <vt:lpstr>Solution: software-based RDMA requests prechecks  </vt:lpstr>
      <vt:lpstr>Solution: software-based RDMA requests prechecks </vt:lpstr>
      <vt:lpstr>Challenge #3. Reduce memory consumption &amp; Solution  </vt:lpstr>
      <vt:lpstr>KRCore has a microsecond-scale control plane </vt:lpstr>
      <vt:lpstr>KRCore has a comparable data path performance </vt:lpstr>
      <vt:lpstr>KRCore has a comparable data path performance </vt:lpstr>
      <vt:lpstr>KRCore has a comparable data path performance </vt:lpstr>
      <vt:lpstr>Summary and Conclusion of KRCore 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107</cp:revision>
  <cp:lastPrinted>2020-03-02T13:38:09Z</cp:lastPrinted>
  <dcterms:created xsi:type="dcterms:W3CDTF">2017-11-24T09:35:45Z</dcterms:created>
  <dcterms:modified xsi:type="dcterms:W3CDTF">2025-04-03T04:45:01Z</dcterms:modified>
</cp:coreProperties>
</file>