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3"/>
  </p:notesMasterIdLst>
  <p:sldIdLst>
    <p:sldId id="256" r:id="rId2"/>
    <p:sldId id="302" r:id="rId3"/>
    <p:sldId id="260" r:id="rId4"/>
    <p:sldId id="300" r:id="rId5"/>
    <p:sldId id="909" r:id="rId6"/>
    <p:sldId id="299" r:id="rId7"/>
    <p:sldId id="327" r:id="rId8"/>
    <p:sldId id="303" r:id="rId9"/>
    <p:sldId id="306" r:id="rId10"/>
    <p:sldId id="611" r:id="rId11"/>
    <p:sldId id="670" r:id="rId12"/>
    <p:sldId id="671" r:id="rId13"/>
    <p:sldId id="673" r:id="rId14"/>
    <p:sldId id="674" r:id="rId15"/>
    <p:sldId id="312" r:id="rId16"/>
    <p:sldId id="557" r:id="rId17"/>
    <p:sldId id="531" r:id="rId18"/>
    <p:sldId id="597" r:id="rId19"/>
    <p:sldId id="598" r:id="rId20"/>
    <p:sldId id="559" r:id="rId21"/>
    <p:sldId id="599" r:id="rId22"/>
    <p:sldId id="602" r:id="rId23"/>
    <p:sldId id="600" r:id="rId24"/>
    <p:sldId id="601" r:id="rId25"/>
    <p:sldId id="603" r:id="rId26"/>
    <p:sldId id="305" r:id="rId27"/>
    <p:sldId id="310" r:id="rId28"/>
    <p:sldId id="613" r:id="rId29"/>
    <p:sldId id="590" r:id="rId30"/>
    <p:sldId id="614" r:id="rId31"/>
    <p:sldId id="616" r:id="rId32"/>
    <p:sldId id="617" r:id="rId33"/>
    <p:sldId id="618" r:id="rId34"/>
    <p:sldId id="615" r:id="rId35"/>
    <p:sldId id="315" r:id="rId36"/>
    <p:sldId id="316" r:id="rId37"/>
    <p:sldId id="317" r:id="rId38"/>
    <p:sldId id="706" r:id="rId39"/>
    <p:sldId id="318" r:id="rId40"/>
    <p:sldId id="319" r:id="rId41"/>
    <p:sldId id="812" r:id="rId42"/>
    <p:sldId id="766" r:id="rId43"/>
    <p:sldId id="764" r:id="rId44"/>
    <p:sldId id="772" r:id="rId45"/>
    <p:sldId id="813" r:id="rId46"/>
    <p:sldId id="320" r:id="rId47"/>
    <p:sldId id="910" r:id="rId48"/>
    <p:sldId id="321" r:id="rId49"/>
    <p:sldId id="892" r:id="rId50"/>
    <p:sldId id="893" r:id="rId51"/>
    <p:sldId id="894" r:id="rId52"/>
    <p:sldId id="895" r:id="rId53"/>
    <p:sldId id="896" r:id="rId54"/>
    <p:sldId id="897" r:id="rId55"/>
    <p:sldId id="898" r:id="rId56"/>
    <p:sldId id="322" r:id="rId57"/>
    <p:sldId id="323" r:id="rId58"/>
    <p:sldId id="324" r:id="rId59"/>
    <p:sldId id="325" r:id="rId60"/>
    <p:sldId id="328" r:id="rId61"/>
    <p:sldId id="326" r:id="rId62"/>
    <p:sldId id="329" r:id="rId63"/>
    <p:sldId id="331" r:id="rId64"/>
    <p:sldId id="841" r:id="rId65"/>
    <p:sldId id="332" r:id="rId66"/>
    <p:sldId id="334" r:id="rId67"/>
    <p:sldId id="335" r:id="rId68"/>
    <p:sldId id="336" r:id="rId69"/>
    <p:sldId id="337" r:id="rId70"/>
    <p:sldId id="338" r:id="rId71"/>
    <p:sldId id="339" r:id="rId72"/>
    <p:sldId id="340" r:id="rId73"/>
    <p:sldId id="341" r:id="rId74"/>
    <p:sldId id="843" r:id="rId75"/>
    <p:sldId id="844" r:id="rId76"/>
    <p:sldId id="845" r:id="rId77"/>
    <p:sldId id="846" r:id="rId78"/>
    <p:sldId id="911" r:id="rId79"/>
    <p:sldId id="848" r:id="rId80"/>
    <p:sldId id="355" r:id="rId81"/>
    <p:sldId id="366" r:id="rId82"/>
    <p:sldId id="356" r:id="rId83"/>
    <p:sldId id="357" r:id="rId84"/>
    <p:sldId id="359" r:id="rId85"/>
    <p:sldId id="362" r:id="rId86"/>
    <p:sldId id="364" r:id="rId87"/>
    <p:sldId id="365" r:id="rId88"/>
    <p:sldId id="367" r:id="rId89"/>
    <p:sldId id="369" r:id="rId90"/>
    <p:sldId id="370" r:id="rId91"/>
    <p:sldId id="371" r:id="rId92"/>
    <p:sldId id="372" r:id="rId93"/>
    <p:sldId id="374" r:id="rId94"/>
    <p:sldId id="376" r:id="rId95"/>
    <p:sldId id="377" r:id="rId96"/>
    <p:sldId id="269" r:id="rId97"/>
    <p:sldId id="271" r:id="rId98"/>
    <p:sldId id="272" r:id="rId99"/>
    <p:sldId id="273" r:id="rId100"/>
    <p:sldId id="274" r:id="rId101"/>
    <p:sldId id="276" r:id="rId102"/>
    <p:sldId id="277" r:id="rId103"/>
    <p:sldId id="285" r:id="rId104"/>
    <p:sldId id="347" r:id="rId105"/>
    <p:sldId id="719" r:id="rId106"/>
    <p:sldId id="721" r:id="rId107"/>
    <p:sldId id="722" r:id="rId108"/>
    <p:sldId id="723" r:id="rId109"/>
    <p:sldId id="724" r:id="rId110"/>
    <p:sldId id="924" r:id="rId111"/>
    <p:sldId id="726" r:id="rId112"/>
    <p:sldId id="768" r:id="rId113"/>
    <p:sldId id="769" r:id="rId114"/>
    <p:sldId id="770" r:id="rId115"/>
    <p:sldId id="929" r:id="rId116"/>
    <p:sldId id="930" r:id="rId117"/>
    <p:sldId id="718" r:id="rId118"/>
    <p:sldId id="346" r:id="rId119"/>
    <p:sldId id="741" r:id="rId120"/>
    <p:sldId id="735" r:id="rId121"/>
    <p:sldId id="740" r:id="rId122"/>
    <p:sldId id="748" r:id="rId123"/>
    <p:sldId id="802" r:id="rId124"/>
    <p:sldId id="800" r:id="rId125"/>
    <p:sldId id="804" r:id="rId126"/>
    <p:sldId id="808" r:id="rId127"/>
    <p:sldId id="809" r:id="rId128"/>
    <p:sldId id="810" r:id="rId129"/>
    <p:sldId id="811" r:id="rId130"/>
    <p:sldId id="912" r:id="rId131"/>
    <p:sldId id="913" r:id="rId132"/>
    <p:sldId id="814" r:id="rId133"/>
    <p:sldId id="914" r:id="rId134"/>
    <p:sldId id="915" r:id="rId135"/>
    <p:sldId id="817" r:id="rId136"/>
    <p:sldId id="818" r:id="rId137"/>
    <p:sldId id="819" r:id="rId138"/>
    <p:sldId id="820" r:id="rId139"/>
    <p:sldId id="821" r:id="rId140"/>
    <p:sldId id="822" r:id="rId141"/>
    <p:sldId id="823" r:id="rId142"/>
    <p:sldId id="916" r:id="rId143"/>
    <p:sldId id="917" r:id="rId144"/>
    <p:sldId id="918" r:id="rId145"/>
    <p:sldId id="920" r:id="rId146"/>
    <p:sldId id="827" r:id="rId147"/>
    <p:sldId id="828" r:id="rId148"/>
    <p:sldId id="829" r:id="rId149"/>
    <p:sldId id="830" r:id="rId150"/>
    <p:sldId id="831" r:id="rId151"/>
    <p:sldId id="919" r:id="rId152"/>
    <p:sldId id="348" r:id="rId153"/>
    <p:sldId id="922" r:id="rId154"/>
    <p:sldId id="847" r:id="rId155"/>
    <p:sldId id="852" r:id="rId156"/>
    <p:sldId id="923" r:id="rId157"/>
    <p:sldId id="855" r:id="rId158"/>
    <p:sldId id="857" r:id="rId159"/>
    <p:sldId id="859" r:id="rId160"/>
    <p:sldId id="853" r:id="rId161"/>
    <p:sldId id="353" r:id="rId16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 panose="020F0502020204030204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W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E25E649-3F16-4E02-A733-19D2CDBF48F0}" styleName="中度样式 3 - 强调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2"/>
    <p:restoredTop sz="86202"/>
  </p:normalViewPr>
  <p:slideViewPr>
    <p:cSldViewPr snapToGrid="0" snapToObjects="1">
      <p:cViewPr varScale="1">
        <p:scale>
          <a:sx n="91" d="100"/>
          <a:sy n="91" d="100"/>
        </p:scale>
        <p:origin x="775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 panose="020F0502020204030204"/>
      </a:defRPr>
    </a:lvl1pPr>
    <a:lvl2pPr indent="228600" latinLnBrk="0">
      <a:defRPr sz="1200">
        <a:latin typeface="+mn-lt"/>
        <a:ea typeface="+mn-ea"/>
        <a:cs typeface="+mn-cs"/>
        <a:sym typeface="Calibri" panose="020F0502020204030204"/>
      </a:defRPr>
    </a:lvl2pPr>
    <a:lvl3pPr indent="457200" latinLnBrk="0">
      <a:defRPr sz="1200">
        <a:latin typeface="+mn-lt"/>
        <a:ea typeface="+mn-ea"/>
        <a:cs typeface="+mn-cs"/>
        <a:sym typeface="Calibri" panose="020F0502020204030204"/>
      </a:defRPr>
    </a:lvl3pPr>
    <a:lvl4pPr indent="685800" latinLnBrk="0">
      <a:defRPr sz="1200">
        <a:latin typeface="+mn-lt"/>
        <a:ea typeface="+mn-ea"/>
        <a:cs typeface="+mn-cs"/>
        <a:sym typeface="Calibri" panose="020F0502020204030204"/>
      </a:defRPr>
    </a:lvl4pPr>
    <a:lvl5pPr indent="914400" latinLnBrk="0">
      <a:defRPr sz="1200">
        <a:latin typeface="+mn-lt"/>
        <a:ea typeface="+mn-ea"/>
        <a:cs typeface="+mn-cs"/>
        <a:sym typeface="Calibri" panose="020F0502020204030204"/>
      </a:defRPr>
    </a:lvl5pPr>
    <a:lvl6pPr indent="1143000" latinLnBrk="0">
      <a:defRPr sz="1200">
        <a:latin typeface="+mn-lt"/>
        <a:ea typeface="+mn-ea"/>
        <a:cs typeface="+mn-cs"/>
        <a:sym typeface="Calibri" panose="020F0502020204030204"/>
      </a:defRPr>
    </a:lvl6pPr>
    <a:lvl7pPr indent="1371600" latinLnBrk="0">
      <a:defRPr sz="1200">
        <a:latin typeface="+mn-lt"/>
        <a:ea typeface="+mn-ea"/>
        <a:cs typeface="+mn-cs"/>
        <a:sym typeface="Calibri" panose="020F0502020204030204"/>
      </a:defRPr>
    </a:lvl7pPr>
    <a:lvl8pPr indent="1600200" latinLnBrk="0">
      <a:defRPr sz="1200">
        <a:latin typeface="+mn-lt"/>
        <a:ea typeface="+mn-ea"/>
        <a:cs typeface="+mn-cs"/>
        <a:sym typeface="Calibri" panose="020F0502020204030204"/>
      </a:defRPr>
    </a:lvl8pPr>
    <a:lvl9pPr indent="1828800" latinLnBrk="0">
      <a:defRPr sz="1200">
        <a:latin typeface="+mn-lt"/>
        <a:ea typeface="+mn-ea"/>
        <a:cs typeface="+mn-cs"/>
        <a:sym typeface="Calibri" panose="020F050202020403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很有有意思的应用和强大的验证工具底层原理都是离散数学</a:t>
            </a: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Examples: on board.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1CCB2A5D-46D9-4BC9-AD0A-F99D89CD6F8D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B2A5D-46D9-4BC9-AD0A-F99D89CD6F8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004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B2A5D-46D9-4BC9-AD0A-F99D89CD6F8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990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CB2A5D-46D9-4BC9-AD0A-F99D89CD6F8D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6652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B2A5D-46D9-4BC9-AD0A-F99D89CD6F8D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9915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B2A5D-46D9-4BC9-AD0A-F99D89CD6F8D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8382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B2A5D-46D9-4BC9-AD0A-F99D89CD6F8D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59405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B2A5D-46D9-4BC9-AD0A-F99D89CD6F8D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83222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B2A5D-46D9-4BC9-AD0A-F99D89CD6F8D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082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B2A5D-46D9-4BC9-AD0A-F99D89CD6F8D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70423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1BEB1500-F524-4F39-9396-7E2362675F2F}" type="slidenum">
              <a:rPr lang="zh-CN" altLang="en-US" smtClean="0"/>
              <a:t>85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B2A5D-46D9-4BC9-AD0A-F99D89CD6F8D}" type="slidenum">
              <a:rPr lang="zh-CN" altLang="en-US" smtClean="0"/>
              <a:t>110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457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/>
              <a:t>用</a:t>
            </a:r>
            <a:r>
              <a:rPr kumimoji="1" lang="en-US" altLang="zh-CN" dirty="0"/>
              <a:t>v</a:t>
            </a:r>
            <a:r>
              <a:rPr kumimoji="1" lang="zh-CN" altLang="en-US"/>
              <a:t>替代</a:t>
            </a:r>
            <a:r>
              <a:rPr kumimoji="1" lang="en-US" altLang="zh-CN" dirty="0"/>
              <a:t>a</a:t>
            </a:r>
            <a:r>
              <a:rPr kumimoji="1" lang="zh-CN" altLang="en-US"/>
              <a:t>；用</a:t>
            </a:r>
            <a:r>
              <a:rPr kumimoji="1" lang="en-US" altLang="zh-CN" dirty="0"/>
              <a:t>e</a:t>
            </a:r>
            <a:r>
              <a:rPr kumimoji="1" lang="zh-CN" altLang="en-US"/>
              <a:t>替代</a:t>
            </a:r>
            <a:r>
              <a:rPr kumimoji="1" lang="en-US" altLang="zh-CN" dirty="0"/>
              <a:t>a</a:t>
            </a:r>
            <a:endParaRPr kumimoji="1"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文本占位符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图片占位符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 dirty="0"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uFillTx/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oc.sjtu.edu.cn/courses/59804/files/8300998/download?download_frd=1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10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openxmlformats.org/officeDocument/2006/relationships/image" Target="../media/image6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tiff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3.tiff"/><Relationship Id="rId4" Type="http://schemas.openxmlformats.org/officeDocument/2006/relationships/image" Target="../media/image73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79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jpe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jpeg"/><Relationship Id="rId3" Type="http://schemas.openxmlformats.org/officeDocument/2006/relationships/image" Target="../media/image84.png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85.png"/><Relationship Id="rId4" Type="http://schemas.openxmlformats.org/officeDocument/2006/relationships/image" Target="../media/image83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4.png"/><Relationship Id="rId7" Type="http://schemas.openxmlformats.org/officeDocument/2006/relationships/image" Target="../media/image89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jpe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84.png"/><Relationship Id="rId7" Type="http://schemas.openxmlformats.org/officeDocument/2006/relationships/image" Target="../media/image90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Relationship Id="rId9" Type="http://schemas.openxmlformats.org/officeDocument/2006/relationships/image" Target="../media/image88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0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tif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0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6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7" Type="http://schemas.openxmlformats.org/officeDocument/2006/relationships/image" Target="../media/image18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0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8.png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1.pn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1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132.png"/><Relationship Id="rId7" Type="http://schemas.openxmlformats.org/officeDocument/2006/relationships/image" Target="../media/image13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9.png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8.pn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1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1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1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1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1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1.png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png"/><Relationship Id="rId3" Type="http://schemas.openxmlformats.org/officeDocument/2006/relationships/image" Target="../media/image126.png"/><Relationship Id="rId7" Type="http://schemas.openxmlformats.org/officeDocument/2006/relationships/image" Target="../media/image3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127.png"/><Relationship Id="rId9" Type="http://schemas.openxmlformats.org/officeDocument/2006/relationships/image" Target="../media/image138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7.png"/><Relationship Id="rId4" Type="http://schemas.openxmlformats.org/officeDocument/2006/relationships/image" Target="../media/image1300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0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3100.png"/><Relationship Id="rId1" Type="http://schemas.openxmlformats.org/officeDocument/2006/relationships/slideLayout" Target="../slideLayouts/slideLayout7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5" Type="http://schemas.openxmlformats.org/officeDocument/2006/relationships/image" Target="../media/image155.png"/><Relationship Id="rId4" Type="http://schemas.openxmlformats.org/officeDocument/2006/relationships/image" Target="../media/image152.png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标题 1"/>
          <p:cNvSpPr txBox="1">
            <a:spLocks noGrp="1"/>
          </p:cNvSpPr>
          <p:nvPr>
            <p:ph type="ctrTitle"/>
          </p:nvPr>
        </p:nvSpPr>
        <p:spPr>
          <a:xfrm>
            <a:off x="859969" y="1520372"/>
            <a:ext cx="10254345" cy="2387601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b="1" dirty="0"/>
              <a:t>Discrete Mathematics </a:t>
            </a:r>
            <a:br>
              <a:rPr lang="en-US" b="1" dirty="0"/>
            </a:br>
            <a:r>
              <a:rPr lang="en-US" sz="4400" b="1" dirty="0"/>
              <a:t>(for Computer Science)</a:t>
            </a:r>
            <a:br>
              <a:rPr b="1" dirty="0"/>
            </a:br>
            <a:endParaRPr sz="4400" b="1" dirty="0"/>
          </a:p>
        </p:txBody>
      </p:sp>
      <p:sp>
        <p:nvSpPr>
          <p:cNvPr id="4" name="副标题 2"/>
          <p:cNvSpPr txBox="1"/>
          <p:nvPr/>
        </p:nvSpPr>
        <p:spPr>
          <a:xfrm>
            <a:off x="5733164" y="4168831"/>
            <a:ext cx="4643288" cy="89050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Autofit/>
          </a:bodyPr>
          <a:lstStyle>
            <a:lvl1pPr marL="0" marR="0" indent="0" algn="r" defTabSz="777240" rtl="0" latinLnBrk="0">
              <a:lnSpc>
                <a:spcPct val="72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defRPr sz="2465" b="0" i="0" u="none" strike="noStrike" cap="none" spc="0" baseline="0">
                <a:solidFill>
                  <a:srgbClr val="000000"/>
                </a:solidFill>
                <a:uFillTx/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45720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 panose="020F0502020204030204"/>
              </a:defRPr>
            </a:lvl2pPr>
            <a:lvl3pPr marL="0" marR="0" indent="91440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 panose="020F0502020204030204"/>
              </a:defRPr>
            </a:lvl3pPr>
            <a:lvl4pPr marL="0" marR="0" indent="137160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 panose="020F0502020204030204"/>
              </a:defRPr>
            </a:lvl4pPr>
            <a:lvl5pPr marL="0" marR="0" indent="1828800" algn="ctr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 panose="020F0502020204030204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 panose="020F0502020204030204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 panose="020F0502020204030204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 panose="020F0502020204030204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 panose="020F0502020204030204"/>
              </a:defRPr>
            </a:lvl9pPr>
          </a:lstStyle>
          <a:p>
            <a:pPr hangingPunct="1">
              <a:lnSpc>
                <a:spcPct val="150000"/>
              </a:lnSpc>
            </a:pPr>
            <a:r>
              <a:rPr lang="en-US" sz="2800" dirty="0"/>
              <a:t>Zhaoguo Wang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逻辑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1, 2, 4, 5</a:t>
            </a:r>
            <a:r>
              <a:rPr lang="zh-CN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章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集合论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9, 10, 11.1,11.2</a:t>
            </a:r>
            <a:r>
              <a:rPr lang="zh-CN" altLang="en-US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章节</a:t>
            </a:r>
            <a:endParaRPr lang="en-US" altLang="zh-CN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一切以课本为准，不要使用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DPLL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等课本上没有的技术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kumimoji="1" lang="en-US" altLang="zh-CN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范围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1: 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期末考试 （闭卷）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913" y="-19693"/>
            <a:ext cx="4905087" cy="3266768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可以使用课本的书后习题和</a:t>
            </a: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Canvas</a:t>
            </a:r>
            <a:r>
              <a: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上的课前</a:t>
            </a:r>
            <a:r>
              <a:rPr kumimoji="1"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课后作业多加练习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有任何问题欢迎随时向助教提问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证明题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一定按照课本上的格式证明，不要跳步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lvl="1"/>
            <a:r>
              <a:rPr kumimoji="1"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不要通过写一大段自然语言进行证明</a:t>
            </a:r>
            <a:endParaRPr kumimoji="1"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友情提醒</a:t>
            </a:r>
            <a:br>
              <a:rPr lang="en-US" altLang="zh-CN" sz="48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</a:br>
            <a:endParaRPr lang="en-US" altLang="zh-CN" sz="4800" b="1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401756"/>
            <a:ext cx="11353800" cy="5136204"/>
          </a:xfrm>
        </p:spPr>
        <p:txBody>
          <a:bodyPr>
            <a:normAutofit lnSpcReduction="1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形式化验证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DPLL, convert program into SAT</a:t>
            </a: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Lazy SMT, EUF, symbolic execution</a:t>
            </a: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Hoare triple, Hoare inference rules, loop invariant(Quiz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会给出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invariant), weakest precondition</a:t>
            </a:r>
          </a:p>
          <a:p>
            <a:pPr lvl="1"/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不考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WFF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的自动识别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, switch variables, strongest postcondition, LLM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自动机和图灵机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lvl="1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DFA, Turing machine basics, the language of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Turing machine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往年试题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lvl="1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参见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canvas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2019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2, 4.2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不在考试范围，不要参考）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7858" y="0"/>
            <a:ext cx="3274142" cy="2556411"/>
          </a:xfrm>
          <a:prstGeom prst="rect">
            <a:avLst/>
          </a:prstGeom>
        </p:spPr>
      </p:pic>
      <p:sp>
        <p:nvSpPr>
          <p:cNvPr id="5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36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范围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2: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Quiz</a:t>
            </a:r>
            <a:br>
              <a:rPr lang="en-US" altLang="zh-CN" sz="36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36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5CEE0-70D4-009E-0CEC-2FF21DBDF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06CFE10-CCCF-2B67-4A91-25D82E2C77B1}"/>
              </a:ext>
            </a:extLst>
          </p:cNvPr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36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Quiz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考试要求</a:t>
            </a:r>
            <a:br>
              <a:rPr lang="en-US" altLang="zh-CN" sz="36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36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0DD064B-F615-6736-5ECF-6414DF44A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313" y="1147985"/>
            <a:ext cx="11843373" cy="54855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201549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l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Quiz为开卷随堂测验，时间是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周一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上午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正常上课时间。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rgbClr val="2D3B45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l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考生须持带有本人清晰头像的校园卡或身份证等有效身份证件，考试时放在桌角供监考老师检查证件和本人是否一致。</a:t>
            </a:r>
          </a:p>
          <a:p>
            <a:pPr marL="342900" indent="-342900" eaLnBrk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l"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考生至少提前15分钟进入考场，Canvas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会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发布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座位表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，有两个考场</a:t>
            </a:r>
            <a:r>
              <a:rPr lang="zh-CN" altLang="en-US" sz="2000" dirty="0">
                <a:solidFill>
                  <a:srgbClr val="2D3B4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东上院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312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（上课教室）和</a:t>
            </a:r>
            <a:r>
              <a:rPr lang="zh-CN" altLang="en-US" sz="2000" dirty="0">
                <a:solidFill>
                  <a:srgbClr val="2D3B4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东上院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21</a:t>
            </a:r>
            <a:r>
              <a:rPr lang="en-US" altLang="zh-CN" sz="2000" dirty="0">
                <a:solidFill>
                  <a:srgbClr val="2D3B4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，注意不要走错。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l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不得使用任何电子设备，携带者应在开考前关闭电子设备或静音，将电子设备和书包等其它考试无关的物品一起放置在讲台旁边。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l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仅可使用纸质参考资料（往年试卷、笔记、教材、打印的课件等），不得相互借阅。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l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考生自己准备文具，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可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自带草稿纸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，答题纸由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监考人员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提供。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rgbClr val="2D3B45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l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下课铃响时，考生应立即停止答题，并留在座位上等候，由监考人员统一收取试卷、答题纸等考试材料；经监考人员催促仍不交者，该生Quiz成绩将以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0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2D3B45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分计；监考人员对收回的考试材料数量核对无误后，所有考生方可离开考场，核对结束之前考生应该留在座位。</a:t>
            </a:r>
          </a:p>
        </p:txBody>
      </p:sp>
      <p:sp>
        <p:nvSpPr>
          <p:cNvPr id="6" name="AutoShape 2">
            <a:hlinkClick r:id="rId2"/>
            <a:extLst>
              <a:ext uri="{FF2B5EF4-FFF2-40B4-BE49-F238E27FC236}">
                <a16:creationId xmlns:a16="http://schemas.microsoft.com/office/drawing/2014/main" id="{97E2AFEA-B51E-3FE7-F7F2-6F6D3DECAA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057775" y="-3270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598294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6262031" y="1935067"/>
            <a:ext cx="2179321" cy="919398"/>
          </a:xfrm>
          <a:prstGeom prst="roundRect">
            <a:avLst/>
          </a:prstGeom>
          <a:solidFill>
            <a:schemeClr val="bg1"/>
          </a:solidFill>
          <a:ln w="381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rPr>
              <a:t>Program</a:t>
            </a: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rPr>
              <a:t> </a:t>
            </a: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rPr>
              <a:t>Synthesis</a:t>
            </a: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 panose="020F0502020204030204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921035" y="1954465"/>
            <a:ext cx="2179320" cy="900000"/>
          </a:xfrm>
          <a:prstGeom prst="roundRect">
            <a:avLst/>
          </a:prstGeom>
          <a:solidFill>
            <a:schemeClr val="bg1"/>
          </a:solidFill>
          <a:ln w="381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rPr>
              <a:t>Package</a:t>
            </a:r>
            <a:r>
              <a:rPr kumimoji="0" lang="zh-CN" alt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rPr>
              <a:t> </a:t>
            </a: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rPr>
              <a:t>Manager</a:t>
            </a:r>
            <a:endParaRPr kumimoji="0" lang="zh-CN" alt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 panose="020F0502020204030204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591533" y="1937525"/>
            <a:ext cx="2179320" cy="919398"/>
          </a:xfrm>
          <a:prstGeom prst="roundRect">
            <a:avLst/>
          </a:prstGeom>
          <a:solidFill>
            <a:schemeClr val="bg1"/>
          </a:solidFill>
          <a:ln w="381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rPr>
              <a:t>Program</a:t>
            </a:r>
            <a:r>
              <a:rPr kumimoji="0" lang="zh-CN" altLang="en-US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rPr>
              <a:t> </a:t>
            </a: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rPr>
              <a:t>Verification</a:t>
            </a: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 panose="020F0502020204030204"/>
            </a:endParaRPr>
          </a:p>
        </p:txBody>
      </p:sp>
      <p:sp>
        <p:nvSpPr>
          <p:cNvPr id="14" name="Title 1"/>
          <p:cNvSpPr txBox="1"/>
          <p:nvPr/>
        </p:nvSpPr>
        <p:spPr>
          <a:xfrm>
            <a:off x="0" y="18811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Understand</a:t>
            </a:r>
            <a:r>
              <a:rPr lang="zh-CN" altLang="en-US" sz="4800" b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the “law of physics” in CS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7" name="圆角矩形 7"/>
          <p:cNvSpPr/>
          <p:nvPr/>
        </p:nvSpPr>
        <p:spPr>
          <a:xfrm>
            <a:off x="8932530" y="1905079"/>
            <a:ext cx="2717649" cy="919398"/>
          </a:xfrm>
          <a:prstGeom prst="roundRect">
            <a:avLst/>
          </a:prstGeom>
          <a:solidFill>
            <a:schemeClr val="bg1"/>
          </a:solidFill>
          <a:ln w="381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rPr>
              <a:t>Program</a:t>
            </a:r>
            <a:endParaRPr lang="en-US" altLang="zh-CN" sz="2400" dirty="0"/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rPr>
              <a:t>Super-optimization</a:t>
            </a:r>
            <a:endParaRPr kumimoji="0" lang="zh-CN" altLang="en-US" sz="2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 panose="020F0502020204030204"/>
            </a:endParaRPr>
          </a:p>
        </p:txBody>
      </p:sp>
      <p:sp>
        <p:nvSpPr>
          <p:cNvPr id="21" name="圆角矩形 10"/>
          <p:cNvSpPr/>
          <p:nvPr/>
        </p:nvSpPr>
        <p:spPr>
          <a:xfrm>
            <a:off x="8730389" y="5823894"/>
            <a:ext cx="2212848" cy="540000"/>
          </a:xfrm>
          <a:prstGeom prst="roundRect">
            <a:avLst/>
          </a:prstGeom>
          <a:solidFill>
            <a:schemeClr val="bg1"/>
          </a:solidFill>
          <a:ln w="381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lang="en-US" altLang="zh-CN" sz="2400" dirty="0"/>
              <a:t>Hoare Logic</a:t>
            </a:r>
            <a:endParaRPr lang="zh-CN" altLang="en-US" sz="2400" dirty="0"/>
          </a:p>
        </p:txBody>
      </p:sp>
      <p:sp>
        <p:nvSpPr>
          <p:cNvPr id="22" name="圆角矩形 7"/>
          <p:cNvSpPr/>
          <p:nvPr/>
        </p:nvSpPr>
        <p:spPr>
          <a:xfrm>
            <a:off x="4836775" y="3906999"/>
            <a:ext cx="2212848" cy="578880"/>
          </a:xfrm>
          <a:prstGeom prst="roundRect">
            <a:avLst/>
          </a:prstGeom>
          <a:solidFill>
            <a:schemeClr val="bg1"/>
          </a:solidFill>
          <a:ln w="381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dirty="0"/>
              <a:t>SMT</a:t>
            </a: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rPr>
              <a:t> </a:t>
            </a:r>
            <a:r>
              <a:rPr lang="en-US" altLang="zh-CN" sz="2400" dirty="0"/>
              <a:t>Solver</a:t>
            </a:r>
            <a:endParaRPr lang="zh-CN" altLang="en-US" sz="2400" dirty="0"/>
          </a:p>
        </p:txBody>
      </p:sp>
      <p:sp>
        <p:nvSpPr>
          <p:cNvPr id="23" name="圆角矩形 8"/>
          <p:cNvSpPr/>
          <p:nvPr/>
        </p:nvSpPr>
        <p:spPr>
          <a:xfrm>
            <a:off x="5112919" y="5846354"/>
            <a:ext cx="2212848" cy="510776"/>
          </a:xfrm>
          <a:prstGeom prst="roundRect">
            <a:avLst/>
          </a:prstGeom>
          <a:solidFill>
            <a:schemeClr val="bg1"/>
          </a:solidFill>
          <a:ln w="381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algn="ctr"/>
            <a:r>
              <a:rPr lang="en-US" altLang="zh-CN" sz="2400" dirty="0"/>
              <a:t>Predicate</a:t>
            </a:r>
            <a:r>
              <a:rPr lang="zh-CN" altLang="en-US" sz="2400"/>
              <a:t> </a:t>
            </a:r>
            <a:r>
              <a:rPr lang="en-US" altLang="zh-CN" sz="2400" dirty="0"/>
              <a:t>Logic</a:t>
            </a:r>
            <a:endParaRPr lang="zh-CN" altLang="en-US" sz="2400"/>
          </a:p>
        </p:txBody>
      </p:sp>
      <p:sp>
        <p:nvSpPr>
          <p:cNvPr id="25" name="圆角矩形 6"/>
          <p:cNvSpPr/>
          <p:nvPr/>
        </p:nvSpPr>
        <p:spPr>
          <a:xfrm>
            <a:off x="943419" y="5823894"/>
            <a:ext cx="2773680" cy="540000"/>
          </a:xfrm>
          <a:prstGeom prst="roundRect">
            <a:avLst/>
          </a:prstGeom>
          <a:solidFill>
            <a:schemeClr val="bg1"/>
          </a:solidFill>
          <a:ln w="381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240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rPr>
              <a:t>Propositional</a:t>
            </a:r>
            <a:r>
              <a:rPr kumimoji="0" lang="en-US" altLang="zh-CN" sz="2400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rPr>
              <a:t> Logic</a:t>
            </a:r>
            <a:endParaRPr kumimoji="0" lang="zh-CN" altLang="en-US" sz="240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 panose="020F0502020204030204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-12422" y="3198189"/>
            <a:ext cx="12250783" cy="51623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0" y="4985950"/>
            <a:ext cx="12250783" cy="51623"/>
          </a:xfrm>
          <a:prstGeom prst="line">
            <a:avLst/>
          </a:prstGeom>
          <a:ln w="28575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0" y="5106301"/>
            <a:ext cx="3144626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 b="1" dirty="0"/>
              <a:t>Discrete Mathematics </a:t>
            </a:r>
            <a:endParaRPr lang="en-US" sz="2400" b="1"/>
          </a:p>
        </p:txBody>
      </p:sp>
      <p:sp>
        <p:nvSpPr>
          <p:cNvPr id="12" name="TextBox 11"/>
          <p:cNvSpPr txBox="1"/>
          <p:nvPr/>
        </p:nvSpPr>
        <p:spPr>
          <a:xfrm>
            <a:off x="-12422" y="3416790"/>
            <a:ext cx="2279541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 b="1" dirty="0"/>
              <a:t>Verifiers</a:t>
            </a:r>
            <a:endParaRPr lang="en-US" sz="2400"/>
          </a:p>
        </p:txBody>
      </p:sp>
      <p:sp>
        <p:nvSpPr>
          <p:cNvPr id="13" name="TextBox 12"/>
          <p:cNvSpPr txBox="1"/>
          <p:nvPr/>
        </p:nvSpPr>
        <p:spPr>
          <a:xfrm>
            <a:off x="-45454" y="1252092"/>
            <a:ext cx="2279541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2400" b="1" dirty="0"/>
              <a:t>Applications</a:t>
            </a:r>
            <a:endParaRPr lang="en-US" sz="2400"/>
          </a:p>
        </p:txBody>
      </p:sp>
      <p:sp>
        <p:nvSpPr>
          <p:cNvPr id="2" name="Rectangle 1"/>
          <p:cNvSpPr/>
          <p:nvPr/>
        </p:nvSpPr>
        <p:spPr>
          <a:xfrm>
            <a:off x="724189" y="5636694"/>
            <a:ext cx="10438021" cy="914400"/>
          </a:xfrm>
          <a:prstGeom prst="rect">
            <a:avLst/>
          </a:prstGeom>
          <a:noFill/>
          <a:ln w="28575" cap="flat">
            <a:solidFill>
              <a:srgbClr val="FF0000"/>
            </a:solidFill>
            <a:prstDash val="lgDash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 panose="020F0502020204030204"/>
            </a:endParaRPr>
          </a:p>
        </p:txBody>
      </p:sp>
      <p:sp>
        <p:nvSpPr>
          <p:cNvPr id="3" name="圆角矩形 7"/>
          <p:cNvSpPr/>
          <p:nvPr/>
        </p:nvSpPr>
        <p:spPr>
          <a:xfrm>
            <a:off x="1783075" y="3909511"/>
            <a:ext cx="2212848" cy="578880"/>
          </a:xfrm>
          <a:prstGeom prst="roundRect">
            <a:avLst/>
          </a:prstGeom>
          <a:solidFill>
            <a:schemeClr val="bg1"/>
          </a:solidFill>
          <a:ln w="381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dirty="0"/>
              <a:t>SAT</a:t>
            </a:r>
            <a:r>
              <a:rPr kumimoji="0" lang="en-US" altLang="zh-CN" sz="2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 panose="020F0502020204030204"/>
              </a:rPr>
              <a:t> </a:t>
            </a:r>
            <a:r>
              <a:rPr lang="en-US" altLang="zh-CN" sz="2400" dirty="0"/>
              <a:t>Solver</a:t>
            </a:r>
            <a:endParaRPr lang="zh-CN" altLang="en-US" sz="2400" dirty="0"/>
          </a:p>
        </p:txBody>
      </p:sp>
      <p:sp>
        <p:nvSpPr>
          <p:cNvPr id="5" name="圆角矩形 7"/>
          <p:cNvSpPr/>
          <p:nvPr/>
        </p:nvSpPr>
        <p:spPr>
          <a:xfrm>
            <a:off x="7890475" y="3941051"/>
            <a:ext cx="2212848" cy="510776"/>
          </a:xfrm>
          <a:prstGeom prst="roundRect">
            <a:avLst/>
          </a:prstGeom>
          <a:solidFill>
            <a:schemeClr val="bg1"/>
          </a:solidFill>
          <a:ln w="38100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2400" dirty="0" err="1"/>
              <a:t>Dafny</a:t>
            </a:r>
            <a:endParaRPr lang="zh-CN" altLang="en-US" sz="2400"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Title 1"/>
          <p:cNvSpPr txBox="1">
            <a:spLocks noGrp="1"/>
          </p:cNvSpPr>
          <p:nvPr>
            <p:ph type="title"/>
          </p:nvPr>
        </p:nvSpPr>
        <p:spPr>
          <a:xfrm>
            <a:off x="-2" y="76193"/>
            <a:ext cx="11530015" cy="1325563"/>
          </a:xfrm>
          <a:prstGeom prst="rect">
            <a:avLst/>
          </a:prstGeom>
        </p:spPr>
        <p:txBody>
          <a:bodyPr/>
          <a:lstStyle>
            <a:lvl1pPr>
              <a:defRPr sz="43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Part I: Computer Aided Reasoning Overview</a:t>
            </a:r>
          </a:p>
        </p:txBody>
      </p:sp>
      <p:sp>
        <p:nvSpPr>
          <p:cNvPr id="515" name="Rectangle 7"/>
          <p:cNvSpPr/>
          <p:nvPr/>
        </p:nvSpPr>
        <p:spPr>
          <a:xfrm>
            <a:off x="157162" y="1403278"/>
            <a:ext cx="3914776" cy="2111230"/>
          </a:xfrm>
          <a:prstGeom prst="rect">
            <a:avLst/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516" name="Rectangle 8"/>
          <p:cNvSpPr txBox="1"/>
          <p:nvPr/>
        </p:nvSpPr>
        <p:spPr>
          <a:xfrm>
            <a:off x="295355" y="1692740"/>
            <a:ext cx="3468967" cy="707886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Step 1. Convert </a:t>
            </a:r>
            <a:r>
              <a:rPr lang="en-US" dirty="0"/>
              <a:t>program</a:t>
            </a:r>
            <a:r>
              <a:rPr dirty="0"/>
              <a:t> into </a:t>
            </a:r>
            <a:r>
              <a:rPr lang="en-US" altLang="zh-CN" dirty="0"/>
              <a:t>propositional</a:t>
            </a:r>
            <a:r>
              <a:rPr dirty="0"/>
              <a:t> formula.</a:t>
            </a:r>
          </a:p>
        </p:txBody>
      </p:sp>
      <p:sp>
        <p:nvSpPr>
          <p:cNvPr id="517" name="Rectangle 9"/>
          <p:cNvSpPr txBox="1"/>
          <p:nvPr/>
        </p:nvSpPr>
        <p:spPr>
          <a:xfrm>
            <a:off x="295355" y="2634924"/>
            <a:ext cx="3371407" cy="707886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/>
              <a:t>Step 2. Ask the computer </a:t>
            </a:r>
          </a:p>
          <a:p>
            <a: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/>
              <a:t>to solve the formula.</a:t>
            </a:r>
          </a:p>
        </p:txBody>
      </p:sp>
      <p:sp>
        <p:nvSpPr>
          <p:cNvPr id="518" name="Rectangle 10"/>
          <p:cNvSpPr/>
          <p:nvPr/>
        </p:nvSpPr>
        <p:spPr>
          <a:xfrm>
            <a:off x="295356" y="1203222"/>
            <a:ext cx="3457388" cy="43707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1.1 Propositional Logic</a:t>
            </a:r>
          </a:p>
        </p:txBody>
      </p:sp>
      <p:sp>
        <p:nvSpPr>
          <p:cNvPr id="519" name="Rectangle 11"/>
          <p:cNvSpPr/>
          <p:nvPr/>
        </p:nvSpPr>
        <p:spPr>
          <a:xfrm>
            <a:off x="4329201" y="1399293"/>
            <a:ext cx="3565400" cy="2111230"/>
          </a:xfrm>
          <a:prstGeom prst="rect">
            <a:avLst/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0" name="Rectangle 13"/>
          <p:cNvSpPr txBox="1"/>
          <p:nvPr/>
        </p:nvSpPr>
        <p:spPr>
          <a:xfrm>
            <a:off x="4482272" y="1692740"/>
            <a:ext cx="3263913" cy="707886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>
                <a:solidFill>
                  <a:schemeClr val="bg1">
                    <a:lumMod val="85000"/>
                  </a:schemeClr>
                </a:solidFill>
              </a:rPr>
              <a:t>Step 1. Convert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program</a:t>
            </a:r>
            <a:r>
              <a:rPr dirty="0">
                <a:solidFill>
                  <a:schemeClr val="bg1">
                    <a:lumMod val="85000"/>
                  </a:schemeClr>
                </a:solidFill>
              </a:rPr>
              <a:t> into first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order</a:t>
            </a:r>
            <a:r>
              <a:rPr dirty="0">
                <a:solidFill>
                  <a:schemeClr val="bg1">
                    <a:lumMod val="85000"/>
                  </a:schemeClr>
                </a:solidFill>
              </a:rPr>
              <a:t> logic formula.</a:t>
            </a:r>
          </a:p>
        </p:txBody>
      </p:sp>
      <p:sp>
        <p:nvSpPr>
          <p:cNvPr id="521" name="Rectangle 14"/>
          <p:cNvSpPr txBox="1"/>
          <p:nvPr/>
        </p:nvSpPr>
        <p:spPr>
          <a:xfrm>
            <a:off x="4482273" y="2631180"/>
            <a:ext cx="3037048" cy="70788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>
                <a:solidFill>
                  <a:schemeClr val="bg1">
                    <a:lumMod val="85000"/>
                  </a:schemeClr>
                </a:solidFill>
              </a:rPr>
              <a:t>Step 2. Ask the computer </a:t>
            </a:r>
          </a:p>
          <a:p>
            <a: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>
                <a:solidFill>
                  <a:schemeClr val="bg1">
                    <a:lumMod val="85000"/>
                  </a:schemeClr>
                </a:solidFill>
              </a:rPr>
              <a:t>to solve the formula.</a:t>
            </a:r>
          </a:p>
        </p:txBody>
      </p:sp>
      <p:sp>
        <p:nvSpPr>
          <p:cNvPr id="522" name="Rectangle 15"/>
          <p:cNvSpPr/>
          <p:nvPr/>
        </p:nvSpPr>
        <p:spPr>
          <a:xfrm>
            <a:off x="4467396" y="1199237"/>
            <a:ext cx="3099564" cy="46166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>
                <a:solidFill>
                  <a:schemeClr val="bg1">
                    <a:lumMod val="85000"/>
                  </a:schemeClr>
                </a:solidFill>
              </a:rPr>
              <a:t>1.2 First Order Logic</a:t>
            </a:r>
          </a:p>
        </p:txBody>
      </p:sp>
      <p:sp>
        <p:nvSpPr>
          <p:cNvPr id="523" name="Rectangle 16"/>
          <p:cNvSpPr/>
          <p:nvPr/>
        </p:nvSpPr>
        <p:spPr>
          <a:xfrm>
            <a:off x="8151865" y="1401756"/>
            <a:ext cx="3565400" cy="2111230"/>
          </a:xfrm>
          <a:prstGeom prst="rect">
            <a:avLst/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4" name="Rectangle 17"/>
          <p:cNvSpPr txBox="1"/>
          <p:nvPr/>
        </p:nvSpPr>
        <p:spPr>
          <a:xfrm>
            <a:off x="8290059" y="1692740"/>
            <a:ext cx="2861591" cy="40011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>
                <a:solidFill>
                  <a:schemeClr val="bg1">
                    <a:lumMod val="85000"/>
                  </a:schemeClr>
                </a:solidFill>
              </a:rPr>
              <a:t>Step 1.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Hoare</a:t>
            </a:r>
            <a:r>
              <a:rPr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Logic</a:t>
            </a:r>
            <a:endParaRPr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5" name="Rectangle 18"/>
          <p:cNvSpPr txBox="1"/>
          <p:nvPr/>
        </p:nvSpPr>
        <p:spPr>
          <a:xfrm>
            <a:off x="8290059" y="2631179"/>
            <a:ext cx="3037048" cy="70788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>
                <a:solidFill>
                  <a:schemeClr val="bg1">
                    <a:lumMod val="85000"/>
                  </a:schemeClr>
                </a:solidFill>
              </a:rPr>
              <a:t>Step 2. Ask the computer </a:t>
            </a:r>
          </a:p>
          <a:p>
            <a: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>
                <a:solidFill>
                  <a:schemeClr val="bg1">
                    <a:lumMod val="85000"/>
                  </a:schemeClr>
                </a:solidFill>
              </a:rPr>
              <a:t>to check the invariants</a:t>
            </a:r>
          </a:p>
        </p:txBody>
      </p:sp>
      <p:sp>
        <p:nvSpPr>
          <p:cNvPr id="526" name="Rectangle 19"/>
          <p:cNvSpPr/>
          <p:nvPr/>
        </p:nvSpPr>
        <p:spPr>
          <a:xfrm>
            <a:off x="8290059" y="1201700"/>
            <a:ext cx="3170097" cy="46166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>
                <a:solidFill>
                  <a:schemeClr val="bg1">
                    <a:lumMod val="85000"/>
                  </a:schemeClr>
                </a:solidFill>
              </a:rPr>
              <a:t>1.3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Auto-active</a:t>
            </a:r>
            <a:r>
              <a:rPr dirty="0">
                <a:solidFill>
                  <a:schemeClr val="bg1">
                    <a:lumMod val="85000"/>
                  </a:schemeClr>
                </a:solidFill>
              </a:rPr>
              <a:t> Proof</a:t>
            </a:r>
          </a:p>
        </p:txBody>
      </p:sp>
      <p:pic>
        <p:nvPicPr>
          <p:cNvPr id="15" name="Picture 21" descr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7571" y="5277428"/>
            <a:ext cx="1084899" cy="157661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6" name="Rounded Rectangular Callout 7"/>
          <p:cNvSpPr/>
          <p:nvPr/>
        </p:nvSpPr>
        <p:spPr>
          <a:xfrm>
            <a:off x="1673352" y="4722512"/>
            <a:ext cx="7140389" cy="1605135"/>
          </a:xfrm>
          <a:prstGeom prst="wedgeRoundRectCallout">
            <a:avLst>
              <a:gd name="adj1" fmla="val 58491"/>
              <a:gd name="adj2" fmla="val 1916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We start at propositional logic, which is a simple logic. Computer has 1 and 0. Propositional logic has T and F.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A </a:t>
                </a:r>
                <a:r>
                  <a:rPr lang="en-US" altLang="zh-CN" sz="2400" b="1" i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proposition(</a:t>
                </a:r>
                <a:r>
                  <a:rPr lang="zh-CN" altLang="en-US" sz="2400" b="1" i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命题</a:t>
                </a:r>
                <a:r>
                  <a:rPr lang="en-US" altLang="zh-CN" sz="2400" b="1" i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 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statement that is, by itself, either true or false. </a:t>
                </a:r>
              </a:p>
              <a:p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Every</a:t>
                </a:r>
                <a:r>
                  <a:rPr lang="en-US" altLang="zh-CN" sz="2400" b="1" i="1" dirty="0">
                    <a:solidFill>
                      <a:srgbClr val="0432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formula</a:t>
                </a:r>
                <a:r>
                  <a:rPr lang="en-US" altLang="zh-CN" sz="2400" b="1" i="1" dirty="0">
                    <a:solidFill>
                      <a:srgbClr val="0432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in propositional logic consists of </a:t>
                </a:r>
                <a:r>
                  <a:rPr lang="en-US" altLang="zh-CN" sz="2400" b="1" i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propositional variables (</a:t>
                </a:r>
                <a:r>
                  <a:rPr lang="zh-CN" altLang="en-US" sz="2400" b="1" i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命题变项</a:t>
                </a:r>
                <a:r>
                  <a:rPr lang="en-US" altLang="zh-CN" sz="2400" b="1" i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r>
                  <a:rPr lang="en-US" altLang="zh-CN" sz="2400" b="1" i="1" dirty="0">
                    <a:solidFill>
                      <a:srgbClr val="0432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combined via</a:t>
                </a:r>
                <a:r>
                  <a:rPr lang="en-US" altLang="zh-CN" sz="2400" b="1" i="1" dirty="0">
                    <a:solidFill>
                      <a:srgbClr val="0432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400" b="1" i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propositional connectives (</a:t>
                </a:r>
                <a:r>
                  <a:rPr lang="zh-CN" altLang="en-US" sz="2400" b="1" i="1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联结词</a:t>
                </a:r>
                <a:r>
                  <a:rPr lang="en-US" altLang="zh-CN" sz="2400" b="1" i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r>
                  <a:rPr lang="en-US" altLang="zh-CN" sz="2400" i="1" dirty="0">
                    <a:solidFill>
                      <a:srgbClr val="0432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</a:t>
                </a:r>
              </a:p>
              <a:p>
                <a:pPr lvl="1"/>
                <a:r>
                  <a:rPr lang="en-US" altLang="zh-CN" sz="2400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p, q, …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2400" b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¬</m:t>
                    </m:r>
                  </m:oMath>
                </a14:m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,  ∧,  ∨, 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↔</m:t>
                    </m:r>
                  </m:oMath>
                </a14:m>
                <a:endParaRPr lang="en-US" altLang="zh-CN" sz="2400" b="1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Propositions without any connectives are called </a:t>
                </a:r>
                <a:r>
                  <a:rPr lang="en-US" altLang="zh-CN" sz="2400" b="1" i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atomic propositions or simple propositions</a:t>
                </a:r>
                <a:r>
                  <a:rPr lang="en-US" altLang="zh-CN" sz="2400" b="1" i="1" dirty="0">
                    <a:solidFill>
                      <a:srgbClr val="FF0000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rPr>
                  <a:t>(</a:t>
                </a:r>
                <a:r>
                  <a:rPr lang="zh-CN" altLang="en-US" sz="2400" b="1" i="1">
                    <a:solidFill>
                      <a:srgbClr val="FF0000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rPr>
                  <a:t>原子命题</a:t>
                </a:r>
                <a:r>
                  <a:rPr lang="en-US" altLang="zh-CN" sz="2400" b="1" i="1" dirty="0">
                    <a:solidFill>
                      <a:srgbClr val="FF0000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rPr>
                  <a:t>/</a:t>
                </a:r>
                <a:r>
                  <a:rPr lang="zh-CN" altLang="en-US" sz="2400" b="1" i="1">
                    <a:solidFill>
                      <a:srgbClr val="FF0000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rPr>
                  <a:t>简单命题</a:t>
                </a:r>
                <a:r>
                  <a:rPr lang="en-US" altLang="zh-CN" sz="2400" b="1" i="1" dirty="0">
                    <a:solidFill>
                      <a:srgbClr val="FF0000"/>
                    </a:solidFill>
                    <a:latin typeface="Arial" panose="020B0604020202020204" pitchFamily="34" charset="0"/>
                    <a:ea typeface="Microsoft JhengHei" panose="020B0604030504040204" pitchFamily="34" charset="-120"/>
                    <a:cs typeface="Arial" panose="020B0604020202020204" pitchFamily="34" charset="0"/>
                  </a:rPr>
                  <a:t>).</a:t>
                </a:r>
              </a:p>
              <a:p>
                <a:endParaRPr lang="zh-CN" altLang="en-US"/>
              </a:p>
            </p:txBody>
          </p:sp>
        </mc:Choice>
        <mc:Fallback xmlns="">
          <p:sp>
            <p:nvSpPr>
              <p:cNvPr id="3" name="文本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2"/>
                <a:stretch>
                  <a:fillRect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Propositional Logic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占位符 2"/>
          <p:cNvSpPr>
            <a:spLocks noGrp="1"/>
          </p:cNvSpPr>
          <p:nvPr>
            <p:ph type="body" idx="1"/>
          </p:nvPr>
        </p:nvSpPr>
        <p:spPr>
          <a:xfrm>
            <a:off x="507205" y="4345865"/>
            <a:ext cx="10515600" cy="1650683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We can omit some brackets.</a:t>
            </a:r>
          </a:p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All operators are left-associative.</a:t>
            </a:r>
          </a:p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Operator precedence:  </a:t>
            </a:r>
            <a:endParaRPr lang="en-US" altLang="zh-CN" sz="2400" dirty="0"/>
          </a:p>
        </p:txBody>
      </p:sp>
      <p:sp>
        <p:nvSpPr>
          <p:cNvPr id="13" name="Rounded Rectangle 12"/>
          <p:cNvSpPr/>
          <p:nvPr/>
        </p:nvSpPr>
        <p:spPr>
          <a:xfrm>
            <a:off x="398218" y="1464975"/>
            <a:ext cx="11050070" cy="2503521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 panose="020F0502020204030204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345714" y="1194231"/>
            <a:ext cx="4762842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INDUCTIVE DEFINITION of WFF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38620" y="1758647"/>
            <a:ext cx="63097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1). Every single proposition (symbol) is WFF.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58806" y="2464778"/>
                <a:ext cx="1117564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2). If </a:t>
                </a:r>
                <a:r>
                  <a:rPr lang="en-US" altLang="zh-CN" sz="2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:r>
                  <a:rPr lang="en-US" altLang="zh-CN" sz="2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are WFF, so are (</a:t>
                </a:r>
                <a14:m>
                  <m:oMath xmlns:m="http://schemas.openxmlformats.org/officeDocument/2006/math">
                    <m:r>
                      <a:rPr lang="en-US" altLang="zh-CN" sz="2400" b="1" i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¬</m:t>
                    </m:r>
                  </m:oMath>
                </a14:m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A), (A ∧ B), (A </a:t>
                </a:r>
                <a:r>
                  <a:rPr lang="en-US" altLang="zh-CN" sz="2400" dirty="0">
                    <a:latin typeface="Bradley Hand ITC" panose="03070402050302030203" pitchFamily="66" charset="0"/>
                  </a:rPr>
                  <a:t>∨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B), (A</a:t>
                </a:r>
                <a14:m>
                  <m:oMath xmlns:m="http://schemas.openxmlformats.org/officeDocument/2006/math">
                    <m:r>
                      <a:rPr lang="en-US" altLang="zh-CN" sz="2400" i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altLang="zh-CN" sz="2400" b="1" i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B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), and (A</a:t>
                </a:r>
                <a14:m>
                  <m:oMath xmlns:m="http://schemas.openxmlformats.org/officeDocument/2006/math">
                    <m:r>
                      <a:rPr lang="en-US" altLang="zh-CN" sz="2400" i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altLang="zh-CN" sz="2400" b="1" i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↔</m:t>
                    </m:r>
                  </m:oMath>
                </a14:m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B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).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06" y="2464778"/>
                <a:ext cx="11175640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3" t="-74" r="5" b="7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658806" y="3164820"/>
            <a:ext cx="95935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3). </a:t>
            </a:r>
            <a:r>
              <a:rPr lang="en-US" sz="2400" dirty="0">
                <a:latin typeface="Helvetica" pitchFamily="2" charset="0"/>
              </a:rPr>
              <a:t>No expression is WFF</a:t>
            </a:r>
            <a:r>
              <a:rPr lang="en-US" sz="2400" dirty="0">
                <a:solidFill>
                  <a:srgbClr val="009600"/>
                </a:solidFill>
                <a:latin typeface="CMMI10"/>
              </a:rPr>
              <a:t> </a:t>
            </a:r>
            <a:r>
              <a:rPr lang="en-US" sz="2400" dirty="0">
                <a:latin typeface="Helvetica" pitchFamily="2" charset="0"/>
              </a:rPr>
              <a:t>unless forced by 1) or 2). </a:t>
            </a:r>
            <a:endParaRPr lang="en-US" sz="24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3490" y="5171206"/>
            <a:ext cx="5202936" cy="677907"/>
          </a:xfrm>
          <a:prstGeom prst="rect">
            <a:avLst/>
          </a:prstGeom>
        </p:spPr>
      </p:pic>
      <p:sp>
        <p:nvSpPr>
          <p:cNvPr id="11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Well-Formed Formulas (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合式公式</a:t>
            </a:r>
            <a:r>
              <a:rPr lang="en-US" altLang="zh-CN" sz="36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3840" y="164274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How to parse this statement?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Operator precedence</a:t>
            </a:r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All operators are left-associative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611" y="4453255"/>
            <a:ext cx="5848350" cy="762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7921" y="2643120"/>
            <a:ext cx="6035040" cy="64295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Exercise</a:t>
            </a:r>
          </a:p>
        </p:txBody>
      </p:sp>
    </p:spTree>
    <p:extLst>
      <p:ext uri="{BB962C8B-B14F-4D97-AF65-F5344CB8AC3E}">
        <p14:creationId xmlns:p14="http://schemas.microsoft.com/office/powerpoint/2010/main" val="300881847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3840" y="164274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How to parse this statement?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Operator precedence</a:t>
            </a:r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All operators are left-associative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611" y="4453255"/>
            <a:ext cx="5848350" cy="762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Exercise</a:t>
            </a:r>
          </a:p>
        </p:txBody>
      </p:sp>
      <p:pic>
        <p:nvPicPr>
          <p:cNvPr id="8" name="图片 3">
            <a:extLst>
              <a:ext uri="{FF2B5EF4-FFF2-40B4-BE49-F238E27FC236}">
                <a16:creationId xmlns:a16="http://schemas.microsoft.com/office/drawing/2014/main" id="{A16C1491-BAD6-1A4F-A8EF-45CE0A244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0730" y="2571750"/>
            <a:ext cx="676656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76287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3840" y="164274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How to parse this statement?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Operator precedence</a:t>
            </a:r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All operators are left-associative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611" y="4453255"/>
            <a:ext cx="5848350" cy="762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Exercise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E2CCF34-7443-6A46-8327-304B489AB1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385" y="2581275"/>
            <a:ext cx="730898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03036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3840" y="164274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How to parse this statement?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Operator precedence</a:t>
            </a:r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All operators are left-associative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611" y="4453255"/>
            <a:ext cx="5848350" cy="762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Exercise</a:t>
            </a:r>
          </a:p>
        </p:txBody>
      </p:sp>
      <p:pic>
        <p:nvPicPr>
          <p:cNvPr id="8" name="图片 3">
            <a:extLst>
              <a:ext uri="{FF2B5EF4-FFF2-40B4-BE49-F238E27FC236}">
                <a16:creationId xmlns:a16="http://schemas.microsoft.com/office/drawing/2014/main" id="{CCAFB46E-3AC0-264D-B894-59C5D594F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926" y="2621280"/>
            <a:ext cx="7548113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38812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43840" y="164274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How to parse this statement?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Operator precedence</a:t>
            </a:r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All operators are left-associative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4611" y="4453255"/>
            <a:ext cx="5848350" cy="762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Exercise</a:t>
            </a:r>
          </a:p>
        </p:txBody>
      </p:sp>
      <p:pic>
        <p:nvPicPr>
          <p:cNvPr id="6" name="图片 1">
            <a:extLst>
              <a:ext uri="{FF2B5EF4-FFF2-40B4-BE49-F238E27FC236}">
                <a16:creationId xmlns:a16="http://schemas.microsoft.com/office/drawing/2014/main" id="{647D6F32-9748-9A4D-BB93-07DF9871B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560" y="2667000"/>
            <a:ext cx="8521959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74323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占位符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8200" y="1343497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The semantic of a WFF can be represented as a truth table.</a:t>
                </a:r>
              </a:p>
              <a:p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If there are n propositional variables, the truth table has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rows.</a:t>
                </a:r>
              </a:p>
            </p:txBody>
          </p:sp>
        </mc:Choice>
        <mc:Fallback xmlns="">
          <p:sp>
            <p:nvSpPr>
              <p:cNvPr id="9" name="文本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200" y="1343497"/>
                <a:ext cx="10515600" cy="4351338"/>
              </a:xfrm>
              <a:blipFill>
                <a:blip r:embed="rId3"/>
                <a:stretch>
                  <a:fillRect l="-1327" t="-20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Truth Table (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真值表</a:t>
            </a: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719726B-0E39-749B-DC94-5BA3A16857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796" y="2669060"/>
            <a:ext cx="4438650" cy="2505075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B4D0EE2E-F4A2-555C-9080-873804211A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5944" y="5653758"/>
            <a:ext cx="5477308" cy="404693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7AD06B19-CBD6-CC9E-35F6-477C7FC5FC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5943" y="6172594"/>
            <a:ext cx="4136881" cy="3309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icture 2">
            <a:extLst>
              <a:ext uri="{FF2B5EF4-FFF2-40B4-BE49-F238E27FC236}">
                <a16:creationId xmlns:a16="http://schemas.microsoft.com/office/drawing/2014/main" id="{F3D66683-E913-5C44-9308-A33894F73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3281" y="4685431"/>
            <a:ext cx="1084899" cy="1576615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2883876" y="5090250"/>
            <a:ext cx="5758561" cy="1398473"/>
          </a:xfrm>
          <a:prstGeom prst="wedgeRoundRectCallout">
            <a:avLst>
              <a:gd name="adj1" fmla="val 66468"/>
              <a:gd name="adj2" fmla="val -19653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4400" b="1" dirty="0">
                <a:solidFill>
                  <a:srgbClr val="C00000"/>
                </a:solidFill>
                <a:latin typeface="Bradley Hand ITC"/>
              </a:rPr>
              <a:t>How to convert truth table to a formula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675" y="2176462"/>
            <a:ext cx="4438650" cy="250507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8B422D91-7EED-0D56-566A-B85ED45A60DA}"/>
              </a:ext>
            </a:extLst>
          </p:cNvPr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Truth Table (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真值表</a:t>
            </a: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58224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827" y="1510219"/>
            <a:ext cx="4438650" cy="2505075"/>
          </a:xfrm>
          <a:prstGeom prst="rect">
            <a:avLst/>
          </a:prstGeom>
        </p:spPr>
      </p:pic>
      <p:sp>
        <p:nvSpPr>
          <p:cNvPr id="9" name="矩形 6">
            <a:extLst>
              <a:ext uri="{FF2B5EF4-FFF2-40B4-BE49-F238E27FC236}">
                <a16:creationId xmlns:a16="http://schemas.microsoft.com/office/drawing/2014/main" id="{C3934039-CF33-304B-B486-F39FF8DBC8AF}"/>
              </a:ext>
            </a:extLst>
          </p:cNvPr>
          <p:cNvSpPr/>
          <p:nvPr/>
        </p:nvSpPr>
        <p:spPr>
          <a:xfrm>
            <a:off x="2298692" y="2244435"/>
            <a:ext cx="381651" cy="759815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0" name="矩形 7">
            <a:extLst>
              <a:ext uri="{FF2B5EF4-FFF2-40B4-BE49-F238E27FC236}">
                <a16:creationId xmlns:a16="http://schemas.microsoft.com/office/drawing/2014/main" id="{3214286C-4793-FC4D-89CC-BA3FC2F1E578}"/>
              </a:ext>
            </a:extLst>
          </p:cNvPr>
          <p:cNvSpPr/>
          <p:nvPr/>
        </p:nvSpPr>
        <p:spPr>
          <a:xfrm>
            <a:off x="2298693" y="3441428"/>
            <a:ext cx="390145" cy="35356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02485" y="1605777"/>
            <a:ext cx="4784615" cy="794523"/>
          </a:xfrm>
          <a:prstGeom prst="wedgeRoundRectCallout">
            <a:avLst>
              <a:gd name="adj1" fmla="val -119346"/>
              <a:gd name="adj2" fmla="val 8428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Step1: find all true rows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949594A-D0DA-802C-74E9-64D4A41B7923}"/>
              </a:ext>
            </a:extLst>
          </p:cNvPr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Truth Table (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真值表</a:t>
            </a: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84234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827" y="1510219"/>
            <a:ext cx="4438650" cy="2505075"/>
          </a:xfrm>
          <a:prstGeom prst="rect">
            <a:avLst/>
          </a:prstGeom>
        </p:spPr>
      </p:pic>
      <p:sp>
        <p:nvSpPr>
          <p:cNvPr id="9" name="矩形 6">
            <a:extLst>
              <a:ext uri="{FF2B5EF4-FFF2-40B4-BE49-F238E27FC236}">
                <a16:creationId xmlns:a16="http://schemas.microsoft.com/office/drawing/2014/main" id="{C3934039-CF33-304B-B486-F39FF8DBC8AF}"/>
              </a:ext>
            </a:extLst>
          </p:cNvPr>
          <p:cNvSpPr/>
          <p:nvPr/>
        </p:nvSpPr>
        <p:spPr>
          <a:xfrm>
            <a:off x="2298692" y="2244435"/>
            <a:ext cx="381651" cy="759815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7">
            <a:extLst>
              <a:ext uri="{FF2B5EF4-FFF2-40B4-BE49-F238E27FC236}">
                <a16:creationId xmlns:a16="http://schemas.microsoft.com/office/drawing/2014/main" id="{3214286C-4793-FC4D-89CC-BA3FC2F1E578}"/>
              </a:ext>
            </a:extLst>
          </p:cNvPr>
          <p:cNvSpPr/>
          <p:nvPr/>
        </p:nvSpPr>
        <p:spPr>
          <a:xfrm>
            <a:off x="2298693" y="3441428"/>
            <a:ext cx="390145" cy="35356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02485" y="1605777"/>
            <a:ext cx="4784615" cy="794523"/>
          </a:xfrm>
          <a:prstGeom prst="wedgeRoundRectCallout">
            <a:avLst>
              <a:gd name="adj1" fmla="val -43987"/>
              <a:gd name="adj2" fmla="val 26743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Step1: find all true rows</a:t>
            </a:r>
          </a:p>
        </p:txBody>
      </p:sp>
      <p:sp>
        <p:nvSpPr>
          <p:cNvPr id="8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44049" y="2498701"/>
            <a:ext cx="4784615" cy="1179681"/>
          </a:xfrm>
          <a:prstGeom prst="wedgeRoundRectCallout">
            <a:avLst>
              <a:gd name="adj1" fmla="val -61144"/>
              <a:gd name="adj2" fmla="val 18470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Step2: generate a formula for every row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0985" y="5520622"/>
            <a:ext cx="1828800" cy="4953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865" y="5520622"/>
            <a:ext cx="1362075" cy="4953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0740" y="5498306"/>
            <a:ext cx="914400" cy="4953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56736D4-8703-6198-A37B-43437D47FB22}"/>
              </a:ext>
            </a:extLst>
          </p:cNvPr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Truth Table (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真值表</a:t>
            </a: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308126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827" y="1510219"/>
            <a:ext cx="4438650" cy="2505075"/>
          </a:xfrm>
          <a:prstGeom prst="rect">
            <a:avLst/>
          </a:prstGeom>
        </p:spPr>
      </p:pic>
      <p:sp>
        <p:nvSpPr>
          <p:cNvPr id="9" name="矩形 6">
            <a:extLst>
              <a:ext uri="{FF2B5EF4-FFF2-40B4-BE49-F238E27FC236}">
                <a16:creationId xmlns:a16="http://schemas.microsoft.com/office/drawing/2014/main" id="{C3934039-CF33-304B-B486-F39FF8DBC8AF}"/>
              </a:ext>
            </a:extLst>
          </p:cNvPr>
          <p:cNvSpPr/>
          <p:nvPr/>
        </p:nvSpPr>
        <p:spPr>
          <a:xfrm>
            <a:off x="2298692" y="2244435"/>
            <a:ext cx="381651" cy="759815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7">
            <a:extLst>
              <a:ext uri="{FF2B5EF4-FFF2-40B4-BE49-F238E27FC236}">
                <a16:creationId xmlns:a16="http://schemas.microsoft.com/office/drawing/2014/main" id="{3214286C-4793-FC4D-89CC-BA3FC2F1E578}"/>
              </a:ext>
            </a:extLst>
          </p:cNvPr>
          <p:cNvSpPr/>
          <p:nvPr/>
        </p:nvSpPr>
        <p:spPr>
          <a:xfrm>
            <a:off x="2298693" y="3441428"/>
            <a:ext cx="390145" cy="35356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827" y="5498306"/>
            <a:ext cx="7486650" cy="542925"/>
          </a:xfrm>
          <a:prstGeom prst="rect">
            <a:avLst/>
          </a:prstGeom>
        </p:spPr>
      </p:pic>
      <p:sp>
        <p:nvSpPr>
          <p:cNvPr id="12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02485" y="1605777"/>
            <a:ext cx="4784615" cy="794523"/>
          </a:xfrm>
          <a:prstGeom prst="wedgeRoundRectCallout">
            <a:avLst>
              <a:gd name="adj1" fmla="val -43987"/>
              <a:gd name="adj2" fmla="val 26743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Step1: find all true rows</a:t>
            </a:r>
          </a:p>
        </p:txBody>
      </p:sp>
      <p:sp>
        <p:nvSpPr>
          <p:cNvPr id="8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44049" y="2498701"/>
            <a:ext cx="4784615" cy="1179681"/>
          </a:xfrm>
          <a:prstGeom prst="wedgeRoundRectCallout">
            <a:avLst>
              <a:gd name="adj1" fmla="val -32911"/>
              <a:gd name="adj2" fmla="val 12059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Step2: generate a formula for every row</a:t>
            </a:r>
          </a:p>
        </p:txBody>
      </p:sp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44049" y="3776783"/>
            <a:ext cx="4784615" cy="1179681"/>
          </a:xfrm>
          <a:prstGeom prst="wedgeRoundRectCallout">
            <a:avLst>
              <a:gd name="adj1" fmla="val -33997"/>
              <a:gd name="adj2" fmla="val 8957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Step3: use “or” to connect   these formulas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5DD47F5-7186-81BA-F993-CA3C0E3CC12F}"/>
              </a:ext>
            </a:extLst>
          </p:cNvPr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Truth Table (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真值表</a:t>
            </a: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136186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827" y="1638577"/>
            <a:ext cx="4438650" cy="2505075"/>
          </a:xfrm>
          <a:prstGeom prst="rect">
            <a:avLst/>
          </a:prstGeom>
        </p:spPr>
      </p:pic>
      <p:sp>
        <p:nvSpPr>
          <p:cNvPr id="9" name="矩形 6">
            <a:extLst>
              <a:ext uri="{FF2B5EF4-FFF2-40B4-BE49-F238E27FC236}">
                <a16:creationId xmlns:a16="http://schemas.microsoft.com/office/drawing/2014/main" id="{C3934039-CF33-304B-B486-F39FF8DBC8AF}"/>
              </a:ext>
            </a:extLst>
          </p:cNvPr>
          <p:cNvSpPr/>
          <p:nvPr/>
        </p:nvSpPr>
        <p:spPr>
          <a:xfrm>
            <a:off x="3883803" y="2379519"/>
            <a:ext cx="355687" cy="80010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866" y="5482638"/>
            <a:ext cx="7486650" cy="5429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66" y="6019069"/>
            <a:ext cx="5781675" cy="485775"/>
          </a:xfrm>
          <a:prstGeom prst="rect">
            <a:avLst/>
          </a:prstGeom>
        </p:spPr>
      </p:pic>
      <p:sp>
        <p:nvSpPr>
          <p:cNvPr id="11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429624" y="4306113"/>
            <a:ext cx="5680231" cy="1092374"/>
          </a:xfrm>
          <a:prstGeom prst="wedgeRoundRectCallout">
            <a:avLst>
              <a:gd name="adj1" fmla="val 15072"/>
              <a:gd name="adj2" fmla="val -8082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4400" b="1" dirty="0">
                <a:solidFill>
                  <a:srgbClr val="C00000"/>
                </a:solidFill>
                <a:latin typeface="Bradley Hand ITC"/>
              </a:rPr>
              <a:t>What about g1(P,Q)?</a:t>
            </a:r>
            <a:endParaRPr lang="en-US" sz="4400" b="1" dirty="0">
              <a:solidFill>
                <a:srgbClr val="C00000"/>
              </a:solidFill>
              <a:latin typeface="Bradley Hand ITC"/>
            </a:endParaRPr>
          </a:p>
        </p:txBody>
      </p:sp>
      <p:sp>
        <p:nvSpPr>
          <p:cNvPr id="12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02485" y="1605777"/>
            <a:ext cx="4784615" cy="794523"/>
          </a:xfrm>
          <a:prstGeom prst="wedgeRoundRectCallout">
            <a:avLst>
              <a:gd name="adj1" fmla="val -43987"/>
              <a:gd name="adj2" fmla="val 26743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Step1: find all true rows</a:t>
            </a:r>
          </a:p>
        </p:txBody>
      </p:sp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44049" y="2498701"/>
            <a:ext cx="4784615" cy="1179681"/>
          </a:xfrm>
          <a:prstGeom prst="wedgeRoundRectCallout">
            <a:avLst>
              <a:gd name="adj1" fmla="val -32911"/>
              <a:gd name="adj2" fmla="val 12059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Step2: generate a formula for every row</a:t>
            </a:r>
          </a:p>
        </p:txBody>
      </p:sp>
      <p:sp>
        <p:nvSpPr>
          <p:cNvPr id="14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44049" y="3776783"/>
            <a:ext cx="4784615" cy="1179681"/>
          </a:xfrm>
          <a:prstGeom prst="wedgeRoundRectCallout">
            <a:avLst>
              <a:gd name="adj1" fmla="val -27699"/>
              <a:gd name="adj2" fmla="val 1489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Step3: use “or” to connect   these formulas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8AE5C40-901A-D4D1-321B-A13325E2206F}"/>
              </a:ext>
            </a:extLst>
          </p:cNvPr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Truth Table (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真值表</a:t>
            </a: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18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827" y="1510219"/>
            <a:ext cx="4438650" cy="2505075"/>
          </a:xfrm>
          <a:prstGeom prst="rect">
            <a:avLst/>
          </a:prstGeom>
        </p:spPr>
      </p:pic>
      <p:sp>
        <p:nvSpPr>
          <p:cNvPr id="12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02485" y="1605777"/>
            <a:ext cx="4784615" cy="794523"/>
          </a:xfrm>
          <a:prstGeom prst="wedgeRoundRectCallout">
            <a:avLst>
              <a:gd name="adj1" fmla="val -23573"/>
              <a:gd name="adj2" fmla="val 2282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A</a:t>
            </a:r>
            <a:r>
              <a:rPr lang="en-US" altLang="zh-CN" sz="3200" b="1" dirty="0">
                <a:solidFill>
                  <a:srgbClr val="FF0000"/>
                </a:solidFill>
                <a:latin typeface="Bradley Hand ITC"/>
              </a:rPr>
              <a:t>nother algorithm</a:t>
            </a:r>
            <a:endParaRPr lang="en-US" sz="3200" b="1" dirty="0">
              <a:solidFill>
                <a:srgbClr val="FF0000"/>
              </a:solidFill>
              <a:latin typeface="Bradley Hand ITC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D5C4FB8-B153-D1AF-0E68-C478C0746DC7}"/>
              </a:ext>
            </a:extLst>
          </p:cNvPr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Truth Table (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真值表</a:t>
            </a: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3237306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827" y="1510219"/>
            <a:ext cx="4438650" cy="2505075"/>
          </a:xfrm>
          <a:prstGeom prst="rect">
            <a:avLst/>
          </a:prstGeom>
        </p:spPr>
      </p:pic>
      <p:sp>
        <p:nvSpPr>
          <p:cNvPr id="10" name="矩形 7">
            <a:extLst>
              <a:ext uri="{FF2B5EF4-FFF2-40B4-BE49-F238E27FC236}">
                <a16:creationId xmlns:a16="http://schemas.microsoft.com/office/drawing/2014/main" id="{3214286C-4793-FC4D-89CC-BA3FC2F1E578}"/>
              </a:ext>
            </a:extLst>
          </p:cNvPr>
          <p:cNvSpPr/>
          <p:nvPr/>
        </p:nvSpPr>
        <p:spPr>
          <a:xfrm>
            <a:off x="3836547" y="3056964"/>
            <a:ext cx="390145" cy="73571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02485" y="1605777"/>
            <a:ext cx="4784615" cy="794523"/>
          </a:xfrm>
          <a:prstGeom prst="wedgeRoundRectCallout">
            <a:avLst>
              <a:gd name="adj1" fmla="val -88507"/>
              <a:gd name="adj2" fmla="val 14183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Step1: find all false rows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24427FC-8013-7AA0-FF56-F9F4A9CACBF5}"/>
              </a:ext>
            </a:extLst>
          </p:cNvPr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Truth Table (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真值表</a:t>
            </a: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403764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827" y="1510219"/>
            <a:ext cx="4438650" cy="2505075"/>
          </a:xfrm>
          <a:prstGeom prst="rect">
            <a:avLst/>
          </a:prstGeom>
        </p:spPr>
      </p:pic>
      <p:sp>
        <p:nvSpPr>
          <p:cNvPr id="12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02485" y="1605777"/>
            <a:ext cx="4784615" cy="794523"/>
          </a:xfrm>
          <a:prstGeom prst="wedgeRoundRectCallout">
            <a:avLst>
              <a:gd name="adj1" fmla="val -43987"/>
              <a:gd name="adj2" fmla="val 26743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Step1: find all false rows</a:t>
            </a:r>
          </a:p>
        </p:txBody>
      </p:sp>
      <p:sp>
        <p:nvSpPr>
          <p:cNvPr id="8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44049" y="2498701"/>
            <a:ext cx="4784615" cy="1179681"/>
          </a:xfrm>
          <a:prstGeom prst="wedgeRoundRectCallout">
            <a:avLst>
              <a:gd name="adj1" fmla="val -61144"/>
              <a:gd name="adj2" fmla="val 18470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Step2: generate a formula for every row</a:t>
            </a:r>
          </a:p>
        </p:txBody>
      </p:sp>
      <p:sp>
        <p:nvSpPr>
          <p:cNvPr id="11" name="矩形 7">
            <a:extLst>
              <a:ext uri="{FF2B5EF4-FFF2-40B4-BE49-F238E27FC236}">
                <a16:creationId xmlns:a16="http://schemas.microsoft.com/office/drawing/2014/main" id="{3214286C-4793-FC4D-89CC-BA3FC2F1E578}"/>
              </a:ext>
            </a:extLst>
          </p:cNvPr>
          <p:cNvSpPr/>
          <p:nvPr/>
        </p:nvSpPr>
        <p:spPr>
          <a:xfrm>
            <a:off x="3836547" y="3056964"/>
            <a:ext cx="390145" cy="73571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9064" y="5453320"/>
            <a:ext cx="1676400" cy="50482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507" y="5471580"/>
            <a:ext cx="2105025" cy="4953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E610906-5DAA-88DC-38F1-C1FF47B52EAA}"/>
              </a:ext>
            </a:extLst>
          </p:cNvPr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Truth Table (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真值表</a:t>
            </a: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231302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827" y="1510219"/>
            <a:ext cx="4438650" cy="2505075"/>
          </a:xfrm>
          <a:prstGeom prst="rect">
            <a:avLst/>
          </a:prstGeom>
        </p:spPr>
      </p:pic>
      <p:sp>
        <p:nvSpPr>
          <p:cNvPr id="12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02485" y="1605777"/>
            <a:ext cx="4784615" cy="794523"/>
          </a:xfrm>
          <a:prstGeom prst="wedgeRoundRectCallout">
            <a:avLst>
              <a:gd name="adj1" fmla="val -43987"/>
              <a:gd name="adj2" fmla="val 26743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Step1: find all false rows</a:t>
            </a:r>
          </a:p>
        </p:txBody>
      </p:sp>
      <p:sp>
        <p:nvSpPr>
          <p:cNvPr id="8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44049" y="2498701"/>
            <a:ext cx="4784615" cy="1179681"/>
          </a:xfrm>
          <a:prstGeom prst="wedgeRoundRectCallout">
            <a:avLst>
              <a:gd name="adj1" fmla="val -32911"/>
              <a:gd name="adj2" fmla="val 12059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Step2: generate a formula for every row</a:t>
            </a:r>
          </a:p>
        </p:txBody>
      </p:sp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44049" y="3776783"/>
            <a:ext cx="4784615" cy="1179681"/>
          </a:xfrm>
          <a:prstGeom prst="wedgeRoundRectCallout">
            <a:avLst>
              <a:gd name="adj1" fmla="val -33997"/>
              <a:gd name="adj2" fmla="val 8957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Step3: use “and” to connect these formulas</a:t>
            </a:r>
          </a:p>
        </p:txBody>
      </p:sp>
      <p:sp>
        <p:nvSpPr>
          <p:cNvPr id="11" name="矩形 7">
            <a:extLst>
              <a:ext uri="{FF2B5EF4-FFF2-40B4-BE49-F238E27FC236}">
                <a16:creationId xmlns:a16="http://schemas.microsoft.com/office/drawing/2014/main" id="{3214286C-4793-FC4D-89CC-BA3FC2F1E578}"/>
              </a:ext>
            </a:extLst>
          </p:cNvPr>
          <p:cNvSpPr/>
          <p:nvPr/>
        </p:nvSpPr>
        <p:spPr>
          <a:xfrm>
            <a:off x="3836547" y="3056964"/>
            <a:ext cx="390145" cy="73571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404" y="5504917"/>
            <a:ext cx="5781675" cy="42862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F277CE4-39B8-08E1-F490-38742E53FC13}"/>
              </a:ext>
            </a:extLst>
          </p:cNvPr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Truth Table (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真值表</a:t>
            </a: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722409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827" y="1510219"/>
            <a:ext cx="4438650" cy="25050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0584"/>
            <a:ext cx="11750040" cy="941831"/>
          </a:xfrm>
        </p:spPr>
        <p:txBody>
          <a:bodyPr>
            <a:normAutofit/>
          </a:bodyPr>
          <a:lstStyle/>
          <a:p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Completeness Of Connectives</a:t>
            </a:r>
          </a:p>
        </p:txBody>
      </p:sp>
      <p:sp>
        <p:nvSpPr>
          <p:cNvPr id="12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02485" y="1605777"/>
            <a:ext cx="4784615" cy="794523"/>
          </a:xfrm>
          <a:prstGeom prst="wedgeRoundRectCallout">
            <a:avLst>
              <a:gd name="adj1" fmla="val -43987"/>
              <a:gd name="adj2" fmla="val 26743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Step1: find all false rows</a:t>
            </a:r>
          </a:p>
        </p:txBody>
      </p:sp>
      <p:sp>
        <p:nvSpPr>
          <p:cNvPr id="8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44049" y="2498701"/>
            <a:ext cx="4784615" cy="1179681"/>
          </a:xfrm>
          <a:prstGeom prst="wedgeRoundRectCallout">
            <a:avLst>
              <a:gd name="adj1" fmla="val -32911"/>
              <a:gd name="adj2" fmla="val 12059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Step2: generate a formula for every row</a:t>
            </a:r>
          </a:p>
        </p:txBody>
      </p:sp>
      <p:sp>
        <p:nvSpPr>
          <p:cNvPr id="13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6344049" y="3776783"/>
            <a:ext cx="4784615" cy="1179681"/>
          </a:xfrm>
          <a:prstGeom prst="wedgeRoundRectCallout">
            <a:avLst>
              <a:gd name="adj1" fmla="val -33997"/>
              <a:gd name="adj2" fmla="val 8957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  <a:latin typeface="Bradley Hand ITC"/>
              </a:rPr>
              <a:t>Step3: use “and” to connect these formulas</a:t>
            </a:r>
          </a:p>
        </p:txBody>
      </p:sp>
      <p:sp>
        <p:nvSpPr>
          <p:cNvPr id="11" name="矩形 7">
            <a:extLst>
              <a:ext uri="{FF2B5EF4-FFF2-40B4-BE49-F238E27FC236}">
                <a16:creationId xmlns:a16="http://schemas.microsoft.com/office/drawing/2014/main" id="{3214286C-4793-FC4D-89CC-BA3FC2F1E578}"/>
              </a:ext>
            </a:extLst>
          </p:cNvPr>
          <p:cNvSpPr/>
          <p:nvPr/>
        </p:nvSpPr>
        <p:spPr>
          <a:xfrm>
            <a:off x="2309084" y="3041065"/>
            <a:ext cx="390145" cy="387935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5404" y="5504917"/>
            <a:ext cx="5781675" cy="428625"/>
          </a:xfrm>
          <a:prstGeom prst="rect">
            <a:avLst/>
          </a:prstGeom>
        </p:spPr>
      </p:pic>
      <p:sp>
        <p:nvSpPr>
          <p:cNvPr id="9" name="Rounded Rectangular Callout 5">
            <a:extLst>
              <a:ext uri="{FF2B5EF4-FFF2-40B4-BE49-F238E27FC236}">
                <a16:creationId xmlns:a16="http://schemas.microsoft.com/office/drawing/2014/main" id="{D2A95EDC-AA32-5F41-ACAD-AB167143E1AC}"/>
              </a:ext>
            </a:extLst>
          </p:cNvPr>
          <p:cNvSpPr/>
          <p:nvPr/>
        </p:nvSpPr>
        <p:spPr>
          <a:xfrm>
            <a:off x="429624" y="4306113"/>
            <a:ext cx="5680231" cy="1092374"/>
          </a:xfrm>
          <a:prstGeom prst="wedgeRoundRectCallout">
            <a:avLst>
              <a:gd name="adj1" fmla="val -14197"/>
              <a:gd name="adj2" fmla="val -92236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4400" b="1" dirty="0">
                <a:solidFill>
                  <a:srgbClr val="C00000"/>
                </a:solidFill>
                <a:latin typeface="Bradley Hand ITC"/>
              </a:rPr>
              <a:t>What about g0(P,Q)?</a:t>
            </a:r>
            <a:endParaRPr lang="en-US" sz="4400" b="1" dirty="0">
              <a:solidFill>
                <a:srgbClr val="C00000"/>
              </a:solidFill>
              <a:latin typeface="Bradley Hand ITC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404" y="6114517"/>
            <a:ext cx="3267075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1787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占位符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838200" y="1825625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We can also define new connectives.</a:t>
                </a:r>
              </a:p>
              <a:p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For n propositional variables, we can define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sSup>
                          <m:sSupPr>
                            <m:ctrlP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  <m:sup>
                            <m:r>
                              <a:rPr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p>
                        </m:sSup>
                      </m:sup>
                    </m:sSup>
                  </m:oMath>
                </a14:m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connectives.</a:t>
                </a:r>
              </a:p>
              <a:p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But some connectives are unnecessary.</a:t>
                </a:r>
              </a:p>
            </p:txBody>
          </p:sp>
        </mc:Choice>
        <mc:Fallback xmlns="">
          <p:sp>
            <p:nvSpPr>
              <p:cNvPr id="9" name="文本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838200" y="1825625"/>
                <a:ext cx="10515600" cy="4351338"/>
              </a:xfrm>
              <a:blipFill rotWithShape="1">
                <a:blip r:embed="rId2"/>
                <a:stretch>
                  <a:fillRect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954" y="4573530"/>
            <a:ext cx="7067550" cy="619125"/>
          </a:xfrm>
          <a:prstGeom prst="rect">
            <a:avLst/>
          </a:prstGeom>
        </p:spPr>
      </p:pic>
      <p:pic>
        <p:nvPicPr>
          <p:cNvPr id="7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76" y="3511493"/>
            <a:ext cx="2657475" cy="274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ACB5CFA-05FE-915E-B860-D2BAC9B1D6B6}"/>
              </a:ext>
            </a:extLst>
          </p:cNvPr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Truth Table (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真值表</a:t>
            </a: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288900" y="1630910"/>
            <a:ext cx="11614199" cy="2127486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group of connectives are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complete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if</a:t>
            </a:r>
          </a:p>
          <a:p>
            <a:pPr lvl="1">
              <a:lnSpc>
                <a:spcPct val="150000"/>
              </a:lnSpc>
              <a:spcBef>
                <a:spcPts val="500"/>
              </a:spcBef>
            </a:pP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1). Every formula can be converted to an </a:t>
            </a:r>
            <a:r>
              <a:rPr lang="en-US" altLang="zh-CN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equivalent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formula and</a:t>
            </a:r>
          </a:p>
          <a:p>
            <a:pPr lvl="1">
              <a:lnSpc>
                <a:spcPct val="150000"/>
              </a:lnSpc>
              <a:spcBef>
                <a:spcPts val="500"/>
              </a:spcBef>
            </a:pP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2). The formula only includes connectives in the group.</a:t>
            </a:r>
          </a:p>
        </p:txBody>
      </p:sp>
      <p:sp>
        <p:nvSpPr>
          <p:cNvPr id="8" name="Rectangle 8"/>
          <p:cNvSpPr/>
          <p:nvPr/>
        </p:nvSpPr>
        <p:spPr>
          <a:xfrm>
            <a:off x="5089954" y="1401756"/>
            <a:ext cx="2012089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DEFINITION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占位符 2"/>
          <p:cNvSpPr>
            <a:spLocks noGrp="1"/>
          </p:cNvSpPr>
          <p:nvPr>
            <p:ph type="body" idx="1"/>
          </p:nvPr>
        </p:nvSpPr>
        <p:spPr>
          <a:xfrm>
            <a:off x="288900" y="4142231"/>
            <a:ext cx="11064899" cy="1874521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{¬, ∧} and {¬, ∨} are all complete.</a:t>
            </a:r>
          </a:p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More examples in textbook 2.4.</a:t>
            </a:r>
          </a:p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We can determine equivalence via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truth table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calculation via laws.</a:t>
            </a:r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6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Completeness of Connectives (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完备性</a:t>
            </a: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263235" y="3949514"/>
                <a:ext cx="10515600" cy="178104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altLang="zh-CN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d>
                      <m:dPr>
                        <m:ctrlPr>
                          <a:rPr lang="en-US" altLang="zh-CN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1∧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lang="en-US" altLang="zh-CN" sz="32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altLang="zh-CN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can be replaced by </a:t>
                </a:r>
                <a14:m>
                  <m:oMath xmlns:m="http://schemas.openxmlformats.org/officeDocument/2006/math">
                    <m:r>
                      <a:rPr lang="en-US" altLang="zh-CN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¬</m:t>
                    </m:r>
                    <m:r>
                      <a:rPr lang="en-US" altLang="zh-CN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  <m:r>
                      <a:rPr lang="en-US" altLang="zh-CN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1</m:t>
                    </m:r>
                    <m:r>
                      <a:rPr lang="en-US" altLang="zh-CN" sz="32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∨¬</m:t>
                    </m:r>
                    <m:r>
                      <a:rPr lang="en-US" altLang="zh-CN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  <m:r>
                      <a:rPr lang="en-US" altLang="zh-CN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2</m:t>
                    </m:r>
                  </m:oMath>
                </a14:m>
                <a:r>
                  <a:rPr lang="en-US" altLang="zh-CN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3235" y="3949514"/>
                <a:ext cx="10515600" cy="1781043"/>
              </a:xfrm>
              <a:blipFill>
                <a:blip r:embed="rId3"/>
                <a:stretch>
                  <a:fillRect t="-780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De Morgan‘s Laws</a:t>
            </a:r>
            <a:r>
              <a:rPr lang="zh-CN" altLang="en-US" sz="4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（摩根律）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7" name="Rounded Rectangle 16">
            <a:extLst>
              <a:ext uri="{FF2B5EF4-FFF2-40B4-BE49-F238E27FC236}">
                <a16:creationId xmlns:a16="http://schemas.microsoft.com/office/drawing/2014/main" id="{B04D62B7-ACD7-C04B-8762-BA3E5321259B}"/>
              </a:ext>
            </a:extLst>
          </p:cNvPr>
          <p:cNvSpPr/>
          <p:nvPr/>
        </p:nvSpPr>
        <p:spPr>
          <a:xfrm>
            <a:off x="214337" y="1596002"/>
            <a:ext cx="11714428" cy="1781043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23">
                <a:extLst>
                  <a:ext uri="{FF2B5EF4-FFF2-40B4-BE49-F238E27FC236}">
                    <a16:creationId xmlns:a16="http://schemas.microsoft.com/office/drawing/2014/main" id="{E8B3026D-2FB0-B649-AA5B-791B06EF6063}"/>
                  </a:ext>
                </a:extLst>
              </p:cNvPr>
              <p:cNvSpPr/>
              <p:nvPr/>
            </p:nvSpPr>
            <p:spPr>
              <a:xfrm>
                <a:off x="263235" y="1807385"/>
                <a:ext cx="11375172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3200" b="1" dirty="0">
                    <a:solidFill>
                      <a:srgbClr val="0432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 Morgan’s Laws:</a:t>
                </a:r>
                <a:r>
                  <a:rPr lang="en-US" altLang="zh-CN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altLang="zh-CN" sz="3200" i="1" dirty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¬</m:t>
                      </m:r>
                      <m:d>
                        <m:d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𝑃</m:t>
                          </m:r>
                          <m:r>
                            <a:rPr lang="en-US" altLang="zh-CN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∧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𝑄</m:t>
                          </m:r>
                        </m:e>
                      </m:d>
                      <m:r>
                        <a:rPr lang="en-US" altLang="zh-CN" sz="3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¬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∨¬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𝑄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,¬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𝑃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∨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𝑄</m:t>
                          </m:r>
                        </m:e>
                      </m:d>
                      <m:r>
                        <a:rPr lang="en-US" altLang="zh-CN" sz="3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¬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∧¬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𝑄</m:t>
                      </m:r>
                    </m:oMath>
                  </m:oMathPara>
                </a14:m>
                <a:endParaRPr lang="en-US" altLang="zh-CN" sz="32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altLang="zh-CN" sz="32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Rectangle 23">
                <a:extLst>
                  <a:ext uri="{FF2B5EF4-FFF2-40B4-BE49-F238E27FC236}">
                    <a16:creationId xmlns:a16="http://schemas.microsoft.com/office/drawing/2014/main" id="{E8B3026D-2FB0-B649-AA5B-791B06EF6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235" y="1807385"/>
                <a:ext cx="11375172" cy="1569660"/>
              </a:xfrm>
              <a:prstGeom prst="rect">
                <a:avLst/>
              </a:prstGeom>
              <a:blipFill>
                <a:blip r:embed="rId4"/>
                <a:stretch>
                  <a:fillRect l="-1339" t="-4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5">
            <a:extLst>
              <a:ext uri="{FF2B5EF4-FFF2-40B4-BE49-F238E27FC236}">
                <a16:creationId xmlns:a16="http://schemas.microsoft.com/office/drawing/2014/main" id="{DF42BB6C-0CC9-9F4D-80FF-CF83B9AF6563}"/>
              </a:ext>
            </a:extLst>
          </p:cNvPr>
          <p:cNvSpPr/>
          <p:nvPr/>
        </p:nvSpPr>
        <p:spPr>
          <a:xfrm>
            <a:off x="4884710" y="1325563"/>
            <a:ext cx="1822935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6927476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More Laws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" name="Rounded Rectangle 16">
            <a:extLst>
              <a:ext uri="{FF2B5EF4-FFF2-40B4-BE49-F238E27FC236}">
                <a16:creationId xmlns:a16="http://schemas.microsoft.com/office/drawing/2014/main" id="{B04D62B7-ACD7-C04B-8762-BA3E5321259B}"/>
              </a:ext>
            </a:extLst>
          </p:cNvPr>
          <p:cNvSpPr/>
          <p:nvPr/>
        </p:nvSpPr>
        <p:spPr>
          <a:xfrm>
            <a:off x="214337" y="1596002"/>
            <a:ext cx="11714428" cy="1781043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23">
                <a:extLst>
                  <a:ext uri="{FF2B5EF4-FFF2-40B4-BE49-F238E27FC236}">
                    <a16:creationId xmlns:a16="http://schemas.microsoft.com/office/drawing/2014/main" id="{E8B3026D-2FB0-B649-AA5B-791B06EF6063}"/>
                  </a:ext>
                </a:extLst>
              </p:cNvPr>
              <p:cNvSpPr/>
              <p:nvPr/>
            </p:nvSpPr>
            <p:spPr>
              <a:xfrm>
                <a:off x="408414" y="1934939"/>
                <a:ext cx="11375172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3200" b="1" dirty="0">
                    <a:solidFill>
                      <a:srgbClr val="0432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Double Negation</a:t>
                </a:r>
                <a:r>
                  <a:rPr lang="zh-CN" altLang="en-US" sz="32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20204" pitchFamily="34" charset="0"/>
                  </a:rPr>
                  <a:t>（双重否定律）</a:t>
                </a:r>
                <a:r>
                  <a:rPr lang="en-US" altLang="zh-CN" sz="3200" b="1" dirty="0">
                    <a:solidFill>
                      <a:srgbClr val="0432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en-US" altLang="zh-CN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altLang="zh-CN" sz="3200" i="1" dirty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¬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¬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</m:oMath>
                  </m:oMathPara>
                </a14:m>
                <a:endParaRPr lang="en-US" altLang="zh-CN" sz="32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altLang="zh-CN" sz="32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23">
                <a:extLst>
                  <a:ext uri="{FF2B5EF4-FFF2-40B4-BE49-F238E27FC236}">
                    <a16:creationId xmlns:a16="http://schemas.microsoft.com/office/drawing/2014/main" id="{E8B3026D-2FB0-B649-AA5B-791B06EF6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414" y="1934939"/>
                <a:ext cx="11375172" cy="1569660"/>
              </a:xfrm>
              <a:prstGeom prst="rect">
                <a:avLst/>
              </a:prstGeom>
              <a:blipFill>
                <a:blip r:embed="rId2"/>
                <a:stretch>
                  <a:fillRect l="-1339" t="-5645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DF42BB6C-0CC9-9F4D-80FF-CF83B9AF6563}"/>
              </a:ext>
            </a:extLst>
          </p:cNvPr>
          <p:cNvSpPr/>
          <p:nvPr/>
        </p:nvSpPr>
        <p:spPr>
          <a:xfrm>
            <a:off x="4884710" y="1325563"/>
            <a:ext cx="1822935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2890108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More Laws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" name="Rounded Rectangle 16">
            <a:extLst>
              <a:ext uri="{FF2B5EF4-FFF2-40B4-BE49-F238E27FC236}">
                <a16:creationId xmlns:a16="http://schemas.microsoft.com/office/drawing/2014/main" id="{B04D62B7-ACD7-C04B-8762-BA3E5321259B}"/>
              </a:ext>
            </a:extLst>
          </p:cNvPr>
          <p:cNvSpPr/>
          <p:nvPr/>
        </p:nvSpPr>
        <p:spPr>
          <a:xfrm>
            <a:off x="214337" y="1596002"/>
            <a:ext cx="11745600" cy="3142253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E8B3026D-2FB0-B649-AA5B-791B06EF6063}"/>
              </a:ext>
            </a:extLst>
          </p:cNvPr>
          <p:cNvSpPr/>
          <p:nvPr/>
        </p:nvSpPr>
        <p:spPr>
          <a:xfrm>
            <a:off x="439587" y="1918271"/>
            <a:ext cx="113751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Associative Law</a:t>
            </a:r>
            <a:r>
              <a:rPr lang="zh-CN" altLang="en-US" sz="32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（结合律）</a:t>
            </a:r>
            <a:r>
              <a:rPr lang="en-US" altLang="zh-CN" sz="32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3200" i="1" dirty="0"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endParaRPr lang="en-US" altLang="zh-CN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2BB6C-0CC9-9F4D-80FF-CF83B9AF6563}"/>
              </a:ext>
            </a:extLst>
          </p:cNvPr>
          <p:cNvSpPr/>
          <p:nvPr/>
        </p:nvSpPr>
        <p:spPr>
          <a:xfrm>
            <a:off x="4884710" y="1325563"/>
            <a:ext cx="1822935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  <a:endParaRPr lang="en-US" sz="32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843" y="2651126"/>
            <a:ext cx="5257569" cy="153987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698" y="5573423"/>
            <a:ext cx="4552950" cy="428625"/>
          </a:xfrm>
          <a:prstGeom prst="rect">
            <a:avLst/>
          </a:prstGeom>
        </p:spPr>
      </p:pic>
      <p:sp>
        <p:nvSpPr>
          <p:cNvPr id="11" name="Rounded Rectangular Callout 9">
            <a:extLst>
              <a:ext uri="{FF2B5EF4-FFF2-40B4-BE49-F238E27FC236}">
                <a16:creationId xmlns:a16="http://schemas.microsoft.com/office/drawing/2014/main" id="{4DC796E4-9A74-B640-8563-9B5EFD9436CC}"/>
              </a:ext>
            </a:extLst>
          </p:cNvPr>
          <p:cNvSpPr/>
          <p:nvPr/>
        </p:nvSpPr>
        <p:spPr>
          <a:xfrm>
            <a:off x="8979991" y="5201097"/>
            <a:ext cx="2979946" cy="1106102"/>
          </a:xfrm>
          <a:prstGeom prst="wedgeRoundRectCallout">
            <a:avLst>
              <a:gd name="adj1" fmla="val -66797"/>
              <a:gd name="adj2" fmla="val 463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Warning!</a:t>
            </a:r>
          </a:p>
        </p:txBody>
      </p:sp>
    </p:spTree>
    <p:extLst>
      <p:ext uri="{BB962C8B-B14F-4D97-AF65-F5344CB8AC3E}">
        <p14:creationId xmlns:p14="http://schemas.microsoft.com/office/powerpoint/2010/main" val="424546708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More Laws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" name="Rounded Rectangle 16">
            <a:extLst>
              <a:ext uri="{FF2B5EF4-FFF2-40B4-BE49-F238E27FC236}">
                <a16:creationId xmlns:a16="http://schemas.microsoft.com/office/drawing/2014/main" id="{B04D62B7-ACD7-C04B-8762-BA3E5321259B}"/>
              </a:ext>
            </a:extLst>
          </p:cNvPr>
          <p:cNvSpPr/>
          <p:nvPr/>
        </p:nvSpPr>
        <p:spPr>
          <a:xfrm>
            <a:off x="214337" y="1596003"/>
            <a:ext cx="11600422" cy="2747398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E8B3026D-2FB0-B649-AA5B-791B06EF6063}"/>
              </a:ext>
            </a:extLst>
          </p:cNvPr>
          <p:cNvSpPr/>
          <p:nvPr/>
        </p:nvSpPr>
        <p:spPr>
          <a:xfrm>
            <a:off x="439587" y="2062494"/>
            <a:ext cx="113751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Commutative Law</a:t>
            </a:r>
            <a:r>
              <a:rPr lang="zh-CN" altLang="en-US" sz="32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（交换律）</a:t>
            </a:r>
            <a:r>
              <a:rPr lang="en-US" altLang="zh-CN" sz="32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3200" i="1" dirty="0"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endParaRPr lang="en-US" altLang="zh-CN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2BB6C-0CC9-9F4D-80FF-CF83B9AF6563}"/>
              </a:ext>
            </a:extLst>
          </p:cNvPr>
          <p:cNvSpPr/>
          <p:nvPr/>
        </p:nvSpPr>
        <p:spPr>
          <a:xfrm>
            <a:off x="4884710" y="1325563"/>
            <a:ext cx="1822935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  <a:endParaRPr lang="en-US" sz="3200" dirty="0"/>
          </a:p>
        </p:txBody>
      </p:sp>
      <p:sp>
        <p:nvSpPr>
          <p:cNvPr id="11" name="Rounded Rectangular Callout 9">
            <a:extLst>
              <a:ext uri="{FF2B5EF4-FFF2-40B4-BE49-F238E27FC236}">
                <a16:creationId xmlns:a16="http://schemas.microsoft.com/office/drawing/2014/main" id="{4DC796E4-9A74-B640-8563-9B5EFD9436CC}"/>
              </a:ext>
            </a:extLst>
          </p:cNvPr>
          <p:cNvSpPr/>
          <p:nvPr/>
        </p:nvSpPr>
        <p:spPr>
          <a:xfrm>
            <a:off x="8023572" y="4580511"/>
            <a:ext cx="2786659" cy="661221"/>
          </a:xfrm>
          <a:prstGeom prst="wedgeRoundRectCallout">
            <a:avLst>
              <a:gd name="adj1" fmla="val -63464"/>
              <a:gd name="adj2" fmla="val -17388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is wrong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5362" y="2824162"/>
            <a:ext cx="2754039" cy="129063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D223D26-04FA-1D03-9B7F-B77C8FFFAE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5296" y="4538689"/>
            <a:ext cx="3161407" cy="599221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A035D330-1C1B-C1CA-7FEE-8A6562C9E4AB}"/>
              </a:ext>
            </a:extLst>
          </p:cNvPr>
          <p:cNvSpPr/>
          <p:nvPr/>
        </p:nvSpPr>
        <p:spPr>
          <a:xfrm>
            <a:off x="5256002" y="5554445"/>
            <a:ext cx="270940" cy="599221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7A9940C-AC07-6942-A1D0-7766569383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344" y="5544950"/>
            <a:ext cx="3550843" cy="60871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C714258-71A3-6000-2A1A-87D844E170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04609" y="5554445"/>
            <a:ext cx="2646684" cy="500724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D0CCC96B-620C-3B47-B865-3EDDA2914EF3}"/>
              </a:ext>
            </a:extLst>
          </p:cNvPr>
          <p:cNvSpPr/>
          <p:nvPr/>
        </p:nvSpPr>
        <p:spPr>
          <a:xfrm>
            <a:off x="6259344" y="5544950"/>
            <a:ext cx="1501863" cy="608716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E85FD19-4216-AA70-CF0A-6192FAF7ECF3}"/>
              </a:ext>
            </a:extLst>
          </p:cNvPr>
          <p:cNvSpPr/>
          <p:nvPr/>
        </p:nvSpPr>
        <p:spPr>
          <a:xfrm>
            <a:off x="8295072" y="5532437"/>
            <a:ext cx="1501863" cy="608716"/>
          </a:xfrm>
          <a:prstGeom prst="rect">
            <a:avLst/>
          </a:prstGeom>
          <a:noFill/>
          <a:ln w="254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A170587-B432-20F0-EBD0-3AF5AA8397FA}"/>
              </a:ext>
            </a:extLst>
          </p:cNvPr>
          <p:cNvSpPr txBox="1"/>
          <p:nvPr/>
        </p:nvSpPr>
        <p:spPr>
          <a:xfrm>
            <a:off x="6848753" y="6180796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endParaRPr kumimoji="1" lang="zh-CN" altLang="en-US" sz="32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5F76101-DDC3-7E3E-E8CE-9B05BA0886D3}"/>
              </a:ext>
            </a:extLst>
          </p:cNvPr>
          <p:cNvSpPr txBox="1"/>
          <p:nvPr/>
        </p:nvSpPr>
        <p:spPr>
          <a:xfrm>
            <a:off x="8828636" y="6166179"/>
            <a:ext cx="4347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3200" b="1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endParaRPr kumimoji="1" lang="zh-CN" altLang="en-US" sz="3200" b="1">
              <a:solidFill>
                <a:schemeClr val="accent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776024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More Laws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" name="Rounded Rectangle 16">
            <a:extLst>
              <a:ext uri="{FF2B5EF4-FFF2-40B4-BE49-F238E27FC236}">
                <a16:creationId xmlns:a16="http://schemas.microsoft.com/office/drawing/2014/main" id="{B04D62B7-ACD7-C04B-8762-BA3E5321259B}"/>
              </a:ext>
            </a:extLst>
          </p:cNvPr>
          <p:cNvSpPr/>
          <p:nvPr/>
        </p:nvSpPr>
        <p:spPr>
          <a:xfrm>
            <a:off x="214337" y="1308075"/>
            <a:ext cx="11454654" cy="2162490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E8B3026D-2FB0-B649-AA5B-791B06EF6063}"/>
              </a:ext>
            </a:extLst>
          </p:cNvPr>
          <p:cNvSpPr/>
          <p:nvPr/>
        </p:nvSpPr>
        <p:spPr>
          <a:xfrm>
            <a:off x="460368" y="1552133"/>
            <a:ext cx="113751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Idempotent Law</a:t>
            </a:r>
            <a:r>
              <a:rPr lang="zh-CN" altLang="en-US" sz="32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（等幂率）</a:t>
            </a:r>
            <a:r>
              <a:rPr lang="zh-CN" altLang="en-US" sz="3200" b="1" dirty="0">
                <a:solidFill>
                  <a:srgbClr val="0432FF"/>
                </a:solidFill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3200" i="1" dirty="0">
              <a:latin typeface="Cambria Math" panose="02040503050406030204" pitchFamily="18" charset="0"/>
              <a:ea typeface="Cambria Math" panose="02040503050406030204" pitchFamily="18" charset="0"/>
              <a:cs typeface="Arial" panose="020B0604020202020204" pitchFamily="34" charset="0"/>
            </a:endParaRPr>
          </a:p>
          <a:p>
            <a:endParaRPr lang="en-US" altLang="zh-CN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2BB6C-0CC9-9F4D-80FF-CF83B9AF6563}"/>
              </a:ext>
            </a:extLst>
          </p:cNvPr>
          <p:cNvSpPr/>
          <p:nvPr/>
        </p:nvSpPr>
        <p:spPr>
          <a:xfrm>
            <a:off x="4884710" y="1037635"/>
            <a:ext cx="1822935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  <a:endParaRPr lang="en-US" sz="32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556" y="1651974"/>
            <a:ext cx="1933575" cy="1619250"/>
          </a:xfrm>
          <a:prstGeom prst="rect">
            <a:avLst/>
          </a:prstGeom>
        </p:spPr>
      </p:pic>
      <p:sp>
        <p:nvSpPr>
          <p:cNvPr id="10" name="Rounded Rectangle 16">
            <a:extLst>
              <a:ext uri="{FF2B5EF4-FFF2-40B4-BE49-F238E27FC236}">
                <a16:creationId xmlns:a16="http://schemas.microsoft.com/office/drawing/2014/main" id="{B04D62B7-ACD7-C04B-8762-BA3E5321259B}"/>
              </a:ext>
            </a:extLst>
          </p:cNvPr>
          <p:cNvSpPr/>
          <p:nvPr/>
        </p:nvSpPr>
        <p:spPr>
          <a:xfrm>
            <a:off x="214337" y="3733653"/>
            <a:ext cx="11527390" cy="2999656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E8B3026D-2FB0-B649-AA5B-791B06EF6063}"/>
              </a:ext>
            </a:extLst>
          </p:cNvPr>
          <p:cNvSpPr/>
          <p:nvPr/>
        </p:nvSpPr>
        <p:spPr>
          <a:xfrm>
            <a:off x="460368" y="3977712"/>
            <a:ext cx="113751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Identity Law</a:t>
            </a:r>
            <a:r>
              <a:rPr lang="zh-CN" altLang="en-US" sz="32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（同一律）</a:t>
            </a:r>
            <a:r>
              <a:rPr lang="en-US" altLang="zh-CN" sz="32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: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endParaRPr lang="en-US" altLang="zh-CN" sz="3200" i="1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3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5">
            <a:extLst>
              <a:ext uri="{FF2B5EF4-FFF2-40B4-BE49-F238E27FC236}">
                <a16:creationId xmlns:a16="http://schemas.microsoft.com/office/drawing/2014/main" id="{DF42BB6C-0CC9-9F4D-80FF-CF83B9AF6563}"/>
              </a:ext>
            </a:extLst>
          </p:cNvPr>
          <p:cNvSpPr/>
          <p:nvPr/>
        </p:nvSpPr>
        <p:spPr>
          <a:xfrm>
            <a:off x="4884710" y="3551639"/>
            <a:ext cx="1822935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  <a:endParaRPr lang="en-US" sz="32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1968" y="4235525"/>
            <a:ext cx="2190750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60820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6">
            <a:extLst>
              <a:ext uri="{FF2B5EF4-FFF2-40B4-BE49-F238E27FC236}">
                <a16:creationId xmlns:a16="http://schemas.microsoft.com/office/drawing/2014/main" id="{B04D62B7-ACD7-C04B-8762-BA3E5321259B}"/>
              </a:ext>
            </a:extLst>
          </p:cNvPr>
          <p:cNvSpPr/>
          <p:nvPr/>
        </p:nvSpPr>
        <p:spPr>
          <a:xfrm>
            <a:off x="214336" y="1308074"/>
            <a:ext cx="11621204" cy="5477189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362" y="2255536"/>
            <a:ext cx="2343150" cy="208597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More Laws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" name="Rectangle 23">
            <a:extLst>
              <a:ext uri="{FF2B5EF4-FFF2-40B4-BE49-F238E27FC236}">
                <a16:creationId xmlns:a16="http://schemas.microsoft.com/office/drawing/2014/main" id="{E8B3026D-2FB0-B649-AA5B-791B06EF6063}"/>
              </a:ext>
            </a:extLst>
          </p:cNvPr>
          <p:cNvSpPr/>
          <p:nvPr/>
        </p:nvSpPr>
        <p:spPr>
          <a:xfrm>
            <a:off x="460368" y="1552133"/>
            <a:ext cx="1137517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Complementary Law</a:t>
            </a:r>
            <a:r>
              <a:rPr lang="zh-CN" altLang="en-US" sz="32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（补余律）</a:t>
            </a:r>
            <a:r>
              <a:rPr lang="en-US" altLang="zh-CN" sz="32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:</a:t>
            </a:r>
          </a:p>
          <a:p>
            <a:endParaRPr lang="en-US" altLang="zh-CN" sz="3200" b="1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3200" b="1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3200" b="1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3200" b="1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3200" b="1" dirty="0">
              <a:solidFill>
                <a:srgbClr val="0432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3200" b="1" dirty="0">
                <a:solidFill>
                  <a:srgbClr val="0432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Zero Law </a:t>
            </a:r>
            <a:r>
              <a:rPr lang="zh-CN" altLang="en-US" sz="32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（零律）</a:t>
            </a:r>
            <a:r>
              <a:rPr lang="en-US" altLang="zh-CN" sz="3200" b="1" dirty="0">
                <a:solidFill>
                  <a:srgbClr val="0432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: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endParaRPr lang="en-US" altLang="zh-CN" sz="3200" i="1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42BB6C-0CC9-9F4D-80FF-CF83B9AF6563}"/>
              </a:ext>
            </a:extLst>
          </p:cNvPr>
          <p:cNvSpPr/>
          <p:nvPr/>
        </p:nvSpPr>
        <p:spPr>
          <a:xfrm>
            <a:off x="4884710" y="1037635"/>
            <a:ext cx="1822935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  <a:endParaRPr lang="en-US" sz="32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0339" y="4974637"/>
            <a:ext cx="1971675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91015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More Laws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23">
                <a:extLst>
                  <a:ext uri="{FF2B5EF4-FFF2-40B4-BE49-F238E27FC236}">
                    <a16:creationId xmlns:a16="http://schemas.microsoft.com/office/drawing/2014/main" id="{E8B3026D-2FB0-B649-AA5B-791B06EF6063}"/>
                  </a:ext>
                </a:extLst>
              </p:cNvPr>
              <p:cNvSpPr/>
              <p:nvPr/>
            </p:nvSpPr>
            <p:spPr>
              <a:xfrm>
                <a:off x="439587" y="2062494"/>
                <a:ext cx="11375172" cy="20621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3200" b="1" dirty="0">
                    <a:solidFill>
                      <a:srgbClr val="0432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Distributive law</a:t>
                </a:r>
                <a:r>
                  <a:rPr lang="zh-CN" altLang="en-US" sz="3200" b="1" dirty="0">
                    <a:solidFill>
                      <a:srgbClr val="0432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（分配律）</a:t>
                </a:r>
                <a:r>
                  <a:rPr lang="en-US" altLang="zh-CN" sz="3200" b="1" dirty="0">
                    <a:solidFill>
                      <a:srgbClr val="0432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  <a:r>
                  <a:rPr lang="en-US" altLang="zh-CN" sz="32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altLang="zh-CN" sz="3200" i="1" dirty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∨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𝑄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∧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𝑅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)=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𝑃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∨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𝑄</m:t>
                          </m:r>
                        </m:e>
                      </m:d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∧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∨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𝑅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zh-CN" sz="32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∧(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𝑄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∨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𝑅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)=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𝑃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∧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𝑄</m:t>
                          </m:r>
                        </m:e>
                      </m:d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∨(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∧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𝑅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zh-CN" sz="32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US" altLang="zh-CN" sz="32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Rectangle 2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E8B3026D-2FB0-B649-AA5B-791B06EF6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87" y="2062494"/>
                <a:ext cx="11375172" cy="2062103"/>
              </a:xfrm>
              <a:prstGeom prst="rect">
                <a:avLst/>
              </a:prstGeom>
              <a:blipFill rotWithShape="0">
                <a:blip r:embed="rId2"/>
                <a:stretch>
                  <a:fillRect l="-1340" t="-47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DF42BB6C-0CC9-9F4D-80FF-CF83B9AF6563}"/>
              </a:ext>
            </a:extLst>
          </p:cNvPr>
          <p:cNvSpPr/>
          <p:nvPr/>
        </p:nvSpPr>
        <p:spPr>
          <a:xfrm>
            <a:off x="4884710" y="1325563"/>
            <a:ext cx="1822935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  <a:endParaRPr lang="en-US" sz="32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223" y="4591089"/>
            <a:ext cx="4010025" cy="571500"/>
          </a:xfrm>
          <a:prstGeom prst="rect">
            <a:avLst/>
          </a:prstGeom>
        </p:spPr>
      </p:pic>
      <p:sp>
        <p:nvSpPr>
          <p:cNvPr id="11" name="Rounded Rectangle 16">
            <a:extLst>
              <a:ext uri="{FF2B5EF4-FFF2-40B4-BE49-F238E27FC236}">
                <a16:creationId xmlns:a16="http://schemas.microsoft.com/office/drawing/2014/main" id="{B04D62B7-ACD7-C04B-8762-BA3E5321259B}"/>
              </a:ext>
            </a:extLst>
          </p:cNvPr>
          <p:cNvSpPr/>
          <p:nvPr/>
        </p:nvSpPr>
        <p:spPr>
          <a:xfrm>
            <a:off x="214338" y="1626482"/>
            <a:ext cx="11600421" cy="3936435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23">
                <a:extLst>
                  <a:ext uri="{FF2B5EF4-FFF2-40B4-BE49-F238E27FC236}">
                    <a16:creationId xmlns:a16="http://schemas.microsoft.com/office/drawing/2014/main" id="{E8B3026D-2FB0-B649-AA5B-791B06EF6063}"/>
                  </a:ext>
                </a:extLst>
              </p:cNvPr>
              <p:cNvSpPr/>
              <p:nvPr/>
            </p:nvSpPr>
            <p:spPr>
              <a:xfrm>
                <a:off x="439587" y="1926476"/>
                <a:ext cx="11375172" cy="25545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3200" b="1" dirty="0">
                    <a:solidFill>
                      <a:srgbClr val="0432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Distributive Law</a:t>
                </a:r>
                <a:r>
                  <a:rPr lang="zh-CN" altLang="en-US" sz="32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20204" pitchFamily="34" charset="0"/>
                  </a:rPr>
                  <a:t>（分配律）</a:t>
                </a:r>
                <a:r>
                  <a:rPr lang="en-US" altLang="zh-CN" sz="32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20204" pitchFamily="34" charset="0"/>
                  </a:rPr>
                  <a:t>:</a:t>
                </a:r>
                <a:r>
                  <a:rPr lang="en-US" altLang="zh-CN" sz="320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20204" pitchFamily="34" charset="0"/>
                  </a:rPr>
                  <a:t> </a:t>
                </a:r>
                <a:endParaRPr lang="en-US" altLang="zh-CN" sz="3200" i="1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∨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𝑄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∧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𝑅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)=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𝑃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∨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𝑄</m:t>
                          </m:r>
                        </m:e>
                      </m:d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∧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∨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𝑅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altLang="zh-CN" sz="32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𝑃</m:t>
                      </m:r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∧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𝑄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∨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𝑅</m:t>
                          </m:r>
                        </m:e>
                      </m:d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  <m:t>𝑃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∧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𝑄</m:t>
                          </m:r>
                        </m:e>
                      </m:d>
                      <m:r>
                        <a:rPr lang="en-US" altLang="zh-CN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∨</m:t>
                      </m:r>
                      <m:d>
                        <m:dPr>
                          <m:ctrlP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𝑃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∧</m:t>
                          </m:r>
                          <m:r>
                            <a:rPr lang="en-US" altLang="zh-CN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𝑅</m:t>
                          </m:r>
                        </m:e>
                      </m:d>
                    </m:oMath>
                  </m:oMathPara>
                </a14:m>
                <a:endParaRPr lang="en-US" altLang="zh-CN" sz="3200" i="1" dirty="0"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endParaRPr lang="en-US" altLang="zh-CN" sz="32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altLang="zh-CN" sz="3200" b="1" dirty="0">
                    <a:solidFill>
                      <a:srgbClr val="0432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Absorption Law</a:t>
                </a:r>
                <a:r>
                  <a:rPr lang="zh-CN" altLang="en-US" sz="32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20204" pitchFamily="34" charset="0"/>
                  </a:rPr>
                  <a:t>（吸收律）</a:t>
                </a:r>
                <a:r>
                  <a:rPr lang="en-US" altLang="zh-CN" sz="3200" b="1" dirty="0">
                    <a:solidFill>
                      <a:srgbClr val="0432FF"/>
                    </a:solidFill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20204" pitchFamily="34" charset="0"/>
                  </a:rPr>
                  <a:t>:</a:t>
                </a:r>
                <a:r>
                  <a:rPr lang="en-US" altLang="zh-CN" sz="3200" dirty="0">
                    <a:latin typeface="Microsoft YaHei" panose="020B0503020204020204" pitchFamily="34" charset="-122"/>
                    <a:ea typeface="Microsoft YaHei" panose="020B0503020204020204" pitchFamily="34" charset="-122"/>
                    <a:cs typeface="Arial" panose="020B0604020202020204" pitchFamily="34" charset="0"/>
                  </a:rPr>
                  <a:t> </a:t>
                </a:r>
                <a:endParaRPr lang="en-US" altLang="zh-CN" sz="3200" i="1" dirty="0">
                  <a:latin typeface="Microsoft YaHei" panose="020B0503020204020204" pitchFamily="34" charset="-122"/>
                  <a:ea typeface="Microsoft YaHei" panose="020B0503020204020204" pitchFamily="34" charset="-122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Rectangle 23">
                <a:extLst>
                  <a:ext uri="{FF2B5EF4-FFF2-40B4-BE49-F238E27FC236}">
                    <a16:creationId xmlns:a16="http://schemas.microsoft.com/office/drawing/2014/main" id="{E8B3026D-2FB0-B649-AA5B-791B06EF6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587" y="1926476"/>
                <a:ext cx="11375172" cy="2554545"/>
              </a:xfrm>
              <a:prstGeom prst="rect">
                <a:avLst/>
              </a:prstGeom>
              <a:blipFill>
                <a:blip r:embed="rId4"/>
                <a:stretch>
                  <a:fillRect l="-1338" t="-2970" b="-6931"/>
                </a:stretch>
              </a:blipFill>
            </p:spPr>
            <p:txBody>
              <a:bodyPr/>
              <a:lstStyle/>
              <a:p>
                <a:r>
                  <a:rPr lang="en-C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5">
            <a:extLst>
              <a:ext uri="{FF2B5EF4-FFF2-40B4-BE49-F238E27FC236}">
                <a16:creationId xmlns:a16="http://schemas.microsoft.com/office/drawing/2014/main" id="{DF42BB6C-0CC9-9F4D-80FF-CF83B9AF6563}"/>
              </a:ext>
            </a:extLst>
          </p:cNvPr>
          <p:cNvSpPr/>
          <p:nvPr/>
        </p:nvSpPr>
        <p:spPr>
          <a:xfrm>
            <a:off x="4884710" y="1325563"/>
            <a:ext cx="1822935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  <a:endParaRPr lang="en-US" sz="3200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8882" y="4485811"/>
            <a:ext cx="3151636" cy="1046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934866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6"/>
          <p:cNvSpPr/>
          <p:nvPr/>
        </p:nvSpPr>
        <p:spPr>
          <a:xfrm>
            <a:off x="237744" y="1299836"/>
            <a:ext cx="11722608" cy="2849312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Tautology (</a:t>
            </a:r>
            <a:r>
              <a:rPr lang="zh-CN" alt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重言式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CN" alt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永真式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 proposition which is always true under any interpretation.</a:t>
            </a: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Contradiction (</a:t>
            </a:r>
            <a:r>
              <a:rPr lang="zh-CN" alt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矛盾式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 proposition which is always false under any interpretation.</a:t>
            </a: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a proposition can be true under some interpretation, it is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satisfiable (</a:t>
            </a:r>
            <a:r>
              <a:rPr lang="zh-CN" alt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可满足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Rectangle 8"/>
          <p:cNvSpPr/>
          <p:nvPr/>
        </p:nvSpPr>
        <p:spPr>
          <a:xfrm>
            <a:off x="4784954" y="1026852"/>
            <a:ext cx="1927131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占位符 2"/>
              <p:cNvSpPr>
                <a:spLocks noGrp="1"/>
              </p:cNvSpPr>
              <p:nvPr>
                <p:ph type="body" idx="1"/>
              </p:nvPr>
            </p:nvSpPr>
            <p:spPr>
              <a:xfrm>
                <a:off x="237744" y="4736591"/>
                <a:ext cx="11064899" cy="2121409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</m:oMath>
                </a14:m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a 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tautology iff.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¬</m:t>
                    </m:r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</m:oMath>
                </a14:m>
                <a:r>
                  <a:rPr lang="en-US" altLang="zh-CN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is a contradiction (</a:t>
                </a:r>
                <a:r>
                  <a:rPr lang="en-US" altLang="zh-CN" sz="24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unsatisfiable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).</a:t>
                </a:r>
              </a:p>
              <a:p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We can represent a problem as a WFF and prove it by</a:t>
                </a:r>
              </a:p>
              <a:p>
                <a:pPr lvl="1"/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Truth table (very complex because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rows)</a:t>
                </a:r>
              </a:p>
              <a:p>
                <a:pPr lvl="1"/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SAT solver</a:t>
                </a:r>
              </a:p>
              <a:p>
                <a:pPr lvl="1"/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Deduction</a:t>
                </a:r>
              </a:p>
            </p:txBody>
          </p:sp>
        </mc:Choice>
        <mc:Fallback xmlns="">
          <p:sp>
            <p:nvSpPr>
              <p:cNvPr id="12" name="文本占位符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37744" y="4736591"/>
                <a:ext cx="11064899" cy="2121409"/>
              </a:xfrm>
              <a:blipFill rotWithShape="1">
                <a:blip r:embed="rId2"/>
                <a:stretch>
                  <a:fillRect l="-2" t="-186" r="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Special</a:t>
            </a:r>
            <a:r>
              <a:rPr lang="zh-CN" altLang="en-US" sz="4800" b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Formulas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519" y="2146802"/>
            <a:ext cx="1133475" cy="4191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3290" y="3283075"/>
            <a:ext cx="1143000" cy="4000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6408" y="4015723"/>
            <a:ext cx="4123944" cy="3950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SAT Solver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1" name="文本占位符 2"/>
          <p:cNvSpPr>
            <a:spLocks noGrp="1"/>
          </p:cNvSpPr>
          <p:nvPr>
            <p:ph type="body" idx="1"/>
          </p:nvPr>
        </p:nvSpPr>
        <p:spPr>
          <a:xfrm>
            <a:off x="807026" y="3689266"/>
            <a:ext cx="10515600" cy="2181035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SAT solver is used to solve SAT problem.</a:t>
            </a:r>
          </a:p>
          <a:p>
            <a:r>
              <a:rPr lang="en-US" altLang="zh-CN" sz="2400" dirty="0"/>
              <a:t>Given a WFF, SAT solver returns “sat” or “unsat”.</a:t>
            </a:r>
          </a:p>
          <a:p>
            <a:r>
              <a:rPr lang="en-US" altLang="zh-CN" sz="2400" dirty="0"/>
              <a:t>The WFF must be in a normal form (</a:t>
            </a:r>
            <a:r>
              <a:rPr lang="zh-CN" altLang="en-US" sz="2400" dirty="0"/>
              <a:t>范式</a:t>
            </a:r>
            <a:r>
              <a:rPr lang="en-US" altLang="zh-CN" sz="2400" dirty="0"/>
              <a:t>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694241" y="1738603"/>
                <a:ext cx="84426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∧</m:t>
                    </m:r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¬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𝑃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1∧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𝑃</m:t>
                        </m:r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e>
                    </m:d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∧¬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2∧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3)∧¬(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1∧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3)</m:t>
                    </m:r>
                  </m:oMath>
                </a14:m>
                <a:r>
                  <a:rPr lang="en-US" altLang="zh-CN" sz="2400" dirty="0">
                    <a:ea typeface="Cambria Math" panose="02040503050406030204" pitchFamily="18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∧¬(¬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1∧¬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𝑃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2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zh-CN" altLang="en-US" sz="2400"/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241" y="1738603"/>
                <a:ext cx="8442632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2" t="-132" r="6" b="1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ounded Rectangle 6"/>
          <p:cNvSpPr/>
          <p:nvPr/>
        </p:nvSpPr>
        <p:spPr>
          <a:xfrm>
            <a:off x="257727" y="1360615"/>
            <a:ext cx="11614199" cy="1991804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computer science, the satisfiability problem (abbreviated SATISFIABILITY or SAT) is the problem of determining if there exists an interpretation that satisfies a given formula. </a:t>
            </a:r>
          </a:p>
        </p:txBody>
      </p:sp>
      <p:sp>
        <p:nvSpPr>
          <p:cNvPr id="20" name="Rectangle 8"/>
          <p:cNvSpPr/>
          <p:nvPr/>
        </p:nvSpPr>
        <p:spPr>
          <a:xfrm>
            <a:off x="4578383" y="1099005"/>
            <a:ext cx="1927131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Normal Form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" name="文本占位符 2"/>
          <p:cNvSpPr>
            <a:spLocks noGrp="1"/>
          </p:cNvSpPr>
          <p:nvPr>
            <p:ph type="body" idx="1"/>
          </p:nvPr>
        </p:nvSpPr>
        <p:spPr>
          <a:xfrm>
            <a:off x="356286" y="1401756"/>
            <a:ext cx="11402898" cy="5044764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 literal</a:t>
            </a:r>
            <a:r>
              <a:rPr lang="zh-CN" altLang="en-US" sz="2400">
                <a:latin typeface="Arial" panose="020B0604020202020204" pitchFamily="34" charset="0"/>
                <a:cs typeface="Arial" panose="020B0604020202020204" pitchFamily="34" charset="0"/>
              </a:rPr>
              <a:t>（文字）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is a propositional variable or its negation.</a:t>
            </a:r>
          </a:p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 clause</a:t>
            </a:r>
            <a:r>
              <a:rPr lang="zh-CN" altLang="en-US" sz="2400">
                <a:latin typeface="Arial" panose="020B0604020202020204" pitchFamily="34" charset="0"/>
                <a:cs typeface="Arial" panose="020B0604020202020204" pitchFamily="34" charset="0"/>
              </a:rPr>
              <a:t>（析取式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CN" altLang="en-US" sz="2400">
                <a:latin typeface="Arial" panose="020B0604020202020204" pitchFamily="34" charset="0"/>
                <a:cs typeface="Arial" panose="020B0604020202020204" pitchFamily="34" charset="0"/>
              </a:rPr>
              <a:t>子句）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is a disjunction of one or more literals.</a:t>
            </a:r>
          </a:p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 conjunctive clause</a:t>
            </a:r>
            <a:r>
              <a:rPr lang="zh-CN" altLang="en-US" sz="2400">
                <a:latin typeface="Arial" panose="020B0604020202020204" pitchFamily="34" charset="0"/>
                <a:cs typeface="Arial" panose="020B0604020202020204" pitchFamily="34" charset="0"/>
              </a:rPr>
              <a:t>（合取式） 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is a conjunction of one or more literals.</a:t>
            </a:r>
          </a:p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Conjunctive normal form (</a:t>
            </a:r>
            <a:r>
              <a:rPr lang="zh-CN" altLang="en-US" sz="2400">
                <a:latin typeface="Arial" panose="020B0604020202020204" pitchFamily="34" charset="0"/>
                <a:cs typeface="Arial" panose="020B0604020202020204" pitchFamily="34" charset="0"/>
              </a:rPr>
              <a:t>合取范式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conjunction of one or more clauses.</a:t>
            </a:r>
          </a:p>
          <a:p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Disjunctive normal form (</a:t>
            </a:r>
            <a:r>
              <a:rPr lang="zh-CN" alt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析取范式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A disjunction of one or more conjunction clauses.</a:t>
            </a:r>
          </a:p>
          <a:p>
            <a:pPr lvl="1"/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formula can be converted to CNF or DNF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4506" y="2800471"/>
            <a:ext cx="3838575" cy="4857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8140" y="3657438"/>
            <a:ext cx="3152775" cy="5334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6F0376-84D3-FA42-9A18-87692B766B9A}"/>
              </a:ext>
            </a:extLst>
          </p:cNvPr>
          <p:cNvSpPr txBox="1"/>
          <p:nvPr/>
        </p:nvSpPr>
        <p:spPr>
          <a:xfrm>
            <a:off x="3068877" y="25177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Converting to CNF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652" y="1774781"/>
            <a:ext cx="6105525" cy="14859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702" y="1795374"/>
            <a:ext cx="6086475" cy="1914525"/>
          </a:xfrm>
          <a:prstGeom prst="rect">
            <a:avLst/>
          </a:prstGeom>
        </p:spPr>
      </p:pic>
      <p:sp>
        <p:nvSpPr>
          <p:cNvPr id="7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8083643" y="2131197"/>
            <a:ext cx="3969811" cy="1981533"/>
          </a:xfrm>
          <a:prstGeom prst="wedgeRoundRectCallout">
            <a:avLst>
              <a:gd name="adj1" fmla="val -59237"/>
              <a:gd name="adj2" fmla="val -449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Bradley Hand ITC"/>
              </a:rPr>
              <a:t>Step2: repeatedly use De Morgan's laws and double negation law to move “not” inside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7997104" y="53016"/>
            <a:ext cx="4056351" cy="2078181"/>
          </a:xfrm>
          <a:prstGeom prst="wedgeRoundRectCallout">
            <a:avLst>
              <a:gd name="adj1" fmla="val -64363"/>
              <a:gd name="adj2" fmla="val 52653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Bradley Hand ITC"/>
              </a:rPr>
              <a:t>Step1: eliminate implication and </a:t>
            </a:r>
            <a:r>
              <a:rPr lang="en-US" altLang="zh-CN" sz="2800" b="1" dirty="0" err="1">
                <a:solidFill>
                  <a:srgbClr val="FF0000"/>
                </a:solidFill>
                <a:latin typeface="Bradley Hand ITC"/>
              </a:rPr>
              <a:t>biconditional</a:t>
            </a:r>
            <a:r>
              <a:rPr lang="en-US" altLang="zh-CN" sz="2800" b="1" dirty="0">
                <a:solidFill>
                  <a:srgbClr val="FF0000"/>
                </a:solidFill>
                <a:latin typeface="Bradley Hand ITC"/>
              </a:rPr>
              <a:t> connectives.</a:t>
            </a:r>
          </a:p>
        </p:txBody>
      </p:sp>
      <p:sp>
        <p:nvSpPr>
          <p:cNvPr id="9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2670465" y="4112730"/>
            <a:ext cx="4368224" cy="1981533"/>
          </a:xfrm>
          <a:prstGeom prst="wedgeRoundRectCallout">
            <a:avLst>
              <a:gd name="adj1" fmla="val -31544"/>
              <a:gd name="adj2" fmla="val -69626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2800" b="1" dirty="0">
                <a:solidFill>
                  <a:srgbClr val="FF0000"/>
                </a:solidFill>
                <a:latin typeface="Bradley Hand ITC"/>
              </a:rPr>
              <a:t>Step3: repeatedly use distributive law to get CNF</a:t>
            </a:r>
          </a:p>
        </p:txBody>
      </p:sp>
    </p:spTree>
    <p:extLst>
      <p:ext uri="{BB962C8B-B14F-4D97-AF65-F5344CB8AC3E}">
        <p14:creationId xmlns:p14="http://schemas.microsoft.com/office/powerpoint/2010/main" val="1645325037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Principle Normal Form (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主范式</a:t>
            </a: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5" name="文本占位符 2"/>
          <p:cNvSpPr>
            <a:spLocks noGrp="1"/>
          </p:cNvSpPr>
          <p:nvPr>
            <p:ph type="body" idx="1"/>
          </p:nvPr>
        </p:nvSpPr>
        <p:spPr>
          <a:xfrm>
            <a:off x="328854" y="1401756"/>
            <a:ext cx="11750370" cy="5264220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Given n propositional variables, if every variable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exists once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a conjunction clause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 the clause is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minterm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极小项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Principal Disjunction Normal Form (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主析取范式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lvl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Disjunction of minterms</a:t>
            </a:r>
          </a:p>
          <a:p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Given n propositional variables, if every variable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exists once in a disjunction clause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 the clause is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maxterm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极大项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Principal Conjunction Normal Form (</a:t>
            </a:r>
            <a:r>
              <a:rPr lang="zh-CN" altLang="en-US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主合取范式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/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Conjunction of maxterms</a:t>
            </a:r>
          </a:p>
          <a:p>
            <a:pPr lvl="1"/>
            <a:endParaRPr lang="en-US" altLang="zh-CN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SAT solver do not use PNF because CNF is enough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3177" y="2561534"/>
            <a:ext cx="7175695" cy="53017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177" y="4809744"/>
            <a:ext cx="3161723" cy="429923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DPLL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6" name="Rounded Rectangle 6"/>
          <p:cNvSpPr/>
          <p:nvPr/>
        </p:nvSpPr>
        <p:spPr>
          <a:xfrm>
            <a:off x="790412" y="2825794"/>
            <a:ext cx="10739600" cy="3571139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Iteratively process by following steps:</a:t>
            </a:r>
          </a:p>
          <a:p>
            <a:pPr marL="457200" lvl="0" indent="-457200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Guess the truth value of an undefined literal</a:t>
            </a:r>
          </a:p>
          <a:p>
            <a:pPr marL="457200" lvl="0" indent="-457200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Infer the truth value of other variables with inference rules</a:t>
            </a:r>
          </a:p>
          <a:p>
            <a:pPr marL="457200" lvl="0" indent="-457200">
              <a:lnSpc>
                <a:spcPct val="150000"/>
              </a:lnSpc>
              <a:spcBef>
                <a:spcPts val="1000"/>
              </a:spcBef>
              <a:buFontTx/>
              <a:buChar char="-"/>
            </a:pPr>
            <a:r>
              <a:rPr lang="en-US" altLang="zh-C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a clause is false and there is a decision literal, backtrack and re-guess a variable</a:t>
            </a:r>
          </a:p>
        </p:txBody>
      </p:sp>
      <p:sp>
        <p:nvSpPr>
          <p:cNvPr id="7" name="Rectangle 8"/>
          <p:cNvSpPr/>
          <p:nvPr/>
        </p:nvSpPr>
        <p:spPr>
          <a:xfrm>
            <a:off x="4934906" y="2600025"/>
            <a:ext cx="1842171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OVERVIEW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6"/>
          <p:cNvSpPr/>
          <p:nvPr/>
        </p:nvSpPr>
        <p:spPr>
          <a:xfrm>
            <a:off x="787157" y="1552209"/>
            <a:ext cx="10742855" cy="819515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literal is defined if its truth value has been guessed or inferred. </a:t>
            </a:r>
          </a:p>
        </p:txBody>
      </p:sp>
      <p:sp>
        <p:nvSpPr>
          <p:cNvPr id="9" name="Rectangle 10"/>
          <p:cNvSpPr/>
          <p:nvPr/>
        </p:nvSpPr>
        <p:spPr>
          <a:xfrm>
            <a:off x="4921298" y="1321377"/>
            <a:ext cx="1917174" cy="461665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48" y="4275682"/>
            <a:ext cx="3845853" cy="384012"/>
          </a:xfrm>
          <a:prstGeom prst="rect">
            <a:avLst/>
          </a:prstGeom>
        </p:spPr>
      </p:pic>
      <p:sp>
        <p:nvSpPr>
          <p:cNvPr id="6" name="Rounded Rectangular Callout 9">
            <a:extLst>
              <a:ext uri="{FF2B5EF4-FFF2-40B4-BE49-F238E27FC236}">
                <a16:creationId xmlns:a16="http://schemas.microsoft.com/office/drawing/2014/main" id="{4DC796E4-9A74-B640-8563-9B5EFD9436CC}"/>
              </a:ext>
            </a:extLst>
          </p:cNvPr>
          <p:cNvSpPr/>
          <p:nvPr/>
        </p:nvSpPr>
        <p:spPr>
          <a:xfrm>
            <a:off x="1557644" y="4851951"/>
            <a:ext cx="9534899" cy="1416113"/>
          </a:xfrm>
          <a:prstGeom prst="wedgeRoundRectCallout">
            <a:avLst>
              <a:gd name="adj1" fmla="val -55949"/>
              <a:gd name="adj2" fmla="val -4777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A is an undefined literal. We can guess A=F temporarily which makes A to be a decision literal.</a:t>
            </a:r>
          </a:p>
        </p:txBody>
      </p:sp>
      <p:sp>
        <p:nvSpPr>
          <p:cNvPr id="7" name="矩形 6"/>
          <p:cNvSpPr/>
          <p:nvPr/>
        </p:nvSpPr>
        <p:spPr>
          <a:xfrm>
            <a:off x="385048" y="4167842"/>
            <a:ext cx="439821" cy="599692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ounded Rectangle 6">
                <a:extLst>
                  <a:ext uri="{FF2B5EF4-FFF2-40B4-BE49-F238E27FC236}">
                    <a16:creationId xmlns:a16="http://schemas.microsoft.com/office/drawing/2014/main" id="{E3FB3662-4E06-C847-8530-45AFA956BA0A}"/>
                  </a:ext>
                </a:extLst>
              </p:cNvPr>
              <p:cNvSpPr/>
              <p:nvPr/>
            </p:nvSpPr>
            <p:spPr>
              <a:xfrm>
                <a:off x="49145" y="1194820"/>
                <a:ext cx="11926143" cy="2284877"/>
              </a:xfrm>
              <a:prstGeom prst="roundRect">
                <a:avLst>
                  <a:gd name="adj" fmla="val 10699"/>
                </a:avLst>
              </a:prstGeom>
              <a:solidFill>
                <a:srgbClr val="FFFFFF"/>
              </a:solidFill>
              <a:ln w="28575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lvl="0">
                  <a:lnSpc>
                    <a:spcPct val="150000"/>
                  </a:lnSpc>
                  <a:spcBef>
                    <a:spcPts val="1000"/>
                  </a:spcBef>
                </a:pPr>
                <a:r>
                  <a:rPr lang="en-US" altLang="zh-CN" sz="2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literal </a:t>
                </a:r>
                <a:r>
                  <a:rPr lang="en-US" altLang="zh-CN" sz="2800" i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is defined by ”</a:t>
                </a:r>
                <a:r>
                  <a:rPr lang="en-US" altLang="zh-CN" sz="28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guessing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”, then it is annotated as a “</a:t>
                </a:r>
                <a:r>
                  <a:rPr lang="en-US" altLang="zh-CN" sz="2800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decision literal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”. If all defined literals can not satisfy formula F, then </a:t>
                </a:r>
                <a14:m>
                  <m:oMath xmlns:m="http://schemas.openxmlformats.org/officeDocument/2006/math">
                    <m:r>
                      <a:rPr lang="en-US" altLang="zh-CN" sz="2800" b="1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¬</m:t>
                    </m:r>
                  </m:oMath>
                </a14:m>
                <a:r>
                  <a:rPr lang="en-US" altLang="zh-CN" sz="2800" i="1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 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must be considered.  </a:t>
                </a:r>
              </a:p>
            </p:txBody>
          </p:sp>
        </mc:Choice>
        <mc:Fallback xmlns="">
          <p:sp>
            <p:nvSpPr>
              <p:cNvPr id="8" name="Rounded Rectangle 6">
                <a:extLst>
                  <a:ext uri="{FF2B5EF4-FFF2-40B4-BE49-F238E27FC236}">
                    <a16:creationId xmlns:a16="http://schemas.microsoft.com/office/drawing/2014/main" id="{E3FB3662-4E06-C847-8530-45AFA956BA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45" y="1194820"/>
                <a:ext cx="11926143" cy="2284877"/>
              </a:xfrm>
              <a:prstGeom prst="roundRect">
                <a:avLst>
                  <a:gd name="adj" fmla="val 10699"/>
                </a:avLst>
              </a:prstGeom>
              <a:blipFill>
                <a:blip r:embed="rId4"/>
                <a:stretch>
                  <a:fillRect l="-742"/>
                </a:stretch>
              </a:blipFill>
              <a:ln w="28575" cap="flat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531DD135-2B11-7347-83D2-590B09D639B6}"/>
              </a:ext>
            </a:extLst>
          </p:cNvPr>
          <p:cNvSpPr/>
          <p:nvPr/>
        </p:nvSpPr>
        <p:spPr>
          <a:xfrm>
            <a:off x="4539699" y="902433"/>
            <a:ext cx="2945037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DECIDE RULE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ECE1461-35F5-E699-9D1F-978B05F872C1}"/>
              </a:ext>
            </a:extLst>
          </p:cNvPr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DPLL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1362762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2" name="Rounded Rectangle 6">
            <a:extLst>
              <a:ext uri="{FF2B5EF4-FFF2-40B4-BE49-F238E27FC236}">
                <a16:creationId xmlns:a16="http://schemas.microsoft.com/office/drawing/2014/main" id="{E3FB3662-4E06-C847-8530-45AFA956BA0A}"/>
              </a:ext>
            </a:extLst>
          </p:cNvPr>
          <p:cNvSpPr/>
          <p:nvPr/>
        </p:nvSpPr>
        <p:spPr>
          <a:xfrm>
            <a:off x="265856" y="1202962"/>
            <a:ext cx="11830065" cy="2968712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satisfy a CNF formula, all its clauses have to be true. Hence, if a clause of </a:t>
            </a:r>
            <a:r>
              <a:rPr lang="en-US" altLang="zh-CN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contains a literal </a:t>
            </a:r>
            <a:r>
              <a:rPr lang="en-US" altLang="zh-CN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whose truth value is not defined by the current assignment while all the remaining literals of the clause are false, </a:t>
            </a:r>
            <a:r>
              <a:rPr lang="en-US" altLang="zh-CN" sz="28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 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be defined to be true.</a:t>
            </a: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531DD135-2B11-7347-83D2-590B09D639B6}"/>
              </a:ext>
            </a:extLst>
          </p:cNvPr>
          <p:cNvSpPr/>
          <p:nvPr/>
        </p:nvSpPr>
        <p:spPr>
          <a:xfrm>
            <a:off x="3818286" y="924821"/>
            <a:ext cx="4844596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UNITPROPAGATE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RULE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5" y="4649280"/>
            <a:ext cx="3845853" cy="384012"/>
          </a:xfrm>
          <a:prstGeom prst="rect">
            <a:avLst/>
          </a:prstGeom>
        </p:spPr>
      </p:pic>
      <p:sp>
        <p:nvSpPr>
          <p:cNvPr id="15" name="Rounded Rectangular Callout 9">
            <a:extLst>
              <a:ext uri="{FF2B5EF4-FFF2-40B4-BE49-F238E27FC236}">
                <a16:creationId xmlns:a16="http://schemas.microsoft.com/office/drawing/2014/main" id="{4DC796E4-9A74-B640-8563-9B5EFD9436CC}"/>
              </a:ext>
            </a:extLst>
          </p:cNvPr>
          <p:cNvSpPr/>
          <p:nvPr/>
        </p:nvSpPr>
        <p:spPr>
          <a:xfrm>
            <a:off x="4396973" y="5033292"/>
            <a:ext cx="6555949" cy="1709530"/>
          </a:xfrm>
          <a:prstGeom prst="wedgeRoundRectCallout">
            <a:avLst>
              <a:gd name="adj1" fmla="val -68383"/>
              <a:gd name="adj2" fmla="val -39135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Because we guess A=F, then we can infer that B=F. Then we can infer C=F according to the second clause.</a:t>
            </a:r>
          </a:p>
        </p:txBody>
      </p:sp>
      <p:sp>
        <p:nvSpPr>
          <p:cNvPr id="16" name="矩形 15"/>
          <p:cNvSpPr/>
          <p:nvPr/>
        </p:nvSpPr>
        <p:spPr>
          <a:xfrm>
            <a:off x="405005" y="4541440"/>
            <a:ext cx="1195195" cy="599692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803391" y="4541440"/>
            <a:ext cx="1195195" cy="599692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056831-A74C-7C0D-D537-A09087A7CCE0}"/>
              </a:ext>
            </a:extLst>
          </p:cNvPr>
          <p:cNvSpPr txBox="1"/>
          <p:nvPr/>
        </p:nvSpPr>
        <p:spPr>
          <a:xfrm>
            <a:off x="152399" y="2285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DPLL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902285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E3FB3662-4E06-C847-8530-45AFA956BA0A}"/>
              </a:ext>
            </a:extLst>
          </p:cNvPr>
          <p:cNvSpPr/>
          <p:nvPr/>
        </p:nvSpPr>
        <p:spPr>
          <a:xfrm>
            <a:off x="171028" y="1261499"/>
            <a:ext cx="11849943" cy="2577949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a conflicting clause C is detected and there is defined decision literal </a:t>
            </a:r>
            <a:r>
              <a:rPr lang="en-US" altLang="zh-C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then the rule backtracks by replacing the most recent decision literal </a:t>
            </a:r>
            <a:r>
              <a:rPr lang="en-US" altLang="zh-C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en-US" altLang="zh-C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¬l 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removing any subsequent literals in the current assignment. Note that </a:t>
            </a:r>
            <a:r>
              <a:rPr lang="en-US" altLang="zh-C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¬l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annotated as a non-decision literal, since the other possibility </a:t>
            </a:r>
            <a:r>
              <a:rPr lang="en-US" altLang="zh-C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has already been explored.</a:t>
            </a:r>
            <a:endParaRPr lang="en-US" altLang="zh-CN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531DD135-2B11-7347-83D2-590B09D639B6}"/>
              </a:ext>
            </a:extLst>
          </p:cNvPr>
          <p:cNvSpPr/>
          <p:nvPr/>
        </p:nvSpPr>
        <p:spPr>
          <a:xfrm>
            <a:off x="4250858" y="886982"/>
            <a:ext cx="3903633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BACKTRACK RULE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05" y="4649280"/>
            <a:ext cx="3845853" cy="384012"/>
          </a:xfrm>
          <a:prstGeom prst="rect">
            <a:avLst/>
          </a:prstGeom>
        </p:spPr>
      </p:pic>
      <p:sp>
        <p:nvSpPr>
          <p:cNvPr id="16" name="Rounded Rectangular Callout 9">
            <a:extLst>
              <a:ext uri="{FF2B5EF4-FFF2-40B4-BE49-F238E27FC236}">
                <a16:creationId xmlns:a16="http://schemas.microsoft.com/office/drawing/2014/main" id="{4DC796E4-9A74-B640-8563-9B5EFD9436CC}"/>
              </a:ext>
            </a:extLst>
          </p:cNvPr>
          <p:cNvSpPr/>
          <p:nvPr/>
        </p:nvSpPr>
        <p:spPr>
          <a:xfrm>
            <a:off x="5277037" y="4472203"/>
            <a:ext cx="6043634" cy="2157197"/>
          </a:xfrm>
          <a:prstGeom prst="wedgeRoundRectCallout">
            <a:avLst>
              <a:gd name="adj1" fmla="val -61409"/>
              <a:gd name="adj2" fmla="val -3157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Because A=B=C=F, then the last clause is F. Now we can backtrack and guess A=T. Now A is not a decision literal.</a:t>
            </a:r>
          </a:p>
        </p:txBody>
      </p:sp>
      <p:sp>
        <p:nvSpPr>
          <p:cNvPr id="18" name="矩形 17"/>
          <p:cNvSpPr/>
          <p:nvPr/>
        </p:nvSpPr>
        <p:spPr>
          <a:xfrm>
            <a:off x="3282387" y="4541440"/>
            <a:ext cx="968472" cy="599692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Rounded Rectangular Callout 9">
            <a:extLst>
              <a:ext uri="{FF2B5EF4-FFF2-40B4-BE49-F238E27FC236}">
                <a16:creationId xmlns:a16="http://schemas.microsoft.com/office/drawing/2014/main" id="{4DC796E4-9A74-B640-8563-9B5EFD9436CC}"/>
              </a:ext>
            </a:extLst>
          </p:cNvPr>
          <p:cNvSpPr/>
          <p:nvPr/>
        </p:nvSpPr>
        <p:spPr>
          <a:xfrm>
            <a:off x="102062" y="5502757"/>
            <a:ext cx="3903407" cy="579004"/>
          </a:xfrm>
          <a:prstGeom prst="wedgeRoundRectCallout">
            <a:avLst>
              <a:gd name="adj1" fmla="val 35095"/>
              <a:gd name="adj2" fmla="val -8994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A conflicting clause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74ABC6-7B33-3A21-C9F9-83DEB5F871CD}"/>
              </a:ext>
            </a:extLst>
          </p:cNvPr>
          <p:cNvSpPr txBox="1"/>
          <p:nvPr/>
        </p:nvSpPr>
        <p:spPr>
          <a:xfrm>
            <a:off x="152399" y="2285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DPLL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806389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E3FB3662-4E06-C847-8530-45AFA956BA0A}"/>
              </a:ext>
            </a:extLst>
          </p:cNvPr>
          <p:cNvSpPr/>
          <p:nvPr/>
        </p:nvSpPr>
        <p:spPr>
          <a:xfrm>
            <a:off x="171028" y="1223970"/>
            <a:ext cx="11849943" cy="1405660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rule detects a conflicting clause </a:t>
            </a:r>
            <a:r>
              <a:rPr lang="en-US" altLang="zh-CN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produces the </a:t>
            </a:r>
            <a:r>
              <a:rPr lang="en-US" altLang="zh-CN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FailState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state whenever there is no decision literals defined.</a:t>
            </a:r>
            <a:endParaRPr lang="en-US" altLang="zh-CN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531DD135-2B11-7347-83D2-590B09D639B6}"/>
              </a:ext>
            </a:extLst>
          </p:cNvPr>
          <p:cNvSpPr/>
          <p:nvPr/>
        </p:nvSpPr>
        <p:spPr>
          <a:xfrm>
            <a:off x="4539699" y="902433"/>
            <a:ext cx="2221057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FAIL RULE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47" y="3374894"/>
            <a:ext cx="3845853" cy="384012"/>
          </a:xfrm>
          <a:prstGeom prst="rect">
            <a:avLst/>
          </a:prstGeom>
        </p:spPr>
      </p:pic>
      <p:sp>
        <p:nvSpPr>
          <p:cNvPr id="16" name="Rounded Rectangular Callout 9">
            <a:extLst>
              <a:ext uri="{FF2B5EF4-FFF2-40B4-BE49-F238E27FC236}">
                <a16:creationId xmlns:a16="http://schemas.microsoft.com/office/drawing/2014/main" id="{4DC796E4-9A74-B640-8563-9B5EFD9436CC}"/>
              </a:ext>
            </a:extLst>
          </p:cNvPr>
          <p:cNvSpPr/>
          <p:nvPr/>
        </p:nvSpPr>
        <p:spPr>
          <a:xfrm>
            <a:off x="5486379" y="3197817"/>
            <a:ext cx="6043634" cy="2157197"/>
          </a:xfrm>
          <a:prstGeom prst="wedgeRoundRectCallout">
            <a:avLst>
              <a:gd name="adj1" fmla="val -61409"/>
              <a:gd name="adj2" fmla="val -3157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We can backtrack because A is a decision literal. If there is no decision literal, we can conclude the formula is </a:t>
            </a:r>
            <a:r>
              <a:rPr lang="en-US" altLang="zh-CN" sz="3200" b="1" dirty="0" err="1">
                <a:solidFill>
                  <a:srgbClr val="C00000"/>
                </a:solidFill>
                <a:latin typeface="Bradley Hand ITC"/>
              </a:rPr>
              <a:t>unsatisfiable</a:t>
            </a:r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.</a:t>
            </a:r>
          </a:p>
        </p:txBody>
      </p:sp>
      <p:sp>
        <p:nvSpPr>
          <p:cNvPr id="18" name="矩形 17"/>
          <p:cNvSpPr/>
          <p:nvPr/>
        </p:nvSpPr>
        <p:spPr>
          <a:xfrm>
            <a:off x="3491729" y="3267054"/>
            <a:ext cx="968472" cy="599692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Rounded Rectangular Callout 9">
            <a:extLst>
              <a:ext uri="{FF2B5EF4-FFF2-40B4-BE49-F238E27FC236}">
                <a16:creationId xmlns:a16="http://schemas.microsoft.com/office/drawing/2014/main" id="{4DC796E4-9A74-B640-8563-9B5EFD9436CC}"/>
              </a:ext>
            </a:extLst>
          </p:cNvPr>
          <p:cNvSpPr/>
          <p:nvPr/>
        </p:nvSpPr>
        <p:spPr>
          <a:xfrm>
            <a:off x="311404" y="4228371"/>
            <a:ext cx="3903407" cy="579004"/>
          </a:xfrm>
          <a:prstGeom prst="wedgeRoundRectCallout">
            <a:avLst>
              <a:gd name="adj1" fmla="val 35095"/>
              <a:gd name="adj2" fmla="val -8994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A conflicting clause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98CF58-4A40-3709-F749-1D784BC6B525}"/>
              </a:ext>
            </a:extLst>
          </p:cNvPr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DPLL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657623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E3FB3662-4E06-C847-8530-45AFA956BA0A}"/>
              </a:ext>
            </a:extLst>
          </p:cNvPr>
          <p:cNvSpPr/>
          <p:nvPr/>
        </p:nvSpPr>
        <p:spPr>
          <a:xfrm>
            <a:off x="262153" y="1323282"/>
            <a:ext cx="11567128" cy="2284877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If a literal </a:t>
            </a:r>
            <a:r>
              <a:rPr lang="en-US" altLang="zh-CN" sz="2800" i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 is pure in </a:t>
            </a:r>
            <a:r>
              <a:rPr lang="en-US" altLang="zh-CN" sz="2800" i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, i.e., it occurs in </a:t>
            </a:r>
            <a:r>
              <a:rPr lang="en-US" altLang="zh-CN" sz="2800" i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 while its negation does not, then </a:t>
            </a:r>
            <a:r>
              <a:rPr lang="en-US" altLang="zh-CN" sz="2800" i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 is satisfiable only if it defines </a:t>
            </a:r>
            <a:r>
              <a:rPr lang="en-US" altLang="zh-CN" sz="2800" i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 to be true. Thus, we can define </a:t>
            </a:r>
            <a:r>
              <a:rPr lang="en-US" altLang="zh-CN" sz="2800" i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 to be true.</a:t>
            </a:r>
          </a:p>
        </p:txBody>
      </p:sp>
      <p:sp>
        <p:nvSpPr>
          <p:cNvPr id="14" name="Rectangle 8">
            <a:extLst>
              <a:ext uri="{FF2B5EF4-FFF2-40B4-BE49-F238E27FC236}">
                <a16:creationId xmlns:a16="http://schemas.microsoft.com/office/drawing/2014/main" id="{531DD135-2B11-7347-83D2-590B09D639B6}"/>
              </a:ext>
            </a:extLst>
          </p:cNvPr>
          <p:cNvSpPr/>
          <p:nvPr/>
        </p:nvSpPr>
        <p:spPr>
          <a:xfrm>
            <a:off x="3845853" y="957891"/>
            <a:ext cx="4183325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PURELITERAL RULE</a:t>
            </a:r>
          </a:p>
        </p:txBody>
      </p:sp>
      <p:sp>
        <p:nvSpPr>
          <p:cNvPr id="16" name="Rounded Rectangular Callout 9">
            <a:extLst>
              <a:ext uri="{FF2B5EF4-FFF2-40B4-BE49-F238E27FC236}">
                <a16:creationId xmlns:a16="http://schemas.microsoft.com/office/drawing/2014/main" id="{4DC796E4-9A74-B640-8563-9B5EFD9436CC}"/>
              </a:ext>
            </a:extLst>
          </p:cNvPr>
          <p:cNvSpPr/>
          <p:nvPr/>
        </p:nvSpPr>
        <p:spPr>
          <a:xfrm>
            <a:off x="4534127" y="3988264"/>
            <a:ext cx="7298859" cy="1685560"/>
          </a:xfrm>
          <a:prstGeom prst="wedgeRoundRectCallout">
            <a:avLst>
              <a:gd name="adj1" fmla="val -59230"/>
              <a:gd name="adj2" fmla="val -563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Actually, we don’t need to guess A here. Because A exists and ¬A doesn’t exist. So we can directly determine A=T.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693942"/>
            <a:ext cx="3845853" cy="384012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44121" y="4586102"/>
            <a:ext cx="236065" cy="599692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486982" y="4586102"/>
            <a:ext cx="236065" cy="599692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56CD73-EF0B-EE65-2622-D8B32C96A9D6}"/>
              </a:ext>
            </a:extLst>
          </p:cNvPr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DPLL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456794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DPLL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384" y="1186346"/>
            <a:ext cx="10573232" cy="5013286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8502" y="2937670"/>
            <a:ext cx="8213578" cy="329772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5587" y="1690445"/>
            <a:ext cx="6600825" cy="58102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3330B6-A27F-035D-0208-27E785B83E28}"/>
              </a:ext>
            </a:extLst>
          </p:cNvPr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DPLL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332345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Convert Program to WFF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grpSp>
        <p:nvGrpSpPr>
          <p:cNvPr id="5" name="Rectangle 12"/>
          <p:cNvGrpSpPr/>
          <p:nvPr/>
        </p:nvGrpSpPr>
        <p:grpSpPr>
          <a:xfrm>
            <a:off x="159935" y="1370990"/>
            <a:ext cx="3864842" cy="2111213"/>
            <a:chOff x="0" y="0"/>
            <a:chExt cx="3864840" cy="2111211"/>
          </a:xfrm>
        </p:grpSpPr>
        <p:sp>
          <p:nvSpPr>
            <p:cNvPr id="6" name="Rectangle"/>
            <p:cNvSpPr/>
            <p:nvPr/>
          </p:nvSpPr>
          <p:spPr>
            <a:xfrm>
              <a:off x="-1" y="-1"/>
              <a:ext cx="3864842" cy="2111213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7" name="void swap(int a, int b)…"/>
            <p:cNvSpPr txBox="1"/>
            <p:nvPr/>
          </p:nvSpPr>
          <p:spPr>
            <a:xfrm>
              <a:off x="-1" y="-1"/>
              <a:ext cx="3864842" cy="1920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2000">
                  <a:latin typeface="Consolas" panose="020B0609020204030204"/>
                  <a:ea typeface="Consolas" panose="020B0609020204030204"/>
                  <a:cs typeface="Consolas" panose="020B0609020204030204"/>
                  <a:sym typeface="Consolas" panose="020B0609020204030204"/>
                </a:defRPr>
              </a:pPr>
              <a:r>
                <a:rPr dirty="0"/>
                <a:t>void swap(</a:t>
              </a:r>
              <a:r>
                <a:rPr lang="en-US" dirty="0"/>
                <a:t>bool&amp;</a:t>
              </a:r>
              <a:r>
                <a:rPr dirty="0"/>
                <a:t> a, </a:t>
              </a:r>
              <a:r>
                <a:rPr lang="en-US" dirty="0"/>
                <a:t>bool&amp;</a:t>
              </a:r>
              <a:r>
                <a:rPr dirty="0"/>
                <a:t> b)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>
                  <a:latin typeface="Consolas" panose="020B0609020204030204"/>
                  <a:ea typeface="Consolas" panose="020B0609020204030204"/>
                  <a:cs typeface="Consolas" panose="020B0609020204030204"/>
                  <a:sym typeface="Consolas" panose="020B0609020204030204"/>
                </a:defRPr>
              </a:pPr>
              <a:r>
                <a:rPr dirty="0"/>
                <a:t>{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>
                  <a:latin typeface="Consolas" panose="020B0609020204030204"/>
                  <a:ea typeface="Consolas" panose="020B0609020204030204"/>
                  <a:cs typeface="Consolas" panose="020B0609020204030204"/>
                  <a:sym typeface="Consolas" panose="020B0609020204030204"/>
                </a:defRPr>
              </a:pPr>
              <a:r>
                <a:rPr dirty="0"/>
                <a:t>	a =</a:t>
              </a:r>
              <a:r>
                <a:rPr lang="en-US" dirty="0"/>
                <a:t> a ^</a:t>
              </a:r>
              <a:r>
                <a:rPr dirty="0"/>
                <a:t> b; 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>
                  <a:latin typeface="Consolas" panose="020B0609020204030204"/>
                  <a:ea typeface="Consolas" panose="020B0609020204030204"/>
                  <a:cs typeface="Consolas" panose="020B0609020204030204"/>
                  <a:sym typeface="Consolas" panose="020B0609020204030204"/>
                </a:defRPr>
              </a:pPr>
              <a:r>
                <a:rPr dirty="0"/>
                <a:t>	b = </a:t>
              </a:r>
              <a:r>
                <a:rPr lang="en-US" dirty="0"/>
                <a:t>b ^ </a:t>
              </a:r>
              <a:r>
                <a:rPr dirty="0"/>
                <a:t>a;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>
                  <a:latin typeface="Consolas" panose="020B0609020204030204"/>
                  <a:ea typeface="Consolas" panose="020B0609020204030204"/>
                  <a:cs typeface="Consolas" panose="020B0609020204030204"/>
                  <a:sym typeface="Consolas" panose="020B0609020204030204"/>
                </a:defRPr>
              </a:pPr>
              <a:r>
                <a:rPr dirty="0"/>
                <a:t>	a = </a:t>
              </a:r>
              <a:r>
                <a:rPr lang="en-US" dirty="0"/>
                <a:t>a ^ </a:t>
              </a:r>
              <a:r>
                <a:rPr dirty="0"/>
                <a:t>b;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>
                  <a:latin typeface="Consolas" panose="020B0609020204030204"/>
                  <a:ea typeface="Consolas" panose="020B0609020204030204"/>
                  <a:cs typeface="Consolas" panose="020B0609020204030204"/>
                  <a:sym typeface="Consolas" panose="020B0609020204030204"/>
                </a:defRPr>
              </a:pPr>
              <a:r>
                <a:rPr dirty="0"/>
                <a:t>}</a:t>
              </a:r>
            </a:p>
          </p:txBody>
        </p:sp>
      </p:grpSp>
      <p:sp>
        <p:nvSpPr>
          <p:cNvPr id="8" name="右大括号 7"/>
          <p:cNvSpPr/>
          <p:nvPr/>
        </p:nvSpPr>
        <p:spPr>
          <a:xfrm>
            <a:off x="3335452" y="3575694"/>
            <a:ext cx="195943" cy="51816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3640253" y="3603941"/>
            <a:ext cx="973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state0</a:t>
            </a:r>
            <a:endParaRPr lang="zh-CN" altLang="en-US" sz="2400" b="1"/>
          </a:p>
        </p:txBody>
      </p:sp>
      <p:sp>
        <p:nvSpPr>
          <p:cNvPr id="10" name="矩形 9"/>
          <p:cNvSpPr/>
          <p:nvPr/>
        </p:nvSpPr>
        <p:spPr>
          <a:xfrm>
            <a:off x="884312" y="4035970"/>
            <a:ext cx="1191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zh-CN" sz="2000" b="1" dirty="0"/>
              <a:t>a = a ^ b; </a:t>
            </a:r>
            <a:endParaRPr lang="zh-CN" altLang="en-US" sz="2000" b="1" dirty="0"/>
          </a:p>
        </p:txBody>
      </p:sp>
      <p:sp>
        <p:nvSpPr>
          <p:cNvPr id="11" name="右大括号 10"/>
          <p:cNvSpPr/>
          <p:nvPr/>
        </p:nvSpPr>
        <p:spPr>
          <a:xfrm>
            <a:off x="3335452" y="4395207"/>
            <a:ext cx="195943" cy="51816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640253" y="4423454"/>
            <a:ext cx="973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state1</a:t>
            </a:r>
            <a:endParaRPr lang="zh-CN" altLang="en-US" sz="2400" b="1"/>
          </a:p>
        </p:txBody>
      </p:sp>
      <p:sp>
        <p:nvSpPr>
          <p:cNvPr id="13" name="圆角矩形 12"/>
          <p:cNvSpPr/>
          <p:nvPr/>
        </p:nvSpPr>
        <p:spPr>
          <a:xfrm>
            <a:off x="159934" y="3595984"/>
            <a:ext cx="793102" cy="48991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a0</a:t>
            </a:r>
            <a:endParaRPr lang="zh-CN" altLang="en-US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1890986" y="3571217"/>
            <a:ext cx="793102" cy="48991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b0</a:t>
            </a:r>
            <a:endParaRPr lang="zh-CN" altLang="en-US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59934" y="4450312"/>
            <a:ext cx="793102" cy="48991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a1</a:t>
            </a:r>
            <a:endParaRPr lang="zh-CN" altLang="en-US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1890986" y="4425545"/>
            <a:ext cx="793102" cy="48991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b1</a:t>
            </a:r>
            <a:endParaRPr lang="zh-CN" altLang="en-US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87674" y="4929001"/>
            <a:ext cx="120257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zh-CN" sz="2000" b="1" dirty="0"/>
              <a:t>b = b ^ a; </a:t>
            </a:r>
            <a:endParaRPr lang="zh-CN" altLang="en-US" sz="2000" b="1" dirty="0"/>
          </a:p>
        </p:txBody>
      </p:sp>
      <p:sp>
        <p:nvSpPr>
          <p:cNvPr id="18" name="右大括号 17"/>
          <p:cNvSpPr/>
          <p:nvPr/>
        </p:nvSpPr>
        <p:spPr>
          <a:xfrm>
            <a:off x="3335452" y="5276070"/>
            <a:ext cx="195943" cy="51816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3640253" y="5304317"/>
            <a:ext cx="973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state2</a:t>
            </a:r>
            <a:endParaRPr lang="zh-CN" altLang="en-US" sz="2400" b="1"/>
          </a:p>
        </p:txBody>
      </p:sp>
      <p:sp>
        <p:nvSpPr>
          <p:cNvPr id="20" name="矩形 19"/>
          <p:cNvSpPr/>
          <p:nvPr/>
        </p:nvSpPr>
        <p:spPr>
          <a:xfrm>
            <a:off x="887674" y="5765982"/>
            <a:ext cx="119135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zh-CN" sz="2000" b="1" dirty="0"/>
              <a:t>a = a ^ b; </a:t>
            </a:r>
            <a:endParaRPr lang="zh-CN" altLang="en-US" sz="2000" b="1" dirty="0"/>
          </a:p>
        </p:txBody>
      </p:sp>
      <p:sp>
        <p:nvSpPr>
          <p:cNvPr id="21" name="右大括号 20"/>
          <p:cNvSpPr/>
          <p:nvPr/>
        </p:nvSpPr>
        <p:spPr>
          <a:xfrm>
            <a:off x="3300698" y="6132166"/>
            <a:ext cx="195943" cy="51816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3605499" y="6160413"/>
            <a:ext cx="973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/>
              <a:t>state3</a:t>
            </a:r>
            <a:endParaRPr lang="zh-CN" altLang="en-US" sz="2400" b="1"/>
          </a:p>
        </p:txBody>
      </p:sp>
      <p:sp>
        <p:nvSpPr>
          <p:cNvPr id="23" name="圆角矩形 22"/>
          <p:cNvSpPr/>
          <p:nvPr/>
        </p:nvSpPr>
        <p:spPr>
          <a:xfrm>
            <a:off x="159934" y="5303298"/>
            <a:ext cx="793102" cy="48991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a2</a:t>
            </a:r>
            <a:endParaRPr lang="zh-CN" altLang="en-US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1890986" y="5278531"/>
            <a:ext cx="793102" cy="48991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b2</a:t>
            </a:r>
            <a:endParaRPr lang="zh-CN" altLang="en-US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159934" y="6185180"/>
            <a:ext cx="793102" cy="48991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a3</a:t>
            </a:r>
            <a:endParaRPr lang="zh-CN" altLang="en-US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1890986" y="6160413"/>
            <a:ext cx="793102" cy="48991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b3</a:t>
            </a:r>
            <a:endParaRPr lang="zh-CN" altLang="en-US">
              <a:solidFill>
                <a:schemeClr val="tx1"/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27" name="Rounded Rectangular Callout 7"/>
          <p:cNvSpPr/>
          <p:nvPr/>
        </p:nvSpPr>
        <p:spPr>
          <a:xfrm>
            <a:off x="10330112" y="2554335"/>
            <a:ext cx="1806150" cy="694748"/>
          </a:xfrm>
          <a:prstGeom prst="wedgeRoundRectCallout">
            <a:avLst>
              <a:gd name="adj1" fmla="val -21318"/>
              <a:gd name="adj2" fmla="val -1148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Program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2458" y="1326684"/>
            <a:ext cx="4666812" cy="3663197"/>
          </a:xfrm>
          <a:prstGeom prst="rect">
            <a:avLst/>
          </a:prstGeom>
        </p:spPr>
      </p:pic>
      <p:sp>
        <p:nvSpPr>
          <p:cNvPr id="29" name="右大括号 28"/>
          <p:cNvSpPr/>
          <p:nvPr/>
        </p:nvSpPr>
        <p:spPr>
          <a:xfrm>
            <a:off x="10106237" y="1326684"/>
            <a:ext cx="214517" cy="315005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右大括号 29"/>
          <p:cNvSpPr/>
          <p:nvPr/>
        </p:nvSpPr>
        <p:spPr>
          <a:xfrm>
            <a:off x="10096879" y="4475356"/>
            <a:ext cx="223875" cy="58083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Rounded Rectangular Callout 7"/>
          <p:cNvSpPr/>
          <p:nvPr/>
        </p:nvSpPr>
        <p:spPr>
          <a:xfrm>
            <a:off x="10320754" y="4423454"/>
            <a:ext cx="1871246" cy="620456"/>
          </a:xfrm>
          <a:prstGeom prst="wedgeRoundRectCallout">
            <a:avLst>
              <a:gd name="adj1" fmla="val -21318"/>
              <a:gd name="adj2" fmla="val -1148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Assertion</a:t>
            </a:r>
          </a:p>
        </p:txBody>
      </p:sp>
      <p:sp>
        <p:nvSpPr>
          <p:cNvPr id="32" name="矩形 31"/>
          <p:cNvSpPr/>
          <p:nvPr/>
        </p:nvSpPr>
        <p:spPr>
          <a:xfrm>
            <a:off x="5199697" y="1319043"/>
            <a:ext cx="4891957" cy="316645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5197041" y="4476734"/>
            <a:ext cx="4894613" cy="57945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Rounded Rectangular Callout 7"/>
          <p:cNvSpPr/>
          <p:nvPr/>
        </p:nvSpPr>
        <p:spPr>
          <a:xfrm>
            <a:off x="5109045" y="5451897"/>
            <a:ext cx="5113947" cy="1028280"/>
          </a:xfrm>
          <a:prstGeom prst="wedgeRoundRectCallout">
            <a:avLst>
              <a:gd name="adj1" fmla="val 13727"/>
              <a:gd name="adj2" fmla="val -80799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a</a:t>
            </a:r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 and b are swapped iff. </a:t>
            </a:r>
          </a:p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the WFF is a tautology.</a:t>
            </a:r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Control Flow</a:t>
            </a:r>
          </a:p>
        </p:txBody>
      </p:sp>
      <p:grpSp>
        <p:nvGrpSpPr>
          <p:cNvPr id="3" name="Rectangle 12"/>
          <p:cNvGrpSpPr/>
          <p:nvPr/>
        </p:nvGrpSpPr>
        <p:grpSpPr>
          <a:xfrm>
            <a:off x="324526" y="1588771"/>
            <a:ext cx="3864844" cy="4126230"/>
            <a:chOff x="-1" y="-1"/>
            <a:chExt cx="3864842" cy="2958609"/>
          </a:xfrm>
        </p:grpSpPr>
        <p:sp>
          <p:nvSpPr>
            <p:cNvPr id="4" name="Rectangle"/>
            <p:cNvSpPr/>
            <p:nvPr/>
          </p:nvSpPr>
          <p:spPr>
            <a:xfrm>
              <a:off x="-1" y="-1"/>
              <a:ext cx="3864842" cy="2958609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void swap(int a, int b)…"/>
            <p:cNvSpPr txBox="1"/>
            <p:nvPr/>
          </p:nvSpPr>
          <p:spPr>
            <a:xfrm>
              <a:off x="-1" y="-1"/>
              <a:ext cx="3864842" cy="2935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void f(bool a, bool b) 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{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</a:t>
              </a:r>
              <a:r>
                <a:rPr lang="en-US" altLang="zh-CN" dirty="0"/>
                <a:t>bool</a:t>
              </a:r>
              <a:r>
                <a:rPr lang="en-US" dirty="0"/>
                <a:t> x, y;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if (a)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    x = true;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else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    x = false;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if (b)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    y = true;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else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    y = false;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assert(x || y);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}</a:t>
              </a:r>
            </a:p>
          </p:txBody>
        </p:sp>
      </p:grpSp>
      <p:sp>
        <p:nvSpPr>
          <p:cNvPr id="6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4720318" y="1742971"/>
            <a:ext cx="4053568" cy="1802814"/>
          </a:xfrm>
          <a:prstGeom prst="wedgeRoundRectCallout">
            <a:avLst>
              <a:gd name="adj1" fmla="val -74457"/>
              <a:gd name="adj2" fmla="val 1610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How to determine if the assertion will fail?</a:t>
            </a:r>
          </a:p>
        </p:txBody>
      </p:sp>
    </p:spTree>
    <p:extLst>
      <p:ext uri="{BB962C8B-B14F-4D97-AF65-F5344CB8AC3E}">
        <p14:creationId xmlns:p14="http://schemas.microsoft.com/office/powerpoint/2010/main" val="1783133142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Control Flow</a:t>
            </a:r>
          </a:p>
        </p:txBody>
      </p:sp>
      <p:sp>
        <p:nvSpPr>
          <p:cNvPr id="7" name="矩形 6"/>
          <p:cNvSpPr/>
          <p:nvPr/>
        </p:nvSpPr>
        <p:spPr>
          <a:xfrm>
            <a:off x="7369629" y="680085"/>
            <a:ext cx="1208314" cy="576943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state0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01004" y="1883228"/>
            <a:ext cx="1466423" cy="816431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state1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x = true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8828316" y="1880507"/>
            <a:ext cx="1500672" cy="81643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state2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x = false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369629" y="3248572"/>
            <a:ext cx="1208314" cy="576943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state3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701004" y="4294419"/>
            <a:ext cx="1466423" cy="965212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state4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y = true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828316" y="4294419"/>
            <a:ext cx="1500672" cy="965212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state5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y = false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369629" y="5818143"/>
            <a:ext cx="1208314" cy="582115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state6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cxnSp>
        <p:nvCxnSpPr>
          <p:cNvPr id="15" name="直接箭头连接符 14"/>
          <p:cNvCxnSpPr>
            <a:stCxn id="7" idx="2"/>
            <a:endCxn id="8" idx="0"/>
          </p:cNvCxnSpPr>
          <p:nvPr/>
        </p:nvCxnSpPr>
        <p:spPr>
          <a:xfrm flipH="1">
            <a:off x="6434216" y="1257028"/>
            <a:ext cx="1539570" cy="62620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7" idx="2"/>
            <a:endCxn id="9" idx="0"/>
          </p:cNvCxnSpPr>
          <p:nvPr/>
        </p:nvCxnSpPr>
        <p:spPr>
          <a:xfrm>
            <a:off x="7973786" y="1257028"/>
            <a:ext cx="1604866" cy="623479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8" idx="2"/>
            <a:endCxn id="10" idx="0"/>
          </p:cNvCxnSpPr>
          <p:nvPr/>
        </p:nvCxnSpPr>
        <p:spPr>
          <a:xfrm>
            <a:off x="6434216" y="2699659"/>
            <a:ext cx="1539570" cy="548913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stCxn id="9" idx="2"/>
            <a:endCxn id="10" idx="0"/>
          </p:cNvCxnSpPr>
          <p:nvPr/>
        </p:nvCxnSpPr>
        <p:spPr>
          <a:xfrm flipH="1">
            <a:off x="7973786" y="2696937"/>
            <a:ext cx="1604866" cy="551635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>
            <a:stCxn id="10" idx="2"/>
            <a:endCxn id="12" idx="0"/>
          </p:cNvCxnSpPr>
          <p:nvPr/>
        </p:nvCxnSpPr>
        <p:spPr>
          <a:xfrm>
            <a:off x="7973786" y="3825515"/>
            <a:ext cx="1604866" cy="468904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stCxn id="10" idx="2"/>
            <a:endCxn id="11" idx="0"/>
          </p:cNvCxnSpPr>
          <p:nvPr/>
        </p:nvCxnSpPr>
        <p:spPr>
          <a:xfrm flipH="1">
            <a:off x="6434216" y="3825515"/>
            <a:ext cx="1539570" cy="468904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12" idx="2"/>
            <a:endCxn id="13" idx="0"/>
          </p:cNvCxnSpPr>
          <p:nvPr/>
        </p:nvCxnSpPr>
        <p:spPr>
          <a:xfrm flipH="1">
            <a:off x="7973786" y="5259631"/>
            <a:ext cx="1604866" cy="558512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>
            <a:stCxn id="11" idx="2"/>
            <a:endCxn id="13" idx="0"/>
          </p:cNvCxnSpPr>
          <p:nvPr/>
        </p:nvCxnSpPr>
        <p:spPr>
          <a:xfrm>
            <a:off x="6434216" y="5259631"/>
            <a:ext cx="1539570" cy="558512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6371774" y="1113680"/>
            <a:ext cx="7873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a=T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788403" y="1064077"/>
            <a:ext cx="7761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a=F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536055" y="3598372"/>
            <a:ext cx="8066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b=T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828316" y="3598372"/>
            <a:ext cx="795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b=F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697299" y="2823379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828315" y="2803102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697299" y="5370903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8828315" y="5369807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6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10036630" y="769875"/>
            <a:ext cx="1817915" cy="971312"/>
          </a:xfrm>
          <a:prstGeom prst="wedgeRoundRectCallout">
            <a:avLst>
              <a:gd name="adj1" fmla="val -74457"/>
              <a:gd name="adj2" fmla="val 1610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Guard</a:t>
            </a:r>
          </a:p>
        </p:txBody>
      </p:sp>
      <p:sp>
        <p:nvSpPr>
          <p:cNvPr id="30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4553859" y="153857"/>
            <a:ext cx="1817915" cy="971312"/>
          </a:xfrm>
          <a:prstGeom prst="wedgeRoundRectCallout">
            <a:avLst>
              <a:gd name="adj1" fmla="val 92866"/>
              <a:gd name="adj2" fmla="val 12258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Program state</a:t>
            </a:r>
          </a:p>
        </p:txBody>
      </p:sp>
      <p:sp>
        <p:nvSpPr>
          <p:cNvPr id="31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9850615" y="2972754"/>
            <a:ext cx="2152332" cy="971312"/>
          </a:xfrm>
          <a:prstGeom prst="wedgeRoundRectCallout">
            <a:avLst>
              <a:gd name="adj1" fmla="val -78854"/>
              <a:gd name="adj2" fmla="val -6075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State transition</a:t>
            </a:r>
          </a:p>
        </p:txBody>
      </p:sp>
      <p:grpSp>
        <p:nvGrpSpPr>
          <p:cNvPr id="33" name="Rectangle 12"/>
          <p:cNvGrpSpPr/>
          <p:nvPr/>
        </p:nvGrpSpPr>
        <p:grpSpPr>
          <a:xfrm>
            <a:off x="324526" y="1588771"/>
            <a:ext cx="3864844" cy="4126230"/>
            <a:chOff x="-1" y="-1"/>
            <a:chExt cx="3864842" cy="2958609"/>
          </a:xfrm>
        </p:grpSpPr>
        <p:sp>
          <p:nvSpPr>
            <p:cNvPr id="34" name="Rectangle"/>
            <p:cNvSpPr/>
            <p:nvPr/>
          </p:nvSpPr>
          <p:spPr>
            <a:xfrm>
              <a:off x="-1" y="-1"/>
              <a:ext cx="3864842" cy="2958609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void swap(int a, int b)…"/>
            <p:cNvSpPr txBox="1"/>
            <p:nvPr/>
          </p:nvSpPr>
          <p:spPr>
            <a:xfrm>
              <a:off x="-1" y="-1"/>
              <a:ext cx="3864842" cy="2935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void f(bool a, bool b) 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{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</a:t>
              </a:r>
              <a:r>
                <a:rPr lang="en-US" altLang="zh-CN" dirty="0"/>
                <a:t>bool</a:t>
              </a:r>
              <a:r>
                <a:rPr lang="en-US" dirty="0"/>
                <a:t> x, y;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if (a)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    x = true;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else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    x = false;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if (b)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    y = true;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else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    y = false;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assert(x || y);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}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651368"/>
      </p:ext>
    </p:extLst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Control Flow</a:t>
            </a:r>
          </a:p>
        </p:txBody>
      </p:sp>
      <p:sp>
        <p:nvSpPr>
          <p:cNvPr id="7" name="矩形 6"/>
          <p:cNvSpPr/>
          <p:nvPr/>
        </p:nvSpPr>
        <p:spPr>
          <a:xfrm>
            <a:off x="5551714" y="979713"/>
            <a:ext cx="1208314" cy="576943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state0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51516" y="2182856"/>
            <a:ext cx="1397996" cy="816431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state1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x = true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010401" y="2180135"/>
            <a:ext cx="1492356" cy="81643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state2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x = false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551714" y="3548200"/>
            <a:ext cx="1208314" cy="576943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state3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51516" y="4594047"/>
            <a:ext cx="1397996" cy="965212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state4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y = true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010400" y="4594047"/>
            <a:ext cx="1423853" cy="965212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state5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y = false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551714" y="6117771"/>
            <a:ext cx="1208314" cy="582115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state6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cxnSp>
        <p:nvCxnSpPr>
          <p:cNvPr id="15" name="直接箭头连接符 14"/>
          <p:cNvCxnSpPr>
            <a:stCxn id="7" idx="2"/>
            <a:endCxn id="8" idx="0"/>
          </p:cNvCxnSpPr>
          <p:nvPr/>
        </p:nvCxnSpPr>
        <p:spPr>
          <a:xfrm flipH="1">
            <a:off x="4650514" y="1556656"/>
            <a:ext cx="1505357" cy="62620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7" idx="2"/>
            <a:endCxn id="9" idx="0"/>
          </p:cNvCxnSpPr>
          <p:nvPr/>
        </p:nvCxnSpPr>
        <p:spPr>
          <a:xfrm>
            <a:off x="6155871" y="1556656"/>
            <a:ext cx="1600708" cy="623479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8" idx="2"/>
            <a:endCxn id="10" idx="0"/>
          </p:cNvCxnSpPr>
          <p:nvPr/>
        </p:nvCxnSpPr>
        <p:spPr>
          <a:xfrm>
            <a:off x="4650514" y="2999287"/>
            <a:ext cx="1505357" cy="548913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stCxn id="9" idx="2"/>
            <a:endCxn id="10" idx="0"/>
          </p:cNvCxnSpPr>
          <p:nvPr/>
        </p:nvCxnSpPr>
        <p:spPr>
          <a:xfrm flipH="1">
            <a:off x="6155871" y="2996565"/>
            <a:ext cx="1600708" cy="551635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>
            <a:stCxn id="10" idx="2"/>
            <a:endCxn id="12" idx="0"/>
          </p:cNvCxnSpPr>
          <p:nvPr/>
        </p:nvCxnSpPr>
        <p:spPr>
          <a:xfrm>
            <a:off x="6155871" y="4125143"/>
            <a:ext cx="1566456" cy="468904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stCxn id="10" idx="2"/>
            <a:endCxn id="11" idx="0"/>
          </p:cNvCxnSpPr>
          <p:nvPr/>
        </p:nvCxnSpPr>
        <p:spPr>
          <a:xfrm flipH="1">
            <a:off x="4650514" y="4125143"/>
            <a:ext cx="1505357" cy="468904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12" idx="2"/>
            <a:endCxn id="13" idx="0"/>
          </p:cNvCxnSpPr>
          <p:nvPr/>
        </p:nvCxnSpPr>
        <p:spPr>
          <a:xfrm flipH="1">
            <a:off x="6155871" y="5559259"/>
            <a:ext cx="1566456" cy="558512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>
            <a:stCxn id="11" idx="2"/>
            <a:endCxn id="13" idx="0"/>
          </p:cNvCxnSpPr>
          <p:nvPr/>
        </p:nvCxnSpPr>
        <p:spPr>
          <a:xfrm>
            <a:off x="4650514" y="5559259"/>
            <a:ext cx="1505357" cy="558512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4553859" y="1413308"/>
            <a:ext cx="7873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a=T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970488" y="1363705"/>
            <a:ext cx="7761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a=F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718140" y="3898000"/>
            <a:ext cx="8066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b=T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010401" y="3898000"/>
            <a:ext cx="795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b=F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879384" y="3123007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010400" y="3102730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879384" y="5670531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010400" y="5669435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0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1412673" y="1687794"/>
            <a:ext cx="1954969" cy="620577"/>
          </a:xfrm>
          <a:prstGeom prst="wedgeRoundRectCallout">
            <a:avLst>
              <a:gd name="adj1" fmla="val 72848"/>
              <a:gd name="adj2" fmla="val 37395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942" y="1839594"/>
            <a:ext cx="1789542" cy="352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156962"/>
      </p:ext>
    </p:extLst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Control Flow</a:t>
            </a:r>
          </a:p>
        </p:txBody>
      </p:sp>
      <p:sp>
        <p:nvSpPr>
          <p:cNvPr id="7" name="矩形 6"/>
          <p:cNvSpPr/>
          <p:nvPr/>
        </p:nvSpPr>
        <p:spPr>
          <a:xfrm>
            <a:off x="5551714" y="979713"/>
            <a:ext cx="1208314" cy="576943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state0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51516" y="2182856"/>
            <a:ext cx="1397996" cy="816431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state1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x = true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010401" y="2180135"/>
            <a:ext cx="1492356" cy="81643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state2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x = false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551714" y="3548200"/>
            <a:ext cx="1208314" cy="576943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state3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51516" y="4594047"/>
            <a:ext cx="1397996" cy="965212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state4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y = true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010400" y="4594047"/>
            <a:ext cx="1423853" cy="965212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state5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y = false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551714" y="6117771"/>
            <a:ext cx="1208314" cy="582115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state6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cxnSp>
        <p:nvCxnSpPr>
          <p:cNvPr id="15" name="直接箭头连接符 14"/>
          <p:cNvCxnSpPr>
            <a:stCxn id="7" idx="2"/>
            <a:endCxn id="8" idx="0"/>
          </p:cNvCxnSpPr>
          <p:nvPr/>
        </p:nvCxnSpPr>
        <p:spPr>
          <a:xfrm flipH="1">
            <a:off x="4650514" y="1556656"/>
            <a:ext cx="1505357" cy="62620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7" idx="2"/>
            <a:endCxn id="9" idx="0"/>
          </p:cNvCxnSpPr>
          <p:nvPr/>
        </p:nvCxnSpPr>
        <p:spPr>
          <a:xfrm>
            <a:off x="6155871" y="1556656"/>
            <a:ext cx="1600708" cy="623479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8" idx="2"/>
            <a:endCxn id="10" idx="0"/>
          </p:cNvCxnSpPr>
          <p:nvPr/>
        </p:nvCxnSpPr>
        <p:spPr>
          <a:xfrm>
            <a:off x="4650514" y="2999287"/>
            <a:ext cx="1505357" cy="548913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stCxn id="9" idx="2"/>
            <a:endCxn id="10" idx="0"/>
          </p:cNvCxnSpPr>
          <p:nvPr/>
        </p:nvCxnSpPr>
        <p:spPr>
          <a:xfrm flipH="1">
            <a:off x="6155871" y="2996565"/>
            <a:ext cx="1600708" cy="551635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>
            <a:stCxn id="10" idx="2"/>
            <a:endCxn id="12" idx="0"/>
          </p:cNvCxnSpPr>
          <p:nvPr/>
        </p:nvCxnSpPr>
        <p:spPr>
          <a:xfrm>
            <a:off x="6155871" y="4125143"/>
            <a:ext cx="1566456" cy="468904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stCxn id="10" idx="2"/>
            <a:endCxn id="11" idx="0"/>
          </p:cNvCxnSpPr>
          <p:nvPr/>
        </p:nvCxnSpPr>
        <p:spPr>
          <a:xfrm flipH="1">
            <a:off x="4650514" y="4125143"/>
            <a:ext cx="1505357" cy="468904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12" idx="2"/>
            <a:endCxn id="13" idx="0"/>
          </p:cNvCxnSpPr>
          <p:nvPr/>
        </p:nvCxnSpPr>
        <p:spPr>
          <a:xfrm flipH="1">
            <a:off x="6155871" y="5559259"/>
            <a:ext cx="1566456" cy="558512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>
            <a:stCxn id="11" idx="2"/>
            <a:endCxn id="13" idx="0"/>
          </p:cNvCxnSpPr>
          <p:nvPr/>
        </p:nvCxnSpPr>
        <p:spPr>
          <a:xfrm>
            <a:off x="4650514" y="5559259"/>
            <a:ext cx="1505357" cy="558512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4553859" y="1413308"/>
            <a:ext cx="7873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a=T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970488" y="1363705"/>
            <a:ext cx="7761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a=F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718140" y="3898000"/>
            <a:ext cx="8066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b=T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010401" y="3898000"/>
            <a:ext cx="795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b=F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879384" y="3123007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010400" y="3102730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879384" y="5670531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010400" y="5669435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0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1412673" y="1687794"/>
            <a:ext cx="1954969" cy="620577"/>
          </a:xfrm>
          <a:prstGeom prst="wedgeRoundRectCallout">
            <a:avLst>
              <a:gd name="adj1" fmla="val 72848"/>
              <a:gd name="adj2" fmla="val 37395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942" y="1839594"/>
            <a:ext cx="1789542" cy="352777"/>
          </a:xfrm>
          <a:prstGeom prst="rect">
            <a:avLst/>
          </a:prstGeom>
        </p:spPr>
      </p:pic>
      <p:sp>
        <p:nvSpPr>
          <p:cNvPr id="29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8439278" y="1314896"/>
            <a:ext cx="2260800" cy="649233"/>
          </a:xfrm>
          <a:prstGeom prst="wedgeRoundRectCallout">
            <a:avLst>
              <a:gd name="adj1" fmla="val -70701"/>
              <a:gd name="adj2" fmla="val 6477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3120" y="1490050"/>
            <a:ext cx="1847813" cy="32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776580"/>
      </p:ext>
    </p:extLst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Control Flow</a:t>
            </a:r>
          </a:p>
        </p:txBody>
      </p:sp>
      <p:sp>
        <p:nvSpPr>
          <p:cNvPr id="7" name="矩形 6"/>
          <p:cNvSpPr/>
          <p:nvPr/>
        </p:nvSpPr>
        <p:spPr>
          <a:xfrm>
            <a:off x="5551714" y="979713"/>
            <a:ext cx="1208314" cy="576943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state0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51516" y="2182856"/>
            <a:ext cx="1397996" cy="816431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state1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x = true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010401" y="2180135"/>
            <a:ext cx="1492356" cy="81643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state2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x = false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551714" y="3548200"/>
            <a:ext cx="1208314" cy="576943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state3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51516" y="4594047"/>
            <a:ext cx="1397996" cy="965212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state4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y = true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010400" y="4594047"/>
            <a:ext cx="1423853" cy="965212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state5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y = false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551714" y="6117771"/>
            <a:ext cx="1208314" cy="582115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state6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cxnSp>
        <p:nvCxnSpPr>
          <p:cNvPr id="15" name="直接箭头连接符 14"/>
          <p:cNvCxnSpPr>
            <a:stCxn id="7" idx="2"/>
            <a:endCxn id="8" idx="0"/>
          </p:cNvCxnSpPr>
          <p:nvPr/>
        </p:nvCxnSpPr>
        <p:spPr>
          <a:xfrm flipH="1">
            <a:off x="4650514" y="1556656"/>
            <a:ext cx="1505357" cy="62620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7" idx="2"/>
            <a:endCxn id="9" idx="0"/>
          </p:cNvCxnSpPr>
          <p:nvPr/>
        </p:nvCxnSpPr>
        <p:spPr>
          <a:xfrm>
            <a:off x="6155871" y="1556656"/>
            <a:ext cx="1600708" cy="623479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8" idx="2"/>
            <a:endCxn id="10" idx="0"/>
          </p:cNvCxnSpPr>
          <p:nvPr/>
        </p:nvCxnSpPr>
        <p:spPr>
          <a:xfrm>
            <a:off x="4650514" y="2999287"/>
            <a:ext cx="1505357" cy="548913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stCxn id="9" idx="2"/>
            <a:endCxn id="10" idx="0"/>
          </p:cNvCxnSpPr>
          <p:nvPr/>
        </p:nvCxnSpPr>
        <p:spPr>
          <a:xfrm flipH="1">
            <a:off x="6155871" y="2996565"/>
            <a:ext cx="1600708" cy="551635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>
            <a:stCxn id="10" idx="2"/>
            <a:endCxn id="12" idx="0"/>
          </p:cNvCxnSpPr>
          <p:nvPr/>
        </p:nvCxnSpPr>
        <p:spPr>
          <a:xfrm>
            <a:off x="6155871" y="4125143"/>
            <a:ext cx="1566456" cy="468904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stCxn id="10" idx="2"/>
            <a:endCxn id="11" idx="0"/>
          </p:cNvCxnSpPr>
          <p:nvPr/>
        </p:nvCxnSpPr>
        <p:spPr>
          <a:xfrm flipH="1">
            <a:off x="4650514" y="4125143"/>
            <a:ext cx="1505357" cy="468904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12" idx="2"/>
            <a:endCxn id="13" idx="0"/>
          </p:cNvCxnSpPr>
          <p:nvPr/>
        </p:nvCxnSpPr>
        <p:spPr>
          <a:xfrm flipH="1">
            <a:off x="6155871" y="5559259"/>
            <a:ext cx="1566456" cy="558512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>
            <a:stCxn id="11" idx="2"/>
            <a:endCxn id="13" idx="0"/>
          </p:cNvCxnSpPr>
          <p:nvPr/>
        </p:nvCxnSpPr>
        <p:spPr>
          <a:xfrm>
            <a:off x="4650514" y="5559259"/>
            <a:ext cx="1505357" cy="558512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4553859" y="1413308"/>
            <a:ext cx="7873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a=T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970488" y="1363705"/>
            <a:ext cx="7761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a=F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718140" y="3898000"/>
            <a:ext cx="8066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b=T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010401" y="3898000"/>
            <a:ext cx="795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b=F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879384" y="3123007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010400" y="3102730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879384" y="5670531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010400" y="5669435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0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1412673" y="1687794"/>
            <a:ext cx="1954969" cy="620577"/>
          </a:xfrm>
          <a:prstGeom prst="wedgeRoundRectCallout">
            <a:avLst>
              <a:gd name="adj1" fmla="val 72848"/>
              <a:gd name="adj2" fmla="val 37395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p:sp>
        <p:nvSpPr>
          <p:cNvPr id="29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8439278" y="1314896"/>
            <a:ext cx="2260800" cy="649233"/>
          </a:xfrm>
          <a:prstGeom prst="wedgeRoundRectCallout">
            <a:avLst>
              <a:gd name="adj1" fmla="val -70701"/>
              <a:gd name="adj2" fmla="val 6477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p:sp>
        <p:nvSpPr>
          <p:cNvPr id="33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7543596" y="2948547"/>
            <a:ext cx="3734004" cy="971312"/>
          </a:xfrm>
          <a:prstGeom prst="wedgeRoundRectCallout">
            <a:avLst>
              <a:gd name="adj1" fmla="val -70930"/>
              <a:gd name="adj2" fmla="val 4524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942" y="1839594"/>
            <a:ext cx="1789542" cy="35277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3120" y="1490050"/>
            <a:ext cx="1847813" cy="32715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8935" y="3088398"/>
            <a:ext cx="3019599" cy="70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990511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Control Flow</a:t>
            </a:r>
          </a:p>
        </p:txBody>
      </p:sp>
      <p:sp>
        <p:nvSpPr>
          <p:cNvPr id="7" name="矩形 6"/>
          <p:cNvSpPr/>
          <p:nvPr/>
        </p:nvSpPr>
        <p:spPr>
          <a:xfrm>
            <a:off x="5551714" y="979713"/>
            <a:ext cx="1208314" cy="576943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state0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51516" y="2182856"/>
            <a:ext cx="1397996" cy="816431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state1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x = true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010401" y="2180135"/>
            <a:ext cx="1492356" cy="816430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state2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x = false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551714" y="3548200"/>
            <a:ext cx="1208314" cy="576943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state3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51516" y="4594047"/>
            <a:ext cx="1397996" cy="965212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state4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y = true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010400" y="4594047"/>
            <a:ext cx="1423853" cy="965212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state5</a:t>
            </a:r>
          </a:p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y = false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551714" y="6117771"/>
            <a:ext cx="1208314" cy="582115"/>
          </a:xfrm>
          <a:prstGeom prst="rect">
            <a:avLst/>
          </a:prstGeom>
          <a:noFill/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</a:rPr>
              <a:t>state6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cxnSp>
        <p:nvCxnSpPr>
          <p:cNvPr id="15" name="直接箭头连接符 14"/>
          <p:cNvCxnSpPr>
            <a:stCxn id="7" idx="2"/>
            <a:endCxn id="8" idx="0"/>
          </p:cNvCxnSpPr>
          <p:nvPr/>
        </p:nvCxnSpPr>
        <p:spPr>
          <a:xfrm flipH="1">
            <a:off x="4650514" y="1556656"/>
            <a:ext cx="1505357" cy="62620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>
            <a:stCxn id="7" idx="2"/>
            <a:endCxn id="9" idx="0"/>
          </p:cNvCxnSpPr>
          <p:nvPr/>
        </p:nvCxnSpPr>
        <p:spPr>
          <a:xfrm>
            <a:off x="6155871" y="1556656"/>
            <a:ext cx="1600708" cy="623479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>
            <a:stCxn id="8" idx="2"/>
            <a:endCxn id="10" idx="0"/>
          </p:cNvCxnSpPr>
          <p:nvPr/>
        </p:nvCxnSpPr>
        <p:spPr>
          <a:xfrm>
            <a:off x="4650514" y="2999287"/>
            <a:ext cx="1505357" cy="548913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>
            <a:stCxn id="9" idx="2"/>
            <a:endCxn id="10" idx="0"/>
          </p:cNvCxnSpPr>
          <p:nvPr/>
        </p:nvCxnSpPr>
        <p:spPr>
          <a:xfrm flipH="1">
            <a:off x="6155871" y="2996565"/>
            <a:ext cx="1600708" cy="551635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24"/>
          <p:cNvCxnSpPr>
            <a:stCxn id="10" idx="2"/>
            <a:endCxn id="12" idx="0"/>
          </p:cNvCxnSpPr>
          <p:nvPr/>
        </p:nvCxnSpPr>
        <p:spPr>
          <a:xfrm>
            <a:off x="6155871" y="4125143"/>
            <a:ext cx="1566456" cy="468904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/>
          <p:cNvCxnSpPr>
            <a:stCxn id="10" idx="2"/>
            <a:endCxn id="11" idx="0"/>
          </p:cNvCxnSpPr>
          <p:nvPr/>
        </p:nvCxnSpPr>
        <p:spPr>
          <a:xfrm flipH="1">
            <a:off x="4650514" y="4125143"/>
            <a:ext cx="1505357" cy="468904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12" idx="2"/>
            <a:endCxn id="13" idx="0"/>
          </p:cNvCxnSpPr>
          <p:nvPr/>
        </p:nvCxnSpPr>
        <p:spPr>
          <a:xfrm flipH="1">
            <a:off x="6155871" y="5559259"/>
            <a:ext cx="1566456" cy="558512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>
            <a:stCxn id="11" idx="2"/>
            <a:endCxn id="13" idx="0"/>
          </p:cNvCxnSpPr>
          <p:nvPr/>
        </p:nvCxnSpPr>
        <p:spPr>
          <a:xfrm>
            <a:off x="4650514" y="5559259"/>
            <a:ext cx="1505357" cy="558512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4553859" y="1413308"/>
            <a:ext cx="78739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a=T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970488" y="1363705"/>
            <a:ext cx="7761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a=F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718140" y="3898000"/>
            <a:ext cx="8066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b=T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010401" y="3898000"/>
            <a:ext cx="7954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b=F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879384" y="3123007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010400" y="3102730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879384" y="5670531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010400" y="5669435"/>
            <a:ext cx="42195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FF0000"/>
                </a:solidFill>
              </a:rPr>
              <a:t>T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30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1412673" y="1687794"/>
            <a:ext cx="1954969" cy="620577"/>
          </a:xfrm>
          <a:prstGeom prst="wedgeRoundRectCallout">
            <a:avLst>
              <a:gd name="adj1" fmla="val 72848"/>
              <a:gd name="adj2" fmla="val 37395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p:sp>
        <p:nvSpPr>
          <p:cNvPr id="29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8439278" y="1314896"/>
            <a:ext cx="2260800" cy="649233"/>
          </a:xfrm>
          <a:prstGeom prst="wedgeRoundRectCallout">
            <a:avLst>
              <a:gd name="adj1" fmla="val -70701"/>
              <a:gd name="adj2" fmla="val 6477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p:sp>
        <p:nvSpPr>
          <p:cNvPr id="33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7543596" y="2948547"/>
            <a:ext cx="3734004" cy="971312"/>
          </a:xfrm>
          <a:prstGeom prst="wedgeRoundRectCallout">
            <a:avLst>
              <a:gd name="adj1" fmla="val -70930"/>
              <a:gd name="adj2" fmla="val 4524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p:sp>
        <p:nvSpPr>
          <p:cNvPr id="34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7682730" y="5623679"/>
            <a:ext cx="3504674" cy="971312"/>
          </a:xfrm>
          <a:prstGeom prst="wedgeRoundRectCallout">
            <a:avLst>
              <a:gd name="adj1" fmla="val -70930"/>
              <a:gd name="adj2" fmla="val 4524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p:sp>
        <p:nvSpPr>
          <p:cNvPr id="36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8502757" y="4173462"/>
            <a:ext cx="2197321" cy="660158"/>
          </a:xfrm>
          <a:prstGeom prst="wedgeRoundRectCallout">
            <a:avLst>
              <a:gd name="adj1" fmla="val -59077"/>
              <a:gd name="adj2" fmla="val 44228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p:sp>
        <p:nvSpPr>
          <p:cNvPr id="37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1981056" y="3522988"/>
            <a:ext cx="2204465" cy="696433"/>
          </a:xfrm>
          <a:prstGeom prst="wedgeRoundRectCallout">
            <a:avLst>
              <a:gd name="adj1" fmla="val 56292"/>
              <a:gd name="adj2" fmla="val 8573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942" y="1839594"/>
            <a:ext cx="1789542" cy="35277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3120" y="1490050"/>
            <a:ext cx="1847813" cy="32715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8935" y="3088398"/>
            <a:ext cx="3019599" cy="70942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2842" y="3662832"/>
            <a:ext cx="1920892" cy="41513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1259" y="4323733"/>
            <a:ext cx="2060316" cy="36157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8966" y="5714705"/>
            <a:ext cx="3243263" cy="78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93681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Control Flow</a:t>
            </a:r>
          </a:p>
        </p:txBody>
      </p:sp>
      <p:sp>
        <p:nvSpPr>
          <p:cNvPr id="7" name="右箭头 6"/>
          <p:cNvSpPr/>
          <p:nvPr/>
        </p:nvSpPr>
        <p:spPr>
          <a:xfrm>
            <a:off x="4709652" y="3411794"/>
            <a:ext cx="580103" cy="33429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5674770" y="664027"/>
            <a:ext cx="5580113" cy="1018771"/>
          </a:xfrm>
          <a:prstGeom prst="wedgeRoundRectCallout">
            <a:avLst>
              <a:gd name="adj1" fmla="val -9826"/>
              <a:gd name="adj2" fmla="val 101923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This can be represented in propositional logic</a:t>
            </a:r>
          </a:p>
        </p:txBody>
      </p:sp>
      <p:sp>
        <p:nvSpPr>
          <p:cNvPr id="9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5674770" y="4875181"/>
            <a:ext cx="4630688" cy="841766"/>
          </a:xfrm>
          <a:prstGeom prst="wedgeRoundRectCallout">
            <a:avLst>
              <a:gd name="adj1" fmla="val 6304"/>
              <a:gd name="adj2" fmla="val -92265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Prove it is a tautology.</a:t>
            </a:r>
          </a:p>
        </p:txBody>
      </p:sp>
      <p:grpSp>
        <p:nvGrpSpPr>
          <p:cNvPr id="10" name="Rectangle 12"/>
          <p:cNvGrpSpPr/>
          <p:nvPr/>
        </p:nvGrpSpPr>
        <p:grpSpPr>
          <a:xfrm>
            <a:off x="324526" y="1588771"/>
            <a:ext cx="3864844" cy="4126230"/>
            <a:chOff x="-1" y="-1"/>
            <a:chExt cx="3864842" cy="2958609"/>
          </a:xfrm>
        </p:grpSpPr>
        <p:sp>
          <p:nvSpPr>
            <p:cNvPr id="11" name="Rectangle"/>
            <p:cNvSpPr/>
            <p:nvPr/>
          </p:nvSpPr>
          <p:spPr>
            <a:xfrm>
              <a:off x="-1" y="-1"/>
              <a:ext cx="3864842" cy="2958609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void swap(int a, int b)…"/>
            <p:cNvSpPr txBox="1"/>
            <p:nvPr/>
          </p:nvSpPr>
          <p:spPr>
            <a:xfrm>
              <a:off x="-1" y="-1"/>
              <a:ext cx="3864842" cy="2935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void f(bool a, bool b) 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{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</a:t>
              </a:r>
              <a:r>
                <a:rPr lang="en-US" altLang="zh-CN" dirty="0"/>
                <a:t>bool</a:t>
              </a:r>
              <a:r>
                <a:rPr lang="en-US" dirty="0"/>
                <a:t> x, y;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if (a)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    x = true;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else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    x = false;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if (b)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    y = true;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else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    y = false;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    assert(x || y);</a:t>
              </a:r>
            </a:p>
            <a:p>
              <a:pPr>
                <a:defRPr sz="2000">
                  <a:latin typeface="Consolas"/>
                  <a:ea typeface="Consolas"/>
                  <a:cs typeface="Consolas"/>
                  <a:sym typeface="Consolas"/>
                </a:defRPr>
              </a:pPr>
              <a:r>
                <a:rPr lang="en-US" dirty="0"/>
                <a:t>}</a:t>
              </a: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037" y="2385664"/>
            <a:ext cx="4049975" cy="205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72150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Deduction (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推理演算</a:t>
            </a: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714" y="2158559"/>
            <a:ext cx="8048625" cy="2724150"/>
          </a:xfrm>
          <a:prstGeom prst="rect">
            <a:avLst/>
          </a:prstGeom>
        </p:spPr>
      </p:pic>
      <p:sp>
        <p:nvSpPr>
          <p:cNvPr id="5" name="Rounded Rectangular Callout 7"/>
          <p:cNvSpPr/>
          <p:nvPr/>
        </p:nvSpPr>
        <p:spPr>
          <a:xfrm>
            <a:off x="9747504" y="2477884"/>
            <a:ext cx="1511808" cy="634824"/>
          </a:xfrm>
          <a:prstGeom prst="wedgeRoundRectCallout">
            <a:avLst>
              <a:gd name="adj1" fmla="val -64482"/>
              <a:gd name="adj2" fmla="val 26239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zh-CN" altLang="en-US" sz="2400" b="1">
                <a:solidFill>
                  <a:srgbClr val="C00000"/>
                </a:solidFill>
                <a:latin typeface="Bradley Hand ITC" panose="03070402050302030203"/>
              </a:rPr>
              <a:t>前提引入</a:t>
            </a:r>
            <a:endParaRPr lang="en-US" sz="2400" b="1" dirty="0">
              <a:solidFill>
                <a:srgbClr val="C00000"/>
              </a:solidFill>
              <a:latin typeface="Bradley Hand ITC" panose="03070402050302030203"/>
            </a:endParaRPr>
          </a:p>
        </p:txBody>
      </p:sp>
      <p:sp>
        <p:nvSpPr>
          <p:cNvPr id="6" name="Rounded Rectangular Callout 7"/>
          <p:cNvSpPr/>
          <p:nvPr/>
        </p:nvSpPr>
        <p:spPr>
          <a:xfrm>
            <a:off x="9747504" y="3398380"/>
            <a:ext cx="1511808" cy="634824"/>
          </a:xfrm>
          <a:prstGeom prst="wedgeRoundRectCallout">
            <a:avLst>
              <a:gd name="adj1" fmla="val -64482"/>
              <a:gd name="adj2" fmla="val 26239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zh-CN" altLang="en-US" sz="2400" b="1">
                <a:solidFill>
                  <a:srgbClr val="C00000"/>
                </a:solidFill>
                <a:latin typeface="Bradley Hand ITC" panose="03070402050302030203"/>
              </a:rPr>
              <a:t>分离规则</a:t>
            </a:r>
            <a:endParaRPr lang="en-US" sz="2400" b="1" dirty="0">
              <a:solidFill>
                <a:srgbClr val="C00000"/>
              </a:solidFill>
              <a:latin typeface="Bradley Hand ITC" panose="03070402050302030203"/>
            </a:endParaRPr>
          </a:p>
        </p:txBody>
      </p:sp>
      <p:pic>
        <p:nvPicPr>
          <p:cNvPr id="7" name="Picture 21" descr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7571" y="5277428"/>
            <a:ext cx="1084899" cy="157661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8" name="Rounded Rectangular Callout 7"/>
          <p:cNvSpPr/>
          <p:nvPr/>
        </p:nvSpPr>
        <p:spPr>
          <a:xfrm>
            <a:off x="4178808" y="5102351"/>
            <a:ext cx="4772093" cy="1216151"/>
          </a:xfrm>
          <a:prstGeom prst="wedgeRoundRectCallout">
            <a:avLst>
              <a:gd name="adj1" fmla="val 58491"/>
              <a:gd name="adj2" fmla="val 1916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We can also prove a formula by deduction.</a:t>
            </a:r>
          </a:p>
        </p:txBody>
      </p:sp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Deduction (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归结推理法</a:t>
            </a: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665" y="3429000"/>
            <a:ext cx="6280483" cy="32774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287902" y="1077108"/>
                <a:ext cx="11616196" cy="2246886"/>
              </a:xfrm>
              <a:prstGeom prst="roundRect">
                <a:avLst>
                  <a:gd name="adj" fmla="val 10699"/>
                </a:avLst>
              </a:prstGeom>
              <a:solidFill>
                <a:srgbClr val="FFFFFF"/>
              </a:solidFill>
              <a:ln w="28575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For formula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∨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𝐷</m:t>
                    </m:r>
                  </m:oMath>
                </a14:m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  <m:r>
                      <a:rPr lang="en-US" altLang="zh-CN" sz="2400" b="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¬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𝐶</m:t>
                    </m:r>
                    <m:r>
                      <a:rPr lang="en-US" altLang="zh-CN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∨</m:t>
                    </m:r>
                    <m:r>
                      <a:rPr lang="en-US" altLang="zh-CN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</m:oMath>
                </a14:m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𝑅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)=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𝐷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∨</m:t>
                    </m:r>
                    <m:r>
                      <a:rPr lang="en-US" altLang="zh-CN" sz="2400" b="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r>
                      <a:rPr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en-US" sz="24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is a resolvent(</a:t>
                </a:r>
                <a:r>
                  <a:rPr lang="zh-CN" altLang="en-US" sz="2400">
                    <a:latin typeface="Arial" panose="020B0604020202020204" pitchFamily="34" charset="0"/>
                    <a:cs typeface="Arial" panose="020B0604020202020204" pitchFamily="34" charset="0"/>
                  </a:rPr>
                  <a:t>归结式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𝐵</m:t>
                    </m:r>
                  </m:oMath>
                </a14:m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r>
                  <a:rPr lang="zh-CN" alt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altLang="zh-CN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𝐴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∧</m:t>
                      </m:r>
                      <m:r>
                        <m:rPr>
                          <m:sty m:val="p"/>
                        </m:rP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B</m:t>
                      </m:r>
                      <m:r>
                        <a:rPr lang="en-US" altLang="zh-CN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→</m:t>
                      </m:r>
                      <m:r>
                        <a:rPr lang="en-US" altLang="zh-CN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𝑅</m:t>
                      </m:r>
                      <m:r>
                        <a:rPr lang="en-US" altLang="zh-CN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(</m:t>
                      </m:r>
                      <m:r>
                        <a:rPr lang="en-US" altLang="zh-CN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𝐴</m:t>
                      </m:r>
                      <m:r>
                        <a:rPr lang="en-US" altLang="zh-CN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,</m:t>
                      </m:r>
                      <m:r>
                        <a:rPr lang="en-US" altLang="zh-CN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𝐵</m:t>
                      </m:r>
                      <m:r>
                        <a:rPr lang="en-US" altLang="zh-CN" sz="2400" b="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To prove F⟹G, we just need to prove F∧¬G is a contradiction.</a:t>
                </a: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902" y="1077108"/>
                <a:ext cx="11616196" cy="2246886"/>
              </a:xfrm>
              <a:prstGeom prst="roundRect">
                <a:avLst>
                  <a:gd name="adj" fmla="val 10699"/>
                </a:avLst>
              </a:prstGeom>
              <a:blipFill rotWithShape="1">
                <a:blip r:embed="rId3"/>
                <a:stretch>
                  <a:fillRect l="-128" t="-657" r="-122" b="-632"/>
                </a:stretch>
              </a:blipFill>
              <a:ln w="28575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矩形 1"/>
          <p:cNvSpPr/>
          <p:nvPr/>
        </p:nvSpPr>
        <p:spPr>
          <a:xfrm>
            <a:off x="2588879" y="3845700"/>
            <a:ext cx="597082" cy="1289785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 panose="020F0502020204030204"/>
            </a:endParaRPr>
          </a:p>
        </p:txBody>
      </p:sp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Dual Formulas (</a:t>
            </a:r>
            <a:r>
              <a:rPr lang="zh-CN" altLang="en-US" sz="48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对偶式</a:t>
            </a: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4"/>
              <p:cNvSpPr/>
              <p:nvPr/>
            </p:nvSpPr>
            <p:spPr>
              <a:xfrm>
                <a:off x="329290" y="1355815"/>
                <a:ext cx="11616196" cy="1269978"/>
              </a:xfrm>
              <a:prstGeom prst="roundRect">
                <a:avLst>
                  <a:gd name="adj" fmla="val 10699"/>
                </a:avLst>
              </a:prstGeom>
              <a:solidFill>
                <a:srgbClr val="FFFFFF"/>
              </a:solidFill>
              <a:ln w="28575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Given a formula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, replace 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∨, </a:t>
                </a:r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∧, T, F in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</m:oMath>
                </a14:m>
                <a:r>
                  <a:rPr lang="en-US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with 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∧, ∨, F, T and get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  <m:sup>
                        <m:r>
                          <a:rPr lang="zh-CN" altLang="en-US" sz="240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. Then 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𝐴</m:t>
                    </m:r>
                  </m:oMath>
                </a14:m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𝐴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 are dual formulas(</a:t>
                </a:r>
                <a:r>
                  <a:rPr lang="zh-CN" altLang="en-US" sz="2400">
                    <a:latin typeface="Arial" panose="020B0604020202020204" pitchFamily="34" charset="0"/>
                    <a:cs typeface="Arial" panose="020B0604020202020204" pitchFamily="34" charset="0"/>
                  </a:rPr>
                  <a:t>对偶式</a:t>
                </a: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) with each other.</a:t>
                </a:r>
                <a:endParaRPr 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290" y="1355815"/>
                <a:ext cx="11616196" cy="1269978"/>
              </a:xfrm>
              <a:prstGeom prst="roundRect">
                <a:avLst>
                  <a:gd name="adj" fmla="val 10699"/>
                </a:avLst>
              </a:prstGeom>
              <a:blipFill rotWithShape="1">
                <a:blip r:embed="rId2"/>
                <a:stretch>
                  <a:fillRect l="-123" t="-1157" r="-121" b="-1095"/>
                </a:stretch>
              </a:blipFill>
              <a:ln w="28575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8"/>
          <p:cNvSpPr/>
          <p:nvPr/>
        </p:nvSpPr>
        <p:spPr>
          <a:xfrm>
            <a:off x="4801439" y="1152952"/>
            <a:ext cx="1927131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4"/>
          <p:cNvSpPr/>
          <p:nvPr/>
        </p:nvSpPr>
        <p:spPr>
          <a:xfrm>
            <a:off x="347684" y="3074523"/>
            <a:ext cx="11616196" cy="3516866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8"/>
          <p:cNvSpPr/>
          <p:nvPr/>
        </p:nvSpPr>
        <p:spPr>
          <a:xfrm>
            <a:off x="4903229" y="2828656"/>
            <a:ext cx="1723549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3779" y="4035153"/>
            <a:ext cx="5819775" cy="20002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3779" y="3357937"/>
            <a:ext cx="7134225" cy="609600"/>
          </a:xfrm>
          <a:prstGeom prst="rect">
            <a:avLst/>
          </a:prstGeom>
        </p:spPr>
      </p:pic>
      <p:pic>
        <p:nvPicPr>
          <p:cNvPr id="9" name="Picture 21" descr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9211" y="5247095"/>
            <a:ext cx="1084899" cy="157661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4" name="Rounded Rectangular Callout 7"/>
          <p:cNvSpPr/>
          <p:nvPr/>
        </p:nvSpPr>
        <p:spPr>
          <a:xfrm>
            <a:off x="5458968" y="5440680"/>
            <a:ext cx="5046413" cy="856634"/>
          </a:xfrm>
          <a:prstGeom prst="wedgeRoundRectCallout">
            <a:avLst>
              <a:gd name="adj1" fmla="val 58491"/>
              <a:gd name="adj2" fmla="val 1916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More theorems in 2.5.</a:t>
            </a:r>
          </a:p>
        </p:txBody>
      </p:sp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Polish Notation and Reverse Polish Notation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763" y="1401756"/>
            <a:ext cx="6588442" cy="243292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763" y="4237325"/>
            <a:ext cx="6588442" cy="2345559"/>
          </a:xfrm>
          <a:prstGeom prst="rect">
            <a:avLst/>
          </a:prstGeom>
        </p:spPr>
      </p:pic>
      <p:sp>
        <p:nvSpPr>
          <p:cNvPr id="10" name="Rounded Rectangular Callout 7"/>
          <p:cNvSpPr/>
          <p:nvPr/>
        </p:nvSpPr>
        <p:spPr>
          <a:xfrm>
            <a:off x="8421625" y="1202778"/>
            <a:ext cx="3182112" cy="1583222"/>
          </a:xfrm>
          <a:prstGeom prst="wedgeRoundRectCallout">
            <a:avLst>
              <a:gd name="adj1" fmla="val -70663"/>
              <a:gd name="adj2" fmla="val 16949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Polish Notation</a:t>
            </a:r>
          </a:p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(</a:t>
            </a:r>
            <a:r>
              <a:rPr lang="zh-CN" altLang="en-US" sz="3200">
                <a:solidFill>
                  <a:srgbClr val="C00000"/>
                </a:solidFill>
                <a:latin typeface="Bradley Hand ITC" panose="03070402050302030203"/>
              </a:rPr>
              <a:t>波兰表达式</a:t>
            </a:r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)</a:t>
            </a:r>
          </a:p>
        </p:txBody>
      </p:sp>
      <p:sp>
        <p:nvSpPr>
          <p:cNvPr id="11" name="Rounded Rectangular Callout 7"/>
          <p:cNvSpPr/>
          <p:nvPr/>
        </p:nvSpPr>
        <p:spPr>
          <a:xfrm>
            <a:off x="8567929" y="3994618"/>
            <a:ext cx="3102863" cy="1583222"/>
          </a:xfrm>
          <a:prstGeom prst="wedgeRoundRectCallout">
            <a:avLst>
              <a:gd name="adj1" fmla="val -72320"/>
              <a:gd name="adj2" fmla="val 20868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Reverse P</a:t>
            </a:r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olish Notation</a:t>
            </a:r>
          </a:p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(</a:t>
            </a:r>
            <a:r>
              <a:rPr lang="zh-CN" altLang="en-US" sz="3200">
                <a:solidFill>
                  <a:srgbClr val="C00000"/>
                </a:solidFill>
                <a:latin typeface="Bradley Hand ITC" panose="03070402050302030203"/>
              </a:rPr>
              <a:t>逆波兰表达式</a:t>
            </a:r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)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234940" y="1809723"/>
            <a:ext cx="1722120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rgbClr val="C00000"/>
                </a:solidFill>
                <a:latin typeface="Bradley Hand ITC" panose="03070402050302030203"/>
              </a:rPr>
              <a:t>前序遍历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338572" y="4524357"/>
            <a:ext cx="1722120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zh-CN" altLang="en-US" sz="2000" dirty="0">
                <a:solidFill>
                  <a:srgbClr val="C00000"/>
                </a:solidFill>
                <a:latin typeface="Bradley Hand ITC" panose="03070402050302030203"/>
              </a:rPr>
              <a:t>后</a:t>
            </a:r>
            <a:r>
              <a:rPr lang="en-US" altLang="zh-CN" sz="2000" dirty="0">
                <a:solidFill>
                  <a:srgbClr val="C00000"/>
                </a:solidFill>
                <a:latin typeface="Bradley Hand ITC" panose="03070402050302030203"/>
              </a:rPr>
              <a:t>序遍历</a:t>
            </a:r>
          </a:p>
        </p:txBody>
      </p:sp>
    </p:spTree>
  </p:cSld>
  <p:clrMapOvr>
    <a:masterClrMapping/>
  </p:clrMapOvr>
  <p:transition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Title 1"/>
          <p:cNvSpPr txBox="1">
            <a:spLocks noGrp="1"/>
          </p:cNvSpPr>
          <p:nvPr>
            <p:ph type="title"/>
          </p:nvPr>
        </p:nvSpPr>
        <p:spPr>
          <a:xfrm>
            <a:off x="-2" y="76193"/>
            <a:ext cx="11530015" cy="1325563"/>
          </a:xfrm>
          <a:prstGeom prst="rect">
            <a:avLst/>
          </a:prstGeom>
        </p:spPr>
        <p:txBody>
          <a:bodyPr/>
          <a:lstStyle>
            <a:lvl1pPr>
              <a:defRPr sz="43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Part I: Computer Aided Reasoning Overview</a:t>
            </a:r>
          </a:p>
        </p:txBody>
      </p:sp>
      <p:sp>
        <p:nvSpPr>
          <p:cNvPr id="515" name="Rectangle 7"/>
          <p:cNvSpPr/>
          <p:nvPr/>
        </p:nvSpPr>
        <p:spPr>
          <a:xfrm>
            <a:off x="157162" y="1403278"/>
            <a:ext cx="3914776" cy="2111230"/>
          </a:xfrm>
          <a:prstGeom prst="rect">
            <a:avLst/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16" name="Rectangle 8"/>
          <p:cNvSpPr txBox="1"/>
          <p:nvPr/>
        </p:nvSpPr>
        <p:spPr>
          <a:xfrm>
            <a:off x="295355" y="1692740"/>
            <a:ext cx="3468967" cy="707886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>
                <a:solidFill>
                  <a:schemeClr val="bg1">
                    <a:lumMod val="85000"/>
                  </a:schemeClr>
                </a:solidFill>
              </a:rPr>
              <a:t>Step 1. Convert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program</a:t>
            </a:r>
            <a:r>
              <a:rPr dirty="0">
                <a:solidFill>
                  <a:schemeClr val="bg1">
                    <a:lumMod val="85000"/>
                  </a:schemeClr>
                </a:solidFill>
              </a:rPr>
              <a:t> into 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propositional</a:t>
            </a:r>
            <a:r>
              <a:rPr dirty="0">
                <a:solidFill>
                  <a:schemeClr val="bg1">
                    <a:lumMod val="85000"/>
                  </a:schemeClr>
                </a:solidFill>
              </a:rPr>
              <a:t> formula.</a:t>
            </a:r>
          </a:p>
        </p:txBody>
      </p:sp>
      <p:sp>
        <p:nvSpPr>
          <p:cNvPr id="517" name="Rectangle 9"/>
          <p:cNvSpPr txBox="1"/>
          <p:nvPr/>
        </p:nvSpPr>
        <p:spPr>
          <a:xfrm>
            <a:off x="295355" y="2634924"/>
            <a:ext cx="3371407" cy="707886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>
                <a:solidFill>
                  <a:schemeClr val="bg1">
                    <a:lumMod val="85000"/>
                  </a:schemeClr>
                </a:solidFill>
              </a:rPr>
              <a:t>Step 2. Ask the computer </a:t>
            </a:r>
          </a:p>
          <a:p>
            <a: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>
                <a:solidFill>
                  <a:schemeClr val="bg1">
                    <a:lumMod val="85000"/>
                  </a:schemeClr>
                </a:solidFill>
              </a:rPr>
              <a:t>to solve the formula.</a:t>
            </a:r>
          </a:p>
        </p:txBody>
      </p:sp>
      <p:sp>
        <p:nvSpPr>
          <p:cNvPr id="518" name="Rectangle 10"/>
          <p:cNvSpPr/>
          <p:nvPr/>
        </p:nvSpPr>
        <p:spPr>
          <a:xfrm>
            <a:off x="295356" y="1203222"/>
            <a:ext cx="3473065" cy="46166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>
                <a:solidFill>
                  <a:schemeClr val="bg1">
                    <a:lumMod val="85000"/>
                  </a:schemeClr>
                </a:solidFill>
              </a:rPr>
              <a:t>1.1 Propositional Logic</a:t>
            </a:r>
          </a:p>
        </p:txBody>
      </p:sp>
      <p:sp>
        <p:nvSpPr>
          <p:cNvPr id="519" name="Rectangle 11"/>
          <p:cNvSpPr/>
          <p:nvPr/>
        </p:nvSpPr>
        <p:spPr>
          <a:xfrm>
            <a:off x="4329201" y="1399293"/>
            <a:ext cx="3565400" cy="2111230"/>
          </a:xfrm>
          <a:prstGeom prst="rect">
            <a:avLst/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520" name="Rectangle 13"/>
          <p:cNvSpPr txBox="1"/>
          <p:nvPr/>
        </p:nvSpPr>
        <p:spPr>
          <a:xfrm>
            <a:off x="4482272" y="1692740"/>
            <a:ext cx="3263913" cy="707886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Step 1. Convert </a:t>
            </a:r>
            <a:r>
              <a:rPr lang="en-US" dirty="0">
                <a:solidFill>
                  <a:schemeClr val="tx1"/>
                </a:solidFill>
              </a:rPr>
              <a:t>program</a:t>
            </a:r>
            <a:r>
              <a:rPr dirty="0">
                <a:solidFill>
                  <a:schemeClr val="tx1"/>
                </a:solidFill>
              </a:rPr>
              <a:t> into first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order</a:t>
            </a:r>
            <a:r>
              <a:rPr dirty="0">
                <a:solidFill>
                  <a:schemeClr val="tx1"/>
                </a:solidFill>
              </a:rPr>
              <a:t> logic formula.</a:t>
            </a:r>
          </a:p>
        </p:txBody>
      </p:sp>
      <p:sp>
        <p:nvSpPr>
          <p:cNvPr id="521" name="Rectangle 14"/>
          <p:cNvSpPr txBox="1"/>
          <p:nvPr/>
        </p:nvSpPr>
        <p:spPr>
          <a:xfrm>
            <a:off x="4482273" y="2631180"/>
            <a:ext cx="3037048" cy="70788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>
                <a:solidFill>
                  <a:schemeClr val="tx1"/>
                </a:solidFill>
              </a:rPr>
              <a:t>Step 2. Ask the computer </a:t>
            </a:r>
          </a:p>
          <a:p>
            <a: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>
                <a:solidFill>
                  <a:schemeClr val="tx1"/>
                </a:solidFill>
              </a:rPr>
              <a:t>to solve the formula.</a:t>
            </a:r>
          </a:p>
        </p:txBody>
      </p:sp>
      <p:sp>
        <p:nvSpPr>
          <p:cNvPr id="522" name="Rectangle 15"/>
          <p:cNvSpPr/>
          <p:nvPr/>
        </p:nvSpPr>
        <p:spPr>
          <a:xfrm>
            <a:off x="4467396" y="1199237"/>
            <a:ext cx="3099564" cy="46166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1.2 First Order Logic</a:t>
            </a:r>
          </a:p>
        </p:txBody>
      </p:sp>
      <p:sp>
        <p:nvSpPr>
          <p:cNvPr id="523" name="Rectangle 16"/>
          <p:cNvSpPr/>
          <p:nvPr/>
        </p:nvSpPr>
        <p:spPr>
          <a:xfrm>
            <a:off x="8151865" y="1401756"/>
            <a:ext cx="3565400" cy="2111230"/>
          </a:xfrm>
          <a:prstGeom prst="rect">
            <a:avLst/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4" name="Rectangle 17"/>
          <p:cNvSpPr txBox="1"/>
          <p:nvPr/>
        </p:nvSpPr>
        <p:spPr>
          <a:xfrm>
            <a:off x="8290059" y="1692740"/>
            <a:ext cx="2861591" cy="40011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>
                <a:solidFill>
                  <a:schemeClr val="bg1">
                    <a:lumMod val="85000"/>
                  </a:schemeClr>
                </a:solidFill>
              </a:rPr>
              <a:t>Step 1.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Hoare Logic</a:t>
            </a:r>
            <a:endParaRPr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5" name="Rectangle 18"/>
          <p:cNvSpPr txBox="1"/>
          <p:nvPr/>
        </p:nvSpPr>
        <p:spPr>
          <a:xfrm>
            <a:off x="8290059" y="2631179"/>
            <a:ext cx="3037048" cy="70788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>
                <a:solidFill>
                  <a:schemeClr val="bg1">
                    <a:lumMod val="85000"/>
                  </a:schemeClr>
                </a:solidFill>
              </a:rPr>
              <a:t>Step 2. Ask the computer </a:t>
            </a:r>
          </a:p>
          <a:p>
            <a: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>
                <a:solidFill>
                  <a:schemeClr val="bg1">
                    <a:lumMod val="85000"/>
                  </a:schemeClr>
                </a:solidFill>
              </a:rPr>
              <a:t>to check the invariants</a:t>
            </a:r>
          </a:p>
        </p:txBody>
      </p:sp>
      <p:sp>
        <p:nvSpPr>
          <p:cNvPr id="526" name="Rectangle 19"/>
          <p:cNvSpPr/>
          <p:nvPr/>
        </p:nvSpPr>
        <p:spPr>
          <a:xfrm>
            <a:off x="8290059" y="1201700"/>
            <a:ext cx="3170097" cy="46166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>
                <a:solidFill>
                  <a:schemeClr val="bg1">
                    <a:lumMod val="85000"/>
                  </a:schemeClr>
                </a:solidFill>
              </a:rPr>
              <a:t>1.3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Auto-active</a:t>
            </a:r>
            <a:r>
              <a:rPr dirty="0">
                <a:solidFill>
                  <a:schemeClr val="bg1">
                    <a:lumMod val="85000"/>
                  </a:schemeClr>
                </a:solidFill>
              </a:rPr>
              <a:t> Proof</a:t>
            </a:r>
          </a:p>
        </p:txBody>
      </p:sp>
      <p:pic>
        <p:nvPicPr>
          <p:cNvPr id="15" name="Picture 21" descr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571" y="5277428"/>
            <a:ext cx="1084899" cy="157661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6" name="Rounded Rectangular Callout 7"/>
          <p:cNvSpPr/>
          <p:nvPr/>
        </p:nvSpPr>
        <p:spPr>
          <a:xfrm>
            <a:off x="1673352" y="4722512"/>
            <a:ext cx="7140389" cy="1605135"/>
          </a:xfrm>
          <a:prstGeom prst="wedgeRoundRectCallout">
            <a:avLst>
              <a:gd name="adj1" fmla="val 58491"/>
              <a:gd name="adj2" fmla="val 1916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Propositional logic cannot express complex statements conveniently.</a:t>
            </a:r>
            <a:r>
              <a:rPr lang="zh-CN" altLang="en-US" sz="3200" b="1">
                <a:solidFill>
                  <a:srgbClr val="C00000"/>
                </a:solidFill>
                <a:latin typeface="Bradley Hand ITC" panose="03070402050302030203"/>
              </a:rPr>
              <a:t> </a:t>
            </a:r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Then we introduce predicate logic.</a:t>
            </a:r>
          </a:p>
        </p:txBody>
      </p:sp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7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Predicate Logic</a:t>
            </a: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34484" y="1422958"/>
            <a:ext cx="11195528" cy="2263168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Predicates (</a:t>
            </a:r>
            <a:r>
              <a:rPr lang="zh-CN" alt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谓词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describe properties of individuals (</a:t>
            </a:r>
            <a:r>
              <a:rPr lang="zh-CN" alt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个体词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range of individuals is domain of discourse (</a:t>
            </a:r>
            <a:r>
              <a:rPr lang="zh-CN" alt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论域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function (</a:t>
            </a:r>
            <a:r>
              <a:rPr lang="zh-CN" alt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函数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maps individuals to an individual instead of T or F.</a:t>
            </a:r>
          </a:p>
        </p:txBody>
      </p:sp>
      <p:sp>
        <p:nvSpPr>
          <p:cNvPr id="8" name="Rectangle 8"/>
          <p:cNvSpPr/>
          <p:nvPr/>
        </p:nvSpPr>
        <p:spPr>
          <a:xfrm>
            <a:off x="4852376" y="1192126"/>
            <a:ext cx="1927131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945972" y="4193257"/>
          <a:ext cx="8127999" cy="2316480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arguments</a:t>
                      </a:r>
                      <a:endParaRPr lang="zh-CN" alt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results</a:t>
                      </a:r>
                      <a:endParaRPr lang="zh-CN" alt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connective</a:t>
                      </a:r>
                      <a:endParaRPr lang="zh-CN" alt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propositions</a:t>
                      </a:r>
                      <a:endParaRPr lang="zh-CN" alt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proposition</a:t>
                      </a:r>
                      <a:endParaRPr lang="zh-CN" alt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predicate</a:t>
                      </a:r>
                      <a:endParaRPr lang="zh-CN" alt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individuals</a:t>
                      </a:r>
                      <a:endParaRPr lang="zh-CN" alt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proposition</a:t>
                      </a:r>
                      <a:endParaRPr lang="zh-CN" alt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</a:t>
                      </a:r>
                      <a:endParaRPr lang="zh-CN" alt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individuals</a:t>
                      </a:r>
                      <a:endParaRPr lang="zh-CN" alt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 individual</a:t>
                      </a:r>
                      <a:endParaRPr lang="zh-CN" altLang="en-US" sz="3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Quantifier (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量词</a:t>
            </a:r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endParaRPr lang="en-US" altLang="zh-CN" sz="36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34484" y="1422958"/>
            <a:ext cx="11195528" cy="1405660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quantifier turns a formula about individuals having some property into a formula about the number (quantity) of individuals having the property.</a:t>
            </a:r>
          </a:p>
        </p:txBody>
      </p:sp>
      <p:sp>
        <p:nvSpPr>
          <p:cNvPr id="8" name="Rectangle 8"/>
          <p:cNvSpPr/>
          <p:nvPr/>
        </p:nvSpPr>
        <p:spPr>
          <a:xfrm>
            <a:off x="4852376" y="1192126"/>
            <a:ext cx="1927131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223" y="4548947"/>
            <a:ext cx="3143250" cy="504825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6128659" y="4588604"/>
            <a:ext cx="1216026" cy="4506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270857" y="4478487"/>
            <a:ext cx="2503035" cy="66344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Rounded Rectangular Callout 7"/>
          <p:cNvSpPr/>
          <p:nvPr/>
        </p:nvSpPr>
        <p:spPr>
          <a:xfrm>
            <a:off x="3840393" y="2997941"/>
            <a:ext cx="4944140" cy="1240764"/>
          </a:xfrm>
          <a:prstGeom prst="wedgeRoundRectCallout">
            <a:avLst>
              <a:gd name="adj1" fmla="val -16204"/>
              <a:gd name="adj2" fmla="val 6553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The blue rectangle is the scope</a:t>
            </a:r>
            <a:r>
              <a:rPr lang="en-US" altLang="zh-CN" sz="3200" dirty="0">
                <a:solidFill>
                  <a:srgbClr val="C00000"/>
                </a:solidFill>
                <a:latin typeface="Bradley Hand ITC" panose="03070402050302030203"/>
              </a:rPr>
              <a:t> (</a:t>
            </a:r>
            <a:r>
              <a:rPr lang="zh-CN" altLang="en-US" sz="3200">
                <a:solidFill>
                  <a:srgbClr val="C00000"/>
                </a:solidFill>
                <a:latin typeface="Bradley Hand ITC" panose="03070402050302030203"/>
              </a:rPr>
              <a:t>辖域</a:t>
            </a:r>
            <a:r>
              <a:rPr lang="en-US" altLang="zh-CN" sz="3200" dirty="0">
                <a:solidFill>
                  <a:srgbClr val="C00000"/>
                </a:solidFill>
                <a:latin typeface="Bradley Hand ITC" panose="03070402050302030203"/>
              </a:rPr>
              <a:t>) </a:t>
            </a:r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of “exists x”.</a:t>
            </a:r>
          </a:p>
        </p:txBody>
      </p:sp>
      <p:sp>
        <p:nvSpPr>
          <p:cNvPr id="21" name="Rounded Rectangular Callout 7"/>
          <p:cNvSpPr/>
          <p:nvPr/>
        </p:nvSpPr>
        <p:spPr>
          <a:xfrm>
            <a:off x="5745462" y="5280919"/>
            <a:ext cx="4944140" cy="1240764"/>
          </a:xfrm>
          <a:prstGeom prst="wedgeRoundRectCallout">
            <a:avLst>
              <a:gd name="adj1" fmla="val -21150"/>
              <a:gd name="adj2" fmla="val -6643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The red rectangle is the scope of “for all y”.</a:t>
            </a:r>
          </a:p>
        </p:txBody>
      </p:sp>
      <p:sp>
        <p:nvSpPr>
          <p:cNvPr id="22" name="Rounded Rectangular Callout 7"/>
          <p:cNvSpPr/>
          <p:nvPr/>
        </p:nvSpPr>
        <p:spPr>
          <a:xfrm>
            <a:off x="260153" y="5280919"/>
            <a:ext cx="4128065" cy="1240764"/>
          </a:xfrm>
          <a:prstGeom prst="wedgeRoundRectCallout">
            <a:avLst>
              <a:gd name="adj1" fmla="val 63305"/>
              <a:gd name="adj2" fmla="val -61173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X and y are all bound variables (</a:t>
            </a:r>
            <a:r>
              <a:rPr lang="zh-CN" altLang="en-US" sz="3200">
                <a:solidFill>
                  <a:srgbClr val="C00000"/>
                </a:solidFill>
                <a:latin typeface="Bradley Hand ITC" panose="03070402050302030203"/>
              </a:rPr>
              <a:t>约束变元</a:t>
            </a:r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).</a:t>
            </a:r>
          </a:p>
        </p:txBody>
      </p:sp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6"/>
              <p:cNvSpPr/>
              <p:nvPr/>
            </p:nvSpPr>
            <p:spPr>
              <a:xfrm>
                <a:off x="370868" y="1556395"/>
                <a:ext cx="11448961" cy="3571139"/>
              </a:xfrm>
              <a:prstGeom prst="roundRect">
                <a:avLst>
                  <a:gd name="adj" fmla="val 10699"/>
                </a:avLst>
              </a:prstGeom>
              <a:solidFill>
                <a:srgbClr val="FFFFFF"/>
              </a:solidFill>
              <a:ln w="28575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lvl="0">
                  <a:lnSpc>
                    <a:spcPct val="150000"/>
                  </a:lnSpc>
                  <a:spcBef>
                    <a:spcPts val="1000"/>
                  </a:spcBef>
                </a:pPr>
                <a:r>
                  <a:rPr lang="en-US" altLang="zh-CN" sz="2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1). Every atomic formula is in WFF.</a:t>
                </a:r>
              </a:p>
              <a:p>
                <a:pPr lvl="0">
                  <a:lnSpc>
                    <a:spcPct val="150000"/>
                  </a:lnSpc>
                  <a:spcBef>
                    <a:spcPts val="1000"/>
                  </a:spcBef>
                </a:pPr>
                <a:r>
                  <a:rPr lang="en-US" altLang="zh-CN" sz="2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2).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B</m:t>
                    </m:r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are WFFs, so are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sz="240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¬</m:t>
                        </m:r>
                        <m:r>
                          <m:rPr>
                            <m:sty m:val="p"/>
                          </m:rPr>
                          <a:rPr lang="en-US" altLang="zh-CN" sz="24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A</m:t>
                        </m:r>
                      </m:e>
                    </m:d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sz="2400" i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a:rPr lang="en-US" altLang="zh-CN" sz="240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∧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a:rPr lang="en-US" altLang="zh-CN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400" i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sz="2400" i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a:rPr lang="en-US" altLang="zh-CN" sz="240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∨</m:t>
                    </m:r>
                    <m:r>
                      <m:rPr>
                        <m:sty m:val="p"/>
                      </m:rPr>
                      <a:rPr lang="en-US" altLang="zh-CN" sz="2400" i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a:rPr lang="en-US" altLang="zh-CN" sz="2400" i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altLang="zh-CN" sz="2400" i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sz="2400" i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a:rPr lang="en-US" altLang="zh-CN" sz="240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  <m:r>
                      <m:rPr>
                        <m:sty m:val="p"/>
                      </m:rPr>
                      <a:rPr lang="en-US" altLang="zh-CN" sz="2400" i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a:rPr lang="en-US" altLang="zh-CN" sz="2400" i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and </a:t>
                </a:r>
                <a14:m>
                  <m:oMath xmlns:m="http://schemas.openxmlformats.org/officeDocument/2006/math">
                    <m:r>
                      <a:rPr lang="en-US" altLang="zh-CN" sz="2400" i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altLang="zh-CN" sz="2400" i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a:rPr lang="en-US" altLang="zh-CN" sz="2400" i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↔</m:t>
                    </m:r>
                    <m:r>
                      <m:rPr>
                        <m:sty m:val="p"/>
                      </m:rPr>
                      <a:rPr lang="en-US" altLang="zh-CN" sz="2400" i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B</m:t>
                    </m:r>
                    <m:r>
                      <a:rPr lang="en-US" altLang="zh-CN" sz="2400" i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 There is no variable which is bounded in one wff and free in the other wff.</a:t>
                </a:r>
              </a:p>
              <a:p>
                <a:pPr lvl="0">
                  <a:lnSpc>
                    <a:spcPct val="150000"/>
                  </a:lnSpc>
                  <a:spcBef>
                    <a:spcPts val="1000"/>
                  </a:spcBef>
                </a:pPr>
                <a:r>
                  <a:rPr lang="en-US" altLang="zh-CN" sz="2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3). If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is a WFF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x</m:t>
                    </m:r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is free 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, 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sz="24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∀</m:t>
                        </m:r>
                        <m:r>
                          <m:rPr>
                            <m:sty m:val="p"/>
                          </m:rPr>
                          <a:rPr lang="en-US" altLang="zh-CN" sz="24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x</m:t>
                        </m:r>
                      </m:e>
                    </m:d>
                    <m:r>
                      <m:rPr>
                        <m:sty m:val="p"/>
                      </m:rPr>
                      <a:rPr lang="en-US" altLang="zh-CN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A</m:t>
                    </m:r>
                    <m:r>
                      <a:rPr lang="en-US" altLang="zh-CN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 </m:t>
                    </m:r>
                    <m:d>
                      <m:dPr>
                        <m:ctrlPr>
                          <a:rPr lang="en-US" altLang="zh-CN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altLang="zh-CN" sz="24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∃</m:t>
                        </m:r>
                        <m:r>
                          <m:rPr>
                            <m:sty m:val="p"/>
                          </m:rPr>
                          <a:rPr lang="en-US" altLang="zh-CN" sz="24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x</m:t>
                        </m:r>
                      </m:e>
                    </m:d>
                    <m:r>
                      <m:rPr>
                        <m:sty m:val="p"/>
                      </m:rPr>
                      <a:rPr lang="en-US" altLang="zh-CN" sz="24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A</m:t>
                    </m:r>
                  </m:oMath>
                </a14:m>
                <a:r>
                  <a:rPr lang="en-US" altLang="zh-CN" sz="2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are wffs.</a:t>
                </a:r>
              </a:p>
              <a:p>
                <a:pPr lvl="0">
                  <a:lnSpc>
                    <a:spcPct val="150000"/>
                  </a:lnSpc>
                  <a:spcBef>
                    <a:spcPts val="1000"/>
                  </a:spcBef>
                </a:pPr>
                <a:r>
                  <a:rPr lang="en-US" altLang="zh-CN" sz="24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4). No expression is WFF unless forced by 1), 2) or 3).</a:t>
                </a:r>
              </a:p>
            </p:txBody>
          </p:sp>
        </mc:Choice>
        <mc:Fallback xmlns="">
          <p:sp>
            <p:nvSpPr>
              <p:cNvPr id="5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868" y="1556395"/>
                <a:ext cx="11448961" cy="3571139"/>
              </a:xfrm>
              <a:prstGeom prst="roundRect">
                <a:avLst>
                  <a:gd name="adj" fmla="val 10699"/>
                </a:avLst>
              </a:prstGeom>
              <a:blipFill rotWithShape="1">
                <a:blip r:embed="rId2"/>
                <a:stretch>
                  <a:fillRect l="-128" t="-409" r="-123" b="-394"/>
                </a:stretch>
              </a:blipFill>
              <a:ln w="28575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8"/>
          <p:cNvSpPr/>
          <p:nvPr/>
        </p:nvSpPr>
        <p:spPr>
          <a:xfrm>
            <a:off x="3713927" y="1325563"/>
            <a:ext cx="4762842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INDUCTIVE DEFINITION of WFF</a:t>
            </a:r>
          </a:p>
        </p:txBody>
      </p:sp>
      <p:sp>
        <p:nvSpPr>
          <p:cNvPr id="7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Well-formed Formula</a:t>
            </a:r>
            <a:r>
              <a:rPr lang="zh-CN" altLang="en-US" sz="3600" b="1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合式公式</a:t>
            </a:r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endParaRPr lang="zh-CN" altLang="en-US" sz="3600" b="1"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0"/>
            <a:ext cx="112743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5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Deduction Formula</a:t>
            </a:r>
            <a:r>
              <a:rPr lang="zh-CN" altLang="en-US" sz="3500" b="1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（推理公式）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518" y="1689035"/>
            <a:ext cx="10458450" cy="4095750"/>
          </a:xfrm>
          <a:prstGeom prst="rect">
            <a:avLst/>
          </a:prstGeom>
        </p:spPr>
      </p:pic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7440676" y="4674637"/>
            <a:ext cx="3998655" cy="1567545"/>
          </a:xfrm>
          <a:prstGeom prst="wedgeRoundRectCallout">
            <a:avLst>
              <a:gd name="adj1" fmla="val -64407"/>
              <a:gd name="adj2" fmla="val -47796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They can be understood through semantics.(5.4.3)</a:t>
            </a:r>
          </a:p>
        </p:txBody>
      </p:sp>
    </p:spTree>
    <p:extLst>
      <p:ext uri="{BB962C8B-B14F-4D97-AF65-F5344CB8AC3E}">
        <p14:creationId xmlns:p14="http://schemas.microsoft.com/office/powerpoint/2010/main" val="4219844573"/>
      </p:ext>
    </p:extLst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6"/>
          <p:cNvSpPr/>
          <p:nvPr/>
        </p:nvSpPr>
        <p:spPr>
          <a:xfrm>
            <a:off x="260768" y="1236680"/>
            <a:ext cx="11816252" cy="3668829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a formula is true under some interpretation, it is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satisfiable</a:t>
            </a:r>
            <a:r>
              <a:rPr lang="zh-CN" alt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可满足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a formula is always false under any interpretations, it is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unsatisfiable</a:t>
            </a:r>
            <a:r>
              <a:rPr lang="zh-CN" alt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不可满足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a formula is always true under any interpretations, it is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universally valid</a:t>
            </a:r>
            <a:r>
              <a:rPr lang="zh-CN" alt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普遍有效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 problem 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predicate logic is whether there is an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effective algorithm </a:t>
            </a: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determine if a formula is </a:t>
            </a:r>
            <a:r>
              <a:rPr lang="en-US" altLang="zh-CN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universally valid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 8"/>
          <p:cNvSpPr/>
          <p:nvPr/>
        </p:nvSpPr>
        <p:spPr>
          <a:xfrm>
            <a:off x="4840999" y="1008416"/>
            <a:ext cx="1927131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Decision Problem</a:t>
            </a:r>
            <a:r>
              <a:rPr lang="zh-CN" altLang="en-US" sz="3600" b="1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(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判定问题</a:t>
            </a:r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endParaRPr lang="zh-CN" altLang="en-US" sz="3600" b="1"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0" name="文本占位符 2"/>
          <p:cNvSpPr txBox="1"/>
          <p:nvPr/>
        </p:nvSpPr>
        <p:spPr>
          <a:xfrm>
            <a:off x="260768" y="5025636"/>
            <a:ext cx="11064899" cy="183236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 panose="020F0502020204030204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 panose="020F0502020204030204"/>
              </a:defRPr>
            </a:lvl2pPr>
            <a:lvl3pPr marL="1234440" marR="0" indent="-32004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 panose="020F0502020204030204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 panose="020F0502020204030204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 panose="020F0502020204030204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 panose="020F0502020204030204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 panose="020F0502020204030204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 panose="020F0502020204030204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 panose="020B0604020202020204"/>
              <a:buChar char="•"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 panose="020F0502020204030204"/>
              </a:defRPr>
            </a:lvl9pPr>
          </a:lstStyle>
          <a:p>
            <a:pPr hangingPunct="1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Propositional logic is decidable but predicate logic is not decidable</a:t>
            </a:r>
          </a:p>
          <a:p>
            <a:pPr hangingPunct="1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We can represent a problem as a WFF and prove it by</a:t>
            </a:r>
          </a:p>
          <a:p>
            <a:pPr lvl="1" hangingPunct="1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Deduction</a:t>
            </a:r>
          </a:p>
          <a:p>
            <a:pPr lvl="1" hangingPunct="1"/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SMT solver</a:t>
            </a:r>
          </a:p>
        </p:txBody>
      </p:sp>
      <p:sp>
        <p:nvSpPr>
          <p:cNvPr id="2" name="左大括号 1"/>
          <p:cNvSpPr/>
          <p:nvPr/>
        </p:nvSpPr>
        <p:spPr>
          <a:xfrm>
            <a:off x="2694432" y="5824735"/>
            <a:ext cx="304800" cy="957072"/>
          </a:xfrm>
          <a:prstGeom prst="leftBrace">
            <a:avLst>
              <a:gd name="adj1" fmla="val 8333"/>
              <a:gd name="adj2" fmla="val 33439"/>
            </a:avLst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99232" y="5841606"/>
            <a:ext cx="2828544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推理规则法（课本</a:t>
            </a:r>
            <a:r>
              <a:rPr lang="en-US" altLang="zh-CN" sz="1800" dirty="0">
                <a:latin typeface="Arial" panose="020B0604020202020204" pitchFamily="34" charset="0"/>
                <a:cs typeface="Arial" panose="020B0604020202020204" pitchFamily="34" charset="0"/>
              </a:rPr>
              <a:t>5.5</a:t>
            </a:r>
            <a:r>
              <a:rPr lang="zh-CN" altLang="en-US" sz="1800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  <a:endParaRPr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归结推理法（课本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5.6</a:t>
            </a:r>
            <a:r>
              <a:rPr lang="zh-CN" altLang="en-US" dirty="0">
                <a:latin typeface="Arial" panose="020B0604020202020204" pitchFamily="34" charset="0"/>
                <a:cs typeface="Arial" panose="020B0604020202020204" pitchFamily="34" charset="0"/>
              </a:rPr>
              <a:t>）</a:t>
            </a:r>
            <a:endParaRPr lang="zh-CN" altLang="en-US"/>
          </a:p>
        </p:txBody>
      </p:sp>
    </p:spTree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Deduction (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归结推理法</a:t>
            </a:r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endParaRPr lang="zh-CN" altLang="en-US" sz="3600" b="1"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8" name="Picture 21" descr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6910" y="3710909"/>
            <a:ext cx="1084899" cy="157661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" name="Rounded Rectangular Callout 7"/>
          <p:cNvSpPr/>
          <p:nvPr/>
        </p:nvSpPr>
        <p:spPr>
          <a:xfrm>
            <a:off x="1013552" y="2907792"/>
            <a:ext cx="7371693" cy="1836776"/>
          </a:xfrm>
          <a:prstGeom prst="wedgeRoundRectCallout">
            <a:avLst>
              <a:gd name="adj1" fmla="val 60737"/>
              <a:gd name="adj2" fmla="val 2635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The basic idea is similar to that in propositional logic. But</a:t>
            </a:r>
            <a:endParaRPr lang="en-US" sz="3200" b="1" dirty="0">
              <a:solidFill>
                <a:srgbClr val="C00000"/>
              </a:solidFill>
              <a:latin typeface="Bradley Hand ITC" panose="03070402050302030203"/>
            </a:endParaRPr>
          </a:p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we should eliminate quantifiers firstly.</a:t>
            </a:r>
          </a:p>
        </p:txBody>
      </p:sp>
    </p:spTree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Prenex Normal Form (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前束范式</a:t>
            </a:r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Rounded Rectangle 4"/>
          <p:cNvSpPr/>
          <p:nvPr/>
        </p:nvSpPr>
        <p:spPr>
          <a:xfrm>
            <a:off x="287903" y="1673316"/>
            <a:ext cx="11616196" cy="2149195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formula of the predicate calculus is in prenex normal form(PNF) if it is written as a string of quantifiers and bound variables, followed by a quantifier-free part, called the matrix</a:t>
            </a:r>
            <a:r>
              <a:rPr lang="zh-CN" altLang="en-US" sz="2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zh-CN" altLang="en-US" sz="2800">
                <a:latin typeface="Arial" panose="020B0604020202020204" pitchFamily="34" charset="0"/>
                <a:cs typeface="Arial" panose="020B0604020202020204" pitchFamily="34" charset="0"/>
              </a:rPr>
              <a:t>母式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CN" altLang="en-US" sz="2800">
                <a:latin typeface="Arial" panose="020B0604020202020204" pitchFamily="34" charset="0"/>
                <a:cs typeface="Arial" panose="020B0604020202020204" pitchFamily="34" charset="0"/>
              </a:rPr>
              <a:t>基式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 8"/>
          <p:cNvSpPr/>
          <p:nvPr/>
        </p:nvSpPr>
        <p:spPr>
          <a:xfrm>
            <a:off x="4825365" y="1380929"/>
            <a:ext cx="250902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290" y="4094071"/>
            <a:ext cx="4724400" cy="504825"/>
          </a:xfrm>
          <a:prstGeom prst="rect">
            <a:avLst/>
          </a:prstGeom>
        </p:spPr>
      </p:pic>
      <p:sp>
        <p:nvSpPr>
          <p:cNvPr id="6" name="Rounded Rectangular Callout 7"/>
          <p:cNvSpPr/>
          <p:nvPr/>
        </p:nvSpPr>
        <p:spPr>
          <a:xfrm>
            <a:off x="1377109" y="4404121"/>
            <a:ext cx="2311538" cy="649736"/>
          </a:xfrm>
          <a:prstGeom prst="wedgeRoundRectCallout">
            <a:avLst>
              <a:gd name="adj1" fmla="val 58023"/>
              <a:gd name="adj2" fmla="val -37716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quantifiers</a:t>
            </a:r>
          </a:p>
        </p:txBody>
      </p:sp>
      <p:pic>
        <p:nvPicPr>
          <p:cNvPr id="7" name="Picture 21" descr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9200" y="5281385"/>
            <a:ext cx="1084899" cy="157661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8" name="Rounded Rectangular Callout 7"/>
          <p:cNvSpPr/>
          <p:nvPr/>
        </p:nvSpPr>
        <p:spPr>
          <a:xfrm>
            <a:off x="3841290" y="5287524"/>
            <a:ext cx="6307246" cy="1199945"/>
          </a:xfrm>
          <a:prstGeom prst="wedgeRoundRectCallout">
            <a:avLst>
              <a:gd name="adj1" fmla="val 63724"/>
              <a:gd name="adj2" fmla="val 730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Every formula can be converted into equivalent PNFs. (</a:t>
            </a:r>
            <a:r>
              <a:rPr lang="zh-CN" altLang="en-US" sz="3200">
                <a:solidFill>
                  <a:srgbClr val="C00000"/>
                </a:solidFill>
                <a:latin typeface="Bradley Hand ITC" panose="03070402050302030203"/>
              </a:rPr>
              <a:t>定理</a:t>
            </a:r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5.3.1)</a:t>
            </a:r>
            <a:endParaRPr lang="en-US" sz="3200" b="1" dirty="0">
              <a:solidFill>
                <a:srgbClr val="C00000"/>
              </a:solidFill>
              <a:latin typeface="Bradley Hand ITC" panose="03070402050302030203"/>
            </a:endParaRPr>
          </a:p>
        </p:txBody>
      </p:sp>
    </p:spTree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Equivalence (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等值</a:t>
            </a:r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739" y="1401756"/>
            <a:ext cx="4428532" cy="200705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973" y="3408815"/>
            <a:ext cx="4698458" cy="2024336"/>
          </a:xfrm>
          <a:prstGeom prst="rect">
            <a:avLst/>
          </a:prstGeom>
        </p:spPr>
      </p:pic>
      <p:pic>
        <p:nvPicPr>
          <p:cNvPr id="9" name="Picture 21" descr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9200" y="5271997"/>
            <a:ext cx="1084899" cy="157661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" name="Rounded Rectangular Callout 7"/>
          <p:cNvSpPr/>
          <p:nvPr/>
        </p:nvSpPr>
        <p:spPr>
          <a:xfrm>
            <a:off x="2599982" y="5717448"/>
            <a:ext cx="7566114" cy="1058256"/>
          </a:xfrm>
          <a:prstGeom prst="wedgeRoundRectCallout">
            <a:avLst>
              <a:gd name="adj1" fmla="val 62391"/>
              <a:gd name="adj2" fmla="val -3232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We use laws to convert formulas to PNF.</a:t>
            </a:r>
          </a:p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More laws in 5.1, 5.2.</a:t>
            </a:r>
          </a:p>
        </p:txBody>
      </p:sp>
      <p:sp>
        <p:nvSpPr>
          <p:cNvPr id="11" name="Rounded Rectangular Callout 7"/>
          <p:cNvSpPr/>
          <p:nvPr/>
        </p:nvSpPr>
        <p:spPr>
          <a:xfrm>
            <a:off x="8495099" y="2087873"/>
            <a:ext cx="1352989" cy="634824"/>
          </a:xfrm>
          <a:prstGeom prst="wedgeRoundRectCallout">
            <a:avLst>
              <a:gd name="adj1" fmla="val -77999"/>
              <a:gd name="adj2" fmla="val 5648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zh-CN" altLang="en-US" sz="2400">
                <a:solidFill>
                  <a:srgbClr val="C00000"/>
                </a:solidFill>
                <a:latin typeface="Bradley Hand ITC" panose="03070402050302030203"/>
              </a:rPr>
              <a:t>分配律</a:t>
            </a:r>
            <a:endParaRPr lang="en-US" sz="2400" dirty="0">
              <a:solidFill>
                <a:srgbClr val="C00000"/>
              </a:solidFill>
              <a:latin typeface="Bradley Hand ITC" panose="03070402050302030203"/>
            </a:endParaRPr>
          </a:p>
        </p:txBody>
      </p:sp>
    </p:spTree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Prenex Normal Form (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前束范式</a:t>
            </a:r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7956" y="2116034"/>
            <a:ext cx="6574097" cy="336087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Skolem Normal Form (Skolem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标准形</a:t>
            </a:r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Rounded Rectangle 4"/>
          <p:cNvSpPr/>
          <p:nvPr/>
        </p:nvSpPr>
        <p:spPr>
          <a:xfrm>
            <a:off x="530498" y="1560733"/>
            <a:ext cx="10992807" cy="1465360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formula is in Skolem normal form if it is in prenex normal form with only universal quantifiers.</a:t>
            </a:r>
          </a:p>
        </p:txBody>
      </p:sp>
      <p:sp>
        <p:nvSpPr>
          <p:cNvPr id="5" name="Rectangle 8"/>
          <p:cNvSpPr/>
          <p:nvPr/>
        </p:nvSpPr>
        <p:spPr>
          <a:xfrm>
            <a:off x="4983984" y="1268346"/>
            <a:ext cx="250902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sp>
        <p:nvSpPr>
          <p:cNvPr id="6" name="Rounded Rectangle 4"/>
          <p:cNvSpPr/>
          <p:nvPr/>
        </p:nvSpPr>
        <p:spPr>
          <a:xfrm>
            <a:off x="530498" y="3775064"/>
            <a:ext cx="10992807" cy="1465360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Every formula A can be converted to corresponding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Skolem normal form B. A is unsatisfiable iff B is unsatisfiable.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8"/>
          <p:cNvSpPr/>
          <p:nvPr/>
        </p:nvSpPr>
        <p:spPr>
          <a:xfrm>
            <a:off x="5005737" y="3482676"/>
            <a:ext cx="223651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4077477" y="5094514"/>
            <a:ext cx="7977674" cy="1511559"/>
          </a:xfrm>
          <a:prstGeom prst="wedgeRoundRectCallout">
            <a:avLst>
              <a:gd name="adj1" fmla="val -64648"/>
              <a:gd name="adj2" fmla="val -5100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This transformation does not preserve </a:t>
            </a:r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the</a:t>
            </a:r>
            <a:r>
              <a:rPr lang="zh-CN" altLang="en-US" sz="3200" b="1">
                <a:solidFill>
                  <a:srgbClr val="C00000"/>
                </a:solidFill>
                <a:latin typeface="Bradley Hand ITC" panose="03070402050302030203"/>
              </a:rPr>
              <a:t> </a:t>
            </a:r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semantics but it preserv</a:t>
            </a:r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es </a:t>
            </a:r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satisfiability</a:t>
            </a:r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.</a:t>
            </a:r>
            <a:endParaRPr lang="en-US" sz="3200" b="1" dirty="0">
              <a:solidFill>
                <a:srgbClr val="C00000"/>
              </a:solidFill>
              <a:latin typeface="Bradley Hand ITC" panose="03070402050302030203"/>
            </a:endParaRPr>
          </a:p>
        </p:txBody>
      </p:sp>
    </p:spTree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Skolem Normal Form (Skolem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标准形</a:t>
            </a:r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9841" y="1538773"/>
            <a:ext cx="4257675" cy="5334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841" y="2756710"/>
            <a:ext cx="3954527" cy="482926"/>
          </a:xfrm>
          <a:prstGeom prst="rect">
            <a:avLst/>
          </a:prstGeom>
        </p:spPr>
      </p:pic>
      <p:sp>
        <p:nvSpPr>
          <p:cNvPr id="6" name="下箭头 5"/>
          <p:cNvSpPr/>
          <p:nvPr/>
        </p:nvSpPr>
        <p:spPr>
          <a:xfrm>
            <a:off x="5920159" y="2237160"/>
            <a:ext cx="277038" cy="354563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0168" y="3404623"/>
            <a:ext cx="317019" cy="37188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457201" y="2113680"/>
            <a:ext cx="3116425" cy="1137200"/>
          </a:xfrm>
          <a:prstGeom prst="wedgeRoundRectCallout">
            <a:avLst>
              <a:gd name="adj1" fmla="val 59444"/>
              <a:gd name="adj2" fmla="val 2331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y depends on x</a:t>
            </a:r>
            <a:endParaRPr lang="en-US" sz="3200" b="1" dirty="0">
              <a:solidFill>
                <a:srgbClr val="C00000"/>
              </a:solidFill>
              <a:latin typeface="Bradley Hand ITC" panose="03070402050302030203"/>
            </a:endParaRPr>
          </a:p>
        </p:txBody>
      </p:sp>
      <p:sp>
        <p:nvSpPr>
          <p:cNvPr id="9" name="Rounded Rectangular Callout 7"/>
          <p:cNvSpPr/>
          <p:nvPr/>
        </p:nvSpPr>
        <p:spPr>
          <a:xfrm>
            <a:off x="8773887" y="3207911"/>
            <a:ext cx="3116425" cy="1137200"/>
          </a:xfrm>
          <a:prstGeom prst="wedgeRoundRectCallout">
            <a:avLst>
              <a:gd name="adj1" fmla="val -59119"/>
              <a:gd name="adj2" fmla="val 34804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z depends on x</a:t>
            </a:r>
            <a:endParaRPr lang="en-US" sz="3200" b="1" dirty="0">
              <a:solidFill>
                <a:srgbClr val="C00000"/>
              </a:solidFill>
              <a:latin typeface="Bradley Hand ITC" panose="03070402050302030203"/>
            </a:endParaRPr>
          </a:p>
        </p:txBody>
      </p:sp>
      <p:pic>
        <p:nvPicPr>
          <p:cNvPr id="10" name="Picture 21" descr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31966" y="5273073"/>
            <a:ext cx="1084899" cy="157661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1" name="Rounded Rectangular Callout 7"/>
          <p:cNvSpPr/>
          <p:nvPr/>
        </p:nvSpPr>
        <p:spPr>
          <a:xfrm>
            <a:off x="3247053" y="4779425"/>
            <a:ext cx="5988519" cy="1621375"/>
          </a:xfrm>
          <a:prstGeom prst="wedgeRoundRectCallout">
            <a:avLst>
              <a:gd name="adj1" fmla="val 61314"/>
              <a:gd name="adj2" fmla="val 14109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If x doesn’t depend on any variables, we replace x with a constant.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9841" y="3941498"/>
            <a:ext cx="3954527" cy="63226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Deduction (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归结推理法</a:t>
            </a:r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endParaRPr lang="zh-CN" altLang="en-US" sz="3600" b="1"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034" y="1526236"/>
            <a:ext cx="8696415" cy="2308645"/>
          </a:xfrm>
          <a:prstGeom prst="rect">
            <a:avLst/>
          </a:prstGeom>
        </p:spPr>
      </p:pic>
      <p:sp>
        <p:nvSpPr>
          <p:cNvPr id="4" name="下箭头 3"/>
          <p:cNvSpPr/>
          <p:nvPr/>
        </p:nvSpPr>
        <p:spPr>
          <a:xfrm>
            <a:off x="5561043" y="4270698"/>
            <a:ext cx="345233" cy="410547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5071" y="5193263"/>
            <a:ext cx="2219325" cy="4667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235" y="5117063"/>
            <a:ext cx="2228850" cy="54292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2924" y="5117063"/>
            <a:ext cx="2190750" cy="485775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8175461" y="4370832"/>
            <a:ext cx="2020099" cy="621248"/>
          </a:xfrm>
          <a:prstGeom prst="wedgeRoundRectCallout">
            <a:avLst>
              <a:gd name="adj1" fmla="val -77678"/>
              <a:gd name="adj2" fmla="val 5688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zh-CN" altLang="en-US" sz="3200">
                <a:solidFill>
                  <a:srgbClr val="C00000"/>
                </a:solidFill>
                <a:latin typeface="Bradley Hand ITC" panose="03070402050302030203"/>
              </a:rPr>
              <a:t>子句集</a:t>
            </a:r>
            <a:endParaRPr lang="en-US" sz="3200" dirty="0">
              <a:solidFill>
                <a:srgbClr val="C00000"/>
              </a:solidFill>
              <a:latin typeface="Bradley Hand ITC" panose="03070402050302030203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32236" y="5146706"/>
            <a:ext cx="298580" cy="559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ounded Rectangular Callout 7"/>
          <p:cNvSpPr/>
          <p:nvPr/>
        </p:nvSpPr>
        <p:spPr>
          <a:xfrm>
            <a:off x="8585604" y="2984051"/>
            <a:ext cx="2964979" cy="621248"/>
          </a:xfrm>
          <a:prstGeom prst="wedgeRoundRectCallout">
            <a:avLst>
              <a:gd name="adj1" fmla="val -62875"/>
              <a:gd name="adj2" fmla="val 4069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Skolem</a:t>
            </a:r>
            <a:r>
              <a:rPr lang="zh-CN" altLang="en-US" sz="3200">
                <a:solidFill>
                  <a:srgbClr val="C00000"/>
                </a:solidFill>
                <a:latin typeface="Bradley Hand ITC" panose="03070402050302030203"/>
              </a:rPr>
              <a:t>标准形</a:t>
            </a:r>
            <a:endParaRPr lang="en-US" sz="3200" dirty="0">
              <a:solidFill>
                <a:srgbClr val="C00000"/>
              </a:solidFill>
              <a:latin typeface="Bradley Hand ITC" panose="03070402050302030203"/>
            </a:endParaRPr>
          </a:p>
        </p:txBody>
      </p:sp>
    </p:spTree>
  </p:cSld>
  <p:clrMapOvr>
    <a:masterClrMapping/>
  </p:clrMapOvr>
  <p:transition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Deduction (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归结推理法</a:t>
            </a:r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)</a:t>
            </a:r>
            <a:endParaRPr lang="zh-CN" altLang="en-US" sz="3600" b="1"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418" y="1414365"/>
            <a:ext cx="2219325" cy="4667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582" y="1338165"/>
            <a:ext cx="2228850" cy="54292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1498" y="2344317"/>
            <a:ext cx="6343650" cy="32956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9030" y="1395315"/>
            <a:ext cx="2190750" cy="48577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451785" y="1329708"/>
            <a:ext cx="374974" cy="559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>
            <a:extLst>
              <a:ext uri="{FF2B5EF4-FFF2-40B4-BE49-F238E27FC236}">
                <a16:creationId xmlns:a16="http://schemas.microsoft.com/office/drawing/2014/main" id="{FF7B30FD-19DA-7A45-BBA5-4625161F5B61}"/>
              </a:ext>
            </a:extLst>
          </p:cNvPr>
          <p:cNvSpPr txBox="1"/>
          <p:nvPr/>
        </p:nvSpPr>
        <p:spPr>
          <a:xfrm>
            <a:off x="0" y="1084654"/>
            <a:ext cx="11154592" cy="9244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We now introduce an example to explain deduction calculus.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55" y="2131023"/>
            <a:ext cx="6667986" cy="118101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454" y="3433990"/>
            <a:ext cx="8422142" cy="308236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81135" y="3909527"/>
            <a:ext cx="9274628" cy="2771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3545633" y="4226768"/>
            <a:ext cx="6508550" cy="2129858"/>
          </a:xfrm>
          <a:prstGeom prst="wedgeRoundRectCallout">
            <a:avLst>
              <a:gd name="adj1" fmla="val 25163"/>
              <a:gd name="adj2" fmla="val -67266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We can still use some inference rules in propositional logic.</a:t>
            </a:r>
          </a:p>
        </p:txBody>
      </p:sp>
      <p:sp>
        <p:nvSpPr>
          <p:cNvPr id="10" name="标题 1"/>
          <p:cNvSpPr txBox="1">
            <a:spLocks/>
          </p:cNvSpPr>
          <p:nvPr/>
        </p:nvSpPr>
        <p:spPr>
          <a:xfrm>
            <a:off x="0" y="-15942"/>
            <a:ext cx="112743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5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Deduction Calculus</a:t>
            </a:r>
            <a:r>
              <a:rPr lang="zh-CN" altLang="en-US" sz="3500" b="1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（推理演算）</a:t>
            </a:r>
          </a:p>
        </p:txBody>
      </p:sp>
    </p:spTree>
    <p:extLst>
      <p:ext uri="{BB962C8B-B14F-4D97-AF65-F5344CB8AC3E}">
        <p14:creationId xmlns:p14="http://schemas.microsoft.com/office/powerpoint/2010/main" val="2299561837"/>
      </p:ext>
    </p:extLst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>
            <a:extLst>
              <a:ext uri="{FF2B5EF4-FFF2-40B4-BE49-F238E27FC236}">
                <a16:creationId xmlns:a16="http://schemas.microsoft.com/office/drawing/2014/main" id="{FF7B30FD-19DA-7A45-BBA5-4625161F5B61}"/>
              </a:ext>
            </a:extLst>
          </p:cNvPr>
          <p:cNvSpPr txBox="1"/>
          <p:nvPr/>
        </p:nvSpPr>
        <p:spPr>
          <a:xfrm>
            <a:off x="0" y="1084654"/>
            <a:ext cx="11154592" cy="9244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We now introduce an example to explain deduction calculus.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55" y="2131023"/>
            <a:ext cx="6667986" cy="118101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454" y="3433990"/>
            <a:ext cx="8422142" cy="308236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81135" y="4413380"/>
            <a:ext cx="9274628" cy="22673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1487785" y="4616258"/>
            <a:ext cx="6508550" cy="1861582"/>
          </a:xfrm>
          <a:prstGeom prst="wedgeRoundRectCallout">
            <a:avLst>
              <a:gd name="adj1" fmla="val 56129"/>
              <a:gd name="adj2" fmla="val -5010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zh-CN" altLang="en-US" sz="3200" b="1">
                <a:solidFill>
                  <a:srgbClr val="C00000"/>
                </a:solidFill>
                <a:latin typeface="Bradley Hand ITC"/>
              </a:rPr>
              <a:t>（全称量词消去规则）</a:t>
            </a:r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X is an arbitrary individual in the domain and it is free in P and Q.</a:t>
            </a:r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p:sp>
        <p:nvSpPr>
          <p:cNvPr id="10" name="标题 1"/>
          <p:cNvSpPr txBox="1">
            <a:spLocks/>
          </p:cNvSpPr>
          <p:nvPr/>
        </p:nvSpPr>
        <p:spPr>
          <a:xfrm>
            <a:off x="0" y="0"/>
            <a:ext cx="112743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  <a:sym typeface="Calibri" panose="020F0502020204030204"/>
              </a:rPr>
              <a:t>Deduction Calculus</a:t>
            </a:r>
            <a:r>
              <a:rPr kumimoji="0" lang="zh-CN" altLang="en-US" sz="3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  <a:sym typeface="Calibri" panose="020F0502020204030204"/>
              </a:rPr>
              <a:t>（推理演算）</a:t>
            </a:r>
          </a:p>
        </p:txBody>
      </p:sp>
    </p:spTree>
    <p:extLst>
      <p:ext uri="{BB962C8B-B14F-4D97-AF65-F5344CB8AC3E}">
        <p14:creationId xmlns:p14="http://schemas.microsoft.com/office/powerpoint/2010/main" val="275427269"/>
      </p:ext>
    </p:extLst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>
            <a:extLst>
              <a:ext uri="{FF2B5EF4-FFF2-40B4-BE49-F238E27FC236}">
                <a16:creationId xmlns:a16="http://schemas.microsoft.com/office/drawing/2014/main" id="{FF7B30FD-19DA-7A45-BBA5-4625161F5B61}"/>
              </a:ext>
            </a:extLst>
          </p:cNvPr>
          <p:cNvSpPr txBox="1"/>
          <p:nvPr/>
        </p:nvSpPr>
        <p:spPr>
          <a:xfrm>
            <a:off x="0" y="1084654"/>
            <a:ext cx="11154592" cy="9244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We now introduce an example to explain deduction calculus.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55" y="2131023"/>
            <a:ext cx="6667986" cy="118101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454" y="3433990"/>
            <a:ext cx="8422142" cy="308236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81135" y="5010539"/>
            <a:ext cx="9274628" cy="16701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标题 1"/>
          <p:cNvSpPr txBox="1">
            <a:spLocks/>
          </p:cNvSpPr>
          <p:nvPr/>
        </p:nvSpPr>
        <p:spPr>
          <a:xfrm>
            <a:off x="0" y="0"/>
            <a:ext cx="112743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  <a:sym typeface="Calibri" panose="020F0502020204030204"/>
              </a:rPr>
              <a:t>Deduction Calculus</a:t>
            </a:r>
            <a:r>
              <a:rPr kumimoji="0" lang="zh-CN" altLang="en-US" sz="3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  <a:sym typeface="Calibri" panose="020F0502020204030204"/>
              </a:rPr>
              <a:t>（推理演算）</a:t>
            </a:r>
          </a:p>
        </p:txBody>
      </p:sp>
    </p:spTree>
    <p:extLst>
      <p:ext uri="{BB962C8B-B14F-4D97-AF65-F5344CB8AC3E}">
        <p14:creationId xmlns:p14="http://schemas.microsoft.com/office/powerpoint/2010/main" val="1622381121"/>
      </p:ext>
    </p:extLst>
  </p:cSld>
  <p:clrMapOvr>
    <a:masterClrMapping/>
  </p:clrMapOvr>
  <p:transition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>
            <a:extLst>
              <a:ext uri="{FF2B5EF4-FFF2-40B4-BE49-F238E27FC236}">
                <a16:creationId xmlns:a16="http://schemas.microsoft.com/office/drawing/2014/main" id="{FF7B30FD-19DA-7A45-BBA5-4625161F5B61}"/>
              </a:ext>
            </a:extLst>
          </p:cNvPr>
          <p:cNvSpPr txBox="1"/>
          <p:nvPr/>
        </p:nvSpPr>
        <p:spPr>
          <a:xfrm>
            <a:off x="0" y="1084654"/>
            <a:ext cx="11154592" cy="9244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We now introduce an example to explain deduction calculus.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55" y="2131023"/>
            <a:ext cx="6667986" cy="118101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454" y="3433990"/>
            <a:ext cx="8422142" cy="308236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81135" y="5477069"/>
            <a:ext cx="9274628" cy="12036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3461656" y="5477069"/>
            <a:ext cx="4404049" cy="776836"/>
          </a:xfrm>
          <a:prstGeom prst="wedgeRoundRectCallout">
            <a:avLst>
              <a:gd name="adj1" fmla="val 56129"/>
              <a:gd name="adj2" fmla="val -5010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zh-CN" altLang="en-US" sz="3200" b="1">
                <a:solidFill>
                  <a:srgbClr val="C00000"/>
                </a:solidFill>
                <a:latin typeface="Bradley Hand ITC"/>
              </a:rPr>
              <a:t>全称量词消去规则</a:t>
            </a:r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A55B736-E82D-7D9D-36F9-ABEE17104B1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12743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  <a:sym typeface="Calibri" panose="020F0502020204030204"/>
              </a:rPr>
              <a:t>Deduction Calculus</a:t>
            </a:r>
            <a:r>
              <a:rPr kumimoji="0" lang="zh-CN" altLang="en-US" sz="3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  <a:sym typeface="Calibri" panose="020F0502020204030204"/>
              </a:rPr>
              <a:t>（推理演算）</a:t>
            </a:r>
          </a:p>
        </p:txBody>
      </p:sp>
    </p:spTree>
    <p:extLst>
      <p:ext uri="{BB962C8B-B14F-4D97-AF65-F5344CB8AC3E}">
        <p14:creationId xmlns:p14="http://schemas.microsoft.com/office/powerpoint/2010/main" val="1764611177"/>
      </p:ext>
    </p:extLst>
  </p:cSld>
  <p:clrMapOvr>
    <a:masterClrMapping/>
  </p:clrMapOvr>
  <p:transition spd="med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>
            <a:extLst>
              <a:ext uri="{FF2B5EF4-FFF2-40B4-BE49-F238E27FC236}">
                <a16:creationId xmlns:a16="http://schemas.microsoft.com/office/drawing/2014/main" id="{FF7B30FD-19DA-7A45-BBA5-4625161F5B61}"/>
              </a:ext>
            </a:extLst>
          </p:cNvPr>
          <p:cNvSpPr txBox="1"/>
          <p:nvPr/>
        </p:nvSpPr>
        <p:spPr>
          <a:xfrm>
            <a:off x="0" y="1084654"/>
            <a:ext cx="11154592" cy="9244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We now introduce an example to explain deduction calculus.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55" y="2131023"/>
            <a:ext cx="6667986" cy="118101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454" y="3433990"/>
            <a:ext cx="8422142" cy="3082369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81135" y="6036906"/>
            <a:ext cx="9274628" cy="643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4610812" y="5913212"/>
            <a:ext cx="2052734" cy="776836"/>
          </a:xfrm>
          <a:prstGeom prst="wedgeRoundRectCallout">
            <a:avLst>
              <a:gd name="adj1" fmla="val 60674"/>
              <a:gd name="adj2" fmla="val -46499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zh-CN" altLang="en-US" sz="3200" b="1">
                <a:solidFill>
                  <a:srgbClr val="C00000"/>
                </a:solidFill>
                <a:latin typeface="Bradley Hand ITC"/>
              </a:rPr>
              <a:t>三段论</a:t>
            </a:r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1BCECE0-F4BF-AA58-0C08-254E263797C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12743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  <a:sym typeface="Calibri" panose="020F0502020204030204"/>
              </a:rPr>
              <a:t>Deduction Calculus</a:t>
            </a:r>
            <a:r>
              <a:rPr kumimoji="0" lang="zh-CN" altLang="en-US" sz="3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  <a:sym typeface="Calibri" panose="020F0502020204030204"/>
              </a:rPr>
              <a:t>（推理演算）</a:t>
            </a:r>
          </a:p>
        </p:txBody>
      </p:sp>
    </p:spTree>
    <p:extLst>
      <p:ext uri="{BB962C8B-B14F-4D97-AF65-F5344CB8AC3E}">
        <p14:creationId xmlns:p14="http://schemas.microsoft.com/office/powerpoint/2010/main" val="1646824756"/>
      </p:ext>
    </p:extLst>
  </p:cSld>
  <p:clrMapOvr>
    <a:masterClrMapping/>
  </p:clrMapOvr>
  <p:transition spd="med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>
            <a:extLst>
              <a:ext uri="{FF2B5EF4-FFF2-40B4-BE49-F238E27FC236}">
                <a16:creationId xmlns:a16="http://schemas.microsoft.com/office/drawing/2014/main" id="{FF7B30FD-19DA-7A45-BBA5-4625161F5B61}"/>
              </a:ext>
            </a:extLst>
          </p:cNvPr>
          <p:cNvSpPr txBox="1"/>
          <p:nvPr/>
        </p:nvSpPr>
        <p:spPr>
          <a:xfrm>
            <a:off x="0" y="1084654"/>
            <a:ext cx="11154592" cy="10772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We now introduce an example to explain deduction calculus.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455" y="2131023"/>
            <a:ext cx="6667986" cy="118101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454" y="3433990"/>
            <a:ext cx="8422142" cy="3082369"/>
          </a:xfrm>
          <a:prstGeom prst="rect">
            <a:avLst/>
          </a:prstGeom>
        </p:spPr>
      </p:pic>
      <p:sp>
        <p:nvSpPr>
          <p:cNvPr id="10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5040020" y="3592286"/>
            <a:ext cx="6044747" cy="2131732"/>
          </a:xfrm>
          <a:prstGeom prst="wedgeRoundRectCallout">
            <a:avLst>
              <a:gd name="adj1" fmla="val -28899"/>
              <a:gd name="adj2" fmla="val 6799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zh-CN" altLang="en-US" sz="3200" b="1">
                <a:solidFill>
                  <a:srgbClr val="C00000"/>
                </a:solidFill>
                <a:latin typeface="Bradley Hand ITC"/>
              </a:rPr>
              <a:t>（全称量词引入规则）</a:t>
            </a:r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If any element in the domain satisfies the property and x is free in P and R, we can use the rule.</a:t>
            </a:r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B1700C8-7206-53BC-8E08-ABE4BFC1C84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127435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  <a:sym typeface="Calibri" panose="020F0502020204030204"/>
              </a:rPr>
              <a:t>Deduction Calculus</a:t>
            </a:r>
            <a:r>
              <a:rPr kumimoji="0" lang="zh-CN" altLang="en-US" sz="35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  <a:sym typeface="Calibri" panose="020F0502020204030204"/>
              </a:rPr>
              <a:t>（推理演算）</a:t>
            </a:r>
          </a:p>
        </p:txBody>
      </p:sp>
    </p:spTree>
    <p:extLst>
      <p:ext uri="{BB962C8B-B14F-4D97-AF65-F5344CB8AC3E}">
        <p14:creationId xmlns:p14="http://schemas.microsoft.com/office/powerpoint/2010/main" val="3938729074"/>
      </p:ext>
    </p:extLst>
  </p:cSld>
  <p:clrMapOvr>
    <a:masterClrMapping/>
  </p:clrMapOvr>
  <p:transition spd="med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560" y="1460736"/>
            <a:ext cx="5588883" cy="431648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194560" y="6168628"/>
            <a:ext cx="57911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000000"/>
                </a:solidFill>
                <a:latin typeface="Cambria" panose="02040503050406030204" pitchFamily="18" charset="0"/>
              </a:rPr>
              <a:t>Architecture of Z3's SMT Core solver</a:t>
            </a:r>
            <a:endParaRPr lang="zh-CN" altLang="en-US" sz="2800"/>
          </a:p>
        </p:txBody>
      </p:sp>
      <p:sp>
        <p:nvSpPr>
          <p:cNvPr id="12" name="Rounded Rectangular Callout 7"/>
          <p:cNvSpPr/>
          <p:nvPr/>
        </p:nvSpPr>
        <p:spPr>
          <a:xfrm>
            <a:off x="8424609" y="1325563"/>
            <a:ext cx="3307143" cy="1618805"/>
          </a:xfrm>
          <a:prstGeom prst="wedgeRoundRectCallout">
            <a:avLst>
              <a:gd name="adj1" fmla="val -66102"/>
              <a:gd name="adj2" fmla="val 31368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Integrate theory support with SAT solver</a:t>
            </a:r>
          </a:p>
        </p:txBody>
      </p:sp>
      <p:sp>
        <p:nvSpPr>
          <p:cNvPr id="17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Lazy SMT Techniques</a:t>
            </a:r>
            <a:endParaRPr lang="zh-CN" altLang="en-US" sz="3600" b="1"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19" y="1406636"/>
            <a:ext cx="2914650" cy="2743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8551" y="1387586"/>
            <a:ext cx="1952625" cy="2781300"/>
          </a:xfrm>
          <a:prstGeom prst="rect">
            <a:avLst/>
          </a:prstGeom>
        </p:spPr>
      </p:pic>
      <p:sp>
        <p:nvSpPr>
          <p:cNvPr id="9" name="Rounded Rectangular Callout 7"/>
          <p:cNvSpPr/>
          <p:nvPr/>
        </p:nvSpPr>
        <p:spPr>
          <a:xfrm>
            <a:off x="1019556" y="4230909"/>
            <a:ext cx="4983480" cy="1575508"/>
          </a:xfrm>
          <a:prstGeom prst="wedgeRoundRectCallout">
            <a:avLst>
              <a:gd name="adj1" fmla="val -6650"/>
              <a:gd name="adj2" fmla="val -88586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Step1: replace atomic formulas with fresh propositional variables.</a:t>
            </a:r>
          </a:p>
        </p:txBody>
      </p:sp>
      <p:cxnSp>
        <p:nvCxnSpPr>
          <p:cNvPr id="7" name="直接箭头连接符 6"/>
          <p:cNvCxnSpPr>
            <a:stCxn id="5" idx="3"/>
            <a:endCxn id="6" idx="1"/>
          </p:cNvCxnSpPr>
          <p:nvPr/>
        </p:nvCxnSpPr>
        <p:spPr>
          <a:xfrm>
            <a:off x="2990469" y="2778236"/>
            <a:ext cx="898082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Lazy SMT Techniques</a:t>
            </a:r>
            <a:endParaRPr lang="zh-CN" altLang="en-US" sz="3600" b="1"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19" y="1406636"/>
            <a:ext cx="2914650" cy="2743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531" y="1406636"/>
            <a:ext cx="1952625" cy="2781300"/>
          </a:xfrm>
          <a:prstGeom prst="rect">
            <a:avLst/>
          </a:prstGeom>
        </p:spPr>
      </p:pic>
      <p:sp>
        <p:nvSpPr>
          <p:cNvPr id="9" name="Rounded Rectangular Callout 7"/>
          <p:cNvSpPr/>
          <p:nvPr/>
        </p:nvSpPr>
        <p:spPr>
          <a:xfrm>
            <a:off x="3867531" y="4189968"/>
            <a:ext cx="4983480" cy="1575508"/>
          </a:xfrm>
          <a:prstGeom prst="wedgeRoundRectCallout">
            <a:avLst>
              <a:gd name="adj1" fmla="val -6650"/>
              <a:gd name="adj2" fmla="val -88586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Step2: use SAT solvers to get assignments.</a:t>
            </a:r>
          </a:p>
        </p:txBody>
      </p:sp>
      <p:sp>
        <p:nvSpPr>
          <p:cNvPr id="3" name="矩形 2"/>
          <p:cNvSpPr/>
          <p:nvPr/>
        </p:nvSpPr>
        <p:spPr>
          <a:xfrm>
            <a:off x="5878194" y="2286297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DPLL</a:t>
            </a: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822821" y="2535675"/>
            <a:ext cx="13746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UNSAT</a:t>
            </a:r>
            <a:endParaRPr lang="zh-CN" altLang="en-US"/>
          </a:p>
        </p:txBody>
      </p:sp>
      <p:sp>
        <p:nvSpPr>
          <p:cNvPr id="11" name="Rounded Rectangular Callout 7"/>
          <p:cNvSpPr/>
          <p:nvPr/>
        </p:nvSpPr>
        <p:spPr>
          <a:xfrm>
            <a:off x="7324343" y="704088"/>
            <a:ext cx="4264915" cy="1582209"/>
          </a:xfrm>
          <a:prstGeom prst="wedgeRoundRectCallout">
            <a:avLst>
              <a:gd name="adj1" fmla="val -32378"/>
              <a:gd name="adj2" fmla="val 6861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If it is unsatisfiable, the original formula is also unsatisfiable.</a:t>
            </a: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2990469" y="2778236"/>
            <a:ext cx="898082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>
            <a:off x="5878194" y="2778236"/>
            <a:ext cx="898082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Lazy SMT Techniques</a:t>
            </a:r>
            <a:endParaRPr lang="zh-CN" altLang="en-US" sz="3600" b="1"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19" y="1406636"/>
            <a:ext cx="2914650" cy="2743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531" y="1406636"/>
            <a:ext cx="1952625" cy="2781300"/>
          </a:xfrm>
          <a:prstGeom prst="rect">
            <a:avLst/>
          </a:prstGeom>
        </p:spPr>
      </p:pic>
      <p:sp>
        <p:nvSpPr>
          <p:cNvPr id="9" name="Rounded Rectangular Callout 7"/>
          <p:cNvSpPr/>
          <p:nvPr/>
        </p:nvSpPr>
        <p:spPr>
          <a:xfrm>
            <a:off x="3867531" y="4189968"/>
            <a:ext cx="4983480" cy="1575508"/>
          </a:xfrm>
          <a:prstGeom prst="wedgeRoundRectCallout">
            <a:avLst>
              <a:gd name="adj1" fmla="val -6650"/>
              <a:gd name="adj2" fmla="val -88586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Step2: use SAT solvers to get assignments.</a:t>
            </a:r>
          </a:p>
        </p:txBody>
      </p:sp>
      <p:sp>
        <p:nvSpPr>
          <p:cNvPr id="3" name="矩形 2"/>
          <p:cNvSpPr/>
          <p:nvPr/>
        </p:nvSpPr>
        <p:spPr>
          <a:xfrm>
            <a:off x="5878194" y="2286297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DPLL</a:t>
            </a: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9938" y="2130535"/>
            <a:ext cx="3810000" cy="1333500"/>
          </a:xfrm>
          <a:prstGeom prst="rect">
            <a:avLst/>
          </a:prstGeom>
        </p:spPr>
      </p:pic>
      <p:cxnSp>
        <p:nvCxnSpPr>
          <p:cNvPr id="10" name="直接箭头连接符 9"/>
          <p:cNvCxnSpPr/>
          <p:nvPr/>
        </p:nvCxnSpPr>
        <p:spPr>
          <a:xfrm>
            <a:off x="2990469" y="2778236"/>
            <a:ext cx="898082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>
            <a:off x="5878194" y="2778236"/>
            <a:ext cx="898082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ular Callout 7"/>
          <p:cNvSpPr/>
          <p:nvPr/>
        </p:nvSpPr>
        <p:spPr>
          <a:xfrm>
            <a:off x="5878194" y="185359"/>
            <a:ext cx="5711065" cy="1582209"/>
          </a:xfrm>
          <a:prstGeom prst="wedgeRoundRectCallout">
            <a:avLst>
              <a:gd name="adj1" fmla="val -13383"/>
              <a:gd name="adj2" fmla="val 7381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DPLL will not give this result. But to describe lazy SMT, we suppose this is the result.</a:t>
            </a:r>
          </a:p>
        </p:txBody>
      </p:sp>
      <p:sp>
        <p:nvSpPr>
          <p:cNvPr id="13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Lazy SMT Techniques</a:t>
            </a:r>
            <a:endParaRPr lang="zh-CN" altLang="en-US" sz="3600" b="1"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19" y="1406636"/>
            <a:ext cx="2914650" cy="2743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531" y="1406636"/>
            <a:ext cx="1952625" cy="2781300"/>
          </a:xfrm>
          <a:prstGeom prst="rect">
            <a:avLst/>
          </a:prstGeom>
        </p:spPr>
      </p:pic>
      <p:sp>
        <p:nvSpPr>
          <p:cNvPr id="9" name="Rounded Rectangular Callout 7"/>
          <p:cNvSpPr/>
          <p:nvPr/>
        </p:nvSpPr>
        <p:spPr>
          <a:xfrm>
            <a:off x="836676" y="4711199"/>
            <a:ext cx="4983480" cy="1575508"/>
          </a:xfrm>
          <a:prstGeom prst="wedgeRoundRectCallout">
            <a:avLst>
              <a:gd name="adj1" fmla="val 67111"/>
              <a:gd name="adj2" fmla="val -16038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Step3: use T-solvers to check the satisfiability.</a:t>
            </a:r>
          </a:p>
        </p:txBody>
      </p:sp>
      <p:sp>
        <p:nvSpPr>
          <p:cNvPr id="3" name="矩形 2"/>
          <p:cNvSpPr/>
          <p:nvPr/>
        </p:nvSpPr>
        <p:spPr>
          <a:xfrm>
            <a:off x="5878194" y="2286297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DPLL</a:t>
            </a: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9938" y="2130535"/>
            <a:ext cx="3810000" cy="13335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0463" y="4711199"/>
            <a:ext cx="3028950" cy="1343025"/>
          </a:xfrm>
          <a:prstGeom prst="rect">
            <a:avLst/>
          </a:prstGeom>
        </p:spPr>
      </p:pic>
      <p:pic>
        <p:nvPicPr>
          <p:cNvPr id="12" name="Picture 2" descr="Image result for fals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098" y="5648452"/>
            <a:ext cx="1285613" cy="81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直接箭头连接符 12"/>
          <p:cNvCxnSpPr/>
          <p:nvPr/>
        </p:nvCxnSpPr>
        <p:spPr>
          <a:xfrm>
            <a:off x="2990469" y="2778236"/>
            <a:ext cx="898082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>
            <a:off x="5878194" y="2778236"/>
            <a:ext cx="898082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8774938" y="3464035"/>
            <a:ext cx="0" cy="1247164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7248363" y="4707750"/>
            <a:ext cx="749809" cy="39338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688670" y="4711199"/>
            <a:ext cx="749809" cy="39338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8688669" y="5176169"/>
            <a:ext cx="749809" cy="39338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Lazy SMT Techniques</a:t>
            </a:r>
            <a:endParaRPr lang="zh-CN" altLang="en-US" sz="3600" b="1"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531" y="1406636"/>
            <a:ext cx="1952625" cy="27813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19" y="1406636"/>
            <a:ext cx="2914650" cy="27432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878194" y="2286297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DPLL</a:t>
            </a: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9938" y="2130535"/>
            <a:ext cx="3810000" cy="1333500"/>
          </a:xfrm>
          <a:prstGeom prst="rect">
            <a:avLst/>
          </a:prstGeom>
        </p:spPr>
      </p:pic>
      <p:cxnSp>
        <p:nvCxnSpPr>
          <p:cNvPr id="17" name="Straight Arrow Connector 12"/>
          <p:cNvCxnSpPr/>
          <p:nvPr/>
        </p:nvCxnSpPr>
        <p:spPr>
          <a:xfrm rot="10800000">
            <a:off x="6754939" y="2778236"/>
            <a:ext cx="390525" cy="2585427"/>
          </a:xfrm>
          <a:prstGeom prst="bentConnector3">
            <a:avLst>
              <a:gd name="adj1" fmla="val 227586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2990469" y="2778236"/>
            <a:ext cx="898082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5878194" y="2778236"/>
            <a:ext cx="898082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8774938" y="3464035"/>
            <a:ext cx="0" cy="1247164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0775" y="3528235"/>
            <a:ext cx="2771775" cy="1323975"/>
          </a:xfrm>
          <a:prstGeom prst="rect">
            <a:avLst/>
          </a:prstGeom>
        </p:spPr>
      </p:pic>
      <p:sp>
        <p:nvSpPr>
          <p:cNvPr id="9" name="Rounded Rectangular Callout 7"/>
          <p:cNvSpPr/>
          <p:nvPr/>
        </p:nvSpPr>
        <p:spPr>
          <a:xfrm>
            <a:off x="411481" y="4711198"/>
            <a:ext cx="4341368" cy="1890769"/>
          </a:xfrm>
          <a:prstGeom prst="wedgeRoundRectCallout">
            <a:avLst>
              <a:gd name="adj1" fmla="val 72166"/>
              <a:gd name="adj2" fmla="val -5521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If it is unsatisfiable, tell SAT solver to give another assignment.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0463" y="4711199"/>
            <a:ext cx="3028950" cy="1343025"/>
          </a:xfrm>
          <a:prstGeom prst="rect">
            <a:avLst/>
          </a:prstGeom>
        </p:spPr>
      </p:pic>
      <p:pic>
        <p:nvPicPr>
          <p:cNvPr id="16" name="Picture 2" descr="Image result for fals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098" y="5648452"/>
            <a:ext cx="1285613" cy="81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矩形 20"/>
          <p:cNvSpPr/>
          <p:nvPr/>
        </p:nvSpPr>
        <p:spPr>
          <a:xfrm>
            <a:off x="7248363" y="4707750"/>
            <a:ext cx="749809" cy="39338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8688670" y="4711199"/>
            <a:ext cx="749809" cy="39338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8688669" y="5176169"/>
            <a:ext cx="749809" cy="39338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Lazy SMT Techniques</a:t>
            </a:r>
            <a:endParaRPr lang="zh-CN" altLang="en-US" sz="3600" b="1"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19" y="1406636"/>
            <a:ext cx="2914650" cy="2743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531" y="1406636"/>
            <a:ext cx="1952625" cy="27813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878194" y="2286297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DPLL</a:t>
            </a: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9938" y="2130535"/>
            <a:ext cx="3810000" cy="13335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0463" y="4711199"/>
            <a:ext cx="3028950" cy="1343025"/>
          </a:xfrm>
          <a:prstGeom prst="rect">
            <a:avLst/>
          </a:prstGeom>
        </p:spPr>
      </p:pic>
      <p:pic>
        <p:nvPicPr>
          <p:cNvPr id="16" name="Picture 2" descr="Image result for fals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2098" y="5648452"/>
            <a:ext cx="1285613" cy="811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1375" y="2134253"/>
            <a:ext cx="3667125" cy="1362075"/>
          </a:xfrm>
          <a:prstGeom prst="rect">
            <a:avLst/>
          </a:prstGeom>
        </p:spPr>
      </p:pic>
      <p:cxnSp>
        <p:nvCxnSpPr>
          <p:cNvPr id="17" name="Straight Arrow Connector 12"/>
          <p:cNvCxnSpPr/>
          <p:nvPr/>
        </p:nvCxnSpPr>
        <p:spPr>
          <a:xfrm rot="10800000">
            <a:off x="6754939" y="2778236"/>
            <a:ext cx="390525" cy="2585427"/>
          </a:xfrm>
          <a:prstGeom prst="bentConnector3">
            <a:avLst>
              <a:gd name="adj1" fmla="val 227586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2990469" y="2778236"/>
            <a:ext cx="898082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5878194" y="2778236"/>
            <a:ext cx="898082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8774938" y="3464035"/>
            <a:ext cx="0" cy="1247164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8743535" y="2137976"/>
            <a:ext cx="831389" cy="39338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9598313" y="2137976"/>
            <a:ext cx="838459" cy="39338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0775" y="3528235"/>
            <a:ext cx="2771775" cy="1323975"/>
          </a:xfrm>
          <a:prstGeom prst="rect">
            <a:avLst/>
          </a:prstGeom>
        </p:spPr>
      </p:pic>
      <p:sp>
        <p:nvSpPr>
          <p:cNvPr id="25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Lazy SMT Techniques</a:t>
            </a:r>
            <a:endParaRPr lang="zh-CN" altLang="en-US" sz="3600" b="1"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19" y="1406636"/>
            <a:ext cx="2914650" cy="2743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531" y="1406636"/>
            <a:ext cx="1952625" cy="27813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878194" y="2286297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DPLL</a:t>
            </a:r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9938" y="2130535"/>
            <a:ext cx="3810000" cy="13335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0463" y="4711199"/>
            <a:ext cx="3028950" cy="13430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1375" y="2134253"/>
            <a:ext cx="3667125" cy="136207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0463" y="4711199"/>
            <a:ext cx="2952750" cy="1257300"/>
          </a:xfrm>
          <a:prstGeom prst="rect">
            <a:avLst/>
          </a:prstGeom>
        </p:spPr>
      </p:pic>
      <p:pic>
        <p:nvPicPr>
          <p:cNvPr id="1026" name="Picture 2" descr="Image result for Check mark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712" y="5528086"/>
            <a:ext cx="1087501" cy="1087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ounded Rectangular Callout 7"/>
          <p:cNvSpPr/>
          <p:nvPr/>
        </p:nvSpPr>
        <p:spPr>
          <a:xfrm>
            <a:off x="5382259" y="5942123"/>
            <a:ext cx="1241553" cy="547743"/>
          </a:xfrm>
          <a:prstGeom prst="wedgeRoundRectCallout">
            <a:avLst>
              <a:gd name="adj1" fmla="val 86996"/>
              <a:gd name="adj2" fmla="val -57773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SAT</a:t>
            </a:r>
          </a:p>
        </p:txBody>
      </p:sp>
      <p:cxnSp>
        <p:nvCxnSpPr>
          <p:cNvPr id="17" name="Straight Arrow Connector 12"/>
          <p:cNvCxnSpPr/>
          <p:nvPr/>
        </p:nvCxnSpPr>
        <p:spPr>
          <a:xfrm rot="10800000">
            <a:off x="6754939" y="2778236"/>
            <a:ext cx="390525" cy="2585427"/>
          </a:xfrm>
          <a:prstGeom prst="bentConnector3">
            <a:avLst>
              <a:gd name="adj1" fmla="val 227586"/>
            </a:avLst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2990469" y="2778236"/>
            <a:ext cx="898082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5878194" y="2778236"/>
            <a:ext cx="898082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/>
          <p:cNvCxnSpPr/>
          <p:nvPr/>
        </p:nvCxnSpPr>
        <p:spPr>
          <a:xfrm>
            <a:off x="8774938" y="3464035"/>
            <a:ext cx="0" cy="1247164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8743535" y="2137976"/>
            <a:ext cx="831389" cy="39338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598313" y="2137976"/>
            <a:ext cx="838459" cy="39338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736838" y="4678906"/>
            <a:ext cx="669921" cy="39338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9417808" y="4674221"/>
            <a:ext cx="784356" cy="39338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80775" y="3528235"/>
            <a:ext cx="2771775" cy="1323975"/>
          </a:xfrm>
          <a:prstGeom prst="rect">
            <a:avLst/>
          </a:prstGeom>
        </p:spPr>
      </p:pic>
      <p:sp>
        <p:nvSpPr>
          <p:cNvPr id="28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Lazy SMT Techniques</a:t>
            </a:r>
            <a:endParaRPr lang="zh-CN" altLang="en-US" sz="3600" b="1"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4992" y="1378440"/>
            <a:ext cx="5588883" cy="4316486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364992" y="6086332"/>
            <a:ext cx="57911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000000"/>
                </a:solidFill>
                <a:latin typeface="Cambria" panose="02040503050406030204" pitchFamily="18" charset="0"/>
              </a:rPr>
              <a:t>Architecture of Z3's SMT Core solver</a:t>
            </a:r>
            <a:endParaRPr lang="zh-CN" altLang="en-US" sz="2800"/>
          </a:p>
        </p:txBody>
      </p:sp>
      <p:sp>
        <p:nvSpPr>
          <p:cNvPr id="11" name="Rounded Rectangular Callout 7"/>
          <p:cNvSpPr/>
          <p:nvPr/>
        </p:nvSpPr>
        <p:spPr>
          <a:xfrm>
            <a:off x="192024" y="2384798"/>
            <a:ext cx="2776505" cy="1418605"/>
          </a:xfrm>
          <a:prstGeom prst="wedgeRoundRectCallout">
            <a:avLst>
              <a:gd name="adj1" fmla="val 64706"/>
              <a:gd name="adj2" fmla="val 3459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EUF is a theory solver.</a:t>
            </a:r>
          </a:p>
        </p:txBody>
      </p:sp>
      <p:sp>
        <p:nvSpPr>
          <p:cNvPr id="12" name="Rounded Rectangular Callout 7"/>
          <p:cNvSpPr/>
          <p:nvPr/>
        </p:nvSpPr>
        <p:spPr>
          <a:xfrm>
            <a:off x="9156129" y="1378440"/>
            <a:ext cx="3035871" cy="2305573"/>
          </a:xfrm>
          <a:prstGeom prst="wedgeRoundRectCallout">
            <a:avLst>
              <a:gd name="adj1" fmla="val -57807"/>
              <a:gd name="adj2" fmla="val 31368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In addition to EUF, there are many other theory solvers.</a:t>
            </a:r>
          </a:p>
        </p:txBody>
      </p:sp>
      <p:sp>
        <p:nvSpPr>
          <p:cNvPr id="7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Lazy SMT Techniques</a:t>
            </a:r>
            <a:endParaRPr lang="zh-CN" altLang="en-US" sz="3600" b="1"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EUF</a:t>
            </a:r>
            <a:endParaRPr lang="zh-CN" altLang="en-US" sz="3600" b="1"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TextBox 10"/>
          <p:cNvSpPr txBox="1"/>
          <p:nvPr/>
        </p:nvSpPr>
        <p:spPr>
          <a:xfrm>
            <a:off x="462844" y="1212674"/>
            <a:ext cx="1123233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The logic of </a:t>
            </a:r>
            <a:r>
              <a:rPr lang="en-US" altLang="zh-CN" sz="2400" b="1" dirty="0">
                <a:latin typeface="Arial" panose="020B0604020202020204" pitchFamily="34" charset="0"/>
                <a:cs typeface="Arial" panose="020B0604020202020204" pitchFamily="34" charset="0"/>
              </a:rPr>
              <a:t>equality and uninterpreted function</a:t>
            </a: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, EUF, is a basic ingredient for (first-order) predicate logic.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0434" y="5232164"/>
            <a:ext cx="3467100" cy="16287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0"/>
              <p:cNvSpPr txBox="1"/>
              <p:nvPr/>
            </p:nvSpPr>
            <p:spPr>
              <a:xfrm>
                <a:off x="462844" y="2748172"/>
                <a:ext cx="4475905" cy="397031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While formulas are not empty: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	remove a=b;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	merge(a, b);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If find(a) = find(b) for some a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≠</m:t>
                    </m:r>
                  </m:oMath>
                </a14:m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	return false;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else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	return true;</a:t>
                </a:r>
              </a:p>
            </p:txBody>
          </p:sp>
        </mc:Choice>
        <mc:Fallback xmlns="">
          <p:sp>
            <p:nvSpPr>
              <p:cNvPr id="16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844" y="2748172"/>
                <a:ext cx="4475905" cy="3970318"/>
              </a:xfrm>
              <a:prstGeom prst="rect">
                <a:avLst/>
              </a:prstGeom>
              <a:blipFill rotWithShape="1">
                <a:blip r:embed="rId3"/>
                <a:stretch>
                  <a:fillRect l="-13" t="-13" r="8" b="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下箭头 16"/>
          <p:cNvSpPr/>
          <p:nvPr/>
        </p:nvSpPr>
        <p:spPr>
          <a:xfrm>
            <a:off x="9433108" y="4284681"/>
            <a:ext cx="301752" cy="42062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8" name="Rounded Rectangular Callout 7"/>
          <p:cNvSpPr/>
          <p:nvPr/>
        </p:nvSpPr>
        <p:spPr>
          <a:xfrm>
            <a:off x="6186989" y="4344470"/>
            <a:ext cx="1663446" cy="887694"/>
          </a:xfrm>
          <a:prstGeom prst="wedgeRoundRectCallout">
            <a:avLst>
              <a:gd name="adj1" fmla="val 60473"/>
              <a:gd name="adj2" fmla="val 2952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Bradley Hand ITC" panose="03070402050302030203"/>
              </a:rPr>
              <a:t>UNSAT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034" y="2717818"/>
            <a:ext cx="2971800" cy="10858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8084" y="2746393"/>
            <a:ext cx="2952750" cy="105727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10073188" y="3275032"/>
            <a:ext cx="905256" cy="528636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2" name="矩形 21"/>
          <p:cNvSpPr/>
          <p:nvPr/>
        </p:nvSpPr>
        <p:spPr>
          <a:xfrm>
            <a:off x="8744260" y="5782233"/>
            <a:ext cx="688848" cy="528636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  <p:transition spd="med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0" y="0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EUF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" name="Rounded Rectangle 6"/>
          <p:cNvSpPr/>
          <p:nvPr/>
        </p:nvSpPr>
        <p:spPr>
          <a:xfrm>
            <a:off x="276015" y="1398077"/>
            <a:ext cx="11614199" cy="1541341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Congruence rule:</a:t>
            </a: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endParaRPr lang="en-US" altLang="zh-CN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/>
          <p:nvPr/>
        </p:nvSpPr>
        <p:spPr>
          <a:xfrm>
            <a:off x="4801172" y="1143939"/>
            <a:ext cx="1723549" cy="46166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THEOREM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0714" y="2282182"/>
            <a:ext cx="7924800" cy="5334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014" y="3659173"/>
            <a:ext cx="3581400" cy="1685925"/>
          </a:xfrm>
          <a:prstGeom prst="rect">
            <a:avLst/>
          </a:prstGeom>
        </p:spPr>
      </p:pic>
      <p:pic>
        <p:nvPicPr>
          <p:cNvPr id="7" name="Picture 21" descr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5294" y="5281385"/>
            <a:ext cx="1084899" cy="157661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8" name="Rounded Rectangular Callout 7"/>
          <p:cNvSpPr/>
          <p:nvPr/>
        </p:nvSpPr>
        <p:spPr>
          <a:xfrm>
            <a:off x="4801172" y="4617720"/>
            <a:ext cx="5007069" cy="1637502"/>
          </a:xfrm>
          <a:prstGeom prst="wedgeRoundRectCallout">
            <a:avLst>
              <a:gd name="adj1" fmla="val 60473"/>
              <a:gd name="adj2" fmla="val 2952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When there are functions, we can construct the graph with congruence rule.</a:t>
            </a:r>
          </a:p>
        </p:txBody>
      </p:sp>
    </p:spTree>
  </p:cSld>
  <p:clrMapOvr>
    <a:masterClrMapping/>
  </p:clrMapOvr>
  <p:transition spd="med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0" y="0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EUF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82" y="3032450"/>
            <a:ext cx="3581400" cy="1685925"/>
          </a:xfrm>
          <a:prstGeom prst="rect">
            <a:avLst/>
          </a:prstGeom>
        </p:spPr>
      </p:pic>
      <p:sp>
        <p:nvSpPr>
          <p:cNvPr id="4" name="TextBox 10"/>
          <p:cNvSpPr txBox="1"/>
          <p:nvPr/>
        </p:nvSpPr>
        <p:spPr>
          <a:xfrm>
            <a:off x="0" y="1229795"/>
            <a:ext cx="11259814" cy="65883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514350" indent="-514350">
              <a:lnSpc>
                <a:spcPct val="150000"/>
              </a:lnSpc>
              <a:buAutoNum type="arabicParenR"/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introduce constants that can be used as shorthands for sub-terms.</a:t>
            </a:r>
          </a:p>
        </p:txBody>
      </p:sp>
      <p:sp>
        <p:nvSpPr>
          <p:cNvPr id="5" name="右箭头 4"/>
          <p:cNvSpPr/>
          <p:nvPr/>
        </p:nvSpPr>
        <p:spPr>
          <a:xfrm>
            <a:off x="4516016" y="3712126"/>
            <a:ext cx="513184" cy="32657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507" y="3384873"/>
            <a:ext cx="3352800" cy="9810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2507" y="4718375"/>
            <a:ext cx="4648200" cy="105727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0" y="0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EUF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" name="TextBox 10"/>
          <p:cNvSpPr txBox="1"/>
          <p:nvPr/>
        </p:nvSpPr>
        <p:spPr>
          <a:xfrm>
            <a:off x="0" y="1229795"/>
            <a:ext cx="11936216" cy="65883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2)  Working bottom-up, the congruence rule dictates how to merge groups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992" y="2161300"/>
            <a:ext cx="4638675" cy="21621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933" y="4596145"/>
            <a:ext cx="8134350" cy="1714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992" y="2161300"/>
            <a:ext cx="4638675" cy="2162175"/>
          </a:xfrm>
          <a:prstGeom prst="rect">
            <a:avLst/>
          </a:prstGeom>
        </p:spPr>
      </p:pic>
      <p:sp>
        <p:nvSpPr>
          <p:cNvPr id="7" name="Rounded Rectangular Callout 7"/>
          <p:cNvSpPr/>
          <p:nvPr/>
        </p:nvSpPr>
        <p:spPr>
          <a:xfrm>
            <a:off x="8086831" y="2555358"/>
            <a:ext cx="3562625" cy="1176120"/>
          </a:xfrm>
          <a:prstGeom prst="wedgeRoundRectCallout">
            <a:avLst>
              <a:gd name="adj1" fmla="val -67622"/>
              <a:gd name="adj2" fmla="val 34546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US" sz="3200" b="1" dirty="0">
              <a:solidFill>
                <a:srgbClr val="C00000"/>
              </a:solidFill>
              <a:latin typeface="Bradley Hand ITC" panose="03070402050302030203"/>
            </a:endParaRPr>
          </a:p>
        </p:txBody>
      </p:sp>
      <p:sp>
        <p:nvSpPr>
          <p:cNvPr id="2" name="Title 1"/>
          <p:cNvSpPr txBox="1"/>
          <p:nvPr/>
        </p:nvSpPr>
        <p:spPr>
          <a:xfrm>
            <a:off x="0" y="0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EUF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" name="TextBox 10"/>
          <p:cNvSpPr txBox="1"/>
          <p:nvPr/>
        </p:nvSpPr>
        <p:spPr>
          <a:xfrm>
            <a:off x="0" y="1229795"/>
            <a:ext cx="11936216" cy="65883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2)  Working bottom-up, the congruence rule dictates how to merge groups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8163" y="2857668"/>
            <a:ext cx="3371850" cy="571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933" y="4615195"/>
            <a:ext cx="7372350" cy="16954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992" y="2161300"/>
            <a:ext cx="4638675" cy="2162175"/>
          </a:xfrm>
          <a:prstGeom prst="rect">
            <a:avLst/>
          </a:prstGeom>
        </p:spPr>
      </p:pic>
      <p:sp>
        <p:nvSpPr>
          <p:cNvPr id="7" name="Rounded Rectangular Callout 7"/>
          <p:cNvSpPr/>
          <p:nvPr/>
        </p:nvSpPr>
        <p:spPr>
          <a:xfrm>
            <a:off x="384048" y="2441448"/>
            <a:ext cx="3282696" cy="1330825"/>
          </a:xfrm>
          <a:prstGeom prst="wedgeRoundRectCallout">
            <a:avLst>
              <a:gd name="adj1" fmla="val 49674"/>
              <a:gd name="adj2" fmla="val 7031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endParaRPr lang="en-US" sz="3200" b="1" dirty="0">
              <a:solidFill>
                <a:srgbClr val="C00000"/>
              </a:solidFill>
              <a:latin typeface="Bradley Hand ITC" panose="03070402050302030203"/>
            </a:endParaRPr>
          </a:p>
        </p:txBody>
      </p:sp>
      <p:sp>
        <p:nvSpPr>
          <p:cNvPr id="2" name="Title 1"/>
          <p:cNvSpPr txBox="1"/>
          <p:nvPr/>
        </p:nvSpPr>
        <p:spPr>
          <a:xfrm>
            <a:off x="0" y="0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EUF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" name="TextBox 10"/>
          <p:cNvSpPr txBox="1"/>
          <p:nvPr/>
        </p:nvSpPr>
        <p:spPr>
          <a:xfrm>
            <a:off x="0" y="1229795"/>
            <a:ext cx="11936216" cy="65883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2)  Working bottom-up, the congruence rule dictates how to merge groups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58" y="2561212"/>
            <a:ext cx="3038475" cy="11144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933" y="4710445"/>
            <a:ext cx="6572250" cy="16002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992" y="2161300"/>
            <a:ext cx="4638675" cy="2162175"/>
          </a:xfrm>
          <a:prstGeom prst="rect">
            <a:avLst/>
          </a:prstGeom>
        </p:spPr>
      </p:pic>
      <p:sp>
        <p:nvSpPr>
          <p:cNvPr id="2" name="Title 1"/>
          <p:cNvSpPr txBox="1"/>
          <p:nvPr/>
        </p:nvSpPr>
        <p:spPr>
          <a:xfrm>
            <a:off x="0" y="0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EUF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" name="TextBox 10"/>
          <p:cNvSpPr txBox="1"/>
          <p:nvPr/>
        </p:nvSpPr>
        <p:spPr>
          <a:xfrm>
            <a:off x="0" y="1229795"/>
            <a:ext cx="5421677" cy="65883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3)  Check satisfiability like before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933" y="4710445"/>
            <a:ext cx="6572250" cy="16002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5765006" y="2706623"/>
            <a:ext cx="1239298" cy="411801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233885" y="5304644"/>
            <a:ext cx="1239298" cy="411801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Rounded Rectangular Callout 7"/>
          <p:cNvSpPr/>
          <p:nvPr/>
        </p:nvSpPr>
        <p:spPr>
          <a:xfrm>
            <a:off x="9015984" y="3585007"/>
            <a:ext cx="1743233" cy="1125438"/>
          </a:xfrm>
          <a:prstGeom prst="wedgeRoundRectCallout">
            <a:avLst>
              <a:gd name="adj1" fmla="val -76433"/>
              <a:gd name="adj2" fmla="val 47395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UNSAT</a:t>
            </a:r>
          </a:p>
        </p:txBody>
      </p:sp>
    </p:spTree>
  </p:cSld>
  <p:clrMapOvr>
    <a:masterClrMapping/>
  </p:clrMapOvr>
  <p:transition spd="med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68224" y="1355741"/>
            <a:ext cx="3520440" cy="20824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268224" y="1325563"/>
            <a:ext cx="335059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void </a:t>
            </a:r>
            <a:r>
              <a:rPr lang="en-US" altLang="zh-CN" dirty="0" err="1">
                <a:latin typeface="Consolas" panose="020B0609020204030204" pitchFamily="49" charset="0"/>
              </a:rPr>
              <a:t>func</a:t>
            </a:r>
            <a:r>
              <a:rPr lang="en-US" altLang="zh-CN" dirty="0"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a,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b) {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if(a &gt; 0)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a = -b;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else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b = 2;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assert(a + b &lt; 1);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}</a:t>
            </a:r>
            <a:endParaRPr lang="zh-CN" altLang="en-US" dirty="0">
              <a:latin typeface="Consolas" panose="020B0609020204030204" pitchFamily="49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779329" y="406749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, b=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779329" y="818229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True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779329" y="1230070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if(a&gt;0)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46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9133332" y="329124"/>
            <a:ext cx="2049780" cy="900585"/>
          </a:xfrm>
          <a:prstGeom prst="wedgeRoundRectCallout">
            <a:avLst>
              <a:gd name="adj1" fmla="val -67621"/>
              <a:gd name="adj2" fmla="val -14749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Symbolic store</a:t>
            </a:r>
          </a:p>
        </p:txBody>
      </p:sp>
      <p:sp>
        <p:nvSpPr>
          <p:cNvPr id="47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6203256" y="1897354"/>
            <a:ext cx="2638991" cy="667313"/>
          </a:xfrm>
          <a:prstGeom prst="wedgeRoundRectCallout">
            <a:avLst>
              <a:gd name="adj1" fmla="val 16763"/>
              <a:gd name="adj2" fmla="val -7910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The next code</a:t>
            </a: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Symbolic Execution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49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4259106" y="905448"/>
            <a:ext cx="2049780" cy="900585"/>
          </a:xfrm>
          <a:prstGeom prst="wedgeRoundRectCallout">
            <a:avLst>
              <a:gd name="adj1" fmla="val 69331"/>
              <a:gd name="adj2" fmla="val -3810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Path constraint</a:t>
            </a:r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268224" y="3529465"/>
            <a:ext cx="9611500" cy="28265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zh-CN" sz="20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Symbolic execution </a:t>
            </a:r>
            <a:r>
              <a:rPr lang="en-US" altLang="zh-CN" sz="2000" b="1" dirty="0">
                <a:solidFill>
                  <a:srgbClr val="FF000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uses the symbols to represent the value of variables. </a:t>
            </a:r>
            <a:endParaRPr lang="en-US" altLang="zh-CN" sz="20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It maintains 3 things to generate WFF.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Symbolic store: </a:t>
            </a:r>
            <a:r>
              <a:rPr lang="en-US" altLang="zh-CN" sz="200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the value (symbolic expression) for each variable</a:t>
            </a:r>
            <a:endParaRPr lang="en-US" altLang="zh-CN" sz="2000" dirty="0">
              <a:solidFill>
                <a:srgbClr val="FF0000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Path constraints: </a:t>
            </a:r>
            <a:r>
              <a:rPr lang="en-US" altLang="zh-CN" sz="200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the path condition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Next code: </a:t>
            </a:r>
            <a:r>
              <a:rPr lang="en-US" altLang="zh-CN" sz="200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the next instruction to be executed</a:t>
            </a:r>
          </a:p>
        </p:txBody>
      </p:sp>
    </p:spTree>
    <p:extLst>
      <p:ext uri="{BB962C8B-B14F-4D97-AF65-F5344CB8AC3E}">
        <p14:creationId xmlns:p14="http://schemas.microsoft.com/office/powerpoint/2010/main" val="2088808790"/>
      </p:ext>
    </p:extLst>
  </p:cSld>
  <p:clrMapOvr>
    <a:masterClrMapping/>
  </p:clrMapOvr>
  <p:transition spd="med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68224" y="1355741"/>
            <a:ext cx="3520440" cy="20824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268224" y="1325563"/>
            <a:ext cx="335059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void </a:t>
            </a:r>
            <a:r>
              <a:rPr lang="en-US" altLang="zh-CN" dirty="0" err="1">
                <a:latin typeface="Consolas" panose="020B0609020204030204" pitchFamily="49" charset="0"/>
              </a:rPr>
              <a:t>func</a:t>
            </a:r>
            <a:r>
              <a:rPr lang="en-US" altLang="zh-CN" dirty="0"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a,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b) {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if(a &gt; 0)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a = -b;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else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b = 2;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assert(a + b &lt; 1);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}</a:t>
            </a:r>
            <a:endParaRPr lang="zh-CN" altLang="en-US" dirty="0">
              <a:latin typeface="Consolas" panose="020B0609020204030204" pitchFamily="49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779329" y="406749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, b=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779329" y="818229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True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779329" y="1230070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if(a&gt;0)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845087" y="194731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, b=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845087" y="235879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&gt;0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845087" y="2770632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a=-b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16" name="肘形连接符 15"/>
          <p:cNvCxnSpPr>
            <a:stCxn id="10" idx="1"/>
            <a:endCxn id="12" idx="0"/>
          </p:cNvCxnSpPr>
          <p:nvPr/>
        </p:nvCxnSpPr>
        <p:spPr>
          <a:xfrm rot="10800000" flipV="1">
            <a:off x="5812209" y="1023969"/>
            <a:ext cx="967121" cy="923342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Symbolic Execution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13479" y="662781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a&gt;0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2053626"/>
      </p:ext>
    </p:extLst>
  </p:cSld>
  <p:clrMapOvr>
    <a:masterClrMapping/>
  </p:clrMapOvr>
  <p:transition spd="med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68224" y="1355741"/>
            <a:ext cx="3520440" cy="20824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268224" y="1325563"/>
            <a:ext cx="335059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void </a:t>
            </a:r>
            <a:r>
              <a:rPr lang="en-US" altLang="zh-CN" dirty="0" err="1">
                <a:latin typeface="Consolas" panose="020B0609020204030204" pitchFamily="49" charset="0"/>
              </a:rPr>
              <a:t>func</a:t>
            </a:r>
            <a:r>
              <a:rPr lang="en-US" altLang="zh-CN" dirty="0"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a,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b) {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if(a &gt; 0)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a = -b;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else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b = 2;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assert(a + b &lt; 1);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}</a:t>
            </a:r>
            <a:endParaRPr lang="zh-CN" altLang="en-US" dirty="0">
              <a:latin typeface="Consolas" panose="020B0609020204030204" pitchFamily="49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779329" y="406749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, b=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779329" y="818229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True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779329" y="1230070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if(a&gt;0)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845087" y="194731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, b=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845087" y="235879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&gt;0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845087" y="2770632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a=-b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16" name="肘形连接符 15"/>
          <p:cNvCxnSpPr>
            <a:stCxn id="10" idx="1"/>
            <a:endCxn id="12" idx="0"/>
          </p:cNvCxnSpPr>
          <p:nvPr/>
        </p:nvCxnSpPr>
        <p:spPr>
          <a:xfrm rot="10800000" flipV="1">
            <a:off x="5812209" y="1023969"/>
            <a:ext cx="967121" cy="923342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圆角矩形 22"/>
          <p:cNvSpPr/>
          <p:nvPr/>
        </p:nvSpPr>
        <p:spPr>
          <a:xfrm>
            <a:off x="4845088" y="3617615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a=-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, b=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4845088" y="4029095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&gt;0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4845088" y="4440936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assert(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a+b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&lt;1)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30" name="直接箭头连接符 29"/>
          <p:cNvCxnSpPr>
            <a:stCxn id="14" idx="2"/>
            <a:endCxn id="23" idx="0"/>
          </p:cNvCxnSpPr>
          <p:nvPr/>
        </p:nvCxnSpPr>
        <p:spPr>
          <a:xfrm>
            <a:off x="5812208" y="3182112"/>
            <a:ext cx="1" cy="4355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Symbolic Execution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013479" y="662781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a&gt;0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6013385"/>
      </p:ext>
    </p:extLst>
  </p:cSld>
  <p:clrMapOvr>
    <a:masterClrMapping/>
  </p:clrMapOvr>
  <p:transition spd="med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68224" y="1355741"/>
            <a:ext cx="3520440" cy="20824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268224" y="1325563"/>
            <a:ext cx="335059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void </a:t>
            </a:r>
            <a:r>
              <a:rPr lang="en-US" altLang="zh-CN" dirty="0" err="1">
                <a:latin typeface="Consolas" panose="020B0609020204030204" pitchFamily="49" charset="0"/>
              </a:rPr>
              <a:t>func</a:t>
            </a:r>
            <a:r>
              <a:rPr lang="en-US" altLang="zh-CN" dirty="0"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a,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b) {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if(a &gt; 0)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a = -b;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else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b = 2;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assert(a + b &lt; 1);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}</a:t>
            </a:r>
            <a:endParaRPr lang="zh-CN" altLang="en-US" dirty="0">
              <a:latin typeface="Consolas" panose="020B0609020204030204" pitchFamily="49" charset="0"/>
            </a:endParaRPr>
          </a:p>
        </p:txBody>
      </p:sp>
      <p:cxnSp>
        <p:nvCxnSpPr>
          <p:cNvPr id="38" name="直接箭头连接符 37"/>
          <p:cNvCxnSpPr/>
          <p:nvPr/>
        </p:nvCxnSpPr>
        <p:spPr>
          <a:xfrm flipH="1">
            <a:off x="5812208" y="4852416"/>
            <a:ext cx="1" cy="5242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4" name="图片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345" y="5376672"/>
            <a:ext cx="3133725" cy="466725"/>
          </a:xfrm>
          <a:prstGeom prst="rect">
            <a:avLst/>
          </a:prstGeom>
        </p:spPr>
      </p:pic>
      <p:sp>
        <p:nvSpPr>
          <p:cNvPr id="46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4845087" y="6060989"/>
            <a:ext cx="1681924" cy="466101"/>
          </a:xfrm>
          <a:prstGeom prst="wedgeRoundRectCallout">
            <a:avLst>
              <a:gd name="adj1" fmla="val -18575"/>
              <a:gd name="adj2" fmla="val -9532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UNSAT</a:t>
            </a: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Symbolic Execution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2" name="圆角矩形 21"/>
          <p:cNvSpPr/>
          <p:nvPr/>
        </p:nvSpPr>
        <p:spPr>
          <a:xfrm>
            <a:off x="6779329" y="406749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, b=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6779329" y="818229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True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6779329" y="1230070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if(a&gt;0)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4845087" y="194731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, b=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4845087" y="235879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&gt;0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4845087" y="2770632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a=-b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32" name="肘形连接符 31"/>
          <p:cNvCxnSpPr>
            <a:stCxn id="26" idx="1"/>
            <a:endCxn id="28" idx="0"/>
          </p:cNvCxnSpPr>
          <p:nvPr/>
        </p:nvCxnSpPr>
        <p:spPr>
          <a:xfrm rot="10800000" flipV="1">
            <a:off x="5812209" y="1023969"/>
            <a:ext cx="967121" cy="923342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圆角矩形 32"/>
          <p:cNvSpPr/>
          <p:nvPr/>
        </p:nvSpPr>
        <p:spPr>
          <a:xfrm>
            <a:off x="4845088" y="3617615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a=-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, b=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4845088" y="4029095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&gt;0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4845088" y="4440936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assert(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a+b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&lt;1)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36" name="直接箭头连接符 35"/>
          <p:cNvCxnSpPr>
            <a:stCxn id="31" idx="2"/>
            <a:endCxn id="33" idx="0"/>
          </p:cNvCxnSpPr>
          <p:nvPr/>
        </p:nvCxnSpPr>
        <p:spPr>
          <a:xfrm>
            <a:off x="5812208" y="3182112"/>
            <a:ext cx="1" cy="4355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6013479" y="662781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a&gt;0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31828376"/>
      </p:ext>
    </p:extLst>
  </p:cSld>
  <p:clrMapOvr>
    <a:masterClrMapping/>
  </p:clrMapOvr>
  <p:transition spd="med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68224" y="1355741"/>
            <a:ext cx="3520440" cy="20824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268224" y="1325563"/>
            <a:ext cx="335059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void </a:t>
            </a:r>
            <a:r>
              <a:rPr lang="en-US" altLang="zh-CN" dirty="0" err="1">
                <a:latin typeface="Consolas" panose="020B0609020204030204" pitchFamily="49" charset="0"/>
              </a:rPr>
              <a:t>func</a:t>
            </a:r>
            <a:r>
              <a:rPr lang="en-US" altLang="zh-CN" dirty="0"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a,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b) {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if(a &gt; 0)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a = -b;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else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b = 2;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assert(a + b &lt; 1);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}</a:t>
            </a:r>
            <a:endParaRPr lang="zh-CN" altLang="en-US" dirty="0">
              <a:latin typeface="Consolas" panose="020B0609020204030204" pitchFamily="49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779329" y="406749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, b=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779329" y="818229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True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779329" y="1230070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if(a&gt;0)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845087" y="194731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, b=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845087" y="235879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&gt;0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845087" y="2770632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a=-b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16" name="肘形连接符 15"/>
          <p:cNvCxnSpPr>
            <a:stCxn id="10" idx="1"/>
            <a:endCxn id="12" idx="0"/>
          </p:cNvCxnSpPr>
          <p:nvPr/>
        </p:nvCxnSpPr>
        <p:spPr>
          <a:xfrm rot="10800000" flipV="1">
            <a:off x="5812209" y="1023969"/>
            <a:ext cx="967121" cy="923342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8713571" y="194731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, b=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8713571" y="235879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&lt;=0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8713571" y="2770632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b=2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20" name="肘形连接符 19"/>
          <p:cNvCxnSpPr>
            <a:stCxn id="10" idx="3"/>
            <a:endCxn id="17" idx="0"/>
          </p:cNvCxnSpPr>
          <p:nvPr/>
        </p:nvCxnSpPr>
        <p:spPr>
          <a:xfrm>
            <a:off x="8713571" y="1023969"/>
            <a:ext cx="967121" cy="923342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圆角矩形 22"/>
          <p:cNvSpPr/>
          <p:nvPr/>
        </p:nvSpPr>
        <p:spPr>
          <a:xfrm>
            <a:off x="4845088" y="3617615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a=-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, b=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4845088" y="4029095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&gt;0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4845088" y="4440936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assert(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a+b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&lt;1)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30" name="直接箭头连接符 29"/>
          <p:cNvCxnSpPr>
            <a:stCxn id="14" idx="2"/>
            <a:endCxn id="23" idx="0"/>
          </p:cNvCxnSpPr>
          <p:nvPr/>
        </p:nvCxnSpPr>
        <p:spPr>
          <a:xfrm>
            <a:off x="5812208" y="3182112"/>
            <a:ext cx="1" cy="4355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>
            <a:stCxn id="25" idx="2"/>
          </p:cNvCxnSpPr>
          <p:nvPr/>
        </p:nvCxnSpPr>
        <p:spPr>
          <a:xfrm flipH="1">
            <a:off x="5812208" y="4852416"/>
            <a:ext cx="1" cy="5242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4" name="图片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345" y="5376672"/>
            <a:ext cx="3133725" cy="466725"/>
          </a:xfrm>
          <a:prstGeom prst="rect">
            <a:avLst/>
          </a:prstGeom>
        </p:spPr>
      </p:pic>
      <p:sp>
        <p:nvSpPr>
          <p:cNvPr id="48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Symbolic Execution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013479" y="662781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a&gt;0</a:t>
            </a:r>
            <a:endParaRPr lang="zh-CN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8914842" y="647120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a&lt;=0</a:t>
            </a:r>
            <a:endParaRPr lang="zh-CN" altLang="en-US" dirty="0"/>
          </a:p>
        </p:txBody>
      </p:sp>
      <p:sp>
        <p:nvSpPr>
          <p:cNvPr id="28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4845087" y="6060989"/>
            <a:ext cx="1681924" cy="466101"/>
          </a:xfrm>
          <a:prstGeom prst="wedgeRoundRectCallout">
            <a:avLst>
              <a:gd name="adj1" fmla="val -18575"/>
              <a:gd name="adj2" fmla="val -9532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UNSAT</a:t>
            </a:r>
          </a:p>
        </p:txBody>
      </p:sp>
    </p:spTree>
    <p:extLst>
      <p:ext uri="{BB962C8B-B14F-4D97-AF65-F5344CB8AC3E}">
        <p14:creationId xmlns:p14="http://schemas.microsoft.com/office/powerpoint/2010/main" val="1169300220"/>
      </p:ext>
    </p:extLst>
  </p:cSld>
  <p:clrMapOvr>
    <a:masterClrMapping/>
  </p:clrMapOvr>
  <p:transition spd="med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68224" y="1355741"/>
            <a:ext cx="3520440" cy="20824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268224" y="1325563"/>
            <a:ext cx="335059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void </a:t>
            </a:r>
            <a:r>
              <a:rPr lang="en-US" altLang="zh-CN" dirty="0" err="1">
                <a:latin typeface="Consolas" panose="020B0609020204030204" pitchFamily="49" charset="0"/>
              </a:rPr>
              <a:t>func</a:t>
            </a:r>
            <a:r>
              <a:rPr lang="en-US" altLang="zh-CN" dirty="0"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a,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b) {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if(a &gt; 0)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a = -b;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else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b = 2;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assert(a + b &lt; 1);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}</a:t>
            </a:r>
            <a:endParaRPr lang="zh-CN" altLang="en-US" dirty="0">
              <a:latin typeface="Consolas" panose="020B0609020204030204" pitchFamily="49" charset="0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779329" y="406749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, b=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779329" y="818229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True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779329" y="1230070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if(a&gt;0)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845087" y="194731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, b=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845087" y="235879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&gt;0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845087" y="2770632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a=-b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16" name="肘形连接符 15"/>
          <p:cNvCxnSpPr>
            <a:stCxn id="10" idx="1"/>
            <a:endCxn id="12" idx="0"/>
          </p:cNvCxnSpPr>
          <p:nvPr/>
        </p:nvCxnSpPr>
        <p:spPr>
          <a:xfrm rot="10800000" flipV="1">
            <a:off x="5812209" y="1023969"/>
            <a:ext cx="967121" cy="923342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圆角矩形 16"/>
          <p:cNvSpPr/>
          <p:nvPr/>
        </p:nvSpPr>
        <p:spPr>
          <a:xfrm>
            <a:off x="8713571" y="194731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, b=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8713571" y="235879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&lt;=0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8713571" y="2770632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b=2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20" name="肘形连接符 19"/>
          <p:cNvCxnSpPr>
            <a:stCxn id="10" idx="3"/>
            <a:endCxn id="17" idx="0"/>
          </p:cNvCxnSpPr>
          <p:nvPr/>
        </p:nvCxnSpPr>
        <p:spPr>
          <a:xfrm>
            <a:off x="8713571" y="1023969"/>
            <a:ext cx="967121" cy="923342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圆角矩形 22"/>
          <p:cNvSpPr/>
          <p:nvPr/>
        </p:nvSpPr>
        <p:spPr>
          <a:xfrm>
            <a:off x="4845088" y="3617615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a=-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, b=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4845088" y="4029095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&gt;0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4845088" y="4440936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assert(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a+b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&lt;1)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26" name="圆角矩形 25"/>
          <p:cNvSpPr/>
          <p:nvPr/>
        </p:nvSpPr>
        <p:spPr>
          <a:xfrm>
            <a:off x="8713572" y="3617615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, b=2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8713572" y="4029095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 dirty="0" err="1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&lt;=0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8713572" y="4440936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assert(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a+b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&lt;1)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30" name="直接箭头连接符 29"/>
          <p:cNvCxnSpPr>
            <a:stCxn id="14" idx="2"/>
            <a:endCxn id="23" idx="0"/>
          </p:cNvCxnSpPr>
          <p:nvPr/>
        </p:nvCxnSpPr>
        <p:spPr>
          <a:xfrm>
            <a:off x="5812208" y="3182112"/>
            <a:ext cx="1" cy="4355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>
            <a:stCxn id="19" idx="2"/>
            <a:endCxn id="26" idx="0"/>
          </p:cNvCxnSpPr>
          <p:nvPr/>
        </p:nvCxnSpPr>
        <p:spPr>
          <a:xfrm>
            <a:off x="9680692" y="3182112"/>
            <a:ext cx="1" cy="4355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>
            <a:stCxn id="25" idx="2"/>
          </p:cNvCxnSpPr>
          <p:nvPr/>
        </p:nvCxnSpPr>
        <p:spPr>
          <a:xfrm flipH="1">
            <a:off x="5812208" y="4852416"/>
            <a:ext cx="1" cy="5242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4" name="图片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345" y="5376672"/>
            <a:ext cx="3133725" cy="466725"/>
          </a:xfrm>
          <a:prstGeom prst="rect">
            <a:avLst/>
          </a:prstGeom>
        </p:spPr>
      </p:pic>
      <p:sp>
        <p:nvSpPr>
          <p:cNvPr id="48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Symbolic Execution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013479" y="662781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a&gt;0</a:t>
            </a:r>
            <a:endParaRPr lang="zh-CN" altLang="en-US" dirty="0"/>
          </a:p>
        </p:txBody>
      </p:sp>
      <p:sp>
        <p:nvSpPr>
          <p:cNvPr id="32" name="矩形 31"/>
          <p:cNvSpPr/>
          <p:nvPr/>
        </p:nvSpPr>
        <p:spPr>
          <a:xfrm>
            <a:off x="8914842" y="647120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a&lt;=0</a:t>
            </a:r>
            <a:endParaRPr lang="zh-CN" altLang="en-US" dirty="0"/>
          </a:p>
        </p:txBody>
      </p:sp>
      <p:sp>
        <p:nvSpPr>
          <p:cNvPr id="33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4845087" y="6060989"/>
            <a:ext cx="1681924" cy="466101"/>
          </a:xfrm>
          <a:prstGeom prst="wedgeRoundRectCallout">
            <a:avLst>
              <a:gd name="adj1" fmla="val -18575"/>
              <a:gd name="adj2" fmla="val -9532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UNSAT</a:t>
            </a:r>
          </a:p>
        </p:txBody>
      </p:sp>
    </p:spTree>
    <p:extLst>
      <p:ext uri="{BB962C8B-B14F-4D97-AF65-F5344CB8AC3E}">
        <p14:creationId xmlns:p14="http://schemas.microsoft.com/office/powerpoint/2010/main" val="1294320421"/>
      </p:ext>
    </p:extLst>
  </p:cSld>
  <p:clrMapOvr>
    <a:masterClrMapping/>
  </p:clrMapOvr>
  <p:transition spd="med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68224" y="1355741"/>
            <a:ext cx="3520440" cy="20824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268224" y="1325563"/>
            <a:ext cx="335059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void </a:t>
            </a:r>
            <a:r>
              <a:rPr lang="en-US" altLang="zh-CN" dirty="0" err="1">
                <a:latin typeface="Consolas" panose="020B0609020204030204" pitchFamily="49" charset="0"/>
              </a:rPr>
              <a:t>func</a:t>
            </a:r>
            <a:r>
              <a:rPr lang="en-US" altLang="zh-CN" dirty="0"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a,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b) {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if(a &gt; 0)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a = -b;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else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b = 2;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assert(a + b &lt; 1);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}</a:t>
            </a:r>
            <a:endParaRPr lang="zh-CN" altLang="en-US" dirty="0">
              <a:latin typeface="Consolas" panose="020B0609020204030204" pitchFamily="49" charset="0"/>
            </a:endParaRPr>
          </a:p>
        </p:txBody>
      </p:sp>
      <p:cxnSp>
        <p:nvCxnSpPr>
          <p:cNvPr id="41" name="直接箭头连接符 40"/>
          <p:cNvCxnSpPr/>
          <p:nvPr/>
        </p:nvCxnSpPr>
        <p:spPr>
          <a:xfrm flipH="1">
            <a:off x="9680692" y="4852416"/>
            <a:ext cx="1" cy="5242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4" name="图片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345" y="5376672"/>
            <a:ext cx="3133725" cy="466725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0979" y="5400124"/>
            <a:ext cx="3019425" cy="447675"/>
          </a:xfrm>
          <a:prstGeom prst="rect">
            <a:avLst/>
          </a:prstGeom>
        </p:spPr>
      </p:pic>
      <p:sp>
        <p:nvSpPr>
          <p:cNvPr id="47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8170979" y="6016934"/>
            <a:ext cx="1681924" cy="667313"/>
          </a:xfrm>
          <a:prstGeom prst="wedgeRoundRectCallout">
            <a:avLst>
              <a:gd name="adj1" fmla="val 16763"/>
              <a:gd name="adj2" fmla="val -7910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SAT</a:t>
            </a: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Symbolic Execution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4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4845087" y="6060989"/>
            <a:ext cx="1681924" cy="466101"/>
          </a:xfrm>
          <a:prstGeom prst="wedgeRoundRectCallout">
            <a:avLst>
              <a:gd name="adj1" fmla="val -18575"/>
              <a:gd name="adj2" fmla="val -9532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UNSAT</a:t>
            </a:r>
          </a:p>
        </p:txBody>
      </p:sp>
      <p:sp>
        <p:nvSpPr>
          <p:cNvPr id="37" name="爆炸形 1 36"/>
          <p:cNvSpPr/>
          <p:nvPr/>
        </p:nvSpPr>
        <p:spPr>
          <a:xfrm>
            <a:off x="10694341" y="4440575"/>
            <a:ext cx="1106424" cy="1118616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Bug!</a:t>
            </a:r>
            <a:endParaRPr lang="zh-CN" altLang="en-US" dirty="0"/>
          </a:p>
        </p:txBody>
      </p:sp>
      <p:sp>
        <p:nvSpPr>
          <p:cNvPr id="39" name="圆角矩形 38"/>
          <p:cNvSpPr/>
          <p:nvPr/>
        </p:nvSpPr>
        <p:spPr>
          <a:xfrm>
            <a:off x="6779329" y="406749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a=A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, b=B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6779329" y="818229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True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6779329" y="1230070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if(a&gt;0)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4845087" y="194731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a=A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, b=B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4845087" y="235879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&gt;0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4845087" y="2770632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a=-b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50" name="肘形连接符 49"/>
          <p:cNvCxnSpPr>
            <a:stCxn id="40" idx="1"/>
            <a:endCxn id="43" idx="0"/>
          </p:cNvCxnSpPr>
          <p:nvPr/>
        </p:nvCxnSpPr>
        <p:spPr>
          <a:xfrm rot="10800000" flipV="1">
            <a:off x="5812209" y="1023969"/>
            <a:ext cx="967121" cy="923342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圆角矩形 50"/>
          <p:cNvSpPr/>
          <p:nvPr/>
        </p:nvSpPr>
        <p:spPr>
          <a:xfrm>
            <a:off x="8713571" y="194731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a=A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, b=B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8713571" y="235879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&lt;=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8713571" y="2770632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b=2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54" name="肘形连接符 53"/>
          <p:cNvCxnSpPr>
            <a:stCxn id="40" idx="3"/>
            <a:endCxn id="51" idx="0"/>
          </p:cNvCxnSpPr>
          <p:nvPr/>
        </p:nvCxnSpPr>
        <p:spPr>
          <a:xfrm>
            <a:off x="8713571" y="1023969"/>
            <a:ext cx="967121" cy="923342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圆角矩形 54"/>
          <p:cNvSpPr/>
          <p:nvPr/>
        </p:nvSpPr>
        <p:spPr>
          <a:xfrm>
            <a:off x="4845088" y="3617615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=-B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, b=B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4845088" y="4029095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&gt;0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4845088" y="4440936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assert(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a+b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&lt;1)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8713572" y="3617615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a=A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, 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b=2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8713572" y="4029095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&lt;=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8713572" y="4440936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assert(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a+b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&lt;1)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61" name="直接箭头连接符 60"/>
          <p:cNvCxnSpPr>
            <a:stCxn id="49" idx="2"/>
            <a:endCxn id="55" idx="0"/>
          </p:cNvCxnSpPr>
          <p:nvPr/>
        </p:nvCxnSpPr>
        <p:spPr>
          <a:xfrm>
            <a:off x="5812208" y="3182112"/>
            <a:ext cx="1" cy="4355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>
            <a:stCxn id="53" idx="2"/>
            <a:endCxn id="58" idx="0"/>
          </p:cNvCxnSpPr>
          <p:nvPr/>
        </p:nvCxnSpPr>
        <p:spPr>
          <a:xfrm>
            <a:off x="9680692" y="3182112"/>
            <a:ext cx="1" cy="4355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接箭头连接符 62"/>
          <p:cNvCxnSpPr>
            <a:stCxn id="57" idx="2"/>
          </p:cNvCxnSpPr>
          <p:nvPr/>
        </p:nvCxnSpPr>
        <p:spPr>
          <a:xfrm flipH="1">
            <a:off x="5812208" y="4852416"/>
            <a:ext cx="1" cy="5242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矩形 63"/>
          <p:cNvSpPr/>
          <p:nvPr/>
        </p:nvSpPr>
        <p:spPr>
          <a:xfrm>
            <a:off x="6013479" y="662781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a&gt;0</a:t>
            </a:r>
            <a:endParaRPr lang="zh-CN" altLang="en-US" dirty="0"/>
          </a:p>
        </p:txBody>
      </p:sp>
      <p:sp>
        <p:nvSpPr>
          <p:cNvPr id="65" name="矩形 64"/>
          <p:cNvSpPr/>
          <p:nvPr/>
        </p:nvSpPr>
        <p:spPr>
          <a:xfrm>
            <a:off x="8914842" y="647120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a&lt;=0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3191048"/>
      </p:ext>
    </p:extLst>
  </p:cSld>
  <p:clrMapOvr>
    <a:masterClrMapping/>
  </p:clrMapOvr>
  <p:transition spd="med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268224" y="1355741"/>
            <a:ext cx="3520440" cy="208240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268224" y="1325563"/>
            <a:ext cx="335059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void </a:t>
            </a:r>
            <a:r>
              <a:rPr lang="en-US" altLang="zh-CN" dirty="0" err="1">
                <a:latin typeface="Consolas" panose="020B0609020204030204" pitchFamily="49" charset="0"/>
              </a:rPr>
              <a:t>func</a:t>
            </a:r>
            <a:r>
              <a:rPr lang="en-US" altLang="zh-CN" dirty="0"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a, </a:t>
            </a:r>
            <a:r>
              <a:rPr lang="en-US" altLang="zh-CN" dirty="0" err="1">
                <a:latin typeface="Consolas" panose="020B0609020204030204" pitchFamily="49" charset="0"/>
              </a:rPr>
              <a:t>int</a:t>
            </a:r>
            <a:r>
              <a:rPr lang="en-US" altLang="zh-CN" dirty="0">
                <a:latin typeface="Consolas" panose="020B0609020204030204" pitchFamily="49" charset="0"/>
              </a:rPr>
              <a:t> b) {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if(a &gt; 0)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a = -b;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else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  b = 2;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  assert(a + b &lt; 1);</a:t>
            </a:r>
          </a:p>
          <a:p>
            <a:r>
              <a:rPr lang="en-US" altLang="zh-CN" dirty="0">
                <a:latin typeface="Consolas" panose="020B0609020204030204" pitchFamily="49" charset="0"/>
              </a:rPr>
              <a:t>}</a:t>
            </a:r>
            <a:endParaRPr lang="zh-CN" altLang="en-US" dirty="0">
              <a:latin typeface="Consolas" panose="020B0609020204030204" pitchFamily="49" charset="0"/>
            </a:endParaRPr>
          </a:p>
        </p:txBody>
      </p:sp>
      <p:cxnSp>
        <p:nvCxnSpPr>
          <p:cNvPr id="41" name="直接箭头连接符 40"/>
          <p:cNvCxnSpPr/>
          <p:nvPr/>
        </p:nvCxnSpPr>
        <p:spPr>
          <a:xfrm flipH="1">
            <a:off x="9680692" y="4852416"/>
            <a:ext cx="1" cy="5242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4" name="图片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345" y="5376672"/>
            <a:ext cx="3133725" cy="466725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0979" y="5400124"/>
            <a:ext cx="3019425" cy="447675"/>
          </a:xfrm>
          <a:prstGeom prst="rect">
            <a:avLst/>
          </a:prstGeom>
        </p:spPr>
      </p:pic>
      <p:sp>
        <p:nvSpPr>
          <p:cNvPr id="48" name="Title 1">
            <a:extLst>
              <a:ext uri="{FF2B5EF4-FFF2-40B4-BE49-F238E27FC236}">
                <a16:creationId xmlns:a16="http://schemas.microsoft.com/office/drawing/2014/main" id="{C9EAC443-7248-974A-BEDB-4FF5164A390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Symbolic Execution</a:t>
            </a:r>
            <a:br>
              <a:rPr lang="en-US" altLang="zh-CN" sz="48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</a:br>
            <a:endParaRPr lang="en-US" altLang="zh-CN" sz="48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34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4845087" y="6060989"/>
            <a:ext cx="1681924" cy="466101"/>
          </a:xfrm>
          <a:prstGeom prst="wedgeRoundRectCallout">
            <a:avLst>
              <a:gd name="adj1" fmla="val -18575"/>
              <a:gd name="adj2" fmla="val -9532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UNSAT</a:t>
            </a:r>
          </a:p>
        </p:txBody>
      </p:sp>
      <p:sp>
        <p:nvSpPr>
          <p:cNvPr id="37" name="爆炸形 1 36"/>
          <p:cNvSpPr/>
          <p:nvPr/>
        </p:nvSpPr>
        <p:spPr>
          <a:xfrm>
            <a:off x="10694341" y="4440575"/>
            <a:ext cx="1106424" cy="1118616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Bug!</a:t>
            </a:r>
            <a:endParaRPr lang="zh-CN" altLang="en-US" dirty="0"/>
          </a:p>
        </p:txBody>
      </p:sp>
      <p:sp>
        <p:nvSpPr>
          <p:cNvPr id="39" name="圆角矩形 38"/>
          <p:cNvSpPr/>
          <p:nvPr/>
        </p:nvSpPr>
        <p:spPr>
          <a:xfrm>
            <a:off x="6779329" y="406749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a=A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, b=B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40" name="圆角矩形 39"/>
          <p:cNvSpPr/>
          <p:nvPr/>
        </p:nvSpPr>
        <p:spPr>
          <a:xfrm>
            <a:off x="6779329" y="818229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True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6779329" y="1230070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if(a&gt;0)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4845087" y="194731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a=A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, b=B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4845087" y="235879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&gt;0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4845087" y="2770632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a=-b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50" name="肘形连接符 49"/>
          <p:cNvCxnSpPr>
            <a:stCxn id="40" idx="1"/>
            <a:endCxn id="43" idx="0"/>
          </p:cNvCxnSpPr>
          <p:nvPr/>
        </p:nvCxnSpPr>
        <p:spPr>
          <a:xfrm rot="10800000" flipV="1">
            <a:off x="5812209" y="1023969"/>
            <a:ext cx="967121" cy="923342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圆角矩形 50"/>
          <p:cNvSpPr/>
          <p:nvPr/>
        </p:nvSpPr>
        <p:spPr>
          <a:xfrm>
            <a:off x="8713571" y="194731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a=A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, b=B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8713571" y="2358791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&lt;=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8713571" y="2770632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b=2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54" name="肘形连接符 53"/>
          <p:cNvCxnSpPr>
            <a:stCxn id="40" idx="3"/>
            <a:endCxn id="51" idx="0"/>
          </p:cNvCxnSpPr>
          <p:nvPr/>
        </p:nvCxnSpPr>
        <p:spPr>
          <a:xfrm>
            <a:off x="8713571" y="1023969"/>
            <a:ext cx="967121" cy="923342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圆角矩形 54"/>
          <p:cNvSpPr/>
          <p:nvPr/>
        </p:nvSpPr>
        <p:spPr>
          <a:xfrm>
            <a:off x="4845088" y="3617615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=-B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, b=B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56" name="圆角矩形 55"/>
          <p:cNvSpPr/>
          <p:nvPr/>
        </p:nvSpPr>
        <p:spPr>
          <a:xfrm>
            <a:off x="4845088" y="4029095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&gt;0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57" name="圆角矩形 56"/>
          <p:cNvSpPr/>
          <p:nvPr/>
        </p:nvSpPr>
        <p:spPr>
          <a:xfrm>
            <a:off x="4845088" y="4440936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assert(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a+b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&lt;1)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58" name="圆角矩形 57"/>
          <p:cNvSpPr/>
          <p:nvPr/>
        </p:nvSpPr>
        <p:spPr>
          <a:xfrm>
            <a:off x="8713572" y="3617615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a=A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, 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b=2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59" name="圆角矩形 58"/>
          <p:cNvSpPr/>
          <p:nvPr/>
        </p:nvSpPr>
        <p:spPr>
          <a:xfrm>
            <a:off x="8713572" y="4029095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A</a:t>
            </a:r>
            <a:r>
              <a:rPr lang="en-US" altLang="zh-CN" baseline="-25000">
                <a:solidFill>
                  <a:schemeClr val="tx1"/>
                </a:solidFill>
                <a:latin typeface="Consolas" panose="020B0609020204030204" pitchFamily="49" charset="0"/>
              </a:rPr>
              <a:t>sym</a:t>
            </a:r>
            <a:r>
              <a:rPr lang="en-US" altLang="zh-CN">
                <a:solidFill>
                  <a:schemeClr val="tx1"/>
                </a:solidFill>
                <a:latin typeface="Consolas" panose="020B0609020204030204" pitchFamily="49" charset="0"/>
              </a:rPr>
              <a:t>&lt;=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0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sp>
        <p:nvSpPr>
          <p:cNvPr id="60" name="圆角矩形 59"/>
          <p:cNvSpPr/>
          <p:nvPr/>
        </p:nvSpPr>
        <p:spPr>
          <a:xfrm>
            <a:off x="8713572" y="4440936"/>
            <a:ext cx="1934242" cy="41148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assert(</a:t>
            </a:r>
            <a:r>
              <a:rPr lang="en-US" altLang="zh-CN" dirty="0" err="1">
                <a:solidFill>
                  <a:schemeClr val="tx1"/>
                </a:solidFill>
                <a:latin typeface="Consolas" panose="020B0609020204030204" pitchFamily="49" charset="0"/>
              </a:rPr>
              <a:t>a+b</a:t>
            </a:r>
            <a:r>
              <a:rPr lang="en-US" altLang="zh-CN" dirty="0">
                <a:solidFill>
                  <a:schemeClr val="tx1"/>
                </a:solidFill>
                <a:latin typeface="Consolas" panose="020B0609020204030204" pitchFamily="49" charset="0"/>
              </a:rPr>
              <a:t>&lt;1)</a:t>
            </a:r>
            <a:endParaRPr lang="zh-CN" altLang="en-US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  <p:cxnSp>
        <p:nvCxnSpPr>
          <p:cNvPr id="61" name="直接箭头连接符 60"/>
          <p:cNvCxnSpPr>
            <a:stCxn id="49" idx="2"/>
            <a:endCxn id="55" idx="0"/>
          </p:cNvCxnSpPr>
          <p:nvPr/>
        </p:nvCxnSpPr>
        <p:spPr>
          <a:xfrm>
            <a:off x="5812208" y="3182112"/>
            <a:ext cx="1" cy="4355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>
            <a:stCxn id="53" idx="2"/>
            <a:endCxn id="58" idx="0"/>
          </p:cNvCxnSpPr>
          <p:nvPr/>
        </p:nvCxnSpPr>
        <p:spPr>
          <a:xfrm>
            <a:off x="9680692" y="3182112"/>
            <a:ext cx="1" cy="4355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直接箭头连接符 62"/>
          <p:cNvCxnSpPr>
            <a:stCxn id="57" idx="2"/>
          </p:cNvCxnSpPr>
          <p:nvPr/>
        </p:nvCxnSpPr>
        <p:spPr>
          <a:xfrm flipH="1">
            <a:off x="5812208" y="4852416"/>
            <a:ext cx="1" cy="5242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4" name="矩形 63"/>
          <p:cNvSpPr/>
          <p:nvPr/>
        </p:nvSpPr>
        <p:spPr>
          <a:xfrm>
            <a:off x="6013479" y="662781"/>
            <a:ext cx="5645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a&gt;0</a:t>
            </a:r>
            <a:endParaRPr lang="zh-CN" altLang="en-US" dirty="0"/>
          </a:p>
        </p:txBody>
      </p:sp>
      <p:sp>
        <p:nvSpPr>
          <p:cNvPr id="65" name="矩形 64"/>
          <p:cNvSpPr/>
          <p:nvPr/>
        </p:nvSpPr>
        <p:spPr>
          <a:xfrm>
            <a:off x="8914842" y="647120"/>
            <a:ext cx="6912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Consolas" panose="020B0609020204030204" pitchFamily="49" charset="0"/>
              </a:rPr>
              <a:t>a&lt;=0</a:t>
            </a:r>
            <a:endParaRPr lang="zh-CN" altLang="en-US" dirty="0"/>
          </a:p>
        </p:txBody>
      </p:sp>
      <p:sp>
        <p:nvSpPr>
          <p:cNvPr id="38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7489318" y="6061850"/>
            <a:ext cx="4442487" cy="667313"/>
          </a:xfrm>
          <a:prstGeom prst="wedgeRoundRectCallout">
            <a:avLst>
              <a:gd name="adj1" fmla="val 10583"/>
              <a:gd name="adj2" fmla="val -85954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Counterexample: A=-1</a:t>
            </a:r>
          </a:p>
        </p:txBody>
      </p:sp>
    </p:spTree>
    <p:extLst>
      <p:ext uri="{BB962C8B-B14F-4D97-AF65-F5344CB8AC3E}">
        <p14:creationId xmlns:p14="http://schemas.microsoft.com/office/powerpoint/2010/main" val="548349929"/>
      </p:ext>
    </p:extLst>
  </p:cSld>
  <p:clrMapOvr>
    <a:masterClrMapping/>
  </p:clrMapOvr>
  <p:transition spd="med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Title 1"/>
          <p:cNvSpPr txBox="1">
            <a:spLocks noGrp="1"/>
          </p:cNvSpPr>
          <p:nvPr>
            <p:ph type="title"/>
          </p:nvPr>
        </p:nvSpPr>
        <p:spPr>
          <a:xfrm>
            <a:off x="-2" y="76193"/>
            <a:ext cx="11530015" cy="1325563"/>
          </a:xfrm>
          <a:prstGeom prst="rect">
            <a:avLst/>
          </a:prstGeom>
        </p:spPr>
        <p:txBody>
          <a:bodyPr/>
          <a:lstStyle>
            <a:lvl1pPr>
              <a:defRPr sz="43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Part I: Computer Aided Reasoning Overview</a:t>
            </a:r>
          </a:p>
        </p:txBody>
      </p:sp>
      <p:sp>
        <p:nvSpPr>
          <p:cNvPr id="515" name="Rectangle 7"/>
          <p:cNvSpPr/>
          <p:nvPr/>
        </p:nvSpPr>
        <p:spPr>
          <a:xfrm>
            <a:off x="157162" y="1403278"/>
            <a:ext cx="3914776" cy="2111230"/>
          </a:xfrm>
          <a:prstGeom prst="rect">
            <a:avLst/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16" name="Rectangle 8"/>
          <p:cNvSpPr txBox="1"/>
          <p:nvPr/>
        </p:nvSpPr>
        <p:spPr>
          <a:xfrm>
            <a:off x="295355" y="1692740"/>
            <a:ext cx="3468967" cy="707886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>
                <a:solidFill>
                  <a:schemeClr val="bg1">
                    <a:lumMod val="85000"/>
                  </a:schemeClr>
                </a:solidFill>
              </a:rPr>
              <a:t>Step 1. Convert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program</a:t>
            </a:r>
            <a:r>
              <a:rPr dirty="0">
                <a:solidFill>
                  <a:schemeClr val="bg1">
                    <a:lumMod val="85000"/>
                  </a:schemeClr>
                </a:solidFill>
              </a:rPr>
              <a:t> into 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propositional</a:t>
            </a:r>
            <a:r>
              <a:rPr dirty="0">
                <a:solidFill>
                  <a:schemeClr val="bg1">
                    <a:lumMod val="85000"/>
                  </a:schemeClr>
                </a:solidFill>
              </a:rPr>
              <a:t> formula.</a:t>
            </a:r>
          </a:p>
        </p:txBody>
      </p:sp>
      <p:sp>
        <p:nvSpPr>
          <p:cNvPr id="517" name="Rectangle 9"/>
          <p:cNvSpPr txBox="1"/>
          <p:nvPr/>
        </p:nvSpPr>
        <p:spPr>
          <a:xfrm>
            <a:off x="295355" y="2634924"/>
            <a:ext cx="3371407" cy="707886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>
                <a:solidFill>
                  <a:schemeClr val="bg1">
                    <a:lumMod val="85000"/>
                  </a:schemeClr>
                </a:solidFill>
              </a:rPr>
              <a:t>Step 2. Ask the computer </a:t>
            </a:r>
          </a:p>
          <a:p>
            <a: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>
                <a:solidFill>
                  <a:schemeClr val="bg1">
                    <a:lumMod val="85000"/>
                  </a:schemeClr>
                </a:solidFill>
              </a:rPr>
              <a:t>to solve the formula.</a:t>
            </a:r>
          </a:p>
        </p:txBody>
      </p:sp>
      <p:sp>
        <p:nvSpPr>
          <p:cNvPr id="518" name="Rectangle 10"/>
          <p:cNvSpPr/>
          <p:nvPr/>
        </p:nvSpPr>
        <p:spPr>
          <a:xfrm>
            <a:off x="295356" y="1203222"/>
            <a:ext cx="3473065" cy="46166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>
                <a:solidFill>
                  <a:schemeClr val="bg1">
                    <a:lumMod val="85000"/>
                  </a:schemeClr>
                </a:solidFill>
              </a:rPr>
              <a:t>1.1 Propositional Logic</a:t>
            </a:r>
          </a:p>
        </p:txBody>
      </p:sp>
      <p:sp>
        <p:nvSpPr>
          <p:cNvPr id="519" name="Rectangle 11"/>
          <p:cNvSpPr/>
          <p:nvPr/>
        </p:nvSpPr>
        <p:spPr>
          <a:xfrm>
            <a:off x="4329201" y="1399293"/>
            <a:ext cx="3565400" cy="2111230"/>
          </a:xfrm>
          <a:prstGeom prst="rect">
            <a:avLst/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520" name="Rectangle 13"/>
          <p:cNvSpPr txBox="1"/>
          <p:nvPr/>
        </p:nvSpPr>
        <p:spPr>
          <a:xfrm>
            <a:off x="4482272" y="1692740"/>
            <a:ext cx="3263913" cy="707886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>
            <a:lvl1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>
                <a:solidFill>
                  <a:schemeClr val="bg1">
                    <a:lumMod val="85000"/>
                  </a:schemeClr>
                </a:solidFill>
              </a:rPr>
              <a:t>Step 1. Convert 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program</a:t>
            </a:r>
            <a:r>
              <a:rPr dirty="0">
                <a:solidFill>
                  <a:schemeClr val="bg1">
                    <a:lumMod val="85000"/>
                  </a:schemeClr>
                </a:solidFill>
              </a:rPr>
              <a:t> into first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85000"/>
                  </a:schemeClr>
                </a:solidFill>
              </a:rPr>
              <a:t>order</a:t>
            </a:r>
            <a:r>
              <a:rPr dirty="0">
                <a:solidFill>
                  <a:schemeClr val="bg1">
                    <a:lumMod val="85000"/>
                  </a:schemeClr>
                </a:solidFill>
              </a:rPr>
              <a:t> logic formula.</a:t>
            </a:r>
          </a:p>
        </p:txBody>
      </p:sp>
      <p:sp>
        <p:nvSpPr>
          <p:cNvPr id="521" name="Rectangle 14"/>
          <p:cNvSpPr txBox="1"/>
          <p:nvPr/>
        </p:nvSpPr>
        <p:spPr>
          <a:xfrm>
            <a:off x="4482273" y="2631180"/>
            <a:ext cx="3037048" cy="70788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>
                <a:solidFill>
                  <a:schemeClr val="bg1">
                    <a:lumMod val="85000"/>
                  </a:schemeClr>
                </a:solidFill>
              </a:rPr>
              <a:t>Step 2. Ask the computer </a:t>
            </a:r>
          </a:p>
          <a:p>
            <a: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>
                <a:solidFill>
                  <a:schemeClr val="bg1">
                    <a:lumMod val="85000"/>
                  </a:schemeClr>
                </a:solidFill>
              </a:rPr>
              <a:t>to solve the formula.</a:t>
            </a:r>
          </a:p>
        </p:txBody>
      </p:sp>
      <p:sp>
        <p:nvSpPr>
          <p:cNvPr id="522" name="Rectangle 15"/>
          <p:cNvSpPr/>
          <p:nvPr/>
        </p:nvSpPr>
        <p:spPr>
          <a:xfrm>
            <a:off x="4467396" y="1199237"/>
            <a:ext cx="3099564" cy="46166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>
                <a:solidFill>
                  <a:schemeClr val="bg1">
                    <a:lumMod val="85000"/>
                  </a:schemeClr>
                </a:solidFill>
              </a:rPr>
              <a:t>1.2 First Order Logic</a:t>
            </a:r>
          </a:p>
        </p:txBody>
      </p:sp>
      <p:sp>
        <p:nvSpPr>
          <p:cNvPr id="523" name="Rectangle 16"/>
          <p:cNvSpPr/>
          <p:nvPr/>
        </p:nvSpPr>
        <p:spPr>
          <a:xfrm>
            <a:off x="8151865" y="1401756"/>
            <a:ext cx="3565400" cy="2111230"/>
          </a:xfrm>
          <a:prstGeom prst="rect">
            <a:avLst/>
          </a:prstGeom>
          <a:solidFill>
            <a:srgbClr val="FFFFFF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>
              <a:solidFill>
                <a:schemeClr val="tx1"/>
              </a:solidFill>
            </a:endParaRPr>
          </a:p>
        </p:txBody>
      </p:sp>
      <p:sp>
        <p:nvSpPr>
          <p:cNvPr id="524" name="Rectangle 17"/>
          <p:cNvSpPr txBox="1"/>
          <p:nvPr/>
        </p:nvSpPr>
        <p:spPr>
          <a:xfrm>
            <a:off x="8290059" y="1692740"/>
            <a:ext cx="2861591" cy="40011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Step 1. </a:t>
            </a:r>
            <a:r>
              <a:rPr lang="en-US" dirty="0">
                <a:solidFill>
                  <a:schemeClr val="tx1"/>
                </a:solidFill>
              </a:rPr>
              <a:t>Hoare Logic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525" name="Rectangle 18"/>
          <p:cNvSpPr txBox="1"/>
          <p:nvPr/>
        </p:nvSpPr>
        <p:spPr>
          <a:xfrm>
            <a:off x="8290059" y="2631179"/>
            <a:ext cx="3037048" cy="70788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>
                <a:solidFill>
                  <a:schemeClr val="tx1"/>
                </a:solidFill>
              </a:rPr>
              <a:t>Step 2. Ask the computer </a:t>
            </a:r>
          </a:p>
          <a:p>
            <a:pPr>
              <a:defRPr sz="20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dirty="0">
                <a:solidFill>
                  <a:schemeClr val="tx1"/>
                </a:solidFill>
              </a:rPr>
              <a:t>to check the invariants</a:t>
            </a:r>
          </a:p>
        </p:txBody>
      </p:sp>
      <p:sp>
        <p:nvSpPr>
          <p:cNvPr id="526" name="Rectangle 19"/>
          <p:cNvSpPr/>
          <p:nvPr/>
        </p:nvSpPr>
        <p:spPr>
          <a:xfrm>
            <a:off x="8290059" y="1201700"/>
            <a:ext cx="3170097" cy="46166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>
                <a:solidFill>
                  <a:schemeClr val="tx1"/>
                </a:solidFill>
              </a:rPr>
              <a:t>1.3 </a:t>
            </a:r>
            <a:r>
              <a:rPr lang="en-US" dirty="0">
                <a:solidFill>
                  <a:schemeClr val="tx1"/>
                </a:solidFill>
              </a:rPr>
              <a:t>Auto-active</a:t>
            </a:r>
            <a:r>
              <a:rPr dirty="0">
                <a:solidFill>
                  <a:schemeClr val="tx1"/>
                </a:solidFill>
              </a:rPr>
              <a:t> Proof</a:t>
            </a:r>
          </a:p>
        </p:txBody>
      </p:sp>
      <p:pic>
        <p:nvPicPr>
          <p:cNvPr id="15" name="Picture 21" descr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571" y="5277428"/>
            <a:ext cx="1084899" cy="157661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6" name="Rounded Rectangular Callout 7"/>
          <p:cNvSpPr/>
          <p:nvPr/>
        </p:nvSpPr>
        <p:spPr>
          <a:xfrm>
            <a:off x="1673352" y="4722512"/>
            <a:ext cx="7140389" cy="1605135"/>
          </a:xfrm>
          <a:prstGeom prst="wedgeRoundRectCallout">
            <a:avLst>
              <a:gd name="adj1" fmla="val 58491"/>
              <a:gd name="adj2" fmla="val 1916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Previous verification method cannot address unbounded loop. We introduce Hoare logic.</a:t>
            </a:r>
          </a:p>
        </p:txBody>
      </p:sp>
    </p:spTree>
  </p:cSld>
  <p:clrMapOvr>
    <a:masterClrMapping/>
  </p:clrMapOvr>
  <p:transition spd="med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Axiom System(</a:t>
            </a:r>
            <a:r>
              <a:rPr lang="zh-CN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公理系统</a:t>
            </a:r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Rounded Rectangle 6">
            <a:extLst>
              <a:ext uri="{FF2B5EF4-FFF2-40B4-BE49-F238E27FC236}">
                <a16:creationId xmlns:a16="http://schemas.microsoft.com/office/drawing/2014/main" id="{E3FB3662-4E06-C847-8530-45AFA956BA0A}"/>
              </a:ext>
            </a:extLst>
          </p:cNvPr>
          <p:cNvSpPr/>
          <p:nvPr/>
        </p:nvSpPr>
        <p:spPr>
          <a:xfrm>
            <a:off x="508814" y="1585261"/>
            <a:ext cx="10655188" cy="1601041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axiom system is a logical system which possesses a group of axioms(</a:t>
            </a: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公理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from which theorems(</a:t>
            </a: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定理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can be derived.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31DD135-2B11-7347-83D2-590B09D639B6}"/>
              </a:ext>
            </a:extLst>
          </p:cNvPr>
          <p:cNvSpPr/>
          <p:nvPr/>
        </p:nvSpPr>
        <p:spPr>
          <a:xfrm>
            <a:off x="4581898" y="1292874"/>
            <a:ext cx="250902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pic>
        <p:nvPicPr>
          <p:cNvPr id="7" name="Picture 21" descr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814" y="5281385"/>
            <a:ext cx="1084899" cy="1576615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1931438" y="4324904"/>
            <a:ext cx="6441196" cy="1912962"/>
          </a:xfrm>
          <a:prstGeom prst="wedgeRoundRectCallout">
            <a:avLst>
              <a:gd name="adj1" fmla="val 60473"/>
              <a:gd name="adj2" fmla="val 2952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We can firstly use propositional logic to explain the components of an axiom system.</a:t>
            </a:r>
          </a:p>
        </p:txBody>
      </p:sp>
    </p:spTree>
    <p:extLst>
      <p:ext uri="{BB962C8B-B14F-4D97-AF65-F5344CB8AC3E}">
        <p14:creationId xmlns:p14="http://schemas.microsoft.com/office/powerpoint/2010/main" val="2678545639"/>
      </p:ext>
    </p:extLst>
  </p:cSld>
  <p:clrMapOvr>
    <a:masterClrMapping/>
  </p:clrMapOvr>
  <p:transition spd="med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Axiom System(</a:t>
            </a:r>
            <a:r>
              <a:rPr lang="zh-CN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公理系统</a:t>
            </a:r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E3FB3662-4E06-C847-8530-45AFA956BA0A}"/>
              </a:ext>
            </a:extLst>
          </p:cNvPr>
          <p:cNvSpPr/>
          <p:nvPr/>
        </p:nvSpPr>
        <p:spPr>
          <a:xfrm>
            <a:off x="508814" y="1585261"/>
            <a:ext cx="10655188" cy="1601041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symbols(</a:t>
            </a: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初始符号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include all the symbols in the axiom system.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531DD135-2B11-7347-83D2-590B09D639B6}"/>
              </a:ext>
            </a:extLst>
          </p:cNvPr>
          <p:cNvSpPr/>
          <p:nvPr/>
        </p:nvSpPr>
        <p:spPr>
          <a:xfrm>
            <a:off x="4581898" y="1292874"/>
            <a:ext cx="250902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5808" y="4031602"/>
            <a:ext cx="1981200" cy="2209800"/>
          </a:xfrm>
          <a:prstGeom prst="rect">
            <a:avLst/>
          </a:prstGeom>
        </p:spPr>
      </p:pic>
      <p:sp>
        <p:nvSpPr>
          <p:cNvPr id="6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2164702" y="3329298"/>
            <a:ext cx="2578324" cy="1236658"/>
          </a:xfrm>
          <a:prstGeom prst="wedgeRoundRectCallout">
            <a:avLst>
              <a:gd name="adj1" fmla="val 60473"/>
              <a:gd name="adj2" fmla="val 2952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propositional variables</a:t>
            </a:r>
          </a:p>
        </p:txBody>
      </p:sp>
      <p:sp>
        <p:nvSpPr>
          <p:cNvPr id="7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6827008" y="3791850"/>
            <a:ext cx="2578324" cy="1236658"/>
          </a:xfrm>
          <a:prstGeom prst="wedgeRoundRectCallout">
            <a:avLst>
              <a:gd name="adj1" fmla="val -85005"/>
              <a:gd name="adj2" fmla="val 32539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complete connectives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396662" y="4708952"/>
            <a:ext cx="4100693" cy="1607124"/>
          </a:xfrm>
          <a:prstGeom prst="wedgeRoundRectCallout">
            <a:avLst>
              <a:gd name="adj1" fmla="val 59602"/>
              <a:gd name="adj2" fmla="val 29355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It is before a formula, denoting the formula is a tautology.</a:t>
            </a:r>
          </a:p>
        </p:txBody>
      </p:sp>
    </p:spTree>
    <p:extLst>
      <p:ext uri="{BB962C8B-B14F-4D97-AF65-F5344CB8AC3E}">
        <p14:creationId xmlns:p14="http://schemas.microsoft.com/office/powerpoint/2010/main" val="3111544634"/>
      </p:ext>
    </p:extLst>
  </p:cSld>
  <p:clrMapOvr>
    <a:masterClrMapping/>
  </p:clrMapOvr>
  <p:transition spd="med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Axiom System(</a:t>
            </a:r>
            <a:r>
              <a:rPr lang="zh-CN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公理系统</a:t>
            </a:r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E3FB3662-4E06-C847-8530-45AFA956BA0A}"/>
              </a:ext>
            </a:extLst>
          </p:cNvPr>
          <p:cNvSpPr/>
          <p:nvPr/>
        </p:nvSpPr>
        <p:spPr>
          <a:xfrm>
            <a:off x="508814" y="1585261"/>
            <a:ext cx="10655188" cy="1601041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 rules(</a:t>
            </a: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形成规则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define the legal symbol strings in the axiom system.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531DD135-2B11-7347-83D2-590B09D639B6}"/>
              </a:ext>
            </a:extLst>
          </p:cNvPr>
          <p:cNvSpPr/>
          <p:nvPr/>
        </p:nvSpPr>
        <p:spPr>
          <a:xfrm>
            <a:off x="4581898" y="1292874"/>
            <a:ext cx="250902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sp>
        <p:nvSpPr>
          <p:cNvPr id="5" name="Rounded Rectangle 12">
            <a:extLst>
              <a:ext uri="{FF2B5EF4-FFF2-40B4-BE49-F238E27FC236}">
                <a16:creationId xmlns:a16="http://schemas.microsoft.com/office/drawing/2014/main" id="{5D0F292B-9AB0-D842-AF20-33DFCBC7D0E1}"/>
              </a:ext>
            </a:extLst>
          </p:cNvPr>
          <p:cNvSpPr/>
          <p:nvPr/>
        </p:nvSpPr>
        <p:spPr>
          <a:xfrm>
            <a:off x="1593189" y="4176939"/>
            <a:ext cx="8736452" cy="2091916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EBFB68E1-14D0-5443-8945-BC6ACF6518F8}"/>
              </a:ext>
            </a:extLst>
          </p:cNvPr>
          <p:cNvSpPr/>
          <p:nvPr/>
        </p:nvSpPr>
        <p:spPr>
          <a:xfrm>
            <a:off x="2815361" y="3865609"/>
            <a:ext cx="6292107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INDUCTIVE DEFINITION of WFF</a:t>
            </a:r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1D769903-CA8E-1443-A77B-E6AA61D4A3F2}"/>
              </a:ext>
            </a:extLst>
          </p:cNvPr>
          <p:cNvSpPr/>
          <p:nvPr/>
        </p:nvSpPr>
        <p:spPr>
          <a:xfrm>
            <a:off x="1749616" y="4395317"/>
            <a:ext cx="76789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1). Every single proposition (symbol) is in WFF.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15">
                <a:extLst>
                  <a:ext uri="{FF2B5EF4-FFF2-40B4-BE49-F238E27FC236}">
                    <a16:creationId xmlns:a16="http://schemas.microsoft.com/office/drawing/2014/main" id="{4DE2B01D-365C-1341-91E4-DB17773AEFFF}"/>
                  </a:ext>
                </a:extLst>
              </p:cNvPr>
              <p:cNvSpPr/>
              <p:nvPr/>
            </p:nvSpPr>
            <p:spPr>
              <a:xfrm>
                <a:off x="1749616" y="4961287"/>
                <a:ext cx="8580025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2). If </a:t>
                </a:r>
                <a:r>
                  <a:rPr lang="en-US" altLang="zh-CN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A</a:t>
                </a:r>
                <a:r>
                  <a:rPr lang="en-US" altLang="zh-CN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:r>
                  <a:rPr lang="en-US" altLang="zh-CN" sz="28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B</a:t>
                </a:r>
                <a:r>
                  <a:rPr lang="en-US" altLang="zh-CN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are WFF, so are (</a:t>
                </a:r>
                <a14:m>
                  <m:oMath xmlns:m="http://schemas.openxmlformats.org/officeDocument/2006/math">
                    <m:r>
                      <a:rPr lang="en-US" altLang="zh-CN" sz="2800" b="1" i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¬</m:t>
                    </m:r>
                  </m:oMath>
                </a14:m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A) and (A </a:t>
                </a:r>
                <a:r>
                  <a:rPr lang="en-US" altLang="zh-CN" sz="2800" dirty="0">
                    <a:latin typeface="Bradley Hand ITC" panose="03070402050302030203" pitchFamily="66" charset="0"/>
                  </a:rPr>
                  <a:t>∨</a:t>
                </a:r>
                <a:r>
                  <a:rPr lang="en-US" altLang="zh-CN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B).</a:t>
                </a:r>
              </a:p>
            </p:txBody>
          </p:sp>
        </mc:Choice>
        <mc:Fallback xmlns="">
          <p:sp>
            <p:nvSpPr>
              <p:cNvPr id="8" name="Rectangle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DE2B01D-365C-1341-91E4-DB17773AEFF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616" y="4961287"/>
                <a:ext cx="8580025" cy="523220"/>
              </a:xfrm>
              <a:prstGeom prst="rect">
                <a:avLst/>
              </a:prstGeom>
              <a:blipFill rotWithShape="0">
                <a:blip r:embed="rId2"/>
                <a:stretch>
                  <a:fillRect l="-1421" t="-16279" b="-313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16">
            <a:extLst>
              <a:ext uri="{FF2B5EF4-FFF2-40B4-BE49-F238E27FC236}">
                <a16:creationId xmlns:a16="http://schemas.microsoft.com/office/drawing/2014/main" id="{58DA5214-C7F7-F74B-8924-B929B7AEE3B8}"/>
              </a:ext>
            </a:extLst>
          </p:cNvPr>
          <p:cNvSpPr/>
          <p:nvPr/>
        </p:nvSpPr>
        <p:spPr>
          <a:xfrm>
            <a:off x="1749616" y="5435928"/>
            <a:ext cx="85800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3). </a:t>
            </a:r>
            <a:r>
              <a:rPr lang="en-US" sz="2800" dirty="0">
                <a:latin typeface="Helvetica" pitchFamily="2" charset="0"/>
              </a:rPr>
              <a:t>No expression is WFF</a:t>
            </a:r>
            <a:r>
              <a:rPr lang="en-US" sz="3600" dirty="0">
                <a:solidFill>
                  <a:srgbClr val="009600"/>
                </a:solidFill>
                <a:latin typeface="CMMI10"/>
              </a:rPr>
              <a:t> </a:t>
            </a:r>
            <a:r>
              <a:rPr lang="en-US" sz="2800" dirty="0">
                <a:latin typeface="Helvetica" pitchFamily="2" charset="0"/>
              </a:rPr>
              <a:t>unless forced by 1) or 2).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93107576"/>
      </p:ext>
    </p:extLst>
  </p:cSld>
  <p:clrMapOvr>
    <a:masterClrMapping/>
  </p:clrMapOvr>
  <p:transition spd="med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Axiom System(</a:t>
            </a:r>
            <a:r>
              <a:rPr lang="zh-CN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公理系统</a:t>
            </a:r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1" y="1699629"/>
            <a:ext cx="5638800" cy="1685925"/>
          </a:xfrm>
          <a:prstGeom prst="rect">
            <a:avLst/>
          </a:prstGeom>
        </p:spPr>
      </p:pic>
      <p:pic>
        <p:nvPicPr>
          <p:cNvPr id="6" name="Picture 21" descr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0814" y="5281385"/>
            <a:ext cx="1084899" cy="1576615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1853184" y="4352544"/>
            <a:ext cx="6519450" cy="1885322"/>
          </a:xfrm>
          <a:prstGeom prst="wedgeRoundRectCallout">
            <a:avLst>
              <a:gd name="adj1" fmla="val 60473"/>
              <a:gd name="adj2" fmla="val 2952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Sometimes we can define some new symbol strings for abbreviation.</a:t>
            </a:r>
          </a:p>
        </p:txBody>
      </p:sp>
    </p:spTree>
    <p:extLst>
      <p:ext uri="{BB962C8B-B14F-4D97-AF65-F5344CB8AC3E}">
        <p14:creationId xmlns:p14="http://schemas.microsoft.com/office/powerpoint/2010/main" val="2894987550"/>
      </p:ext>
    </p:extLst>
  </p:cSld>
  <p:clrMapOvr>
    <a:masterClrMapping/>
  </p:clrMapOvr>
  <p:transition spd="med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Axiom System(</a:t>
            </a:r>
            <a:r>
              <a:rPr lang="zh-CN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公理系统</a:t>
            </a:r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E3FB3662-4E06-C847-8530-45AFA956BA0A}"/>
              </a:ext>
            </a:extLst>
          </p:cNvPr>
          <p:cNvSpPr/>
          <p:nvPr/>
        </p:nvSpPr>
        <p:spPr>
          <a:xfrm>
            <a:off x="508814" y="1585261"/>
            <a:ext cx="10655188" cy="1601041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Axioms(</a:t>
            </a: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公理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include some tautologies from which theorems can be derived. We don’t need to prove them in the axiom system.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531DD135-2B11-7347-83D2-590B09D639B6}"/>
              </a:ext>
            </a:extLst>
          </p:cNvPr>
          <p:cNvSpPr/>
          <p:nvPr/>
        </p:nvSpPr>
        <p:spPr>
          <a:xfrm>
            <a:off x="4581898" y="1292874"/>
            <a:ext cx="250902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sp>
        <p:nvSpPr>
          <p:cNvPr id="6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0" y="3572256"/>
            <a:ext cx="4435114" cy="2417998"/>
          </a:xfrm>
          <a:prstGeom prst="wedgeRoundRectCallout">
            <a:avLst>
              <a:gd name="adj1" fmla="val 69619"/>
              <a:gd name="adj2" fmla="val -1176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They should be selected carefully. Otherwise, some theorems cannot be derived.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0503" y="4049681"/>
            <a:ext cx="6350664" cy="1875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409034"/>
      </p:ext>
    </p:extLst>
  </p:cSld>
  <p:clrMapOvr>
    <a:masterClrMapping/>
  </p:clrMapOvr>
  <p:transition spd="med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Axiom System(</a:t>
            </a:r>
            <a:r>
              <a:rPr lang="zh-CN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公理系统</a:t>
            </a:r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E3FB3662-4E06-C847-8530-45AFA956BA0A}"/>
              </a:ext>
            </a:extLst>
          </p:cNvPr>
          <p:cNvSpPr/>
          <p:nvPr/>
        </p:nvSpPr>
        <p:spPr>
          <a:xfrm>
            <a:off x="445794" y="1519947"/>
            <a:ext cx="11303742" cy="1601041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Inference rules(</a:t>
            </a: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变形规则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推导规则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defines how to infer new theorems from axioms and known theorems.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531DD135-2B11-7347-83D2-590B09D639B6}"/>
              </a:ext>
            </a:extLst>
          </p:cNvPr>
          <p:cNvSpPr/>
          <p:nvPr/>
        </p:nvSpPr>
        <p:spPr>
          <a:xfrm>
            <a:off x="4843155" y="1227560"/>
            <a:ext cx="250902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sp>
        <p:nvSpPr>
          <p:cNvPr id="5" name="右箭头 4"/>
          <p:cNvSpPr/>
          <p:nvPr/>
        </p:nvSpPr>
        <p:spPr>
          <a:xfrm>
            <a:off x="5812315" y="3867077"/>
            <a:ext cx="2080727" cy="28924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488" y="3673563"/>
            <a:ext cx="1047750" cy="676275"/>
          </a:xfrm>
          <a:prstGeom prst="rect">
            <a:avLst/>
          </a:prstGeom>
        </p:spPr>
      </p:pic>
      <p:sp>
        <p:nvSpPr>
          <p:cNvPr id="12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280417" y="3547872"/>
            <a:ext cx="2933332" cy="1069821"/>
          </a:xfrm>
          <a:prstGeom prst="wedgeRoundRectCallout">
            <a:avLst>
              <a:gd name="adj1" fmla="val 63444"/>
              <a:gd name="adj2" fmla="val -19093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substitution rule(</a:t>
            </a:r>
            <a:r>
              <a:rPr lang="zh-CN" altLang="en-US" sz="3200" b="1" dirty="0">
                <a:solidFill>
                  <a:srgbClr val="C00000"/>
                </a:solidFill>
                <a:latin typeface="Bradley Hand ITC"/>
              </a:rPr>
              <a:t>代入规则</a:t>
            </a:r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)</a:t>
            </a:r>
          </a:p>
        </p:txBody>
      </p:sp>
      <p:sp>
        <p:nvSpPr>
          <p:cNvPr id="13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1272945" y="4930155"/>
            <a:ext cx="1940803" cy="592786"/>
          </a:xfrm>
          <a:prstGeom prst="wedgeRoundRectCallout">
            <a:avLst>
              <a:gd name="adj1" fmla="val 62186"/>
              <a:gd name="adj2" fmla="val -18418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zh-CN" altLang="en-US" sz="3200" b="1" dirty="0">
                <a:solidFill>
                  <a:srgbClr val="C00000"/>
                </a:solidFill>
                <a:latin typeface="Bradley Hand ITC"/>
              </a:rPr>
              <a:t>分离规则</a:t>
            </a:r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5782" y="3802055"/>
            <a:ext cx="1666875" cy="4572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2069" y="3742618"/>
            <a:ext cx="3571875" cy="533400"/>
          </a:xfrm>
          <a:prstGeom prst="rect">
            <a:avLst/>
          </a:prstGeom>
        </p:spPr>
      </p:pic>
      <p:sp>
        <p:nvSpPr>
          <p:cNvPr id="17" name="Rounded Rectangular Callout 7">
            <a:extLst>
              <a:ext uri="{FF2B5EF4-FFF2-40B4-BE49-F238E27FC236}">
                <a16:creationId xmlns:a16="http://schemas.microsoft.com/office/drawing/2014/main" id="{302ADA2F-4DE8-4448-9D43-A5F9997F941A}"/>
              </a:ext>
            </a:extLst>
          </p:cNvPr>
          <p:cNvSpPr/>
          <p:nvPr/>
        </p:nvSpPr>
        <p:spPr>
          <a:xfrm>
            <a:off x="1272945" y="5800424"/>
            <a:ext cx="1940803" cy="592786"/>
          </a:xfrm>
          <a:prstGeom prst="wedgeRoundRectCallout">
            <a:avLst>
              <a:gd name="adj1" fmla="val 62186"/>
              <a:gd name="adj2" fmla="val -18418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zh-CN" altLang="en-US" sz="3200" b="1" dirty="0">
                <a:solidFill>
                  <a:srgbClr val="C00000"/>
                </a:solidFill>
                <a:latin typeface="Bradley Hand ITC"/>
              </a:rPr>
              <a:t>置换规则</a:t>
            </a:r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62420CA-6C40-46DE-8C85-4E17FD633D34}"/>
                  </a:ext>
                </a:extLst>
              </p:cNvPr>
              <p:cNvSpPr txBox="1"/>
              <p:nvPr/>
            </p:nvSpPr>
            <p:spPr>
              <a:xfrm>
                <a:off x="3755210" y="5560406"/>
                <a:ext cx="7938830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dirty="0"/>
                  <a:t>Replace part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>
                        <a:latin typeface="Cambria Math" panose="02040503050406030204" pitchFamily="18" charset="0"/>
                      </a:rPr>
                      <m:t>A</m:t>
                    </m:r>
                    <m:r>
                      <a:rPr lang="en-US" altLang="zh-CN" sz="2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800" dirty="0"/>
                  <a:t> by equivalent(</a:t>
                </a:r>
                <a:r>
                  <a:rPr lang="zh-CN" altLang="en-US" sz="2400" dirty="0"/>
                  <a:t>等值</a:t>
                </a:r>
                <a:r>
                  <a:rPr lang="en-US" altLang="zh-CN" sz="2800" dirty="0"/>
                  <a:t>) expressions to get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altLang="zh-CN" sz="2800" b="0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altLang="zh-CN" sz="2800" dirty="0"/>
                  <a:t>  	    if </a:t>
                </a:r>
                <a14:m>
                  <m:oMath xmlns:m="http://schemas.openxmlformats.org/officeDocument/2006/math">
                    <m:r>
                      <a:rPr lang="zh-CN" altLang="en-US" sz="2800" i="0">
                        <a:latin typeface="Cambria Math" panose="02040503050406030204" pitchFamily="18" charset="0"/>
                      </a:rPr>
                      <m:t>⊢</m:t>
                    </m:r>
                    <m:r>
                      <m:rPr>
                        <m:sty m:val="p"/>
                      </m:rPr>
                      <a:rPr lang="en-US" altLang="zh-CN" sz="2800" i="0" smtClean="0"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zh-CN" altLang="en-US" sz="2800" dirty="0">
                    <a:latin typeface="Cambria Math" panose="02040503050406030204" pitchFamily="18" charset="0"/>
                  </a:rPr>
                  <a:t> </a:t>
                </a:r>
                <a:r>
                  <a:rPr lang="en-US" altLang="zh-CN" sz="2800" dirty="0">
                    <a:latin typeface="Cambria Math" panose="02040503050406030204" pitchFamily="18" charset="0"/>
                  </a:rPr>
                  <a:t>, then </a:t>
                </a:r>
                <a14:m>
                  <m:oMath xmlns:m="http://schemas.openxmlformats.org/officeDocument/2006/math">
                    <m:r>
                      <a:rPr lang="zh-CN" altLang="en-US" sz="2800" i="0">
                        <a:latin typeface="Cambria Math" panose="02040503050406030204" pitchFamily="18" charset="0"/>
                      </a:rPr>
                      <m:t>⊢</m:t>
                    </m:r>
                    <m:r>
                      <m:rPr>
                        <m:sty m:val="p"/>
                      </m:rPr>
                      <a:rPr lang="en-US" altLang="zh-CN" sz="2800" b="0" i="0" smtClean="0"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endParaRPr lang="zh-CN" altLang="en-US" sz="280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62420CA-6C40-46DE-8C85-4E17FD633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210" y="5560406"/>
                <a:ext cx="7938830" cy="954107"/>
              </a:xfrm>
              <a:prstGeom prst="rect">
                <a:avLst/>
              </a:prstGeom>
              <a:blipFill>
                <a:blip r:embed="rId6"/>
                <a:stretch>
                  <a:fillRect l="-1536" t="-5732" r="-230" b="-171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右箭头 4">
            <a:extLst>
              <a:ext uri="{FF2B5EF4-FFF2-40B4-BE49-F238E27FC236}">
                <a16:creationId xmlns:a16="http://schemas.microsoft.com/office/drawing/2014/main" id="{9DCF80C5-DEFF-4005-83E5-A6C0617BE58C}"/>
              </a:ext>
            </a:extLst>
          </p:cNvPr>
          <p:cNvSpPr/>
          <p:nvPr/>
        </p:nvSpPr>
        <p:spPr>
          <a:xfrm>
            <a:off x="4905909" y="6156748"/>
            <a:ext cx="1004199" cy="2143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E63C0BF-893B-4C15-BD76-BE72E5A2BA9F}"/>
                  </a:ext>
                </a:extLst>
              </p:cNvPr>
              <p:cNvSpPr txBox="1"/>
              <p:nvPr/>
            </p:nvSpPr>
            <p:spPr>
              <a:xfrm>
                <a:off x="3789976" y="4843674"/>
                <a:ext cx="8206131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dirty="0"/>
                  <a:t>If </a:t>
                </a:r>
                <a14:m>
                  <m:oMath xmlns:m="http://schemas.openxmlformats.org/officeDocument/2006/math">
                    <m:r>
                      <a:rPr lang="zh-CN" altLang="en-US" sz="2800">
                        <a:latin typeface="Cambria Math" panose="02040503050406030204" pitchFamily="18" charset="0"/>
                      </a:rPr>
                      <m:t>⊢</m:t>
                    </m:r>
                    <m:r>
                      <m:rPr>
                        <m:sty m:val="p"/>
                      </m:rPr>
                      <a:rPr lang="en-US" altLang="zh-CN" sz="2800">
                        <a:latin typeface="Cambria Math" panose="02040503050406030204" pitchFamily="18" charset="0"/>
                      </a:rPr>
                      <m:t>A</m:t>
                    </m:r>
                  </m:oMath>
                </a14:m>
                <a:r>
                  <a:rPr lang="zh-CN" altLang="en-US" sz="2800" dirty="0">
                    <a:latin typeface="Cambria Math" panose="02040503050406030204" pitchFamily="18" charset="0"/>
                  </a:rPr>
                  <a:t> </a:t>
                </a:r>
                <a:r>
                  <a:rPr lang="en-US" altLang="zh-CN" sz="2800" dirty="0">
                    <a:latin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zh-CN" altLang="en-US" sz="2800">
                        <a:latin typeface="Cambria Math" panose="02040503050406030204" pitchFamily="18" charset="0"/>
                      </a:rPr>
                      <m:t>⊢</m:t>
                    </m:r>
                    <m:r>
                      <m:rPr>
                        <m:sty m:val="p"/>
                      </m:rPr>
                      <a:rPr lang="en-US" altLang="zh-CN" sz="2800">
                        <a:latin typeface="Cambria Math" panose="02040503050406030204" pitchFamily="18" charset="0"/>
                      </a:rPr>
                      <m:t>A</m:t>
                    </m:r>
                    <m:r>
                      <a:rPr lang="en-US" altLang="zh-CN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altLang="zh-CN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zh-CN" sz="2800" dirty="0">
                    <a:latin typeface="Cambria Math" panose="02040503050406030204" pitchFamily="18" charset="0"/>
                  </a:rPr>
                  <a:t>, then</a:t>
                </a:r>
                <a:r>
                  <a:rPr lang="zh-CN" altLang="en-US" sz="2800" dirty="0">
                    <a:latin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zh-CN" altLang="en-US" sz="2800" i="0">
                        <a:latin typeface="Cambria Math" panose="02040503050406030204" pitchFamily="18" charset="0"/>
                      </a:rPr>
                      <m:t>⊢</m:t>
                    </m:r>
                    <m:r>
                      <m:rPr>
                        <m:sty m:val="p"/>
                      </m:rPr>
                      <a:rPr lang="en-US" altLang="zh-CN" sz="2800" b="0" i="0" smtClean="0">
                        <a:latin typeface="Cambria Math" panose="02040503050406030204" pitchFamily="18" charset="0"/>
                      </a:rPr>
                      <m:t>B</m:t>
                    </m:r>
                  </m:oMath>
                </a14:m>
                <a:endParaRPr lang="zh-CN" altLang="en-US" sz="2800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E63C0BF-893B-4C15-BD76-BE72E5A2BA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9976" y="4843674"/>
                <a:ext cx="8206131" cy="523220"/>
              </a:xfrm>
              <a:prstGeom prst="rect">
                <a:avLst/>
              </a:prstGeom>
              <a:blipFill>
                <a:blip r:embed="rId7"/>
                <a:stretch>
                  <a:fillRect l="-1560" t="-15294" b="-341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7101714"/>
      </p:ext>
    </p:extLst>
  </p:cSld>
  <p:clrMapOvr>
    <a:masterClrMapping/>
  </p:clrMapOvr>
  <p:transition spd="med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110" y="4106590"/>
            <a:ext cx="8054204" cy="1986300"/>
          </a:xfrm>
          <a:prstGeom prst="rect">
            <a:avLst/>
          </a:prstGeom>
        </p:spPr>
      </p:pic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Axiom System(</a:t>
            </a:r>
            <a:r>
              <a:rPr lang="zh-CN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公理系统</a:t>
            </a:r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E3FB3662-4E06-C847-8530-45AFA956BA0A}"/>
              </a:ext>
            </a:extLst>
          </p:cNvPr>
          <p:cNvSpPr/>
          <p:nvPr/>
        </p:nvSpPr>
        <p:spPr>
          <a:xfrm>
            <a:off x="436464" y="1482625"/>
            <a:ext cx="11303742" cy="1601041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theorems(</a:t>
            </a: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建立定理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includes all the tautologies and their proofs.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531DD135-2B11-7347-83D2-590B09D639B6}"/>
              </a:ext>
            </a:extLst>
          </p:cNvPr>
          <p:cNvSpPr/>
          <p:nvPr/>
        </p:nvSpPr>
        <p:spPr>
          <a:xfrm>
            <a:off x="4833825" y="1190238"/>
            <a:ext cx="250902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110" y="3376053"/>
            <a:ext cx="4391025" cy="4381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78090" y="4599992"/>
            <a:ext cx="8481526" cy="15784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629780"/>
      </p:ext>
    </p:extLst>
  </p:cSld>
  <p:clrMapOvr>
    <a:masterClrMapping/>
  </p:clrMapOvr>
  <p:transition spd="med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110" y="4106590"/>
            <a:ext cx="8054204" cy="1986300"/>
          </a:xfrm>
          <a:prstGeom prst="rect">
            <a:avLst/>
          </a:prstGeom>
        </p:spPr>
      </p:pic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Axiom System(</a:t>
            </a:r>
            <a:r>
              <a:rPr lang="zh-CN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公理系统</a:t>
            </a:r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E3FB3662-4E06-C847-8530-45AFA956BA0A}"/>
              </a:ext>
            </a:extLst>
          </p:cNvPr>
          <p:cNvSpPr/>
          <p:nvPr/>
        </p:nvSpPr>
        <p:spPr>
          <a:xfrm>
            <a:off x="436464" y="1482625"/>
            <a:ext cx="11303742" cy="1601041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theorems(</a:t>
            </a: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建立定理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includes all the tautologies and their proofs.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531DD135-2B11-7347-83D2-590B09D639B6}"/>
              </a:ext>
            </a:extLst>
          </p:cNvPr>
          <p:cNvSpPr/>
          <p:nvPr/>
        </p:nvSpPr>
        <p:spPr>
          <a:xfrm>
            <a:off x="4833825" y="1190238"/>
            <a:ext cx="250902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110" y="3376053"/>
            <a:ext cx="4391025" cy="4381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78090" y="5019869"/>
            <a:ext cx="8481526" cy="11585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47905"/>
      </p:ext>
    </p:extLst>
  </p:cSld>
  <p:clrMapOvr>
    <a:masterClrMapping/>
  </p:clrMapOvr>
  <p:transition spd="med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110" y="4106590"/>
            <a:ext cx="8054204" cy="1986300"/>
          </a:xfrm>
          <a:prstGeom prst="rect">
            <a:avLst/>
          </a:prstGeom>
        </p:spPr>
      </p:pic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Axiom System(</a:t>
            </a:r>
            <a:r>
              <a:rPr lang="zh-CN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公理系统</a:t>
            </a:r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E3FB3662-4E06-C847-8530-45AFA956BA0A}"/>
              </a:ext>
            </a:extLst>
          </p:cNvPr>
          <p:cNvSpPr/>
          <p:nvPr/>
        </p:nvSpPr>
        <p:spPr>
          <a:xfrm>
            <a:off x="436464" y="1482625"/>
            <a:ext cx="11303742" cy="1601041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theorems(</a:t>
            </a: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建立定理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includes all the tautologies and their proofs.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531DD135-2B11-7347-83D2-590B09D639B6}"/>
              </a:ext>
            </a:extLst>
          </p:cNvPr>
          <p:cNvSpPr/>
          <p:nvPr/>
        </p:nvSpPr>
        <p:spPr>
          <a:xfrm>
            <a:off x="4833825" y="1190238"/>
            <a:ext cx="250902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110" y="3376053"/>
            <a:ext cx="4391025" cy="4381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78090" y="5626359"/>
            <a:ext cx="8481526" cy="552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224426"/>
      </p:ext>
    </p:extLst>
  </p:cSld>
  <p:clrMapOvr>
    <a:masterClrMapping/>
  </p:clrMapOvr>
  <p:transition spd="med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110" y="4106590"/>
            <a:ext cx="8054204" cy="1986300"/>
          </a:xfrm>
          <a:prstGeom prst="rect">
            <a:avLst/>
          </a:prstGeom>
        </p:spPr>
      </p:pic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Axiom System(</a:t>
            </a:r>
            <a:r>
              <a:rPr lang="zh-CN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公理系统</a:t>
            </a:r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E3FB3662-4E06-C847-8530-45AFA956BA0A}"/>
              </a:ext>
            </a:extLst>
          </p:cNvPr>
          <p:cNvSpPr/>
          <p:nvPr/>
        </p:nvSpPr>
        <p:spPr>
          <a:xfrm>
            <a:off x="436464" y="1482625"/>
            <a:ext cx="11303742" cy="1601041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theorems(</a:t>
            </a:r>
            <a:r>
              <a:rPr lang="zh-CN" altLang="en-US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建立定理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includes all the tautologies and their proofs.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531DD135-2B11-7347-83D2-590B09D639B6}"/>
              </a:ext>
            </a:extLst>
          </p:cNvPr>
          <p:cNvSpPr/>
          <p:nvPr/>
        </p:nvSpPr>
        <p:spPr>
          <a:xfrm>
            <a:off x="4833825" y="1190238"/>
            <a:ext cx="250902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110" y="3376053"/>
            <a:ext cx="4391025" cy="4381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0110" y="4106590"/>
            <a:ext cx="8054204" cy="2054275"/>
          </a:xfrm>
          <a:prstGeom prst="rect">
            <a:avLst/>
          </a:prstGeom>
        </p:spPr>
      </p:pic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AD6F136B-CBB2-AD42-B10C-B4E1FCCE9A45}"/>
              </a:ext>
            </a:extLst>
          </p:cNvPr>
          <p:cNvSpPr/>
          <p:nvPr/>
        </p:nvSpPr>
        <p:spPr>
          <a:xfrm>
            <a:off x="6795559" y="3276669"/>
            <a:ext cx="1940803" cy="592786"/>
          </a:xfrm>
          <a:prstGeom prst="wedgeRoundRectCallout">
            <a:avLst>
              <a:gd name="adj1" fmla="val -63764"/>
              <a:gd name="adj2" fmla="val 2129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Theorem</a:t>
            </a:r>
            <a:r>
              <a:rPr lang="zh-CN" altLang="en-US" sz="3200" b="1" dirty="0">
                <a:solidFill>
                  <a:srgbClr val="C00000"/>
                </a:solidFill>
                <a:latin typeface="Bradley Hand ITC"/>
              </a:rPr>
              <a:t> </a:t>
            </a:r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1</a:t>
            </a:r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</p:spTree>
    <p:extLst>
      <p:ext uri="{BB962C8B-B14F-4D97-AF65-F5344CB8AC3E}">
        <p14:creationId xmlns:p14="http://schemas.microsoft.com/office/powerpoint/2010/main" val="6351468"/>
      </p:ext>
    </p:extLst>
  </p:cSld>
  <p:clrMapOvr>
    <a:masterClrMapping/>
  </p:clrMapOvr>
  <p:transition spd="med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Axiom System(</a:t>
            </a:r>
            <a:r>
              <a:rPr lang="zh-CN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公理系统</a:t>
            </a:r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682BBC8-6BA1-9142-B3D3-21248F45015D}"/>
                  </a:ext>
                </a:extLst>
              </p:cNvPr>
              <p:cNvSpPr txBox="1"/>
              <p:nvPr/>
            </p:nvSpPr>
            <p:spPr>
              <a:xfrm>
                <a:off x="344032" y="979713"/>
                <a:ext cx="11706129" cy="383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1"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kumimoji="1" lang="en-US" altLang="zh-CN" sz="24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kumimoji="1"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kumimoji="1"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kumimoji="1" lang="en-US" altLang="zh-CN" sz="24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kumimoji="1" lang="en-US" altLang="zh-CN" sz="2400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Proof.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kumimoji="1" lang="zh-CN" altLang="en-US" sz="2400" b="0" dirty="0">
                    <a:ea typeface="Cambria Math" panose="02040503050406030204" pitchFamily="18" charset="0"/>
                  </a:rPr>
                  <a:t>                                                                     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kumimoji="1" lang="en-US" altLang="zh-CN" sz="2400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xiom</a:t>
                </a:r>
                <a:r>
                  <a:rPr kumimoji="1" lang="zh-CN" altLang="en-US" sz="2400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kumimoji="1" lang="zh-CN" altLang="en-US" sz="2400" b="0" dirty="0">
                    <a:ea typeface="Cambria Math" panose="02040503050406030204" pitchFamily="18" charset="0"/>
                  </a:rPr>
                  <a:t>                                          </a:t>
                </a:r>
                <a:endParaRPr kumimoji="1" lang="en-US" altLang="zh-CN" sz="2400" b="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kumimoji="1" lang="zh-CN" altLang="en-US" sz="2400" dirty="0">
                    <a:ea typeface="Cambria Math" panose="02040503050406030204" pitchFamily="18" charset="0"/>
                  </a:rPr>
                  <a:t>                                                                     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Replace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with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(1)</a:t>
                </a:r>
                <a:endParaRPr kumimoji="1" lang="en-US" altLang="zh-CN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kumimoji="1" lang="zh-CN" altLang="en-US" sz="2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                                   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Axiom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kumimoji="1"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kumimoji="1"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d>
                          <m:dPr>
                            <m:ctrlPr>
                              <a:rPr kumimoji="1"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kumimoji="1"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</m:d>
                  </m:oMath>
                </a14:m>
                <a:r>
                  <a:rPr kumimoji="1" lang="zh-CN" altLang="en-US" sz="2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Theorem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((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kumimoji="1"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)→(</m:t>
                    </m:r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zh-CN" altLang="en-US" sz="2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Replace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with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sz="2400" i="0">
                        <a:latin typeface="Cambria Math" panose="02040503050406030204" pitchFamily="18" charset="0"/>
                      </a:rPr>
                      <m:t>P</m:t>
                    </m:r>
                    <m:r>
                      <a:rPr kumimoji="1" lang="en-US" altLang="zh-CN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m:rPr>
                        <m:sty m:val="p"/>
                      </m:rPr>
                      <a:rPr kumimoji="1" lang="en-US" altLang="zh-CN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</m:oMath>
                </a14:m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(4)</a:t>
                </a:r>
              </a:p>
              <a:p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(6)</a:t>
                </a:r>
                <a:r>
                  <a:rPr kumimoji="1" lang="en-US" altLang="zh-CN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⊢((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)→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)→(</m:t>
                    </m:r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→(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Replace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with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(5)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→(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</m:d>
                  </m:oMath>
                </a14:m>
                <a:r>
                  <a:rPr kumimoji="1" lang="zh-CN" altLang="en-US" sz="2400" dirty="0">
                    <a:ea typeface="Cambria Math" panose="02040503050406030204" pitchFamily="18" charset="0"/>
                  </a:rPr>
                  <a:t>                                        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Hypothetical reasoning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on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(3) (6)</a:t>
                </a:r>
                <a:endParaRPr kumimoji="1" lang="en-US" altLang="zh-CN" sz="240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kumimoji="1" lang="zh-CN" altLang="en-US" sz="2400" dirty="0">
                    <a:ea typeface="Cambria Math" panose="02040503050406030204" pitchFamily="18" charset="0"/>
                  </a:rPr>
                  <a:t>                                                                             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Hypothetical reasoning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on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(2) (7)</a:t>
                </a:r>
                <a:endParaRPr kumimoji="1" lang="en-US" altLang="zh-CN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682BBC8-6BA1-9142-B3D3-21248F450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032" y="979713"/>
                <a:ext cx="11706129" cy="3833165"/>
              </a:xfrm>
              <a:prstGeom prst="rect">
                <a:avLst/>
              </a:prstGeom>
              <a:blipFill>
                <a:blip r:embed="rId2"/>
                <a:stretch>
                  <a:fillRect l="-758" b="-23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ounded Rectangular Callout 7">
            <a:extLst>
              <a:ext uri="{FF2B5EF4-FFF2-40B4-BE49-F238E27FC236}">
                <a16:creationId xmlns:a16="http://schemas.microsoft.com/office/drawing/2014/main" id="{90AEFF3D-76D8-FA4A-831E-92EAC1FB7C9F}"/>
              </a:ext>
            </a:extLst>
          </p:cNvPr>
          <p:cNvSpPr/>
          <p:nvPr/>
        </p:nvSpPr>
        <p:spPr>
          <a:xfrm>
            <a:off x="2359361" y="941128"/>
            <a:ext cx="2041951" cy="631371"/>
          </a:xfrm>
          <a:prstGeom prst="wedgeRoundRectCallout">
            <a:avLst>
              <a:gd name="adj1" fmla="val -67962"/>
              <a:gd name="adj2" fmla="val -620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Theorem</a:t>
            </a:r>
            <a:r>
              <a:rPr lang="zh-CN" altLang="en-US" sz="3200" b="1" dirty="0">
                <a:solidFill>
                  <a:srgbClr val="C00000"/>
                </a:solidFill>
                <a:latin typeface="Bradley Hand ITC"/>
              </a:rPr>
              <a:t> </a:t>
            </a:r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2</a:t>
            </a:r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</p:spTree>
    <p:extLst>
      <p:ext uri="{BB962C8B-B14F-4D97-AF65-F5344CB8AC3E}">
        <p14:creationId xmlns:p14="http://schemas.microsoft.com/office/powerpoint/2010/main" val="4244073064"/>
      </p:ext>
    </p:extLst>
  </p:cSld>
  <p:clrMapOvr>
    <a:masterClrMapping/>
  </p:clrMapOvr>
  <p:transition spd="med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Axiom System(</a:t>
            </a:r>
            <a:r>
              <a:rPr lang="zh-CN" alt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公理系统</a:t>
            </a:r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682BBC8-6BA1-9142-B3D3-21248F45015D}"/>
                  </a:ext>
                </a:extLst>
              </p:cNvPr>
              <p:cNvSpPr txBox="1"/>
              <p:nvPr/>
            </p:nvSpPr>
            <p:spPr>
              <a:xfrm>
                <a:off x="344032" y="979713"/>
                <a:ext cx="11706129" cy="383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1"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</m:t>
                      </m:r>
                      <m:r>
                        <a:rPr kumimoji="1" lang="en-US" altLang="zh-CN" sz="24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kumimoji="1"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kumimoji="1"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kumimoji="1" lang="en-US" altLang="zh-CN" sz="24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kumimoji="1" lang="en-US" altLang="zh-CN" sz="2400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Proof.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kumimoji="1" lang="zh-CN" altLang="en-US" sz="2400" b="0" dirty="0">
                    <a:ea typeface="Cambria Math" panose="02040503050406030204" pitchFamily="18" charset="0"/>
                  </a:rPr>
                  <a:t>                                                                     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</a:t>
                </a:r>
                <a:r>
                  <a:rPr kumimoji="1" lang="en-US" altLang="zh-CN" sz="2400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xiom</a:t>
                </a:r>
                <a:r>
                  <a:rPr kumimoji="1" lang="zh-CN" altLang="en-US" sz="2400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kumimoji="1" lang="zh-CN" altLang="en-US" sz="2400" b="0" dirty="0">
                    <a:ea typeface="Cambria Math" panose="02040503050406030204" pitchFamily="18" charset="0"/>
                  </a:rPr>
                  <a:t>                                          </a:t>
                </a:r>
                <a:endParaRPr kumimoji="1" lang="en-US" altLang="zh-CN" sz="2400" b="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kumimoji="1" lang="zh-CN" altLang="en-US" sz="2400" dirty="0">
                    <a:ea typeface="Cambria Math" panose="02040503050406030204" pitchFamily="18" charset="0"/>
                  </a:rPr>
                  <a:t>                                                                     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Replace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with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(1)</a:t>
                </a:r>
                <a:endParaRPr kumimoji="1" lang="en-US" altLang="zh-CN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kumimoji="1" lang="zh-CN" altLang="en-US" sz="2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                                   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Axiom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kumimoji="1"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kumimoji="1"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d>
                          <m:dPr>
                            <m:ctrlPr>
                              <a:rPr kumimoji="1"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kumimoji="1" lang="en-US" altLang="zh-CN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</m:d>
                      </m:e>
                    </m:d>
                  </m:oMath>
                </a14:m>
                <a:r>
                  <a:rPr kumimoji="1" lang="zh-CN" altLang="en-US" sz="2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Theorem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((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kumimoji="1"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𝑅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)→(</m:t>
                    </m:r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zh-CN" altLang="en-US" sz="2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Replace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Q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with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sz="2400" i="0">
                        <a:latin typeface="Cambria Math" panose="02040503050406030204" pitchFamily="18" charset="0"/>
                      </a:rPr>
                      <m:t>P</m:t>
                    </m:r>
                    <m:r>
                      <a:rPr kumimoji="1" lang="en-US" altLang="zh-CN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m:rPr>
                        <m:sty m:val="p"/>
                      </m:rPr>
                      <a:rPr kumimoji="1" lang="en-US" altLang="zh-CN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</m:oMath>
                </a14:m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(4)</a:t>
                </a:r>
              </a:p>
              <a:p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(6)</a:t>
                </a:r>
                <a:r>
                  <a:rPr kumimoji="1" lang="en-US" altLang="zh-CN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⊢((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)→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)→(</m:t>
                    </m:r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→(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Replace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with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in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(5)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7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→(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∨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</m:d>
                  </m:oMath>
                </a14:m>
                <a:r>
                  <a:rPr kumimoji="1" lang="zh-CN" altLang="en-US" sz="2400" dirty="0">
                    <a:ea typeface="Cambria Math" panose="02040503050406030204" pitchFamily="18" charset="0"/>
                  </a:rPr>
                  <a:t>                                        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Hypothetical reasoning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on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(3) (6)</a:t>
                </a:r>
                <a:endParaRPr kumimoji="1" lang="en-US" altLang="zh-CN" sz="240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kumimoji="1" lang="zh-CN" altLang="en-US" sz="2400" dirty="0">
                    <a:ea typeface="Cambria Math" panose="02040503050406030204" pitchFamily="18" charset="0"/>
                  </a:rPr>
                  <a:t>                                                                             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Hypothetical reasoning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on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(2) (7)</a:t>
                </a:r>
                <a:endParaRPr kumimoji="1" lang="en-US" altLang="zh-CN" sz="24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A682BBC8-6BA1-9142-B3D3-21248F450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032" y="979713"/>
                <a:ext cx="11706129" cy="3833165"/>
              </a:xfrm>
              <a:prstGeom prst="rect">
                <a:avLst/>
              </a:prstGeom>
              <a:blipFill>
                <a:blip r:embed="rId2"/>
                <a:stretch>
                  <a:fillRect l="-758" b="-23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13C8819-7C86-4F40-AADC-B2D51FB6EFE4}"/>
                  </a:ext>
                </a:extLst>
              </p:cNvPr>
              <p:cNvSpPr txBox="1"/>
              <p:nvPr/>
            </p:nvSpPr>
            <p:spPr>
              <a:xfrm>
                <a:off x="344032" y="4939998"/>
                <a:ext cx="11135761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1"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⊢¬</m:t>
                      </m:r>
                      <m:r>
                        <a:rPr kumimoji="1" lang="en-US" altLang="zh-CN" sz="24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kumimoji="1"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∨</m:t>
                      </m:r>
                      <m:r>
                        <a:rPr kumimoji="1" lang="en-US" altLang="zh-CN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kumimoji="1" lang="en-US" altLang="zh-CN" sz="2400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kumimoji="1" lang="en-US" altLang="zh-CN" sz="2400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Proof.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kumimoji="1" lang="en-US" altLang="zh-CN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kumimoji="1" lang="zh-CN" altLang="en-US" sz="2400" b="0" dirty="0">
                    <a:ea typeface="Cambria Math" panose="02040503050406030204" pitchFamily="18" charset="0"/>
                  </a:rPr>
                  <a:t>                                                                             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Theorem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kumimoji="1" lang="zh-CN" altLang="en-US" sz="2400" b="0" dirty="0">
                    <a:ea typeface="Cambria Math" panose="02040503050406030204" pitchFamily="18" charset="0"/>
                  </a:rPr>
                  <a:t>                                                                                                                                    </a:t>
                </a:r>
                <a:endParaRPr kumimoji="1" lang="en-US" altLang="zh-CN" sz="2400" b="0" dirty="0"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kumimoji="1" lang="en-US" altLang="zh-C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⊢¬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kumimoji="1" lang="en-US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kumimoji="1" lang="zh-CN" altLang="en-US" sz="2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                                                                            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Definition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of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24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on</a:t>
                </a:r>
                <a:r>
                  <a:rPr kumimoji="1" lang="zh-CN" alt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kumimoji="1" lang="en-US" altLang="zh-CN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(1)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13C8819-7C86-4F40-AADC-B2D51FB6E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032" y="4939998"/>
                <a:ext cx="11135761" cy="1569660"/>
              </a:xfrm>
              <a:prstGeom prst="rect">
                <a:avLst/>
              </a:prstGeom>
              <a:blipFill>
                <a:blip r:embed="rId3"/>
                <a:stretch>
                  <a:fillRect l="-797" b="-8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ounded Rectangular Callout 7">
            <a:extLst>
              <a:ext uri="{FF2B5EF4-FFF2-40B4-BE49-F238E27FC236}">
                <a16:creationId xmlns:a16="http://schemas.microsoft.com/office/drawing/2014/main" id="{90AEFF3D-76D8-FA4A-831E-92EAC1FB7C9F}"/>
              </a:ext>
            </a:extLst>
          </p:cNvPr>
          <p:cNvSpPr/>
          <p:nvPr/>
        </p:nvSpPr>
        <p:spPr>
          <a:xfrm>
            <a:off x="2359361" y="979713"/>
            <a:ext cx="1993183" cy="592786"/>
          </a:xfrm>
          <a:prstGeom prst="wedgeRoundRectCallout">
            <a:avLst>
              <a:gd name="adj1" fmla="val -67962"/>
              <a:gd name="adj2" fmla="val -620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Theorem</a:t>
            </a:r>
            <a:r>
              <a:rPr lang="zh-CN" altLang="en-US" sz="3200" b="1" dirty="0">
                <a:solidFill>
                  <a:srgbClr val="C00000"/>
                </a:solidFill>
                <a:latin typeface="Bradley Hand ITC"/>
              </a:rPr>
              <a:t> </a:t>
            </a:r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2</a:t>
            </a:r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  <p:sp>
        <p:nvSpPr>
          <p:cNvPr id="13" name="Rounded Rectangular Callout 7">
            <a:extLst>
              <a:ext uri="{FF2B5EF4-FFF2-40B4-BE49-F238E27FC236}">
                <a16:creationId xmlns:a16="http://schemas.microsoft.com/office/drawing/2014/main" id="{A7126B67-FB0D-F04E-B176-544CA7311A33}"/>
              </a:ext>
            </a:extLst>
          </p:cNvPr>
          <p:cNvSpPr/>
          <p:nvPr/>
        </p:nvSpPr>
        <p:spPr>
          <a:xfrm>
            <a:off x="2240157" y="4812878"/>
            <a:ext cx="1993183" cy="592786"/>
          </a:xfrm>
          <a:prstGeom prst="wedgeRoundRectCallout">
            <a:avLst>
              <a:gd name="adj1" fmla="val -76359"/>
              <a:gd name="adj2" fmla="val 2129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Theorem</a:t>
            </a:r>
            <a:r>
              <a:rPr lang="zh-CN" altLang="en-US" sz="3200" b="1" dirty="0">
                <a:solidFill>
                  <a:srgbClr val="C00000"/>
                </a:solidFill>
                <a:latin typeface="Bradley Hand ITC"/>
              </a:rPr>
              <a:t> </a:t>
            </a:r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3</a:t>
            </a:r>
            <a:endParaRPr lang="en-US" sz="3200" b="1" dirty="0">
              <a:solidFill>
                <a:srgbClr val="C00000"/>
              </a:solidFill>
              <a:latin typeface="Bradley Hand ITC"/>
            </a:endParaRPr>
          </a:p>
        </p:txBody>
      </p:sp>
    </p:spTree>
    <p:extLst>
      <p:ext uri="{BB962C8B-B14F-4D97-AF65-F5344CB8AC3E}">
        <p14:creationId xmlns:p14="http://schemas.microsoft.com/office/powerpoint/2010/main" val="2841933819"/>
      </p:ext>
    </p:extLst>
  </p:cSld>
  <p:clrMapOvr>
    <a:masterClrMapping/>
  </p:clrMapOvr>
  <p:transition spd="med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86596" y="851127"/>
            <a:ext cx="875758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Hoare logic is an </a:t>
            </a:r>
            <a:r>
              <a:rPr lang="en-US" altLang="zh-CN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axiom system</a:t>
            </a:r>
          </a:p>
          <a:p>
            <a:pPr algn="ctr"/>
            <a:r>
              <a:rPr lang="en-US" altLang="zh-CN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for program verification.</a:t>
            </a:r>
          </a:p>
        </p:txBody>
      </p:sp>
      <p:pic>
        <p:nvPicPr>
          <p:cNvPr id="3" name="Picture 21" descr="Picture 21">
            <a:extLst>
              <a:ext uri="{FF2B5EF4-FFF2-40B4-BE49-F238E27FC236}">
                <a16:creationId xmlns:a16="http://schemas.microsoft.com/office/drawing/2014/main" id="{1F6759BA-E373-06A3-C2C8-FCE4514DDC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9307" y="5165652"/>
            <a:ext cx="1084899" cy="157661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Rounded Rectangular Callout 7">
            <a:extLst>
              <a:ext uri="{FF2B5EF4-FFF2-40B4-BE49-F238E27FC236}">
                <a16:creationId xmlns:a16="http://schemas.microsoft.com/office/drawing/2014/main" id="{1ACAF0CA-91AD-C5E6-80F0-968EE178A1E5}"/>
              </a:ext>
            </a:extLst>
          </p:cNvPr>
          <p:cNvSpPr/>
          <p:nvPr/>
        </p:nvSpPr>
        <p:spPr>
          <a:xfrm>
            <a:off x="1929143" y="2817189"/>
            <a:ext cx="6923403" cy="2870717"/>
          </a:xfrm>
          <a:prstGeom prst="wedgeRoundRectCallout">
            <a:avLst>
              <a:gd name="adj1" fmla="val 62527"/>
              <a:gd name="adj2" fmla="val 4578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Hoare logic is designed specifically for program verification. It answers what is program correctness and how to formally prove the correctness.</a:t>
            </a:r>
          </a:p>
        </p:txBody>
      </p:sp>
    </p:spTree>
    <p:extLst>
      <p:ext uri="{BB962C8B-B14F-4D97-AF65-F5344CB8AC3E}">
        <p14:creationId xmlns:p14="http://schemas.microsoft.com/office/powerpoint/2010/main" val="979671426"/>
      </p:ext>
    </p:extLst>
  </p:cSld>
  <p:clrMapOvr>
    <a:masterClrMapping/>
  </p:clrMapOvr>
  <p:transition spd="med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6"/>
          <p:cNvSpPr/>
          <p:nvPr/>
        </p:nvSpPr>
        <p:spPr>
          <a:xfrm>
            <a:off x="160583" y="1321629"/>
            <a:ext cx="11870835" cy="917206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state includes the value of every variable used in the program.</a:t>
            </a:r>
          </a:p>
        </p:txBody>
      </p:sp>
      <p:sp>
        <p:nvSpPr>
          <p:cNvPr id="6" name="Rectangle 8"/>
          <p:cNvSpPr/>
          <p:nvPr/>
        </p:nvSpPr>
        <p:spPr>
          <a:xfrm>
            <a:off x="4749850" y="979713"/>
            <a:ext cx="250902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60582" y="2680335"/>
            <a:ext cx="11870835" cy="917206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Pre-condition describes the program state before executing the program.</a:t>
            </a:r>
          </a:p>
        </p:txBody>
      </p:sp>
      <p:sp>
        <p:nvSpPr>
          <p:cNvPr id="8" name="Rectangle 8"/>
          <p:cNvSpPr/>
          <p:nvPr/>
        </p:nvSpPr>
        <p:spPr>
          <a:xfrm>
            <a:off x="4749850" y="2387948"/>
            <a:ext cx="250902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sp>
        <p:nvSpPr>
          <p:cNvPr id="9" name="Rounded Rectangle 6"/>
          <p:cNvSpPr/>
          <p:nvPr/>
        </p:nvSpPr>
        <p:spPr>
          <a:xfrm>
            <a:off x="160582" y="4039041"/>
            <a:ext cx="11870835" cy="917206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Post-condition describes the program state after executing the program.</a:t>
            </a:r>
          </a:p>
        </p:txBody>
      </p:sp>
      <p:sp>
        <p:nvSpPr>
          <p:cNvPr id="10" name="Rectangle 8"/>
          <p:cNvSpPr/>
          <p:nvPr/>
        </p:nvSpPr>
        <p:spPr>
          <a:xfrm>
            <a:off x="4749850" y="3746654"/>
            <a:ext cx="250902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5540" y="5513188"/>
            <a:ext cx="1076325" cy="381000"/>
          </a:xfrm>
          <a:prstGeom prst="rect">
            <a:avLst/>
          </a:prstGeom>
        </p:spPr>
      </p:pic>
      <p:sp>
        <p:nvSpPr>
          <p:cNvPr id="14" name="右箭头 13"/>
          <p:cNvSpPr/>
          <p:nvPr/>
        </p:nvSpPr>
        <p:spPr>
          <a:xfrm>
            <a:off x="6968414" y="5554982"/>
            <a:ext cx="452596" cy="312437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013064" y="5418292"/>
            <a:ext cx="1947134" cy="575723"/>
          </a:xfrm>
          <a:prstGeom prst="rect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rgbClr val="FF0000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3842" y="5524519"/>
            <a:ext cx="1066800" cy="3429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4674837" y="5610151"/>
            <a:ext cx="354450" cy="1870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5568" y="5561965"/>
            <a:ext cx="1762125" cy="333375"/>
          </a:xfrm>
          <a:prstGeom prst="rect">
            <a:avLst/>
          </a:prstGeom>
        </p:spPr>
      </p:pic>
      <p:sp>
        <p:nvSpPr>
          <p:cNvPr id="19" name="Rounded Rectangular Callout 7"/>
          <p:cNvSpPr/>
          <p:nvPr/>
        </p:nvSpPr>
        <p:spPr>
          <a:xfrm>
            <a:off x="405498" y="5418292"/>
            <a:ext cx="2686775" cy="832366"/>
          </a:xfrm>
          <a:prstGeom prst="wedgeRoundRectCallout">
            <a:avLst>
              <a:gd name="adj1" fmla="val 62811"/>
              <a:gd name="adj2" fmla="val -16414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pre-condition</a:t>
            </a:r>
          </a:p>
        </p:txBody>
      </p:sp>
      <p:sp>
        <p:nvSpPr>
          <p:cNvPr id="20" name="Rounded Rectangular Callout 7"/>
          <p:cNvSpPr/>
          <p:nvPr/>
        </p:nvSpPr>
        <p:spPr>
          <a:xfrm>
            <a:off x="8981135" y="5478005"/>
            <a:ext cx="2805367" cy="832366"/>
          </a:xfrm>
          <a:prstGeom prst="wedgeRoundRectCallout">
            <a:avLst>
              <a:gd name="adj1" fmla="val -60910"/>
              <a:gd name="adj2" fmla="val -2029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post-condition</a:t>
            </a:r>
          </a:p>
        </p:txBody>
      </p:sp>
      <p:sp>
        <p:nvSpPr>
          <p:cNvPr id="21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Defining Correctness</a:t>
            </a:r>
            <a:endParaRPr lang="zh-CN" altLang="en-US" sz="3600" b="1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Hoare Triples</a:t>
            </a: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E3FB3662-4E06-C847-8530-45AFA956BA0A}"/>
              </a:ext>
            </a:extLst>
          </p:cNvPr>
          <p:cNvSpPr/>
          <p:nvPr/>
        </p:nvSpPr>
        <p:spPr>
          <a:xfrm>
            <a:off x="444130" y="1603922"/>
            <a:ext cx="11303742" cy="3104394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program C is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partially correct </a:t>
            </a:r>
            <a:r>
              <a:rPr lang="en-US" altLang="zh-CN" sz="2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iff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whenever C is executed in a state initially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satisfying pre-condition 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if the execution of C terminates, then the state in which C’s execution terminates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satisfies post-condition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531DD135-2B11-7347-83D2-590B09D639B6}"/>
              </a:ext>
            </a:extLst>
          </p:cNvPr>
          <p:cNvSpPr/>
          <p:nvPr/>
        </p:nvSpPr>
        <p:spPr>
          <a:xfrm>
            <a:off x="4785508" y="1311535"/>
            <a:ext cx="250902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sp>
        <p:nvSpPr>
          <p:cNvPr id="11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7442790" y="4913376"/>
            <a:ext cx="3981114" cy="1543408"/>
          </a:xfrm>
          <a:prstGeom prst="wedgeRoundRectCallout">
            <a:avLst>
              <a:gd name="adj1" fmla="val -58773"/>
              <a:gd name="adj2" fmla="val -9069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We use Hoare triples to define program correctness.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3230" y="5325537"/>
            <a:ext cx="1933575" cy="63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149188"/>
      </p:ext>
    </p:extLst>
  </p:cSld>
  <p:clrMapOvr>
    <a:masterClrMapping/>
  </p:clrMapOvr>
  <p:transition spd="med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213" y="5189668"/>
            <a:ext cx="1933575" cy="638175"/>
          </a:xfrm>
          <a:prstGeom prst="rect">
            <a:avLst/>
          </a:prstGeom>
        </p:spPr>
      </p:pic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Hoare Triples</a:t>
            </a: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E3FB3662-4E06-C847-8530-45AFA956BA0A}"/>
              </a:ext>
            </a:extLst>
          </p:cNvPr>
          <p:cNvSpPr/>
          <p:nvPr/>
        </p:nvSpPr>
        <p:spPr>
          <a:xfrm>
            <a:off x="444130" y="1603922"/>
            <a:ext cx="11303742" cy="3104394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program C is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partially correct </a:t>
            </a:r>
            <a:r>
              <a:rPr lang="en-US" altLang="zh-CN" sz="2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iff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whenever C is executed in a state initially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satisfying pre-condition 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if the execution of C terminates, then the state in which C’s execution terminates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satisfies post-condition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531DD135-2B11-7347-83D2-590B09D639B6}"/>
              </a:ext>
            </a:extLst>
          </p:cNvPr>
          <p:cNvSpPr/>
          <p:nvPr/>
        </p:nvSpPr>
        <p:spPr>
          <a:xfrm>
            <a:off x="4785508" y="1311535"/>
            <a:ext cx="250902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sp>
        <p:nvSpPr>
          <p:cNvPr id="10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1867479" y="5189668"/>
            <a:ext cx="2686775" cy="832366"/>
          </a:xfrm>
          <a:prstGeom prst="wedgeRoundRectCallout">
            <a:avLst>
              <a:gd name="adj1" fmla="val 62811"/>
              <a:gd name="adj2" fmla="val -16414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pre-condition</a:t>
            </a:r>
          </a:p>
        </p:txBody>
      </p:sp>
      <p:sp>
        <p:nvSpPr>
          <p:cNvPr id="11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7442791" y="5254078"/>
            <a:ext cx="2881730" cy="767956"/>
          </a:xfrm>
          <a:prstGeom prst="wedgeRoundRectCallout">
            <a:avLst>
              <a:gd name="adj1" fmla="val -60910"/>
              <a:gd name="adj2" fmla="val -2029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post-condition</a:t>
            </a:r>
          </a:p>
        </p:txBody>
      </p:sp>
      <p:sp>
        <p:nvSpPr>
          <p:cNvPr id="12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5313054" y="6022034"/>
            <a:ext cx="1735447" cy="626192"/>
          </a:xfrm>
          <a:prstGeom prst="wedgeRoundRectCallout">
            <a:avLst>
              <a:gd name="adj1" fmla="val -8840"/>
              <a:gd name="adj2" fmla="val -9931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program</a:t>
            </a:r>
          </a:p>
        </p:txBody>
      </p:sp>
    </p:spTree>
    <p:extLst>
      <p:ext uri="{BB962C8B-B14F-4D97-AF65-F5344CB8AC3E}">
        <p14:creationId xmlns:p14="http://schemas.microsoft.com/office/powerpoint/2010/main" val="779100672"/>
      </p:ext>
    </p:extLst>
  </p:cSld>
  <p:clrMapOvr>
    <a:masterClrMapping/>
  </p:clrMapOvr>
  <p:transition spd="med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2192002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Hoare Triples</a:t>
            </a:r>
          </a:p>
        </p:txBody>
      </p:sp>
      <p:sp>
        <p:nvSpPr>
          <p:cNvPr id="3" name="Rounded Rectangle 6">
            <a:extLst>
              <a:ext uri="{FF2B5EF4-FFF2-40B4-BE49-F238E27FC236}">
                <a16:creationId xmlns:a16="http://schemas.microsoft.com/office/drawing/2014/main" id="{E3FB3662-4E06-C847-8530-45AFA956BA0A}"/>
              </a:ext>
            </a:extLst>
          </p:cNvPr>
          <p:cNvSpPr/>
          <p:nvPr/>
        </p:nvSpPr>
        <p:spPr>
          <a:xfrm>
            <a:off x="444130" y="1536082"/>
            <a:ext cx="11303742" cy="3240075"/>
          </a:xfrm>
          <a:prstGeom prst="roundRect">
            <a:avLst>
              <a:gd name="adj" fmla="val 10699"/>
            </a:avLst>
          </a:prstGeom>
          <a:solidFill>
            <a:srgbClr val="FFFFFF"/>
          </a:solidFill>
          <a:ln w="28575" cap="flat">
            <a:solidFill>
              <a:schemeClr val="tx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program C is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partially correct </a:t>
            </a:r>
            <a:r>
              <a:rPr lang="en-US" altLang="zh-CN" sz="28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iff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whenever C is executed in a state initially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satisfying pre-condition 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if the execution of C terminates, then the state in which C’s execution terminates </a:t>
            </a: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satisfies post-condition</a:t>
            </a:r>
            <a:r>
              <a:rPr lang="en-US" altLang="zh-CN" sz="28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531DD135-2B11-7347-83D2-590B09D639B6}"/>
              </a:ext>
            </a:extLst>
          </p:cNvPr>
          <p:cNvSpPr/>
          <p:nvPr/>
        </p:nvSpPr>
        <p:spPr>
          <a:xfrm>
            <a:off x="4841491" y="1243694"/>
            <a:ext cx="250902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pic>
        <p:nvPicPr>
          <p:cNvPr id="7" name="Picture 21" descr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2031" y="5281385"/>
            <a:ext cx="1084899" cy="1576615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1267968" y="4937760"/>
            <a:ext cx="7617850" cy="1225460"/>
          </a:xfrm>
          <a:prstGeom prst="wedgeRoundRectCallout">
            <a:avLst>
              <a:gd name="adj1" fmla="val 56282"/>
              <a:gd name="adj2" fmla="val 3178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We don’t consider whether the given program can terminate(partially correct).</a:t>
            </a:r>
          </a:p>
        </p:txBody>
      </p:sp>
    </p:spTree>
    <p:extLst>
      <p:ext uri="{BB962C8B-B14F-4D97-AF65-F5344CB8AC3E}">
        <p14:creationId xmlns:p14="http://schemas.microsoft.com/office/powerpoint/2010/main" val="1205933996"/>
      </p:ext>
    </p:extLst>
  </p:cSld>
  <p:clrMapOvr>
    <a:masterClrMapping/>
  </p:clrMapOvr>
  <p:transition spd="med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62" y="1606516"/>
            <a:ext cx="7686675" cy="2581275"/>
          </a:xfrm>
          <a:prstGeom prst="rect">
            <a:avLst/>
          </a:prstGeom>
        </p:spPr>
      </p:pic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Hoare Logic</a:t>
            </a:r>
          </a:p>
        </p:txBody>
      </p:sp>
      <p:pic>
        <p:nvPicPr>
          <p:cNvPr id="5" name="Picture 21" descr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031" y="5281385"/>
            <a:ext cx="1084899" cy="1576615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2099388" y="4534679"/>
            <a:ext cx="6618479" cy="2104404"/>
          </a:xfrm>
          <a:prstGeom prst="wedgeRoundRectCallout">
            <a:avLst>
              <a:gd name="adj1" fmla="val 60159"/>
              <a:gd name="adj2" fmla="val 15418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We need to formally prove whether a Hoare triple is right. In other words, we need to prove the program satisfies the specification.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937" y="1537444"/>
            <a:ext cx="800100" cy="609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2900" y="2986184"/>
            <a:ext cx="600075" cy="6667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2203" y="2216149"/>
            <a:ext cx="800100" cy="6096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5676" y="3578191"/>
            <a:ext cx="8001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75149"/>
      </p:ext>
    </p:extLst>
  </p:cSld>
  <p:clrMapOvr>
    <a:masterClrMapping/>
  </p:clrMapOvr>
  <p:transition spd="med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Axioms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75" y="2707917"/>
            <a:ext cx="5714830" cy="5298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0878" y="2737558"/>
            <a:ext cx="2711417" cy="500164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FF7B30FD-19DA-7A45-BBA5-4625161F5B61}"/>
              </a:ext>
            </a:extLst>
          </p:cNvPr>
          <p:cNvSpPr txBox="1"/>
          <p:nvPr/>
        </p:nvSpPr>
        <p:spPr>
          <a:xfrm>
            <a:off x="516975" y="3312367"/>
            <a:ext cx="2537874" cy="304698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571500" indent="-571500">
              <a:lnSpc>
                <a:spcPct val="200000"/>
              </a:lnSpc>
              <a:buFontTx/>
              <a:buChar char="-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Forward</a:t>
            </a:r>
          </a:p>
          <a:p>
            <a:pPr marL="571500" indent="-571500">
              <a:lnSpc>
                <a:spcPct val="200000"/>
              </a:lnSpc>
              <a:buFontTx/>
              <a:buChar char="-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Quantifier</a:t>
            </a:r>
          </a:p>
          <a:p>
            <a:pPr marL="571500" indent="-571500">
              <a:lnSpc>
                <a:spcPct val="200000"/>
              </a:lnSpc>
              <a:buFontTx/>
              <a:buChar char="-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Intuitive</a:t>
            </a: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FF7B30FD-19DA-7A45-BBA5-4625161F5B61}"/>
              </a:ext>
            </a:extLst>
          </p:cNvPr>
          <p:cNvSpPr txBox="1"/>
          <p:nvPr/>
        </p:nvSpPr>
        <p:spPr>
          <a:xfrm>
            <a:off x="7710878" y="3237722"/>
            <a:ext cx="3379451" cy="304698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571500" indent="-571500">
              <a:lnSpc>
                <a:spcPct val="200000"/>
              </a:lnSpc>
              <a:buFontTx/>
              <a:buChar char="-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Backward</a:t>
            </a:r>
          </a:p>
          <a:p>
            <a:pPr marL="571500" indent="-571500">
              <a:lnSpc>
                <a:spcPct val="200000"/>
              </a:lnSpc>
              <a:buFontTx/>
              <a:buChar char="-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Quantifier-free</a:t>
            </a:r>
          </a:p>
          <a:p>
            <a:pPr marL="571500" indent="-571500">
              <a:lnSpc>
                <a:spcPct val="200000"/>
              </a:lnSpc>
              <a:buFontTx/>
              <a:buChar char="-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Not intuitive</a:t>
            </a:r>
          </a:p>
        </p:txBody>
      </p:sp>
      <p:sp>
        <p:nvSpPr>
          <p:cNvPr id="7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3826268" y="3737886"/>
            <a:ext cx="3884610" cy="1488583"/>
          </a:xfrm>
          <a:prstGeom prst="wedgeRoundRectCallout">
            <a:avLst>
              <a:gd name="adj1" fmla="val 60300"/>
              <a:gd name="adj2" fmla="val 26503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It is more widely </a:t>
            </a:r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used</a:t>
            </a:r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 because it’s quantifier-free.</a:t>
            </a:r>
          </a:p>
        </p:txBody>
      </p:sp>
      <p:sp>
        <p:nvSpPr>
          <p:cNvPr id="9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8294914" y="1322439"/>
            <a:ext cx="3116798" cy="1165037"/>
          </a:xfrm>
          <a:prstGeom prst="wedgeRoundRectCallout">
            <a:avLst>
              <a:gd name="adj1" fmla="val -24064"/>
              <a:gd name="adj2" fmla="val 6975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The abbreviation is AS.</a:t>
            </a:r>
          </a:p>
        </p:txBody>
      </p:sp>
      <p:sp>
        <p:nvSpPr>
          <p:cNvPr id="10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2316594" y="1359633"/>
            <a:ext cx="3206382" cy="1165037"/>
          </a:xfrm>
          <a:prstGeom prst="wedgeRoundRectCallout">
            <a:avLst>
              <a:gd name="adj1" fmla="val -63929"/>
              <a:gd name="adj2" fmla="val 5213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The abbreviation is AS-FW.</a:t>
            </a:r>
          </a:p>
        </p:txBody>
      </p:sp>
    </p:spTree>
    <p:extLst>
      <p:ext uri="{BB962C8B-B14F-4D97-AF65-F5344CB8AC3E}">
        <p14:creationId xmlns:p14="http://schemas.microsoft.com/office/powerpoint/2010/main" val="306216409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Axioms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3137" y="1494938"/>
            <a:ext cx="7705725" cy="714375"/>
          </a:xfrm>
          <a:prstGeom prst="rect">
            <a:avLst/>
          </a:prstGeom>
        </p:spPr>
      </p:pic>
      <p:pic>
        <p:nvPicPr>
          <p:cNvPr id="4" name="Picture 21" descr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031" y="5281385"/>
            <a:ext cx="1084899" cy="1576615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3621025" y="4926057"/>
            <a:ext cx="5264794" cy="1237163"/>
          </a:xfrm>
          <a:prstGeom prst="wedgeRoundRectCallout">
            <a:avLst>
              <a:gd name="adj1" fmla="val 60300"/>
              <a:gd name="adj2" fmla="val 26503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This </a:t>
            </a:r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is correct</a:t>
            </a:r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 and a forward assignment axiom.</a:t>
            </a:r>
          </a:p>
        </p:txBody>
      </p:sp>
      <p:sp>
        <p:nvSpPr>
          <p:cNvPr id="6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7450287" y="348342"/>
            <a:ext cx="2264193" cy="1055894"/>
          </a:xfrm>
          <a:prstGeom prst="wedgeRoundRectCallout">
            <a:avLst>
              <a:gd name="adj1" fmla="val 12497"/>
              <a:gd name="adj2" fmla="val 8129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v is a fresh variable.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888" y="3415469"/>
            <a:ext cx="6343650" cy="5619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524" y="4421232"/>
            <a:ext cx="3705225" cy="504825"/>
          </a:xfrm>
          <a:prstGeom prst="rect">
            <a:avLst/>
          </a:prstGeom>
        </p:spPr>
      </p:pic>
      <p:sp>
        <p:nvSpPr>
          <p:cNvPr id="11" name="下箭头 10"/>
          <p:cNvSpPr/>
          <p:nvPr/>
        </p:nvSpPr>
        <p:spPr>
          <a:xfrm>
            <a:off x="3150691" y="3062697"/>
            <a:ext cx="301752" cy="42062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下箭头 11"/>
          <p:cNvSpPr/>
          <p:nvPr/>
        </p:nvSpPr>
        <p:spPr>
          <a:xfrm>
            <a:off x="3150691" y="4045266"/>
            <a:ext cx="301752" cy="42062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6990161" y="3603237"/>
            <a:ext cx="2860975" cy="729025"/>
          </a:xfrm>
          <a:prstGeom prst="wedgeRoundRectCallout">
            <a:avLst>
              <a:gd name="adj1" fmla="val -63328"/>
              <a:gd name="adj2" fmla="val 22969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simplification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207" y="2522158"/>
            <a:ext cx="8259635" cy="576254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6374345" y="1516664"/>
            <a:ext cx="1295418" cy="688437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161602" y="1522860"/>
            <a:ext cx="1459571" cy="688437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401066" y="2522158"/>
            <a:ext cx="1729146" cy="540539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457435" y="2537088"/>
            <a:ext cx="1729146" cy="540539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27934" y="3436203"/>
            <a:ext cx="843862" cy="540539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578236" y="3436203"/>
            <a:ext cx="843862" cy="540539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8679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097" y="2813890"/>
            <a:ext cx="2905125" cy="92392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498" y="1254676"/>
            <a:ext cx="1076325" cy="485775"/>
          </a:xfrm>
          <a:prstGeom prst="rect">
            <a:avLst/>
          </a:prstGeom>
        </p:spPr>
      </p:pic>
      <p:sp>
        <p:nvSpPr>
          <p:cNvPr id="7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6941976" y="1188063"/>
            <a:ext cx="1054359" cy="552388"/>
          </a:xfrm>
          <a:prstGeom prst="wedgeRoundRectCallout">
            <a:avLst>
              <a:gd name="adj1" fmla="val -71322"/>
              <a:gd name="adj2" fmla="val 1636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weak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3604727" y="1464257"/>
            <a:ext cx="1564433" cy="552388"/>
          </a:xfrm>
          <a:prstGeom prst="wedgeRoundRectCallout">
            <a:avLst>
              <a:gd name="adj1" fmla="val 68241"/>
              <a:gd name="adj2" fmla="val -3430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strong</a:t>
            </a:r>
          </a:p>
        </p:txBody>
      </p:sp>
      <p:sp>
        <p:nvSpPr>
          <p:cNvPr id="9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7996334" y="2668361"/>
            <a:ext cx="3354418" cy="923924"/>
          </a:xfrm>
          <a:prstGeom prst="wedgeRoundRectCallout">
            <a:avLst>
              <a:gd name="adj1" fmla="val -64197"/>
              <a:gd name="adj2" fmla="val 1532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weakening consequent(WC)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2527" y="5426461"/>
            <a:ext cx="6686550" cy="409575"/>
          </a:xfrm>
          <a:prstGeom prst="rect">
            <a:avLst/>
          </a:prstGeom>
        </p:spPr>
      </p:pic>
      <p:sp>
        <p:nvSpPr>
          <p:cNvPr id="13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1166326" y="3146680"/>
            <a:ext cx="2950029" cy="996219"/>
          </a:xfrm>
          <a:prstGeom prst="wedgeRoundRectCallout">
            <a:avLst>
              <a:gd name="adj1" fmla="val 68241"/>
              <a:gd name="adj2" fmla="val -3430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The line means inference.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7716" y="5905286"/>
            <a:ext cx="8834535" cy="8388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6355" y="5989171"/>
            <a:ext cx="3705225" cy="50482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7437" y="4884058"/>
            <a:ext cx="7774443" cy="54240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82908" y="5339482"/>
            <a:ext cx="6799023" cy="58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707331"/>
      </p:ext>
    </p:extLst>
  </p:cSld>
  <p:clrMapOvr>
    <a:masterClrMapping/>
  </p:clrMapOvr>
  <p:transition spd="med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82" y="3917623"/>
            <a:ext cx="9858375" cy="2486025"/>
          </a:xfrm>
          <a:prstGeom prst="rect">
            <a:avLst/>
          </a:prstGeom>
        </p:spPr>
      </p:pic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6498" y="1254676"/>
            <a:ext cx="1076325" cy="485775"/>
          </a:xfrm>
          <a:prstGeom prst="rect">
            <a:avLst/>
          </a:prstGeom>
        </p:spPr>
      </p:pic>
      <p:sp>
        <p:nvSpPr>
          <p:cNvPr id="4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6941976" y="1188063"/>
            <a:ext cx="1054359" cy="552388"/>
          </a:xfrm>
          <a:prstGeom prst="wedgeRoundRectCallout">
            <a:avLst>
              <a:gd name="adj1" fmla="val -71322"/>
              <a:gd name="adj2" fmla="val 1636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weak</a:t>
            </a:r>
          </a:p>
        </p:txBody>
      </p:sp>
      <p:sp>
        <p:nvSpPr>
          <p:cNvPr id="5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3604727" y="1464257"/>
            <a:ext cx="1564433" cy="552388"/>
          </a:xfrm>
          <a:prstGeom prst="wedgeRoundRectCallout">
            <a:avLst>
              <a:gd name="adj1" fmla="val 68241"/>
              <a:gd name="adj2" fmla="val -3430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strong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044" y="2761863"/>
            <a:ext cx="2811232" cy="903610"/>
          </a:xfrm>
          <a:prstGeom prst="rect">
            <a:avLst/>
          </a:prstGeom>
        </p:spPr>
      </p:pic>
      <p:sp>
        <p:nvSpPr>
          <p:cNvPr id="7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8117634" y="1566638"/>
            <a:ext cx="2892489" cy="1707501"/>
          </a:xfrm>
          <a:prstGeom prst="wedgeRoundRectCallout">
            <a:avLst>
              <a:gd name="adj1" fmla="val -68566"/>
              <a:gd name="adj2" fmla="val 3329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/>
              </a:rPr>
              <a:t>We can also strengthen precedent(SP).</a:t>
            </a:r>
          </a:p>
        </p:txBody>
      </p:sp>
    </p:spTree>
    <p:extLst>
      <p:ext uri="{BB962C8B-B14F-4D97-AF65-F5344CB8AC3E}">
        <p14:creationId xmlns:p14="http://schemas.microsoft.com/office/powerpoint/2010/main" val="4077065447"/>
      </p:ext>
    </p:extLst>
  </p:cSld>
  <p:clrMapOvr>
    <a:masterClrMapping/>
  </p:clrMapOvr>
  <p:transition spd="med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FF7B30FD-19DA-7A45-BBA5-4625161F5B61}"/>
              </a:ext>
            </a:extLst>
          </p:cNvPr>
          <p:cNvSpPr txBox="1"/>
          <p:nvPr/>
        </p:nvSpPr>
        <p:spPr>
          <a:xfrm>
            <a:off x="406502" y="1202568"/>
            <a:ext cx="7680308" cy="452431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Program structure</a:t>
            </a:r>
          </a:p>
          <a:p>
            <a:pPr marL="1200150" lvl="1" indent="-742950">
              <a:lnSpc>
                <a:spcPct val="200000"/>
              </a:lnSpc>
              <a:buAutoNum type="arabicPeriod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Sequence : s1; s2</a:t>
            </a:r>
          </a:p>
          <a:p>
            <a:pPr marL="1200150" lvl="1" indent="-742950">
              <a:lnSpc>
                <a:spcPct val="200000"/>
              </a:lnSpc>
              <a:buAutoNum type="arabicPeriod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Branch : if(b1) { s1 } then { s2 }</a:t>
            </a:r>
          </a:p>
          <a:p>
            <a:pPr marL="1200150" lvl="1" indent="-742950">
              <a:lnSpc>
                <a:spcPct val="200000"/>
              </a:lnSpc>
              <a:buAutoNum type="arabicPeriod"/>
            </a:pPr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Loop structure : while(b1) { s }</a:t>
            </a:r>
          </a:p>
        </p:txBody>
      </p:sp>
      <p:sp>
        <p:nvSpPr>
          <p:cNvPr id="4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6690050" y="1315616"/>
            <a:ext cx="4142790" cy="1772815"/>
          </a:xfrm>
          <a:prstGeom prst="wedgeRoundRectCallout">
            <a:avLst>
              <a:gd name="adj1" fmla="val -58444"/>
              <a:gd name="adj2" fmla="val 3826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We will introduce inference rules for these structures.</a:t>
            </a:r>
          </a:p>
        </p:txBody>
      </p:sp>
      <p:sp>
        <p:nvSpPr>
          <p:cNvPr id="5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7906140" y="5654351"/>
            <a:ext cx="3169297" cy="1071987"/>
          </a:xfrm>
          <a:prstGeom prst="wedgeRoundRectCallout">
            <a:avLst>
              <a:gd name="adj1" fmla="val -69043"/>
              <a:gd name="adj2" fmla="val -5313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This is what we want the most.</a:t>
            </a:r>
          </a:p>
        </p:txBody>
      </p:sp>
    </p:spTree>
    <p:extLst>
      <p:ext uri="{BB962C8B-B14F-4D97-AF65-F5344CB8AC3E}">
        <p14:creationId xmlns:p14="http://schemas.microsoft.com/office/powerpoint/2010/main" val="2675420950"/>
      </p:ext>
    </p:extLst>
  </p:cSld>
  <p:clrMapOvr>
    <a:masterClrMapping/>
  </p:clrMapOvr>
  <p:transition spd="med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76" y="3110690"/>
            <a:ext cx="8963025" cy="3305175"/>
          </a:xfrm>
          <a:prstGeom prst="rect">
            <a:avLst/>
          </a:prstGeom>
        </p:spPr>
      </p:pic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350" y="1434484"/>
            <a:ext cx="4152900" cy="1152525"/>
          </a:xfrm>
          <a:prstGeom prst="rect">
            <a:avLst/>
          </a:prstGeom>
        </p:spPr>
      </p:pic>
      <p:sp>
        <p:nvSpPr>
          <p:cNvPr id="4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8005666" y="1091682"/>
            <a:ext cx="2864497" cy="1495327"/>
          </a:xfrm>
          <a:prstGeom prst="wedgeRoundRectCallout">
            <a:avLst>
              <a:gd name="adj1" fmla="val -59736"/>
              <a:gd name="adj2" fmla="val 10805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The sequential composition rule(SC)</a:t>
            </a:r>
          </a:p>
        </p:txBody>
      </p:sp>
      <p:sp>
        <p:nvSpPr>
          <p:cNvPr id="6" name="矩形 5"/>
          <p:cNvSpPr/>
          <p:nvPr/>
        </p:nvSpPr>
        <p:spPr>
          <a:xfrm>
            <a:off x="367976" y="4051168"/>
            <a:ext cx="8841337" cy="2806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350" y="1442481"/>
            <a:ext cx="4070091" cy="107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728129"/>
      </p:ext>
    </p:extLst>
  </p:cSld>
  <p:clrMapOvr>
    <a:masterClrMapping/>
  </p:clrMapOvr>
  <p:transition spd="med"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76" y="3110690"/>
            <a:ext cx="8963025" cy="3305175"/>
          </a:xfrm>
          <a:prstGeom prst="rect">
            <a:avLst/>
          </a:prstGeom>
        </p:spPr>
      </p:pic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350" y="1434484"/>
            <a:ext cx="4152900" cy="1152525"/>
          </a:xfrm>
          <a:prstGeom prst="rect">
            <a:avLst/>
          </a:prstGeom>
        </p:spPr>
      </p:pic>
      <p:sp>
        <p:nvSpPr>
          <p:cNvPr id="4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8005666" y="1091682"/>
            <a:ext cx="2864497" cy="1495327"/>
          </a:xfrm>
          <a:prstGeom prst="wedgeRoundRectCallout">
            <a:avLst>
              <a:gd name="adj1" fmla="val -59736"/>
              <a:gd name="adj2" fmla="val 10805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The sequential composition rule(SC)</a:t>
            </a:r>
          </a:p>
        </p:txBody>
      </p:sp>
      <p:sp>
        <p:nvSpPr>
          <p:cNvPr id="6" name="矩形 5"/>
          <p:cNvSpPr/>
          <p:nvPr/>
        </p:nvSpPr>
        <p:spPr>
          <a:xfrm>
            <a:off x="367976" y="4506686"/>
            <a:ext cx="8841337" cy="23513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350" y="1442481"/>
            <a:ext cx="4070091" cy="107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857426"/>
      </p:ext>
    </p:extLst>
  </p:cSld>
  <p:clrMapOvr>
    <a:masterClrMapping/>
  </p:clrMapOvr>
  <p:transition spd="med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76" y="3110690"/>
            <a:ext cx="8963025" cy="3305175"/>
          </a:xfrm>
          <a:prstGeom prst="rect">
            <a:avLst/>
          </a:prstGeom>
        </p:spPr>
      </p:pic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350" y="1434484"/>
            <a:ext cx="4152900" cy="1152525"/>
          </a:xfrm>
          <a:prstGeom prst="rect">
            <a:avLst/>
          </a:prstGeom>
        </p:spPr>
      </p:pic>
      <p:sp>
        <p:nvSpPr>
          <p:cNvPr id="4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8005666" y="1091682"/>
            <a:ext cx="2864497" cy="1495327"/>
          </a:xfrm>
          <a:prstGeom prst="wedgeRoundRectCallout">
            <a:avLst>
              <a:gd name="adj1" fmla="val -59736"/>
              <a:gd name="adj2" fmla="val 10805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The sequential composition rule(SC)</a:t>
            </a:r>
          </a:p>
        </p:txBody>
      </p:sp>
      <p:sp>
        <p:nvSpPr>
          <p:cNvPr id="6" name="矩形 5"/>
          <p:cNvSpPr/>
          <p:nvPr/>
        </p:nvSpPr>
        <p:spPr>
          <a:xfrm>
            <a:off x="367976" y="4963886"/>
            <a:ext cx="8841337" cy="18941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350" y="1442481"/>
            <a:ext cx="4070091" cy="107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719603"/>
      </p:ext>
    </p:extLst>
  </p:cSld>
  <p:clrMapOvr>
    <a:masterClrMapping/>
  </p:clrMapOvr>
  <p:transition spd="med"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76" y="3110690"/>
            <a:ext cx="8963025" cy="3305175"/>
          </a:xfrm>
          <a:prstGeom prst="rect">
            <a:avLst/>
          </a:prstGeom>
        </p:spPr>
      </p:pic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350" y="1434484"/>
            <a:ext cx="4152900" cy="1152525"/>
          </a:xfrm>
          <a:prstGeom prst="rect">
            <a:avLst/>
          </a:prstGeom>
        </p:spPr>
      </p:pic>
      <p:sp>
        <p:nvSpPr>
          <p:cNvPr id="4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8005666" y="1091682"/>
            <a:ext cx="2864497" cy="1495327"/>
          </a:xfrm>
          <a:prstGeom prst="wedgeRoundRectCallout">
            <a:avLst>
              <a:gd name="adj1" fmla="val -59736"/>
              <a:gd name="adj2" fmla="val 10805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The sequential composition rule(SC)</a:t>
            </a:r>
          </a:p>
        </p:txBody>
      </p:sp>
      <p:sp>
        <p:nvSpPr>
          <p:cNvPr id="6" name="矩形 5"/>
          <p:cNvSpPr/>
          <p:nvPr/>
        </p:nvSpPr>
        <p:spPr>
          <a:xfrm>
            <a:off x="367976" y="5598366"/>
            <a:ext cx="8841337" cy="12596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350" y="1442481"/>
            <a:ext cx="4070091" cy="107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331884"/>
      </p:ext>
    </p:extLst>
  </p:cSld>
  <p:clrMapOvr>
    <a:masterClrMapping/>
  </p:clrMapOvr>
  <p:transition spd="med"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76" y="3110690"/>
            <a:ext cx="8963025" cy="3305175"/>
          </a:xfrm>
          <a:prstGeom prst="rect">
            <a:avLst/>
          </a:prstGeom>
        </p:spPr>
      </p:pic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350" y="1434484"/>
            <a:ext cx="4152900" cy="1152525"/>
          </a:xfrm>
          <a:prstGeom prst="rect">
            <a:avLst/>
          </a:prstGeom>
        </p:spPr>
      </p:pic>
      <p:sp>
        <p:nvSpPr>
          <p:cNvPr id="4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8005666" y="1091682"/>
            <a:ext cx="2864497" cy="1495327"/>
          </a:xfrm>
          <a:prstGeom prst="wedgeRoundRectCallout">
            <a:avLst>
              <a:gd name="adj1" fmla="val -59736"/>
              <a:gd name="adj2" fmla="val 10805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The sequential composition rule(SC)</a:t>
            </a:r>
          </a:p>
        </p:txBody>
      </p:sp>
      <p:sp>
        <p:nvSpPr>
          <p:cNvPr id="6" name="矩形 5"/>
          <p:cNvSpPr/>
          <p:nvPr/>
        </p:nvSpPr>
        <p:spPr>
          <a:xfrm>
            <a:off x="367976" y="6036906"/>
            <a:ext cx="8841337" cy="8210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350" y="1442481"/>
            <a:ext cx="4070091" cy="107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909942"/>
      </p:ext>
    </p:extLst>
  </p:cSld>
  <p:clrMapOvr>
    <a:masterClrMapping/>
  </p:clrMapOvr>
  <p:transition spd="med"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76" y="3110690"/>
            <a:ext cx="8963025" cy="3305175"/>
          </a:xfrm>
          <a:prstGeom prst="rect">
            <a:avLst/>
          </a:prstGeom>
        </p:spPr>
      </p:pic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350" y="1434484"/>
            <a:ext cx="4152900" cy="1152525"/>
          </a:xfrm>
          <a:prstGeom prst="rect">
            <a:avLst/>
          </a:prstGeom>
        </p:spPr>
      </p:pic>
      <p:sp>
        <p:nvSpPr>
          <p:cNvPr id="4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8005666" y="1091682"/>
            <a:ext cx="2864497" cy="1495327"/>
          </a:xfrm>
          <a:prstGeom prst="wedgeRoundRectCallout">
            <a:avLst>
              <a:gd name="adj1" fmla="val -59736"/>
              <a:gd name="adj2" fmla="val 10805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the sequential composition rule(SC)</a:t>
            </a:r>
          </a:p>
        </p:txBody>
      </p:sp>
      <p:sp>
        <p:nvSpPr>
          <p:cNvPr id="6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9731634" y="3614057"/>
            <a:ext cx="2277057" cy="1495327"/>
          </a:xfrm>
          <a:prstGeom prst="wedgeRoundRectCallout">
            <a:avLst>
              <a:gd name="adj1" fmla="val -63319"/>
              <a:gd name="adj2" fmla="val 17669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It’s clearly proved backwards.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2350" y="1442481"/>
            <a:ext cx="4070091" cy="107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022764"/>
      </p:ext>
    </p:extLst>
  </p:cSld>
  <p:clrMapOvr>
    <a:masterClrMapping/>
  </p:clrMapOvr>
  <p:transition spd="med"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031" y="3044113"/>
            <a:ext cx="8191500" cy="1323975"/>
          </a:xfrm>
          <a:prstGeom prst="rect">
            <a:avLst/>
          </a:prstGeom>
        </p:spPr>
      </p:pic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sp>
        <p:nvSpPr>
          <p:cNvPr id="4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8405033" y="2040198"/>
            <a:ext cx="2864497" cy="1003915"/>
          </a:xfrm>
          <a:prstGeom prst="wedgeRoundRectCallout">
            <a:avLst>
              <a:gd name="adj1" fmla="val -64948"/>
              <a:gd name="adj2" fmla="val 58228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Convert b to a proposition.</a:t>
            </a:r>
          </a:p>
        </p:txBody>
      </p:sp>
      <p:sp>
        <p:nvSpPr>
          <p:cNvPr id="5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598421" y="2160426"/>
            <a:ext cx="2864497" cy="1003915"/>
          </a:xfrm>
          <a:prstGeom prst="wedgeRoundRectCallout">
            <a:avLst>
              <a:gd name="adj1" fmla="val 66322"/>
              <a:gd name="adj2" fmla="val 5451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Convert b to a proposition.</a:t>
            </a:r>
          </a:p>
        </p:txBody>
      </p:sp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7684034" y="4334847"/>
            <a:ext cx="2996158" cy="1003915"/>
          </a:xfrm>
          <a:prstGeom prst="wedgeRoundRectCallout">
            <a:avLst>
              <a:gd name="adj1" fmla="val -86121"/>
              <a:gd name="adj2" fmla="val -63526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The conditional rule(CD)</a:t>
            </a:r>
          </a:p>
        </p:txBody>
      </p:sp>
    </p:spTree>
    <p:extLst>
      <p:ext uri="{BB962C8B-B14F-4D97-AF65-F5344CB8AC3E}">
        <p14:creationId xmlns:p14="http://schemas.microsoft.com/office/powerpoint/2010/main" val="3495900645"/>
      </p:ext>
    </p:extLst>
  </p:cSld>
  <p:clrMapOvr>
    <a:masterClrMapping/>
  </p:clrMapOvr>
  <p:transition spd="med"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581" y="1489594"/>
            <a:ext cx="8867775" cy="427672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28033" y="2351313"/>
            <a:ext cx="9544050" cy="35642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9033372"/>
      </p:ext>
    </p:extLst>
  </p:cSld>
  <p:clrMapOvr>
    <a:masterClrMapping/>
  </p:clrMapOvr>
  <p:transition spd="med"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581" y="1489594"/>
            <a:ext cx="8867775" cy="427672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28033" y="2873829"/>
            <a:ext cx="9544050" cy="30417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423778"/>
      </p:ext>
    </p:extLst>
  </p:cSld>
  <p:clrMapOvr>
    <a:masterClrMapping/>
  </p:clrMapOvr>
  <p:transition spd="med"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581" y="1489594"/>
            <a:ext cx="8867775" cy="427672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28033" y="3442996"/>
            <a:ext cx="9544050" cy="24726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191965"/>
      </p:ext>
    </p:extLst>
  </p:cSld>
  <p:clrMapOvr>
    <a:masterClrMapping/>
  </p:clrMapOvr>
  <p:transition spd="med"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581" y="1489594"/>
            <a:ext cx="8867775" cy="427672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28033" y="3956180"/>
            <a:ext cx="9544050" cy="19594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715082"/>
      </p:ext>
    </p:extLst>
  </p:cSld>
  <p:clrMapOvr>
    <a:masterClrMapping/>
  </p:clrMapOvr>
  <p:transition spd="med"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581" y="1489594"/>
            <a:ext cx="8867775" cy="427672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28033" y="4376057"/>
            <a:ext cx="9544050" cy="15395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5367400"/>
      </p:ext>
    </p:extLst>
  </p:cSld>
  <p:clrMapOvr>
    <a:masterClrMapping/>
  </p:clrMapOvr>
  <p:transition spd="med"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581" y="1489594"/>
            <a:ext cx="8867775" cy="427672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28033" y="4833257"/>
            <a:ext cx="9544050" cy="1082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628347"/>
      </p:ext>
    </p:extLst>
  </p:cSld>
  <p:clrMapOvr>
    <a:masterClrMapping/>
  </p:clrMapOvr>
  <p:transition spd="med"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581" y="1489594"/>
            <a:ext cx="8867775" cy="427672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28033" y="5299788"/>
            <a:ext cx="9544050" cy="615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5204519"/>
      </p:ext>
    </p:extLst>
  </p:cSld>
  <p:clrMapOvr>
    <a:masterClrMapping/>
  </p:clrMapOvr>
  <p:transition spd="med"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5581" y="1489594"/>
            <a:ext cx="8867775" cy="427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719317"/>
      </p:ext>
    </p:extLst>
  </p:cSld>
  <p:clrMapOvr>
    <a:masterClrMapping/>
  </p:clrMapOvr>
  <p:transition spd="med"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806" y="1490080"/>
            <a:ext cx="5610225" cy="1219200"/>
          </a:xfrm>
          <a:prstGeom prst="rect">
            <a:avLst/>
          </a:prstGeom>
        </p:spPr>
      </p:pic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sp>
        <p:nvSpPr>
          <p:cNvPr id="4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404630" y="1792354"/>
            <a:ext cx="2864497" cy="720985"/>
          </a:xfrm>
          <a:prstGeom prst="wedgeRoundRectCallout">
            <a:avLst>
              <a:gd name="adj1" fmla="val 59807"/>
              <a:gd name="adj2" fmla="val 25794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loop invariant</a:t>
            </a:r>
          </a:p>
        </p:txBody>
      </p:sp>
      <p:sp>
        <p:nvSpPr>
          <p:cNvPr id="5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9181031" y="1036136"/>
            <a:ext cx="2864497" cy="907887"/>
          </a:xfrm>
          <a:prstGeom prst="wedgeRoundRectCallout">
            <a:avLst>
              <a:gd name="adj1" fmla="val -65274"/>
              <a:gd name="adj2" fmla="val 4288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The while rule(WHP)</a:t>
            </a: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FF7B30FD-19DA-7A45-BBA5-4625161F5B61}"/>
              </a:ext>
            </a:extLst>
          </p:cNvPr>
          <p:cNvSpPr txBox="1"/>
          <p:nvPr/>
        </p:nvSpPr>
        <p:spPr>
          <a:xfrm>
            <a:off x="404630" y="2983172"/>
            <a:ext cx="10360529" cy="353943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It says that</a:t>
            </a:r>
          </a:p>
          <a:p>
            <a:pPr marL="457200" indent="-457200">
              <a:lnSpc>
                <a:spcPct val="200000"/>
              </a:lnSpc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executing C once preserves the truth of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then executing C</a:t>
            </a:r>
          </a:p>
          <a:p>
            <a:pPr>
              <a:lnSpc>
                <a:spcPct val="200000"/>
              </a:lnSpc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any number of times also preserves the truth of </a:t>
            </a:r>
            <a:r>
              <a:rPr lang="en-US" sz="2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</a:p>
          <a:p>
            <a:pPr marL="457200" indent="-457200">
              <a:lnSpc>
                <a:spcPct val="200000"/>
              </a:lnSpc>
              <a:buFontTx/>
              <a:buChar char="-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after a while loop has terminated, the test must be false</a:t>
            </a:r>
          </a:p>
        </p:txBody>
      </p:sp>
    </p:spTree>
    <p:extLst>
      <p:ext uri="{BB962C8B-B14F-4D97-AF65-F5344CB8AC3E}">
        <p14:creationId xmlns:p14="http://schemas.microsoft.com/office/powerpoint/2010/main" val="4285885641"/>
      </p:ext>
    </p:extLst>
  </p:cSld>
  <p:clrMapOvr>
    <a:masterClrMapping/>
  </p:clrMapOvr>
  <p:transition spd="med"/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sp>
        <p:nvSpPr>
          <p:cNvPr id="6" name="TextBox 10">
            <a:extLst>
              <a:ext uri="{FF2B5EF4-FFF2-40B4-BE49-F238E27FC236}">
                <a16:creationId xmlns:a16="http://schemas.microsoft.com/office/drawing/2014/main" id="{FF7B30FD-19DA-7A45-BBA5-4625161F5B61}"/>
              </a:ext>
            </a:extLst>
          </p:cNvPr>
          <p:cNvSpPr txBox="1"/>
          <p:nvPr/>
        </p:nvSpPr>
        <p:spPr>
          <a:xfrm>
            <a:off x="404630" y="2983172"/>
            <a:ext cx="10227480" cy="340567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It can be proved by induction on number of loop times</a:t>
            </a:r>
          </a:p>
          <a:p>
            <a:pPr marL="457200" indent="-457200">
              <a:lnSpc>
                <a:spcPct val="200000"/>
              </a:lnSpc>
              <a:buFontTx/>
              <a:buChar char="-"/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If the loop execute for 0 time, </a:t>
            </a:r>
            <a:r>
              <a:rPr lang="en-US" altLang="zh-CN" sz="2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CN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of course holds.</a:t>
            </a:r>
          </a:p>
          <a:p>
            <a:pPr marL="457200" indent="-457200">
              <a:lnSpc>
                <a:spcPct val="200000"/>
              </a:lnSpc>
              <a:buFontTx/>
              <a:buChar char="-"/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altLang="zh-CN" sz="2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zh-CN" sz="2800" dirty="0">
                <a:latin typeface="Adobe Hebrew" panose="02040503050201020203" pitchFamily="18" charset="-79"/>
                <a:cs typeface="Adobe Hebrew" panose="02040503050201020203" pitchFamily="18" charset="-79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holds for n times loops, it holds for n+1 times because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</a:p>
          <a:p>
            <a:pPr>
              <a:lnSpc>
                <a:spcPct val="200000"/>
              </a:lnSpc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     the condition above the line.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806" y="1490080"/>
            <a:ext cx="5610225" cy="1219200"/>
          </a:xfrm>
          <a:prstGeom prst="rect">
            <a:avLst/>
          </a:prstGeom>
        </p:spPr>
      </p:pic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404630" y="1792354"/>
            <a:ext cx="2864497" cy="720985"/>
          </a:xfrm>
          <a:prstGeom prst="wedgeRoundRectCallout">
            <a:avLst>
              <a:gd name="adj1" fmla="val 59807"/>
              <a:gd name="adj2" fmla="val 25794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loop invariant</a:t>
            </a:r>
          </a:p>
        </p:txBody>
      </p:sp>
      <p:sp>
        <p:nvSpPr>
          <p:cNvPr id="9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9181031" y="1036136"/>
            <a:ext cx="2864497" cy="907887"/>
          </a:xfrm>
          <a:prstGeom prst="wedgeRoundRectCallout">
            <a:avLst>
              <a:gd name="adj1" fmla="val -65274"/>
              <a:gd name="adj2" fmla="val 4288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The while rule(WHP)</a:t>
            </a:r>
          </a:p>
        </p:txBody>
      </p:sp>
    </p:spTree>
    <p:extLst>
      <p:ext uri="{BB962C8B-B14F-4D97-AF65-F5344CB8AC3E}">
        <p14:creationId xmlns:p14="http://schemas.microsoft.com/office/powerpoint/2010/main" val="2659654735"/>
      </p:ext>
    </p:extLst>
  </p:cSld>
  <p:clrMapOvr>
    <a:masterClrMapping/>
  </p:clrMapOvr>
  <p:transition spd="med"/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C2494-FC19-3FE0-F8F0-FB453C791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5F5E4-B0DF-3A48-C7A4-9A7E9B2FEECA}"/>
              </a:ext>
            </a:extLst>
          </p:cNvPr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Loop Invariant</a:t>
            </a:r>
            <a:endParaRPr lang="zh-CN" altLang="en-US" sz="3600" b="1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grpSp>
        <p:nvGrpSpPr>
          <p:cNvPr id="3" name="Rectangle 12">
            <a:extLst>
              <a:ext uri="{FF2B5EF4-FFF2-40B4-BE49-F238E27FC236}">
                <a16:creationId xmlns:a16="http://schemas.microsoft.com/office/drawing/2014/main" id="{60B8164C-0F05-CA8C-EDF9-B8046F232CEB}"/>
              </a:ext>
            </a:extLst>
          </p:cNvPr>
          <p:cNvGrpSpPr/>
          <p:nvPr/>
        </p:nvGrpSpPr>
        <p:grpSpPr>
          <a:xfrm>
            <a:off x="1740371" y="2169886"/>
            <a:ext cx="3864844" cy="3085053"/>
            <a:chOff x="-1" y="-1"/>
            <a:chExt cx="3864842" cy="2958609"/>
          </a:xfrm>
        </p:grpSpPr>
        <p:sp>
          <p:nvSpPr>
            <p:cNvPr id="4" name="Rectangle">
              <a:extLst>
                <a:ext uri="{FF2B5EF4-FFF2-40B4-BE49-F238E27FC236}">
                  <a16:creationId xmlns:a16="http://schemas.microsoft.com/office/drawing/2014/main" id="{B6EA3DD7-DFD6-A646-417C-C3EE93D18A09}"/>
                </a:ext>
              </a:extLst>
            </p:cNvPr>
            <p:cNvSpPr/>
            <p:nvPr/>
          </p:nvSpPr>
          <p:spPr>
            <a:xfrm>
              <a:off x="-1" y="-1"/>
              <a:ext cx="3864842" cy="2958609"/>
            </a:xfrm>
            <a:prstGeom prst="rect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5" name="void swap(int a, int b)…">
              <a:extLst>
                <a:ext uri="{FF2B5EF4-FFF2-40B4-BE49-F238E27FC236}">
                  <a16:creationId xmlns:a16="http://schemas.microsoft.com/office/drawing/2014/main" id="{46C7B8A3-B3F0-2526-3539-FD167E130DB0}"/>
                </a:ext>
              </a:extLst>
            </p:cNvPr>
            <p:cNvSpPr txBox="1"/>
            <p:nvPr/>
          </p:nvSpPr>
          <p:spPr>
            <a:xfrm>
              <a:off x="-1" y="-1"/>
              <a:ext cx="3864842" cy="27450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spAutoFit/>
            </a:bodyPr>
            <a:lstStyle/>
            <a:p>
              <a:pPr>
                <a:defRPr sz="2000">
                  <a:latin typeface="Consolas" panose="020B0609020204030204"/>
                  <a:ea typeface="Consolas" panose="020B0609020204030204"/>
                  <a:cs typeface="Consolas" panose="020B0609020204030204"/>
                  <a:sym typeface="Consolas" panose="020B0609020204030204"/>
                </a:defRPr>
              </a:pPr>
              <a:r>
                <a:rPr lang="en-US" dirty="0">
                  <a:solidFill>
                    <a:srgbClr val="FF0000"/>
                  </a:solidFill>
                </a:rPr>
                <a:t>{a &lt;= 10}</a:t>
              </a:r>
            </a:p>
            <a:p>
              <a:pPr>
                <a:defRPr sz="2000">
                  <a:latin typeface="Consolas" panose="020B0609020204030204"/>
                  <a:ea typeface="Consolas" panose="020B0609020204030204"/>
                  <a:cs typeface="Consolas" panose="020B0609020204030204"/>
                  <a:sym typeface="Consolas" panose="020B0609020204030204"/>
                </a:defRPr>
              </a:pPr>
              <a:r>
                <a:rPr lang="en-US" dirty="0"/>
                <a:t>void f(unsigned &amp;a) </a:t>
              </a:r>
            </a:p>
            <a:p>
              <a:pPr>
                <a:defRPr sz="2000">
                  <a:latin typeface="Consolas" panose="020B0609020204030204"/>
                  <a:ea typeface="Consolas" panose="020B0609020204030204"/>
                  <a:cs typeface="Consolas" panose="020B0609020204030204"/>
                  <a:sym typeface="Consolas" panose="020B0609020204030204"/>
                </a:defRPr>
              </a:pPr>
              <a:r>
                <a:rPr lang="en-US" dirty="0"/>
                <a:t>{</a:t>
              </a:r>
            </a:p>
            <a:p>
              <a:pPr>
                <a:defRPr sz="2000">
                  <a:latin typeface="Consolas" panose="020B0609020204030204"/>
                  <a:ea typeface="Consolas" panose="020B0609020204030204"/>
                  <a:cs typeface="Consolas" panose="020B0609020204030204"/>
                  <a:sym typeface="Consolas" panose="020B0609020204030204"/>
                </a:defRPr>
              </a:pPr>
              <a:r>
                <a:rPr lang="en-US" dirty="0"/>
                <a:t>    while(a != 10)</a:t>
              </a:r>
            </a:p>
            <a:p>
              <a:pPr>
                <a:defRPr sz="2000">
                  <a:latin typeface="Consolas" panose="020B0609020204030204"/>
                  <a:ea typeface="Consolas" panose="020B0609020204030204"/>
                  <a:cs typeface="Consolas" panose="020B0609020204030204"/>
                  <a:sym typeface="Consolas" panose="020B0609020204030204"/>
                </a:defRPr>
              </a:pPr>
              <a:r>
                <a:rPr lang="en-US" dirty="0"/>
                <a:t>    {</a:t>
              </a:r>
            </a:p>
            <a:p>
              <a:pPr>
                <a:defRPr sz="2000">
                  <a:latin typeface="Consolas" panose="020B0609020204030204"/>
                  <a:ea typeface="Consolas" panose="020B0609020204030204"/>
                  <a:cs typeface="Consolas" panose="020B0609020204030204"/>
                  <a:sym typeface="Consolas" panose="020B0609020204030204"/>
                </a:defRPr>
              </a:pPr>
              <a:r>
                <a:rPr lang="en-US" dirty="0"/>
                <a:t>        a = a + 1;</a:t>
              </a:r>
            </a:p>
            <a:p>
              <a:pPr>
                <a:defRPr sz="2000">
                  <a:latin typeface="Consolas" panose="020B0609020204030204"/>
                  <a:ea typeface="Consolas" panose="020B0609020204030204"/>
                  <a:cs typeface="Consolas" panose="020B0609020204030204"/>
                  <a:sym typeface="Consolas" panose="020B0609020204030204"/>
                </a:defRPr>
              </a:pPr>
              <a:r>
                <a:rPr lang="en-US" dirty="0"/>
                <a:t>    }</a:t>
              </a:r>
            </a:p>
            <a:p>
              <a:pPr>
                <a:defRPr sz="2000">
                  <a:latin typeface="Consolas" panose="020B0609020204030204"/>
                  <a:ea typeface="Consolas" panose="020B0609020204030204"/>
                  <a:cs typeface="Consolas" panose="020B0609020204030204"/>
                  <a:sym typeface="Consolas" panose="020B0609020204030204"/>
                </a:defRPr>
              </a:pPr>
              <a:r>
                <a:rPr lang="en-US" dirty="0"/>
                <a:t>}</a:t>
              </a:r>
            </a:p>
            <a:p>
              <a:pPr>
                <a:defRPr sz="2000">
                  <a:latin typeface="Consolas" panose="020B0609020204030204"/>
                  <a:ea typeface="Consolas" panose="020B0609020204030204"/>
                  <a:cs typeface="Consolas" panose="020B0609020204030204"/>
                  <a:sym typeface="Consolas" panose="020B0609020204030204"/>
                </a:defRPr>
              </a:pPr>
              <a:r>
                <a:rPr lang="en-US" dirty="0">
                  <a:solidFill>
                    <a:srgbClr val="FF0000"/>
                  </a:solidFill>
                </a:rPr>
                <a:t>{a = 10}</a:t>
              </a:r>
            </a:p>
          </p:txBody>
        </p:sp>
      </p:grpSp>
      <p:sp>
        <p:nvSpPr>
          <p:cNvPr id="6" name="Rounded Rectangular Callout 7">
            <a:extLst>
              <a:ext uri="{FF2B5EF4-FFF2-40B4-BE49-F238E27FC236}">
                <a16:creationId xmlns:a16="http://schemas.microsoft.com/office/drawing/2014/main" id="{380196CE-C5AC-C23E-698E-850B398D97FA}"/>
              </a:ext>
            </a:extLst>
          </p:cNvPr>
          <p:cNvSpPr/>
          <p:nvPr/>
        </p:nvSpPr>
        <p:spPr>
          <a:xfrm>
            <a:off x="7269479" y="3960697"/>
            <a:ext cx="2840379" cy="710501"/>
          </a:xfrm>
          <a:prstGeom prst="wedgeRoundRectCallout">
            <a:avLst>
              <a:gd name="adj1" fmla="val 26356"/>
              <a:gd name="adj2" fmla="val -82006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loop invariant</a:t>
            </a:r>
          </a:p>
        </p:txBody>
      </p:sp>
      <p:sp>
        <p:nvSpPr>
          <p:cNvPr id="9" name="Rounded Rectangular Callout 7">
            <a:extLst>
              <a:ext uri="{FF2B5EF4-FFF2-40B4-BE49-F238E27FC236}">
                <a16:creationId xmlns:a16="http://schemas.microsoft.com/office/drawing/2014/main" id="{36F8FEC3-CDFB-E7E8-42A6-52D4B83887B6}"/>
              </a:ext>
            </a:extLst>
          </p:cNvPr>
          <p:cNvSpPr/>
          <p:nvPr/>
        </p:nvSpPr>
        <p:spPr>
          <a:xfrm>
            <a:off x="3486211" y="1907343"/>
            <a:ext cx="2553441" cy="618931"/>
          </a:xfrm>
          <a:prstGeom prst="wedgeRoundRectCallout">
            <a:avLst>
              <a:gd name="adj1" fmla="val -63784"/>
              <a:gd name="adj2" fmla="val 2061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pre-condition</a:t>
            </a:r>
          </a:p>
        </p:txBody>
      </p:sp>
      <p:sp>
        <p:nvSpPr>
          <p:cNvPr id="10" name="Rounded Rectangular Callout 7">
            <a:extLst>
              <a:ext uri="{FF2B5EF4-FFF2-40B4-BE49-F238E27FC236}">
                <a16:creationId xmlns:a16="http://schemas.microsoft.com/office/drawing/2014/main" id="{94040D80-23B8-FAEA-9ED2-30937A0031A4}"/>
              </a:ext>
            </a:extLst>
          </p:cNvPr>
          <p:cNvSpPr/>
          <p:nvPr/>
        </p:nvSpPr>
        <p:spPr>
          <a:xfrm>
            <a:off x="3552099" y="4365010"/>
            <a:ext cx="2795517" cy="618931"/>
          </a:xfrm>
          <a:prstGeom prst="wedgeRoundRectCallout">
            <a:avLst>
              <a:gd name="adj1" fmla="val -63784"/>
              <a:gd name="adj2" fmla="val 2061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post-condition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BD4CEB1-DECC-7DFE-1E0B-E275179EF33D}"/>
              </a:ext>
            </a:extLst>
          </p:cNvPr>
          <p:cNvSpPr/>
          <p:nvPr/>
        </p:nvSpPr>
        <p:spPr>
          <a:xfrm>
            <a:off x="7885020" y="3067514"/>
            <a:ext cx="19960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I: a &lt;= 10</a:t>
            </a:r>
            <a:endParaRPr lang="zh-CN" altLang="en-US" sz="28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8498001"/>
      </p:ext>
    </p:extLst>
  </p:cSld>
  <p:clrMapOvr>
    <a:masterClrMapping/>
  </p:clrMapOvr>
  <p:transition spd="med"/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1371600"/>
            <a:ext cx="9544050" cy="41148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323975" y="2351313"/>
            <a:ext cx="9544050" cy="3237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78" y="979713"/>
            <a:ext cx="4030533" cy="87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66147"/>
      </p:ext>
    </p:extLst>
  </p:cSld>
  <p:clrMapOvr>
    <a:masterClrMapping/>
  </p:clrMapOvr>
  <p:transition spd="med"/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1371600"/>
            <a:ext cx="9544050" cy="41148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323975" y="2855167"/>
            <a:ext cx="9544050" cy="27338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78" y="979713"/>
            <a:ext cx="4030533" cy="87590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488873" y="2379306"/>
            <a:ext cx="1026705" cy="475861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7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3084109" y="3068507"/>
            <a:ext cx="2864497" cy="720985"/>
          </a:xfrm>
          <a:prstGeom prst="wedgeRoundRectCallout">
            <a:avLst>
              <a:gd name="adj1" fmla="val 21371"/>
              <a:gd name="adj2" fmla="val -7515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loop invariant</a:t>
            </a:r>
          </a:p>
        </p:txBody>
      </p:sp>
    </p:spTree>
    <p:extLst>
      <p:ext uri="{BB962C8B-B14F-4D97-AF65-F5344CB8AC3E}">
        <p14:creationId xmlns:p14="http://schemas.microsoft.com/office/powerpoint/2010/main" val="156252819"/>
      </p:ext>
    </p:extLst>
  </p:cSld>
  <p:clrMapOvr>
    <a:masterClrMapping/>
  </p:clrMapOvr>
  <p:transition spd="med"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1371600"/>
            <a:ext cx="9544050" cy="41148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323975" y="3359020"/>
            <a:ext cx="9544050" cy="2230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78" y="979713"/>
            <a:ext cx="4030533" cy="87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048513"/>
      </p:ext>
    </p:extLst>
  </p:cSld>
  <p:clrMapOvr>
    <a:masterClrMapping/>
  </p:clrMapOvr>
  <p:transition spd="med"/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1371600"/>
            <a:ext cx="9544050" cy="41148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323975" y="3900196"/>
            <a:ext cx="9544050" cy="16888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78" y="979713"/>
            <a:ext cx="4030533" cy="875905"/>
          </a:xfrm>
          <a:prstGeom prst="rect">
            <a:avLst/>
          </a:prstGeom>
        </p:spPr>
      </p:pic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2374984" y="4145279"/>
            <a:ext cx="2831000" cy="1217489"/>
          </a:xfrm>
          <a:prstGeom prst="wedgeRoundRectCallout">
            <a:avLst>
              <a:gd name="adj1" fmla="val 21371"/>
              <a:gd name="adj2" fmla="val -75150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loop invariant always holds.</a:t>
            </a:r>
          </a:p>
        </p:txBody>
      </p:sp>
    </p:spTree>
    <p:extLst>
      <p:ext uri="{BB962C8B-B14F-4D97-AF65-F5344CB8AC3E}">
        <p14:creationId xmlns:p14="http://schemas.microsoft.com/office/powerpoint/2010/main" val="44885583"/>
      </p:ext>
    </p:extLst>
  </p:cSld>
  <p:clrMapOvr>
    <a:masterClrMapping/>
  </p:clrMapOvr>
  <p:transition spd="med"/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1371600"/>
            <a:ext cx="9544050" cy="41148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323975" y="4376057"/>
            <a:ext cx="9544050" cy="12129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78" y="979713"/>
            <a:ext cx="4030533" cy="87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370562"/>
      </p:ext>
    </p:extLst>
  </p:cSld>
  <p:clrMapOvr>
    <a:masterClrMapping/>
  </p:clrMapOvr>
  <p:transition spd="med"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Inference Rules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1371600"/>
            <a:ext cx="9544050" cy="41148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78" y="979713"/>
            <a:ext cx="4030533" cy="875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292573"/>
      </p:ext>
    </p:extLst>
  </p:cSld>
  <p:clrMapOvr>
    <a:masterClrMapping/>
  </p:clrMapOvr>
  <p:transition spd="med"/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/>
          <p:nvPr/>
        </p:nvSpPr>
        <p:spPr>
          <a:xfrm>
            <a:off x="-1" y="76193"/>
            <a:ext cx="115300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Proving Correctness</a:t>
            </a:r>
            <a:endParaRPr lang="zh-CN" altLang="en-US" sz="3600" b="1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81" y="1412635"/>
            <a:ext cx="5326469" cy="49380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8978" y="2175802"/>
            <a:ext cx="2657277" cy="49017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2393" y="2986054"/>
            <a:ext cx="3360479" cy="88589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1055" y="4092693"/>
            <a:ext cx="7429890" cy="1200878"/>
          </a:xfrm>
          <a:prstGeom prst="rect">
            <a:avLst/>
          </a:prstGeom>
        </p:spPr>
      </p:pic>
      <p:pic>
        <p:nvPicPr>
          <p:cNvPr id="8" name="Picture 21" descr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82470" y="5277428"/>
            <a:ext cx="1084899" cy="1576615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" name="Rounded Rectangular Callout 7"/>
          <p:cNvSpPr/>
          <p:nvPr/>
        </p:nvSpPr>
        <p:spPr>
          <a:xfrm>
            <a:off x="3429000" y="5540625"/>
            <a:ext cx="6143693" cy="1050219"/>
          </a:xfrm>
          <a:prstGeom prst="wedgeRoundRectCallout">
            <a:avLst>
              <a:gd name="adj1" fmla="val 63403"/>
              <a:gd name="adj2" fmla="val -19143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A Hoare triple can be proved by these axioms and inference rules.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4850" y="2934867"/>
            <a:ext cx="2785534" cy="88589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97016" y="1401608"/>
            <a:ext cx="2811232" cy="903610"/>
          </a:xfrm>
          <a:prstGeom prst="rect">
            <a:avLst/>
          </a:prstGeom>
        </p:spPr>
      </p:pic>
      <p:sp>
        <p:nvSpPr>
          <p:cNvPr id="12" name="Rounded Rectangular Callout 7"/>
          <p:cNvSpPr/>
          <p:nvPr/>
        </p:nvSpPr>
        <p:spPr>
          <a:xfrm>
            <a:off x="5499847" y="498146"/>
            <a:ext cx="2164977" cy="830232"/>
          </a:xfrm>
          <a:prstGeom prst="wedgeRoundRectCallout">
            <a:avLst>
              <a:gd name="adj1" fmla="val -79774"/>
              <a:gd name="adj2" fmla="val 71559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Replace</a:t>
            </a:r>
            <a:r>
              <a:rPr lang="zh-CN" altLang="en-US" sz="3200" b="1">
                <a:solidFill>
                  <a:srgbClr val="C00000"/>
                </a:solidFill>
                <a:latin typeface="Bradley Hand ITC" panose="03070402050302030203"/>
              </a:rPr>
              <a:t> </a:t>
            </a:r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a</a:t>
            </a:r>
            <a:r>
              <a:rPr lang="zh-CN" altLang="en-US" sz="3200" b="1">
                <a:solidFill>
                  <a:srgbClr val="C00000"/>
                </a:solidFill>
                <a:latin typeface="Bradley Hand ITC" panose="03070402050302030203"/>
              </a:rPr>
              <a:t> </a:t>
            </a:r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in</a:t>
            </a:r>
            <a:r>
              <a:rPr lang="zh-CN" altLang="en-US" sz="3200" b="1">
                <a:solidFill>
                  <a:srgbClr val="C00000"/>
                </a:solidFill>
                <a:latin typeface="Bradley Hand ITC" panose="03070402050302030203"/>
              </a:rPr>
              <a:t> </a:t>
            </a:r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P</a:t>
            </a:r>
            <a:r>
              <a:rPr lang="zh-CN" altLang="en-US" sz="3200" b="1">
                <a:solidFill>
                  <a:srgbClr val="C00000"/>
                </a:solidFill>
                <a:latin typeface="Bradley Hand ITC" panose="03070402050302030203"/>
              </a:rPr>
              <a:t> </a:t>
            </a:r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with</a:t>
            </a:r>
            <a:r>
              <a:rPr lang="zh-CN" altLang="en-US" sz="3200" b="1">
                <a:solidFill>
                  <a:srgbClr val="C00000"/>
                </a:solidFill>
                <a:latin typeface="Bradley Hand ITC" panose="03070402050302030203"/>
              </a:rPr>
              <a:t> </a:t>
            </a:r>
            <a:r>
              <a:rPr lang="en-US" altLang="zh-CN" sz="3200" b="1" dirty="0">
                <a:solidFill>
                  <a:srgbClr val="C00000"/>
                </a:solidFill>
                <a:latin typeface="Bradley Hand ITC" panose="03070402050302030203"/>
              </a:rPr>
              <a:t>v</a:t>
            </a:r>
          </a:p>
        </p:txBody>
      </p:sp>
    </p:spTree>
  </p:cSld>
  <p:clrMapOvr>
    <a:masterClrMapping/>
  </p:clrMapOvr>
  <p:transition spd="med"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0746" y="5396181"/>
            <a:ext cx="3724275" cy="1200150"/>
          </a:xfrm>
          <a:prstGeom prst="rect">
            <a:avLst/>
          </a:prstGeom>
        </p:spPr>
      </p:pic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Weakest Precondition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8930" y="1158445"/>
            <a:ext cx="1076325" cy="485775"/>
          </a:xfrm>
          <a:prstGeom prst="rect">
            <a:avLst/>
          </a:prstGeom>
        </p:spPr>
      </p:pic>
      <p:sp>
        <p:nvSpPr>
          <p:cNvPr id="4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6894408" y="1091832"/>
            <a:ext cx="1417488" cy="552388"/>
          </a:xfrm>
          <a:prstGeom prst="wedgeRoundRectCallout">
            <a:avLst>
              <a:gd name="adj1" fmla="val -71322"/>
              <a:gd name="adj2" fmla="val 1636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weaker</a:t>
            </a:r>
          </a:p>
        </p:txBody>
      </p:sp>
      <p:sp>
        <p:nvSpPr>
          <p:cNvPr id="5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3428999" y="1368026"/>
            <a:ext cx="1692593" cy="552388"/>
          </a:xfrm>
          <a:prstGeom prst="wedgeRoundRectCallout">
            <a:avLst>
              <a:gd name="adj1" fmla="val 68241"/>
              <a:gd name="adj2" fmla="val -3430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stronger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6">
                <a:extLst>
                  <a:ext uri="{FF2B5EF4-FFF2-40B4-BE49-F238E27FC236}">
                    <a16:creationId xmlns:a16="http://schemas.microsoft.com/office/drawing/2014/main" id="{E3FB3662-4E06-C847-8530-45AFA956BA0A}"/>
                  </a:ext>
                </a:extLst>
              </p:cNvPr>
              <p:cNvSpPr/>
              <p:nvPr/>
            </p:nvSpPr>
            <p:spPr>
              <a:xfrm>
                <a:off x="336114" y="2441953"/>
                <a:ext cx="11461956" cy="1601041"/>
              </a:xfrm>
              <a:prstGeom prst="roundRect">
                <a:avLst>
                  <a:gd name="adj" fmla="val 10699"/>
                </a:avLst>
              </a:prstGeom>
              <a:solidFill>
                <a:srgbClr val="FFFFFF"/>
              </a:solidFill>
              <a:ln w="28575" cap="flat">
                <a:solidFill>
                  <a:schemeClr val="tx1"/>
                </a:solidFill>
                <a:prstDash val="solid"/>
                <a:miter lim="8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ctr">
                <a:spAutoFit/>
              </a:bodyPr>
              <a:lstStyle/>
              <a:p>
                <a:pPr lvl="0">
                  <a:lnSpc>
                    <a:spcPct val="150000"/>
                  </a:lnSpc>
                  <a:spcBef>
                    <a:spcPts val="1000"/>
                  </a:spcBef>
                </a:pPr>
                <a:r>
                  <a:rPr lang="en-US" altLang="zh-CN" sz="2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Given a program C and </a:t>
                </a:r>
                <a:r>
                  <a:rPr lang="en-US" altLang="zh-CN" sz="280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postcondition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Q, P is the weakest precondition means for all P’, {P’} C {Q} </a:t>
                </a:r>
                <a:r>
                  <a:rPr lang="en-US" altLang="zh-CN" sz="280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iff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P’ </a:t>
                </a:r>
                <a14:m>
                  <m:oMath xmlns:m="http://schemas.openxmlformats.org/officeDocument/2006/math">
                    <m:r>
                      <a:rPr lang="en-US" altLang="zh-CN" sz="28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altLang="zh-CN" sz="2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P. We use </a:t>
                </a:r>
                <a:r>
                  <a:rPr lang="en-US" altLang="zh-CN" sz="2800" dirty="0" err="1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wp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(C, Q) to denote P.</a:t>
                </a:r>
              </a:p>
            </p:txBody>
          </p:sp>
        </mc:Choice>
        <mc:Fallback xmlns="">
          <p:sp>
            <p:nvSpPr>
              <p:cNvPr id="6" name="Rounded Rectangle 6">
                <a:extLst>
                  <a:ext uri="{FF2B5EF4-FFF2-40B4-BE49-F238E27FC236}">
                    <a16:creationId xmlns="" xmlns:a16="http://schemas.microsoft.com/office/drawing/2014/main" id="{E3FB3662-4E06-C847-8530-45AFA956BA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114" y="2441953"/>
                <a:ext cx="11461956" cy="1601041"/>
              </a:xfrm>
              <a:prstGeom prst="roundRect">
                <a:avLst>
                  <a:gd name="adj" fmla="val 10699"/>
                </a:avLst>
              </a:prstGeom>
              <a:blipFill rotWithShape="0">
                <a:blip r:embed="rId4"/>
                <a:stretch>
                  <a:fillRect l="-955" r="-265" b="-1498"/>
                </a:stretch>
              </a:blipFill>
              <a:ln w="28575" cap="flat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8">
            <a:extLst>
              <a:ext uri="{FF2B5EF4-FFF2-40B4-BE49-F238E27FC236}">
                <a16:creationId xmlns:a16="http://schemas.microsoft.com/office/drawing/2014/main" id="{531DD135-2B11-7347-83D2-590B09D639B6}"/>
              </a:ext>
            </a:extLst>
          </p:cNvPr>
          <p:cNvSpPr/>
          <p:nvPr/>
        </p:nvSpPr>
        <p:spPr>
          <a:xfrm>
            <a:off x="4821726" y="2165759"/>
            <a:ext cx="2509020" cy="584775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DEFINITION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563" y="4728669"/>
            <a:ext cx="5448300" cy="1981200"/>
          </a:xfrm>
          <a:prstGeom prst="rect">
            <a:avLst/>
          </a:prstGeom>
        </p:spPr>
      </p:pic>
      <p:sp>
        <p:nvSpPr>
          <p:cNvPr id="9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7240477" y="4319188"/>
            <a:ext cx="2650283" cy="1024433"/>
          </a:xfrm>
          <a:prstGeom prst="wedgeRoundRectCallout">
            <a:avLst>
              <a:gd name="adj1" fmla="val 68528"/>
              <a:gd name="adj2" fmla="val 5982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weakest precondition</a:t>
            </a:r>
          </a:p>
        </p:txBody>
      </p:sp>
    </p:spTree>
    <p:extLst>
      <p:ext uri="{BB962C8B-B14F-4D97-AF65-F5344CB8AC3E}">
        <p14:creationId xmlns:p14="http://schemas.microsoft.com/office/powerpoint/2010/main" val="792687049"/>
      </p:ext>
    </p:extLst>
  </p:cSld>
  <p:clrMapOvr>
    <a:masterClrMapping/>
  </p:clrMapOvr>
  <p:transition spd="med"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Basic Idea of Automated Verification</a:t>
            </a:r>
          </a:p>
        </p:txBody>
      </p:sp>
      <p:sp>
        <p:nvSpPr>
          <p:cNvPr id="3" name="TextBox 10"/>
          <p:cNvSpPr txBox="1"/>
          <p:nvPr/>
        </p:nvSpPr>
        <p:spPr>
          <a:xfrm>
            <a:off x="445380" y="1294629"/>
            <a:ext cx="11539728" cy="113909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To prove {P}C{Q}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en-US" altLang="zh-CN" sz="2400" dirty="0">
                <a:latin typeface="Arial" panose="020B0604020202020204" pitchFamily="34" charset="0"/>
                <a:cs typeface="Arial" panose="020B0604020202020204" pitchFamily="34" charset="0"/>
              </a:rPr>
              <a:t>Find the wp(C, Q), then prove P implies wp(C, Q).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0394" y="3118760"/>
            <a:ext cx="1752600" cy="638175"/>
          </a:xfrm>
          <a:prstGeom prst="rect">
            <a:avLst/>
          </a:prstGeom>
        </p:spPr>
      </p:pic>
      <p:sp>
        <p:nvSpPr>
          <p:cNvPr id="11" name="下箭头 10"/>
          <p:cNvSpPr/>
          <p:nvPr/>
        </p:nvSpPr>
        <p:spPr>
          <a:xfrm>
            <a:off x="5668792" y="3381339"/>
            <a:ext cx="329814" cy="944662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923" y="3153730"/>
            <a:ext cx="2381250" cy="581025"/>
          </a:xfrm>
          <a:prstGeom prst="rect">
            <a:avLst/>
          </a:prstGeom>
        </p:spPr>
      </p:pic>
      <p:sp>
        <p:nvSpPr>
          <p:cNvPr id="15" name="Rounded Rectangular Callout 7"/>
          <p:cNvSpPr/>
          <p:nvPr/>
        </p:nvSpPr>
        <p:spPr>
          <a:xfrm>
            <a:off x="7564431" y="2823197"/>
            <a:ext cx="4256340" cy="2060946"/>
          </a:xfrm>
          <a:prstGeom prst="wedgeRoundRectCallout">
            <a:avLst>
              <a:gd name="adj1" fmla="val -60972"/>
              <a:gd name="adj2" fmla="val -18985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If we can find wp, we can convert hoare triples to predicate logic formula.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9825" y="4331693"/>
            <a:ext cx="2514600" cy="552450"/>
          </a:xfrm>
          <a:prstGeom prst="rect">
            <a:avLst/>
          </a:prstGeom>
        </p:spPr>
      </p:pic>
      <p:sp>
        <p:nvSpPr>
          <p:cNvPr id="17" name="Rounded Rectangular Callout 7"/>
          <p:cNvSpPr/>
          <p:nvPr/>
        </p:nvSpPr>
        <p:spPr>
          <a:xfrm>
            <a:off x="749147" y="4869869"/>
            <a:ext cx="3940835" cy="1094996"/>
          </a:xfrm>
          <a:prstGeom prst="wedgeRoundRectCallout">
            <a:avLst>
              <a:gd name="adj1" fmla="val 61309"/>
              <a:gd name="adj2" fmla="val -43562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 panose="03070402050302030203"/>
              </a:rPr>
              <a:t>We just need to prove it is unsatisfiable.</a:t>
            </a:r>
          </a:p>
        </p:txBody>
      </p:sp>
      <p:sp>
        <p:nvSpPr>
          <p:cNvPr id="18" name="下箭头 17"/>
          <p:cNvSpPr/>
          <p:nvPr/>
        </p:nvSpPr>
        <p:spPr>
          <a:xfrm rot="16200000">
            <a:off x="3805996" y="2965516"/>
            <a:ext cx="329814" cy="944662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/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Weakest Precondition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10">
                <a:extLst>
                  <a:ext uri="{FF2B5EF4-FFF2-40B4-BE49-F238E27FC236}">
                    <a16:creationId xmlns:a16="http://schemas.microsoft.com/office/drawing/2014/main" id="{FF7B30FD-19DA-7A45-BBA5-4625161F5B61}"/>
                  </a:ext>
                </a:extLst>
              </p:cNvPr>
              <p:cNvSpPr txBox="1"/>
              <p:nvPr/>
            </p:nvSpPr>
            <p:spPr>
              <a:xfrm>
                <a:off x="445380" y="1294629"/>
                <a:ext cx="11539728" cy="332398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800" dirty="0"/>
                  <a:t>We use 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wlp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(C, Q) </a:t>
                </a:r>
                <a:r>
                  <a:rPr lang="en-US" altLang="zh-CN" sz="2800" dirty="0"/>
                  <a:t>instead of </a:t>
                </a:r>
                <a:r>
                  <a:rPr lang="en-US" altLang="zh-CN" sz="2800" dirty="0" err="1"/>
                  <a:t>wp</a:t>
                </a:r>
                <a:r>
                  <a:rPr lang="en-US" altLang="zh-CN" sz="2800" dirty="0"/>
                  <a:t>(C, Q) in following slides:</a:t>
                </a: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800" dirty="0"/>
                  <a:t>C is the program, Q is the intended </a:t>
                </a:r>
                <a:r>
                  <a:rPr lang="en-US" altLang="zh-CN" sz="2800" dirty="0" err="1"/>
                  <a:t>postcondition</a:t>
                </a:r>
                <a:endParaRPr lang="en-US" altLang="zh-CN" sz="2800" dirty="0"/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800" dirty="0"/>
                  <a:t>Name stands for weakest “liberal” precondition: it 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ignores termination</a:t>
                </a: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800" dirty="0"/>
                  <a:t>For all C and Q, it is guaranteed that 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{ 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wlp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(C, Q) } C {Q} </a:t>
                </a:r>
                <a:r>
                  <a:rPr lang="en-US" altLang="zh-CN" sz="2800" dirty="0"/>
                  <a:t>is true</a:t>
                </a:r>
              </a:p>
              <a:p>
                <a:pPr marL="342900" indent="-342900">
                  <a:lnSpc>
                    <a:spcPct val="150000"/>
                  </a:lnSpc>
                  <a:buFontTx/>
                  <a:buChar char="-"/>
                </a:pPr>
                <a:r>
                  <a:rPr lang="en-US" altLang="zh-CN" sz="2800" dirty="0"/>
                  <a:t>For all P, C and Q, {P} C {Q} </a:t>
                </a:r>
                <a:r>
                  <a:rPr lang="en-US" altLang="zh-CN" sz="2800" dirty="0" err="1"/>
                  <a:t>iff</a:t>
                </a:r>
                <a:r>
                  <a:rPr lang="en-US" altLang="zh-CN" sz="2800" dirty="0"/>
                  <a:t> </a:t>
                </a:r>
                <a:r>
                  <a:rPr lang="en-US" altLang="zh-CN" sz="2800" dirty="0">
                    <a:solidFill>
                      <a:prstClr val="black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P</a:t>
                </a:r>
                <a14:m>
                  <m:oMath xmlns:m="http://schemas.openxmlformats.org/officeDocument/2006/math">
                    <m:r>
                      <a:rPr lang="en-US" altLang="zh-CN" sz="28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US" altLang="zh-CN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→</m:t>
                    </m:r>
                  </m:oMath>
                </a14:m>
                <a:r>
                  <a:rPr lang="en-US" altLang="zh-CN" sz="2800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wlp(C, Q) </a:t>
                </a:r>
              </a:p>
            </p:txBody>
          </p:sp>
        </mc:Choice>
        <mc:Fallback xmlns="">
          <p:sp>
            <p:nvSpPr>
              <p:cNvPr id="4" name="TextBox 10">
                <a:extLst>
                  <a:ext uri="{FF2B5EF4-FFF2-40B4-BE49-F238E27FC236}">
                    <a16:creationId xmlns:a14="http://schemas.microsoft.com/office/drawing/2010/main" xmlns:a16="http://schemas.microsoft.com/office/drawing/2014/main" xmlns="" id="{FF7B30FD-19DA-7A45-BBA5-4625161F5B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380" y="1294629"/>
                <a:ext cx="11539728" cy="3323987"/>
              </a:xfrm>
              <a:prstGeom prst="rect">
                <a:avLst/>
              </a:prstGeom>
              <a:blipFill rotWithShape="0">
                <a:blip r:embed="rId2"/>
                <a:stretch>
                  <a:fillRect l="-1109" b="-23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1" descr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0814" y="5281385"/>
            <a:ext cx="1084899" cy="1576615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2971800" y="5178991"/>
            <a:ext cx="5766971" cy="890701"/>
          </a:xfrm>
          <a:prstGeom prst="wedgeRoundRectCallout">
            <a:avLst>
              <a:gd name="adj1" fmla="val 55399"/>
              <a:gd name="adj2" fmla="val 2746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 err="1">
                <a:solidFill>
                  <a:srgbClr val="C00000"/>
                </a:solidFill>
                <a:latin typeface="Bradley Hand ITC"/>
              </a:rPr>
              <a:t>Wlp</a:t>
            </a:r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 must be computable. We will introduce the details.</a:t>
            </a:r>
          </a:p>
        </p:txBody>
      </p:sp>
    </p:spTree>
    <p:extLst>
      <p:ext uri="{BB962C8B-B14F-4D97-AF65-F5344CB8AC3E}">
        <p14:creationId xmlns:p14="http://schemas.microsoft.com/office/powerpoint/2010/main" val="3054863026"/>
      </p:ext>
    </p:extLst>
  </p:cSld>
  <p:clrMapOvr>
    <a:masterClrMapping/>
  </p:clrMapOvr>
  <p:transition spd="med"/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Weakest Precondition </a:t>
            </a:r>
          </a:p>
        </p:txBody>
      </p:sp>
      <p:pic>
        <p:nvPicPr>
          <p:cNvPr id="4" name="Picture 21" descr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0814" y="5281385"/>
            <a:ext cx="1084899" cy="1576615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4402875" y="5094771"/>
            <a:ext cx="4367939" cy="974921"/>
          </a:xfrm>
          <a:prstGeom prst="wedgeRoundRectCallout">
            <a:avLst>
              <a:gd name="adj1" fmla="val 55399"/>
              <a:gd name="adj2" fmla="val 27467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This is clear because skip does nothing.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4768" y="2475266"/>
            <a:ext cx="2924175" cy="56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541330"/>
      </p:ext>
    </p:extLst>
  </p:cSld>
  <p:clrMapOvr>
    <a:masterClrMapping/>
  </p:clrMapOvr>
  <p:transition spd="med"/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Weakest Precondition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7843" y="2786253"/>
            <a:ext cx="3981450" cy="5905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859" y="1632901"/>
            <a:ext cx="2711417" cy="500164"/>
          </a:xfrm>
          <a:prstGeom prst="rect">
            <a:avLst/>
          </a:prstGeom>
        </p:spPr>
      </p:pic>
      <p:sp>
        <p:nvSpPr>
          <p:cNvPr id="5" name="Rounded Rectangular Callout 7">
            <a:extLst>
              <a:ext uri="{FF2B5EF4-FFF2-40B4-BE49-F238E27FC236}">
                <a16:creationId xmlns:a16="http://schemas.microsoft.com/office/drawing/2014/main" id="{09D21C5E-1E99-6348-8132-17FAEAD436DF}"/>
              </a:ext>
            </a:extLst>
          </p:cNvPr>
          <p:cNvSpPr/>
          <p:nvPr/>
        </p:nvSpPr>
        <p:spPr>
          <a:xfrm>
            <a:off x="436813" y="1811332"/>
            <a:ext cx="3641030" cy="974921"/>
          </a:xfrm>
          <a:prstGeom prst="wedgeRoundRectCallout">
            <a:avLst>
              <a:gd name="adj1" fmla="val 58413"/>
              <a:gd name="adj2" fmla="val 48101"/>
              <a:gd name="adj3" fmla="val 16667"/>
            </a:avLst>
          </a:prstGeom>
          <a:solidFill>
            <a:srgbClr val="FFFFFF"/>
          </a:solidFill>
          <a:ln w="38100" cap="flat">
            <a:solidFill>
              <a:srgbClr val="000000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Bradley Hand ITC"/>
              </a:rPr>
              <a:t>This is similar to AS in Hoare logic.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813" y="4074891"/>
            <a:ext cx="5905500" cy="6762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813" y="4878231"/>
            <a:ext cx="5572125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530181"/>
      </p:ext>
    </p:extLst>
  </p:cSld>
  <p:clrMapOvr>
    <a:masterClrMapping/>
  </p:clrMapOvr>
  <p:transition spd="med"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Weakest Precondition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3979" y="1993582"/>
            <a:ext cx="6296025" cy="6762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2318" y="3464242"/>
            <a:ext cx="7105650" cy="258127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883979" y="5451969"/>
            <a:ext cx="3434796" cy="500776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999282"/>
      </p:ext>
    </p:extLst>
  </p:cSld>
  <p:clrMapOvr>
    <a:masterClrMapping/>
  </p:clrMapOvr>
  <p:transition spd="med"/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>
            <a:spLocks/>
          </p:cNvSpPr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Weakest Precondition 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543" y="1661541"/>
            <a:ext cx="9572625" cy="15049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543" y="4278087"/>
            <a:ext cx="10879951" cy="179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209597"/>
      </p:ext>
    </p:extLst>
  </p:cSld>
  <p:clrMapOvr>
    <a:masterClrMapping/>
  </p:clrMapOvr>
  <p:transition spd="med"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3912" y="1178479"/>
            <a:ext cx="2924175" cy="5619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5274" y="2041388"/>
            <a:ext cx="3981450" cy="5905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4371" y="2932872"/>
            <a:ext cx="6296025" cy="6762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9686" y="3910081"/>
            <a:ext cx="9572625" cy="1504950"/>
          </a:xfrm>
          <a:prstGeom prst="rect">
            <a:avLst/>
          </a:prstGeom>
        </p:spPr>
      </p:pic>
      <p:sp>
        <p:nvSpPr>
          <p:cNvPr id="7" name="标题 1"/>
          <p:cNvSpPr txBox="1"/>
          <p:nvPr/>
        </p:nvSpPr>
        <p:spPr>
          <a:xfrm>
            <a:off x="0" y="348342"/>
            <a:ext cx="10165976" cy="63137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Weakest Precondition </a:t>
            </a:r>
          </a:p>
        </p:txBody>
      </p:sp>
    </p:spTree>
  </p:cSld>
  <p:clrMapOvr>
    <a:masterClrMapping/>
  </p:clrMapOvr>
  <p:transition spd="med"/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xfrm>
            <a:off x="-2" y="76193"/>
            <a:ext cx="11530015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3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lang="en-US" sz="4400" b="1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Thanks &amp; Questions</a:t>
            </a:r>
            <a:endParaRPr sz="4400" b="1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 主题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主题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312</TotalTime>
  <Words>6584</Words>
  <Application>Microsoft Office PowerPoint</Application>
  <PresentationFormat>宽屏</PresentationFormat>
  <Paragraphs>1069</Paragraphs>
  <Slides>161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161</vt:i4>
      </vt:variant>
    </vt:vector>
  </HeadingPairs>
  <TitlesOfParts>
    <vt:vector size="178" baseType="lpstr">
      <vt:lpstr>Adobe Hebrew</vt:lpstr>
      <vt:lpstr>CMMI10</vt:lpstr>
      <vt:lpstr>Microsoft JhengHei</vt:lpstr>
      <vt:lpstr>Microsoft YaHei UI</vt:lpstr>
      <vt:lpstr>幼圆</vt:lpstr>
      <vt:lpstr>Microsoft YaHei</vt:lpstr>
      <vt:lpstr>Microsoft YaHei</vt:lpstr>
      <vt:lpstr>Arial</vt:lpstr>
      <vt:lpstr>Bradley Hand ITC</vt:lpstr>
      <vt:lpstr>Calibri</vt:lpstr>
      <vt:lpstr>Calibri Light</vt:lpstr>
      <vt:lpstr>Cambria</vt:lpstr>
      <vt:lpstr>Cambria Math</vt:lpstr>
      <vt:lpstr>Consolas</vt:lpstr>
      <vt:lpstr>Helvetica</vt:lpstr>
      <vt:lpstr>Wingdings</vt:lpstr>
      <vt:lpstr>Office 主题</vt:lpstr>
      <vt:lpstr>Discrete Mathematics  (for Computer Science)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Part I: Computer Aided Reasoning Overview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Completeness Of Connectives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Part I: Computer Aided Reasoning Overview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Part I: Computer Aided Reasoning Overview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 &amp;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Discrete Mathematics  (for Computer Science)</dc:title>
  <dc:creator/>
  <cp:lastModifiedBy>哲 蒋</cp:lastModifiedBy>
  <cp:revision>929</cp:revision>
  <cp:lastPrinted>2019-09-09T02:36:00Z</cp:lastPrinted>
  <dcterms:created xsi:type="dcterms:W3CDTF">2024-12-19T02:10:46Z</dcterms:created>
  <dcterms:modified xsi:type="dcterms:W3CDTF">2025-12-25T05:41:39Z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3D137E6B64744F04A1FC2A77055DDCB0_12</vt:lpwstr>
  </property>
  <property fmtid="{D5CDD505-2E9C-101B-9397-08002B2CF9AE}" pid="3" name="KSOProductBuildVer">
    <vt:lpwstr>2052-12.1.0.19302</vt:lpwstr>
  </property>
</Properties>
</file>