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6" r:id="rId25"/>
    <p:sldId id="287" r:id="rId26"/>
    <p:sldId id="288" r:id="rId27"/>
    <p:sldId id="289" r:id="rId28"/>
    <p:sldId id="290" r:id="rId29"/>
    <p:sldId id="291" r:id="rId30"/>
    <p:sldId id="292" r:id="rId31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32"/>
  </p:normalViewPr>
  <p:slideViewPr>
    <p:cSldViewPr snapToGrid="0">
      <p:cViewPr varScale="1">
        <p:scale>
          <a:sx n="134" d="100"/>
          <a:sy n="134" d="100"/>
        </p:scale>
        <p:origin x="10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N"/>
              <a:t>最终会给出大约三种语言风格</a:t>
            </a:r>
            <a:r>
              <a:rPr lang="zh-CN" altLang="en-US"/>
              <a:t>，可以让同学们自己选择。</a:t>
            </a:r>
            <a:endParaRPr lang="en-US" altLang="zh-CN"/>
          </a:p>
          <a:p>
            <a:r>
              <a:rPr lang="zh-CN" altLang="en-US"/>
              <a:t>语言风格涵盖的面其实比较广，包含语法基础特点、类型特点等等。推荐选择的时候也结合后续的任务选择进行考虑。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2EE9F-BD33-50B5-29FB-359AB51C2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0255E2-82C2-813A-956F-528D88CFFF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9BAB0B-32EC-FD7D-F9FD-2957553F84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3F9809-64B2-F11A-1261-24BFD3449B5C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421044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1C24A-0EC7-0B05-7E71-800C8A599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D8FC90-7F86-48CB-F86A-8488398CFE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F4D28B-0E85-2422-142D-547A695682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N"/>
              <a:t>以最终文档为准</a:t>
            </a: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987E36-BB50-FA32-6A4A-AAFAC6DD967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80739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FBEF8-4D27-6977-F6A6-20B94BE66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90D2F4-1F2D-5947-088C-44AE7529C8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889C8E-555A-59C7-E994-C70680E967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N"/>
              <a:t>以最终文档为准</a:t>
            </a: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A64ED1-7E19-4B9E-F4C8-BC21DC23433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4844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CAB36-0A75-B618-CA8B-42A565B26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BC4F8A-C77C-96D7-5FC0-890C158333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7949AD-71F4-6E5A-9FC8-39314B180F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N"/>
              <a:t>如果在答辩中明显体现出对设计和实现过程不理解</a:t>
            </a:r>
            <a:r>
              <a:rPr lang="zh-CN" altLang="en-US"/>
              <a:t>、无法融会贯通课堂内容的，可能会被判为 </a:t>
            </a:r>
            <a:r>
              <a:rPr lang="en-US" altLang="zh-CN"/>
              <a:t>AI</a:t>
            </a:r>
            <a:r>
              <a:rPr lang="zh-CN" altLang="en-US"/>
              <a:t> 抄袭。</a:t>
            </a:r>
            <a:endParaRPr lang="en-CN"/>
          </a:p>
          <a:p>
            <a:r>
              <a:rPr lang="en-CN"/>
              <a:t>最后可以提一嘴</a:t>
            </a:r>
            <a:r>
              <a:rPr lang="zh-CN" altLang="en-US"/>
              <a:t> </a:t>
            </a:r>
            <a:r>
              <a:rPr lang="en-US" altLang="zh-CN"/>
              <a:t>lab</a:t>
            </a:r>
            <a:r>
              <a:rPr lang="zh-CN" altLang="en-US"/>
              <a:t> 大约在国庆假期期间发布。</a:t>
            </a: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67E339-5133-0C6E-9E0E-9BFEE17E428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2965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B89CF9-F8D8-4CCC-A257-6DE6A370C5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buNone/>
              <a:defRPr sz="4400">
                <a:latin typeface="+mj-lt"/>
                <a:ea typeface="+mj-lt"/>
                <a:cs typeface="+mj-lt"/>
              </a:defRPr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7489163-420C-40B9-A6B0-7D024352F4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204E3C-C592-4BBA-AA67-012927511FD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A0C70A-5066-4CF6-97F0-86AB7C28E37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E361C3-C043-4A6E-BDCE-8DA1E7D90A3B}" type="slidenum">
              <a:t>‹#›</a:t>
            </a:fld>
            <a:endParaRPr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9FA25068-95BE-F84A-896E-9E89F943483E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1100"/>
            </a:lvl1pPr>
          </a:lstStyle>
          <a:p>
            <a:r>
              <a:t>上海交通大学并行与分布式系统研究所（IPADS@SJTU）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4BB9DF-2129-4B30-A0CB-00B5CCA4D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buNone/>
              <a:defRPr b="1"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FB2FD2-58C9-4D2B-B2D7-B77DBB833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buNone/>
              <a:defRPr sz="2400" b="1" i="0">
                <a:latin typeface="+mn-lt"/>
                <a:ea typeface="+mn-lt"/>
                <a:cs typeface="+mn-lt"/>
              </a:defRPr>
            </a:lvl1pPr>
            <a:lvl2pPr>
              <a:lnSpc>
                <a:spcPct val="120000"/>
              </a:lnSpc>
              <a:buNone/>
              <a:defRPr sz="2000" b="0" i="0">
                <a:latin typeface="+mn-lt"/>
                <a:ea typeface="+mn-lt"/>
                <a:cs typeface="+mn-lt"/>
              </a:defRPr>
            </a:lvl2pPr>
            <a:lvl3pPr>
              <a:lnSpc>
                <a:spcPct val="120000"/>
              </a:lnSpc>
              <a:buNone/>
              <a:defRPr sz="2000" b="0" i="0">
                <a:latin typeface="+mn-lt"/>
                <a:ea typeface="+mn-lt"/>
                <a:cs typeface="+mn-lt"/>
              </a:defRPr>
            </a:lvl3pPr>
            <a:lvl4pPr>
              <a:lnSpc>
                <a:spcPct val="120000"/>
              </a:lnSpc>
              <a:buNone/>
              <a:defRPr sz="1800" b="0" i="0">
                <a:latin typeface="+mn-lt"/>
                <a:ea typeface="+mn-lt"/>
                <a:cs typeface="+mn-lt"/>
              </a:defRPr>
            </a:lvl4pPr>
            <a:lvl5pPr>
              <a:lnSpc>
                <a:spcPct val="120000"/>
              </a:lnSpc>
              <a:buNone/>
              <a:defRPr sz="1800" b="0" i="0">
                <a:latin typeface="+mn-lt"/>
                <a:ea typeface="+mn-lt"/>
                <a:cs typeface="+mn-lt"/>
              </a:defRPr>
            </a:lvl5pPr>
          </a:lstStyle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E18343-6F26-4180-9F15-3490C5654AB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990225E-4991-43F8-8A4F-7A9DE80097F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E361C3-C043-4A6E-BDCE-8DA1E7D90A3B}" type="slidenum">
              <a:t>‹#›</a:t>
            </a:fld>
            <a:endParaRPr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F789912-585E-44ED-9A35-D3CD6481964A}"/>
              </a:ext>
            </a:extLst>
          </p:cNvPr>
          <p:cNvSpPr>
            <a:spLocks noGrp="1"/>
          </p:cNvSpPr>
          <p:nvPr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>
            <a:spLocks noGrp="1"/>
          </p:cNvSpPr>
          <p:nvPr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页脚占位符 4">
            <a:extLst>
              <a:ext uri="{FF2B5EF4-FFF2-40B4-BE49-F238E27FC236}">
                <a16:creationId xmlns:a16="http://schemas.microsoft.com/office/drawing/2014/main" id="{6608DAFC-F7CB-BF45-A12C-3E5B3C748823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/>
          <a:lstStyle>
            <a:lvl1pPr algn="ctr">
              <a:buNone/>
              <a:defRPr sz="1100"/>
            </a:lvl1pPr>
          </a:lstStyle>
          <a:p>
            <a:r>
              <a:t>上海交通大学并行与分布式系统研究所（IPADS@SJTU）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E737EC-50D8-4066-9A5B-B2F2B3261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buNone/>
              <a:defRPr sz="4000" b="1" cap="all">
                <a:latin typeface="+mj-lt"/>
                <a:ea typeface="+mj-lt"/>
                <a:cs typeface="+mj-lt"/>
              </a:defRPr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58D66DC-4DFE-41C3-A681-706615113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buNone/>
            </a:pPr>
            <a:r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354206-11C3-46BD-9C89-5FEA6F6F7CB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38C5D61-0DF4-429D-A479-13E085A0AA6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E361C3-C043-4A6E-BDCE-8DA1E7D90A3B}" type="slidenum">
              <a:t>‹#›</a:t>
            </a:fld>
            <a:endParaRPr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>
            <a:spLocks noGrp="1"/>
          </p:cNvSpPr>
          <p:nvPr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页脚占位符 4">
            <a:extLst>
              <a:ext uri="{FF2B5EF4-FFF2-40B4-BE49-F238E27FC236}">
                <a16:creationId xmlns:a16="http://schemas.microsoft.com/office/drawing/2014/main" id="{222B87CB-0BF3-3A40-9555-EFDE398401FB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6E3681A-3E02-46ED-85DF-1DEF2F997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A36D934-6CA7-459A-B5C1-5CA900321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第二级</a:t>
            </a:r>
          </a:p>
          <a:p>
            <a:pPr>
              <a:buNone/>
            </a:pPr>
            <a:r>
              <a:t>第三级</a:t>
            </a:r>
          </a:p>
          <a:p>
            <a:pPr>
              <a:buNone/>
            </a:pPr>
            <a:r>
              <a:t>第四级</a:t>
            </a:r>
          </a:p>
          <a:p>
            <a:pPr>
              <a:buNone/>
            </a:pPr>
            <a:r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BA96C8E-B259-4316-A5FF-F1EDB1F7850C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  <a:latin typeface="DengXian"/>
                <a:ea typeface="DengXian"/>
                <a:cs typeface="DengXian"/>
              </a:defRPr>
            </a:lvl1pPr>
          </a:lstStyle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B98837-A74E-40F6-88FA-DB372DDABD29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  <a:latin typeface="DengXian"/>
                <a:ea typeface="DengXian"/>
                <a:cs typeface="DengXian"/>
              </a:defRPr>
            </a:lvl1pPr>
          </a:lstStyle>
          <a:p>
            <a:fld id="{ADE361C3-C043-4A6E-BDCE-8DA1E7D90A3B}" type="slidenum">
              <a:t>‹#›</a:t>
            </a:fld>
            <a:endParaRPr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DC863AB-1CA3-014A-96B6-C1A16FEA03AC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</a:defRPr>
            </a:lvl1pPr>
          </a:lstStyle>
          <a:p>
            <a:pPr algn="ctr">
              <a:buNone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dt="0"/>
  <p:txStyles>
    <p:titleStyle>
      <a:lvl1pPr algn="l" defTabSz="914400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lnSpc>
          <a:spcPct val="120000"/>
        </a:lnSpc>
        <a:spcBef>
          <a:spcPts val="1200"/>
        </a:spcBef>
        <a:buFont typeface="Arial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1pPr>
      <a:lvl2pPr marL="742950" indent="-285750" algn="l" defTabSz="914400">
        <a:lnSpc>
          <a:spcPct val="120000"/>
        </a:lnSpc>
        <a:spcBef>
          <a:spcPct val="20000"/>
        </a:spcBef>
        <a:buFont typeface="Arial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120000"/>
        </a:lnSpc>
        <a:spcBef>
          <a:spcPct val="20000"/>
        </a:spcBef>
        <a:buFont typeface="Arial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120000"/>
        </a:lnSpc>
        <a:spcBef>
          <a:spcPct val="20000"/>
        </a:spcBef>
        <a:buFont typeface="Arial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120000"/>
        </a:lnSpc>
        <a:spcBef>
          <a:spcPct val="20000"/>
        </a:spcBef>
        <a:buFont typeface="Arial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345332"/>
            <a:ext cx="7772400" cy="230425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None/>
            </a:pPr>
            <a:r>
              <a:rPr sz="4800"/>
              <a:t>导论</a:t>
            </a:r>
            <a:br/>
            <a:r>
              <a:rPr sz="3600"/>
              <a:t>关于编译原理、技术与编程语言</a:t>
            </a:r>
            <a:endParaRPr sz="4800"/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sz="1800">
                <a:solidFill>
                  <a:schemeClr val="tx1">
                    <a:lumMod val="75000"/>
                    <a:lumOff val="25000"/>
                  </a:schemeClr>
                </a:solidFill>
              </a:rPr>
              <a:t>吴明瑜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sz="1800">
                <a:solidFill>
                  <a:schemeClr val="tx1">
                    <a:lumMod val="75000"/>
                    <a:lumOff val="25000"/>
                  </a:schemeClr>
                </a:solidFill>
              </a:rPr>
              <a:t>上海交通大学并行与分布式系统研究所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sz="1800">
                <a:solidFill>
                  <a:schemeClr val="tx1">
                    <a:lumMod val="50000"/>
                    <a:lumOff val="50000"/>
                  </a:schemeClr>
                </a:solidFill>
              </a:rPr>
              <a:t>https://ipads.se.sjtu.edu.cn/courses/compilers</a:t>
            </a: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>
            <a:spLocks noGrp="1"/>
          </p:cNvSpPr>
          <p:nvPr/>
        </p:nvSpPr>
        <p:spPr>
          <a:xfrm>
            <a:off x="467544" y="252559"/>
            <a:ext cx="3600400" cy="504056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indent="0" algn="ctr" defTabSz="914400">
              <a:lnSpc>
                <a:spcPct val="120000"/>
              </a:lnSpc>
              <a:spcBef>
                <a:spcPts val="1200"/>
              </a:spcBef>
              <a:buFont typeface="Arial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+mn-ea"/>
              </a:defRPr>
            </a:lvl1pPr>
            <a:lvl2pPr marL="457200" indent="0" algn="ctr" defTabSz="914400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+mn-ea"/>
              </a:defRPr>
            </a:lvl2pPr>
            <a:lvl3pPr marL="914400" indent="0" algn="ctr" defTabSz="914400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+mn-ea"/>
              </a:defRPr>
            </a:lvl3pPr>
            <a:lvl4pPr marL="1371600" indent="0" algn="ctr" defTabSz="914400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+mn-ea"/>
              </a:defRPr>
            </a:lvl4pPr>
            <a:lvl5pPr marL="1828800" indent="0" algn="ctr" defTabSz="914400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+mn-ea"/>
              </a:defRPr>
            </a:lvl5pPr>
            <a:lvl6pPr marL="2286000" indent="0" algn="ctr" defTabSz="914400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6pPr>
            <a:lvl7pPr marL="2743200" indent="0" algn="ctr" defTabSz="914400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7pPr>
            <a:lvl8pPr marL="3200400" indent="0" algn="ctr" defTabSz="914400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8pPr>
            <a:lvl9pPr marL="3657600" indent="0" algn="ctr" defTabSz="914400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9pPr>
          </a:lstStyle>
          <a:p>
            <a:pPr algn="l">
              <a:buNone/>
            </a:pPr>
            <a:r>
              <a:rPr sz="140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ea typeface="Arial"/>
                <a:cs typeface="Arial"/>
              </a:rPr>
              <a:t>SE3355 · 编译原理（2026秋）</a:t>
            </a:r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13A0C70A-5066-4CF6-97F0-86AB7C28E37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75FED6-38D0-DE9C-92C0-6E7FA635581C}" type="slidenum">
              <a:rPr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8067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任课教师与TA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2598689-54C9-18A7-3A19-ED76AA08988F}" type="slidenum">
              <a:rPr/>
              <a:t>2</a:t>
            </a:fld>
            <a:endParaRPr/>
          </a:p>
        </p:txBody>
      </p:sp>
      <p:sp>
        <p:nvSpPr>
          <p:cNvPr id="7" name="right-head-15">
            <a:extLst>
              <a:ext uri="{FF2B5EF4-FFF2-40B4-BE49-F238E27FC236}">
                <a16:creationId xmlns:a16="http://schemas.microsoft.com/office/drawing/2014/main" id="{C9C4B2F0-CB1A-4E9A-8C29-419EA966B689}"/>
              </a:ext>
            </a:extLst>
          </p:cNvPr>
          <p:cNvSpPr>
            <a:spLocks noGrp="1"/>
          </p:cNvSpPr>
          <p:nvPr/>
        </p:nvSpPr>
        <p:spPr>
          <a:xfrm>
            <a:off x="6286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500" b="1">
                <a:solidFill>
                  <a:srgbClr val="BE384B"/>
                </a:solidFill>
              </a:defRPr>
            </a:pPr>
            <a:r>
              <a:rPr b="1">
                <a:solidFill>
                  <a:srgbClr val="BE384B"/>
                </a:solidFill>
              </a:rPr>
              <a:t>吴明瑜</a:t>
            </a:r>
          </a:p>
        </p:txBody>
      </p:sp>
      <p:sp>
        <p:nvSpPr>
          <p:cNvPr id="10" name="right-bg-15">
            <a:extLst>
              <a:ext uri="{FF2B5EF4-FFF2-40B4-BE49-F238E27FC236}">
                <a16:creationId xmlns:a16="http://schemas.microsoft.com/office/drawing/2014/main" id="{8D2027AD-16E3-4BF6-8576-4B532400A343}"/>
              </a:ext>
            </a:extLst>
          </p:cNvPr>
          <p:cNvSpPr>
            <a:spLocks noGrp="1"/>
          </p:cNvSpPr>
          <p:nvPr/>
        </p:nvSpPr>
        <p:spPr>
          <a:xfrm>
            <a:off x="628650" y="1866900"/>
            <a:ext cx="3695700" cy="226695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1" name="right-code-15">
            <a:extLst>
              <a:ext uri="{FF2B5EF4-FFF2-40B4-BE49-F238E27FC236}">
                <a16:creationId xmlns:a16="http://schemas.microsoft.com/office/drawing/2014/main" id="{CCEB8452-103C-49B5-8854-1B2093FA2BB6}"/>
              </a:ext>
            </a:extLst>
          </p:cNvPr>
          <p:cNvSpPr>
            <a:spLocks noGrp="1"/>
          </p:cNvSpPr>
          <p:nvPr/>
        </p:nvSpPr>
        <p:spPr>
          <a:xfrm>
            <a:off x="800100" y="2000250"/>
            <a:ext cx="342900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600">
                <a:solidFill>
                  <a:srgbClr val="3F3F3F"/>
                </a:solidFill>
              </a:rPr>
              <a:t>mingyuwu@sjtu.edu.cn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endParaRPr sz="1600">
              <a:solidFill>
                <a:srgbClr val="3F3F3F"/>
              </a:solidFill>
            </a:endParaRPr>
          </a:p>
          <a:p>
            <a:pPr algn="l">
              <a:buNone/>
              <a:defRPr sz="1013">
                <a:solidFill>
                  <a:srgbClr val="3F3F3F"/>
                </a:solidFill>
              </a:defRPr>
            </a:pPr>
            <a:r>
              <a:rPr sz="1400"/>
              <a:t>软件楼 3403</a:t>
            </a:r>
            <a:endParaRPr sz="1600">
              <a:solidFill>
                <a:srgbClr val="3F3F3F"/>
              </a:solidFill>
            </a:endParaRPr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D2AD0146-56CB-4FA6-9F3B-5B620BE4C5BE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73F726E7-0A83-4097-AC71-F784ACBA2D31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答疑：可通过邮件或微信预约，也可以在课后直接交流。</a:t>
            </a:r>
          </a:p>
        </p:txBody>
      </p:sp>
      <p:sp>
        <p:nvSpPr>
          <p:cNvPr id="3" name="left-head-15">
            <a:extLst>
              <a:ext uri="{FF2B5EF4-FFF2-40B4-BE49-F238E27FC236}">
                <a16:creationId xmlns:a16="http://schemas.microsoft.com/office/drawing/2014/main" id="{945F31A1-C60F-1C75-DBB9-37C7ED12EA2D}"/>
              </a:ext>
            </a:extLst>
          </p:cNvPr>
          <p:cNvSpPr>
            <a:spLocks noGrp="1"/>
          </p:cNvSpPr>
          <p:nvPr/>
        </p:nvSpPr>
        <p:spPr>
          <a:xfrm>
            <a:off x="4914902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500" b="1">
                <a:solidFill>
                  <a:srgbClr val="BE384B"/>
                </a:solidFill>
              </a:defRPr>
            </a:pPr>
            <a:r>
              <a:rPr sz="1500" b="1">
                <a:solidFill>
                  <a:srgbClr val="BE384B"/>
                </a:solidFill>
              </a:rPr>
              <a:t>助教信息</a:t>
            </a:r>
          </a:p>
        </p:txBody>
      </p:sp>
      <p:sp>
        <p:nvSpPr>
          <p:cNvPr id="5" name="left-bg-15">
            <a:extLst>
              <a:ext uri="{FF2B5EF4-FFF2-40B4-BE49-F238E27FC236}">
                <a16:creationId xmlns:a16="http://schemas.microsoft.com/office/drawing/2014/main" id="{D10134AB-CFD1-0459-8BED-C9C7F97C07CE}"/>
              </a:ext>
            </a:extLst>
          </p:cNvPr>
          <p:cNvSpPr>
            <a:spLocks noGrp="1"/>
          </p:cNvSpPr>
          <p:nvPr/>
        </p:nvSpPr>
        <p:spPr>
          <a:xfrm>
            <a:off x="4914902" y="1866900"/>
            <a:ext cx="3695700" cy="226695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left-code-15">
            <a:extLst>
              <a:ext uri="{FF2B5EF4-FFF2-40B4-BE49-F238E27FC236}">
                <a16:creationId xmlns:a16="http://schemas.microsoft.com/office/drawing/2014/main" id="{F97282BE-CEEC-4B8B-22AD-283CC33CFEC8}"/>
              </a:ext>
            </a:extLst>
          </p:cNvPr>
          <p:cNvSpPr>
            <a:spLocks noGrp="1"/>
          </p:cNvSpPr>
          <p:nvPr/>
        </p:nvSpPr>
        <p:spPr>
          <a:xfrm>
            <a:off x="5086352" y="2000251"/>
            <a:ext cx="3429000" cy="1676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400">
                <a:solidFill>
                  <a:srgbClr val="3F3F3F"/>
                </a:solidFill>
              </a:rPr>
              <a:t>任柏俊</a:t>
            </a:r>
          </a:p>
          <a:p>
            <a:pPr>
              <a:buNone/>
              <a:defRPr sz="1088">
                <a:solidFill>
                  <a:srgbClr val="3F3F3F"/>
                </a:solidFill>
              </a:defRPr>
            </a:pPr>
            <a:r>
              <a:rPr sz="1400">
                <a:solidFill>
                  <a:srgbClr val="3F3F3F"/>
                </a:solidFill>
              </a:rPr>
              <a:t>renbojun@sjtu.edu.cn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endParaRPr sz="1400">
              <a:solidFill>
                <a:srgbClr val="3F3F3F"/>
              </a:solidFill>
            </a:endParaRPr>
          </a:p>
          <a:p>
            <a:pPr algn="l">
              <a:buNone/>
              <a:defRPr sz="1140">
                <a:solidFill>
                  <a:srgbClr val="3F3F3F"/>
                </a:solidFill>
              </a:defRPr>
            </a:pPr>
            <a:r>
              <a:rPr sz="1400">
                <a:solidFill>
                  <a:srgbClr val="3F3F3F"/>
                </a:solidFill>
              </a:rPr>
              <a:t>郝宇航</a:t>
            </a:r>
          </a:p>
          <a:p>
            <a:pPr>
              <a:buNone/>
              <a:defRPr sz="1140">
                <a:solidFill>
                  <a:srgbClr val="3F3F3F"/>
                </a:solidFill>
              </a:defRPr>
            </a:pPr>
            <a:r>
              <a:rPr sz="1400">
                <a:solidFill>
                  <a:srgbClr val="3F3F3F"/>
                </a:solidFill>
              </a:rPr>
              <a:t>yuhanghao@sjtu.edu.cn</a:t>
            </a:r>
          </a:p>
          <a:p>
            <a:pPr algn="l">
              <a:buNone/>
              <a:defRPr sz="1140">
                <a:solidFill>
                  <a:srgbClr val="3F3F3F"/>
                </a:solidFill>
              </a:defRPr>
            </a:pPr>
            <a:endParaRPr sz="1400">
              <a:solidFill>
                <a:srgbClr val="3F3F3F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BB2BF2C-21D6-0E1D-F7E7-685C882CB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390" y="-6316"/>
            <a:ext cx="1507020" cy="239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课程资料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202359C0-8A7A-196E-DD58-8E6569619F09}" type="slidenum">
              <a:rPr/>
              <a:t>3</a:t>
            </a:fld>
            <a:endParaRPr/>
          </a:p>
        </p:txBody>
      </p:sp>
      <p:sp>
        <p:nvSpPr>
          <p:cNvPr id="5" name="divider-480-150">
            <a:extLst>
              <a:ext uri="{FF2B5EF4-FFF2-40B4-BE49-F238E27FC236}">
                <a16:creationId xmlns:a16="http://schemas.microsoft.com/office/drawing/2014/main" id="{A9F2B42E-E0EC-4819-B934-234C4C5A8E0B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9D9D9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left-head-15">
            <a:extLst>
              <a:ext uri="{FF2B5EF4-FFF2-40B4-BE49-F238E27FC236}">
                <a16:creationId xmlns:a16="http://schemas.microsoft.com/office/drawing/2014/main" id="{7E2812D6-D165-4070-BCE0-B61252CD2184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500" b="1">
                <a:solidFill>
                  <a:srgbClr val="BE384B"/>
                </a:solidFill>
              </a:defRPr>
            </a:pPr>
            <a:r>
              <a:rPr sz="1500" b="1">
                <a:solidFill>
                  <a:srgbClr val="BE384B"/>
                </a:solidFill>
              </a:rPr>
              <a:t>课程网站与 Canvas</a:t>
            </a:r>
          </a:p>
        </p:txBody>
      </p:sp>
      <p:sp>
        <p:nvSpPr>
          <p:cNvPr id="7" name="right-head-15">
            <a:extLst>
              <a:ext uri="{FF2B5EF4-FFF2-40B4-BE49-F238E27FC236}">
                <a16:creationId xmlns:a16="http://schemas.microsoft.com/office/drawing/2014/main" id="{C9C4B2F0-CB1A-4E9A-8C29-419EA966B689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500" b="1">
                <a:solidFill>
                  <a:srgbClr val="BE384B"/>
                </a:solidFill>
              </a:defRPr>
            </a:pPr>
            <a:r>
              <a:rPr sz="1500" b="1">
                <a:solidFill>
                  <a:srgbClr val="BE384B"/>
                </a:solidFill>
              </a:rPr>
              <a:t>教材</a:t>
            </a:r>
          </a:p>
        </p:txBody>
      </p:sp>
      <p:sp>
        <p:nvSpPr>
          <p:cNvPr id="8" name="left-bg-15">
            <a:extLst>
              <a:ext uri="{FF2B5EF4-FFF2-40B4-BE49-F238E27FC236}">
                <a16:creationId xmlns:a16="http://schemas.microsoft.com/office/drawing/2014/main" id="{0D2F19FB-08F8-441B-A9BE-4EABFFD82F88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26695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9" name="left-code-15">
            <a:extLst>
              <a:ext uri="{FF2B5EF4-FFF2-40B4-BE49-F238E27FC236}">
                <a16:creationId xmlns:a16="http://schemas.microsoft.com/office/drawing/2014/main" id="{11B12C09-7DDE-4A29-8ACB-7EA89DAA124E}"/>
              </a:ext>
            </a:extLst>
          </p:cNvPr>
          <p:cNvSpPr>
            <a:spLocks noGrp="1"/>
          </p:cNvSpPr>
          <p:nvPr/>
        </p:nvSpPr>
        <p:spPr>
          <a:xfrm>
            <a:off x="723900" y="2000250"/>
            <a:ext cx="342900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400" dirty="0" err="1">
                <a:solidFill>
                  <a:srgbClr val="3F3F3F"/>
                </a:solidFill>
              </a:rPr>
              <a:t>课程网站</a:t>
            </a:r>
            <a:endParaRPr sz="1400" dirty="0">
              <a:solidFill>
                <a:srgbClr val="3F3F3F"/>
              </a:solidFill>
            </a:endParaRPr>
          </a:p>
          <a:p>
            <a:pPr algn="l">
              <a:buNone/>
              <a:defRPr sz="1140">
                <a:solidFill>
                  <a:srgbClr val="3F3F3F"/>
                </a:solidFill>
              </a:defRPr>
            </a:pPr>
            <a:r>
              <a:rPr sz="1400" dirty="0" err="1"/>
              <a:t>ipads.sjtu.edu.cn</a:t>
            </a:r>
            <a:r>
              <a:rPr sz="1400" dirty="0"/>
              <a:t>/courses/compilers</a:t>
            </a:r>
          </a:p>
          <a:p>
            <a:pPr algn="l">
              <a:buNone/>
              <a:defRPr sz="1140">
                <a:solidFill>
                  <a:srgbClr val="3F3F3F"/>
                </a:solidFill>
              </a:defRPr>
            </a:pPr>
            <a:endParaRPr sz="1200" dirty="0">
              <a:solidFill>
                <a:srgbClr val="3F3F3F"/>
              </a:solidFill>
            </a:endParaRPr>
          </a:p>
          <a:p>
            <a:pPr algn="l">
              <a:buNone/>
              <a:defRPr sz="1140">
                <a:solidFill>
                  <a:srgbClr val="3F3F3F"/>
                </a:solidFill>
              </a:defRPr>
            </a:pPr>
            <a:endParaRPr sz="1200" dirty="0">
              <a:solidFill>
                <a:srgbClr val="3F3F3F"/>
              </a:solidFill>
            </a:endParaRPr>
          </a:p>
          <a:p>
            <a:pPr algn="l">
              <a:buNone/>
              <a:defRPr sz="1140">
                <a:solidFill>
                  <a:srgbClr val="3F3F3F"/>
                </a:solidFill>
              </a:defRPr>
            </a:pPr>
            <a:r>
              <a:rPr sz="1400" dirty="0" err="1">
                <a:solidFill>
                  <a:srgbClr val="3F3F3F"/>
                </a:solidFill>
              </a:rPr>
              <a:t>Canvas未启用</a:t>
            </a:r>
            <a:endParaRPr sz="1200" dirty="0">
              <a:solidFill>
                <a:srgbClr val="3F3F3F"/>
              </a:solidFill>
            </a:endParaRP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endParaRPr sz="1100" dirty="0">
              <a:solidFill>
                <a:srgbClr val="3F3F3F"/>
              </a:solidFill>
            </a:endParaRPr>
          </a:p>
        </p:txBody>
      </p:sp>
      <p:sp>
        <p:nvSpPr>
          <p:cNvPr id="10" name="right-bg-15">
            <a:extLst>
              <a:ext uri="{FF2B5EF4-FFF2-40B4-BE49-F238E27FC236}">
                <a16:creationId xmlns:a16="http://schemas.microsoft.com/office/drawing/2014/main" id="{8D2027AD-16E3-4BF6-8576-4B532400A343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26695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1" name="right-code-15">
            <a:extLst>
              <a:ext uri="{FF2B5EF4-FFF2-40B4-BE49-F238E27FC236}">
                <a16:creationId xmlns:a16="http://schemas.microsoft.com/office/drawing/2014/main" id="{CCEB8452-103C-49B5-8854-1B2093FA2BB6}"/>
              </a:ext>
            </a:extLst>
          </p:cNvPr>
          <p:cNvSpPr>
            <a:spLocks noGrp="1"/>
          </p:cNvSpPr>
          <p:nvPr/>
        </p:nvSpPr>
        <p:spPr>
          <a:xfrm>
            <a:off x="5067300" y="2000250"/>
            <a:ext cx="342900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Modern Compiler </a:t>
            </a:r>
            <a:r>
              <a:rPr sz="1200"/>
              <a:t>Implementation in C</a:t>
            </a:r>
            <a:endParaRPr sz="1200">
              <a:solidFill>
                <a:srgbClr val="3F3F3F"/>
              </a:solidFill>
            </a:endParaRPr>
          </a:p>
          <a:p>
            <a:pPr algn="l">
              <a:buNone/>
              <a:defRPr sz="1013">
                <a:solidFill>
                  <a:srgbClr val="3F3F3F"/>
                </a:solidFill>
              </a:defRPr>
            </a:pPr>
            <a:r>
              <a:rPr sz="1200"/>
              <a:t>Andrew W. Appel</a:t>
            </a:r>
            <a:endParaRPr sz="1200">
              <a:solidFill>
                <a:srgbClr val="3F3F3F"/>
              </a:solidFill>
            </a:endParaRP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200" b="1">
                <a:solidFill>
                  <a:srgbClr val="3F3F3F"/>
                </a:solidFill>
              </a:rPr>
              <a:t>“The Tiger Book”</a:t>
            </a:r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D2AD0146-56CB-4FA6-9F3B-5B620BE4C5BE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73F726E7-0A83-4097-AC71-F784ACBA2D31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教材暂用虎书，但主要内容参考讲义。</a:t>
            </a:r>
          </a:p>
        </p:txBody>
      </p:sp>
      <p:pic>
        <p:nvPicPr>
          <p:cNvPr id="26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6057" y="2409825"/>
            <a:ext cx="1259293" cy="166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>
              <a:buNone/>
              <a:defRPr sz="3225" b="1">
                <a:solidFill>
                  <a:srgbClr val="BE384B"/>
                </a:solidFill>
              </a:defRPr>
            </a:pPr>
            <a:r>
              <a:rPr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评分构成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FD6AB9A-5F9E-5F59-51AB-3C8734130965}" type="slidenum">
              <a:rPr/>
              <a:t>4</a:t>
            </a:fld>
            <a:endParaRPr/>
          </a:p>
        </p:txBody>
      </p:sp>
      <p:sp>
        <p:nvSpPr>
          <p:cNvPr id="5" name="heading-0">
            <a:extLst>
              <a:ext uri="{FF2B5EF4-FFF2-40B4-BE49-F238E27FC236}">
                <a16:creationId xmlns:a16="http://schemas.microsoft.com/office/drawing/2014/main" id="{735CA19D-1F18-462E-A066-E80097143B05}"/>
              </a:ext>
            </a:extLst>
          </p:cNvPr>
          <p:cNvSpPr>
            <a:spLocks noGrp="1"/>
          </p:cNvSpPr>
          <p:nvPr/>
        </p:nvSpPr>
        <p:spPr>
          <a:xfrm>
            <a:off x="571500" y="1390650"/>
            <a:ext cx="25908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Lab · 60%</a:t>
            </a:r>
          </a:p>
        </p:txBody>
      </p:sp>
      <p:sp>
        <p:nvSpPr>
          <p:cNvPr id="6" name="panel-0">
            <a:extLst>
              <a:ext uri="{FF2B5EF4-FFF2-40B4-BE49-F238E27FC236}">
                <a16:creationId xmlns:a16="http://schemas.microsoft.com/office/drawing/2014/main" id="{288AC704-5F88-41AE-A1E6-B383F92BACE4}"/>
              </a:ext>
            </a:extLst>
          </p:cNvPr>
          <p:cNvSpPr>
            <a:spLocks noGrp="1"/>
          </p:cNvSpPr>
          <p:nvPr/>
        </p:nvSpPr>
        <p:spPr>
          <a:xfrm>
            <a:off x="495300" y="1866900"/>
            <a:ext cx="268605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" name="content-0">
            <a:extLst>
              <a:ext uri="{FF2B5EF4-FFF2-40B4-BE49-F238E27FC236}">
                <a16:creationId xmlns:a16="http://schemas.microsoft.com/office/drawing/2014/main" id="{CF9180A3-78B6-420E-885C-8090ADFC6E4B}"/>
              </a:ext>
            </a:extLst>
          </p:cNvPr>
          <p:cNvSpPr>
            <a:spLocks noGrp="1"/>
          </p:cNvSpPr>
          <p:nvPr/>
        </p:nvSpPr>
        <p:spPr>
          <a:xfrm>
            <a:off x="657225" y="2038350"/>
            <a:ext cx="2362200" cy="2266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lang="en-US" altLang="zh-CN" sz="1400" b="0" dirty="0">
                <a:solidFill>
                  <a:srgbClr val="3F3F3F"/>
                </a:solidFill>
              </a:rPr>
              <a:t>1</a:t>
            </a:r>
            <a:r>
              <a:rPr lang="zh-CN" altLang="en-US" sz="1400" b="0" dirty="0">
                <a:solidFill>
                  <a:srgbClr val="3F3F3F"/>
                </a:solidFill>
              </a:rPr>
              <a:t>个完整的编程语言</a:t>
            </a:r>
            <a:r>
              <a:rPr lang="en-US" altLang="zh-CN" sz="1400" b="0" dirty="0">
                <a:solidFill>
                  <a:srgbClr val="3F3F3F"/>
                </a:solidFill>
              </a:rPr>
              <a:t>/</a:t>
            </a:r>
            <a:r>
              <a:rPr lang="zh-CN" altLang="en-US" sz="1400" b="0" dirty="0">
                <a:solidFill>
                  <a:srgbClr val="3F3F3F"/>
                </a:solidFill>
              </a:rPr>
              <a:t>编译器项目</a:t>
            </a:r>
            <a:endParaRPr lang="en-US" altLang="zh-CN" sz="1400" b="0" dirty="0">
              <a:solidFill>
                <a:srgbClr val="3F3F3F"/>
              </a:solidFill>
            </a:endParaRP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endParaRPr lang="en-US" sz="1400" dirty="0">
              <a:solidFill>
                <a:srgbClr val="3F3F3F"/>
              </a:solidFill>
            </a:endParaRP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lang="zh-CN" altLang="en-US" sz="1400" dirty="0">
                <a:solidFill>
                  <a:srgbClr val="3F3F3F"/>
                </a:solidFill>
              </a:rPr>
              <a:t>自动评测</a:t>
            </a:r>
            <a:r>
              <a:rPr lang="en-US" altLang="zh-CN" sz="1400" dirty="0">
                <a:solidFill>
                  <a:srgbClr val="3F3F3F"/>
                </a:solidFill>
              </a:rPr>
              <a:t>+</a:t>
            </a:r>
            <a:r>
              <a:rPr lang="zh-CN" altLang="en-US" sz="1400" dirty="0">
                <a:solidFill>
                  <a:srgbClr val="3F3F3F"/>
                </a:solidFill>
              </a:rPr>
              <a:t>答辩评分</a:t>
            </a:r>
            <a:endParaRPr lang="en-US" altLang="zh-CN" sz="1400" dirty="0">
              <a:solidFill>
                <a:srgbClr val="3F3F3F"/>
              </a:solidFill>
            </a:endParaRPr>
          </a:p>
          <a:p>
            <a:pPr>
              <a:defRPr sz="1065" b="0">
                <a:solidFill>
                  <a:srgbClr val="3F3F3F"/>
                </a:solidFill>
              </a:defRPr>
            </a:pPr>
            <a:r>
              <a:rPr lang="en-US" altLang="zh-CN" sz="1400" dirty="0" err="1">
                <a:solidFill>
                  <a:srgbClr val="3F3F3F"/>
                </a:solidFill>
              </a:rPr>
              <a:t>可能会融入少量平时分</a:t>
            </a:r>
            <a:endParaRPr sz="1400" b="0" dirty="0">
              <a:solidFill>
                <a:srgbClr val="3F3F3F"/>
              </a:solidFill>
            </a:endParaRPr>
          </a:p>
        </p:txBody>
      </p:sp>
      <p:sp>
        <p:nvSpPr>
          <p:cNvPr id="8" name="heading-1">
            <a:extLst>
              <a:ext uri="{FF2B5EF4-FFF2-40B4-BE49-F238E27FC236}">
                <a16:creationId xmlns:a16="http://schemas.microsoft.com/office/drawing/2014/main" id="{14F02AEE-2C86-458A-B18A-35812681994E}"/>
              </a:ext>
            </a:extLst>
          </p:cNvPr>
          <p:cNvSpPr>
            <a:spLocks noGrp="1"/>
          </p:cNvSpPr>
          <p:nvPr/>
        </p:nvSpPr>
        <p:spPr>
          <a:xfrm>
            <a:off x="3448050" y="1390650"/>
            <a:ext cx="25908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Quiz 1 · 20%（开卷）</a:t>
            </a:r>
          </a:p>
        </p:txBody>
      </p:sp>
      <p:sp>
        <p:nvSpPr>
          <p:cNvPr id="9" name="panel-1">
            <a:extLst>
              <a:ext uri="{FF2B5EF4-FFF2-40B4-BE49-F238E27FC236}">
                <a16:creationId xmlns:a16="http://schemas.microsoft.com/office/drawing/2014/main" id="{8A3B3AD2-DA50-4769-972D-BFDCF772DBF4}"/>
              </a:ext>
            </a:extLst>
          </p:cNvPr>
          <p:cNvSpPr>
            <a:spLocks noGrp="1"/>
          </p:cNvSpPr>
          <p:nvPr/>
        </p:nvSpPr>
        <p:spPr>
          <a:xfrm>
            <a:off x="3371850" y="1866900"/>
            <a:ext cx="268605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" name="content-1">
            <a:extLst>
              <a:ext uri="{FF2B5EF4-FFF2-40B4-BE49-F238E27FC236}">
                <a16:creationId xmlns:a16="http://schemas.microsoft.com/office/drawing/2014/main" id="{7B71DFB4-61A8-4B02-A9AC-2B259A994094}"/>
              </a:ext>
            </a:extLst>
          </p:cNvPr>
          <p:cNvSpPr>
            <a:spLocks noGrp="1"/>
          </p:cNvSpPr>
          <p:nvPr/>
        </p:nvSpPr>
        <p:spPr>
          <a:xfrm>
            <a:off x="3533775" y="2038350"/>
            <a:ext cx="2362200" cy="2266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400" b="0" dirty="0" err="1">
                <a:solidFill>
                  <a:srgbClr val="3F3F3F"/>
                </a:solidFill>
              </a:rPr>
              <a:t>覆盖课程前半部分</a:t>
            </a:r>
            <a:endParaRPr sz="1400" b="0" dirty="0">
              <a:solidFill>
                <a:srgbClr val="3F3F3F"/>
              </a:solidFill>
            </a:endParaRPr>
          </a:p>
          <a:p>
            <a:pPr>
              <a:buNone/>
              <a:defRPr sz="1065">
                <a:solidFill>
                  <a:srgbClr val="3F3F3F"/>
                </a:solidFill>
              </a:defRPr>
            </a:pPr>
            <a:endParaRPr sz="1400" b="0" dirty="0">
              <a:solidFill>
                <a:srgbClr val="3F3F3F"/>
              </a:solidFill>
            </a:endParaRP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endParaRPr lang="en-US" sz="1400" b="0" dirty="0">
              <a:solidFill>
                <a:srgbClr val="3F3F3F"/>
              </a:solidFill>
            </a:endParaRP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400" b="0" dirty="0" err="1">
                <a:solidFill>
                  <a:srgbClr val="3F3F3F"/>
                </a:solidFill>
              </a:rPr>
              <a:t>具体范围</a:t>
            </a:r>
            <a:endParaRPr sz="1400" b="0" dirty="0">
              <a:solidFill>
                <a:srgbClr val="3F3F3F"/>
              </a:solidFill>
            </a:endParaRP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400" b="0" dirty="0" err="1">
                <a:solidFill>
                  <a:srgbClr val="3F3F3F"/>
                </a:solidFill>
              </a:rPr>
              <a:t>开考前公布</a:t>
            </a:r>
            <a:endParaRPr sz="1400" b="0" dirty="0">
              <a:solidFill>
                <a:srgbClr val="3F3F3F"/>
              </a:solidFill>
            </a:endParaRPr>
          </a:p>
        </p:txBody>
      </p:sp>
      <p:sp>
        <p:nvSpPr>
          <p:cNvPr id="11" name="heading-2">
            <a:extLst>
              <a:ext uri="{FF2B5EF4-FFF2-40B4-BE49-F238E27FC236}">
                <a16:creationId xmlns:a16="http://schemas.microsoft.com/office/drawing/2014/main" id="{4A56EEA5-9FA4-4E06-ADDA-B1B95834B2E2}"/>
              </a:ext>
            </a:extLst>
          </p:cNvPr>
          <p:cNvSpPr>
            <a:spLocks noGrp="1"/>
          </p:cNvSpPr>
          <p:nvPr/>
        </p:nvSpPr>
        <p:spPr>
          <a:xfrm>
            <a:off x="6324600" y="1390650"/>
            <a:ext cx="25908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Quiz 2 · 20% （开卷）</a:t>
            </a:r>
          </a:p>
        </p:txBody>
      </p:sp>
      <p:sp>
        <p:nvSpPr>
          <p:cNvPr id="12" name="panel-2">
            <a:extLst>
              <a:ext uri="{FF2B5EF4-FFF2-40B4-BE49-F238E27FC236}">
                <a16:creationId xmlns:a16="http://schemas.microsoft.com/office/drawing/2014/main" id="{43E94365-E028-42BF-B1FB-8A6350242466}"/>
              </a:ext>
            </a:extLst>
          </p:cNvPr>
          <p:cNvSpPr>
            <a:spLocks noGrp="1"/>
          </p:cNvSpPr>
          <p:nvPr/>
        </p:nvSpPr>
        <p:spPr>
          <a:xfrm>
            <a:off x="6248400" y="1866900"/>
            <a:ext cx="268605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3" name="content-2">
            <a:extLst>
              <a:ext uri="{FF2B5EF4-FFF2-40B4-BE49-F238E27FC236}">
                <a16:creationId xmlns:a16="http://schemas.microsoft.com/office/drawing/2014/main" id="{3EBFCA79-2BAF-456B-A2A6-AAAC8DBB32AC}"/>
              </a:ext>
            </a:extLst>
          </p:cNvPr>
          <p:cNvSpPr>
            <a:spLocks noGrp="1"/>
          </p:cNvSpPr>
          <p:nvPr/>
        </p:nvSpPr>
        <p:spPr>
          <a:xfrm>
            <a:off x="6410325" y="2038350"/>
            <a:ext cx="2362200" cy="2266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400" b="0" dirty="0" err="1">
                <a:solidFill>
                  <a:srgbClr val="3F3F3F"/>
                </a:solidFill>
              </a:rPr>
              <a:t>覆盖课程后半部分</a:t>
            </a:r>
            <a:endParaRPr sz="1400" b="0" dirty="0">
              <a:solidFill>
                <a:srgbClr val="3F3F3F"/>
              </a:solidFill>
            </a:endParaRPr>
          </a:p>
          <a:p>
            <a:pPr>
              <a:buNone/>
              <a:defRPr sz="1065">
                <a:solidFill>
                  <a:srgbClr val="3F3F3F"/>
                </a:solidFill>
              </a:defRPr>
            </a:pPr>
            <a:endParaRPr sz="1400" b="0" dirty="0">
              <a:solidFill>
                <a:srgbClr val="3F3F3F"/>
              </a:solidFill>
            </a:endParaRPr>
          </a:p>
          <a:p>
            <a:pPr algn="l">
              <a:buNone/>
              <a:defRPr sz="1050" b="0">
                <a:solidFill>
                  <a:srgbClr val="3F3F3F"/>
                </a:solidFill>
              </a:defRPr>
            </a:pPr>
            <a:endParaRPr lang="en-US" sz="1400" dirty="0"/>
          </a:p>
          <a:p>
            <a:pPr algn="l">
              <a:buNone/>
              <a:defRPr sz="1050" b="0">
                <a:solidFill>
                  <a:srgbClr val="3F3F3F"/>
                </a:solidFill>
              </a:defRPr>
            </a:pPr>
            <a:r>
              <a:rPr sz="1400" dirty="0" err="1"/>
              <a:t>具体范围</a:t>
            </a:r>
            <a:endParaRPr sz="1400" dirty="0">
              <a:solidFill>
                <a:srgbClr val="3F3F3F"/>
              </a:solidFill>
            </a:endParaRP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400" b="0" dirty="0" err="1">
                <a:solidFill>
                  <a:srgbClr val="3F3F3F"/>
                </a:solidFill>
              </a:rPr>
              <a:t>开考前公布</a:t>
            </a:r>
            <a:endParaRPr sz="1400" b="0" dirty="0">
              <a:solidFill>
                <a:srgbClr val="3F3F3F"/>
              </a:solidFill>
            </a:endParaRP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endParaRPr sz="1400" b="0" dirty="0">
              <a:solidFill>
                <a:srgbClr val="3F3F3F"/>
              </a:solidFill>
            </a:endParaRP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400" b="0" dirty="0" err="1">
                <a:solidFill>
                  <a:srgbClr val="3F3F3F"/>
                </a:solidFill>
              </a:rPr>
              <a:t>最终规则以课程网站为准</a:t>
            </a:r>
            <a:endParaRPr sz="1400" b="0" dirty="0">
              <a:solidFill>
                <a:srgbClr val="3F3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FD224-15DC-0745-0827-C18C843B3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课程内容说明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0B9458-9FE7-D76A-1591-E86C3DBBE5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为什么今年开始，教学会与过去有很大不同？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DA2310-2A19-1A1F-28C5-48DC2CA5FB1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E5B3003-2C54-13C6-9832-7637201064DE}" type="slidenum">
              <a:rPr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1598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CD0AF6-F854-169C-7542-7D5509ED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软件编译课程沿革历史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E51480-78F3-9FB1-7A9A-2079AFFF49B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C630A04-5A25-9E0C-9436-126091DB86B3}" type="slidenum">
              <a:rPr/>
              <a:t>6</a:t>
            </a:fld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975BE67-40E1-3196-2FA9-1A79FF272350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上海交通大学并行与分布式系统研究所（IPADS@SJTU）</a:t>
            </a:r>
          </a:p>
        </p:txBody>
      </p:sp>
      <p:sp>
        <p:nvSpPr>
          <p:cNvPr id="6" name="右箭头 5">
            <a:extLst>
              <a:ext uri="{FF2B5EF4-FFF2-40B4-BE49-F238E27FC236}">
                <a16:creationId xmlns:a16="http://schemas.microsoft.com/office/drawing/2014/main" id="{CEA855B8-E410-03A6-80E1-40D6F9D38A33}"/>
              </a:ext>
            </a:extLst>
          </p:cNvPr>
          <p:cNvSpPr>
            <a:spLocks noGrp="1"/>
          </p:cNvSpPr>
          <p:nvPr/>
        </p:nvSpPr>
        <p:spPr>
          <a:xfrm>
            <a:off x="457200" y="2478625"/>
            <a:ext cx="8229600" cy="29527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直线连接符 7">
            <a:extLst>
              <a:ext uri="{FF2B5EF4-FFF2-40B4-BE49-F238E27FC236}">
                <a16:creationId xmlns:a16="http://schemas.microsoft.com/office/drawing/2014/main" id="{BA9532AF-4660-4723-B8DC-79E0E55F62D0}"/>
              </a:ext>
            </a:extLst>
          </p:cNvPr>
          <p:cNvSpPr>
            <a:spLocks noGrp="1"/>
          </p:cNvSpPr>
          <p:nvPr/>
        </p:nvSpPr>
        <p:spPr>
          <a:xfrm>
            <a:off x="1378253" y="2721512"/>
            <a:ext cx="0" cy="2809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FEC58E8-898C-6B83-CD9F-E3B944F3AEC8}"/>
              </a:ext>
            </a:extLst>
          </p:cNvPr>
          <p:cNvSpPr>
            <a:spLocks noGrp="1"/>
          </p:cNvSpPr>
          <p:nvPr/>
        </p:nvSpPr>
        <p:spPr>
          <a:xfrm>
            <a:off x="368603" y="3002500"/>
            <a:ext cx="2185214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b="1"/>
              <a:t>2013</a:t>
            </a:r>
          </a:p>
          <a:p>
            <a:r>
              <a:t>内容以前端为主，</a:t>
            </a:r>
          </a:p>
          <a:p>
            <a:r>
              <a:t>少量介绍后端</a:t>
            </a:r>
          </a:p>
          <a:p>
            <a:r>
              <a:t>Lab：自己设计语言</a:t>
            </a:r>
          </a:p>
        </p:txBody>
      </p:sp>
      <p:sp>
        <p:nvSpPr>
          <p:cNvPr id="11" name="直线连接符 10">
            <a:extLst>
              <a:ext uri="{FF2B5EF4-FFF2-40B4-BE49-F238E27FC236}">
                <a16:creationId xmlns:a16="http://schemas.microsoft.com/office/drawing/2014/main" id="{4C3E81E8-26A8-41C8-93DF-574264CA8A11}"/>
              </a:ext>
            </a:extLst>
          </p:cNvPr>
          <p:cNvSpPr>
            <a:spLocks noGrp="1"/>
          </p:cNvSpPr>
          <p:nvPr/>
        </p:nvSpPr>
        <p:spPr>
          <a:xfrm>
            <a:off x="3758846" y="2721512"/>
            <a:ext cx="0" cy="2809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B3AF55-CA40-5E1F-A568-A58FBC9411E3}"/>
              </a:ext>
            </a:extLst>
          </p:cNvPr>
          <p:cNvSpPr>
            <a:spLocks noGrp="1"/>
          </p:cNvSpPr>
          <p:nvPr/>
        </p:nvSpPr>
        <p:spPr>
          <a:xfrm>
            <a:off x="2749196" y="3002500"/>
            <a:ext cx="2531462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b="1"/>
              <a:t>2016</a:t>
            </a:r>
          </a:p>
          <a:p>
            <a:r>
              <a:t>参考虎书做完整编译器</a:t>
            </a:r>
          </a:p>
          <a:p>
            <a:r>
              <a:t>“大型C/C++ project”</a:t>
            </a:r>
          </a:p>
        </p:txBody>
      </p:sp>
      <p:sp>
        <p:nvSpPr>
          <p:cNvPr id="13" name="直线连接符 12">
            <a:extLst>
              <a:ext uri="{FF2B5EF4-FFF2-40B4-BE49-F238E27FC236}">
                <a16:creationId xmlns:a16="http://schemas.microsoft.com/office/drawing/2014/main" id="{91CBD2C0-2EDB-4592-94FC-40847F351D47}"/>
              </a:ext>
            </a:extLst>
          </p:cNvPr>
          <p:cNvSpPr>
            <a:spLocks noGrp="1"/>
          </p:cNvSpPr>
          <p:nvPr/>
        </p:nvSpPr>
        <p:spPr>
          <a:xfrm>
            <a:off x="6485687" y="2721512"/>
            <a:ext cx="0" cy="2809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B3B2E4E-1968-40B2-5F83-A1A25B4A91B6}"/>
              </a:ext>
            </a:extLst>
          </p:cNvPr>
          <p:cNvSpPr>
            <a:spLocks noGrp="1"/>
          </p:cNvSpPr>
          <p:nvPr/>
        </p:nvSpPr>
        <p:spPr>
          <a:xfrm>
            <a:off x="5476037" y="3002500"/>
            <a:ext cx="2775119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b="1"/>
              <a:t>2020</a:t>
            </a:r>
          </a:p>
          <a:p>
            <a:r>
              <a:t>增加为4学分</a:t>
            </a:r>
          </a:p>
          <a:p>
            <a:r>
              <a:t>更多引入advanced topics</a:t>
            </a:r>
          </a:p>
        </p:txBody>
      </p:sp>
      <p:sp>
        <p:nvSpPr>
          <p:cNvPr id="15" name="直线连接符 14">
            <a:extLst>
              <a:ext uri="{FF2B5EF4-FFF2-40B4-BE49-F238E27FC236}">
                <a16:creationId xmlns:a16="http://schemas.microsoft.com/office/drawing/2014/main" id="{8E4CD8BE-6D36-4F0F-8D5A-77B01BAC7E62}"/>
              </a:ext>
            </a:extLst>
          </p:cNvPr>
          <p:cNvSpPr>
            <a:spLocks noGrp="1"/>
          </p:cNvSpPr>
          <p:nvPr/>
        </p:nvSpPr>
        <p:spPr>
          <a:xfrm>
            <a:off x="3749734" y="2250187"/>
            <a:ext cx="0" cy="2809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63B8FCD-2461-C22D-E088-4D177BE59F40}"/>
              </a:ext>
            </a:extLst>
          </p:cNvPr>
          <p:cNvSpPr>
            <a:spLocks noGrp="1"/>
          </p:cNvSpPr>
          <p:nvPr/>
        </p:nvSpPr>
        <p:spPr>
          <a:xfrm>
            <a:off x="2749196" y="1603694"/>
            <a:ext cx="165942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b="1"/>
              <a:t>2016</a:t>
            </a:r>
          </a:p>
          <a:p>
            <a:r>
              <a:t>初版Lab（C）</a:t>
            </a:r>
          </a:p>
        </p:txBody>
      </p:sp>
      <p:sp>
        <p:nvSpPr>
          <p:cNvPr id="17" name="直线连接符 16">
            <a:extLst>
              <a:ext uri="{FF2B5EF4-FFF2-40B4-BE49-F238E27FC236}">
                <a16:creationId xmlns:a16="http://schemas.microsoft.com/office/drawing/2014/main" id="{B7DE3DD3-2BA7-4B68-890A-45805740599F}"/>
              </a:ext>
            </a:extLst>
          </p:cNvPr>
          <p:cNvSpPr>
            <a:spLocks noGrp="1"/>
          </p:cNvSpPr>
          <p:nvPr/>
        </p:nvSpPr>
        <p:spPr>
          <a:xfrm>
            <a:off x="5161135" y="2254731"/>
            <a:ext cx="0" cy="2809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1F92ADC-9849-2436-3D8D-01CF05AEF7FA}"/>
              </a:ext>
            </a:extLst>
          </p:cNvPr>
          <p:cNvSpPr>
            <a:spLocks noGrp="1"/>
          </p:cNvSpPr>
          <p:nvPr/>
        </p:nvSpPr>
        <p:spPr>
          <a:xfrm>
            <a:off x="4735377" y="1611328"/>
            <a:ext cx="851515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b="1"/>
              <a:t>2018</a:t>
            </a:r>
          </a:p>
          <a:p>
            <a:r>
              <a:t>C++化</a:t>
            </a:r>
          </a:p>
        </p:txBody>
      </p:sp>
      <p:sp>
        <p:nvSpPr>
          <p:cNvPr id="19" name="直线连接符 18">
            <a:extLst>
              <a:ext uri="{FF2B5EF4-FFF2-40B4-BE49-F238E27FC236}">
                <a16:creationId xmlns:a16="http://schemas.microsoft.com/office/drawing/2014/main" id="{F4D1D0DE-93F2-4F76-8DBF-2708F4BA0B92}"/>
              </a:ext>
            </a:extLst>
          </p:cNvPr>
          <p:cNvSpPr>
            <a:spLocks noGrp="1"/>
          </p:cNvSpPr>
          <p:nvPr/>
        </p:nvSpPr>
        <p:spPr>
          <a:xfrm>
            <a:off x="6475177" y="2247097"/>
            <a:ext cx="0" cy="2809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9E8E3DB-E54D-9594-25A9-09A62FFD5A64}"/>
              </a:ext>
            </a:extLst>
          </p:cNvPr>
          <p:cNvSpPr>
            <a:spLocks noGrp="1"/>
          </p:cNvSpPr>
          <p:nvPr/>
        </p:nvSpPr>
        <p:spPr>
          <a:xfrm>
            <a:off x="5818587" y="1615654"/>
            <a:ext cx="131318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b="1"/>
              <a:t>2020</a:t>
            </a:r>
          </a:p>
          <a:p>
            <a:r>
              <a:t>二度C++化</a:t>
            </a:r>
          </a:p>
        </p:txBody>
      </p:sp>
      <p:sp>
        <p:nvSpPr>
          <p:cNvPr id="21" name="直线连接符 20">
            <a:extLst>
              <a:ext uri="{FF2B5EF4-FFF2-40B4-BE49-F238E27FC236}">
                <a16:creationId xmlns:a16="http://schemas.microsoft.com/office/drawing/2014/main" id="{017BA426-B649-4683-ADE3-9B9F00780A54}"/>
              </a:ext>
            </a:extLst>
          </p:cNvPr>
          <p:cNvSpPr>
            <a:spLocks noGrp="1"/>
          </p:cNvSpPr>
          <p:nvPr/>
        </p:nvSpPr>
        <p:spPr>
          <a:xfrm>
            <a:off x="8020052" y="2242771"/>
            <a:ext cx="0" cy="2809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6ED1EE2-C4FD-305B-2DE7-9BBC4A4A8659}"/>
              </a:ext>
            </a:extLst>
          </p:cNvPr>
          <p:cNvSpPr>
            <a:spLocks noGrp="1"/>
          </p:cNvSpPr>
          <p:nvPr/>
        </p:nvSpPr>
        <p:spPr>
          <a:xfrm>
            <a:off x="7363462" y="1611328"/>
            <a:ext cx="123194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b="1"/>
              <a:t>2024</a:t>
            </a:r>
          </a:p>
          <a:p>
            <a:r>
              <a:t>引入LLVM</a:t>
            </a:r>
          </a:p>
        </p:txBody>
      </p:sp>
      <p:sp>
        <p:nvSpPr>
          <p:cNvPr id="23" name="takeaway-band">
            <a:extLst>
              <a:ext uri="{FF2B5EF4-FFF2-40B4-BE49-F238E27FC236}">
                <a16:creationId xmlns:a16="http://schemas.microsoft.com/office/drawing/2014/main" id="{594904DD-B946-5DFD-121D-4911EF5BD6CC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24" name="takeaway-text">
            <a:extLst>
              <a:ext uri="{FF2B5EF4-FFF2-40B4-BE49-F238E27FC236}">
                <a16:creationId xmlns:a16="http://schemas.microsoft.com/office/drawing/2014/main" id="{80265F7A-A9F0-6A94-ACF4-86D364114ADA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400" b="1">
                <a:solidFill>
                  <a:srgbClr val="BE384B"/>
                </a:solidFill>
              </a:rPr>
              <a:t>今年之前，编译课程看重“实现”方面的教学，帮助学生为大型C++项目开发打基础。</a:t>
            </a:r>
          </a:p>
        </p:txBody>
      </p:sp>
    </p:spTree>
    <p:extLst>
      <p:ext uri="{BB962C8B-B14F-4D97-AF65-F5344CB8AC3E}">
        <p14:creationId xmlns:p14="http://schemas.microsoft.com/office/powerpoint/2010/main" val="2541721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406C93-A91F-426E-B486-51794B785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新时代给教学带来了巨大变化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1834A5-D196-1E0B-5278-9BA249D73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t>大模型带来了“随时可用的问答专家”</a:t>
            </a:r>
          </a:p>
          <a:p>
            <a:pPr lvl="1">
              <a:buFont typeface="Arial"/>
              <a:buChar char="•"/>
            </a:pPr>
            <a:r>
              <a:t>知识类的问题已经不需要教师“照本宣科”，一问大模型便知</a:t>
            </a:r>
          </a:p>
          <a:p>
            <a:pPr lvl="1">
              <a:buFont typeface="Arial"/>
              <a:buChar char="•"/>
            </a:pPr>
            <a:endParaRPr/>
          </a:p>
          <a:p>
            <a:pPr lvl="1">
              <a:buFont typeface="Arial"/>
              <a:buChar char="•"/>
            </a:pPr>
            <a:endParaRPr/>
          </a:p>
          <a:p>
            <a:pPr>
              <a:buFont typeface="Arial"/>
              <a:buChar char="•"/>
            </a:pPr>
            <a:r>
              <a:t>Vibe coding带来了极强的编程助手</a:t>
            </a:r>
          </a:p>
          <a:p>
            <a:pPr lvl="1">
              <a:buFont typeface="Arial"/>
              <a:buChar char="•"/>
            </a:pPr>
            <a:r>
              <a:t>（尤其擅长做lab）</a:t>
            </a:r>
          </a:p>
          <a:p>
            <a:pPr lvl="1">
              <a:buFont typeface="Arial"/>
              <a:buChar char="•"/>
            </a:pPr>
            <a:r>
              <a:t>实践类项目的作用存疑</a:t>
            </a:r>
          </a:p>
          <a:p>
            <a:pPr>
              <a:buFont typeface="Arial"/>
              <a:buChar char="•"/>
            </a:pPr>
            <a:endParaRPr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BF25BE-95A2-6101-FA1F-3FADB9F951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3D7D1C8-AE23-AA48-DF65-C742588DBE47}" type="slidenum">
              <a:rPr/>
              <a:t>7</a:t>
            </a:fld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5CBF1D9-768B-5060-93BC-2E1AFEE4D4FC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上海交通大学并行与分布式系统研究所（IPADS@SJTU）</a:t>
            </a:r>
          </a:p>
        </p:txBody>
      </p:sp>
    </p:spTree>
    <p:extLst>
      <p:ext uri="{BB962C8B-B14F-4D97-AF65-F5344CB8AC3E}">
        <p14:creationId xmlns:p14="http://schemas.microsoft.com/office/powerpoint/2010/main" val="1368144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80762B-4E6E-8E2B-75DA-0AD34E70D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一些个人看法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527C4F4-2BEF-A75F-7078-9E5DCA1E74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t>大模型带来了“随时可用的问答专家”</a:t>
            </a:r>
          </a:p>
          <a:p>
            <a:pPr lvl="1">
              <a:buFont typeface="Arial"/>
              <a:buChar char="•"/>
            </a:pPr>
            <a:r>
              <a:t>知识类的问题已经不需要教师“照本宣科”，一问大模型便知</a:t>
            </a:r>
          </a:p>
          <a:p>
            <a:pPr lvl="1">
              <a:buFont typeface="Arial"/>
              <a:buChar char="•"/>
            </a:pPr>
            <a:r>
              <a:rPr>
                <a:solidFill>
                  <a:srgbClr val="FF0000"/>
                </a:solidFill>
              </a:rPr>
              <a:t>重要的是“提出正确的问题”</a:t>
            </a:r>
          </a:p>
          <a:p>
            <a:pPr lvl="1">
              <a:buFont typeface="Arial"/>
              <a:buChar char="•"/>
            </a:pPr>
            <a:endParaRPr/>
          </a:p>
          <a:p>
            <a:pPr>
              <a:buFont typeface="Arial"/>
              <a:buChar char="•"/>
            </a:pPr>
            <a:r>
              <a:t>Vibe coding带来了极强的编程助手</a:t>
            </a:r>
          </a:p>
          <a:p>
            <a:pPr lvl="1">
              <a:buFont typeface="Arial"/>
              <a:buChar char="•"/>
            </a:pPr>
            <a:r>
              <a:t>（尤其擅长做lab）</a:t>
            </a:r>
          </a:p>
          <a:p>
            <a:pPr lvl="1">
              <a:buFont typeface="Arial"/>
              <a:buChar char="•"/>
            </a:pPr>
            <a:r>
              <a:t>实践类项目的作用存疑</a:t>
            </a:r>
          </a:p>
          <a:p>
            <a:pPr lvl="1">
              <a:buFont typeface="Arial"/>
              <a:buChar char="•"/>
            </a:pPr>
            <a:r>
              <a:rPr>
                <a:solidFill>
                  <a:srgbClr val="FF0000"/>
                </a:solidFill>
              </a:rPr>
              <a:t>重要的是“知道自己要实现什么”</a:t>
            </a:r>
          </a:p>
          <a:p>
            <a:pPr>
              <a:buFont typeface="Arial"/>
              <a:buChar char="•"/>
            </a:pPr>
            <a:endParaRPr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CA188E-9537-A85C-3F47-2D0963DE992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A58DA2A-B818-18A9-29C1-B697728D5BCE}" type="slidenum">
              <a:t>8</a:t>
            </a:fld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6388CCC-1E86-1F6C-D6E6-BF162A6AF58B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上海交通大学并行与分布式系统研究所（IPADS@SJTU）</a:t>
            </a:r>
          </a:p>
        </p:txBody>
      </p:sp>
    </p:spTree>
    <p:extLst>
      <p:ext uri="{BB962C8B-B14F-4D97-AF65-F5344CB8AC3E}">
        <p14:creationId xmlns:p14="http://schemas.microsoft.com/office/powerpoint/2010/main" val="943115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78A28F-D50E-4511-BFBF-5D6E085E7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一些个人看法：“建构力”与“解构力”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52FD10-F58C-510B-4264-71417FD384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388657AE-30A1-5A7A-6A7F-315D84436430}" type="slidenum">
              <a:rPr/>
              <a:t>9</a:t>
            </a:fld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024412A-8D19-3DB0-20A9-7C1CDAA62509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上海交通大学并行与分布式系统研究所（IPADS@SJTU）</a:t>
            </a:r>
          </a:p>
        </p:txBody>
      </p:sp>
      <p:pic>
        <p:nvPicPr>
          <p:cNvPr id="110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5565" y="1569774"/>
            <a:ext cx="1755410" cy="175541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E66921E-58BC-6DA2-3369-EE389B50877D}"/>
              </a:ext>
            </a:extLst>
          </p:cNvPr>
          <p:cNvSpPr>
            <a:spLocks noGrp="1"/>
          </p:cNvSpPr>
          <p:nvPr/>
        </p:nvSpPr>
        <p:spPr>
          <a:xfrm>
            <a:off x="6636470" y="2529422"/>
            <a:ext cx="6881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作者</a:t>
            </a:r>
          </a:p>
        </p:txBody>
      </p:sp>
      <p:cxnSp>
        <p:nvCxnSpPr>
          <p:cNvPr id="112" name="直线箭头连接符 8"/>
          <p:cNvCxnSpPr>
            <a:stCxn id="7" idx="1"/>
          </p:cNvCxnSpPr>
          <p:nvPr/>
        </p:nvCxnSpPr>
        <p:spPr>
          <a:xfrm flipH="1">
            <a:off x="3214116" y="2714088"/>
            <a:ext cx="34223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AA71B6FA-00D1-F518-9879-519C91DC915F}"/>
              </a:ext>
            </a:extLst>
          </p:cNvPr>
          <p:cNvSpPr>
            <a:spLocks noGrp="1"/>
          </p:cNvSpPr>
          <p:nvPr/>
        </p:nvSpPr>
        <p:spPr>
          <a:xfrm>
            <a:off x="4653423" y="2406311"/>
            <a:ext cx="54373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/>
              <a:t>建构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4559CEC-0F13-8622-56D1-2347F8A6DF05}"/>
              </a:ext>
            </a:extLst>
          </p:cNvPr>
          <p:cNvSpPr>
            <a:spLocks noGrp="1"/>
          </p:cNvSpPr>
          <p:nvPr/>
        </p:nvSpPr>
        <p:spPr>
          <a:xfrm>
            <a:off x="5920035" y="1385108"/>
            <a:ext cx="902811" cy="116955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sz="1400">
                <a:solidFill>
                  <a:srgbClr val="FF0000"/>
                </a:solidFill>
                <a:latin typeface="+mn-ea"/>
                <a:ea typeface="+mn-ea"/>
                <a:cs typeface="+mn-ea"/>
              </a:rPr>
              <a:t>世界观</a:t>
            </a:r>
          </a:p>
          <a:p>
            <a:r>
              <a:rPr sz="1400">
                <a:solidFill>
                  <a:srgbClr val="FF0000"/>
                </a:solidFill>
                <a:latin typeface="+mn-ea"/>
                <a:ea typeface="+mn-ea"/>
                <a:cs typeface="+mn-ea"/>
              </a:rPr>
              <a:t>设定</a:t>
            </a:r>
          </a:p>
          <a:p>
            <a:r>
              <a:rPr sz="1400">
                <a:solidFill>
                  <a:srgbClr val="FF0000"/>
                </a:solidFill>
                <a:latin typeface="+mn-ea"/>
                <a:ea typeface="+mn-ea"/>
                <a:cs typeface="+mn-ea"/>
              </a:rPr>
              <a:t>情节设计</a:t>
            </a:r>
          </a:p>
          <a:p>
            <a:r>
              <a:rPr sz="1400">
                <a:solidFill>
                  <a:srgbClr val="FF0000"/>
                </a:solidFill>
                <a:latin typeface="+mn-ea"/>
                <a:ea typeface="+mn-ea"/>
                <a:cs typeface="+mn-ea"/>
              </a:rPr>
              <a:t>叙述诡计</a:t>
            </a:r>
          </a:p>
          <a:p>
            <a:r>
              <a:rPr sz="1400">
                <a:solidFill>
                  <a:srgbClr val="FF0000"/>
                </a:solidFill>
                <a:latin typeface="+mn-ea"/>
                <a:ea typeface="+mn-ea"/>
                <a:cs typeface="+mn-ea"/>
              </a:rPr>
              <a:t>……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4A7C451-62DE-5402-0485-706DC66433DF}"/>
              </a:ext>
            </a:extLst>
          </p:cNvPr>
          <p:cNvSpPr>
            <a:spLocks noGrp="1"/>
          </p:cNvSpPr>
          <p:nvPr/>
        </p:nvSpPr>
        <p:spPr>
          <a:xfrm>
            <a:off x="6636470" y="3228068"/>
            <a:ext cx="6881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观众</a:t>
            </a:r>
          </a:p>
        </p:txBody>
      </p:sp>
      <p:cxnSp>
        <p:nvCxnSpPr>
          <p:cNvPr id="116" name="直线箭头连接符 15"/>
          <p:cNvCxnSpPr>
            <a:stCxn id="15" idx="1"/>
          </p:cNvCxnSpPr>
          <p:nvPr/>
        </p:nvCxnSpPr>
        <p:spPr>
          <a:xfrm flipH="1">
            <a:off x="3214116" y="3412734"/>
            <a:ext cx="34223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3A8BED33-B7A1-71EC-4CE2-60E708613278}"/>
              </a:ext>
            </a:extLst>
          </p:cNvPr>
          <p:cNvSpPr>
            <a:spLocks noGrp="1"/>
          </p:cNvSpPr>
          <p:nvPr/>
        </p:nvSpPr>
        <p:spPr>
          <a:xfrm>
            <a:off x="4653423" y="3104957"/>
            <a:ext cx="54373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/>
              <a:t>解构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BF367F5-A64D-1158-B7F1-4BC2197FE843}"/>
              </a:ext>
            </a:extLst>
          </p:cNvPr>
          <p:cNvSpPr>
            <a:spLocks noGrp="1"/>
          </p:cNvSpPr>
          <p:nvPr/>
        </p:nvSpPr>
        <p:spPr>
          <a:xfrm>
            <a:off x="5920034" y="3480469"/>
            <a:ext cx="933269" cy="95410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sz="1400">
                <a:solidFill>
                  <a:srgbClr val="FF0000"/>
                </a:solidFill>
                <a:latin typeface="+mn-ea"/>
                <a:ea typeface="+mn-ea"/>
                <a:cs typeface="+mn-ea"/>
              </a:rPr>
              <a:t>伏笔推断</a:t>
            </a:r>
          </a:p>
          <a:p>
            <a:r>
              <a:rPr sz="1400">
                <a:solidFill>
                  <a:srgbClr val="FF0000"/>
                </a:solidFill>
                <a:latin typeface="+mn-ea"/>
                <a:ea typeface="+mn-ea"/>
                <a:cs typeface="+mn-ea"/>
              </a:rPr>
              <a:t>辨明真假</a:t>
            </a:r>
          </a:p>
          <a:p>
            <a:r>
              <a:rPr sz="1400">
                <a:solidFill>
                  <a:srgbClr val="FF0000"/>
                </a:solidFill>
                <a:latin typeface="+mn-ea"/>
                <a:ea typeface="+mn-ea"/>
                <a:cs typeface="+mn-ea"/>
              </a:rPr>
              <a:t>美学鉴赏</a:t>
            </a:r>
          </a:p>
          <a:p>
            <a:r>
              <a:rPr sz="1400">
                <a:solidFill>
                  <a:srgbClr val="FF0000"/>
                </a:solidFill>
                <a:latin typeface="+mn-ea"/>
                <a:ea typeface="+mn-ea"/>
                <a:cs typeface="+mn-ea"/>
              </a:rPr>
              <a:t>……</a:t>
            </a:r>
          </a:p>
        </p:txBody>
      </p:sp>
      <p:sp>
        <p:nvSpPr>
          <p:cNvPr id="19" name="takeaway-band">
            <a:extLst>
              <a:ext uri="{FF2B5EF4-FFF2-40B4-BE49-F238E27FC236}">
                <a16:creationId xmlns:a16="http://schemas.microsoft.com/office/drawing/2014/main" id="{346E5423-51EF-39B1-94A0-006D4A4F7B4A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20" name="takeaway-text">
            <a:extLst>
              <a:ext uri="{FF2B5EF4-FFF2-40B4-BE49-F238E27FC236}">
                <a16:creationId xmlns:a16="http://schemas.microsoft.com/office/drawing/2014/main" id="{B255CFB9-7C4A-89D9-CD61-E43EE79B5880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400" b="1">
                <a:solidFill>
                  <a:srgbClr val="BE384B"/>
                </a:solidFill>
              </a:rPr>
              <a:t>解构和建构是两个相反的方向，它们有共性，但也存在很大差异。</a:t>
            </a:r>
          </a:p>
        </p:txBody>
      </p:sp>
      <p:pic>
        <p:nvPicPr>
          <p:cNvPr id="1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5565" y="3228068"/>
            <a:ext cx="1707545" cy="96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316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F31901-7C1D-BCDE-2812-E3EB38720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一些个人看法：“建构力”与“解构力”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B895FD4-EC65-61C9-DCC8-F3B1C4455C8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B7BEEEC-A170-5376-2B6E-CB54687B0CB1}" type="slidenum">
              <a:rPr/>
              <a:t>10</a:t>
            </a:fld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845C8C-05B8-8742-3944-113215A836A0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上海交通大学并行与分布式系统研究所（IPADS@SJTU）</a:t>
            </a:r>
          </a:p>
        </p:txBody>
      </p:sp>
      <p:pic>
        <p:nvPicPr>
          <p:cNvPr id="1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6043" y="2165262"/>
            <a:ext cx="4537946" cy="2521081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26B25DD8-9823-A5C8-B682-AA304E438637}"/>
              </a:ext>
            </a:extLst>
          </p:cNvPr>
          <p:cNvSpPr>
            <a:spLocks noGrp="1"/>
          </p:cNvSpPr>
          <p:nvPr/>
        </p:nvSpPr>
        <p:spPr>
          <a:xfrm>
            <a:off x="2581841" y="3644026"/>
            <a:ext cx="3431358" cy="28280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BF17A70-22CB-C30F-A860-07ACB574A630}"/>
              </a:ext>
            </a:extLst>
          </p:cNvPr>
          <p:cNvSpPr>
            <a:spLocks noGrp="1"/>
          </p:cNvSpPr>
          <p:nvPr/>
        </p:nvSpPr>
        <p:spPr>
          <a:xfrm>
            <a:off x="457200" y="1194121"/>
            <a:ext cx="595547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/>
              <a:t>数学界的讨论：当证明能力不再奢侈，人还需要做什么？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BE0E00B-D145-051C-A59C-7A01CFA550D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46615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/>
              <a:t>https://teorth.github.io/tao-web/slides/age-of-ai-icm-2026.pdf</a:t>
            </a:r>
          </a:p>
        </p:txBody>
      </p:sp>
    </p:spTree>
    <p:extLst>
      <p:ext uri="{BB962C8B-B14F-4D97-AF65-F5344CB8AC3E}">
        <p14:creationId xmlns:p14="http://schemas.microsoft.com/office/powerpoint/2010/main" val="3549001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B9BED4-BB39-934A-1CB1-446307839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一些个人看法：“建构力”与“解构力”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090D600-5580-A92E-EF09-8F4DCB055C0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30394428-F1DC-E5F6-DB0C-7DE31F3D8A23}" type="slidenum">
              <a:rPr/>
              <a:t>11</a:t>
            </a:fld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39972E-1486-9F44-5072-5EA34BD31FCE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上海交通大学并行与分布式系统研究所（IPADS@SJTU）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D45787A-D47E-4655-2BDF-B3D1FB0C2B2D}"/>
              </a:ext>
            </a:extLst>
          </p:cNvPr>
          <p:cNvSpPr>
            <a:spLocks noGrp="1"/>
          </p:cNvSpPr>
          <p:nvPr/>
        </p:nvSpPr>
        <p:spPr>
          <a:xfrm>
            <a:off x="4416458" y="3694530"/>
            <a:ext cx="6881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人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6D260E-FF7E-E653-E16A-50A72C57FCB1}"/>
              </a:ext>
            </a:extLst>
          </p:cNvPr>
          <p:cNvSpPr>
            <a:spLocks noGrp="1"/>
          </p:cNvSpPr>
          <p:nvPr/>
        </p:nvSpPr>
        <p:spPr>
          <a:xfrm>
            <a:off x="1102936" y="3694530"/>
            <a:ext cx="180049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模型生成的内容</a:t>
            </a:r>
          </a:p>
        </p:txBody>
      </p:sp>
      <p:cxnSp>
        <p:nvCxnSpPr>
          <p:cNvPr id="86" name="直线箭头连接符 8"/>
          <p:cNvCxnSpPr>
            <a:stCxn id="7" idx="3"/>
            <a:endCxn id="6" idx="1"/>
          </p:cNvCxnSpPr>
          <p:nvPr/>
        </p:nvCxnSpPr>
        <p:spPr>
          <a:xfrm>
            <a:off x="2903429" y="3879196"/>
            <a:ext cx="15130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95AD5FC9-7389-C380-7CF9-2ED6E55D8A86}"/>
              </a:ext>
            </a:extLst>
          </p:cNvPr>
          <p:cNvSpPr>
            <a:spLocks noGrp="1"/>
          </p:cNvSpPr>
          <p:nvPr/>
        </p:nvSpPr>
        <p:spPr>
          <a:xfrm>
            <a:off x="3346515" y="3509864"/>
            <a:ext cx="59503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/>
              <a:t>解构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6764CBF-A881-D819-814C-8FC004E5D04B}"/>
              </a:ext>
            </a:extLst>
          </p:cNvPr>
          <p:cNvSpPr>
            <a:spLocks noGrp="1"/>
          </p:cNvSpPr>
          <p:nvPr/>
        </p:nvSpPr>
        <p:spPr>
          <a:xfrm>
            <a:off x="5929487" y="3694530"/>
            <a:ext cx="180049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自己想做的内容</a:t>
            </a:r>
          </a:p>
        </p:txBody>
      </p:sp>
      <p:cxnSp>
        <p:nvCxnSpPr>
          <p:cNvPr id="89" name="直线箭头连接符 11"/>
          <p:cNvCxnSpPr>
            <a:endCxn id="11" idx="1"/>
          </p:cNvCxnSpPr>
          <p:nvPr/>
        </p:nvCxnSpPr>
        <p:spPr>
          <a:xfrm>
            <a:off x="4760536" y="3879196"/>
            <a:ext cx="116895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1AF905E9-78C2-BE29-34BF-9F9692E1E452}"/>
              </a:ext>
            </a:extLst>
          </p:cNvPr>
          <p:cNvSpPr>
            <a:spLocks noGrp="1"/>
          </p:cNvSpPr>
          <p:nvPr/>
        </p:nvSpPr>
        <p:spPr>
          <a:xfrm>
            <a:off x="5021845" y="3502433"/>
            <a:ext cx="59503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/>
              <a:t>建构</a:t>
            </a: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1614610D-F401-2477-5B7D-CA9A353DD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</p:spPr>
        <p:txBody>
          <a:bodyPr/>
          <a:lstStyle/>
          <a:p>
            <a:pPr>
              <a:buFont typeface="Arial"/>
              <a:buChar char="•"/>
            </a:pPr>
            <a:r>
              <a:t>更为直接的说法：如何把模型输出转变为自己的东西？</a:t>
            </a:r>
          </a:p>
          <a:p>
            <a:pPr lvl="1">
              <a:buFont typeface="Arial"/>
              <a:buChar char="•"/>
            </a:pPr>
            <a:r>
              <a:t>“东西”不仅包括单点知识，对更大规模问题的认知、思考方法等</a:t>
            </a:r>
          </a:p>
        </p:txBody>
      </p:sp>
    </p:spTree>
    <p:extLst>
      <p:ext uri="{BB962C8B-B14F-4D97-AF65-F5344CB8AC3E}">
        <p14:creationId xmlns:p14="http://schemas.microsoft.com/office/powerpoint/2010/main" val="2350114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3FD0A4-3758-5B65-92D3-6A3416C71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一些个人看法：“建构力”与“解构力”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18EA57-33F0-CD5B-AAA3-22976FCE9D9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DB16885-0D3F-A391-B669-3211DB3B26E8}" type="slidenum">
              <a:rPr/>
              <a:t>12</a:t>
            </a:fld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A49A4C-7BEB-D65E-A79A-0B6153104C89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上海交通大学并行与分布式系统研究所（IPADS@SJTU）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A343612-C8B5-2269-EF5C-4A42C2771A00}"/>
              </a:ext>
            </a:extLst>
          </p:cNvPr>
          <p:cNvSpPr>
            <a:spLocks noGrp="1"/>
          </p:cNvSpPr>
          <p:nvPr/>
        </p:nvSpPr>
        <p:spPr>
          <a:xfrm>
            <a:off x="3949831" y="3219319"/>
            <a:ext cx="17580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t>教师</a:t>
            </a:r>
          </a:p>
          <a:p>
            <a:pPr algn="ctr">
              <a:buNone/>
            </a:pPr>
            <a:r>
              <a:t>（有领域知识和经验的个体）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4789116-E002-2F8D-88E6-7752BD6FCA8F}"/>
              </a:ext>
            </a:extLst>
          </p:cNvPr>
          <p:cNvSpPr>
            <a:spLocks noGrp="1"/>
          </p:cNvSpPr>
          <p:nvPr/>
        </p:nvSpPr>
        <p:spPr>
          <a:xfrm>
            <a:off x="1356640" y="3496318"/>
            <a:ext cx="180049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模型生成的内容</a:t>
            </a:r>
          </a:p>
        </p:txBody>
      </p:sp>
      <p:cxnSp>
        <p:nvCxnSpPr>
          <p:cNvPr id="148" name="直线箭头连接符 8"/>
          <p:cNvCxnSpPr>
            <a:stCxn id="7" idx="3"/>
            <a:endCxn id="6" idx="1"/>
          </p:cNvCxnSpPr>
          <p:nvPr/>
        </p:nvCxnSpPr>
        <p:spPr>
          <a:xfrm>
            <a:off x="3157133" y="3680984"/>
            <a:ext cx="79269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F254124A-D2CE-63DA-31F0-DDF4C352CBF6}"/>
              </a:ext>
            </a:extLst>
          </p:cNvPr>
          <p:cNvSpPr>
            <a:spLocks noGrp="1"/>
          </p:cNvSpPr>
          <p:nvPr/>
        </p:nvSpPr>
        <p:spPr>
          <a:xfrm>
            <a:off x="3213582" y="3342430"/>
            <a:ext cx="59503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/>
              <a:t>解构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F869BA7-5C1D-D1A1-C412-A209CA3010A2}"/>
              </a:ext>
            </a:extLst>
          </p:cNvPr>
          <p:cNvSpPr>
            <a:spLocks noGrp="1"/>
          </p:cNvSpPr>
          <p:nvPr/>
        </p:nvSpPr>
        <p:spPr>
          <a:xfrm>
            <a:off x="6697932" y="3496318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课件内容</a:t>
            </a:r>
          </a:p>
        </p:txBody>
      </p:sp>
      <p:cxnSp>
        <p:nvCxnSpPr>
          <p:cNvPr id="151" name="直线箭头连接符 11"/>
          <p:cNvCxnSpPr/>
          <p:nvPr/>
        </p:nvCxnSpPr>
        <p:spPr>
          <a:xfrm>
            <a:off x="5790290" y="3680984"/>
            <a:ext cx="9076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5F1BA8E3-45A7-9A69-3C1B-C1DF3921D609}"/>
              </a:ext>
            </a:extLst>
          </p:cNvPr>
          <p:cNvSpPr>
            <a:spLocks noGrp="1"/>
          </p:cNvSpPr>
          <p:nvPr/>
        </p:nvSpPr>
        <p:spPr>
          <a:xfrm>
            <a:off x="5946593" y="3304221"/>
            <a:ext cx="59503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/>
              <a:t>建构</a:t>
            </a: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CA425D96-2C74-ED8C-A50B-547B5AA74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</p:spPr>
        <p:txBody>
          <a:bodyPr/>
          <a:lstStyle/>
          <a:p>
            <a:pPr>
              <a:buFont typeface="Arial"/>
              <a:buChar char="•"/>
            </a:pPr>
            <a:r>
              <a:t>更为直接的说法：如何把模型输出转变为自己的东西？</a:t>
            </a:r>
          </a:p>
          <a:p>
            <a:pPr lvl="1">
              <a:buFont typeface="Arial"/>
              <a:buChar char="•"/>
            </a:pPr>
            <a:r>
              <a:t>“东西”不仅包括单点知识，对更大规模问题的认知、思考方法等</a:t>
            </a:r>
          </a:p>
          <a:p>
            <a:pPr>
              <a:buFont typeface="Arial"/>
              <a:buChar char="•"/>
            </a:pPr>
            <a:r>
              <a:t>本课程的教与学本身可以看作是这个过程的展示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E277F64-73FA-0604-4A6F-CACBE263786A}"/>
              </a:ext>
            </a:extLst>
          </p:cNvPr>
          <p:cNvSpPr>
            <a:spLocks noGrp="1"/>
          </p:cNvSpPr>
          <p:nvPr/>
        </p:nvSpPr>
        <p:spPr>
          <a:xfrm>
            <a:off x="3841423" y="4268334"/>
            <a:ext cx="197491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t>学生</a:t>
            </a:r>
          </a:p>
          <a:p>
            <a:pPr algn="ctr">
              <a:buNone/>
            </a:pPr>
            <a:r>
              <a:rPr sz="1600"/>
              <a:t>（领域知识和经验欠缺的个体）</a:t>
            </a:r>
          </a:p>
        </p:txBody>
      </p:sp>
      <p:cxnSp>
        <p:nvCxnSpPr>
          <p:cNvPr id="155" name="直线箭头连接符 15"/>
          <p:cNvCxnSpPr>
            <a:stCxn id="11" idx="2"/>
          </p:cNvCxnSpPr>
          <p:nvPr/>
        </p:nvCxnSpPr>
        <p:spPr>
          <a:xfrm flipH="1">
            <a:off x="5707930" y="3865650"/>
            <a:ext cx="1544000" cy="9664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AEDCCF68-D0B0-0BB9-8010-661EA5512CC8}"/>
              </a:ext>
            </a:extLst>
          </p:cNvPr>
          <p:cNvSpPr>
            <a:spLocks noGrp="1"/>
          </p:cNvSpPr>
          <p:nvPr/>
        </p:nvSpPr>
        <p:spPr>
          <a:xfrm>
            <a:off x="5947550" y="4111409"/>
            <a:ext cx="59343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/>
              <a:t>解构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25FB786-A511-1BE6-D7D3-99992129DB1C}"/>
              </a:ext>
            </a:extLst>
          </p:cNvPr>
          <p:cNvSpPr>
            <a:spLocks noGrp="1"/>
          </p:cNvSpPr>
          <p:nvPr/>
        </p:nvSpPr>
        <p:spPr>
          <a:xfrm>
            <a:off x="3256766" y="4449963"/>
            <a:ext cx="5934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/>
              <a:t>建构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E892FD3-F840-5864-B250-A80A685B01BE}"/>
              </a:ext>
            </a:extLst>
          </p:cNvPr>
          <p:cNvSpPr>
            <a:spLocks noGrp="1"/>
          </p:cNvSpPr>
          <p:nvPr/>
        </p:nvSpPr>
        <p:spPr>
          <a:xfrm>
            <a:off x="1472056" y="4603851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任何想做的事</a:t>
            </a:r>
          </a:p>
        </p:txBody>
      </p:sp>
      <p:cxnSp>
        <p:nvCxnSpPr>
          <p:cNvPr id="159" name="直线箭头连接符 22"/>
          <p:cNvCxnSpPr>
            <a:endCxn id="22" idx="3"/>
          </p:cNvCxnSpPr>
          <p:nvPr/>
        </p:nvCxnSpPr>
        <p:spPr>
          <a:xfrm flipH="1">
            <a:off x="3041716" y="4788517"/>
            <a:ext cx="10589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5427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4C57FE-5FF8-2626-1576-DCE7D3311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sz="2800"/>
              <a:t>这样的概念，和我们（学生）的关系到底是什么？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840B16-A7B9-048E-8B04-9B01C9EDC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t>可以期望课程内容会有以下变化</a:t>
            </a:r>
          </a:p>
          <a:p>
            <a:pPr lvl="1">
              <a:buFont typeface="Arial"/>
              <a:buChar char="•"/>
            </a:pPr>
            <a:r>
              <a:t>强逻辑+高知识密度</a:t>
            </a:r>
          </a:p>
          <a:p>
            <a:pPr lvl="1">
              <a:buFont typeface="Arial"/>
              <a:buChar char="•"/>
            </a:pPr>
            <a:r>
              <a:t>增加“为什么”的解释比例</a:t>
            </a:r>
          </a:p>
          <a:p>
            <a:pPr lvl="1">
              <a:buFont typeface="Arial"/>
              <a:buChar char="•"/>
            </a:pPr>
            <a:r>
              <a:t>有开放空间：指明可结合模型进一步学习的方向</a:t>
            </a:r>
          </a:p>
          <a:p>
            <a:pPr lvl="1">
              <a:buFont typeface="Arial"/>
              <a:buChar char="•"/>
            </a:pPr>
            <a:r>
              <a:t>“挑战全网最清楚的xx精讲”</a:t>
            </a:r>
          </a:p>
          <a:p>
            <a:pPr lvl="1">
              <a:buFont typeface="Arial"/>
              <a:buChar char="•"/>
            </a:pPr>
            <a:endParaRPr/>
          </a:p>
          <a:p>
            <a:pPr lvl="1">
              <a:buFont typeface="Arial"/>
              <a:buChar char="•"/>
            </a:pPr>
            <a:endParaRPr/>
          </a:p>
          <a:p>
            <a:pPr>
              <a:buFont typeface="Arial"/>
              <a:buChar char="•"/>
            </a:pPr>
            <a:endParaRPr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549555-0DED-33BE-7AB0-01BE3879E0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DD23107-4986-8758-3A93-3D74F35908CC}" type="slidenum">
              <a:rPr/>
              <a:t>13</a:t>
            </a:fld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89A22C0-D938-7C12-9DDB-E56BBBB40A69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上海交通大学并行与分布式系统研究所（IPADS@SJTU）</a:t>
            </a:r>
          </a:p>
        </p:txBody>
      </p:sp>
      <p:sp>
        <p:nvSpPr>
          <p:cNvPr id="6" name="takeaway-band">
            <a:extLst>
              <a:ext uri="{FF2B5EF4-FFF2-40B4-BE49-F238E27FC236}">
                <a16:creationId xmlns:a16="http://schemas.microsoft.com/office/drawing/2014/main" id="{C10E231E-576B-BD02-643E-5C9941D728F6}"/>
              </a:ext>
            </a:extLst>
          </p:cNvPr>
          <p:cNvSpPr>
            <a:spLocks noGrp="1"/>
          </p:cNvSpPr>
          <p:nvPr/>
        </p:nvSpPr>
        <p:spPr>
          <a:xfrm>
            <a:off x="476250" y="4581714"/>
            <a:ext cx="8191500" cy="600861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7" name="takeaway-text">
            <a:extLst>
              <a:ext uri="{FF2B5EF4-FFF2-40B4-BE49-F238E27FC236}">
                <a16:creationId xmlns:a16="http://schemas.microsoft.com/office/drawing/2014/main" id="{8BCC8D20-C66D-C960-B926-EE9061CDFE9C}"/>
              </a:ext>
            </a:extLst>
          </p:cNvPr>
          <p:cNvSpPr>
            <a:spLocks noGrp="1"/>
          </p:cNvSpPr>
          <p:nvPr/>
        </p:nvSpPr>
        <p:spPr>
          <a:xfrm>
            <a:off x="1071710" y="4648563"/>
            <a:ext cx="6394319" cy="45657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400" b="1">
                <a:solidFill>
                  <a:srgbClr val="BE384B"/>
                </a:solidFill>
              </a:rPr>
              <a:t>“深入浅出”现在应该可以在整门课上全程贯彻，既有逻辑严密的“浅知识”，也有指向深度内容的指引。</a:t>
            </a:r>
          </a:p>
        </p:txBody>
      </p:sp>
    </p:spTree>
    <p:extLst>
      <p:ext uri="{BB962C8B-B14F-4D97-AF65-F5344CB8AC3E}">
        <p14:creationId xmlns:p14="http://schemas.microsoft.com/office/powerpoint/2010/main" val="4147845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5B944-2ED9-47EB-8A88-9B9C6188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基本概念与思想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2FD04-0E4E-417B-BC59-5D2DFB36F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AAD551-D37B-6036-195C-593BEB7048B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327921A4-25C4-3DB4-06B1-32693CEE2241}" type="slidenum">
              <a:rPr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5467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>
              <a:buNone/>
              <a:defRPr sz="3225" b="1">
                <a:solidFill>
                  <a:srgbClr val="BE384B"/>
                </a:solidFill>
              </a:defRPr>
            </a:pPr>
            <a:r>
              <a:rPr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基本任务：把“源程序”变成“目标程序”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A83FA91-883A-0168-8075-96CEB9DCA3C2}" type="slidenum">
              <a:rPr/>
              <a:t>15</a:t>
            </a:fld>
            <a:endParaRPr/>
          </a:p>
        </p:txBody>
      </p:sp>
      <p:sp>
        <p:nvSpPr>
          <p:cNvPr id="5" name="divider">
            <a:extLst>
              <a:ext uri="{FF2B5EF4-FFF2-40B4-BE49-F238E27FC236}">
                <a16:creationId xmlns:a16="http://schemas.microsoft.com/office/drawing/2014/main" id="{E27C7F94-65F8-4443-9FC8-11958D3D5C3E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0AF5FC0D-14D2-4CA4-9A9A-C8C37BCC3ACB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源程序 · C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D2D1473D-53D6-4CD8-85F9-5CE3C5732E02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目标程序 · 简化 x86-64</a:t>
            </a:r>
          </a:p>
        </p:txBody>
      </p:sp>
      <p:sp>
        <p:nvSpPr>
          <p:cNvPr id="8" name="left-panel">
            <a:extLst>
              <a:ext uri="{FF2B5EF4-FFF2-40B4-BE49-F238E27FC236}">
                <a16:creationId xmlns:a16="http://schemas.microsoft.com/office/drawing/2014/main" id="{E2FC358D-6812-472E-8BC3-F7AEB368DFF0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" name="right-panel">
            <a:extLst>
              <a:ext uri="{FF2B5EF4-FFF2-40B4-BE49-F238E27FC236}">
                <a16:creationId xmlns:a16="http://schemas.microsoft.com/office/drawing/2014/main" id="{B33EBD12-C4B2-446D-9923-0B0835D23AB0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" name="left-content">
            <a:extLst>
              <a:ext uri="{FF2B5EF4-FFF2-40B4-BE49-F238E27FC236}">
                <a16:creationId xmlns:a16="http://schemas.microsoft.com/office/drawing/2014/main" id="{D0BAE449-13A1-4D91-AF28-72545B090A4D}"/>
              </a:ext>
            </a:extLst>
          </p:cNvPr>
          <p:cNvSpPr>
            <a:spLocks noGrp="1"/>
          </p:cNvSpPr>
          <p:nvPr/>
        </p:nvSpPr>
        <p:spPr>
          <a:xfrm>
            <a:off x="7239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400" b="0">
                <a:solidFill>
                  <a:srgbClr val="3F3F3F"/>
                </a:solidFill>
              </a:rPr>
              <a:t>int add1(int x) {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r>
              <a:rPr sz="1400"/>
              <a:t>    return x + 1;</a:t>
            </a:r>
            <a:endParaRPr sz="1400" b="0">
              <a:solidFill>
                <a:srgbClr val="3F3F3F"/>
              </a:solidFill>
            </a:endParaRPr>
          </a:p>
          <a:p>
            <a:pPr>
              <a:buNone/>
              <a:defRPr sz="1140"/>
            </a:pPr>
            <a:r>
              <a:rPr sz="1400"/>
              <a:t>}</a:t>
            </a:r>
          </a:p>
        </p:txBody>
      </p:sp>
      <p:sp>
        <p:nvSpPr>
          <p:cNvPr id="11" name="right-content">
            <a:extLst>
              <a:ext uri="{FF2B5EF4-FFF2-40B4-BE49-F238E27FC236}">
                <a16:creationId xmlns:a16="http://schemas.microsoft.com/office/drawing/2014/main" id="{926B392A-44A4-4FDB-A5AF-919CE968E3E0}"/>
              </a:ext>
            </a:extLst>
          </p:cNvPr>
          <p:cNvSpPr>
            <a:spLocks noGrp="1"/>
          </p:cNvSpPr>
          <p:nvPr/>
        </p:nvSpPr>
        <p:spPr>
          <a:xfrm>
            <a:off x="50673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400" b="0">
                <a:solidFill>
                  <a:srgbClr val="3F3F3F"/>
                </a:solidFill>
              </a:rPr>
              <a:t>add1: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400" b="0">
                <a:solidFill>
                  <a:srgbClr val="3F3F3F"/>
                </a:solidFill>
              </a:rPr>
              <a:t>    mov  eax, edi</a:t>
            </a:r>
          </a:p>
          <a:p>
            <a:pPr>
              <a:buNone/>
              <a:defRPr sz="1140"/>
            </a:pPr>
            <a:r>
              <a:rPr sz="1400"/>
              <a:t>    add  eax, 1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400" b="0">
                <a:solidFill>
                  <a:srgbClr val="3F3F3F"/>
                </a:solidFill>
              </a:rPr>
              <a:t>    ret</a:t>
            </a:r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505DD3EE-C2EE-4DD9-AAC4-C3C4CB82FEC2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FBB92DC8-BC31-4954-A2EC-B9DCC8F5EA19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目标程序必须保持源程序的语义；源程序不合法时，编译器还要给出诊断。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2DE8D724-0C0F-4D0F-A7F4-6C1286740DD1}"/>
              </a:ext>
            </a:extLst>
          </p:cNvPr>
          <p:cNvSpPr>
            <a:spLocks noGrp="1"/>
          </p:cNvSpPr>
          <p:nvPr/>
        </p:nvSpPr>
        <p:spPr>
          <a:xfrm>
            <a:off x="457200" y="228600"/>
            <a:ext cx="82296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25" b="1">
                <a:solidFill>
                  <a:srgbClr val="BE384B"/>
                </a:solidFill>
              </a:defRPr>
            </a:pPr>
            <a:r>
              <a:t>程序在编译器内部不断改变“表示”</a:t>
            </a:r>
          </a:p>
        </p:txBody>
      </p:sp>
      <p:sp>
        <p:nvSpPr>
          <p:cNvPr id="2" name="slide-number">
            <a:extLst>
              <a:ext uri="{FF2B5EF4-FFF2-40B4-BE49-F238E27FC236}">
                <a16:creationId xmlns:a16="http://schemas.microsoft.com/office/drawing/2014/main" id="{9E0B01B3-889D-4202-8F6D-5BBA6A2EB29E}"/>
              </a:ext>
            </a:extLst>
          </p:cNvPr>
          <p:cNvSpPr>
            <a:spLocks noGrp="1"/>
          </p:cNvSpPr>
          <p:nvPr/>
        </p:nvSpPr>
        <p:spPr>
          <a:xfrm>
            <a:off x="6553200" y="5295900"/>
            <a:ext cx="2133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200" b="0">
                <a:solidFill>
                  <a:srgbClr val="777777"/>
                </a:solidFill>
              </a:defRPr>
            </a:pPr>
            <a:r>
              <a:rPr sz="1200" b="0">
                <a:solidFill>
                  <a:srgbClr val="777777"/>
                </a:solidFill>
              </a:rPr>
              <a:t>16</a:t>
            </a:r>
          </a:p>
        </p:txBody>
      </p:sp>
      <p:sp>
        <p:nvSpPr>
          <p:cNvPr id="15" name="pipeline-arrow-0">
            <a:extLst>
              <a:ext uri="{FF2B5EF4-FFF2-40B4-BE49-F238E27FC236}">
                <a16:creationId xmlns:a16="http://schemas.microsoft.com/office/drawing/2014/main" id="{4365DA62-82C4-4DB5-8876-DD9CA8C95EF8}"/>
              </a:ext>
            </a:extLst>
          </p:cNvPr>
          <p:cNvSpPr>
            <a:spLocks noGrp="1"/>
          </p:cNvSpPr>
          <p:nvPr/>
        </p:nvSpPr>
        <p:spPr>
          <a:xfrm>
            <a:off x="1847850" y="3209925"/>
            <a:ext cx="228600" cy="133350"/>
          </a:xfrm>
          <a:prstGeom prst="rightArrow">
            <a:avLst/>
          </a:prstGeom>
          <a:solidFill>
            <a:srgbClr val="C6384C"/>
          </a:solidFill>
          <a:ln w="0">
            <a:solidFill>
              <a:srgbClr val="C6384C"/>
            </a:solidFill>
          </a:ln>
        </p:spPr>
      </p:sp>
      <p:sp>
        <p:nvSpPr>
          <p:cNvPr id="16" name="pipeline-arrow-1">
            <a:extLst>
              <a:ext uri="{FF2B5EF4-FFF2-40B4-BE49-F238E27FC236}">
                <a16:creationId xmlns:a16="http://schemas.microsoft.com/office/drawing/2014/main" id="{126F4E85-1306-4F13-99AD-4D2988D295B2}"/>
              </a:ext>
            </a:extLst>
          </p:cNvPr>
          <p:cNvSpPr>
            <a:spLocks noGrp="1"/>
          </p:cNvSpPr>
          <p:nvPr/>
        </p:nvSpPr>
        <p:spPr>
          <a:xfrm>
            <a:off x="3514725" y="3209925"/>
            <a:ext cx="228600" cy="133350"/>
          </a:xfrm>
          <a:prstGeom prst="rightArrow">
            <a:avLst/>
          </a:prstGeom>
          <a:solidFill>
            <a:srgbClr val="C6384C"/>
          </a:solidFill>
          <a:ln w="0">
            <a:solidFill>
              <a:srgbClr val="C6384C"/>
            </a:solidFill>
          </a:ln>
        </p:spPr>
      </p:sp>
      <p:sp>
        <p:nvSpPr>
          <p:cNvPr id="17" name="pipeline-arrow-2">
            <a:extLst>
              <a:ext uri="{FF2B5EF4-FFF2-40B4-BE49-F238E27FC236}">
                <a16:creationId xmlns:a16="http://schemas.microsoft.com/office/drawing/2014/main" id="{B1F8D0C8-6D1E-4890-8CAB-621BCD819DCB}"/>
              </a:ext>
            </a:extLst>
          </p:cNvPr>
          <p:cNvSpPr>
            <a:spLocks noGrp="1"/>
          </p:cNvSpPr>
          <p:nvPr/>
        </p:nvSpPr>
        <p:spPr>
          <a:xfrm>
            <a:off x="5181600" y="3209925"/>
            <a:ext cx="228600" cy="133350"/>
          </a:xfrm>
          <a:prstGeom prst="rightArrow">
            <a:avLst/>
          </a:prstGeom>
          <a:solidFill>
            <a:srgbClr val="C6384C"/>
          </a:solidFill>
          <a:ln w="0">
            <a:solidFill>
              <a:srgbClr val="C6384C"/>
            </a:solidFill>
          </a:ln>
        </p:spPr>
      </p:sp>
      <p:sp>
        <p:nvSpPr>
          <p:cNvPr id="18" name="pipeline-arrow-3">
            <a:extLst>
              <a:ext uri="{FF2B5EF4-FFF2-40B4-BE49-F238E27FC236}">
                <a16:creationId xmlns:a16="http://schemas.microsoft.com/office/drawing/2014/main" id="{A09EE8EB-25C7-426F-A0B1-2D71A1EB8F80}"/>
              </a:ext>
            </a:extLst>
          </p:cNvPr>
          <p:cNvSpPr>
            <a:spLocks noGrp="1"/>
          </p:cNvSpPr>
          <p:nvPr/>
        </p:nvSpPr>
        <p:spPr>
          <a:xfrm>
            <a:off x="6848475" y="3209925"/>
            <a:ext cx="228600" cy="133350"/>
          </a:xfrm>
          <a:prstGeom prst="rightArrow">
            <a:avLst/>
          </a:prstGeom>
          <a:solidFill>
            <a:srgbClr val="C6384C"/>
          </a:solidFill>
          <a:ln w="0">
            <a:solidFill>
              <a:srgbClr val="C6384C"/>
            </a:solidFill>
          </a:ln>
        </p:spPr>
      </p:sp>
      <p:sp>
        <p:nvSpPr>
          <p:cNvPr id="19" name="pipeline-source-label">
            <a:extLst>
              <a:ext uri="{FF2B5EF4-FFF2-40B4-BE49-F238E27FC236}">
                <a16:creationId xmlns:a16="http://schemas.microsoft.com/office/drawing/2014/main" id="{A885E233-38EE-4096-974A-480D325D6D9F}"/>
              </a:ext>
            </a:extLst>
          </p:cNvPr>
          <p:cNvSpPr>
            <a:spLocks noGrp="1"/>
          </p:cNvSpPr>
          <p:nvPr/>
        </p:nvSpPr>
        <p:spPr>
          <a:xfrm>
            <a:off x="476250" y="1857375"/>
            <a:ext cx="1333500" cy="30480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anchor="ctr">
            <a:noAutofit/>
          </a:bodyPr>
          <a:lstStyle/>
          <a:p>
            <a:pPr algn="ctr">
              <a:buNone/>
              <a:defRPr sz="1350" b="1">
                <a:solidFill>
                  <a:srgbClr val="C6384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6384C"/>
                </a:solidFill>
                <a:latin typeface="Arial"/>
                <a:ea typeface="Arial"/>
                <a:cs typeface="Arial"/>
              </a:rPr>
              <a:t>源程序</a:t>
            </a:r>
          </a:p>
        </p:txBody>
      </p:sp>
      <p:sp>
        <p:nvSpPr>
          <p:cNvPr id="20" name="pipeline-source">
            <a:extLst>
              <a:ext uri="{FF2B5EF4-FFF2-40B4-BE49-F238E27FC236}">
                <a16:creationId xmlns:a16="http://schemas.microsoft.com/office/drawing/2014/main" id="{4134AB8C-61E2-462F-BBDE-B67C6B7922FF}"/>
              </a:ext>
            </a:extLst>
          </p:cNvPr>
          <p:cNvSpPr>
            <a:spLocks noGrp="1"/>
          </p:cNvSpPr>
          <p:nvPr/>
        </p:nvSpPr>
        <p:spPr>
          <a:xfrm>
            <a:off x="476250" y="2276475"/>
            <a:ext cx="1333500" cy="2000250"/>
          </a:xfrm>
          <a:prstGeom prst="roundRect">
            <a:avLst>
              <a:gd name="adj" fmla="val 6154"/>
            </a:avLst>
          </a:prstGeom>
          <a:solidFill>
            <a:srgbClr val="F7F7F7"/>
          </a:solidFill>
          <a:ln w="9525">
            <a:solidFill>
              <a:srgbClr val="D4D4D4"/>
            </a:solidFill>
            <a:prstDash val="solid"/>
          </a:ln>
        </p:spPr>
        <p:txBody>
          <a:bodyPr anchor="ctr">
            <a:noAutofit/>
          </a:bodyPr>
          <a:lstStyle/>
          <a:p>
            <a:pPr algn="ctr">
              <a:buNone/>
              <a:defRPr sz="165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字符</a:t>
            </a:r>
          </a:p>
          <a:p>
            <a:pPr algn="ctr">
              <a:buNone/>
              <a:defRPr sz="165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源码位置</a:t>
            </a:r>
          </a:p>
        </p:txBody>
      </p:sp>
      <p:sp>
        <p:nvSpPr>
          <p:cNvPr id="21" name="pipeline-lexer-label">
            <a:extLst>
              <a:ext uri="{FF2B5EF4-FFF2-40B4-BE49-F238E27FC236}">
                <a16:creationId xmlns:a16="http://schemas.microsoft.com/office/drawing/2014/main" id="{9E6F0880-8600-4EBE-B157-A40DB1FBE5FC}"/>
              </a:ext>
            </a:extLst>
          </p:cNvPr>
          <p:cNvSpPr>
            <a:spLocks noGrp="1"/>
          </p:cNvSpPr>
          <p:nvPr/>
        </p:nvSpPr>
        <p:spPr>
          <a:xfrm>
            <a:off x="2143125" y="1857375"/>
            <a:ext cx="1333500" cy="30480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anchor="ctr">
            <a:noAutofit/>
          </a:bodyPr>
          <a:lstStyle/>
          <a:p>
            <a:pPr algn="ctr">
              <a:buNone/>
              <a:defRPr sz="1350" b="1">
                <a:solidFill>
                  <a:srgbClr val="C6384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6384C"/>
                </a:solidFill>
                <a:latin typeface="Arial"/>
                <a:ea typeface="Arial"/>
                <a:cs typeface="Arial"/>
              </a:rPr>
              <a:t>词法 / 语法</a:t>
            </a:r>
          </a:p>
        </p:txBody>
      </p:sp>
      <p:sp>
        <p:nvSpPr>
          <p:cNvPr id="22" name="pipeline-lexer">
            <a:extLst>
              <a:ext uri="{FF2B5EF4-FFF2-40B4-BE49-F238E27FC236}">
                <a16:creationId xmlns:a16="http://schemas.microsoft.com/office/drawing/2014/main" id="{0B757C7E-8D3C-46A1-A91F-11E52233421F}"/>
              </a:ext>
            </a:extLst>
          </p:cNvPr>
          <p:cNvSpPr>
            <a:spLocks noGrp="1"/>
          </p:cNvSpPr>
          <p:nvPr/>
        </p:nvSpPr>
        <p:spPr>
          <a:xfrm>
            <a:off x="2143125" y="2276475"/>
            <a:ext cx="1333500" cy="2000250"/>
          </a:xfrm>
          <a:prstGeom prst="roundRect">
            <a:avLst>
              <a:gd name="adj" fmla="val 6154"/>
            </a:avLst>
          </a:prstGeom>
          <a:solidFill>
            <a:srgbClr val="F7F7F7"/>
          </a:solidFill>
          <a:ln w="9525">
            <a:solidFill>
              <a:srgbClr val="D4D4D4"/>
            </a:solidFill>
            <a:prstDash val="solid"/>
          </a:ln>
        </p:spPr>
        <p:txBody>
          <a:bodyPr anchor="ctr">
            <a:noAutofit/>
          </a:bodyPr>
          <a:lstStyle/>
          <a:p>
            <a:pPr algn="ctr">
              <a:buNone/>
              <a:defRPr sz="165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Token</a:t>
            </a:r>
          </a:p>
          <a:p>
            <a:pPr algn="ctr">
              <a:buNone/>
              <a:defRPr sz="165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Parse Tree</a:t>
            </a:r>
            <a:endParaRPr sz="1200" b="1">
              <a:solidFill>
                <a:srgbClr val="C9364E"/>
              </a:solidFill>
            </a:endParaRPr>
          </a:p>
          <a:p>
            <a:pPr algn="ctr">
              <a:buNone/>
              <a:defRPr sz="165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333333"/>
                </a:solidFill>
                <a:latin typeface="Arial"/>
                <a:ea typeface="Arial"/>
                <a:cs typeface="Arial"/>
              </a:rPr>
              <a:t>抽象语法树（AST）</a:t>
            </a:r>
            <a:endParaRPr sz="1650" b="0">
              <a:solidFill>
                <a:srgbClr val="33333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" name="pipeline-tokens-label">
            <a:extLst>
              <a:ext uri="{FF2B5EF4-FFF2-40B4-BE49-F238E27FC236}">
                <a16:creationId xmlns:a16="http://schemas.microsoft.com/office/drawing/2014/main" id="{498572E8-B994-49E2-B1F3-B67E807BAFEC}"/>
              </a:ext>
            </a:extLst>
          </p:cNvPr>
          <p:cNvSpPr>
            <a:spLocks noGrp="1"/>
          </p:cNvSpPr>
          <p:nvPr/>
        </p:nvSpPr>
        <p:spPr>
          <a:xfrm>
            <a:off x="3810000" y="1857375"/>
            <a:ext cx="1333500" cy="30480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anchor="ctr">
            <a:noAutofit/>
          </a:bodyPr>
          <a:lstStyle/>
          <a:p>
            <a:pPr algn="ctr">
              <a:buNone/>
              <a:defRPr sz="1350" b="1">
                <a:solidFill>
                  <a:srgbClr val="C6384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6384C"/>
                </a:solidFill>
                <a:latin typeface="Arial"/>
                <a:ea typeface="Arial"/>
                <a:cs typeface="Arial"/>
              </a:rPr>
              <a:t>语义分析</a:t>
            </a:r>
          </a:p>
        </p:txBody>
      </p:sp>
      <p:sp>
        <p:nvSpPr>
          <p:cNvPr id="24" name="pipeline-tokens">
            <a:extLst>
              <a:ext uri="{FF2B5EF4-FFF2-40B4-BE49-F238E27FC236}">
                <a16:creationId xmlns:a16="http://schemas.microsoft.com/office/drawing/2014/main" id="{2A617F6F-5BDF-4A33-8E32-BD0618E3CF94}"/>
              </a:ext>
            </a:extLst>
          </p:cNvPr>
          <p:cNvSpPr>
            <a:spLocks noGrp="1"/>
          </p:cNvSpPr>
          <p:nvPr/>
        </p:nvSpPr>
        <p:spPr>
          <a:xfrm>
            <a:off x="3810000" y="2276475"/>
            <a:ext cx="1333500" cy="2000250"/>
          </a:xfrm>
          <a:prstGeom prst="roundRect">
            <a:avLst>
              <a:gd name="adj" fmla="val 5161"/>
            </a:avLst>
          </a:prstGeom>
          <a:solidFill>
            <a:srgbClr val="F7F7F7"/>
          </a:solidFill>
          <a:ln w="9525">
            <a:solidFill>
              <a:srgbClr val="D4D4D4"/>
            </a:solidFill>
            <a:prstDash val="solid"/>
          </a:ln>
        </p:spPr>
        <p:txBody>
          <a:bodyPr anchor="ctr">
            <a:noAutofit/>
          </a:bodyPr>
          <a:lstStyle/>
          <a:p>
            <a:pPr algn="ctr">
              <a:buNone/>
              <a:defRPr sz="165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Bound AST</a:t>
            </a:r>
          </a:p>
          <a:p>
            <a:pPr algn="ctr">
              <a:buNone/>
              <a:defRPr sz="165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Typed AST</a:t>
            </a:r>
          </a:p>
        </p:txBody>
      </p:sp>
      <p:sp>
        <p:nvSpPr>
          <p:cNvPr id="25" name="pipeline-parser-label">
            <a:extLst>
              <a:ext uri="{FF2B5EF4-FFF2-40B4-BE49-F238E27FC236}">
                <a16:creationId xmlns:a16="http://schemas.microsoft.com/office/drawing/2014/main" id="{AFED48A2-8BAF-4255-83AA-0AE987BC7697}"/>
              </a:ext>
            </a:extLst>
          </p:cNvPr>
          <p:cNvSpPr>
            <a:spLocks noGrp="1"/>
          </p:cNvSpPr>
          <p:nvPr/>
        </p:nvSpPr>
        <p:spPr>
          <a:xfrm>
            <a:off x="5476875" y="1857375"/>
            <a:ext cx="1333500" cy="30480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anchor="ctr">
            <a:noAutofit/>
          </a:bodyPr>
          <a:lstStyle/>
          <a:p>
            <a:pPr algn="ctr">
              <a:buNone/>
              <a:defRPr sz="1350" b="1">
                <a:solidFill>
                  <a:srgbClr val="C6384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6384C"/>
                </a:solidFill>
                <a:latin typeface="Arial"/>
                <a:ea typeface="Arial"/>
                <a:cs typeface="Arial"/>
              </a:rPr>
              <a:t>中间表示</a:t>
            </a:r>
          </a:p>
        </p:txBody>
      </p:sp>
      <p:sp>
        <p:nvSpPr>
          <p:cNvPr id="26" name="pipeline-parser">
            <a:extLst>
              <a:ext uri="{FF2B5EF4-FFF2-40B4-BE49-F238E27FC236}">
                <a16:creationId xmlns:a16="http://schemas.microsoft.com/office/drawing/2014/main" id="{CB2BEDDB-DE1A-495A-8D8A-F38B83910D3C}"/>
              </a:ext>
            </a:extLst>
          </p:cNvPr>
          <p:cNvSpPr>
            <a:spLocks noGrp="1"/>
          </p:cNvSpPr>
          <p:nvPr/>
        </p:nvSpPr>
        <p:spPr>
          <a:xfrm>
            <a:off x="5476875" y="2276475"/>
            <a:ext cx="1333500" cy="2000250"/>
          </a:xfrm>
          <a:prstGeom prst="roundRect">
            <a:avLst>
              <a:gd name="adj" fmla="val 6667"/>
            </a:avLst>
          </a:prstGeom>
          <a:solidFill>
            <a:srgbClr val="F7F7F7"/>
          </a:solidFill>
          <a:ln w="9525">
            <a:solidFill>
              <a:srgbClr val="D4D4D4"/>
            </a:solidFill>
            <a:prstDash val="solid"/>
          </a:ln>
        </p:spPr>
        <p:txBody>
          <a:bodyPr anchor="ctr">
            <a:noAutofit/>
          </a:bodyPr>
          <a:lstStyle/>
          <a:p>
            <a:pPr algn="ctr">
              <a:buNone/>
              <a:defRPr sz="165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IR</a:t>
            </a:r>
          </a:p>
          <a:p>
            <a:pPr algn="ctr">
              <a:buNone/>
              <a:defRPr sz="165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分析与优化</a:t>
            </a:r>
            <a:endParaRPr sz="1200" b="0">
              <a:solidFill>
                <a:srgbClr val="343434"/>
              </a:solidFill>
            </a:endParaRPr>
          </a:p>
        </p:txBody>
      </p:sp>
      <p:sp>
        <p:nvSpPr>
          <p:cNvPr id="27" name="pipeline-ast-label">
            <a:extLst>
              <a:ext uri="{FF2B5EF4-FFF2-40B4-BE49-F238E27FC236}">
                <a16:creationId xmlns:a16="http://schemas.microsoft.com/office/drawing/2014/main" id="{36370611-8D3A-41C0-95A4-3978283A67E7}"/>
              </a:ext>
            </a:extLst>
          </p:cNvPr>
          <p:cNvSpPr>
            <a:spLocks noGrp="1"/>
          </p:cNvSpPr>
          <p:nvPr/>
        </p:nvSpPr>
        <p:spPr>
          <a:xfrm>
            <a:off x="7143750" y="1857375"/>
            <a:ext cx="1333500" cy="30480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anchor="ctr">
            <a:noAutofit/>
          </a:bodyPr>
          <a:lstStyle/>
          <a:p>
            <a:pPr algn="ctr">
              <a:buNone/>
              <a:defRPr sz="1350" b="1">
                <a:solidFill>
                  <a:srgbClr val="C6384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6384C"/>
                </a:solidFill>
                <a:latin typeface="Arial"/>
                <a:ea typeface="Arial"/>
                <a:cs typeface="Arial"/>
              </a:rPr>
              <a:t>目标程序</a:t>
            </a:r>
          </a:p>
        </p:txBody>
      </p:sp>
      <p:sp>
        <p:nvSpPr>
          <p:cNvPr id="28" name="pipeline-ast">
            <a:extLst>
              <a:ext uri="{FF2B5EF4-FFF2-40B4-BE49-F238E27FC236}">
                <a16:creationId xmlns:a16="http://schemas.microsoft.com/office/drawing/2014/main" id="{792D0E1B-F8D7-4802-92C5-08D8E01AC37A}"/>
              </a:ext>
            </a:extLst>
          </p:cNvPr>
          <p:cNvSpPr>
            <a:spLocks noGrp="1"/>
          </p:cNvSpPr>
          <p:nvPr/>
        </p:nvSpPr>
        <p:spPr>
          <a:xfrm>
            <a:off x="7143750" y="2276475"/>
            <a:ext cx="1333500" cy="2000250"/>
          </a:xfrm>
          <a:prstGeom prst="roundRect">
            <a:avLst>
              <a:gd name="adj" fmla="val 6154"/>
            </a:avLst>
          </a:prstGeom>
          <a:solidFill>
            <a:srgbClr val="F7F7F7"/>
          </a:solidFill>
          <a:ln w="9525">
            <a:solidFill>
              <a:srgbClr val="D4D4D4"/>
            </a:solidFill>
            <a:prstDash val="solid"/>
          </a:ln>
        </p:spPr>
        <p:txBody>
          <a:bodyPr anchor="ctr">
            <a:noAutofit/>
          </a:bodyPr>
          <a:lstStyle/>
          <a:p>
            <a:pPr algn="ctr">
              <a:buNone/>
              <a:defRPr sz="165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x86-64</a:t>
            </a:r>
          </a:p>
          <a:p>
            <a:pPr algn="ctr">
              <a:buNone/>
              <a:defRPr sz="165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RISC-V</a:t>
            </a:r>
            <a:endParaRPr sz="1050" b="0">
              <a:solidFill>
                <a:srgbClr val="343434"/>
              </a:solidFill>
            </a:endParaRPr>
          </a:p>
          <a:p>
            <a:pPr algn="ctr">
              <a:buNone/>
              <a:defRPr sz="165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0902728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为什么需要这么多种表示？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90F7333B-44AC-F7E9-D49D-FE92F45E0477}" type="slidenum">
              <a:rPr/>
              <a:t>17</a:t>
            </a:fld>
            <a:endParaRPr/>
          </a:p>
        </p:txBody>
      </p:sp>
      <p:sp>
        <p:nvSpPr>
          <p:cNvPr id="5" name="intro">
            <a:extLst>
              <a:ext uri="{FF2B5EF4-FFF2-40B4-BE49-F238E27FC236}">
                <a16:creationId xmlns:a16="http://schemas.microsoft.com/office/drawing/2014/main" id="{8F16849B-FCCE-4593-B8B1-BF375261D80C}"/>
              </a:ext>
            </a:extLst>
          </p:cNvPr>
          <p:cNvSpPr>
            <a:spLocks noGrp="1"/>
          </p:cNvSpPr>
          <p:nvPr/>
        </p:nvSpPr>
        <p:spPr>
          <a:xfrm>
            <a:off x="552450" y="1352550"/>
            <a:ext cx="8039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75" b="0">
                <a:solidFill>
                  <a:srgbClr val="3F3F3F"/>
                </a:solidFill>
              </a:defRPr>
            </a:pPr>
            <a:r>
              <a:rPr sz="1275" b="0">
                <a:solidFill>
                  <a:srgbClr val="3F3F3F"/>
                </a:solidFill>
              </a:rPr>
              <a:t>不同表示让不同关系变得显式，也让相应算法更自然。</a:t>
            </a:r>
          </a:p>
        </p:txBody>
      </p:sp>
      <p:sp>
        <p:nvSpPr>
          <p:cNvPr id="6" name="operation-table">
            <a:extLst>
              <a:ext uri="{FF2B5EF4-FFF2-40B4-BE49-F238E27FC236}">
                <a16:creationId xmlns:a16="http://schemas.microsoft.com/office/drawing/2014/main" id="{911CFF33-E9E8-4E0F-A711-0A708826D2B5}"/>
              </a:ext>
            </a:extLst>
          </p:cNvPr>
          <p:cNvSpPr>
            <a:spLocks noGrp="1"/>
          </p:cNvSpPr>
          <p:nvPr/>
        </p:nvSpPr>
        <p:spPr>
          <a:xfrm>
            <a:off x="552450" y="2052637"/>
            <a:ext cx="8039100" cy="234315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" name="header-operation">
            <a:extLst>
              <a:ext uri="{FF2B5EF4-FFF2-40B4-BE49-F238E27FC236}">
                <a16:creationId xmlns:a16="http://schemas.microsoft.com/office/drawing/2014/main" id="{43606D53-CBC6-4BF4-A90D-91694C908CCD}"/>
              </a:ext>
            </a:extLst>
          </p:cNvPr>
          <p:cNvSpPr>
            <a:spLocks noGrp="1"/>
          </p:cNvSpPr>
          <p:nvPr/>
        </p:nvSpPr>
        <p:spPr>
          <a:xfrm>
            <a:off x="742950" y="2176462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0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表示</a:t>
            </a:r>
          </a:p>
        </p:txBody>
      </p:sp>
      <p:sp>
        <p:nvSpPr>
          <p:cNvPr id="8" name="header-rule">
            <a:extLst>
              <a:ext uri="{FF2B5EF4-FFF2-40B4-BE49-F238E27FC236}">
                <a16:creationId xmlns:a16="http://schemas.microsoft.com/office/drawing/2014/main" id="{12FF8502-DFE6-4170-B36C-C0AA008FDF21}"/>
              </a:ext>
            </a:extLst>
          </p:cNvPr>
          <p:cNvSpPr>
            <a:spLocks noGrp="1"/>
          </p:cNvSpPr>
          <p:nvPr/>
        </p:nvSpPr>
        <p:spPr>
          <a:xfrm>
            <a:off x="2266950" y="2176462"/>
            <a:ext cx="32575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0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显式表达的关系</a:t>
            </a:r>
          </a:p>
        </p:txBody>
      </p:sp>
      <p:sp>
        <p:nvSpPr>
          <p:cNvPr id="9" name="header-purpose">
            <a:extLst>
              <a:ext uri="{FF2B5EF4-FFF2-40B4-BE49-F238E27FC236}">
                <a16:creationId xmlns:a16="http://schemas.microsoft.com/office/drawing/2014/main" id="{4029FF7C-4C73-4B8E-9380-06587A871750}"/>
              </a:ext>
            </a:extLst>
          </p:cNvPr>
          <p:cNvSpPr>
            <a:spLocks noGrp="1"/>
          </p:cNvSpPr>
          <p:nvPr/>
        </p:nvSpPr>
        <p:spPr>
          <a:xfrm>
            <a:off x="5810250" y="2176462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0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在这种表示上适合进行的处理</a:t>
            </a:r>
          </a:p>
        </p:txBody>
      </p:sp>
      <p:sp>
        <p:nvSpPr>
          <p:cNvPr id="10" name="separator-232">
            <a:extLst>
              <a:ext uri="{FF2B5EF4-FFF2-40B4-BE49-F238E27FC236}">
                <a16:creationId xmlns:a16="http://schemas.microsoft.com/office/drawing/2014/main" id="{AD037C21-7B68-42E7-B48D-EE5F744B97AF}"/>
              </a:ext>
            </a:extLst>
          </p:cNvPr>
          <p:cNvSpPr>
            <a:spLocks noGrp="1"/>
          </p:cNvSpPr>
          <p:nvPr/>
        </p:nvSpPr>
        <p:spPr>
          <a:xfrm>
            <a:off x="723900" y="2471737"/>
            <a:ext cx="7696200" cy="9525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1" name="separator-282">
            <a:extLst>
              <a:ext uri="{FF2B5EF4-FFF2-40B4-BE49-F238E27FC236}">
                <a16:creationId xmlns:a16="http://schemas.microsoft.com/office/drawing/2014/main" id="{CE01A581-5F28-44AB-87C0-E82610F61514}"/>
              </a:ext>
            </a:extLst>
          </p:cNvPr>
          <p:cNvSpPr>
            <a:spLocks noGrp="1"/>
          </p:cNvSpPr>
          <p:nvPr/>
        </p:nvSpPr>
        <p:spPr>
          <a:xfrm>
            <a:off x="723900" y="2947987"/>
            <a:ext cx="7696200" cy="9525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2" name="separator-332">
            <a:extLst>
              <a:ext uri="{FF2B5EF4-FFF2-40B4-BE49-F238E27FC236}">
                <a16:creationId xmlns:a16="http://schemas.microsoft.com/office/drawing/2014/main" id="{E4522685-F587-4C80-B40D-2DE00E4F6C00}"/>
              </a:ext>
            </a:extLst>
          </p:cNvPr>
          <p:cNvSpPr>
            <a:spLocks noGrp="1"/>
          </p:cNvSpPr>
          <p:nvPr/>
        </p:nvSpPr>
        <p:spPr>
          <a:xfrm>
            <a:off x="723900" y="3424237"/>
            <a:ext cx="7696200" cy="9525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3" name="separator-382">
            <a:extLst>
              <a:ext uri="{FF2B5EF4-FFF2-40B4-BE49-F238E27FC236}">
                <a16:creationId xmlns:a16="http://schemas.microsoft.com/office/drawing/2014/main" id="{4AD4BAAF-65C0-469E-8B0F-B9FA5C0C90DA}"/>
              </a:ext>
            </a:extLst>
          </p:cNvPr>
          <p:cNvSpPr>
            <a:spLocks noGrp="1"/>
          </p:cNvSpPr>
          <p:nvPr/>
        </p:nvSpPr>
        <p:spPr>
          <a:xfrm>
            <a:off x="723900" y="3900487"/>
            <a:ext cx="7696200" cy="9525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4" name="operation-0">
            <a:extLst>
              <a:ext uri="{FF2B5EF4-FFF2-40B4-BE49-F238E27FC236}">
                <a16:creationId xmlns:a16="http://schemas.microsoft.com/office/drawing/2014/main" id="{904C6AF3-9B2A-422A-A386-EDDEDD257EC3}"/>
              </a:ext>
            </a:extLst>
          </p:cNvPr>
          <p:cNvSpPr>
            <a:spLocks noGrp="1"/>
          </p:cNvSpPr>
          <p:nvPr/>
        </p:nvSpPr>
        <p:spPr>
          <a:xfrm>
            <a:off x="742950" y="2547937"/>
            <a:ext cx="1381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AST</a:t>
            </a:r>
          </a:p>
        </p:txBody>
      </p:sp>
      <p:sp>
        <p:nvSpPr>
          <p:cNvPr id="15" name="rule-0">
            <a:extLst>
              <a:ext uri="{FF2B5EF4-FFF2-40B4-BE49-F238E27FC236}">
                <a16:creationId xmlns:a16="http://schemas.microsoft.com/office/drawing/2014/main" id="{76E17E72-9CC5-4D93-874E-17431A0FADD4}"/>
              </a:ext>
            </a:extLst>
          </p:cNvPr>
          <p:cNvSpPr>
            <a:spLocks noGrp="1"/>
          </p:cNvSpPr>
          <p:nvPr/>
        </p:nvSpPr>
        <p:spPr>
          <a:xfrm>
            <a:off x="2266950" y="2547937"/>
            <a:ext cx="3257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语言构造与嵌套关系</a:t>
            </a:r>
          </a:p>
        </p:txBody>
      </p:sp>
      <p:sp>
        <p:nvSpPr>
          <p:cNvPr id="16" name="purpose-0">
            <a:extLst>
              <a:ext uri="{FF2B5EF4-FFF2-40B4-BE49-F238E27FC236}">
                <a16:creationId xmlns:a16="http://schemas.microsoft.com/office/drawing/2014/main" id="{C3173881-F407-4520-A609-4397909BAF54}"/>
              </a:ext>
            </a:extLst>
          </p:cNvPr>
          <p:cNvSpPr>
            <a:spLocks noGrp="1"/>
          </p:cNvSpPr>
          <p:nvPr/>
        </p:nvSpPr>
        <p:spPr>
          <a:xfrm>
            <a:off x="5810250" y="2547937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递归遍历；名字解析与类型检查</a:t>
            </a:r>
          </a:p>
        </p:txBody>
      </p:sp>
      <p:sp>
        <p:nvSpPr>
          <p:cNvPr id="17" name="operation-1">
            <a:extLst>
              <a:ext uri="{FF2B5EF4-FFF2-40B4-BE49-F238E27FC236}">
                <a16:creationId xmlns:a16="http://schemas.microsoft.com/office/drawing/2014/main" id="{CF88F12E-2A20-46CF-8BE4-7C9FC82A0CDF}"/>
              </a:ext>
            </a:extLst>
          </p:cNvPr>
          <p:cNvSpPr>
            <a:spLocks noGrp="1"/>
          </p:cNvSpPr>
          <p:nvPr/>
        </p:nvSpPr>
        <p:spPr>
          <a:xfrm>
            <a:off x="742950" y="3024187"/>
            <a:ext cx="1381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CFG</a:t>
            </a:r>
          </a:p>
        </p:txBody>
      </p:sp>
      <p:sp>
        <p:nvSpPr>
          <p:cNvPr id="18" name="rule-1">
            <a:extLst>
              <a:ext uri="{FF2B5EF4-FFF2-40B4-BE49-F238E27FC236}">
                <a16:creationId xmlns:a16="http://schemas.microsoft.com/office/drawing/2014/main" id="{7B681666-AE91-4D49-B537-CC432E8D5457}"/>
              </a:ext>
            </a:extLst>
          </p:cNvPr>
          <p:cNvSpPr>
            <a:spLocks noGrp="1"/>
          </p:cNvSpPr>
          <p:nvPr/>
        </p:nvSpPr>
        <p:spPr>
          <a:xfrm>
            <a:off x="2266950" y="3024187"/>
            <a:ext cx="3257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Basic Block 及其控制流边</a:t>
            </a:r>
          </a:p>
        </p:txBody>
      </p:sp>
      <p:sp>
        <p:nvSpPr>
          <p:cNvPr id="19" name="purpose-1">
            <a:extLst>
              <a:ext uri="{FF2B5EF4-FFF2-40B4-BE49-F238E27FC236}">
                <a16:creationId xmlns:a16="http://schemas.microsoft.com/office/drawing/2014/main" id="{4EE9D028-03E3-447F-8A20-7E7E68FEFA63}"/>
              </a:ext>
            </a:extLst>
          </p:cNvPr>
          <p:cNvSpPr>
            <a:spLocks noGrp="1"/>
          </p:cNvSpPr>
          <p:nvPr/>
        </p:nvSpPr>
        <p:spPr>
          <a:xfrm>
            <a:off x="5810250" y="3024187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判断可达路径；分析跨路径性质</a:t>
            </a:r>
          </a:p>
        </p:txBody>
      </p:sp>
      <p:sp>
        <p:nvSpPr>
          <p:cNvPr id="20" name="operation-2">
            <a:extLst>
              <a:ext uri="{FF2B5EF4-FFF2-40B4-BE49-F238E27FC236}">
                <a16:creationId xmlns:a16="http://schemas.microsoft.com/office/drawing/2014/main" id="{BC6A4861-6027-43C7-B4A4-6B799F562B60}"/>
              </a:ext>
            </a:extLst>
          </p:cNvPr>
          <p:cNvSpPr>
            <a:spLocks noGrp="1"/>
          </p:cNvSpPr>
          <p:nvPr/>
        </p:nvSpPr>
        <p:spPr>
          <a:xfrm>
            <a:off x="742950" y="3481387"/>
            <a:ext cx="1381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SSA</a:t>
            </a:r>
          </a:p>
        </p:txBody>
      </p:sp>
      <p:sp>
        <p:nvSpPr>
          <p:cNvPr id="21" name="rule-2">
            <a:extLst>
              <a:ext uri="{FF2B5EF4-FFF2-40B4-BE49-F238E27FC236}">
                <a16:creationId xmlns:a16="http://schemas.microsoft.com/office/drawing/2014/main" id="{61D3A49B-23D6-4975-9F32-201DED168C3B}"/>
              </a:ext>
            </a:extLst>
          </p:cNvPr>
          <p:cNvSpPr>
            <a:spLocks noGrp="1"/>
          </p:cNvSpPr>
          <p:nvPr/>
        </p:nvSpPr>
        <p:spPr>
          <a:xfrm>
            <a:off x="2266950" y="3481387"/>
            <a:ext cx="3257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定义与使用之间的数据依赖</a:t>
            </a:r>
          </a:p>
        </p:txBody>
      </p:sp>
      <p:sp>
        <p:nvSpPr>
          <p:cNvPr id="22" name="purpose-2">
            <a:extLst>
              <a:ext uri="{FF2B5EF4-FFF2-40B4-BE49-F238E27FC236}">
                <a16:creationId xmlns:a16="http://schemas.microsoft.com/office/drawing/2014/main" id="{FA44C3CD-DA0E-4DB8-A68A-A7BB07B4F519}"/>
              </a:ext>
            </a:extLst>
          </p:cNvPr>
          <p:cNvSpPr>
            <a:spLocks noGrp="1"/>
          </p:cNvSpPr>
          <p:nvPr/>
        </p:nvSpPr>
        <p:spPr>
          <a:xfrm>
            <a:off x="5810250" y="3481387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传播常量；删除无用计算</a:t>
            </a:r>
          </a:p>
        </p:txBody>
      </p:sp>
      <p:sp>
        <p:nvSpPr>
          <p:cNvPr id="23" name="operation-3">
            <a:extLst>
              <a:ext uri="{FF2B5EF4-FFF2-40B4-BE49-F238E27FC236}">
                <a16:creationId xmlns:a16="http://schemas.microsoft.com/office/drawing/2014/main" id="{BFBFE46D-C140-4626-91D1-C2FF65FE1AEB}"/>
              </a:ext>
            </a:extLst>
          </p:cNvPr>
          <p:cNvSpPr>
            <a:spLocks noGrp="1"/>
          </p:cNvSpPr>
          <p:nvPr/>
        </p:nvSpPr>
        <p:spPr>
          <a:xfrm>
            <a:off x="742950" y="3957637"/>
            <a:ext cx="1381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Machine IR</a:t>
            </a:r>
          </a:p>
        </p:txBody>
      </p:sp>
      <p:sp>
        <p:nvSpPr>
          <p:cNvPr id="24" name="rule-3">
            <a:extLst>
              <a:ext uri="{FF2B5EF4-FFF2-40B4-BE49-F238E27FC236}">
                <a16:creationId xmlns:a16="http://schemas.microsoft.com/office/drawing/2014/main" id="{DD4E3E40-80CB-4C3B-9BF6-999A40F28144}"/>
              </a:ext>
            </a:extLst>
          </p:cNvPr>
          <p:cNvSpPr>
            <a:spLocks noGrp="1"/>
          </p:cNvSpPr>
          <p:nvPr/>
        </p:nvSpPr>
        <p:spPr>
          <a:xfrm>
            <a:off x="2266950" y="3957637"/>
            <a:ext cx="3257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目标指令、操作数与资源需求</a:t>
            </a:r>
          </a:p>
        </p:txBody>
      </p:sp>
      <p:sp>
        <p:nvSpPr>
          <p:cNvPr id="25" name="purpose-3">
            <a:extLst>
              <a:ext uri="{FF2B5EF4-FFF2-40B4-BE49-F238E27FC236}">
                <a16:creationId xmlns:a16="http://schemas.microsoft.com/office/drawing/2014/main" id="{02FE04F4-16D8-420D-8FA0-530AAD7BD346}"/>
              </a:ext>
            </a:extLst>
          </p:cNvPr>
          <p:cNvSpPr>
            <a:spLocks noGrp="1"/>
          </p:cNvSpPr>
          <p:nvPr/>
        </p:nvSpPr>
        <p:spPr>
          <a:xfrm>
            <a:off x="5810250" y="3957637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选择指令；活跃分析与寄存器分配</a:t>
            </a:r>
          </a:p>
        </p:txBody>
      </p:sp>
      <p:sp>
        <p:nvSpPr>
          <p:cNvPr id="26" name="takeaway-band">
            <a:extLst>
              <a:ext uri="{FF2B5EF4-FFF2-40B4-BE49-F238E27FC236}">
                <a16:creationId xmlns:a16="http://schemas.microsoft.com/office/drawing/2014/main" id="{BA4865B5-E1FF-4E30-AAE1-B32F7CDB6C48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BECEF"/>
          </a:solidFill>
          <a:ln w="0">
            <a:noFill/>
          </a:ln>
        </p:spPr>
      </p:sp>
      <p:sp>
        <p:nvSpPr>
          <p:cNvPr id="27" name="takeaway-text">
            <a:extLst>
              <a:ext uri="{FF2B5EF4-FFF2-40B4-BE49-F238E27FC236}">
                <a16:creationId xmlns:a16="http://schemas.microsoft.com/office/drawing/2014/main" id="{12CA5C83-49E1-4834-A8E6-4580EB613C50}"/>
              </a:ext>
            </a:extLst>
          </p:cNvPr>
          <p:cNvSpPr>
            <a:spLocks noGrp="1"/>
          </p:cNvSpPr>
          <p:nvPr/>
        </p:nvSpPr>
        <p:spPr>
          <a:xfrm>
            <a:off x="628650" y="4857750"/>
            <a:ext cx="78867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275" b="1">
                <a:solidFill>
                  <a:srgbClr val="C6384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C6384C"/>
                </a:solidFill>
                <a:latin typeface="Arial"/>
                <a:ea typeface="Arial"/>
                <a:cs typeface="Arial"/>
              </a:rPr>
              <a:t>选择表示，就是选择哪些事实可以被直接看见和自动处理。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编译器的主要阶段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B1C6C81E-38B9-7560-621D-5A151A79DF9B}" type="slidenum">
              <a:rPr/>
              <a:t>18</a:t>
            </a:fld>
            <a:endParaRPr/>
          </a:p>
        </p:txBody>
      </p:sp>
      <p:sp>
        <p:nvSpPr>
          <p:cNvPr id="5" name="intro">
            <a:extLst>
              <a:ext uri="{FF2B5EF4-FFF2-40B4-BE49-F238E27FC236}">
                <a16:creationId xmlns:a16="http://schemas.microsoft.com/office/drawing/2014/main" id="{8F16849B-FCCE-4593-B8B1-BF375261D80C}"/>
              </a:ext>
            </a:extLst>
          </p:cNvPr>
          <p:cNvSpPr>
            <a:spLocks noGrp="1"/>
          </p:cNvSpPr>
          <p:nvPr/>
        </p:nvSpPr>
        <p:spPr>
          <a:xfrm>
            <a:off x="552450" y="1352550"/>
            <a:ext cx="8039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75" b="0">
                <a:solidFill>
                  <a:srgbClr val="3F3F3F"/>
                </a:solidFill>
              </a:defRPr>
            </a:pPr>
            <a:r>
              <a:rPr sz="1275" b="0">
                <a:solidFill>
                  <a:srgbClr val="3F3F3F"/>
                </a:solidFill>
              </a:rPr>
              <a:t>通常可分为前端、中端、后端</a:t>
            </a:r>
            <a:r>
              <a:rPr sz="1275">
                <a:solidFill>
                  <a:srgbClr val="3F3F3F"/>
                </a:solidFill>
              </a:rPr>
              <a:t>；我们的课程还会涉及一部分运行时支持的内容。</a:t>
            </a:r>
            <a:endParaRPr sz="1275" b="0">
              <a:solidFill>
                <a:srgbClr val="3F3F3F"/>
              </a:solidFill>
            </a:endParaRPr>
          </a:p>
        </p:txBody>
      </p:sp>
      <p:sp>
        <p:nvSpPr>
          <p:cNvPr id="6" name="stage-table">
            <a:extLst>
              <a:ext uri="{FF2B5EF4-FFF2-40B4-BE49-F238E27FC236}">
                <a16:creationId xmlns:a16="http://schemas.microsoft.com/office/drawing/2014/main" id="{7F0EC508-4B84-4825-8B31-C9B7518CA79E}"/>
              </a:ext>
            </a:extLst>
          </p:cNvPr>
          <p:cNvSpPr>
            <a:spLocks noGrp="1"/>
          </p:cNvSpPr>
          <p:nvPr/>
        </p:nvSpPr>
        <p:spPr>
          <a:xfrm>
            <a:off x="552450" y="1790700"/>
            <a:ext cx="8039100" cy="2819400"/>
          </a:xfrm>
          <a:prstGeom prst="rect">
            <a:avLst/>
          </a:prstGeom>
          <a:solidFill>
            <a:srgbClr val="F7F7F7"/>
          </a:solidFill>
          <a:ln w="9525">
            <a:solidFill>
              <a:srgbClr val="D5D5D5"/>
            </a:solidFill>
            <a:prstDash val="solid"/>
          </a:ln>
        </p:spPr>
      </p:sp>
      <p:sp>
        <p:nvSpPr>
          <p:cNvPr id="11" name="row-separator-0">
            <a:extLst>
              <a:ext uri="{FF2B5EF4-FFF2-40B4-BE49-F238E27FC236}">
                <a16:creationId xmlns:a16="http://schemas.microsoft.com/office/drawing/2014/main" id="{DE71E8BC-E382-44EF-9574-0D33B04891E7}"/>
              </a:ext>
            </a:extLst>
          </p:cNvPr>
          <p:cNvSpPr>
            <a:spLocks noGrp="1"/>
          </p:cNvSpPr>
          <p:nvPr/>
        </p:nvSpPr>
        <p:spPr>
          <a:xfrm>
            <a:off x="723900" y="2209800"/>
            <a:ext cx="7696200" cy="9525"/>
          </a:xfrm>
          <a:prstGeom prst="line">
            <a:avLst/>
          </a:prstGeom>
          <a:noFill/>
          <a:ln w="9525">
            <a:solidFill>
              <a:srgbClr val="D5D5D5"/>
            </a:solidFill>
            <a:prstDash val="solid"/>
          </a:ln>
        </p:spPr>
      </p:sp>
      <p:sp>
        <p:nvSpPr>
          <p:cNvPr id="12" name="row-0-stage">
            <a:extLst>
              <a:ext uri="{FF2B5EF4-FFF2-40B4-BE49-F238E27FC236}">
                <a16:creationId xmlns:a16="http://schemas.microsoft.com/office/drawing/2014/main" id="{80AC286E-399E-48D0-8329-8BC100BB38CE}"/>
              </a:ext>
            </a:extLst>
          </p:cNvPr>
          <p:cNvSpPr>
            <a:spLocks noGrp="1"/>
          </p:cNvSpPr>
          <p:nvPr/>
        </p:nvSpPr>
        <p:spPr>
          <a:xfrm>
            <a:off x="742950" y="2247900"/>
            <a:ext cx="1000125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C6384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6384C"/>
                </a:solidFill>
                <a:latin typeface="Arial"/>
                <a:ea typeface="Arial"/>
                <a:cs typeface="Arial"/>
              </a:rPr>
              <a:t>前端</a:t>
            </a:r>
          </a:p>
        </p:txBody>
      </p:sp>
      <p:sp>
        <p:nvSpPr>
          <p:cNvPr id="13" name="row-0-question">
            <a:extLst>
              <a:ext uri="{FF2B5EF4-FFF2-40B4-BE49-F238E27FC236}">
                <a16:creationId xmlns:a16="http://schemas.microsoft.com/office/drawing/2014/main" id="{F2CF7434-D5CB-4CCA-8C98-9F814537B892}"/>
              </a:ext>
            </a:extLst>
          </p:cNvPr>
          <p:cNvSpPr>
            <a:spLocks noGrp="1"/>
          </p:cNvSpPr>
          <p:nvPr/>
        </p:nvSpPr>
        <p:spPr>
          <a:xfrm>
            <a:off x="1857375" y="2247900"/>
            <a:ext cx="2333625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程序写了什么？</a:t>
            </a:r>
          </a:p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它是否有意义？</a:t>
            </a:r>
          </a:p>
        </p:txBody>
      </p:sp>
      <p:sp>
        <p:nvSpPr>
          <p:cNvPr id="14" name="row-0-content">
            <a:extLst>
              <a:ext uri="{FF2B5EF4-FFF2-40B4-BE49-F238E27FC236}">
                <a16:creationId xmlns:a16="http://schemas.microsoft.com/office/drawing/2014/main" id="{F9F6259C-FCE9-4BC1-A2D7-BCBD92BD9827}"/>
              </a:ext>
            </a:extLst>
          </p:cNvPr>
          <p:cNvSpPr>
            <a:spLocks noGrp="1"/>
          </p:cNvSpPr>
          <p:nvPr/>
        </p:nvSpPr>
        <p:spPr>
          <a:xfrm>
            <a:off x="4333875" y="2247900"/>
            <a:ext cx="2333625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词法、语法</a:t>
            </a:r>
          </a:p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名字解析、类型检查</a:t>
            </a:r>
          </a:p>
        </p:txBody>
      </p:sp>
      <p:sp>
        <p:nvSpPr>
          <p:cNvPr id="15" name="row-0-repr">
            <a:extLst>
              <a:ext uri="{FF2B5EF4-FFF2-40B4-BE49-F238E27FC236}">
                <a16:creationId xmlns:a16="http://schemas.microsoft.com/office/drawing/2014/main" id="{1108EFB3-AACB-4186-BB43-4783FF6CAA3E}"/>
              </a:ext>
            </a:extLst>
          </p:cNvPr>
          <p:cNvSpPr>
            <a:spLocks noGrp="1"/>
          </p:cNvSpPr>
          <p:nvPr/>
        </p:nvSpPr>
        <p:spPr>
          <a:xfrm>
            <a:off x="6810375" y="2247900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Token / AST</a:t>
            </a:r>
          </a:p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Typed AST</a:t>
            </a:r>
          </a:p>
        </p:txBody>
      </p:sp>
      <p:sp>
        <p:nvSpPr>
          <p:cNvPr id="16" name="row-separator-1">
            <a:extLst>
              <a:ext uri="{FF2B5EF4-FFF2-40B4-BE49-F238E27FC236}">
                <a16:creationId xmlns:a16="http://schemas.microsoft.com/office/drawing/2014/main" id="{D35AC4FC-218F-4186-AC51-1439307D6A1E}"/>
              </a:ext>
            </a:extLst>
          </p:cNvPr>
          <p:cNvSpPr>
            <a:spLocks noGrp="1"/>
          </p:cNvSpPr>
          <p:nvPr/>
        </p:nvSpPr>
        <p:spPr>
          <a:xfrm>
            <a:off x="723900" y="2800350"/>
            <a:ext cx="7696200" cy="9525"/>
          </a:xfrm>
          <a:prstGeom prst="line">
            <a:avLst/>
          </a:prstGeom>
          <a:noFill/>
          <a:ln w="9525">
            <a:solidFill>
              <a:srgbClr val="D5D5D5"/>
            </a:solidFill>
            <a:prstDash val="solid"/>
          </a:ln>
        </p:spPr>
      </p:sp>
      <p:sp>
        <p:nvSpPr>
          <p:cNvPr id="17" name="row-1-stage">
            <a:extLst>
              <a:ext uri="{FF2B5EF4-FFF2-40B4-BE49-F238E27FC236}">
                <a16:creationId xmlns:a16="http://schemas.microsoft.com/office/drawing/2014/main" id="{34F46FEC-CB00-484D-99D2-18067AE3DA69}"/>
              </a:ext>
            </a:extLst>
          </p:cNvPr>
          <p:cNvSpPr>
            <a:spLocks noGrp="1"/>
          </p:cNvSpPr>
          <p:nvPr/>
        </p:nvSpPr>
        <p:spPr>
          <a:xfrm>
            <a:off x="742950" y="2838450"/>
            <a:ext cx="1000125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C6384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6384C"/>
                </a:solidFill>
                <a:latin typeface="Arial"/>
                <a:ea typeface="Arial"/>
                <a:cs typeface="Arial"/>
              </a:rPr>
              <a:t>中端</a:t>
            </a:r>
          </a:p>
        </p:txBody>
      </p:sp>
      <p:sp>
        <p:nvSpPr>
          <p:cNvPr id="18" name="row-1-question">
            <a:extLst>
              <a:ext uri="{FF2B5EF4-FFF2-40B4-BE49-F238E27FC236}">
                <a16:creationId xmlns:a16="http://schemas.microsoft.com/office/drawing/2014/main" id="{FE3B6BC1-49A6-4AA9-BDAC-8390BBF4419F}"/>
              </a:ext>
            </a:extLst>
          </p:cNvPr>
          <p:cNvSpPr>
            <a:spLocks noGrp="1"/>
          </p:cNvSpPr>
          <p:nvPr/>
        </p:nvSpPr>
        <p:spPr>
          <a:xfrm>
            <a:off x="1857375" y="2838450"/>
            <a:ext cx="2333625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怎样表示、分析</a:t>
            </a:r>
          </a:p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并改变程序？</a:t>
            </a:r>
          </a:p>
        </p:txBody>
      </p:sp>
      <p:sp>
        <p:nvSpPr>
          <p:cNvPr id="19" name="row-1-content">
            <a:extLst>
              <a:ext uri="{FF2B5EF4-FFF2-40B4-BE49-F238E27FC236}">
                <a16:creationId xmlns:a16="http://schemas.microsoft.com/office/drawing/2014/main" id="{9D7ED7C5-0CE4-4ECA-9A78-AE1188B6382B}"/>
              </a:ext>
            </a:extLst>
          </p:cNvPr>
          <p:cNvSpPr>
            <a:spLocks noGrp="1"/>
          </p:cNvSpPr>
          <p:nvPr/>
        </p:nvSpPr>
        <p:spPr>
          <a:xfrm>
            <a:off x="4333875" y="2838450"/>
            <a:ext cx="2333625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IR、SSA</a:t>
            </a:r>
          </a:p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程序分析、优化</a:t>
            </a:r>
          </a:p>
        </p:txBody>
      </p:sp>
      <p:sp>
        <p:nvSpPr>
          <p:cNvPr id="20" name="row-1-repr">
            <a:extLst>
              <a:ext uri="{FF2B5EF4-FFF2-40B4-BE49-F238E27FC236}">
                <a16:creationId xmlns:a16="http://schemas.microsoft.com/office/drawing/2014/main" id="{86192B35-9A6E-4934-A030-BE2E5CB513A2}"/>
              </a:ext>
            </a:extLst>
          </p:cNvPr>
          <p:cNvSpPr>
            <a:spLocks noGrp="1"/>
          </p:cNvSpPr>
          <p:nvPr/>
        </p:nvSpPr>
        <p:spPr>
          <a:xfrm>
            <a:off x="6810375" y="2838450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SSA 风格 IR</a:t>
            </a:r>
          </a:p>
        </p:txBody>
      </p:sp>
      <p:sp>
        <p:nvSpPr>
          <p:cNvPr id="21" name="row-separator-2">
            <a:extLst>
              <a:ext uri="{FF2B5EF4-FFF2-40B4-BE49-F238E27FC236}">
                <a16:creationId xmlns:a16="http://schemas.microsoft.com/office/drawing/2014/main" id="{11886409-1A76-49B3-B7AD-F04AD953AA9B}"/>
              </a:ext>
            </a:extLst>
          </p:cNvPr>
          <p:cNvSpPr>
            <a:spLocks noGrp="1"/>
          </p:cNvSpPr>
          <p:nvPr/>
        </p:nvSpPr>
        <p:spPr>
          <a:xfrm>
            <a:off x="723900" y="3390900"/>
            <a:ext cx="7696200" cy="9525"/>
          </a:xfrm>
          <a:prstGeom prst="line">
            <a:avLst/>
          </a:prstGeom>
          <a:noFill/>
          <a:ln w="9525">
            <a:solidFill>
              <a:srgbClr val="D5D5D5"/>
            </a:solidFill>
            <a:prstDash val="solid"/>
          </a:ln>
        </p:spPr>
      </p:sp>
      <p:sp>
        <p:nvSpPr>
          <p:cNvPr id="22" name="row-2-stage">
            <a:extLst>
              <a:ext uri="{FF2B5EF4-FFF2-40B4-BE49-F238E27FC236}">
                <a16:creationId xmlns:a16="http://schemas.microsoft.com/office/drawing/2014/main" id="{269EEDBF-01E1-4306-A2E8-A5E8953D508B}"/>
              </a:ext>
            </a:extLst>
          </p:cNvPr>
          <p:cNvSpPr>
            <a:spLocks noGrp="1"/>
          </p:cNvSpPr>
          <p:nvPr/>
        </p:nvSpPr>
        <p:spPr>
          <a:xfrm>
            <a:off x="742950" y="3429000"/>
            <a:ext cx="1000125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C6384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6384C"/>
                </a:solidFill>
                <a:latin typeface="Arial"/>
                <a:ea typeface="Arial"/>
                <a:cs typeface="Arial"/>
              </a:rPr>
              <a:t>后端</a:t>
            </a:r>
          </a:p>
        </p:txBody>
      </p:sp>
      <p:sp>
        <p:nvSpPr>
          <p:cNvPr id="23" name="row-2-question">
            <a:extLst>
              <a:ext uri="{FF2B5EF4-FFF2-40B4-BE49-F238E27FC236}">
                <a16:creationId xmlns:a16="http://schemas.microsoft.com/office/drawing/2014/main" id="{5C34EA86-A460-4072-B21E-4B3FDC21AC28}"/>
              </a:ext>
            </a:extLst>
          </p:cNvPr>
          <p:cNvSpPr>
            <a:spLocks noGrp="1"/>
          </p:cNvSpPr>
          <p:nvPr/>
        </p:nvSpPr>
        <p:spPr>
          <a:xfrm>
            <a:off x="1857375" y="3429000"/>
            <a:ext cx="2333625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怎样在目标机器上执行？</a:t>
            </a:r>
          </a:p>
        </p:txBody>
      </p:sp>
      <p:sp>
        <p:nvSpPr>
          <p:cNvPr id="24" name="row-2-content">
            <a:extLst>
              <a:ext uri="{FF2B5EF4-FFF2-40B4-BE49-F238E27FC236}">
                <a16:creationId xmlns:a16="http://schemas.microsoft.com/office/drawing/2014/main" id="{41C5188A-A878-43AE-874C-0F6E0B0E7A97}"/>
              </a:ext>
            </a:extLst>
          </p:cNvPr>
          <p:cNvSpPr>
            <a:spLocks noGrp="1"/>
          </p:cNvSpPr>
          <p:nvPr/>
        </p:nvSpPr>
        <p:spPr>
          <a:xfrm>
            <a:off x="4333875" y="3429000"/>
            <a:ext cx="2333625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指令选择、活跃分析</a:t>
            </a:r>
          </a:p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寄存器分配</a:t>
            </a:r>
          </a:p>
        </p:txBody>
      </p:sp>
      <p:sp>
        <p:nvSpPr>
          <p:cNvPr id="25" name="row-2-repr">
            <a:extLst>
              <a:ext uri="{FF2B5EF4-FFF2-40B4-BE49-F238E27FC236}">
                <a16:creationId xmlns:a16="http://schemas.microsoft.com/office/drawing/2014/main" id="{4BC8AC48-D340-4161-9F14-2A6B83DB0C1E}"/>
              </a:ext>
            </a:extLst>
          </p:cNvPr>
          <p:cNvSpPr>
            <a:spLocks noGrp="1"/>
          </p:cNvSpPr>
          <p:nvPr/>
        </p:nvSpPr>
        <p:spPr>
          <a:xfrm>
            <a:off x="6810375" y="3429000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Machine IR</a:t>
            </a:r>
          </a:p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机器指令</a:t>
            </a:r>
          </a:p>
        </p:txBody>
      </p:sp>
      <p:sp>
        <p:nvSpPr>
          <p:cNvPr id="26" name="row-separator-3">
            <a:extLst>
              <a:ext uri="{FF2B5EF4-FFF2-40B4-BE49-F238E27FC236}">
                <a16:creationId xmlns:a16="http://schemas.microsoft.com/office/drawing/2014/main" id="{C122AB01-46E7-4DA2-9C5F-4D5425A1FC3F}"/>
              </a:ext>
            </a:extLst>
          </p:cNvPr>
          <p:cNvSpPr>
            <a:spLocks noGrp="1"/>
          </p:cNvSpPr>
          <p:nvPr/>
        </p:nvSpPr>
        <p:spPr>
          <a:xfrm>
            <a:off x="723900" y="3981450"/>
            <a:ext cx="7696200" cy="9525"/>
          </a:xfrm>
          <a:prstGeom prst="line">
            <a:avLst/>
          </a:prstGeom>
          <a:noFill/>
          <a:ln w="9525">
            <a:solidFill>
              <a:srgbClr val="D5D5D5"/>
            </a:solidFill>
            <a:prstDash val="solid"/>
          </a:ln>
        </p:spPr>
      </p:sp>
      <p:sp>
        <p:nvSpPr>
          <p:cNvPr id="27" name="row-3-stage">
            <a:extLst>
              <a:ext uri="{FF2B5EF4-FFF2-40B4-BE49-F238E27FC236}">
                <a16:creationId xmlns:a16="http://schemas.microsoft.com/office/drawing/2014/main" id="{81DD8ED0-6C55-40C0-8143-2FD6A60C2A01}"/>
              </a:ext>
            </a:extLst>
          </p:cNvPr>
          <p:cNvSpPr>
            <a:spLocks noGrp="1"/>
          </p:cNvSpPr>
          <p:nvPr/>
        </p:nvSpPr>
        <p:spPr>
          <a:xfrm>
            <a:off x="742950" y="4019550"/>
            <a:ext cx="1000125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C6384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6384C"/>
                </a:solidFill>
                <a:latin typeface="Arial"/>
                <a:ea typeface="Arial"/>
                <a:cs typeface="Arial"/>
              </a:rPr>
              <a:t>运行时支持</a:t>
            </a:r>
          </a:p>
        </p:txBody>
      </p:sp>
      <p:sp>
        <p:nvSpPr>
          <p:cNvPr id="28" name="row-3-question">
            <a:extLst>
              <a:ext uri="{FF2B5EF4-FFF2-40B4-BE49-F238E27FC236}">
                <a16:creationId xmlns:a16="http://schemas.microsoft.com/office/drawing/2014/main" id="{64BCBCC9-852F-4940-96BD-BA22FB5F1B29}"/>
              </a:ext>
            </a:extLst>
          </p:cNvPr>
          <p:cNvSpPr>
            <a:spLocks noGrp="1"/>
          </p:cNvSpPr>
          <p:nvPr/>
        </p:nvSpPr>
        <p:spPr>
          <a:xfrm>
            <a:off x="1857375" y="4019550"/>
            <a:ext cx="2333625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哪些工作必须</a:t>
            </a:r>
          </a:p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动态完成？</a:t>
            </a:r>
          </a:p>
        </p:txBody>
      </p:sp>
      <p:sp>
        <p:nvSpPr>
          <p:cNvPr id="29" name="row-3-content">
            <a:extLst>
              <a:ext uri="{FF2B5EF4-FFF2-40B4-BE49-F238E27FC236}">
                <a16:creationId xmlns:a16="http://schemas.microsoft.com/office/drawing/2014/main" id="{64BBB8F7-CA23-424F-8397-1BD56F39D6F0}"/>
              </a:ext>
            </a:extLst>
          </p:cNvPr>
          <p:cNvSpPr>
            <a:spLocks noGrp="1"/>
          </p:cNvSpPr>
          <p:nvPr/>
        </p:nvSpPr>
        <p:spPr>
          <a:xfrm>
            <a:off x="4333875" y="4019550"/>
            <a:ext cx="2333625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对象布局、内存分配</a:t>
            </a:r>
          </a:p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Garbage Collection</a:t>
            </a:r>
          </a:p>
        </p:txBody>
      </p:sp>
      <p:sp>
        <p:nvSpPr>
          <p:cNvPr id="30" name="row-3-repr">
            <a:extLst>
              <a:ext uri="{FF2B5EF4-FFF2-40B4-BE49-F238E27FC236}">
                <a16:creationId xmlns:a16="http://schemas.microsoft.com/office/drawing/2014/main" id="{15D26CC4-AFC8-4DCE-B009-8B3636E4F575}"/>
              </a:ext>
            </a:extLst>
          </p:cNvPr>
          <p:cNvSpPr>
            <a:spLocks noGrp="1"/>
          </p:cNvSpPr>
          <p:nvPr/>
        </p:nvSpPr>
        <p:spPr>
          <a:xfrm>
            <a:off x="6810375" y="4019550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运行时状态</a:t>
            </a:r>
          </a:p>
        </p:txBody>
      </p:sp>
      <p:sp>
        <p:nvSpPr>
          <p:cNvPr id="31" name="stage-table">
            <a:extLst>
              <a:ext uri="{FF2B5EF4-FFF2-40B4-BE49-F238E27FC236}">
                <a16:creationId xmlns:a16="http://schemas.microsoft.com/office/drawing/2014/main" id="{59FE126D-51F4-4DA6-A27B-E07A60FDC463}"/>
              </a:ext>
            </a:extLst>
          </p:cNvPr>
          <p:cNvSpPr>
            <a:spLocks noGrp="1"/>
          </p:cNvSpPr>
          <p:nvPr/>
        </p:nvSpPr>
        <p:spPr>
          <a:xfrm>
            <a:off x="552450" y="1790700"/>
            <a:ext cx="8039100" cy="2819400"/>
          </a:xfrm>
          <a:prstGeom prst="rect">
            <a:avLst/>
          </a:prstGeom>
          <a:solidFill>
            <a:srgbClr val="F7F7F7"/>
          </a:solidFill>
          <a:ln w="9525">
            <a:solidFill>
              <a:srgbClr val="D5D5D5"/>
            </a:solidFill>
            <a:prstDash val="solid"/>
          </a:ln>
        </p:spPr>
      </p:sp>
      <p:sp>
        <p:nvSpPr>
          <p:cNvPr id="32" name="header-stage">
            <a:extLst>
              <a:ext uri="{FF2B5EF4-FFF2-40B4-BE49-F238E27FC236}">
                <a16:creationId xmlns:a16="http://schemas.microsoft.com/office/drawing/2014/main" id="{4516207E-B8F4-4A20-846D-80212959505A}"/>
              </a:ext>
            </a:extLst>
          </p:cNvPr>
          <p:cNvSpPr>
            <a:spLocks noGrp="1"/>
          </p:cNvSpPr>
          <p:nvPr/>
        </p:nvSpPr>
        <p:spPr>
          <a:xfrm>
            <a:off x="742950" y="1885950"/>
            <a:ext cx="1238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75" b="1">
                <a:solidFill>
                  <a:srgbClr val="C6384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C6384C"/>
                </a:solidFill>
                <a:latin typeface="Arial"/>
                <a:ea typeface="Arial"/>
                <a:cs typeface="Arial"/>
              </a:rPr>
              <a:t>阶段</a:t>
            </a:r>
          </a:p>
        </p:txBody>
      </p:sp>
      <p:sp>
        <p:nvSpPr>
          <p:cNvPr id="33" name="header-question">
            <a:extLst>
              <a:ext uri="{FF2B5EF4-FFF2-40B4-BE49-F238E27FC236}">
                <a16:creationId xmlns:a16="http://schemas.microsoft.com/office/drawing/2014/main" id="{96BB3216-99FB-4196-AB24-20C3C9FB542B}"/>
              </a:ext>
            </a:extLst>
          </p:cNvPr>
          <p:cNvSpPr>
            <a:spLocks noGrp="1"/>
          </p:cNvSpPr>
          <p:nvPr/>
        </p:nvSpPr>
        <p:spPr>
          <a:xfrm>
            <a:off x="2095500" y="1885950"/>
            <a:ext cx="21431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75" b="1">
                <a:solidFill>
                  <a:srgbClr val="C6384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C6384C"/>
                </a:solidFill>
                <a:latin typeface="Arial"/>
                <a:ea typeface="Arial"/>
                <a:cs typeface="Arial"/>
              </a:rPr>
              <a:t>核心问题</a:t>
            </a:r>
          </a:p>
        </p:txBody>
      </p:sp>
      <p:sp>
        <p:nvSpPr>
          <p:cNvPr id="34" name="header-content">
            <a:extLst>
              <a:ext uri="{FF2B5EF4-FFF2-40B4-BE49-F238E27FC236}">
                <a16:creationId xmlns:a16="http://schemas.microsoft.com/office/drawing/2014/main" id="{C32000BA-FE43-4BB6-8F69-183780933101}"/>
              </a:ext>
            </a:extLst>
          </p:cNvPr>
          <p:cNvSpPr>
            <a:spLocks noGrp="1"/>
          </p:cNvSpPr>
          <p:nvPr/>
        </p:nvSpPr>
        <p:spPr>
          <a:xfrm>
            <a:off x="4381500" y="1885950"/>
            <a:ext cx="2286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75" b="1">
                <a:solidFill>
                  <a:srgbClr val="C6384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C6384C"/>
                </a:solidFill>
                <a:latin typeface="Arial"/>
                <a:ea typeface="Arial"/>
                <a:cs typeface="Arial"/>
              </a:rPr>
              <a:t>本课程内容</a:t>
            </a:r>
          </a:p>
        </p:txBody>
      </p:sp>
      <p:sp>
        <p:nvSpPr>
          <p:cNvPr id="35" name="header-repr">
            <a:extLst>
              <a:ext uri="{FF2B5EF4-FFF2-40B4-BE49-F238E27FC236}">
                <a16:creationId xmlns:a16="http://schemas.microsoft.com/office/drawing/2014/main" id="{7327A6E9-E4EE-4A7F-A55E-8B6C3E2D4D4C}"/>
              </a:ext>
            </a:extLst>
          </p:cNvPr>
          <p:cNvSpPr>
            <a:spLocks noGrp="1"/>
          </p:cNvSpPr>
          <p:nvPr/>
        </p:nvSpPr>
        <p:spPr>
          <a:xfrm>
            <a:off x="6810375" y="1885950"/>
            <a:ext cx="1619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75" b="1">
                <a:solidFill>
                  <a:srgbClr val="C6384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C6384C"/>
                </a:solidFill>
                <a:latin typeface="Arial"/>
                <a:ea typeface="Arial"/>
                <a:cs typeface="Arial"/>
              </a:rPr>
              <a:t>主要表示</a:t>
            </a:r>
          </a:p>
        </p:txBody>
      </p:sp>
      <p:sp>
        <p:nvSpPr>
          <p:cNvPr id="36" name="row-separator-0">
            <a:extLst>
              <a:ext uri="{FF2B5EF4-FFF2-40B4-BE49-F238E27FC236}">
                <a16:creationId xmlns:a16="http://schemas.microsoft.com/office/drawing/2014/main" id="{6AE7303C-7A0F-46CC-8EB6-27C24F91F24B}"/>
              </a:ext>
            </a:extLst>
          </p:cNvPr>
          <p:cNvSpPr>
            <a:spLocks noGrp="1"/>
          </p:cNvSpPr>
          <p:nvPr/>
        </p:nvSpPr>
        <p:spPr>
          <a:xfrm>
            <a:off x="723900" y="2209800"/>
            <a:ext cx="7696200" cy="9525"/>
          </a:xfrm>
          <a:prstGeom prst="line">
            <a:avLst/>
          </a:prstGeom>
          <a:noFill/>
          <a:ln w="9525">
            <a:solidFill>
              <a:srgbClr val="D5D5D5"/>
            </a:solidFill>
            <a:prstDash val="solid"/>
          </a:ln>
        </p:spPr>
      </p:sp>
      <p:sp>
        <p:nvSpPr>
          <p:cNvPr id="37" name="row-0-stage">
            <a:extLst>
              <a:ext uri="{FF2B5EF4-FFF2-40B4-BE49-F238E27FC236}">
                <a16:creationId xmlns:a16="http://schemas.microsoft.com/office/drawing/2014/main" id="{15BCDC91-902A-43A6-BD23-C9A84ED64C84}"/>
              </a:ext>
            </a:extLst>
          </p:cNvPr>
          <p:cNvSpPr>
            <a:spLocks noGrp="1"/>
          </p:cNvSpPr>
          <p:nvPr/>
        </p:nvSpPr>
        <p:spPr>
          <a:xfrm>
            <a:off x="742950" y="2247900"/>
            <a:ext cx="123825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C6384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6384C"/>
                </a:solidFill>
                <a:latin typeface="Arial"/>
                <a:ea typeface="Arial"/>
                <a:cs typeface="Arial"/>
              </a:rPr>
              <a:t>前端</a:t>
            </a:r>
          </a:p>
        </p:txBody>
      </p:sp>
      <p:sp>
        <p:nvSpPr>
          <p:cNvPr id="38" name="row-0-question">
            <a:extLst>
              <a:ext uri="{FF2B5EF4-FFF2-40B4-BE49-F238E27FC236}">
                <a16:creationId xmlns:a16="http://schemas.microsoft.com/office/drawing/2014/main" id="{12626227-6CB2-474E-BDEC-FD66A882FA3E}"/>
              </a:ext>
            </a:extLst>
          </p:cNvPr>
          <p:cNvSpPr>
            <a:spLocks noGrp="1"/>
          </p:cNvSpPr>
          <p:nvPr/>
        </p:nvSpPr>
        <p:spPr>
          <a:xfrm>
            <a:off x="2095500" y="2247900"/>
            <a:ext cx="2143125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程序写了什么？</a:t>
            </a:r>
          </a:p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它是否有意义？</a:t>
            </a:r>
          </a:p>
        </p:txBody>
      </p:sp>
      <p:sp>
        <p:nvSpPr>
          <p:cNvPr id="39" name="row-0-content">
            <a:extLst>
              <a:ext uri="{FF2B5EF4-FFF2-40B4-BE49-F238E27FC236}">
                <a16:creationId xmlns:a16="http://schemas.microsoft.com/office/drawing/2014/main" id="{B0869670-BAF5-41AC-8183-4A975C475C29}"/>
              </a:ext>
            </a:extLst>
          </p:cNvPr>
          <p:cNvSpPr>
            <a:spLocks noGrp="1"/>
          </p:cNvSpPr>
          <p:nvPr/>
        </p:nvSpPr>
        <p:spPr>
          <a:xfrm>
            <a:off x="4381500" y="2247900"/>
            <a:ext cx="22860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词法、语法</a:t>
            </a:r>
          </a:p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名字解析、类型检查</a:t>
            </a:r>
          </a:p>
        </p:txBody>
      </p:sp>
      <p:sp>
        <p:nvSpPr>
          <p:cNvPr id="40" name="row-0-repr">
            <a:extLst>
              <a:ext uri="{FF2B5EF4-FFF2-40B4-BE49-F238E27FC236}">
                <a16:creationId xmlns:a16="http://schemas.microsoft.com/office/drawing/2014/main" id="{2277105B-2A60-4E1A-9413-738981FDBB32}"/>
              </a:ext>
            </a:extLst>
          </p:cNvPr>
          <p:cNvSpPr>
            <a:spLocks noGrp="1"/>
          </p:cNvSpPr>
          <p:nvPr/>
        </p:nvSpPr>
        <p:spPr>
          <a:xfrm>
            <a:off x="6810375" y="2247900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Token / AST</a:t>
            </a:r>
          </a:p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Typed AST</a:t>
            </a:r>
          </a:p>
        </p:txBody>
      </p:sp>
      <p:sp>
        <p:nvSpPr>
          <p:cNvPr id="41" name="row-separator-1">
            <a:extLst>
              <a:ext uri="{FF2B5EF4-FFF2-40B4-BE49-F238E27FC236}">
                <a16:creationId xmlns:a16="http://schemas.microsoft.com/office/drawing/2014/main" id="{C88F6292-A97D-4E69-AF2E-37234D534010}"/>
              </a:ext>
            </a:extLst>
          </p:cNvPr>
          <p:cNvSpPr>
            <a:spLocks noGrp="1"/>
          </p:cNvSpPr>
          <p:nvPr/>
        </p:nvSpPr>
        <p:spPr>
          <a:xfrm>
            <a:off x="723900" y="2800350"/>
            <a:ext cx="7696200" cy="9525"/>
          </a:xfrm>
          <a:prstGeom prst="line">
            <a:avLst/>
          </a:prstGeom>
          <a:noFill/>
          <a:ln w="9525">
            <a:solidFill>
              <a:srgbClr val="D5D5D5"/>
            </a:solidFill>
            <a:prstDash val="solid"/>
          </a:ln>
        </p:spPr>
      </p:sp>
      <p:sp>
        <p:nvSpPr>
          <p:cNvPr id="42" name="row-1-stage">
            <a:extLst>
              <a:ext uri="{FF2B5EF4-FFF2-40B4-BE49-F238E27FC236}">
                <a16:creationId xmlns:a16="http://schemas.microsoft.com/office/drawing/2014/main" id="{7FBD1B79-7F38-4EEA-BE4F-FD1E808FD7EF}"/>
              </a:ext>
            </a:extLst>
          </p:cNvPr>
          <p:cNvSpPr>
            <a:spLocks noGrp="1"/>
          </p:cNvSpPr>
          <p:nvPr/>
        </p:nvSpPr>
        <p:spPr>
          <a:xfrm>
            <a:off x="742950" y="2838450"/>
            <a:ext cx="123825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C6384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6384C"/>
                </a:solidFill>
                <a:latin typeface="Arial"/>
                <a:ea typeface="Arial"/>
                <a:cs typeface="Arial"/>
              </a:rPr>
              <a:t>中端</a:t>
            </a:r>
          </a:p>
        </p:txBody>
      </p:sp>
      <p:sp>
        <p:nvSpPr>
          <p:cNvPr id="43" name="row-1-question">
            <a:extLst>
              <a:ext uri="{FF2B5EF4-FFF2-40B4-BE49-F238E27FC236}">
                <a16:creationId xmlns:a16="http://schemas.microsoft.com/office/drawing/2014/main" id="{F91AFBEA-8311-4C42-8C05-B32A70D8E3B5}"/>
              </a:ext>
            </a:extLst>
          </p:cNvPr>
          <p:cNvSpPr>
            <a:spLocks noGrp="1"/>
          </p:cNvSpPr>
          <p:nvPr/>
        </p:nvSpPr>
        <p:spPr>
          <a:xfrm>
            <a:off x="2095500" y="2838450"/>
            <a:ext cx="2143125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怎样表示、分析</a:t>
            </a:r>
          </a:p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并改变程序？</a:t>
            </a:r>
          </a:p>
        </p:txBody>
      </p:sp>
      <p:sp>
        <p:nvSpPr>
          <p:cNvPr id="44" name="row-1-content">
            <a:extLst>
              <a:ext uri="{FF2B5EF4-FFF2-40B4-BE49-F238E27FC236}">
                <a16:creationId xmlns:a16="http://schemas.microsoft.com/office/drawing/2014/main" id="{054C7732-0E51-4E69-8DEB-0307ABCC6305}"/>
              </a:ext>
            </a:extLst>
          </p:cNvPr>
          <p:cNvSpPr>
            <a:spLocks noGrp="1"/>
          </p:cNvSpPr>
          <p:nvPr/>
        </p:nvSpPr>
        <p:spPr>
          <a:xfrm>
            <a:off x="4381500" y="2838450"/>
            <a:ext cx="22860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IR、SSA</a:t>
            </a:r>
          </a:p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程序分析、优化</a:t>
            </a:r>
          </a:p>
        </p:txBody>
      </p:sp>
      <p:sp>
        <p:nvSpPr>
          <p:cNvPr id="45" name="row-1-repr">
            <a:extLst>
              <a:ext uri="{FF2B5EF4-FFF2-40B4-BE49-F238E27FC236}">
                <a16:creationId xmlns:a16="http://schemas.microsoft.com/office/drawing/2014/main" id="{4E966A9F-AF7D-4701-80FC-B358EA6525D7}"/>
              </a:ext>
            </a:extLst>
          </p:cNvPr>
          <p:cNvSpPr>
            <a:spLocks noGrp="1"/>
          </p:cNvSpPr>
          <p:nvPr/>
        </p:nvSpPr>
        <p:spPr>
          <a:xfrm>
            <a:off x="6810375" y="2838450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SSA 风格 IR</a:t>
            </a:r>
          </a:p>
        </p:txBody>
      </p:sp>
      <p:sp>
        <p:nvSpPr>
          <p:cNvPr id="46" name="row-separator-2">
            <a:extLst>
              <a:ext uri="{FF2B5EF4-FFF2-40B4-BE49-F238E27FC236}">
                <a16:creationId xmlns:a16="http://schemas.microsoft.com/office/drawing/2014/main" id="{FFF11AF6-B0F8-4966-87CA-12653A225D27}"/>
              </a:ext>
            </a:extLst>
          </p:cNvPr>
          <p:cNvSpPr>
            <a:spLocks noGrp="1"/>
          </p:cNvSpPr>
          <p:nvPr/>
        </p:nvSpPr>
        <p:spPr>
          <a:xfrm>
            <a:off x="723900" y="3390900"/>
            <a:ext cx="7696200" cy="9525"/>
          </a:xfrm>
          <a:prstGeom prst="line">
            <a:avLst/>
          </a:prstGeom>
          <a:noFill/>
          <a:ln w="9525">
            <a:solidFill>
              <a:srgbClr val="D5D5D5"/>
            </a:solidFill>
            <a:prstDash val="solid"/>
          </a:ln>
        </p:spPr>
      </p:sp>
      <p:sp>
        <p:nvSpPr>
          <p:cNvPr id="47" name="row-2-stage">
            <a:extLst>
              <a:ext uri="{FF2B5EF4-FFF2-40B4-BE49-F238E27FC236}">
                <a16:creationId xmlns:a16="http://schemas.microsoft.com/office/drawing/2014/main" id="{E8E181EF-AD31-4AFC-9D96-9358BCDCC4EB}"/>
              </a:ext>
            </a:extLst>
          </p:cNvPr>
          <p:cNvSpPr>
            <a:spLocks noGrp="1"/>
          </p:cNvSpPr>
          <p:nvPr/>
        </p:nvSpPr>
        <p:spPr>
          <a:xfrm>
            <a:off x="742950" y="3429000"/>
            <a:ext cx="123825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C6384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6384C"/>
                </a:solidFill>
                <a:latin typeface="Arial"/>
                <a:ea typeface="Arial"/>
                <a:cs typeface="Arial"/>
              </a:rPr>
              <a:t>后端</a:t>
            </a:r>
          </a:p>
        </p:txBody>
      </p:sp>
      <p:sp>
        <p:nvSpPr>
          <p:cNvPr id="48" name="row-2-question">
            <a:extLst>
              <a:ext uri="{FF2B5EF4-FFF2-40B4-BE49-F238E27FC236}">
                <a16:creationId xmlns:a16="http://schemas.microsoft.com/office/drawing/2014/main" id="{B1646F27-177B-4754-A4E4-94427907762E}"/>
              </a:ext>
            </a:extLst>
          </p:cNvPr>
          <p:cNvSpPr>
            <a:spLocks noGrp="1"/>
          </p:cNvSpPr>
          <p:nvPr/>
        </p:nvSpPr>
        <p:spPr>
          <a:xfrm>
            <a:off x="2095500" y="3429000"/>
            <a:ext cx="2143125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怎样在目标机器上执行？</a:t>
            </a:r>
          </a:p>
        </p:txBody>
      </p:sp>
      <p:sp>
        <p:nvSpPr>
          <p:cNvPr id="49" name="row-2-content">
            <a:extLst>
              <a:ext uri="{FF2B5EF4-FFF2-40B4-BE49-F238E27FC236}">
                <a16:creationId xmlns:a16="http://schemas.microsoft.com/office/drawing/2014/main" id="{6CE1E66D-21F7-4CAF-B0BB-1DCB9C5D2E11}"/>
              </a:ext>
            </a:extLst>
          </p:cNvPr>
          <p:cNvSpPr>
            <a:spLocks noGrp="1"/>
          </p:cNvSpPr>
          <p:nvPr/>
        </p:nvSpPr>
        <p:spPr>
          <a:xfrm>
            <a:off x="4381500" y="3429000"/>
            <a:ext cx="22860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指令选择、活跃分析</a:t>
            </a:r>
          </a:p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寄存器分配</a:t>
            </a:r>
          </a:p>
        </p:txBody>
      </p:sp>
      <p:sp>
        <p:nvSpPr>
          <p:cNvPr id="50" name="row-2-repr">
            <a:extLst>
              <a:ext uri="{FF2B5EF4-FFF2-40B4-BE49-F238E27FC236}">
                <a16:creationId xmlns:a16="http://schemas.microsoft.com/office/drawing/2014/main" id="{C706CF6C-A1DF-4D9D-8B5E-B1FDD62A1A27}"/>
              </a:ext>
            </a:extLst>
          </p:cNvPr>
          <p:cNvSpPr>
            <a:spLocks noGrp="1"/>
          </p:cNvSpPr>
          <p:nvPr/>
        </p:nvSpPr>
        <p:spPr>
          <a:xfrm>
            <a:off x="6810375" y="3429000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Machine IR</a:t>
            </a:r>
          </a:p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机器指令</a:t>
            </a:r>
          </a:p>
        </p:txBody>
      </p:sp>
      <p:sp>
        <p:nvSpPr>
          <p:cNvPr id="51" name="row-separator-3">
            <a:extLst>
              <a:ext uri="{FF2B5EF4-FFF2-40B4-BE49-F238E27FC236}">
                <a16:creationId xmlns:a16="http://schemas.microsoft.com/office/drawing/2014/main" id="{A8D932F0-647C-43C5-89B8-79E148A56BA2}"/>
              </a:ext>
            </a:extLst>
          </p:cNvPr>
          <p:cNvSpPr>
            <a:spLocks noGrp="1"/>
          </p:cNvSpPr>
          <p:nvPr/>
        </p:nvSpPr>
        <p:spPr>
          <a:xfrm>
            <a:off x="723900" y="3981450"/>
            <a:ext cx="7696200" cy="9525"/>
          </a:xfrm>
          <a:prstGeom prst="line">
            <a:avLst/>
          </a:prstGeom>
          <a:noFill/>
          <a:ln w="9525">
            <a:solidFill>
              <a:srgbClr val="D5D5D5"/>
            </a:solidFill>
            <a:prstDash val="solid"/>
          </a:ln>
        </p:spPr>
      </p:sp>
      <p:sp>
        <p:nvSpPr>
          <p:cNvPr id="52" name="row-3-stage">
            <a:extLst>
              <a:ext uri="{FF2B5EF4-FFF2-40B4-BE49-F238E27FC236}">
                <a16:creationId xmlns:a16="http://schemas.microsoft.com/office/drawing/2014/main" id="{A7135A8D-AAD4-45F9-B2A6-415D3140CB80}"/>
              </a:ext>
            </a:extLst>
          </p:cNvPr>
          <p:cNvSpPr>
            <a:spLocks noGrp="1"/>
          </p:cNvSpPr>
          <p:nvPr/>
        </p:nvSpPr>
        <p:spPr>
          <a:xfrm>
            <a:off x="742950" y="4019550"/>
            <a:ext cx="123825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C6384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6384C"/>
                </a:solidFill>
                <a:latin typeface="Arial"/>
                <a:ea typeface="Arial"/>
                <a:cs typeface="Arial"/>
              </a:rPr>
              <a:t>运行时支持</a:t>
            </a:r>
          </a:p>
        </p:txBody>
      </p:sp>
      <p:sp>
        <p:nvSpPr>
          <p:cNvPr id="53" name="row-3-question">
            <a:extLst>
              <a:ext uri="{FF2B5EF4-FFF2-40B4-BE49-F238E27FC236}">
                <a16:creationId xmlns:a16="http://schemas.microsoft.com/office/drawing/2014/main" id="{2973DCF7-C448-4A62-90A9-2BA48BAD29AC}"/>
              </a:ext>
            </a:extLst>
          </p:cNvPr>
          <p:cNvSpPr>
            <a:spLocks noGrp="1"/>
          </p:cNvSpPr>
          <p:nvPr/>
        </p:nvSpPr>
        <p:spPr>
          <a:xfrm>
            <a:off x="2095500" y="4019550"/>
            <a:ext cx="2143125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哪些工作必须</a:t>
            </a:r>
          </a:p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动态完成？</a:t>
            </a:r>
          </a:p>
        </p:txBody>
      </p:sp>
      <p:sp>
        <p:nvSpPr>
          <p:cNvPr id="54" name="row-3-content">
            <a:extLst>
              <a:ext uri="{FF2B5EF4-FFF2-40B4-BE49-F238E27FC236}">
                <a16:creationId xmlns:a16="http://schemas.microsoft.com/office/drawing/2014/main" id="{85530E5E-AC09-47B6-8558-5A04D9386D45}"/>
              </a:ext>
            </a:extLst>
          </p:cNvPr>
          <p:cNvSpPr>
            <a:spLocks noGrp="1"/>
          </p:cNvSpPr>
          <p:nvPr/>
        </p:nvSpPr>
        <p:spPr>
          <a:xfrm>
            <a:off x="4381500" y="4019550"/>
            <a:ext cx="22860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对象布局、内存分配</a:t>
            </a:r>
          </a:p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垃圾回收</a:t>
            </a:r>
          </a:p>
        </p:txBody>
      </p:sp>
      <p:sp>
        <p:nvSpPr>
          <p:cNvPr id="55" name="row-3-repr">
            <a:extLst>
              <a:ext uri="{FF2B5EF4-FFF2-40B4-BE49-F238E27FC236}">
                <a16:creationId xmlns:a16="http://schemas.microsoft.com/office/drawing/2014/main" id="{C10DAA69-91AB-4D86-9127-6A79E318DEB5}"/>
              </a:ext>
            </a:extLst>
          </p:cNvPr>
          <p:cNvSpPr>
            <a:spLocks noGrp="1"/>
          </p:cNvSpPr>
          <p:nvPr/>
        </p:nvSpPr>
        <p:spPr>
          <a:xfrm>
            <a:off x="6810375" y="4019550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2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2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运行时状态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>
              <a:buNone/>
              <a:defRPr sz="3225" b="1">
                <a:solidFill>
                  <a:srgbClr val="BE384B"/>
                </a:solidFill>
              </a:defRPr>
            </a:pPr>
            <a:r>
              <a:rPr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前端：先看懂程序，再判断它是否有意义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CCF91274-D221-1BB4-3BF9-836E3AD31EBE}" type="slidenum">
              <a:rPr/>
              <a:t>19</a:t>
            </a:fld>
            <a:endParaRPr/>
          </a:p>
        </p:txBody>
      </p:sp>
      <p:sp>
        <p:nvSpPr>
          <p:cNvPr id="5" name="divider">
            <a:extLst>
              <a:ext uri="{FF2B5EF4-FFF2-40B4-BE49-F238E27FC236}">
                <a16:creationId xmlns:a16="http://schemas.microsoft.com/office/drawing/2014/main" id="{E27C7F94-65F8-4443-9FC8-11958D3D5C3E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0AF5FC0D-14D2-4CA4-9A9A-C8C37BCC3ACB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识别程序结构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D2D1473D-53D6-4CD8-85F9-5CE3C5732E02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建立程序含义</a:t>
            </a:r>
          </a:p>
        </p:txBody>
      </p:sp>
      <p:sp>
        <p:nvSpPr>
          <p:cNvPr id="8" name="left-panel">
            <a:extLst>
              <a:ext uri="{FF2B5EF4-FFF2-40B4-BE49-F238E27FC236}">
                <a16:creationId xmlns:a16="http://schemas.microsoft.com/office/drawing/2014/main" id="{E2FC358D-6812-472E-8BC3-F7AEB368DFF0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" name="right-panel">
            <a:extLst>
              <a:ext uri="{FF2B5EF4-FFF2-40B4-BE49-F238E27FC236}">
                <a16:creationId xmlns:a16="http://schemas.microsoft.com/office/drawing/2014/main" id="{B33EBD12-C4B2-446D-9923-0B0835D23AB0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" name="left-content">
            <a:extLst>
              <a:ext uri="{FF2B5EF4-FFF2-40B4-BE49-F238E27FC236}">
                <a16:creationId xmlns:a16="http://schemas.microsoft.com/office/drawing/2014/main" id="{D0BAE449-13A1-4D91-AF28-72545B090A4D}"/>
              </a:ext>
            </a:extLst>
          </p:cNvPr>
          <p:cNvSpPr>
            <a:spLocks noGrp="1"/>
          </p:cNvSpPr>
          <p:nvPr/>
        </p:nvSpPr>
        <p:spPr>
          <a:xfrm>
            <a:off x="7239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输入：源程序字符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r>
              <a:rPr sz="1140"/>
              <a:t>输出：Token、AST</a:t>
            </a:r>
            <a:endParaRPr sz="1140" b="0">
              <a:solidFill>
                <a:srgbClr val="3F3F3F"/>
              </a:solidFill>
            </a:endParaRPr>
          </a:p>
          <a:p>
            <a:pPr>
              <a:buNone/>
              <a:defRPr sz="1140"/>
            </a:pPr>
            <a:endParaRPr sz="1140" b="0">
              <a:solidFill>
                <a:srgbClr val="3F3F3F"/>
              </a:solidFill>
            </a:endParaRP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词法规则与有限自动机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上下文无关文法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LL / LR 与错误恢复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学习：把语言规格变成识别算法</a:t>
            </a:r>
          </a:p>
        </p:txBody>
      </p:sp>
      <p:sp>
        <p:nvSpPr>
          <p:cNvPr id="11" name="right-content">
            <a:extLst>
              <a:ext uri="{FF2B5EF4-FFF2-40B4-BE49-F238E27FC236}">
                <a16:creationId xmlns:a16="http://schemas.microsoft.com/office/drawing/2014/main" id="{926B392A-44A4-4FDB-A5AF-919CE968E3E0}"/>
              </a:ext>
            </a:extLst>
          </p:cNvPr>
          <p:cNvSpPr>
            <a:spLocks noGrp="1"/>
          </p:cNvSpPr>
          <p:nvPr/>
        </p:nvSpPr>
        <p:spPr>
          <a:xfrm>
            <a:off x="50673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输入：AST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t>输出：Bound AST、Typed AST</a:t>
            </a:r>
            <a:endParaRPr sz="1140" b="0">
              <a:solidFill>
                <a:srgbClr val="3F3F3F"/>
              </a:solidFill>
            </a:endParaRPr>
          </a:p>
          <a:p>
            <a:pPr>
              <a:buNone/>
              <a:defRPr sz="1140"/>
            </a:pPr>
            <a:endParaRPr sz="1140" b="0">
              <a:solidFill>
                <a:srgbClr val="3F3F3F"/>
              </a:solidFill>
            </a:endParaRP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t>作用域与名字绑定</a:t>
            </a:r>
            <a:endParaRPr sz="1140"/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类型规则与类型推导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错误诊断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学习：把语言规则变成可检查的判断</a:t>
            </a:r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505DD3EE-C2EE-4DD9-AAC4-C3C4CB82FEC2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FBB92DC8-BC31-4954-A2EC-B9DCC8F5EA19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前端回答两个问题：程序写出了什么？它是否具有一致、明确的含义？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>
              <a:buNone/>
              <a:defRPr sz="3225" b="1">
                <a:solidFill>
                  <a:srgbClr val="BE384B"/>
                </a:solidFill>
              </a:defRPr>
            </a:pPr>
            <a:r>
              <a:rPr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中端：选择表示，并在表示上推理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844E025A-983C-6D44-79C6-4612AACD43FC}" type="slidenum">
              <a:t>20</a:t>
            </a:fld>
            <a:endParaRPr/>
          </a:p>
        </p:txBody>
      </p:sp>
      <p:sp>
        <p:nvSpPr>
          <p:cNvPr id="5" name="divider">
            <a:extLst>
              <a:ext uri="{FF2B5EF4-FFF2-40B4-BE49-F238E27FC236}">
                <a16:creationId xmlns:a16="http://schemas.microsoft.com/office/drawing/2014/main" id="{E27C7F94-65F8-4443-9FC8-11958D3D5C3E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0AF5FC0D-14D2-4CA4-9A9A-C8C37BCC3ACB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设计中间表示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D2D1473D-53D6-4CD8-85F9-5CE3C5732E02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程序分析与优化</a:t>
            </a:r>
          </a:p>
        </p:txBody>
      </p:sp>
      <p:sp>
        <p:nvSpPr>
          <p:cNvPr id="8" name="left-panel">
            <a:extLst>
              <a:ext uri="{FF2B5EF4-FFF2-40B4-BE49-F238E27FC236}">
                <a16:creationId xmlns:a16="http://schemas.microsoft.com/office/drawing/2014/main" id="{E2FC358D-6812-472E-8BC3-F7AEB368DFF0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" name="right-panel">
            <a:extLst>
              <a:ext uri="{FF2B5EF4-FFF2-40B4-BE49-F238E27FC236}">
                <a16:creationId xmlns:a16="http://schemas.microsoft.com/office/drawing/2014/main" id="{B33EBD12-C4B2-446D-9923-0B0835D23AB0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" name="left-content">
            <a:extLst>
              <a:ext uri="{FF2B5EF4-FFF2-40B4-BE49-F238E27FC236}">
                <a16:creationId xmlns:a16="http://schemas.microsoft.com/office/drawing/2014/main" id="{D0BAE449-13A1-4D91-AF28-72545B090A4D}"/>
              </a:ext>
            </a:extLst>
          </p:cNvPr>
          <p:cNvSpPr>
            <a:spLocks noGrp="1"/>
          </p:cNvSpPr>
          <p:nvPr/>
        </p:nvSpPr>
        <p:spPr>
          <a:xfrm>
            <a:off x="7239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把执行过程需要的信息显式化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>
              <a:buNone/>
              <a:defRPr sz="1140"/>
            </a:pPr>
            <a:r>
              <a:rPr sz="1140"/>
              <a:t>求值顺序与临时值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Basic Block / CFG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SSA、类型与内存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学习：为当前问题选择合适的表示</a:t>
            </a:r>
          </a:p>
        </p:txBody>
      </p:sp>
      <p:sp>
        <p:nvSpPr>
          <p:cNvPr id="11" name="right-content">
            <a:extLst>
              <a:ext uri="{FF2B5EF4-FFF2-40B4-BE49-F238E27FC236}">
                <a16:creationId xmlns:a16="http://schemas.microsoft.com/office/drawing/2014/main" id="{926B392A-44A4-4FDB-A5AF-919CE968E3E0}"/>
              </a:ext>
            </a:extLst>
          </p:cNvPr>
          <p:cNvSpPr>
            <a:spLocks noGrp="1"/>
          </p:cNvSpPr>
          <p:nvPr/>
        </p:nvSpPr>
        <p:spPr>
          <a:xfrm>
            <a:off x="50673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从局部指令推导跨路径成立的事实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>
              <a:buNone/>
              <a:defRPr sz="1140"/>
            </a:pPr>
            <a:r>
              <a:rPr sz="1140"/>
              <a:t>Def-use 关系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t>数据流分析与不动点</a:t>
            </a:r>
            <a:endParaRPr sz="1140"/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常量传播、死代码删除等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学习：在保持语义的前提下变换程序</a:t>
            </a:r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505DD3EE-C2EE-4DD9-AAC4-C3C4CB82FEC2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FBB92DC8-BC31-4954-A2EC-B9DCC8F5EA19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中端把“程序怎样执行”和“哪些事实始终成立”变成可以计算的问题。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>
              <a:buNone/>
              <a:defRPr sz="3225" b="1">
                <a:solidFill>
                  <a:srgbClr val="BE384B"/>
                </a:solidFill>
              </a:defRPr>
            </a:pPr>
            <a:r>
              <a:rPr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后端与运行时：让程序在真实机器上执行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F6DF2BE2-2DFA-1C03-677D-BDC2260D6D92}" type="slidenum">
              <a:t>21</a:t>
            </a:fld>
            <a:endParaRPr/>
          </a:p>
        </p:txBody>
      </p:sp>
      <p:sp>
        <p:nvSpPr>
          <p:cNvPr id="5" name="divider">
            <a:extLst>
              <a:ext uri="{FF2B5EF4-FFF2-40B4-BE49-F238E27FC236}">
                <a16:creationId xmlns:a16="http://schemas.microsoft.com/office/drawing/2014/main" id="{E27C7F94-65F8-4443-9FC8-11958D3D5C3E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0AF5FC0D-14D2-4CA4-9A9A-C8C37BCC3ACB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映射到目标机器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D2D1473D-53D6-4CD8-85F9-5CE3C5732E02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编译器与运行时协作</a:t>
            </a:r>
          </a:p>
        </p:txBody>
      </p:sp>
      <p:sp>
        <p:nvSpPr>
          <p:cNvPr id="8" name="left-panel">
            <a:extLst>
              <a:ext uri="{FF2B5EF4-FFF2-40B4-BE49-F238E27FC236}">
                <a16:creationId xmlns:a16="http://schemas.microsoft.com/office/drawing/2014/main" id="{E2FC358D-6812-472E-8BC3-F7AEB368DFF0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" name="right-panel">
            <a:extLst>
              <a:ext uri="{FF2B5EF4-FFF2-40B4-BE49-F238E27FC236}">
                <a16:creationId xmlns:a16="http://schemas.microsoft.com/office/drawing/2014/main" id="{B33EBD12-C4B2-446D-9923-0B0835D23AB0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" name="left-content">
            <a:extLst>
              <a:ext uri="{FF2B5EF4-FFF2-40B4-BE49-F238E27FC236}">
                <a16:creationId xmlns:a16="http://schemas.microsoft.com/office/drawing/2014/main" id="{D0BAE449-13A1-4D91-AF28-72545B090A4D}"/>
              </a:ext>
            </a:extLst>
          </p:cNvPr>
          <p:cNvSpPr>
            <a:spLocks noGrp="1"/>
          </p:cNvSpPr>
          <p:nvPr/>
        </p:nvSpPr>
        <p:spPr>
          <a:xfrm>
            <a:off x="7239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抽象操作需要哪些机器指令？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r>
              <a:rPr sz="1140"/>
              <a:t>无限临时值怎样使用有限寄存器？</a:t>
            </a:r>
            <a:endParaRPr sz="1140" b="0">
              <a:solidFill>
                <a:srgbClr val="3F3F3F"/>
              </a:solidFill>
            </a:endParaRPr>
          </a:p>
          <a:p>
            <a:pPr>
              <a:buNone/>
              <a:defRPr sz="1140"/>
            </a:pPr>
            <a:endParaRPr sz="1140" b="0">
              <a:solidFill>
                <a:srgbClr val="3F3F3F"/>
              </a:solidFill>
            </a:endParaRP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指令选择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活跃分析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寄存器分配与 spill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学习：在机器资源约束下实现语义</a:t>
            </a:r>
          </a:p>
        </p:txBody>
      </p:sp>
      <p:sp>
        <p:nvSpPr>
          <p:cNvPr id="11" name="right-content">
            <a:extLst>
              <a:ext uri="{FF2B5EF4-FFF2-40B4-BE49-F238E27FC236}">
                <a16:creationId xmlns:a16="http://schemas.microsoft.com/office/drawing/2014/main" id="{926B392A-44A4-4FDB-A5AF-919CE968E3E0}"/>
              </a:ext>
            </a:extLst>
          </p:cNvPr>
          <p:cNvSpPr>
            <a:spLocks noGrp="1"/>
          </p:cNvSpPr>
          <p:nvPr/>
        </p:nvSpPr>
        <p:spPr>
          <a:xfrm>
            <a:off x="50673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哪些信息无法在编译时完全决定？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t>对象何时可以回收？</a:t>
            </a:r>
            <a:endParaRPr sz="1140" b="0">
              <a:solidFill>
                <a:srgbClr val="3F3F3F"/>
              </a:solidFill>
            </a:endParaRPr>
          </a:p>
          <a:p>
            <a:pPr>
              <a:buNone/>
              <a:defRPr sz="1140"/>
            </a:pPr>
            <a:endParaRPr sz="1140" b="0">
              <a:solidFill>
                <a:srgbClr val="3F3F3F"/>
              </a:solidFill>
            </a:endParaRP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t>调用边界与对象布局</a:t>
            </a:r>
            <a:endParaRPr sz="1140"/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内存分配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垃圾回收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学习：划分静态处理与动态支持的边界</a:t>
            </a:r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505DD3EE-C2EE-4DD9-AAC4-C3C4CB82FEC2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FBB92DC8-BC31-4954-A2EC-B9DCC8F5EA19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后端与运行时把抽象语言的承诺落实为真实机器上的行为。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整学期内容规划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0BB18BA8-60F4-C50D-CD9B-1BB87D3E8506}" type="slidenum">
              <a:rPr/>
              <a:t>22</a:t>
            </a:fld>
            <a:endParaRPr/>
          </a:p>
        </p:txBody>
      </p:sp>
      <p:sp>
        <p:nvSpPr>
          <p:cNvPr id="5" name="intro">
            <a:extLst>
              <a:ext uri="{FF2B5EF4-FFF2-40B4-BE49-F238E27FC236}">
                <a16:creationId xmlns:a16="http://schemas.microsoft.com/office/drawing/2014/main" id="{8F16849B-FCCE-4593-B8B1-BF375261D80C}"/>
              </a:ext>
            </a:extLst>
          </p:cNvPr>
          <p:cNvSpPr>
            <a:spLocks noGrp="1"/>
          </p:cNvSpPr>
          <p:nvPr/>
        </p:nvSpPr>
        <p:spPr>
          <a:xfrm>
            <a:off x="552450" y="1352550"/>
            <a:ext cx="8039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75" b="0">
                <a:solidFill>
                  <a:srgbClr val="3F3F3F"/>
                </a:solidFill>
              </a:defRPr>
            </a:pPr>
            <a:r>
              <a:rPr sz="1275" b="0">
                <a:solidFill>
                  <a:srgbClr val="3F3F3F"/>
                </a:solidFill>
              </a:rPr>
              <a:t>课程先完成一条经典编译流水线，再把同样的思想带到现代系统。</a:t>
            </a:r>
          </a:p>
        </p:txBody>
      </p:sp>
      <p:sp>
        <p:nvSpPr>
          <p:cNvPr id="6" name="operation-table">
            <a:extLst>
              <a:ext uri="{FF2B5EF4-FFF2-40B4-BE49-F238E27FC236}">
                <a16:creationId xmlns:a16="http://schemas.microsoft.com/office/drawing/2014/main" id="{911CFF33-E9E8-4E0F-A711-0A708826D2B5}"/>
              </a:ext>
            </a:extLst>
          </p:cNvPr>
          <p:cNvSpPr>
            <a:spLocks noGrp="1"/>
          </p:cNvSpPr>
          <p:nvPr/>
        </p:nvSpPr>
        <p:spPr>
          <a:xfrm>
            <a:off x="552450" y="1790700"/>
            <a:ext cx="8039100" cy="28194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" name="header-operation">
            <a:extLst>
              <a:ext uri="{FF2B5EF4-FFF2-40B4-BE49-F238E27FC236}">
                <a16:creationId xmlns:a16="http://schemas.microsoft.com/office/drawing/2014/main" id="{43606D53-CBC6-4BF4-A90D-91694C908CCD}"/>
              </a:ext>
            </a:extLst>
          </p:cNvPr>
          <p:cNvSpPr>
            <a:spLocks noGrp="1"/>
          </p:cNvSpPr>
          <p:nvPr/>
        </p:nvSpPr>
        <p:spPr>
          <a:xfrm>
            <a:off x="742950" y="1914525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0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讲次</a:t>
            </a:r>
          </a:p>
        </p:txBody>
      </p:sp>
      <p:sp>
        <p:nvSpPr>
          <p:cNvPr id="8" name="header-rule">
            <a:extLst>
              <a:ext uri="{FF2B5EF4-FFF2-40B4-BE49-F238E27FC236}">
                <a16:creationId xmlns:a16="http://schemas.microsoft.com/office/drawing/2014/main" id="{12FF8502-DFE6-4170-B36C-C0AA008FDF21}"/>
              </a:ext>
            </a:extLst>
          </p:cNvPr>
          <p:cNvSpPr>
            <a:spLocks noGrp="1"/>
          </p:cNvSpPr>
          <p:nvPr/>
        </p:nvSpPr>
        <p:spPr>
          <a:xfrm>
            <a:off x="2266950" y="1914525"/>
            <a:ext cx="32575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0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课程模块</a:t>
            </a:r>
          </a:p>
        </p:txBody>
      </p:sp>
      <p:sp>
        <p:nvSpPr>
          <p:cNvPr id="9" name="header-purpose">
            <a:extLst>
              <a:ext uri="{FF2B5EF4-FFF2-40B4-BE49-F238E27FC236}">
                <a16:creationId xmlns:a16="http://schemas.microsoft.com/office/drawing/2014/main" id="{4029FF7C-4C73-4B8E-9380-06587A871750}"/>
              </a:ext>
            </a:extLst>
          </p:cNvPr>
          <p:cNvSpPr>
            <a:spLocks noGrp="1"/>
          </p:cNvSpPr>
          <p:nvPr/>
        </p:nvSpPr>
        <p:spPr>
          <a:xfrm>
            <a:off x="5810250" y="1914525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0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核心内容</a:t>
            </a:r>
          </a:p>
        </p:txBody>
      </p:sp>
      <p:sp>
        <p:nvSpPr>
          <p:cNvPr id="10" name="separator-232">
            <a:extLst>
              <a:ext uri="{FF2B5EF4-FFF2-40B4-BE49-F238E27FC236}">
                <a16:creationId xmlns:a16="http://schemas.microsoft.com/office/drawing/2014/main" id="{AD037C21-7B68-42E7-B48D-EE5F744B97AF}"/>
              </a:ext>
            </a:extLst>
          </p:cNvPr>
          <p:cNvSpPr>
            <a:spLocks noGrp="1"/>
          </p:cNvSpPr>
          <p:nvPr/>
        </p:nvSpPr>
        <p:spPr>
          <a:xfrm>
            <a:off x="723900" y="2209800"/>
            <a:ext cx="7696200" cy="9525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1" name="separator-282">
            <a:extLst>
              <a:ext uri="{FF2B5EF4-FFF2-40B4-BE49-F238E27FC236}">
                <a16:creationId xmlns:a16="http://schemas.microsoft.com/office/drawing/2014/main" id="{CE01A581-5F28-44AB-87C0-E82610F61514}"/>
              </a:ext>
            </a:extLst>
          </p:cNvPr>
          <p:cNvSpPr>
            <a:spLocks noGrp="1"/>
          </p:cNvSpPr>
          <p:nvPr/>
        </p:nvSpPr>
        <p:spPr>
          <a:xfrm>
            <a:off x="723900" y="2686050"/>
            <a:ext cx="7696200" cy="9525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2" name="separator-332">
            <a:extLst>
              <a:ext uri="{FF2B5EF4-FFF2-40B4-BE49-F238E27FC236}">
                <a16:creationId xmlns:a16="http://schemas.microsoft.com/office/drawing/2014/main" id="{E4522685-F587-4C80-B40D-2DE00E4F6C00}"/>
              </a:ext>
            </a:extLst>
          </p:cNvPr>
          <p:cNvSpPr>
            <a:spLocks noGrp="1"/>
          </p:cNvSpPr>
          <p:nvPr/>
        </p:nvSpPr>
        <p:spPr>
          <a:xfrm>
            <a:off x="723900" y="3162300"/>
            <a:ext cx="7696200" cy="9525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3" name="separator-382">
            <a:extLst>
              <a:ext uri="{FF2B5EF4-FFF2-40B4-BE49-F238E27FC236}">
                <a16:creationId xmlns:a16="http://schemas.microsoft.com/office/drawing/2014/main" id="{4AD4BAAF-65C0-469E-8B0F-B9FA5C0C90DA}"/>
              </a:ext>
            </a:extLst>
          </p:cNvPr>
          <p:cNvSpPr>
            <a:spLocks noGrp="1"/>
          </p:cNvSpPr>
          <p:nvPr/>
        </p:nvSpPr>
        <p:spPr>
          <a:xfrm>
            <a:off x="723900" y="3638550"/>
            <a:ext cx="7696200" cy="9525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4" name="operation-0">
            <a:extLst>
              <a:ext uri="{FF2B5EF4-FFF2-40B4-BE49-F238E27FC236}">
                <a16:creationId xmlns:a16="http://schemas.microsoft.com/office/drawing/2014/main" id="{904C6AF3-9B2A-422A-A386-EDDEDD257EC3}"/>
              </a:ext>
            </a:extLst>
          </p:cNvPr>
          <p:cNvSpPr>
            <a:spLocks noGrp="1"/>
          </p:cNvSpPr>
          <p:nvPr/>
        </p:nvSpPr>
        <p:spPr>
          <a:xfrm>
            <a:off x="742950" y="2286000"/>
            <a:ext cx="1381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1</a:t>
            </a:r>
          </a:p>
        </p:txBody>
      </p:sp>
      <p:sp>
        <p:nvSpPr>
          <p:cNvPr id="15" name="rule-0">
            <a:extLst>
              <a:ext uri="{FF2B5EF4-FFF2-40B4-BE49-F238E27FC236}">
                <a16:creationId xmlns:a16="http://schemas.microsoft.com/office/drawing/2014/main" id="{76E17E72-9CC5-4D93-874E-17431A0FADD4}"/>
              </a:ext>
            </a:extLst>
          </p:cNvPr>
          <p:cNvSpPr>
            <a:spLocks noGrp="1"/>
          </p:cNvSpPr>
          <p:nvPr/>
        </p:nvSpPr>
        <p:spPr>
          <a:xfrm>
            <a:off x="2266950" y="2286000"/>
            <a:ext cx="3257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导论</a:t>
            </a:r>
          </a:p>
        </p:txBody>
      </p:sp>
      <p:sp>
        <p:nvSpPr>
          <p:cNvPr id="16" name="purpose-0">
            <a:extLst>
              <a:ext uri="{FF2B5EF4-FFF2-40B4-BE49-F238E27FC236}">
                <a16:creationId xmlns:a16="http://schemas.microsoft.com/office/drawing/2014/main" id="{C3173881-F407-4520-A609-4397909BAF54}"/>
              </a:ext>
            </a:extLst>
          </p:cNvPr>
          <p:cNvSpPr>
            <a:spLocks noGrp="1"/>
          </p:cNvSpPr>
          <p:nvPr/>
        </p:nvSpPr>
        <p:spPr>
          <a:xfrm>
            <a:off x="5810250" y="2286000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课程地图与学习方法</a:t>
            </a:r>
          </a:p>
        </p:txBody>
      </p:sp>
      <p:sp>
        <p:nvSpPr>
          <p:cNvPr id="17" name="operation-1">
            <a:extLst>
              <a:ext uri="{FF2B5EF4-FFF2-40B4-BE49-F238E27FC236}">
                <a16:creationId xmlns:a16="http://schemas.microsoft.com/office/drawing/2014/main" id="{CF88F12E-2A20-46CF-8BE4-7C9FC82A0CDF}"/>
              </a:ext>
            </a:extLst>
          </p:cNvPr>
          <p:cNvSpPr>
            <a:spLocks noGrp="1"/>
          </p:cNvSpPr>
          <p:nvPr/>
        </p:nvSpPr>
        <p:spPr>
          <a:xfrm>
            <a:off x="742950" y="2762250"/>
            <a:ext cx="1381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2–10</a:t>
            </a:r>
          </a:p>
        </p:txBody>
      </p:sp>
      <p:sp>
        <p:nvSpPr>
          <p:cNvPr id="18" name="rule-1">
            <a:extLst>
              <a:ext uri="{FF2B5EF4-FFF2-40B4-BE49-F238E27FC236}">
                <a16:creationId xmlns:a16="http://schemas.microsoft.com/office/drawing/2014/main" id="{7B681666-AE91-4D49-B537-CC432E8D5457}"/>
              </a:ext>
            </a:extLst>
          </p:cNvPr>
          <p:cNvSpPr>
            <a:spLocks noGrp="1"/>
          </p:cNvSpPr>
          <p:nvPr/>
        </p:nvSpPr>
        <p:spPr>
          <a:xfrm>
            <a:off x="2266950" y="2762250"/>
            <a:ext cx="3257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编译前端</a:t>
            </a:r>
          </a:p>
        </p:txBody>
      </p:sp>
      <p:sp>
        <p:nvSpPr>
          <p:cNvPr id="19" name="purpose-1">
            <a:extLst>
              <a:ext uri="{FF2B5EF4-FFF2-40B4-BE49-F238E27FC236}">
                <a16:creationId xmlns:a16="http://schemas.microsoft.com/office/drawing/2014/main" id="{4EE9D028-03E3-447F-8A20-7E7E68FEFA63}"/>
              </a:ext>
            </a:extLst>
          </p:cNvPr>
          <p:cNvSpPr>
            <a:spLocks noGrp="1"/>
          </p:cNvSpPr>
          <p:nvPr/>
        </p:nvSpPr>
        <p:spPr>
          <a:xfrm>
            <a:off x="5810250" y="2762250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词法、语法、AST、名字与类型</a:t>
            </a:r>
          </a:p>
        </p:txBody>
      </p:sp>
      <p:sp>
        <p:nvSpPr>
          <p:cNvPr id="20" name="operation-2">
            <a:extLst>
              <a:ext uri="{FF2B5EF4-FFF2-40B4-BE49-F238E27FC236}">
                <a16:creationId xmlns:a16="http://schemas.microsoft.com/office/drawing/2014/main" id="{BC6A4861-6027-43C7-B4A4-6B799F562B60}"/>
              </a:ext>
            </a:extLst>
          </p:cNvPr>
          <p:cNvSpPr>
            <a:spLocks noGrp="1"/>
          </p:cNvSpPr>
          <p:nvPr/>
        </p:nvSpPr>
        <p:spPr>
          <a:xfrm>
            <a:off x="742950" y="3219450"/>
            <a:ext cx="1381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11–16</a:t>
            </a:r>
          </a:p>
        </p:txBody>
      </p:sp>
      <p:sp>
        <p:nvSpPr>
          <p:cNvPr id="21" name="rule-2">
            <a:extLst>
              <a:ext uri="{FF2B5EF4-FFF2-40B4-BE49-F238E27FC236}">
                <a16:creationId xmlns:a16="http://schemas.microsoft.com/office/drawing/2014/main" id="{61D3A49B-23D6-4975-9F32-201DED168C3B}"/>
              </a:ext>
            </a:extLst>
          </p:cNvPr>
          <p:cNvSpPr>
            <a:spLocks noGrp="1"/>
          </p:cNvSpPr>
          <p:nvPr/>
        </p:nvSpPr>
        <p:spPr>
          <a:xfrm>
            <a:off x="2266950" y="3219450"/>
            <a:ext cx="3257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 dirty="0" err="1">
                <a:solidFill>
                  <a:srgbClr val="3F3F3F"/>
                </a:solidFill>
              </a:rPr>
              <a:t>中间表示与优化</a:t>
            </a:r>
            <a:endParaRPr sz="1088" b="0" dirty="0">
              <a:solidFill>
                <a:srgbClr val="3F3F3F"/>
              </a:solidFill>
            </a:endParaRPr>
          </a:p>
        </p:txBody>
      </p:sp>
      <p:sp>
        <p:nvSpPr>
          <p:cNvPr id="22" name="purpose-2">
            <a:extLst>
              <a:ext uri="{FF2B5EF4-FFF2-40B4-BE49-F238E27FC236}">
                <a16:creationId xmlns:a16="http://schemas.microsoft.com/office/drawing/2014/main" id="{FA44C3CD-DA0E-4DB8-A68A-A7BB07B4F519}"/>
              </a:ext>
            </a:extLst>
          </p:cNvPr>
          <p:cNvSpPr>
            <a:spLocks noGrp="1"/>
          </p:cNvSpPr>
          <p:nvPr/>
        </p:nvSpPr>
        <p:spPr>
          <a:xfrm>
            <a:off x="5810250" y="3219450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IR、程序分析、语义保持变换</a:t>
            </a:r>
          </a:p>
        </p:txBody>
      </p:sp>
      <p:sp>
        <p:nvSpPr>
          <p:cNvPr id="23" name="operation-3">
            <a:extLst>
              <a:ext uri="{FF2B5EF4-FFF2-40B4-BE49-F238E27FC236}">
                <a16:creationId xmlns:a16="http://schemas.microsoft.com/office/drawing/2014/main" id="{BFBFE46D-C140-4626-91D1-C2FF65FE1AEB}"/>
              </a:ext>
            </a:extLst>
          </p:cNvPr>
          <p:cNvSpPr>
            <a:spLocks noGrp="1"/>
          </p:cNvSpPr>
          <p:nvPr/>
        </p:nvSpPr>
        <p:spPr>
          <a:xfrm>
            <a:off x="742950" y="3695700"/>
            <a:ext cx="1381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163" b="1">
                <a:solidFill>
                  <a:srgbClr val="BE384B"/>
                </a:solidFill>
              </a:defRPr>
            </a:pPr>
            <a:r>
              <a:rPr sz="1163" b="1" dirty="0">
                <a:solidFill>
                  <a:srgbClr val="BE384B"/>
                </a:solidFill>
              </a:rPr>
              <a:t>17–23</a:t>
            </a:r>
          </a:p>
        </p:txBody>
      </p:sp>
      <p:sp>
        <p:nvSpPr>
          <p:cNvPr id="24" name="rule-3">
            <a:extLst>
              <a:ext uri="{FF2B5EF4-FFF2-40B4-BE49-F238E27FC236}">
                <a16:creationId xmlns:a16="http://schemas.microsoft.com/office/drawing/2014/main" id="{DD4E3E40-80CB-4C3B-9BF6-999A40F28144}"/>
              </a:ext>
            </a:extLst>
          </p:cNvPr>
          <p:cNvSpPr>
            <a:spLocks noGrp="1"/>
          </p:cNvSpPr>
          <p:nvPr/>
        </p:nvSpPr>
        <p:spPr>
          <a:xfrm>
            <a:off x="2266950" y="3695700"/>
            <a:ext cx="3257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 dirty="0" err="1">
                <a:solidFill>
                  <a:srgbClr val="3F3F3F"/>
                </a:solidFill>
              </a:rPr>
              <a:t>后端与运行时</a:t>
            </a:r>
            <a:endParaRPr sz="1088" b="0" dirty="0">
              <a:solidFill>
                <a:srgbClr val="3F3F3F"/>
              </a:solidFill>
            </a:endParaRPr>
          </a:p>
        </p:txBody>
      </p:sp>
      <p:sp>
        <p:nvSpPr>
          <p:cNvPr id="25" name="purpose-3">
            <a:extLst>
              <a:ext uri="{FF2B5EF4-FFF2-40B4-BE49-F238E27FC236}">
                <a16:creationId xmlns:a16="http://schemas.microsoft.com/office/drawing/2014/main" id="{02FE04F4-16D8-420D-8FA0-530AAD7BD346}"/>
              </a:ext>
            </a:extLst>
          </p:cNvPr>
          <p:cNvSpPr>
            <a:spLocks noGrp="1"/>
          </p:cNvSpPr>
          <p:nvPr/>
        </p:nvSpPr>
        <p:spPr>
          <a:xfrm>
            <a:off x="5810250" y="3695700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指令选择、寄存器分配、GC</a:t>
            </a:r>
          </a:p>
        </p:txBody>
      </p:sp>
      <p:sp>
        <p:nvSpPr>
          <p:cNvPr id="26" name="separator-432">
            <a:extLst>
              <a:ext uri="{FF2B5EF4-FFF2-40B4-BE49-F238E27FC236}">
                <a16:creationId xmlns:a16="http://schemas.microsoft.com/office/drawing/2014/main" id="{D4F902BC-3BBE-4B56-99DA-7643C1785985}"/>
              </a:ext>
            </a:extLst>
          </p:cNvPr>
          <p:cNvSpPr>
            <a:spLocks noGrp="1"/>
          </p:cNvSpPr>
          <p:nvPr/>
        </p:nvSpPr>
        <p:spPr>
          <a:xfrm>
            <a:off x="723900" y="4114800"/>
            <a:ext cx="7696200" cy="9525"/>
          </a:xfrm>
          <a:prstGeom prst="line">
            <a:avLst/>
          </a:prstGeom>
          <a:noFill/>
          <a:ln w="9525">
            <a:solidFill>
              <a:srgbClr val="D5D5D5"/>
            </a:solidFill>
            <a:prstDash val="solid"/>
          </a:ln>
        </p:spPr>
      </p:sp>
      <p:sp>
        <p:nvSpPr>
          <p:cNvPr id="27" name="operation-4">
            <a:extLst>
              <a:ext uri="{FF2B5EF4-FFF2-40B4-BE49-F238E27FC236}">
                <a16:creationId xmlns:a16="http://schemas.microsoft.com/office/drawing/2014/main" id="{0BD0B462-F6EC-4906-94DD-959001BED31B}"/>
              </a:ext>
            </a:extLst>
          </p:cNvPr>
          <p:cNvSpPr>
            <a:spLocks noGrp="1"/>
          </p:cNvSpPr>
          <p:nvPr/>
        </p:nvSpPr>
        <p:spPr>
          <a:xfrm>
            <a:off x="742950" y="4171950"/>
            <a:ext cx="138112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C6384C"/>
                </a:solidFill>
                <a:latin typeface="Arial"/>
                <a:ea typeface="Arial"/>
                <a:cs typeface="Arial"/>
              </a:defRPr>
            </a:pPr>
            <a:r>
              <a:rPr sz="1160" b="1" dirty="0">
                <a:solidFill>
                  <a:srgbClr val="C6384C"/>
                </a:solidFill>
                <a:latin typeface="Arial"/>
                <a:ea typeface="Arial"/>
                <a:cs typeface="Arial"/>
              </a:rPr>
              <a:t>24–2</a:t>
            </a:r>
            <a:r>
              <a:rPr lang="en-US" altLang="zh-CN" sz="1160" b="1" dirty="0">
                <a:solidFill>
                  <a:srgbClr val="C6384C"/>
                </a:solidFill>
                <a:latin typeface="Arial"/>
                <a:ea typeface="Arial"/>
                <a:cs typeface="Arial"/>
              </a:rPr>
              <a:t>6</a:t>
            </a:r>
            <a:endParaRPr sz="1160" b="1" dirty="0">
              <a:solidFill>
                <a:srgbClr val="C6384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" name="rule-4">
            <a:extLst>
              <a:ext uri="{FF2B5EF4-FFF2-40B4-BE49-F238E27FC236}">
                <a16:creationId xmlns:a16="http://schemas.microsoft.com/office/drawing/2014/main" id="{194E9C08-1BF9-4C15-91C3-6264761049FB}"/>
              </a:ext>
            </a:extLst>
          </p:cNvPr>
          <p:cNvSpPr>
            <a:spLocks noGrp="1"/>
          </p:cNvSpPr>
          <p:nvPr/>
        </p:nvSpPr>
        <p:spPr>
          <a:xfrm>
            <a:off x="2266950" y="4171950"/>
            <a:ext cx="32575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090" b="0" dirty="0">
                <a:solidFill>
                  <a:srgbClr val="333333"/>
                </a:solidFill>
                <a:latin typeface="Arial"/>
                <a:ea typeface="Arial"/>
                <a:cs typeface="Arial"/>
              </a:rPr>
              <a:t>Advanced </a:t>
            </a:r>
            <a:r>
              <a:rPr sz="1090" b="0" dirty="0" err="1">
                <a:solidFill>
                  <a:srgbClr val="333333"/>
                </a:solidFill>
                <a:latin typeface="Arial"/>
                <a:ea typeface="Arial"/>
                <a:cs typeface="Arial"/>
              </a:rPr>
              <a:t>Topics（按需</a:t>
            </a:r>
            <a:r>
              <a:rPr sz="1090" b="0" dirty="0">
                <a:solidFill>
                  <a:srgbClr val="333333"/>
                </a:solidFill>
                <a:latin typeface="Arial"/>
                <a:ea typeface="Arial"/>
                <a:cs typeface="Arial"/>
              </a:rPr>
              <a:t>）</a:t>
            </a:r>
          </a:p>
        </p:txBody>
      </p:sp>
      <p:sp>
        <p:nvSpPr>
          <p:cNvPr id="29" name="purpose-4">
            <a:extLst>
              <a:ext uri="{FF2B5EF4-FFF2-40B4-BE49-F238E27FC236}">
                <a16:creationId xmlns:a16="http://schemas.microsoft.com/office/drawing/2014/main" id="{F215C929-7157-48A8-BFC7-F39BA8A6A49E}"/>
              </a:ext>
            </a:extLst>
          </p:cNvPr>
          <p:cNvSpPr>
            <a:spLocks noGrp="1"/>
          </p:cNvSpPr>
          <p:nvPr/>
        </p:nvSpPr>
        <p:spPr>
          <a:xfrm>
            <a:off x="5810250" y="4171950"/>
            <a:ext cx="25908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097" lnSpcReduction="10000"/>
          </a:bodyPr>
          <a:lstStyle/>
          <a:p>
            <a:pPr algn="l">
              <a:buNone/>
              <a:defRPr sz="135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WebAssembly、eBPF、AI 编译器等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>
                <a:latin typeface="Arial"/>
                <a:ea typeface="Arial"/>
                <a:cs typeface="Arial"/>
              </a:rPr>
              <a:t>另一条暗线：编程语言视角下的系统软件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4E99CEF-AF55-BA3C-ADF8-4E52E186DD8F}" type="slidenum">
              <a:rPr/>
              <a:t>23</a:t>
            </a:fld>
            <a:endParaRPr/>
          </a:p>
        </p:txBody>
      </p:sp>
      <p:sp>
        <p:nvSpPr>
          <p:cNvPr id="5" name="intro">
            <a:extLst>
              <a:ext uri="{FF2B5EF4-FFF2-40B4-BE49-F238E27FC236}">
                <a16:creationId xmlns:a16="http://schemas.microsoft.com/office/drawing/2014/main" id="{8F16849B-FCCE-4593-B8B1-BF375261D80C}"/>
              </a:ext>
            </a:extLst>
          </p:cNvPr>
          <p:cNvSpPr>
            <a:spLocks noGrp="1"/>
          </p:cNvSpPr>
          <p:nvPr/>
        </p:nvSpPr>
        <p:spPr>
          <a:xfrm>
            <a:off x="552450" y="1352550"/>
            <a:ext cx="8039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75" b="0">
                <a:solidFill>
                  <a:srgbClr val="3F3F3F"/>
                </a:solidFill>
              </a:defRPr>
            </a:pPr>
            <a:r>
              <a:rPr sz="1275" b="0">
                <a:solidFill>
                  <a:srgbClr val="3F3F3F"/>
                </a:solidFill>
              </a:rPr>
              <a:t>程序语言可以把系统中的隐含假设变成可检查、可利用的信息。</a:t>
            </a:r>
          </a:p>
        </p:txBody>
      </p:sp>
      <p:sp>
        <p:nvSpPr>
          <p:cNvPr id="26" name="takeaway-band">
            <a:extLst>
              <a:ext uri="{FF2B5EF4-FFF2-40B4-BE49-F238E27FC236}">
                <a16:creationId xmlns:a16="http://schemas.microsoft.com/office/drawing/2014/main" id="{41D7BA3E-14E2-495D-BF27-3FD87994BE29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BECEF"/>
          </a:solidFill>
          <a:ln w="0">
            <a:noFill/>
          </a:ln>
        </p:spPr>
      </p:sp>
      <p:sp>
        <p:nvSpPr>
          <p:cNvPr id="27" name="takeaway-text">
            <a:extLst>
              <a:ext uri="{FF2B5EF4-FFF2-40B4-BE49-F238E27FC236}">
                <a16:creationId xmlns:a16="http://schemas.microsoft.com/office/drawing/2014/main" id="{0369512C-1A31-419F-A07C-1C37204BA6AF}"/>
              </a:ext>
            </a:extLst>
          </p:cNvPr>
          <p:cNvSpPr>
            <a:spLocks noGrp="1"/>
          </p:cNvSpPr>
          <p:nvPr/>
        </p:nvSpPr>
        <p:spPr>
          <a:xfrm>
            <a:off x="628650" y="4857750"/>
            <a:ext cx="78867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275" b="1">
                <a:solidFill>
                  <a:srgbClr val="C6384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C6384C"/>
                </a:solidFill>
                <a:latin typeface="Arial"/>
                <a:ea typeface="Arial"/>
                <a:cs typeface="Arial"/>
              </a:rPr>
              <a:t>语言设计提供的约束，可以进一步成为系统设计和优化的依据，本门课程希望能让大家领略这一点！</a:t>
            </a:r>
          </a:p>
        </p:txBody>
      </p:sp>
      <p:sp>
        <p:nvSpPr>
          <p:cNvPr id="28" name="column-separator-1">
            <a:extLst>
              <a:ext uri="{FF2B5EF4-FFF2-40B4-BE49-F238E27FC236}">
                <a16:creationId xmlns:a16="http://schemas.microsoft.com/office/drawing/2014/main" id="{EBA6AA3F-7ACE-47A9-941A-204958F8C62D}"/>
              </a:ext>
            </a:extLst>
          </p:cNvPr>
          <p:cNvSpPr>
            <a:spLocks noGrp="1"/>
          </p:cNvSpPr>
          <p:nvPr/>
        </p:nvSpPr>
        <p:spPr>
          <a:xfrm>
            <a:off x="3171825" y="1952625"/>
            <a:ext cx="9525" cy="257175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29" name="column-separator-2">
            <a:extLst>
              <a:ext uri="{FF2B5EF4-FFF2-40B4-BE49-F238E27FC236}">
                <a16:creationId xmlns:a16="http://schemas.microsoft.com/office/drawing/2014/main" id="{F8427AD8-E3A8-4919-AE42-4B8BF35A806D}"/>
              </a:ext>
            </a:extLst>
          </p:cNvPr>
          <p:cNvSpPr>
            <a:spLocks noGrp="1"/>
          </p:cNvSpPr>
          <p:nvPr/>
        </p:nvSpPr>
        <p:spPr>
          <a:xfrm>
            <a:off x="5962650" y="1952625"/>
            <a:ext cx="9525" cy="257175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30" name="heading-interface">
            <a:extLst>
              <a:ext uri="{FF2B5EF4-FFF2-40B4-BE49-F238E27FC236}">
                <a16:creationId xmlns:a16="http://schemas.microsoft.com/office/drawing/2014/main" id="{A762DDF1-96EE-4010-B749-62B8000BD704}"/>
              </a:ext>
            </a:extLst>
          </p:cNvPr>
          <p:cNvSpPr>
            <a:spLocks noGrp="1"/>
          </p:cNvSpPr>
          <p:nvPr/>
        </p:nvSpPr>
        <p:spPr>
          <a:xfrm>
            <a:off x="609600" y="1885950"/>
            <a:ext cx="2400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9525" rIns="19050" bIns="9525" anchor="ctr">
            <a:normAutofit/>
          </a:bodyPr>
          <a:lstStyle/>
          <a:p>
            <a:pPr algn="ctr">
              <a:buNone/>
              <a:defRPr sz="1350" b="1">
                <a:solidFill>
                  <a:srgbClr val="C6384C"/>
                </a:solidFill>
                <a:latin typeface="微软雅黑"/>
                <a:ea typeface="微软雅黑"/>
                <a:cs typeface="微软雅黑"/>
              </a:defRPr>
            </a:pPr>
            <a:r>
              <a:rPr sz="1350" b="1">
                <a:solidFill>
                  <a:srgbClr val="C6384C"/>
                </a:solidFill>
                <a:latin typeface="微软雅黑"/>
                <a:ea typeface="微软雅黑"/>
                <a:cs typeface="微软雅黑"/>
              </a:rPr>
              <a:t>结构化的系统接口</a:t>
            </a:r>
          </a:p>
        </p:txBody>
      </p:sp>
      <p:sp>
        <p:nvSpPr>
          <p:cNvPr id="31" name="heading-sharing">
            <a:extLst>
              <a:ext uri="{FF2B5EF4-FFF2-40B4-BE49-F238E27FC236}">
                <a16:creationId xmlns:a16="http://schemas.microsoft.com/office/drawing/2014/main" id="{F03CFF48-66B7-41E4-A892-3A2822D8E60B}"/>
              </a:ext>
            </a:extLst>
          </p:cNvPr>
          <p:cNvSpPr>
            <a:spLocks noGrp="1"/>
          </p:cNvSpPr>
          <p:nvPr/>
        </p:nvSpPr>
        <p:spPr>
          <a:xfrm>
            <a:off x="3295650" y="1885950"/>
            <a:ext cx="25336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9525" rIns="19050" bIns="9525" anchor="ctr">
            <a:normAutofit/>
          </a:bodyPr>
          <a:lstStyle/>
          <a:p>
            <a:pPr algn="ctr">
              <a:buNone/>
              <a:defRPr sz="1350" b="1">
                <a:solidFill>
                  <a:srgbClr val="C6384C"/>
                </a:solidFill>
                <a:latin typeface="微软雅黑"/>
                <a:ea typeface="微软雅黑"/>
                <a:cs typeface="微软雅黑"/>
              </a:defRPr>
            </a:pPr>
            <a:r>
              <a:rPr sz="1350" b="1">
                <a:solidFill>
                  <a:srgbClr val="C6384C"/>
                </a:solidFill>
                <a:latin typeface="微软雅黑"/>
                <a:ea typeface="微软雅黑"/>
                <a:cs typeface="微软雅黑"/>
              </a:rPr>
              <a:t>语言信息辅助系统优化</a:t>
            </a:r>
          </a:p>
        </p:txBody>
      </p:sp>
      <p:sp>
        <p:nvSpPr>
          <p:cNvPr id="32" name="heading-context">
            <a:extLst>
              <a:ext uri="{FF2B5EF4-FFF2-40B4-BE49-F238E27FC236}">
                <a16:creationId xmlns:a16="http://schemas.microsoft.com/office/drawing/2014/main" id="{E4B1FD5E-BFE0-44D6-AF2D-3B2EED601B4D}"/>
              </a:ext>
            </a:extLst>
          </p:cNvPr>
          <p:cNvSpPr>
            <a:spLocks noGrp="1"/>
          </p:cNvSpPr>
          <p:nvPr/>
        </p:nvSpPr>
        <p:spPr>
          <a:xfrm>
            <a:off x="6096000" y="1885950"/>
            <a:ext cx="2438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9525" rIns="19050" bIns="9525" anchor="ctr">
            <a:normAutofit/>
          </a:bodyPr>
          <a:lstStyle/>
          <a:p>
            <a:pPr algn="ctr">
              <a:buNone/>
              <a:defRPr sz="1350" b="1">
                <a:solidFill>
                  <a:srgbClr val="C6384C"/>
                </a:solidFill>
                <a:latin typeface="微软雅黑"/>
                <a:ea typeface="微软雅黑"/>
                <a:cs typeface="微软雅黑"/>
              </a:defRPr>
            </a:pPr>
            <a:r>
              <a:rPr sz="1350" b="1">
                <a:solidFill>
                  <a:srgbClr val="C6384C"/>
                </a:solidFill>
                <a:latin typeface="微软雅黑"/>
                <a:ea typeface="微软雅黑"/>
                <a:cs typeface="微软雅黑"/>
              </a:rPr>
              <a:t>可保存和切换的运行上下文</a:t>
            </a:r>
          </a:p>
        </p:txBody>
      </p:sp>
      <p:sp>
        <p:nvSpPr>
          <p:cNvPr id="33" name="shell-command">
            <a:extLst>
              <a:ext uri="{FF2B5EF4-FFF2-40B4-BE49-F238E27FC236}">
                <a16:creationId xmlns:a16="http://schemas.microsoft.com/office/drawing/2014/main" id="{49FE681D-8368-400C-88D9-31577151FC64}"/>
              </a:ext>
            </a:extLst>
          </p:cNvPr>
          <p:cNvSpPr>
            <a:spLocks noGrp="1"/>
          </p:cNvSpPr>
          <p:nvPr/>
        </p:nvSpPr>
        <p:spPr>
          <a:xfrm>
            <a:off x="666750" y="2495550"/>
            <a:ext cx="542925" cy="552450"/>
          </a:xfrm>
          <a:prstGeom prst="rect">
            <a:avLst/>
          </a:prstGeom>
          <a:solidFill>
            <a:srgbClr val="454545"/>
          </a:solidFill>
          <a:ln w="9525">
            <a:solidFill>
              <a:srgbClr val="454545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$ ps</a:t>
            </a:r>
          </a:p>
        </p:txBody>
      </p:sp>
      <p:sp>
        <p:nvSpPr>
          <p:cNvPr id="34" name="shell-arrow-1">
            <a:extLst>
              <a:ext uri="{FF2B5EF4-FFF2-40B4-BE49-F238E27FC236}">
                <a16:creationId xmlns:a16="http://schemas.microsoft.com/office/drawing/2014/main" id="{A27DAAC3-40E1-4CF3-9884-FDDEC2CF1520}"/>
              </a:ext>
            </a:extLst>
          </p:cNvPr>
          <p:cNvSpPr>
            <a:spLocks noGrp="1"/>
          </p:cNvSpPr>
          <p:nvPr/>
        </p:nvSpPr>
        <p:spPr>
          <a:xfrm>
            <a:off x="1238250" y="2571750"/>
            <a:ext cx="238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9525" rIns="19050" bIns="9525" anchor="ctr">
            <a:normAutofit fontScale="99176"/>
          </a:bodyPr>
          <a:lstStyle/>
          <a:p>
            <a:pPr algn="ctr">
              <a:buNone/>
              <a:defRPr sz="1725" b="1">
                <a:solidFill>
                  <a:srgbClr val="C6384C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C6384C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35" name="shell-records">
            <a:extLst>
              <a:ext uri="{FF2B5EF4-FFF2-40B4-BE49-F238E27FC236}">
                <a16:creationId xmlns:a16="http://schemas.microsoft.com/office/drawing/2014/main" id="{59B3BCEF-5F85-4DFD-91A4-131180D6349F}"/>
              </a:ext>
            </a:extLst>
          </p:cNvPr>
          <p:cNvSpPr>
            <a:spLocks noGrp="1"/>
          </p:cNvSpPr>
          <p:nvPr/>
        </p:nvSpPr>
        <p:spPr>
          <a:xfrm>
            <a:off x="1485900" y="2362200"/>
            <a:ext cx="866775" cy="819150"/>
          </a:xfrm>
          <a:prstGeom prst="rect">
            <a:avLst/>
          </a:prstGeom>
          <a:solidFill>
            <a:srgbClr val="F5F5F5"/>
          </a:solidFill>
          <a:ln w="9525">
            <a:solidFill>
              <a:srgbClr val="D4D4D4"/>
            </a:solidFill>
            <a:prstDash val="solid"/>
          </a:ln>
        </p:spPr>
        <p:txBody>
          <a:bodyPr lIns="76200" tIns="47625" rIns="38100" bIns="38100" anchor="ctr">
            <a:normAutofit/>
          </a:bodyPr>
          <a:lstStyle/>
          <a:p>
            <a:pPr algn="l">
              <a:buNone/>
              <a:defRPr sz="9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9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PID   CPU</a:t>
            </a:r>
          </a:p>
          <a:p>
            <a:pPr algn="l">
              <a:buNone/>
              <a:defRPr sz="9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9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21     8%</a:t>
            </a:r>
          </a:p>
          <a:p>
            <a:pPr algn="l">
              <a:buNone/>
              <a:defRPr sz="938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938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42   35%</a:t>
            </a:r>
          </a:p>
        </p:txBody>
      </p:sp>
      <p:sp>
        <p:nvSpPr>
          <p:cNvPr id="36" name="shell-record-header">
            <a:extLst>
              <a:ext uri="{FF2B5EF4-FFF2-40B4-BE49-F238E27FC236}">
                <a16:creationId xmlns:a16="http://schemas.microsoft.com/office/drawing/2014/main" id="{8182D28F-4973-40C5-A2AE-6C2542FC33EA}"/>
              </a:ext>
            </a:extLst>
          </p:cNvPr>
          <p:cNvSpPr>
            <a:spLocks noGrp="1"/>
          </p:cNvSpPr>
          <p:nvPr/>
        </p:nvSpPr>
        <p:spPr>
          <a:xfrm>
            <a:off x="1485900" y="2362200"/>
            <a:ext cx="866775" cy="209550"/>
          </a:xfrm>
          <a:prstGeom prst="rect">
            <a:avLst/>
          </a:prstGeom>
          <a:solidFill>
            <a:srgbClr val="F9E9EC"/>
          </a:solidFill>
          <a:ln w="9525">
            <a:solidFill>
              <a:srgbClr val="F9E9EC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863" b="1">
                <a:solidFill>
                  <a:srgbClr val="C6384C"/>
                </a:solidFill>
                <a:latin typeface="微软雅黑"/>
                <a:ea typeface="微软雅黑"/>
                <a:cs typeface="微软雅黑"/>
              </a:defRPr>
            </a:pPr>
            <a:r>
              <a:rPr sz="863" b="1">
                <a:solidFill>
                  <a:srgbClr val="C6384C"/>
                </a:solidFill>
                <a:latin typeface="微软雅黑"/>
                <a:ea typeface="微软雅黑"/>
                <a:cs typeface="微软雅黑"/>
              </a:rPr>
              <a:t>字段 + 类型</a:t>
            </a:r>
          </a:p>
        </p:txBody>
      </p:sp>
      <p:sp>
        <p:nvSpPr>
          <p:cNvPr id="37" name="shell-arrow-2">
            <a:extLst>
              <a:ext uri="{FF2B5EF4-FFF2-40B4-BE49-F238E27FC236}">
                <a16:creationId xmlns:a16="http://schemas.microsoft.com/office/drawing/2014/main" id="{E2101B5D-9B8C-4E86-827E-8531B020D20B}"/>
              </a:ext>
            </a:extLst>
          </p:cNvPr>
          <p:cNvSpPr>
            <a:spLocks noGrp="1"/>
          </p:cNvSpPr>
          <p:nvPr/>
        </p:nvSpPr>
        <p:spPr>
          <a:xfrm>
            <a:off x="2362200" y="2571750"/>
            <a:ext cx="238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9525" rIns="19050" bIns="9525" anchor="ctr">
            <a:normAutofit fontScale="99176"/>
          </a:bodyPr>
          <a:lstStyle/>
          <a:p>
            <a:pPr algn="ctr">
              <a:buNone/>
              <a:defRPr sz="1725" b="1">
                <a:solidFill>
                  <a:srgbClr val="C6384C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C6384C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38" name="shell-filter">
            <a:extLst>
              <a:ext uri="{FF2B5EF4-FFF2-40B4-BE49-F238E27FC236}">
                <a16:creationId xmlns:a16="http://schemas.microsoft.com/office/drawing/2014/main" id="{CFAFCB83-CFF0-4CCF-B043-D2FC99199AD3}"/>
              </a:ext>
            </a:extLst>
          </p:cNvPr>
          <p:cNvSpPr>
            <a:spLocks noGrp="1"/>
          </p:cNvSpPr>
          <p:nvPr/>
        </p:nvSpPr>
        <p:spPr>
          <a:xfrm>
            <a:off x="2609850" y="2457450"/>
            <a:ext cx="457200" cy="628650"/>
          </a:xfrm>
          <a:prstGeom prst="rect">
            <a:avLst/>
          </a:prstGeom>
          <a:solidFill>
            <a:srgbClr val="FFFFFF"/>
          </a:solidFill>
          <a:ln w="9525">
            <a:solidFill>
              <a:srgbClr val="C6384C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938" b="1">
                <a:solidFill>
                  <a:srgbClr val="333333"/>
                </a:solidFill>
                <a:latin typeface="微软雅黑"/>
                <a:ea typeface="微软雅黑"/>
                <a:cs typeface="微软雅黑"/>
              </a:defRPr>
            </a:pPr>
            <a:r>
              <a:rPr sz="938" b="1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筛选</a:t>
            </a:r>
          </a:p>
          <a:p>
            <a:pPr algn="ctr">
              <a:buNone/>
              <a:defRPr sz="938" b="1">
                <a:solidFill>
                  <a:srgbClr val="333333"/>
                </a:solidFill>
                <a:latin typeface="微软雅黑"/>
                <a:ea typeface="微软雅黑"/>
                <a:cs typeface="微软雅黑"/>
              </a:defRPr>
            </a:pPr>
            <a:r>
              <a:rPr sz="938" b="1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CPU &gt; 20</a:t>
            </a:r>
          </a:p>
        </p:txBody>
      </p:sp>
      <p:sp>
        <p:nvSpPr>
          <p:cNvPr id="40" name="writer-node">
            <a:extLst>
              <a:ext uri="{FF2B5EF4-FFF2-40B4-BE49-F238E27FC236}">
                <a16:creationId xmlns:a16="http://schemas.microsoft.com/office/drawing/2014/main" id="{CFA87310-9247-428A-8097-63870906C4E1}"/>
              </a:ext>
            </a:extLst>
          </p:cNvPr>
          <p:cNvSpPr>
            <a:spLocks noGrp="1"/>
          </p:cNvSpPr>
          <p:nvPr/>
        </p:nvSpPr>
        <p:spPr>
          <a:xfrm>
            <a:off x="3362325" y="2628900"/>
            <a:ext cx="647700" cy="552450"/>
          </a:xfrm>
          <a:prstGeom prst="rect">
            <a:avLst/>
          </a:prstGeom>
          <a:solidFill>
            <a:srgbClr val="F9E9EC"/>
          </a:solidFill>
          <a:ln w="9525">
            <a:solidFill>
              <a:srgbClr val="C6384C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050" b="1">
                <a:solidFill>
                  <a:srgbClr val="C6384C"/>
                </a:solidFill>
                <a:latin typeface="微软雅黑"/>
                <a:ea typeface="微软雅黑"/>
                <a:cs typeface="微软雅黑"/>
              </a:defRPr>
            </a:pPr>
            <a:r>
              <a:rPr sz="1050" b="1">
                <a:solidFill>
                  <a:srgbClr val="C6384C"/>
                </a:solidFill>
                <a:latin typeface="微软雅黑"/>
                <a:ea typeface="微软雅黑"/>
                <a:cs typeface="微软雅黑"/>
              </a:rPr>
              <a:t>节点 A</a:t>
            </a:r>
          </a:p>
          <a:p>
            <a:pPr algn="ctr">
              <a:buNone/>
              <a:defRPr sz="1050" b="1">
                <a:solidFill>
                  <a:srgbClr val="C6384C"/>
                </a:solidFill>
                <a:latin typeface="微软雅黑"/>
                <a:ea typeface="微软雅黑"/>
                <a:cs typeface="微软雅黑"/>
              </a:defRPr>
            </a:pPr>
            <a:r>
              <a:rPr sz="1050" b="1">
                <a:solidFill>
                  <a:srgbClr val="C6384C"/>
                </a:solidFill>
                <a:latin typeface="微软雅黑"/>
                <a:ea typeface="微软雅黑"/>
                <a:cs typeface="微软雅黑"/>
              </a:rPr>
              <a:t>写</a:t>
            </a:r>
          </a:p>
        </p:txBody>
      </p:sp>
      <p:sp>
        <p:nvSpPr>
          <p:cNvPr id="41" name="write-arrow">
            <a:extLst>
              <a:ext uri="{FF2B5EF4-FFF2-40B4-BE49-F238E27FC236}">
                <a16:creationId xmlns:a16="http://schemas.microsoft.com/office/drawing/2014/main" id="{760EDDDD-9AC8-4ED2-A788-F6B4F19B06E0}"/>
              </a:ext>
            </a:extLst>
          </p:cNvPr>
          <p:cNvSpPr>
            <a:spLocks noGrp="1"/>
          </p:cNvSpPr>
          <p:nvPr/>
        </p:nvSpPr>
        <p:spPr>
          <a:xfrm>
            <a:off x="4019550" y="2714625"/>
            <a:ext cx="2667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9525" rIns="19050" bIns="9525" anchor="ctr">
            <a:normAutofit/>
          </a:bodyPr>
          <a:lstStyle/>
          <a:p>
            <a:pPr algn="ctr">
              <a:buNone/>
              <a:defRPr sz="1725" b="1">
                <a:solidFill>
                  <a:srgbClr val="C6384C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C6384C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42" name="shared-object">
            <a:extLst>
              <a:ext uri="{FF2B5EF4-FFF2-40B4-BE49-F238E27FC236}">
                <a16:creationId xmlns:a16="http://schemas.microsoft.com/office/drawing/2014/main" id="{416F752B-BC5C-4B6F-A5A7-230523622768}"/>
              </a:ext>
            </a:extLst>
          </p:cNvPr>
          <p:cNvSpPr>
            <a:spLocks noGrp="1"/>
          </p:cNvSpPr>
          <p:nvPr/>
        </p:nvSpPr>
        <p:spPr>
          <a:xfrm>
            <a:off x="4305300" y="2552700"/>
            <a:ext cx="685800" cy="685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6384C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050" b="1">
                <a:solidFill>
                  <a:srgbClr val="333333"/>
                </a:solidFill>
                <a:latin typeface="微软雅黑"/>
                <a:ea typeface="微软雅黑"/>
                <a:cs typeface="微软雅黑"/>
              </a:defRPr>
            </a:pPr>
            <a:r>
              <a:rPr sz="1050" b="1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对象 x</a:t>
            </a:r>
          </a:p>
        </p:txBody>
      </p:sp>
      <p:sp>
        <p:nvSpPr>
          <p:cNvPr id="43" name="read-arrow-1">
            <a:extLst>
              <a:ext uri="{FF2B5EF4-FFF2-40B4-BE49-F238E27FC236}">
                <a16:creationId xmlns:a16="http://schemas.microsoft.com/office/drawing/2014/main" id="{29CC15E3-11D6-4950-8859-7184A1F52BCE}"/>
              </a:ext>
            </a:extLst>
          </p:cNvPr>
          <p:cNvSpPr>
            <a:spLocks noGrp="1"/>
          </p:cNvSpPr>
          <p:nvPr/>
        </p:nvSpPr>
        <p:spPr>
          <a:xfrm>
            <a:off x="5000625" y="2505075"/>
            <a:ext cx="25717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9525" rIns="19050" bIns="9525" anchor="ctr">
            <a:normAutofit/>
          </a:bodyPr>
          <a:lstStyle/>
          <a:p>
            <a:pPr algn="ctr">
              <a:buNone/>
              <a:defRPr sz="1575" b="0">
                <a:solidFill>
                  <a:srgbClr val="6D6D6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D6D6D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44" name="read-arrow-2">
            <a:extLst>
              <a:ext uri="{FF2B5EF4-FFF2-40B4-BE49-F238E27FC236}">
                <a16:creationId xmlns:a16="http://schemas.microsoft.com/office/drawing/2014/main" id="{A59BCE62-280A-4107-B190-595207A75EE8}"/>
              </a:ext>
            </a:extLst>
          </p:cNvPr>
          <p:cNvSpPr>
            <a:spLocks noGrp="1"/>
          </p:cNvSpPr>
          <p:nvPr/>
        </p:nvSpPr>
        <p:spPr>
          <a:xfrm>
            <a:off x="5000625" y="3000375"/>
            <a:ext cx="25717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9525" rIns="19050" bIns="9525" anchor="ctr">
            <a:normAutofit/>
          </a:bodyPr>
          <a:lstStyle/>
          <a:p>
            <a:pPr algn="ctr">
              <a:buNone/>
              <a:defRPr sz="1575" b="0">
                <a:solidFill>
                  <a:srgbClr val="6D6D6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D6D6D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45" name="reader-node-b">
            <a:extLst>
              <a:ext uri="{FF2B5EF4-FFF2-40B4-BE49-F238E27FC236}">
                <a16:creationId xmlns:a16="http://schemas.microsoft.com/office/drawing/2014/main" id="{3F573127-74DA-4E05-B467-63A5E6F0BACD}"/>
              </a:ext>
            </a:extLst>
          </p:cNvPr>
          <p:cNvSpPr>
            <a:spLocks noGrp="1"/>
          </p:cNvSpPr>
          <p:nvPr/>
        </p:nvSpPr>
        <p:spPr>
          <a:xfrm>
            <a:off x="5257800" y="2333625"/>
            <a:ext cx="552450" cy="485775"/>
          </a:xfrm>
          <a:prstGeom prst="rect">
            <a:avLst/>
          </a:prstGeom>
          <a:solidFill>
            <a:srgbClr val="F5F5F5"/>
          </a:solidFill>
          <a:ln w="9525">
            <a:solidFill>
              <a:srgbClr val="D4D4D4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013" b="0">
                <a:solidFill>
                  <a:srgbClr val="333333"/>
                </a:solidFill>
                <a:latin typeface="微软雅黑"/>
                <a:ea typeface="微软雅黑"/>
                <a:cs typeface="微软雅黑"/>
              </a:defRPr>
            </a:pPr>
            <a:r>
              <a:rPr sz="1013" b="0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节点 B</a:t>
            </a:r>
          </a:p>
          <a:p>
            <a:pPr algn="ctr">
              <a:buNone/>
              <a:defRPr sz="1013" b="0">
                <a:solidFill>
                  <a:srgbClr val="333333"/>
                </a:solidFill>
                <a:latin typeface="微软雅黑"/>
                <a:ea typeface="微软雅黑"/>
                <a:cs typeface="微软雅黑"/>
              </a:defRPr>
            </a:pPr>
            <a:r>
              <a:rPr sz="1013" b="0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读</a:t>
            </a:r>
          </a:p>
        </p:txBody>
      </p:sp>
      <p:sp>
        <p:nvSpPr>
          <p:cNvPr id="46" name="reader-node-c">
            <a:extLst>
              <a:ext uri="{FF2B5EF4-FFF2-40B4-BE49-F238E27FC236}">
                <a16:creationId xmlns:a16="http://schemas.microsoft.com/office/drawing/2014/main" id="{1CBCCCEB-D926-4B15-8A8F-783A328BA444}"/>
              </a:ext>
            </a:extLst>
          </p:cNvPr>
          <p:cNvSpPr>
            <a:spLocks noGrp="1"/>
          </p:cNvSpPr>
          <p:nvPr/>
        </p:nvSpPr>
        <p:spPr>
          <a:xfrm>
            <a:off x="5257800" y="2990850"/>
            <a:ext cx="552450" cy="485775"/>
          </a:xfrm>
          <a:prstGeom prst="rect">
            <a:avLst/>
          </a:prstGeom>
          <a:solidFill>
            <a:srgbClr val="F5F5F5"/>
          </a:solidFill>
          <a:ln w="9525">
            <a:solidFill>
              <a:srgbClr val="D4D4D4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013" b="0">
                <a:solidFill>
                  <a:srgbClr val="333333"/>
                </a:solidFill>
                <a:latin typeface="微软雅黑"/>
                <a:ea typeface="微软雅黑"/>
                <a:cs typeface="微软雅黑"/>
              </a:defRPr>
            </a:pPr>
            <a:r>
              <a:rPr sz="1013" b="0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节点 C</a:t>
            </a:r>
          </a:p>
          <a:p>
            <a:pPr algn="ctr">
              <a:buNone/>
              <a:defRPr sz="1013" b="0">
                <a:solidFill>
                  <a:srgbClr val="333333"/>
                </a:solidFill>
                <a:latin typeface="微软雅黑"/>
                <a:ea typeface="微软雅黑"/>
                <a:cs typeface="微软雅黑"/>
              </a:defRPr>
            </a:pPr>
            <a:r>
              <a:rPr sz="1013" b="0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读</a:t>
            </a:r>
          </a:p>
        </p:txBody>
      </p:sp>
      <p:sp>
        <p:nvSpPr>
          <p:cNvPr id="47" name="ownership-label">
            <a:extLst>
              <a:ext uri="{FF2B5EF4-FFF2-40B4-BE49-F238E27FC236}">
                <a16:creationId xmlns:a16="http://schemas.microsoft.com/office/drawing/2014/main" id="{843C94CA-FF30-4DE4-AC4E-05FDB70F4C01}"/>
              </a:ext>
            </a:extLst>
          </p:cNvPr>
          <p:cNvSpPr>
            <a:spLocks noGrp="1"/>
          </p:cNvSpPr>
          <p:nvPr/>
        </p:nvSpPr>
        <p:spPr>
          <a:xfrm>
            <a:off x="3476625" y="3295650"/>
            <a:ext cx="21812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9525" rIns="19050" bIns="9525" anchor="ctr">
            <a:normAutofit/>
          </a:bodyPr>
          <a:lstStyle/>
          <a:p>
            <a:pPr algn="ctr">
              <a:buNone/>
              <a:defRPr sz="1013" b="1">
                <a:solidFill>
                  <a:srgbClr val="C6384C"/>
                </a:solidFill>
                <a:latin typeface="微软雅黑"/>
                <a:ea typeface="微软雅黑"/>
                <a:cs typeface="微软雅黑"/>
              </a:defRPr>
            </a:pPr>
            <a:r>
              <a:rPr sz="1013" b="1">
                <a:solidFill>
                  <a:srgbClr val="C6384C"/>
                </a:solidFill>
                <a:latin typeface="微软雅黑"/>
                <a:ea typeface="微软雅黑"/>
                <a:cs typeface="微软雅黑"/>
              </a:rPr>
              <a:t>一个写者  ·  多个读者</a:t>
            </a:r>
          </a:p>
        </p:txBody>
      </p:sp>
      <p:sp>
        <p:nvSpPr>
          <p:cNvPr id="49" name="running-context">
            <a:extLst>
              <a:ext uri="{FF2B5EF4-FFF2-40B4-BE49-F238E27FC236}">
                <a16:creationId xmlns:a16="http://schemas.microsoft.com/office/drawing/2014/main" id="{11B6E665-5611-46D5-9D09-144DC0CF3765}"/>
              </a:ext>
            </a:extLst>
          </p:cNvPr>
          <p:cNvSpPr>
            <a:spLocks noGrp="1"/>
          </p:cNvSpPr>
          <p:nvPr/>
        </p:nvSpPr>
        <p:spPr>
          <a:xfrm>
            <a:off x="6162675" y="2600325"/>
            <a:ext cx="619125" cy="552450"/>
          </a:xfrm>
          <a:prstGeom prst="rect">
            <a:avLst/>
          </a:prstGeom>
          <a:solidFill>
            <a:srgbClr val="F9E9EC"/>
          </a:solidFill>
          <a:ln w="9525">
            <a:solidFill>
              <a:srgbClr val="C6384C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1050" b="1">
                <a:solidFill>
                  <a:srgbClr val="C6384C"/>
                </a:solidFill>
                <a:latin typeface="微软雅黑"/>
                <a:ea typeface="微软雅黑"/>
                <a:cs typeface="微软雅黑"/>
              </a:defRPr>
            </a:pPr>
            <a:r>
              <a:rPr sz="1050" b="1">
                <a:solidFill>
                  <a:srgbClr val="C6384C"/>
                </a:solidFill>
                <a:latin typeface="微软雅黑"/>
                <a:ea typeface="微软雅黑"/>
                <a:cs typeface="微软雅黑"/>
              </a:rPr>
              <a:t>运行中</a:t>
            </a:r>
          </a:p>
        </p:txBody>
      </p:sp>
      <p:sp>
        <p:nvSpPr>
          <p:cNvPr id="50" name="save-arrow">
            <a:extLst>
              <a:ext uri="{FF2B5EF4-FFF2-40B4-BE49-F238E27FC236}">
                <a16:creationId xmlns:a16="http://schemas.microsoft.com/office/drawing/2014/main" id="{D52AD812-CF2F-4D0D-BB59-B1CBF5E4013E}"/>
              </a:ext>
            </a:extLst>
          </p:cNvPr>
          <p:cNvSpPr>
            <a:spLocks noGrp="1"/>
          </p:cNvSpPr>
          <p:nvPr/>
        </p:nvSpPr>
        <p:spPr>
          <a:xfrm>
            <a:off x="6772275" y="2676525"/>
            <a:ext cx="6858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9525" rIns="19050" bIns="9525" anchor="ctr">
            <a:normAutofit/>
          </a:bodyPr>
          <a:lstStyle/>
          <a:p>
            <a:pPr algn="ctr">
              <a:buNone/>
              <a:defRPr sz="1013" b="1">
                <a:solidFill>
                  <a:srgbClr val="C6384C"/>
                </a:solidFill>
                <a:latin typeface="微软雅黑"/>
                <a:ea typeface="微软雅黑"/>
                <a:cs typeface="微软雅黑"/>
              </a:defRPr>
            </a:pPr>
            <a:r>
              <a:rPr sz="1013" b="1">
                <a:solidFill>
                  <a:srgbClr val="C6384C"/>
                </a:solidFill>
                <a:latin typeface="微软雅黑"/>
                <a:ea typeface="微软雅黑"/>
                <a:cs typeface="微软雅黑"/>
              </a:rPr>
              <a:t>保存  →</a:t>
            </a:r>
          </a:p>
        </p:txBody>
      </p:sp>
      <p:sp>
        <p:nvSpPr>
          <p:cNvPr id="51" name="context-state">
            <a:extLst>
              <a:ext uri="{FF2B5EF4-FFF2-40B4-BE49-F238E27FC236}">
                <a16:creationId xmlns:a16="http://schemas.microsoft.com/office/drawing/2014/main" id="{033D17D4-DC9D-4288-8ECC-0006BD27FE40}"/>
              </a:ext>
            </a:extLst>
          </p:cNvPr>
          <p:cNvSpPr>
            <a:spLocks noGrp="1"/>
          </p:cNvSpPr>
          <p:nvPr/>
        </p:nvSpPr>
        <p:spPr>
          <a:xfrm>
            <a:off x="7467600" y="2333625"/>
            <a:ext cx="1000125" cy="1104900"/>
          </a:xfrm>
          <a:prstGeom prst="rect">
            <a:avLst/>
          </a:prstGeom>
          <a:solidFill>
            <a:srgbClr val="F5F5F5"/>
          </a:solidFill>
          <a:ln w="9525">
            <a:solidFill>
              <a:srgbClr val="D4D4D4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endParaRPr/>
          </a:p>
        </p:txBody>
      </p:sp>
      <p:sp>
        <p:nvSpPr>
          <p:cNvPr id="52" name="context-state-title">
            <a:extLst>
              <a:ext uri="{FF2B5EF4-FFF2-40B4-BE49-F238E27FC236}">
                <a16:creationId xmlns:a16="http://schemas.microsoft.com/office/drawing/2014/main" id="{D150E169-57A4-4D8E-9DB6-C3E9353E3E8C}"/>
              </a:ext>
            </a:extLst>
          </p:cNvPr>
          <p:cNvSpPr>
            <a:spLocks noGrp="1"/>
          </p:cNvSpPr>
          <p:nvPr/>
        </p:nvSpPr>
        <p:spPr>
          <a:xfrm>
            <a:off x="7515225" y="2371725"/>
            <a:ext cx="9048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9525" rIns="19050" bIns="9525" anchor="ctr">
            <a:normAutofit/>
          </a:bodyPr>
          <a:lstStyle/>
          <a:p>
            <a:pPr algn="ctr">
              <a:buNone/>
              <a:defRPr sz="1013" b="1">
                <a:solidFill>
                  <a:srgbClr val="C6384C"/>
                </a:solidFill>
                <a:latin typeface="微软雅黑"/>
                <a:ea typeface="微软雅黑"/>
                <a:cs typeface="微软雅黑"/>
              </a:defRPr>
            </a:pPr>
            <a:r>
              <a:rPr sz="1013" b="1">
                <a:solidFill>
                  <a:srgbClr val="C6384C"/>
                </a:solidFill>
                <a:latin typeface="微软雅黑"/>
                <a:ea typeface="微软雅黑"/>
                <a:cs typeface="微软雅黑"/>
              </a:rPr>
              <a:t>上下文状态</a:t>
            </a:r>
          </a:p>
        </p:txBody>
      </p:sp>
      <p:sp>
        <p:nvSpPr>
          <p:cNvPr id="53" name="state-registers">
            <a:extLst>
              <a:ext uri="{FF2B5EF4-FFF2-40B4-BE49-F238E27FC236}">
                <a16:creationId xmlns:a16="http://schemas.microsoft.com/office/drawing/2014/main" id="{119547AF-DC61-44D7-9CF0-5AF92F86CB86}"/>
              </a:ext>
            </a:extLst>
          </p:cNvPr>
          <p:cNvSpPr>
            <a:spLocks noGrp="1"/>
          </p:cNvSpPr>
          <p:nvPr/>
        </p:nvSpPr>
        <p:spPr>
          <a:xfrm>
            <a:off x="7591425" y="2638425"/>
            <a:ext cx="752475" cy="219075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4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938" b="0">
                <a:solidFill>
                  <a:srgbClr val="333333"/>
                </a:solidFill>
                <a:latin typeface="微软雅黑"/>
                <a:ea typeface="微软雅黑"/>
                <a:cs typeface="微软雅黑"/>
              </a:defRPr>
            </a:pPr>
            <a:r>
              <a:rPr sz="938" b="0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寄存器</a:t>
            </a:r>
          </a:p>
        </p:txBody>
      </p:sp>
      <p:sp>
        <p:nvSpPr>
          <p:cNvPr id="54" name="state-stack">
            <a:extLst>
              <a:ext uri="{FF2B5EF4-FFF2-40B4-BE49-F238E27FC236}">
                <a16:creationId xmlns:a16="http://schemas.microsoft.com/office/drawing/2014/main" id="{E5DD2BE3-92FB-4E83-87E3-195554C9559B}"/>
              </a:ext>
            </a:extLst>
          </p:cNvPr>
          <p:cNvSpPr>
            <a:spLocks noGrp="1"/>
          </p:cNvSpPr>
          <p:nvPr/>
        </p:nvSpPr>
        <p:spPr>
          <a:xfrm>
            <a:off x="7591425" y="2895600"/>
            <a:ext cx="752475" cy="219075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4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938" b="0">
                <a:solidFill>
                  <a:srgbClr val="333333"/>
                </a:solidFill>
                <a:latin typeface="微软雅黑"/>
                <a:ea typeface="微软雅黑"/>
                <a:cs typeface="微软雅黑"/>
              </a:defRPr>
            </a:pPr>
            <a:r>
              <a:rPr sz="938" b="0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栈</a:t>
            </a:r>
          </a:p>
        </p:txBody>
      </p:sp>
      <p:sp>
        <p:nvSpPr>
          <p:cNvPr id="55" name="state-permission">
            <a:extLst>
              <a:ext uri="{FF2B5EF4-FFF2-40B4-BE49-F238E27FC236}">
                <a16:creationId xmlns:a16="http://schemas.microsoft.com/office/drawing/2014/main" id="{BFF02D15-2306-417C-AA10-D9B3CE31B80D}"/>
              </a:ext>
            </a:extLst>
          </p:cNvPr>
          <p:cNvSpPr>
            <a:spLocks noGrp="1"/>
          </p:cNvSpPr>
          <p:nvPr/>
        </p:nvSpPr>
        <p:spPr>
          <a:xfrm>
            <a:off x="7591425" y="3152775"/>
            <a:ext cx="752475" cy="219075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4"/>
            </a:solidFill>
            <a:prstDash val="solid"/>
          </a:ln>
        </p:spPr>
        <p:txBody>
          <a:bodyPr lIns="47625" tIns="28575" rIns="47625" bIns="28575" anchor="ctr">
            <a:normAutofit/>
          </a:bodyPr>
          <a:lstStyle/>
          <a:p>
            <a:pPr algn="ctr">
              <a:buNone/>
              <a:defRPr sz="938" b="0">
                <a:solidFill>
                  <a:srgbClr val="333333"/>
                </a:solidFill>
                <a:latin typeface="微软雅黑"/>
                <a:ea typeface="微软雅黑"/>
                <a:cs typeface="微软雅黑"/>
              </a:defRPr>
            </a:pPr>
            <a:r>
              <a:rPr sz="938" b="0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权限 / 保护</a:t>
            </a:r>
          </a:p>
        </p:txBody>
      </p:sp>
      <p:sp>
        <p:nvSpPr>
          <p:cNvPr id="56" name="restore-label">
            <a:extLst>
              <a:ext uri="{FF2B5EF4-FFF2-40B4-BE49-F238E27FC236}">
                <a16:creationId xmlns:a16="http://schemas.microsoft.com/office/drawing/2014/main" id="{1D12FA29-A080-4D62-A730-F9544C9BEF06}"/>
              </a:ext>
            </a:extLst>
          </p:cNvPr>
          <p:cNvSpPr>
            <a:spLocks noGrp="1"/>
          </p:cNvSpPr>
          <p:nvPr/>
        </p:nvSpPr>
        <p:spPr>
          <a:xfrm>
            <a:off x="6238875" y="3371850"/>
            <a:ext cx="2209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9525" rIns="19050" bIns="9525" anchor="ctr">
            <a:normAutofit/>
          </a:bodyPr>
          <a:lstStyle/>
          <a:p>
            <a:pPr algn="ctr">
              <a:buNone/>
              <a:defRPr sz="1013" b="1">
                <a:solidFill>
                  <a:srgbClr val="C6384C"/>
                </a:solidFill>
                <a:latin typeface="微软雅黑"/>
                <a:ea typeface="微软雅黑"/>
                <a:cs typeface="微软雅黑"/>
              </a:defRPr>
            </a:pPr>
            <a:r>
              <a:rPr sz="1013" b="1">
                <a:solidFill>
                  <a:srgbClr val="C6384C"/>
                </a:solidFill>
                <a:latin typeface="微软雅黑"/>
                <a:ea typeface="微软雅黑"/>
                <a:cs typeface="微软雅黑"/>
              </a:rPr>
              <a:t>保存后可切换，并在需要时恢复</a:t>
            </a:r>
          </a:p>
        </p:txBody>
      </p:sp>
      <p:sp>
        <p:nvSpPr>
          <p:cNvPr id="57" name="sharing-question">
            <a:extLst>
              <a:ext uri="{FF2B5EF4-FFF2-40B4-BE49-F238E27FC236}">
                <a16:creationId xmlns:a16="http://schemas.microsoft.com/office/drawing/2014/main" id="{7E6EB1F8-77B2-4E41-B82E-7328D1D60E45}"/>
              </a:ext>
            </a:extLst>
          </p:cNvPr>
          <p:cNvSpPr>
            <a:spLocks noGrp="1"/>
          </p:cNvSpPr>
          <p:nvPr/>
        </p:nvSpPr>
        <p:spPr>
          <a:xfrm>
            <a:off x="3333750" y="3676650"/>
            <a:ext cx="2476500" cy="504825"/>
          </a:xfrm>
          <a:prstGeom prst="rect">
            <a:avLst/>
          </a:prstGeom>
          <a:noFill/>
          <a:ln w="0">
            <a:noFill/>
          </a:ln>
        </p:spPr>
        <p:txBody>
          <a:bodyPr lIns="19050" tIns="9525" rIns="19050" bIns="9525" anchor="ctr">
            <a:normAutofit/>
          </a:bodyPr>
          <a:lstStyle/>
          <a:p>
            <a:pPr algn="ctr">
              <a:buNone/>
              <a:defRPr sz="1163" b="0">
                <a:solidFill>
                  <a:srgbClr val="333333"/>
                </a:solidFill>
                <a:latin typeface="微软雅黑"/>
                <a:ea typeface="微软雅黑"/>
                <a:cs typeface="微软雅黑"/>
              </a:defRPr>
            </a:pPr>
            <a:r>
              <a:rPr sz="1163" b="0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如何利用读写约束优化</a:t>
            </a:r>
          </a:p>
          <a:p>
            <a:pPr algn="ctr">
              <a:buNone/>
              <a:defRPr sz="1163" b="0">
                <a:solidFill>
                  <a:srgbClr val="333333"/>
                </a:solidFill>
                <a:latin typeface="微软雅黑"/>
                <a:ea typeface="微软雅黑"/>
                <a:cs typeface="微软雅黑"/>
              </a:defRPr>
            </a:pPr>
            <a:r>
              <a:rPr sz="1163" b="0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分布式共享内存？</a:t>
            </a:r>
          </a:p>
        </p:txBody>
      </p:sp>
      <p:sp>
        <p:nvSpPr>
          <p:cNvPr id="58" name="sharing-keywords">
            <a:extLst>
              <a:ext uri="{FF2B5EF4-FFF2-40B4-BE49-F238E27FC236}">
                <a16:creationId xmlns:a16="http://schemas.microsoft.com/office/drawing/2014/main" id="{1D9EC746-9981-4878-B2EE-3014E141FEB8}"/>
              </a:ext>
            </a:extLst>
          </p:cNvPr>
          <p:cNvSpPr>
            <a:spLocks noGrp="1"/>
          </p:cNvSpPr>
          <p:nvPr/>
        </p:nvSpPr>
        <p:spPr>
          <a:xfrm>
            <a:off x="3314700" y="4162425"/>
            <a:ext cx="2476500" cy="285750"/>
          </a:xfrm>
          <a:prstGeom prst="rect">
            <a:avLst/>
          </a:prstGeom>
          <a:noFill/>
          <a:ln w="0">
            <a:noFill/>
          </a:ln>
        </p:spPr>
        <p:txBody>
          <a:bodyPr lIns="19050" tIns="9525" rIns="19050" bIns="9525" anchor="ctr">
            <a:normAutofit/>
          </a:bodyPr>
          <a:lstStyle/>
          <a:p>
            <a:pPr algn="ctr">
              <a:buNone/>
              <a:defRPr sz="1238" b="1">
                <a:solidFill>
                  <a:srgbClr val="C6384C"/>
                </a:solidFill>
                <a:latin typeface="微软雅黑"/>
                <a:ea typeface="微软雅黑"/>
                <a:cs typeface="微软雅黑"/>
              </a:defRPr>
            </a:pPr>
            <a:r>
              <a:rPr sz="1238" b="1">
                <a:solidFill>
                  <a:srgbClr val="C6384C"/>
                </a:solidFill>
                <a:latin typeface="微软雅黑"/>
                <a:ea typeface="微软雅黑"/>
                <a:cs typeface="微软雅黑"/>
              </a:rPr>
              <a:t>关键词：所有权（ownership）</a:t>
            </a:r>
          </a:p>
        </p:txBody>
      </p:sp>
      <p:sp>
        <p:nvSpPr>
          <p:cNvPr id="59" name="context-question">
            <a:extLst>
              <a:ext uri="{FF2B5EF4-FFF2-40B4-BE49-F238E27FC236}">
                <a16:creationId xmlns:a16="http://schemas.microsoft.com/office/drawing/2014/main" id="{90ACBC8C-C539-4BE6-AE21-4C000D81C7E2}"/>
              </a:ext>
            </a:extLst>
          </p:cNvPr>
          <p:cNvSpPr>
            <a:spLocks noGrp="1"/>
          </p:cNvSpPr>
          <p:nvPr/>
        </p:nvSpPr>
        <p:spPr>
          <a:xfrm>
            <a:off x="6115050" y="3676650"/>
            <a:ext cx="2390775" cy="504825"/>
          </a:xfrm>
          <a:prstGeom prst="rect">
            <a:avLst/>
          </a:prstGeom>
          <a:noFill/>
          <a:ln w="0">
            <a:noFill/>
          </a:ln>
        </p:spPr>
        <p:txBody>
          <a:bodyPr lIns="19050" tIns="9525" rIns="19050" bIns="9525" anchor="ctr">
            <a:normAutofit/>
          </a:bodyPr>
          <a:lstStyle/>
          <a:p>
            <a:pPr algn="ctr">
              <a:buNone/>
              <a:defRPr sz="1163" b="0">
                <a:solidFill>
                  <a:srgbClr val="333333"/>
                </a:solidFill>
                <a:latin typeface="微软雅黑"/>
                <a:ea typeface="微软雅黑"/>
                <a:cs typeface="微软雅黑"/>
              </a:defRPr>
            </a:pPr>
            <a:r>
              <a:rPr sz="1163" b="0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如何更轻量地保存、切换和恢复</a:t>
            </a:r>
          </a:p>
          <a:p>
            <a:pPr algn="ctr">
              <a:buNone/>
              <a:defRPr sz="1163" b="0">
                <a:solidFill>
                  <a:srgbClr val="333333"/>
                </a:solidFill>
                <a:latin typeface="微软雅黑"/>
                <a:ea typeface="微软雅黑"/>
                <a:cs typeface="微软雅黑"/>
              </a:defRPr>
            </a:pPr>
            <a:r>
              <a:rPr sz="1163" b="0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程序的执行状态？</a:t>
            </a:r>
          </a:p>
        </p:txBody>
      </p:sp>
      <p:sp>
        <p:nvSpPr>
          <p:cNvPr id="60" name="context-keywords">
            <a:extLst>
              <a:ext uri="{FF2B5EF4-FFF2-40B4-BE49-F238E27FC236}">
                <a16:creationId xmlns:a16="http://schemas.microsoft.com/office/drawing/2014/main" id="{588FD2A6-EA06-4EDC-A4BA-67CD0AD31AD1}"/>
              </a:ext>
            </a:extLst>
          </p:cNvPr>
          <p:cNvSpPr>
            <a:spLocks noGrp="1"/>
          </p:cNvSpPr>
          <p:nvPr/>
        </p:nvSpPr>
        <p:spPr>
          <a:xfrm>
            <a:off x="6115050" y="4152900"/>
            <a:ext cx="2390775" cy="285750"/>
          </a:xfrm>
          <a:prstGeom prst="rect">
            <a:avLst/>
          </a:prstGeom>
          <a:noFill/>
          <a:ln w="0">
            <a:noFill/>
          </a:ln>
        </p:spPr>
        <p:txBody>
          <a:bodyPr lIns="19050" tIns="9525" rIns="19050" bIns="9525" anchor="ctr">
            <a:normAutofit/>
          </a:bodyPr>
          <a:lstStyle/>
          <a:p>
            <a:pPr algn="ctr">
              <a:buNone/>
              <a:defRPr sz="1238" b="1">
                <a:solidFill>
                  <a:srgbClr val="C6384C"/>
                </a:solidFill>
                <a:latin typeface="微软雅黑"/>
                <a:ea typeface="微软雅黑"/>
                <a:cs typeface="微软雅黑"/>
              </a:defRPr>
            </a:pPr>
            <a:r>
              <a:rPr sz="1238" b="1">
                <a:solidFill>
                  <a:srgbClr val="C6384C"/>
                </a:solidFill>
                <a:latin typeface="微软雅黑"/>
                <a:ea typeface="微软雅黑"/>
                <a:cs typeface="微软雅黑"/>
              </a:rPr>
              <a:t>关键词：控制流/协程</a:t>
            </a:r>
          </a:p>
        </p:txBody>
      </p:sp>
      <p:sp>
        <p:nvSpPr>
          <p:cNvPr id="61" name="interface-question">
            <a:extLst>
              <a:ext uri="{FF2B5EF4-FFF2-40B4-BE49-F238E27FC236}">
                <a16:creationId xmlns:a16="http://schemas.microsoft.com/office/drawing/2014/main" id="{56C909B2-1CAD-4592-A18F-037A1025B8CB}"/>
              </a:ext>
            </a:extLst>
          </p:cNvPr>
          <p:cNvSpPr>
            <a:spLocks noGrp="1"/>
          </p:cNvSpPr>
          <p:nvPr/>
        </p:nvSpPr>
        <p:spPr>
          <a:xfrm>
            <a:off x="657225" y="3676650"/>
            <a:ext cx="2390775" cy="504825"/>
          </a:xfrm>
          <a:prstGeom prst="rect">
            <a:avLst/>
          </a:prstGeom>
          <a:noFill/>
          <a:ln w="0">
            <a:noFill/>
          </a:ln>
        </p:spPr>
        <p:txBody>
          <a:bodyPr lIns="19050" tIns="9525" rIns="19050" bIns="9525" anchor="ctr">
            <a:normAutofit/>
          </a:bodyPr>
          <a:lstStyle/>
          <a:p>
            <a:pPr algn="ctr">
              <a:defRPr sz="1163" b="0">
                <a:solidFill>
                  <a:srgbClr val="333333"/>
                </a:solidFill>
                <a:latin typeface="微软雅黑"/>
                <a:ea typeface="微软雅黑"/>
                <a:cs typeface="微软雅黑"/>
              </a:defRPr>
            </a:pPr>
            <a:r>
              <a:rPr sz="1163" b="0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如何使shell的字符串输出</a:t>
            </a:r>
          </a:p>
          <a:p>
            <a:pPr algn="ctr">
              <a:defRPr sz="1163" b="0">
                <a:solidFill>
                  <a:srgbClr val="333333"/>
                </a:solidFill>
                <a:latin typeface="微软雅黑"/>
                <a:ea typeface="微软雅黑"/>
                <a:cs typeface="微软雅黑"/>
              </a:defRPr>
            </a:pPr>
            <a:r>
              <a:rPr sz="1163" b="0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更可控、可检查？</a:t>
            </a:r>
          </a:p>
        </p:txBody>
      </p:sp>
      <p:sp>
        <p:nvSpPr>
          <p:cNvPr id="62" name="interface-keywords">
            <a:extLst>
              <a:ext uri="{FF2B5EF4-FFF2-40B4-BE49-F238E27FC236}">
                <a16:creationId xmlns:a16="http://schemas.microsoft.com/office/drawing/2014/main" id="{35A5742D-BC5F-48B0-9012-DD3FB89FE29D}"/>
              </a:ext>
            </a:extLst>
          </p:cNvPr>
          <p:cNvSpPr>
            <a:spLocks noGrp="1"/>
          </p:cNvSpPr>
          <p:nvPr/>
        </p:nvSpPr>
        <p:spPr>
          <a:xfrm>
            <a:off x="657225" y="4152900"/>
            <a:ext cx="2390775" cy="285750"/>
          </a:xfrm>
          <a:prstGeom prst="rect">
            <a:avLst/>
          </a:prstGeom>
          <a:noFill/>
          <a:ln w="0">
            <a:noFill/>
          </a:ln>
        </p:spPr>
        <p:txBody>
          <a:bodyPr lIns="19050" tIns="9525" rIns="19050" bIns="9525" anchor="ctr">
            <a:normAutofit/>
          </a:bodyPr>
          <a:lstStyle/>
          <a:p>
            <a:pPr algn="ctr">
              <a:defRPr sz="1238" b="1">
                <a:solidFill>
                  <a:srgbClr val="C6384C"/>
                </a:solidFill>
                <a:latin typeface="微软雅黑"/>
                <a:ea typeface="微软雅黑"/>
                <a:cs typeface="微软雅黑"/>
              </a:defRPr>
            </a:pPr>
            <a:r>
              <a:rPr sz="1238" b="1">
                <a:solidFill>
                  <a:srgbClr val="C6384C"/>
                </a:solidFill>
                <a:latin typeface="微软雅黑"/>
                <a:ea typeface="微软雅黑"/>
                <a:cs typeface="微软雅黑"/>
              </a:rPr>
              <a:t>关键词：类型系统/类型论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5B944-2ED9-47EB-8A88-9B9C6188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>
                <a:latin typeface="Arial"/>
                <a:ea typeface="Arial"/>
                <a:cs typeface="Arial"/>
              </a:rPr>
              <a:t>Lab：</a:t>
            </a:r>
            <a:r>
              <a:rPr lang="en-CN">
                <a:latin typeface="Arial"/>
                <a:ea typeface="Arial"/>
                <a:cs typeface="Arial"/>
              </a:rPr>
              <a:t>从零开始搭建属于你自己的</a:t>
            </a:r>
            <a:r>
              <a:rPr lang="zh-CN" altLang="en-US">
                <a:latin typeface="Arial"/>
                <a:ea typeface="Arial"/>
                <a:cs typeface="Arial"/>
              </a:rPr>
              <a:t>编程语言</a:t>
            </a:r>
            <a:r>
              <a:rPr lang="en-US" altLang="zh-CN">
                <a:latin typeface="Arial"/>
                <a:ea typeface="Arial"/>
                <a:cs typeface="Arial"/>
              </a:rPr>
              <a:t>/</a:t>
            </a:r>
            <a:r>
              <a:rPr lang="zh-CN" altLang="en-US">
                <a:latin typeface="Arial"/>
                <a:ea typeface="Arial"/>
                <a:cs typeface="Arial"/>
              </a:rPr>
              <a:t>编译器</a:t>
            </a:r>
            <a:endParaRPr>
              <a:latin typeface="Arial"/>
              <a:ea typeface="Arial"/>
              <a:cs typeface="Arial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2FD04-0E4E-417B-BC59-5D2DFB36F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面向</a:t>
            </a:r>
            <a:r>
              <a:rPr lang="en-US" altLang="ja-JP"/>
              <a:t> AI Coding </a:t>
            </a:r>
            <a:r>
              <a:rPr lang="ja-JP" altLang="en-US"/>
              <a:t>时代的新版</a:t>
            </a:r>
            <a:r>
              <a:rPr lang="zh-CN" altLang="en-US"/>
              <a:t> </a:t>
            </a:r>
            <a:r>
              <a:rPr lang="en-US" altLang="zh-CN"/>
              <a:t>Lab</a:t>
            </a:r>
            <a:r>
              <a:rPr lang="zh-CN" altLang="en-US"/>
              <a:t> 设计</a:t>
            </a:r>
            <a:endParaRPr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AAD551-D37B-6036-195C-593BEB7048B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2DD23107-4986-8758-3A93-3D74F35908CC}" type="slidenum">
              <a:rPr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90570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>
              <a:buNone/>
              <a:defRPr sz="3225" b="1">
                <a:solidFill>
                  <a:srgbClr val="BE384B"/>
                </a:solidFill>
              </a:defRPr>
            </a:pPr>
            <a:r>
              <a:rPr lang="en-CN"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旧版</a:t>
            </a:r>
            <a:r>
              <a:rPr lang="zh-CN" altLang="en-US"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Lab</a:t>
            </a:r>
            <a:r>
              <a:rPr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：逐步完成 Tiger 编译器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327921A4-25C4-3DB4-06B1-32693CEE2241}" type="slidenum">
              <a:rPr/>
              <a:t>25</a:t>
            </a:fld>
            <a:endParaRPr/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505DD3EE-C2EE-4DD9-AAC4-C3C4CB82FEC2}"/>
              </a:ext>
            </a:extLst>
          </p:cNvPr>
          <p:cNvSpPr>
            <a:spLocks noGrp="1"/>
          </p:cNvSpPr>
          <p:nvPr/>
        </p:nvSpPr>
        <p:spPr>
          <a:xfrm>
            <a:off x="457200" y="3393168"/>
            <a:ext cx="3333217" cy="1716094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  <p:txBody>
          <a:bodyPr/>
          <a:lstStyle/>
          <a:p>
            <a:endParaRPr lang="en-CN"/>
          </a:p>
        </p:txBody>
      </p:sp>
      <p:sp>
        <p:nvSpPr>
          <p:cNvPr id="14" name="pipeline-lexer">
            <a:extLst>
              <a:ext uri="{FF2B5EF4-FFF2-40B4-BE49-F238E27FC236}">
                <a16:creationId xmlns:a16="http://schemas.microsoft.com/office/drawing/2014/main" id="{EE0450BE-72E6-6C6A-B9DD-C2860A96E84F}"/>
              </a:ext>
            </a:extLst>
          </p:cNvPr>
          <p:cNvSpPr>
            <a:spLocks noGrp="1"/>
          </p:cNvSpPr>
          <p:nvPr/>
        </p:nvSpPr>
        <p:spPr>
          <a:xfrm>
            <a:off x="2357884" y="1589660"/>
            <a:ext cx="902589" cy="987771"/>
          </a:xfrm>
          <a:prstGeom prst="roundRect">
            <a:avLst>
              <a:gd name="adj" fmla="val 6154"/>
            </a:avLst>
          </a:prstGeom>
          <a:solidFill>
            <a:srgbClr val="F7F7F7"/>
          </a:solidFill>
          <a:ln w="9525">
            <a:solidFill>
              <a:srgbClr val="D4D4D4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C9364E"/>
                </a:solidFill>
              </a:defRPr>
            </a:pPr>
            <a:r>
              <a:rPr sz="1200" b="0">
                <a:solidFill>
                  <a:srgbClr val="333333"/>
                </a:solidFill>
              </a:rPr>
              <a:t>Lexer</a:t>
            </a:r>
          </a:p>
          <a:p>
            <a:endParaRPr sz="1200" b="1">
              <a:solidFill>
                <a:srgbClr val="C9364E"/>
              </a:solidFill>
            </a:endParaRPr>
          </a:p>
          <a:p>
            <a:pPr algn="ctr">
              <a:buNone/>
              <a:defRPr sz="1200" b="1">
                <a:solidFill>
                  <a:srgbClr val="C9364E"/>
                </a:solidFill>
              </a:defRPr>
            </a:pPr>
            <a:r>
              <a:rPr sz="1200" b="0">
                <a:solidFill>
                  <a:srgbClr val="333333"/>
                </a:solidFill>
              </a:rPr>
              <a:t>源码</a:t>
            </a:r>
          </a:p>
          <a:p>
            <a:pPr algn="ctr">
              <a:buNone/>
              <a:defRPr sz="1200" b="1">
                <a:solidFill>
                  <a:srgbClr val="C9364E"/>
                </a:solidFill>
              </a:defRPr>
            </a:pPr>
            <a:r>
              <a:rPr sz="1200" b="0">
                <a:solidFill>
                  <a:srgbClr val="333333"/>
                </a:solidFill>
              </a:rPr>
              <a:t>→ Token</a:t>
            </a:r>
          </a:p>
        </p:txBody>
      </p:sp>
      <p:sp>
        <p:nvSpPr>
          <p:cNvPr id="15" name="pipeline-arrow-0">
            <a:extLst>
              <a:ext uri="{FF2B5EF4-FFF2-40B4-BE49-F238E27FC236}">
                <a16:creationId xmlns:a16="http://schemas.microsoft.com/office/drawing/2014/main" id="{13BB27F6-3216-E978-8EBD-74886F69E2DC}"/>
              </a:ext>
            </a:extLst>
          </p:cNvPr>
          <p:cNvSpPr>
            <a:spLocks noGrp="1"/>
          </p:cNvSpPr>
          <p:nvPr/>
        </p:nvSpPr>
        <p:spPr>
          <a:xfrm>
            <a:off x="1904669" y="2016870"/>
            <a:ext cx="228600" cy="133350"/>
          </a:xfrm>
          <a:prstGeom prst="rightArrow">
            <a:avLst/>
          </a:prstGeom>
          <a:solidFill>
            <a:srgbClr val="C9364E"/>
          </a:solidFill>
          <a:ln>
            <a:solidFill>
              <a:srgbClr val="000000">
                <a:alpha val="0"/>
              </a:srgbClr>
            </a:solidFill>
          </a:ln>
        </p:spPr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70CD97-2615-2B29-415A-32500FCF1537}"/>
              </a:ext>
            </a:extLst>
          </p:cNvPr>
          <p:cNvSpPr txBox="1"/>
          <p:nvPr/>
        </p:nvSpPr>
        <p:spPr>
          <a:xfrm>
            <a:off x="948468" y="1945045"/>
            <a:ext cx="8794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latin typeface="Arial" panose="020B0604020202020204" pitchFamily="34" charset="0"/>
                <a:cs typeface="Arial" panose="020B0604020202020204" pitchFamily="34" charset="0"/>
              </a:rPr>
              <a:t>Tiger</a:t>
            </a:r>
            <a:r>
              <a:rPr lang="zh-CN" altLang="en-US" sz="1200">
                <a:latin typeface="Arial" panose="020B0604020202020204" pitchFamily="34" charset="0"/>
                <a:cs typeface="Arial" panose="020B0604020202020204" pitchFamily="34" charset="0"/>
              </a:rPr>
              <a:t> 源码</a:t>
            </a:r>
            <a:endParaRPr lang="en-CN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pipeline-tokens">
            <a:extLst>
              <a:ext uri="{FF2B5EF4-FFF2-40B4-BE49-F238E27FC236}">
                <a16:creationId xmlns:a16="http://schemas.microsoft.com/office/drawing/2014/main" id="{190474BA-0E9C-2E8E-623B-4597BEF7F7F7}"/>
              </a:ext>
            </a:extLst>
          </p:cNvPr>
          <p:cNvSpPr>
            <a:spLocks noGrp="1"/>
          </p:cNvSpPr>
          <p:nvPr/>
        </p:nvSpPr>
        <p:spPr>
          <a:xfrm>
            <a:off x="3790417" y="1589660"/>
            <a:ext cx="902589" cy="987770"/>
          </a:xfrm>
          <a:prstGeom prst="roundRect">
            <a:avLst>
              <a:gd name="adj" fmla="val 5161"/>
            </a:avLst>
          </a:prstGeom>
          <a:solidFill>
            <a:srgbClr val="F7F7F7"/>
          </a:solidFill>
          <a:ln w="9525">
            <a:solidFill>
              <a:srgbClr val="D4D4D4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343434"/>
                </a:solidFill>
              </a:defRPr>
            </a:pPr>
            <a:r>
              <a:rPr sz="1013" b="0" dirty="0">
                <a:solidFill>
                  <a:srgbClr val="333333"/>
                </a:solidFill>
              </a:rPr>
              <a:t>Parser</a:t>
            </a:r>
          </a:p>
          <a:p>
            <a:pPr algn="ctr">
              <a:buNone/>
              <a:defRPr sz="1013" b="0">
                <a:solidFill>
                  <a:srgbClr val="343434"/>
                </a:solidFill>
              </a:defRPr>
            </a:pPr>
            <a:endParaRPr sz="1013" b="0" dirty="0">
              <a:solidFill>
                <a:srgbClr val="333333"/>
              </a:solidFill>
            </a:endParaRPr>
          </a:p>
          <a:p>
            <a:pPr algn="ctr">
              <a:buNone/>
              <a:defRPr sz="1013" b="0">
                <a:solidFill>
                  <a:srgbClr val="343434"/>
                </a:solidFill>
              </a:defRPr>
            </a:pPr>
            <a:r>
              <a:rPr sz="1013" b="0" dirty="0">
                <a:solidFill>
                  <a:srgbClr val="333333"/>
                </a:solidFill>
              </a:rPr>
              <a:t>Token</a:t>
            </a:r>
          </a:p>
          <a:p>
            <a:pPr algn="ctr">
              <a:buNone/>
              <a:defRPr sz="1013" b="0">
                <a:solidFill>
                  <a:srgbClr val="343434"/>
                </a:solidFill>
              </a:defRPr>
            </a:pPr>
            <a:r>
              <a:rPr sz="1013" b="0" dirty="0">
                <a:solidFill>
                  <a:srgbClr val="333333"/>
                </a:solidFill>
              </a:rPr>
              <a:t>→ AST</a:t>
            </a:r>
          </a:p>
        </p:txBody>
      </p:sp>
      <p:sp>
        <p:nvSpPr>
          <p:cNvPr id="18" name="pipeline-parser">
            <a:extLst>
              <a:ext uri="{FF2B5EF4-FFF2-40B4-BE49-F238E27FC236}">
                <a16:creationId xmlns:a16="http://schemas.microsoft.com/office/drawing/2014/main" id="{E2420298-F1FA-F15B-0F4D-FF3F10B64322}"/>
              </a:ext>
            </a:extLst>
          </p:cNvPr>
          <p:cNvSpPr>
            <a:spLocks noGrp="1"/>
          </p:cNvSpPr>
          <p:nvPr/>
        </p:nvSpPr>
        <p:spPr>
          <a:xfrm>
            <a:off x="5222950" y="1589660"/>
            <a:ext cx="1053261" cy="987770"/>
          </a:xfrm>
          <a:prstGeom prst="roundRect">
            <a:avLst>
              <a:gd name="adj" fmla="val 6667"/>
            </a:avLst>
          </a:prstGeom>
          <a:solidFill>
            <a:srgbClr val="F7F7F7"/>
          </a:solidFill>
          <a:ln w="9525">
            <a:solidFill>
              <a:srgbClr val="D4D4D4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00" b="0">
                <a:solidFill>
                  <a:srgbClr val="343434"/>
                </a:solidFill>
              </a:defRPr>
            </a:pPr>
            <a:r>
              <a:rPr sz="1000" b="0">
                <a:solidFill>
                  <a:srgbClr val="333333"/>
                </a:solidFill>
              </a:rPr>
              <a:t>Type Checking</a:t>
            </a:r>
          </a:p>
          <a:p>
            <a:endParaRPr sz="1000" b="0">
              <a:solidFill>
                <a:srgbClr val="343434"/>
              </a:solidFill>
            </a:endParaRPr>
          </a:p>
          <a:p>
            <a:pPr algn="ctr">
              <a:buNone/>
              <a:defRPr sz="1200" b="0">
                <a:solidFill>
                  <a:srgbClr val="343434"/>
                </a:solidFill>
              </a:defRPr>
            </a:pPr>
            <a:r>
              <a:rPr sz="1000" b="0">
                <a:solidFill>
                  <a:srgbClr val="333333"/>
                </a:solidFill>
              </a:rPr>
              <a:t>AST</a:t>
            </a:r>
          </a:p>
          <a:p>
            <a:pPr algn="ctr">
              <a:buNone/>
              <a:defRPr sz="1200" b="0">
                <a:solidFill>
                  <a:srgbClr val="343434"/>
                </a:solidFill>
              </a:defRPr>
            </a:pPr>
            <a:r>
              <a:rPr sz="1000" b="0">
                <a:solidFill>
                  <a:srgbClr val="333333"/>
                </a:solidFill>
              </a:rPr>
              <a:t>→ Typed AST</a:t>
            </a:r>
          </a:p>
        </p:txBody>
      </p:sp>
      <p:sp>
        <p:nvSpPr>
          <p:cNvPr id="19" name="pipeline-ast">
            <a:extLst>
              <a:ext uri="{FF2B5EF4-FFF2-40B4-BE49-F238E27FC236}">
                <a16:creationId xmlns:a16="http://schemas.microsoft.com/office/drawing/2014/main" id="{DA1BE7BB-1D3B-D37E-83CE-476096292725}"/>
              </a:ext>
            </a:extLst>
          </p:cNvPr>
          <p:cNvSpPr>
            <a:spLocks noGrp="1"/>
          </p:cNvSpPr>
          <p:nvPr/>
        </p:nvSpPr>
        <p:spPr>
          <a:xfrm>
            <a:off x="6806155" y="1589660"/>
            <a:ext cx="964517" cy="987770"/>
          </a:xfrm>
          <a:prstGeom prst="roundRect">
            <a:avLst>
              <a:gd name="adj" fmla="val 6154"/>
            </a:avLst>
          </a:prstGeom>
          <a:solidFill>
            <a:srgbClr val="F7F7F7"/>
          </a:solidFill>
          <a:ln w="9525">
            <a:solidFill>
              <a:srgbClr val="D4D4D4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343434"/>
                </a:solidFill>
              </a:defRPr>
            </a:pPr>
            <a:r>
              <a:rPr sz="1050" b="0">
                <a:solidFill>
                  <a:srgbClr val="333333"/>
                </a:solidFill>
              </a:rPr>
              <a:t>Translate</a:t>
            </a:r>
          </a:p>
          <a:p>
            <a:endParaRPr sz="1050" b="0">
              <a:solidFill>
                <a:srgbClr val="343434"/>
              </a:solidFill>
            </a:endParaRPr>
          </a:p>
          <a:p>
            <a:pPr algn="ctr">
              <a:buNone/>
              <a:defRPr sz="1050" b="0">
                <a:solidFill>
                  <a:srgbClr val="343434"/>
                </a:solidFill>
              </a:defRPr>
            </a:pPr>
            <a:r>
              <a:rPr sz="1050" b="0">
                <a:solidFill>
                  <a:srgbClr val="333333"/>
                </a:solidFill>
              </a:rPr>
              <a:t>Typed AST</a:t>
            </a:r>
          </a:p>
          <a:p>
            <a:pPr algn="ctr">
              <a:buNone/>
              <a:defRPr sz="1050" b="0">
                <a:solidFill>
                  <a:srgbClr val="343434"/>
                </a:solidFill>
              </a:defRPr>
            </a:pPr>
            <a:r>
              <a:rPr sz="1050" b="0">
                <a:solidFill>
                  <a:srgbClr val="333333"/>
                </a:solidFill>
              </a:rPr>
              <a:t>→ LLVM IR</a:t>
            </a:r>
          </a:p>
        </p:txBody>
      </p:sp>
      <p:sp>
        <p:nvSpPr>
          <p:cNvPr id="20" name="pipeline-arrow-1">
            <a:extLst>
              <a:ext uri="{FF2B5EF4-FFF2-40B4-BE49-F238E27FC236}">
                <a16:creationId xmlns:a16="http://schemas.microsoft.com/office/drawing/2014/main" id="{7FA5A164-157C-44BB-16EB-3BCEEA9CBB10}"/>
              </a:ext>
            </a:extLst>
          </p:cNvPr>
          <p:cNvSpPr>
            <a:spLocks noGrp="1"/>
          </p:cNvSpPr>
          <p:nvPr/>
        </p:nvSpPr>
        <p:spPr>
          <a:xfrm>
            <a:off x="3411145" y="2016870"/>
            <a:ext cx="228600" cy="133350"/>
          </a:xfrm>
          <a:prstGeom prst="rightArrow">
            <a:avLst/>
          </a:prstGeom>
          <a:solidFill>
            <a:srgbClr val="A9A9A9"/>
          </a:solidFill>
          <a:ln>
            <a:solidFill>
              <a:srgbClr val="000000">
                <a:alpha val="0"/>
              </a:srgbClr>
            </a:solidFill>
          </a:ln>
        </p:spPr>
      </p:sp>
      <p:sp>
        <p:nvSpPr>
          <p:cNvPr id="21" name="pipeline-arrow-1">
            <a:extLst>
              <a:ext uri="{FF2B5EF4-FFF2-40B4-BE49-F238E27FC236}">
                <a16:creationId xmlns:a16="http://schemas.microsoft.com/office/drawing/2014/main" id="{4BD7592C-3751-35C0-9AD6-E615F133B03D}"/>
              </a:ext>
            </a:extLst>
          </p:cNvPr>
          <p:cNvSpPr>
            <a:spLocks noGrp="1"/>
          </p:cNvSpPr>
          <p:nvPr/>
        </p:nvSpPr>
        <p:spPr>
          <a:xfrm>
            <a:off x="4843678" y="2016870"/>
            <a:ext cx="228600" cy="133350"/>
          </a:xfrm>
          <a:prstGeom prst="rightArrow">
            <a:avLst/>
          </a:prstGeom>
          <a:solidFill>
            <a:srgbClr val="A9A9A9"/>
          </a:solidFill>
          <a:ln>
            <a:solidFill>
              <a:srgbClr val="000000">
                <a:alpha val="0"/>
              </a:srgbClr>
            </a:solidFill>
          </a:ln>
        </p:spPr>
      </p:sp>
      <p:sp>
        <p:nvSpPr>
          <p:cNvPr id="22" name="pipeline-arrow-1">
            <a:extLst>
              <a:ext uri="{FF2B5EF4-FFF2-40B4-BE49-F238E27FC236}">
                <a16:creationId xmlns:a16="http://schemas.microsoft.com/office/drawing/2014/main" id="{96FE6361-BD12-273C-5CAA-0D6F9D51F5EC}"/>
              </a:ext>
            </a:extLst>
          </p:cNvPr>
          <p:cNvSpPr>
            <a:spLocks noGrp="1"/>
          </p:cNvSpPr>
          <p:nvPr/>
        </p:nvSpPr>
        <p:spPr>
          <a:xfrm>
            <a:off x="6426883" y="2016869"/>
            <a:ext cx="228600" cy="133350"/>
          </a:xfrm>
          <a:prstGeom prst="rightArrow">
            <a:avLst/>
          </a:prstGeom>
          <a:solidFill>
            <a:srgbClr val="A9A9A9"/>
          </a:solidFill>
          <a:ln>
            <a:solidFill>
              <a:srgbClr val="000000">
                <a:alpha val="0"/>
              </a:srgbClr>
            </a:solidFill>
          </a:ln>
        </p:spPr>
      </p:sp>
      <p:sp>
        <p:nvSpPr>
          <p:cNvPr id="23" name="divider">
            <a:extLst>
              <a:ext uri="{FF2B5EF4-FFF2-40B4-BE49-F238E27FC236}">
                <a16:creationId xmlns:a16="http://schemas.microsoft.com/office/drawing/2014/main" id="{BAC18E97-A43D-1FF6-576D-F210F863081E}"/>
              </a:ext>
            </a:extLst>
          </p:cNvPr>
          <p:cNvSpPr>
            <a:spLocks noGrp="1"/>
          </p:cNvSpPr>
          <p:nvPr/>
        </p:nvSpPr>
        <p:spPr>
          <a:xfrm>
            <a:off x="4239472" y="3393167"/>
            <a:ext cx="45719" cy="1716093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B7CA89A-2456-510F-FA88-B696D93BB9A0}"/>
              </a:ext>
            </a:extLst>
          </p:cNvPr>
          <p:cNvSpPr txBox="1"/>
          <p:nvPr/>
        </p:nvSpPr>
        <p:spPr>
          <a:xfrm>
            <a:off x="546558" y="3464992"/>
            <a:ext cx="31618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>
                <a:solidFill>
                  <a:srgbClr val="C00000"/>
                </a:solidFill>
              </a:rPr>
              <a:t>优点：</a:t>
            </a:r>
            <a:endParaRPr lang="en-US" altLang="ja-JP" sz="1600" b="1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600"/>
              <a:t>完成整套 </a:t>
            </a:r>
            <a:r>
              <a:rPr lang="en-US" sz="1600"/>
              <a:t>Lab </a:t>
            </a:r>
            <a:r>
              <a:rPr lang="ja-JP" altLang="en-US" sz="1600"/>
              <a:t>的同学对 </a:t>
            </a:r>
            <a:r>
              <a:rPr lang="en-US" sz="1600"/>
              <a:t>Tiger </a:t>
            </a:r>
            <a:r>
              <a:rPr lang="ja-JP" altLang="en-US" sz="1600"/>
              <a:t>语言及其编译流程非常熟悉。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600"/>
              <a:t>极大程度上锻炼中大型项目的阅读和编码能力。</a:t>
            </a:r>
          </a:p>
        </p:txBody>
      </p:sp>
      <p:sp>
        <p:nvSpPr>
          <p:cNvPr id="28" name="takeaway-band">
            <a:extLst>
              <a:ext uri="{FF2B5EF4-FFF2-40B4-BE49-F238E27FC236}">
                <a16:creationId xmlns:a16="http://schemas.microsoft.com/office/drawing/2014/main" id="{880A04F0-A5F4-0668-4CE7-D92C493052B0}"/>
              </a:ext>
            </a:extLst>
          </p:cNvPr>
          <p:cNvSpPr>
            <a:spLocks noGrp="1"/>
          </p:cNvSpPr>
          <p:nvPr/>
        </p:nvSpPr>
        <p:spPr>
          <a:xfrm>
            <a:off x="4734246" y="3393167"/>
            <a:ext cx="3478421" cy="171609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rgbClr val="FCECEF"/>
            </a:solidFill>
            <a:prstDash val="solid"/>
          </a:ln>
        </p:spPr>
        <p:txBody>
          <a:bodyPr/>
          <a:lstStyle/>
          <a:p>
            <a:endParaRPr lang="en-CN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E7930BD-7DE9-1A1A-15D9-7A8C68D0EAED}"/>
              </a:ext>
            </a:extLst>
          </p:cNvPr>
          <p:cNvSpPr txBox="1"/>
          <p:nvPr/>
        </p:nvSpPr>
        <p:spPr>
          <a:xfrm>
            <a:off x="4819933" y="3464992"/>
            <a:ext cx="33165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>
                <a:solidFill>
                  <a:srgbClr val="FF9300"/>
                </a:solidFill>
              </a:rPr>
              <a:t>缺点：</a:t>
            </a:r>
            <a:endParaRPr lang="en-US" altLang="ja-JP" sz="1600" b="1" dirty="0">
              <a:solidFill>
                <a:srgbClr val="FF93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600"/>
              <a:t>手工</a:t>
            </a:r>
            <a:r>
              <a:rPr lang="ja-JP" altLang="en-CN" sz="1600"/>
              <a:t>编码</a:t>
            </a:r>
            <a:r>
              <a:rPr lang="ja-JP" altLang="en-US" sz="1600"/>
              <a:t>难度高</a:t>
            </a:r>
            <a:r>
              <a:rPr lang="zh-CN" altLang="en-US" sz="1600" dirty="0"/>
              <a:t>，上手困难。</a:t>
            </a:r>
            <a:endParaRPr lang="en-US" altLang="zh-CN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实现方式比较死板，且</a:t>
            </a:r>
            <a:r>
              <a:rPr lang="zh-CN" altLang="en-US" sz="1600" dirty="0">
                <a:solidFill>
                  <a:srgbClr val="C00000"/>
                </a:solidFill>
              </a:rPr>
              <a:t>仅局限于 </a:t>
            </a:r>
            <a:r>
              <a:rPr lang="en-US" altLang="zh-CN" sz="1600" dirty="0">
                <a:solidFill>
                  <a:srgbClr val="C00000"/>
                </a:solidFill>
              </a:rPr>
              <a:t>Tiger</a:t>
            </a:r>
            <a:r>
              <a:rPr lang="zh-CN" altLang="en-US" sz="1600" dirty="0">
                <a:solidFill>
                  <a:srgbClr val="C00000"/>
                </a:solidFill>
              </a:rPr>
              <a:t> 语言</a:t>
            </a:r>
            <a:r>
              <a:rPr lang="zh-CN" altLang="en-US" sz="1600" dirty="0"/>
              <a:t>。</a:t>
            </a:r>
            <a:endParaRPr lang="en-US" altLang="zh-CN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在 </a:t>
            </a:r>
            <a:r>
              <a:rPr lang="en-US" altLang="zh-CN" sz="1600" dirty="0"/>
              <a:t>AI</a:t>
            </a:r>
            <a:r>
              <a:rPr lang="zh-CN" altLang="en-US" sz="1600" dirty="0"/>
              <a:t> 编程的大背景下</a:t>
            </a:r>
            <a:r>
              <a:rPr lang="zh-CN" altLang="en-US" sz="1600" dirty="0">
                <a:solidFill>
                  <a:srgbClr val="C00000"/>
                </a:solidFill>
              </a:rPr>
              <a:t>作用存疑</a:t>
            </a:r>
            <a:r>
              <a:rPr lang="zh-CN" altLang="en-US" sz="1600" dirty="0"/>
              <a:t>。</a:t>
            </a:r>
            <a:endParaRPr lang="ja-JP" altLang="en-US" sz="160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553F0DA3-8C20-5218-91DC-702CB35F6B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380" y="2974229"/>
            <a:ext cx="854173" cy="81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2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7" grpId="0"/>
      <p:bldP spid="28" grpId="0" animBg="1"/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2DE8D724-0C0F-4D0F-A7F4-6C1286740DD1}"/>
              </a:ext>
            </a:extLst>
          </p:cNvPr>
          <p:cNvSpPr>
            <a:spLocks noGrp="1"/>
          </p:cNvSpPr>
          <p:nvPr/>
        </p:nvSpPr>
        <p:spPr>
          <a:xfrm>
            <a:off x="457200" y="228600"/>
            <a:ext cx="82296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25" b="1">
                <a:solidFill>
                  <a:srgbClr val="BE384B"/>
                </a:solidFill>
              </a:defRPr>
            </a:pPr>
            <a:r>
              <a:rPr lang="en-CN"/>
              <a:t>新版</a:t>
            </a:r>
            <a:r>
              <a:rPr lang="zh-CN" altLang="en-US"/>
              <a:t> </a:t>
            </a:r>
            <a:r>
              <a:rPr lang="en-US" altLang="zh-CN"/>
              <a:t>Lab</a:t>
            </a:r>
            <a:r>
              <a:rPr lang="zh-CN" altLang="en-US"/>
              <a:t> 特色：输入是自由的</a:t>
            </a:r>
            <a:endParaRPr/>
          </a:p>
        </p:txBody>
      </p:sp>
      <p:sp>
        <p:nvSpPr>
          <p:cNvPr id="2" name="slide-number">
            <a:extLst>
              <a:ext uri="{FF2B5EF4-FFF2-40B4-BE49-F238E27FC236}">
                <a16:creationId xmlns:a16="http://schemas.microsoft.com/office/drawing/2014/main" id="{9E0B01B3-889D-4202-8F6D-5BBA6A2EB29E}"/>
              </a:ext>
            </a:extLst>
          </p:cNvPr>
          <p:cNvSpPr>
            <a:spLocks noGrp="1"/>
          </p:cNvSpPr>
          <p:nvPr/>
        </p:nvSpPr>
        <p:spPr>
          <a:xfrm>
            <a:off x="6553200" y="5295900"/>
            <a:ext cx="2133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200" b="0">
                <a:solidFill>
                  <a:srgbClr val="777777"/>
                </a:solidFill>
              </a:defRPr>
            </a:pPr>
            <a:r>
              <a:rPr lang="en-US" altLang="zh-CN" sz="1200" b="0" dirty="0">
                <a:solidFill>
                  <a:srgbClr val="777777"/>
                </a:solidFill>
              </a:rPr>
              <a:t>26</a:t>
            </a:r>
            <a:endParaRPr sz="1200" b="0" dirty="0">
              <a:solidFill>
                <a:srgbClr val="777777"/>
              </a:solidFill>
            </a:endParaRPr>
          </a:p>
        </p:txBody>
      </p:sp>
      <p:sp>
        <p:nvSpPr>
          <p:cNvPr id="9" name="heading-2">
            <a:extLst>
              <a:ext uri="{FF2B5EF4-FFF2-40B4-BE49-F238E27FC236}">
                <a16:creationId xmlns:a16="http://schemas.microsoft.com/office/drawing/2014/main" id="{7E5B8737-384D-4F59-84F7-1F51D5196FF4}"/>
              </a:ext>
            </a:extLst>
          </p:cNvPr>
          <p:cNvSpPr>
            <a:spLocks noGrp="1"/>
          </p:cNvSpPr>
          <p:nvPr/>
        </p:nvSpPr>
        <p:spPr>
          <a:xfrm>
            <a:off x="6324600" y="1390650"/>
            <a:ext cx="2590800" cy="43815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 anchor="t"/>
          <a:lstStyle/>
          <a:p>
            <a:pPr algn="ctr">
              <a:buNone/>
              <a:defRPr sz="1388" b="1">
                <a:solidFill>
                  <a:srgbClr val="BE384B"/>
                </a:solidFill>
              </a:defRPr>
            </a:pPr>
            <a:endParaRPr/>
          </a:p>
        </p:txBody>
      </p:sp>
      <p:sp>
        <p:nvSpPr>
          <p:cNvPr id="11" name="content-2">
            <a:extLst>
              <a:ext uri="{FF2B5EF4-FFF2-40B4-BE49-F238E27FC236}">
                <a16:creationId xmlns:a16="http://schemas.microsoft.com/office/drawing/2014/main" id="{3A3DD031-195B-41C1-9C11-E8C5E233EBD4}"/>
              </a:ext>
            </a:extLst>
          </p:cNvPr>
          <p:cNvSpPr>
            <a:spLocks noGrp="1"/>
          </p:cNvSpPr>
          <p:nvPr/>
        </p:nvSpPr>
        <p:spPr>
          <a:xfrm>
            <a:off x="6410325" y="2019300"/>
            <a:ext cx="2362200" cy="230505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 anchor="t"/>
          <a:lstStyle/>
          <a:p>
            <a:pPr algn="l">
              <a:buNone/>
              <a:defRPr sz="990" b="0">
                <a:solidFill>
                  <a:srgbClr val="3F3F3F"/>
                </a:solidFill>
              </a:defRPr>
            </a:pPr>
            <a:endParaRPr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E33E4E4-C056-7938-AE95-233871A89351}"/>
              </a:ext>
            </a:extLst>
          </p:cNvPr>
          <p:cNvSpPr txBox="1"/>
          <p:nvPr/>
        </p:nvSpPr>
        <p:spPr>
          <a:xfrm>
            <a:off x="912842" y="1641489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>
                <a:latin typeface="Arial" panose="020B0604020202020204" pitchFamily="34" charset="0"/>
                <a:cs typeface="Arial" panose="020B0604020202020204" pitchFamily="34" charset="0"/>
              </a:rPr>
              <a:t>面向什么编程语言</a:t>
            </a:r>
            <a:r>
              <a:rPr lang="zh-CN" altLang="en-US">
                <a:latin typeface="Arial" panose="020B0604020202020204" pitchFamily="34" charset="0"/>
                <a:cs typeface="Arial" panose="020B0604020202020204" pitchFamily="34" charset="0"/>
              </a:rPr>
              <a:t>？</a:t>
            </a:r>
            <a:endParaRPr lang="en-C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4" name="Picture 6" descr="tiger book cover">
            <a:extLst>
              <a:ext uri="{FF2B5EF4-FFF2-40B4-BE49-F238E27FC236}">
                <a16:creationId xmlns:a16="http://schemas.microsoft.com/office/drawing/2014/main" id="{179C9EA9-C7A0-2A48-BB1C-28CB971D8A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44"/>
          <a:stretch/>
        </p:blipFill>
        <p:spPr bwMode="auto">
          <a:xfrm>
            <a:off x="3801560" y="1216826"/>
            <a:ext cx="1337679" cy="1018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F73B025-8364-36ED-EBE3-CC3FA927511B}"/>
              </a:ext>
            </a:extLst>
          </p:cNvPr>
          <p:cNvSpPr txBox="1"/>
          <p:nvPr/>
        </p:nvSpPr>
        <p:spPr>
          <a:xfrm>
            <a:off x="5250849" y="1618206"/>
            <a:ext cx="1791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/>
              <a:t>Tiger</a:t>
            </a:r>
            <a:r>
              <a:rPr lang="zh-CN" altLang="en-US"/>
              <a:t> </a:t>
            </a:r>
            <a:r>
              <a:rPr lang="en-US" altLang="zh-CN"/>
              <a:t>Language</a:t>
            </a:r>
            <a:endParaRPr lang="en-CN"/>
          </a:p>
        </p:txBody>
      </p:sp>
      <p:sp>
        <p:nvSpPr>
          <p:cNvPr id="34" name="Multiply 33">
            <a:extLst>
              <a:ext uri="{FF2B5EF4-FFF2-40B4-BE49-F238E27FC236}">
                <a16:creationId xmlns:a16="http://schemas.microsoft.com/office/drawing/2014/main" id="{7352328F-428B-AE3E-0A8D-1B94C410572C}"/>
              </a:ext>
            </a:extLst>
          </p:cNvPr>
          <p:cNvSpPr/>
          <p:nvPr/>
        </p:nvSpPr>
        <p:spPr>
          <a:xfrm>
            <a:off x="3432175" y="1133475"/>
            <a:ext cx="3835400" cy="1185333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6DC68D7-5DA4-EE9E-B967-58BB3FFB8020}"/>
              </a:ext>
            </a:extLst>
          </p:cNvPr>
          <p:cNvSpPr txBox="1"/>
          <p:nvPr/>
        </p:nvSpPr>
        <p:spPr>
          <a:xfrm>
            <a:off x="1548938" y="2740555"/>
            <a:ext cx="5493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/>
              <a:t>只规定</a:t>
            </a:r>
            <a:r>
              <a:rPr lang="zh-CN" altLang="en-US"/>
              <a:t>可选的语言风格，</a:t>
            </a:r>
            <a:r>
              <a:rPr lang="zh-CN" altLang="en-US">
                <a:solidFill>
                  <a:srgbClr val="C00000"/>
                </a:solidFill>
              </a:rPr>
              <a:t>具体语法由你的喜好决定</a:t>
            </a:r>
            <a:r>
              <a:rPr lang="zh-CN" altLang="en-US"/>
              <a:t>！</a:t>
            </a:r>
            <a:endParaRPr lang="en-CN"/>
          </a:p>
        </p:txBody>
      </p:sp>
      <p:pic>
        <p:nvPicPr>
          <p:cNvPr id="2056" name="Picture 8" descr="Logo device only">
            <a:extLst>
              <a:ext uri="{FF2B5EF4-FFF2-40B4-BE49-F238E27FC236}">
                <a16:creationId xmlns:a16="http://schemas.microsoft.com/office/drawing/2014/main" id="{D97D0802-D7CB-BC14-974D-A4D0B7845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316" y="3479775"/>
            <a:ext cx="852328" cy="103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B4073F8-854A-822E-ED7F-AA8F8C06DD15}"/>
              </a:ext>
            </a:extLst>
          </p:cNvPr>
          <p:cNvSpPr txBox="1"/>
          <p:nvPr/>
        </p:nvSpPr>
        <p:spPr>
          <a:xfrm>
            <a:off x="1958074" y="4512708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/>
              <a:t>Python</a:t>
            </a:r>
          </a:p>
        </p:txBody>
      </p:sp>
      <p:pic>
        <p:nvPicPr>
          <p:cNvPr id="2060" name="Picture 12">
            <a:extLst>
              <a:ext uri="{FF2B5EF4-FFF2-40B4-BE49-F238E27FC236}">
                <a16:creationId xmlns:a16="http://schemas.microsoft.com/office/drawing/2014/main" id="{C9977AE2-CDC0-C4B8-2BD6-B57D6567A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417" y="3478455"/>
            <a:ext cx="892209" cy="98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2DD965F-68A9-5AFF-DACF-D5ACBEBAB706}"/>
              </a:ext>
            </a:extLst>
          </p:cNvPr>
          <p:cNvSpPr txBox="1"/>
          <p:nvPr/>
        </p:nvSpPr>
        <p:spPr>
          <a:xfrm>
            <a:off x="3563032" y="4515910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C/C++</a:t>
            </a:r>
            <a:endParaRPr lang="en-CN"/>
          </a:p>
        </p:txBody>
      </p:sp>
      <p:pic>
        <p:nvPicPr>
          <p:cNvPr id="2062" name="Picture 14" descr="Ideas for redesigning the Rust logo - community - The Rust ...">
            <a:extLst>
              <a:ext uri="{FF2B5EF4-FFF2-40B4-BE49-F238E27FC236}">
                <a16:creationId xmlns:a16="http://schemas.microsoft.com/office/drawing/2014/main" id="{6B835F35-41F9-20A9-AE50-046C151E8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7399" y="3476517"/>
            <a:ext cx="1531942" cy="1022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90D344D7-93F3-E12B-7611-0BA051D4EA84}"/>
              </a:ext>
            </a:extLst>
          </p:cNvPr>
          <p:cNvSpPr txBox="1"/>
          <p:nvPr/>
        </p:nvSpPr>
        <p:spPr>
          <a:xfrm>
            <a:off x="5602123" y="4512708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Rust</a:t>
            </a:r>
            <a:endParaRPr lang="en-CN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DF5753F-8ED5-D963-6DD4-93E1EDB97F81}"/>
              </a:ext>
            </a:extLst>
          </p:cNvPr>
          <p:cNvSpPr txBox="1"/>
          <p:nvPr/>
        </p:nvSpPr>
        <p:spPr>
          <a:xfrm>
            <a:off x="7042750" y="3973782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/>
              <a:t>a</a:t>
            </a:r>
            <a:r>
              <a:rPr lang="en-US" altLang="zh-CN"/>
              <a:t>nd</a:t>
            </a:r>
            <a:r>
              <a:rPr lang="zh-CN" altLang="en-US"/>
              <a:t> </a:t>
            </a:r>
            <a:r>
              <a:rPr lang="en-US" altLang="zh-CN"/>
              <a:t>so</a:t>
            </a:r>
            <a:r>
              <a:rPr lang="zh-CN" altLang="en-US"/>
              <a:t> </a:t>
            </a:r>
            <a:r>
              <a:rPr lang="en-US" altLang="zh-CN"/>
              <a:t>on…</a:t>
            </a:r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94766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6" grpId="0"/>
      <p:bldP spid="37" grpId="0"/>
      <p:bldP spid="38" grpId="0"/>
      <p:bldP spid="40" grpId="0"/>
      <p:bldP spid="4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94809-7CB3-5159-2828-FFCBA3FB8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E74C2DE-2FF0-60A5-973C-8620E80F8974}"/>
              </a:ext>
            </a:extLst>
          </p:cNvPr>
          <p:cNvSpPr>
            <a:spLocks noGrp="1"/>
          </p:cNvSpPr>
          <p:nvPr/>
        </p:nvSpPr>
        <p:spPr>
          <a:xfrm>
            <a:off x="457200" y="228600"/>
            <a:ext cx="82296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25" b="1">
                <a:solidFill>
                  <a:srgbClr val="BE384B"/>
                </a:solidFill>
              </a:defRPr>
            </a:pPr>
            <a:r>
              <a:rPr lang="en-CN"/>
              <a:t>新版</a:t>
            </a:r>
            <a:r>
              <a:rPr lang="zh-CN" altLang="en-US"/>
              <a:t> </a:t>
            </a:r>
            <a:r>
              <a:rPr lang="en-US" altLang="zh-CN"/>
              <a:t>Lab</a:t>
            </a:r>
            <a:r>
              <a:rPr lang="zh-CN" altLang="en-US"/>
              <a:t> 特色：只约束下限，上限可发挥</a:t>
            </a:r>
            <a:endParaRPr/>
          </a:p>
        </p:txBody>
      </p:sp>
      <p:sp>
        <p:nvSpPr>
          <p:cNvPr id="2" name="slide-number">
            <a:extLst>
              <a:ext uri="{FF2B5EF4-FFF2-40B4-BE49-F238E27FC236}">
                <a16:creationId xmlns:a16="http://schemas.microsoft.com/office/drawing/2014/main" id="{A525426A-BFD0-54A2-86AE-94ACC3985276}"/>
              </a:ext>
            </a:extLst>
          </p:cNvPr>
          <p:cNvSpPr>
            <a:spLocks noGrp="1"/>
          </p:cNvSpPr>
          <p:nvPr/>
        </p:nvSpPr>
        <p:spPr>
          <a:xfrm>
            <a:off x="6553200" y="5295900"/>
            <a:ext cx="2133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200" b="0">
                <a:solidFill>
                  <a:srgbClr val="777777"/>
                </a:solidFill>
              </a:defRPr>
            </a:pPr>
            <a:r>
              <a:rPr lang="en-US" altLang="zh-CN" sz="1200" b="0" dirty="0">
                <a:solidFill>
                  <a:srgbClr val="777777"/>
                </a:solidFill>
              </a:rPr>
              <a:t>27</a:t>
            </a:r>
            <a:endParaRPr sz="1200" b="0" dirty="0">
              <a:solidFill>
                <a:srgbClr val="777777"/>
              </a:solidFill>
            </a:endParaRPr>
          </a:p>
        </p:txBody>
      </p:sp>
      <p:sp>
        <p:nvSpPr>
          <p:cNvPr id="9" name="heading-2">
            <a:extLst>
              <a:ext uri="{FF2B5EF4-FFF2-40B4-BE49-F238E27FC236}">
                <a16:creationId xmlns:a16="http://schemas.microsoft.com/office/drawing/2014/main" id="{A73E51E8-59F1-FE59-3856-C90839756A08}"/>
              </a:ext>
            </a:extLst>
          </p:cNvPr>
          <p:cNvSpPr>
            <a:spLocks noGrp="1"/>
          </p:cNvSpPr>
          <p:nvPr/>
        </p:nvSpPr>
        <p:spPr>
          <a:xfrm>
            <a:off x="6324600" y="1390650"/>
            <a:ext cx="2590800" cy="43815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 anchor="t"/>
          <a:lstStyle/>
          <a:p>
            <a:pPr algn="ctr">
              <a:buNone/>
              <a:defRPr sz="1388" b="1">
                <a:solidFill>
                  <a:srgbClr val="BE384B"/>
                </a:solidFill>
              </a:defRPr>
            </a:pPr>
            <a:endParaRPr/>
          </a:p>
        </p:txBody>
      </p:sp>
      <p:sp>
        <p:nvSpPr>
          <p:cNvPr id="11" name="content-2">
            <a:extLst>
              <a:ext uri="{FF2B5EF4-FFF2-40B4-BE49-F238E27FC236}">
                <a16:creationId xmlns:a16="http://schemas.microsoft.com/office/drawing/2014/main" id="{35D7CF70-68DA-F680-94AC-F72C58819215}"/>
              </a:ext>
            </a:extLst>
          </p:cNvPr>
          <p:cNvSpPr>
            <a:spLocks noGrp="1"/>
          </p:cNvSpPr>
          <p:nvPr/>
        </p:nvSpPr>
        <p:spPr>
          <a:xfrm>
            <a:off x="6410325" y="2019300"/>
            <a:ext cx="2362200" cy="230505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 anchor="t"/>
          <a:lstStyle/>
          <a:p>
            <a:pPr algn="l">
              <a:buNone/>
              <a:defRPr sz="990" b="0">
                <a:solidFill>
                  <a:srgbClr val="3F3F3F"/>
                </a:solidFill>
              </a:defRPr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0E75AE-DD76-C45A-3ECA-FE3C0FC327A1}"/>
              </a:ext>
            </a:extLst>
          </p:cNvPr>
          <p:cNvSpPr txBox="1"/>
          <p:nvPr/>
        </p:nvSpPr>
        <p:spPr>
          <a:xfrm>
            <a:off x="457200" y="1419135"/>
            <a:ext cx="8034867" cy="4011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N"/>
              <a:t>我们会约束目标语言需要具备的基础能力</a:t>
            </a:r>
            <a:r>
              <a:rPr lang="zh-CN" altLang="en-US"/>
              <a:t>。</a:t>
            </a:r>
            <a:endParaRPr lang="en-US" altLang="zh-CN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ja-JP" altLang="en-US"/>
              <a:t>总体要求：</a:t>
            </a:r>
            <a:r>
              <a:rPr lang="ja-JP" altLang="en-US">
                <a:solidFill>
                  <a:srgbClr val="C00000"/>
                </a:solidFill>
                <a:effectLst/>
              </a:rPr>
              <a:t>语言必须支持一般的、结构化的过程式计算：顺序、选择、重复执行，以及用户定义函数与递归。</a:t>
            </a:r>
            <a:endParaRPr lang="en-US" altLang="ja-JP">
              <a:solidFill>
                <a:srgbClr val="C00000"/>
              </a:solidFill>
              <a:effectLst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ja-JP" altLang="en-US"/>
              <a:t>我们要求的语义能力是考核的指标</a:t>
            </a:r>
            <a:r>
              <a:rPr lang="zh-CN" altLang="en-US"/>
              <a:t>，也是你的语言的下限：</a:t>
            </a:r>
            <a:endParaRPr lang="en-US" altLang="zh-CN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ja-JP" altLang="en-US" sz="1600"/>
              <a:t>基础值类型</a:t>
            </a:r>
            <a:r>
              <a:rPr lang="zh-CN" altLang="en-US" sz="1600"/>
              <a:t>：</a:t>
            </a:r>
            <a:r>
              <a:rPr lang="ja-JP" altLang="en-US" sz="1600"/>
              <a:t>整数</a:t>
            </a:r>
            <a:r>
              <a:rPr lang="zh-CN" altLang="en-US" sz="1600"/>
              <a:t>、字符串、布尔值、数组</a:t>
            </a:r>
            <a:endParaRPr lang="en-US" altLang="zh-CN" sz="160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/>
              <a:t>基础运算：加减乘除模、比较、与或非</a:t>
            </a:r>
            <a:endParaRPr lang="en-US" altLang="zh-CN" sz="160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/>
              <a:t>变量、作用域、控制流、函数</a:t>
            </a:r>
            <a:endParaRPr lang="en-US" altLang="zh-CN" sz="160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/>
              <a:t>标准库</a:t>
            </a:r>
            <a:r>
              <a:rPr lang="en-US" altLang="zh-CN" sz="1600"/>
              <a:t>……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ja-JP" altLang="en-US">
                <a:solidFill>
                  <a:schemeClr val="accent1"/>
                </a:solidFill>
              </a:rPr>
              <a:t>不约束上限</a:t>
            </a:r>
            <a:r>
              <a:rPr lang="en-US" altLang="zh-CN">
                <a:solidFill>
                  <a:schemeClr val="accent1"/>
                </a:solidFill>
              </a:rPr>
              <a:t>——</a:t>
            </a:r>
            <a:r>
              <a:rPr lang="zh-CN" altLang="en-US">
                <a:solidFill>
                  <a:schemeClr val="accent1"/>
                </a:solidFill>
              </a:rPr>
              <a:t>你可以打造出一个令自己满意的超级语言！</a:t>
            </a:r>
            <a:endParaRPr lang="ja-JP" altLang="en-US">
              <a:solidFill>
                <a:schemeClr val="accent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CN"/>
          </a:p>
        </p:txBody>
      </p:sp>
      <p:pic>
        <p:nvPicPr>
          <p:cNvPr id="3074" name="Picture 2" descr="a pixel art of a yellow smiley face smoking a cigarette">
            <a:extLst>
              <a:ext uri="{FF2B5EF4-FFF2-40B4-BE49-F238E27FC236}">
                <a16:creationId xmlns:a16="http://schemas.microsoft.com/office/drawing/2014/main" id="{C7D06908-FAC6-6DAF-1576-6D3D6E612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066" y="4374137"/>
            <a:ext cx="778933" cy="778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42415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3895F-59CD-71DD-1A8D-5FFFD0225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24404A96-C429-C284-9924-34D243659387}"/>
              </a:ext>
            </a:extLst>
          </p:cNvPr>
          <p:cNvSpPr>
            <a:spLocks noGrp="1"/>
          </p:cNvSpPr>
          <p:nvPr/>
        </p:nvSpPr>
        <p:spPr>
          <a:xfrm>
            <a:off x="457200" y="228600"/>
            <a:ext cx="82296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25" b="1">
                <a:solidFill>
                  <a:srgbClr val="BE384B"/>
                </a:solidFill>
              </a:defRPr>
            </a:pPr>
            <a:r>
              <a:rPr lang="en-CN"/>
              <a:t>新版</a:t>
            </a:r>
            <a:r>
              <a:rPr lang="zh-CN" altLang="en-US"/>
              <a:t> </a:t>
            </a:r>
            <a:r>
              <a:rPr lang="en-US" altLang="zh-CN"/>
              <a:t>Lab</a:t>
            </a:r>
            <a:r>
              <a:rPr lang="zh-CN" altLang="en-US"/>
              <a:t> 特色：可选的拓展内容</a:t>
            </a:r>
            <a:endParaRPr/>
          </a:p>
        </p:txBody>
      </p:sp>
      <p:sp>
        <p:nvSpPr>
          <p:cNvPr id="2" name="slide-number">
            <a:extLst>
              <a:ext uri="{FF2B5EF4-FFF2-40B4-BE49-F238E27FC236}">
                <a16:creationId xmlns:a16="http://schemas.microsoft.com/office/drawing/2014/main" id="{04244494-E55D-0111-6A00-CAD973765699}"/>
              </a:ext>
            </a:extLst>
          </p:cNvPr>
          <p:cNvSpPr>
            <a:spLocks noGrp="1"/>
          </p:cNvSpPr>
          <p:nvPr/>
        </p:nvSpPr>
        <p:spPr>
          <a:xfrm>
            <a:off x="6553200" y="5295900"/>
            <a:ext cx="2133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200" b="0">
                <a:solidFill>
                  <a:srgbClr val="777777"/>
                </a:solidFill>
              </a:defRPr>
            </a:pPr>
            <a:r>
              <a:rPr lang="en-US" altLang="zh-CN" sz="1200" b="0" dirty="0">
                <a:solidFill>
                  <a:srgbClr val="777777"/>
                </a:solidFill>
              </a:rPr>
              <a:t>28</a:t>
            </a:r>
            <a:endParaRPr sz="1200" b="0" dirty="0">
              <a:solidFill>
                <a:srgbClr val="777777"/>
              </a:solidFill>
            </a:endParaRPr>
          </a:p>
        </p:txBody>
      </p:sp>
      <p:sp>
        <p:nvSpPr>
          <p:cNvPr id="9" name="heading-2">
            <a:extLst>
              <a:ext uri="{FF2B5EF4-FFF2-40B4-BE49-F238E27FC236}">
                <a16:creationId xmlns:a16="http://schemas.microsoft.com/office/drawing/2014/main" id="{725A1BD1-DCB4-CBD6-592B-C8F083AA56A9}"/>
              </a:ext>
            </a:extLst>
          </p:cNvPr>
          <p:cNvSpPr>
            <a:spLocks noGrp="1"/>
          </p:cNvSpPr>
          <p:nvPr/>
        </p:nvSpPr>
        <p:spPr>
          <a:xfrm>
            <a:off x="6324600" y="1390650"/>
            <a:ext cx="2590800" cy="43815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 anchor="t"/>
          <a:lstStyle/>
          <a:p>
            <a:pPr algn="ctr">
              <a:buNone/>
              <a:defRPr sz="1388" b="1">
                <a:solidFill>
                  <a:srgbClr val="BE384B"/>
                </a:solidFill>
              </a:defRPr>
            </a:pPr>
            <a:endParaRPr/>
          </a:p>
        </p:txBody>
      </p:sp>
      <p:sp>
        <p:nvSpPr>
          <p:cNvPr id="11" name="content-2">
            <a:extLst>
              <a:ext uri="{FF2B5EF4-FFF2-40B4-BE49-F238E27FC236}">
                <a16:creationId xmlns:a16="http://schemas.microsoft.com/office/drawing/2014/main" id="{C9269B2B-FD00-6376-E3C6-A7EF27DFC30D}"/>
              </a:ext>
            </a:extLst>
          </p:cNvPr>
          <p:cNvSpPr>
            <a:spLocks noGrp="1"/>
          </p:cNvSpPr>
          <p:nvPr/>
        </p:nvSpPr>
        <p:spPr>
          <a:xfrm>
            <a:off x="6410325" y="2019300"/>
            <a:ext cx="2362200" cy="230505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 anchor="t"/>
          <a:lstStyle/>
          <a:p>
            <a:pPr algn="l">
              <a:buNone/>
              <a:defRPr sz="990" b="0">
                <a:solidFill>
                  <a:srgbClr val="3F3F3F"/>
                </a:solidFill>
              </a:defRPr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23F580-8AB6-47B7-F4D6-B2D9BFDD17DC}"/>
              </a:ext>
            </a:extLst>
          </p:cNvPr>
          <p:cNvSpPr txBox="1"/>
          <p:nvPr/>
        </p:nvSpPr>
        <p:spPr>
          <a:xfrm>
            <a:off x="457200" y="1419135"/>
            <a:ext cx="7857067" cy="2533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除了基础功能</a:t>
            </a:r>
            <a:r>
              <a:rPr lang="zh-CN" altLang="en-US" dirty="0"/>
              <a:t>，我们会给出三个可选的拓展内容，同学们可以选择感兴趣的一个方向进行实现。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拓展内容可能涵盖：</a:t>
            </a:r>
            <a:endParaRPr lang="en-US" altLang="zh-CN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原生并行编程支持</a:t>
            </a:r>
            <a:endParaRPr lang="en-US" altLang="zh-CN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中端编译优化</a:t>
            </a:r>
            <a:endParaRPr lang="en-US" altLang="zh-CN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高级类型系统</a:t>
            </a:r>
            <a:endParaRPr lang="en-US" altLang="zh-CN" dirty="0"/>
          </a:p>
        </p:txBody>
      </p:sp>
      <p:sp>
        <p:nvSpPr>
          <p:cNvPr id="4" name="takeaway-band">
            <a:extLst>
              <a:ext uri="{FF2B5EF4-FFF2-40B4-BE49-F238E27FC236}">
                <a16:creationId xmlns:a16="http://schemas.microsoft.com/office/drawing/2014/main" id="{8FF9F792-70D4-0041-8B6D-44C27D2F964B}"/>
              </a:ext>
            </a:extLst>
          </p:cNvPr>
          <p:cNvSpPr>
            <a:spLocks noGrp="1"/>
          </p:cNvSpPr>
          <p:nvPr/>
        </p:nvSpPr>
        <p:spPr>
          <a:xfrm>
            <a:off x="2000181" y="4612139"/>
            <a:ext cx="5060950" cy="517947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5" name="takeaway-text">
            <a:extLst>
              <a:ext uri="{FF2B5EF4-FFF2-40B4-BE49-F238E27FC236}">
                <a16:creationId xmlns:a16="http://schemas.microsoft.com/office/drawing/2014/main" id="{141914B1-D8E9-AA20-61C2-946525CA5AB2}"/>
              </a:ext>
            </a:extLst>
          </p:cNvPr>
          <p:cNvSpPr>
            <a:spLocks noGrp="1"/>
          </p:cNvSpPr>
          <p:nvPr/>
        </p:nvSpPr>
        <p:spPr>
          <a:xfrm>
            <a:off x="2135682" y="4699011"/>
            <a:ext cx="4872636" cy="45127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lang="en-US" sz="1600" b="1">
                <a:solidFill>
                  <a:srgbClr val="BE384B"/>
                </a:solidFill>
              </a:rPr>
              <a:t>建议</a:t>
            </a:r>
            <a:r>
              <a:rPr lang="zh-CN" altLang="en-US" sz="1600" b="1">
                <a:solidFill>
                  <a:srgbClr val="BE384B"/>
                </a:solidFill>
              </a:rPr>
              <a:t>：结合拓展内容要求选择语言风格和设计语言。</a:t>
            </a:r>
            <a:endParaRPr sz="1600" b="1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0773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4F072-2E8E-923C-D9A3-A34ADEED9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akeaway-band">
            <a:extLst>
              <a:ext uri="{FF2B5EF4-FFF2-40B4-BE49-F238E27FC236}">
                <a16:creationId xmlns:a16="http://schemas.microsoft.com/office/drawing/2014/main" id="{F80DE8CB-4FE2-8CE1-A384-DD3C6FB6D0CA}"/>
              </a:ext>
            </a:extLst>
          </p:cNvPr>
          <p:cNvSpPr>
            <a:spLocks noGrp="1"/>
          </p:cNvSpPr>
          <p:nvPr/>
        </p:nvSpPr>
        <p:spPr>
          <a:xfrm>
            <a:off x="1107339" y="4705932"/>
            <a:ext cx="5657528" cy="894768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273450E-53B5-AA05-D6A5-94E2F709674E}"/>
              </a:ext>
            </a:extLst>
          </p:cNvPr>
          <p:cNvSpPr>
            <a:spLocks noGrp="1"/>
          </p:cNvSpPr>
          <p:nvPr/>
        </p:nvSpPr>
        <p:spPr>
          <a:xfrm>
            <a:off x="457200" y="228600"/>
            <a:ext cx="82296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25" b="1">
                <a:solidFill>
                  <a:srgbClr val="BE384B"/>
                </a:solidFill>
              </a:defRPr>
            </a:pPr>
            <a:r>
              <a:rPr lang="en-CN"/>
              <a:t>新版</a:t>
            </a:r>
            <a:r>
              <a:rPr lang="zh-CN" altLang="en-US"/>
              <a:t> </a:t>
            </a:r>
            <a:r>
              <a:rPr lang="en-US" altLang="zh-CN"/>
              <a:t>Lab</a:t>
            </a:r>
            <a:r>
              <a:rPr lang="zh-CN" altLang="en-US"/>
              <a:t> 特色：评价方式灵活</a:t>
            </a:r>
            <a:endParaRPr/>
          </a:p>
        </p:txBody>
      </p:sp>
      <p:sp>
        <p:nvSpPr>
          <p:cNvPr id="2" name="slide-number">
            <a:extLst>
              <a:ext uri="{FF2B5EF4-FFF2-40B4-BE49-F238E27FC236}">
                <a16:creationId xmlns:a16="http://schemas.microsoft.com/office/drawing/2014/main" id="{1C19C352-9AF2-3C1B-A6FC-55BBD5A5A20A}"/>
              </a:ext>
            </a:extLst>
          </p:cNvPr>
          <p:cNvSpPr>
            <a:spLocks noGrp="1"/>
          </p:cNvSpPr>
          <p:nvPr/>
        </p:nvSpPr>
        <p:spPr>
          <a:xfrm>
            <a:off x="6553200" y="5295900"/>
            <a:ext cx="2133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200" b="0">
                <a:solidFill>
                  <a:srgbClr val="777777"/>
                </a:solidFill>
              </a:defRPr>
            </a:pPr>
            <a:r>
              <a:rPr lang="en-US" altLang="zh-CN" sz="1200" b="0" dirty="0">
                <a:solidFill>
                  <a:srgbClr val="777777"/>
                </a:solidFill>
              </a:rPr>
              <a:t>29</a:t>
            </a:r>
            <a:endParaRPr sz="1200" b="0" dirty="0">
              <a:solidFill>
                <a:srgbClr val="777777"/>
              </a:solidFill>
            </a:endParaRPr>
          </a:p>
        </p:txBody>
      </p:sp>
      <p:sp>
        <p:nvSpPr>
          <p:cNvPr id="9" name="heading-2">
            <a:extLst>
              <a:ext uri="{FF2B5EF4-FFF2-40B4-BE49-F238E27FC236}">
                <a16:creationId xmlns:a16="http://schemas.microsoft.com/office/drawing/2014/main" id="{76DA04B0-2668-8EFD-5772-1A125E050148}"/>
              </a:ext>
            </a:extLst>
          </p:cNvPr>
          <p:cNvSpPr>
            <a:spLocks noGrp="1"/>
          </p:cNvSpPr>
          <p:nvPr/>
        </p:nvSpPr>
        <p:spPr>
          <a:xfrm>
            <a:off x="6324600" y="1390650"/>
            <a:ext cx="2590800" cy="43815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 anchor="t"/>
          <a:lstStyle/>
          <a:p>
            <a:pPr algn="ctr">
              <a:buNone/>
              <a:defRPr sz="1388" b="1">
                <a:solidFill>
                  <a:srgbClr val="BE384B"/>
                </a:solidFill>
              </a:defRPr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6D9F83-9BE5-27DA-5721-B387D216729B}"/>
              </a:ext>
            </a:extLst>
          </p:cNvPr>
          <p:cNvSpPr txBox="1"/>
          <p:nvPr/>
        </p:nvSpPr>
        <p:spPr>
          <a:xfrm>
            <a:off x="405342" y="1313634"/>
            <a:ext cx="4046396" cy="2951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CN"/>
              <a:t>我们</a:t>
            </a:r>
            <a:r>
              <a:rPr lang="zh-CN" altLang="en-US"/>
              <a:t>借鉴 </a:t>
            </a:r>
            <a:r>
              <a:rPr lang="en-US" altLang="zh-CN"/>
              <a:t>ECMAScript</a:t>
            </a:r>
            <a:r>
              <a:rPr lang="zh-CN" altLang="en-US"/>
              <a:t> </a:t>
            </a:r>
            <a:r>
              <a:rPr lang="en-US" altLang="zh-CN"/>
              <a:t>test262</a:t>
            </a:r>
            <a:r>
              <a:rPr lang="zh-CN" altLang="en-US"/>
              <a:t> 测试集，允许同学们</a:t>
            </a:r>
            <a:r>
              <a:rPr lang="zh-CN" altLang="en-US" u="sng"/>
              <a:t>根据功能约束</a:t>
            </a:r>
            <a:r>
              <a:rPr lang="zh-CN" altLang="en-US">
                <a:solidFill>
                  <a:schemeClr val="accent1"/>
                </a:solidFill>
              </a:rPr>
              <a:t>自行设计测试点</a:t>
            </a:r>
            <a:r>
              <a:rPr lang="zh-CN" altLang="en-US"/>
              <a:t>，鼓励使用测试驱动开发模式。</a:t>
            </a:r>
            <a:endParaRPr lang="en-US" altLang="zh-CN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/>
              <a:t>在设计测试和实现编译器的过程中，你既是设计师和项目经理，也是程序员，你将对自己的项目了如指掌！</a:t>
            </a:r>
            <a:endParaRPr lang="en-US" altLang="zh-C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A26E23-AC53-8AF6-E2D2-0882BB1F8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31" y="1263650"/>
            <a:ext cx="4057329" cy="3412067"/>
          </a:xfrm>
          <a:prstGeom prst="rect">
            <a:avLst/>
          </a:prstGeom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36D9A3AB-0534-78A8-2955-EDCB2017B74D}"/>
              </a:ext>
            </a:extLst>
          </p:cNvPr>
          <p:cNvSpPr/>
          <p:nvPr/>
        </p:nvSpPr>
        <p:spPr>
          <a:xfrm>
            <a:off x="405342" y="4855633"/>
            <a:ext cx="533400" cy="44026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A3B195-A28D-779D-C73E-5B198E369099}"/>
              </a:ext>
            </a:extLst>
          </p:cNvPr>
          <p:cNvSpPr txBox="1"/>
          <p:nvPr/>
        </p:nvSpPr>
        <p:spPr>
          <a:xfrm>
            <a:off x="1198780" y="5191190"/>
            <a:ext cx="500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/>
              <a:t>解决依赖</a:t>
            </a:r>
            <a:r>
              <a:rPr lang="zh-CN" altLang="en-US"/>
              <a:t> </a:t>
            </a:r>
            <a:r>
              <a:rPr lang="en-US" altLang="zh-CN"/>
              <a:t>AI</a:t>
            </a:r>
            <a:r>
              <a:rPr lang="zh-CN" altLang="en-US"/>
              <a:t> </a:t>
            </a:r>
            <a:r>
              <a:rPr lang="en-US" altLang="zh-CN"/>
              <a:t>Coding</a:t>
            </a:r>
            <a:r>
              <a:rPr lang="zh-CN" altLang="en-US"/>
              <a:t> 导致的“程序员幻觉”问题</a:t>
            </a:r>
            <a:endParaRPr lang="en-CN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0F7D82-0B0A-8CEA-49AD-E9AF723171A2}"/>
              </a:ext>
            </a:extLst>
          </p:cNvPr>
          <p:cNvSpPr txBox="1"/>
          <p:nvPr/>
        </p:nvSpPr>
        <p:spPr>
          <a:xfrm>
            <a:off x="1198780" y="4785663"/>
            <a:ext cx="5262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/>
              <a:t>你需要明确每个功能和语法的</a:t>
            </a:r>
            <a:r>
              <a:rPr lang="en-CN" b="1">
                <a:solidFill>
                  <a:srgbClr val="C00000"/>
                </a:solidFill>
              </a:rPr>
              <a:t>设计目标和设计意图</a:t>
            </a:r>
          </a:p>
        </p:txBody>
      </p:sp>
    </p:spTree>
    <p:extLst>
      <p:ext uri="{BB962C8B-B14F-4D97-AF65-F5344CB8AC3E}">
        <p14:creationId xmlns:p14="http://schemas.microsoft.com/office/powerpoint/2010/main" val="199881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5AFC5-6BCA-6DE2-D7C8-92D7E0494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8DB89D-49A9-4EC3-D6B8-DED731B18864}"/>
              </a:ext>
            </a:extLst>
          </p:cNvPr>
          <p:cNvSpPr>
            <a:spLocks noGrp="1"/>
          </p:cNvSpPr>
          <p:nvPr/>
        </p:nvSpPr>
        <p:spPr>
          <a:xfrm>
            <a:off x="457200" y="228600"/>
            <a:ext cx="82296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25" b="1">
                <a:solidFill>
                  <a:srgbClr val="BE384B"/>
                </a:solidFill>
              </a:defRPr>
            </a:pPr>
            <a:r>
              <a:rPr lang="en-CN"/>
              <a:t>新版</a:t>
            </a:r>
            <a:r>
              <a:rPr lang="zh-CN" altLang="en-US"/>
              <a:t> </a:t>
            </a:r>
            <a:r>
              <a:rPr lang="en-US" altLang="zh-CN"/>
              <a:t>Lab</a:t>
            </a:r>
            <a:r>
              <a:rPr lang="zh-CN" altLang="en-US"/>
              <a:t> 特色：面向新时代编程</a:t>
            </a:r>
            <a:endParaRPr/>
          </a:p>
        </p:txBody>
      </p:sp>
      <p:sp>
        <p:nvSpPr>
          <p:cNvPr id="2" name="slide-number">
            <a:extLst>
              <a:ext uri="{FF2B5EF4-FFF2-40B4-BE49-F238E27FC236}">
                <a16:creationId xmlns:a16="http://schemas.microsoft.com/office/drawing/2014/main" id="{1947BF73-E856-1F5F-864A-AA0F8D8E0B5A}"/>
              </a:ext>
            </a:extLst>
          </p:cNvPr>
          <p:cNvSpPr>
            <a:spLocks noGrp="1"/>
          </p:cNvSpPr>
          <p:nvPr/>
        </p:nvSpPr>
        <p:spPr>
          <a:xfrm>
            <a:off x="6553200" y="5295900"/>
            <a:ext cx="2133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200" b="0">
                <a:solidFill>
                  <a:srgbClr val="777777"/>
                </a:solidFill>
              </a:defRPr>
            </a:pPr>
            <a:r>
              <a:rPr lang="en-US" altLang="zh-CN" sz="1200" dirty="0">
                <a:solidFill>
                  <a:srgbClr val="777777"/>
                </a:solidFill>
              </a:rPr>
              <a:t>30</a:t>
            </a:r>
            <a:endParaRPr sz="1200" b="0" dirty="0">
              <a:solidFill>
                <a:srgbClr val="777777"/>
              </a:solidFill>
            </a:endParaRPr>
          </a:p>
        </p:txBody>
      </p:sp>
      <p:sp>
        <p:nvSpPr>
          <p:cNvPr id="9" name="heading-2">
            <a:extLst>
              <a:ext uri="{FF2B5EF4-FFF2-40B4-BE49-F238E27FC236}">
                <a16:creationId xmlns:a16="http://schemas.microsoft.com/office/drawing/2014/main" id="{9E15BD0E-CC19-A758-0E49-B9810D06DEA7}"/>
              </a:ext>
            </a:extLst>
          </p:cNvPr>
          <p:cNvSpPr>
            <a:spLocks noGrp="1"/>
          </p:cNvSpPr>
          <p:nvPr/>
        </p:nvSpPr>
        <p:spPr>
          <a:xfrm>
            <a:off x="6324600" y="1390650"/>
            <a:ext cx="2590800" cy="43815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 anchor="t"/>
          <a:lstStyle/>
          <a:p>
            <a:pPr algn="ctr">
              <a:buNone/>
              <a:defRPr sz="1388" b="1">
                <a:solidFill>
                  <a:srgbClr val="BE384B"/>
                </a:solidFill>
              </a:defRPr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276C59-335B-DDCB-3707-95BAD5DF4BCC}"/>
              </a:ext>
            </a:extLst>
          </p:cNvPr>
          <p:cNvSpPr txBox="1"/>
          <p:nvPr/>
        </p:nvSpPr>
        <p:spPr>
          <a:xfrm>
            <a:off x="405342" y="1313634"/>
            <a:ext cx="8408458" cy="2535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我们鼓励大家使用 </a:t>
            </a:r>
            <a:r>
              <a:rPr lang="en-US" altLang="zh-CN" dirty="0"/>
              <a:t>AI</a:t>
            </a:r>
            <a:r>
              <a:rPr lang="zh-CN" altLang="en-US" dirty="0"/>
              <a:t> 辅助编程提高编码效率，同时学习和锻炼如何在 </a:t>
            </a:r>
            <a:r>
              <a:rPr lang="en-US" altLang="zh-CN" dirty="0"/>
              <a:t>AI</a:t>
            </a:r>
            <a:r>
              <a:rPr lang="zh-CN" altLang="en-US" dirty="0"/>
              <a:t> 辅助下完善项目设计。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使用 </a:t>
            </a:r>
            <a:r>
              <a:rPr lang="en-US" altLang="zh-CN" dirty="0"/>
              <a:t>AI</a:t>
            </a:r>
            <a:r>
              <a:rPr lang="zh-CN" altLang="en-US" dirty="0"/>
              <a:t> 的过程中，</a:t>
            </a:r>
            <a:r>
              <a:rPr lang="zh-CN" altLang="en-US" b="1" dirty="0">
                <a:solidFill>
                  <a:srgbClr val="C00000"/>
                </a:solidFill>
              </a:rPr>
              <a:t>请大家保持独立思考</a:t>
            </a:r>
            <a:r>
              <a:rPr lang="zh-CN" altLang="en-US" dirty="0"/>
              <a:t>，不将设计和实现全盘交给大模型。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最终的评测方式分为两部分：</a:t>
            </a:r>
            <a:endParaRPr lang="en-US" altLang="zh-CN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自动评测：自行设计的测试点 </a:t>
            </a:r>
            <a:r>
              <a:rPr lang="en-US" altLang="zh-CN" dirty="0"/>
              <a:t>+</a:t>
            </a:r>
            <a:r>
              <a:rPr lang="zh-CN" altLang="en-US" dirty="0"/>
              <a:t> 隐藏输入的算法功能测试</a:t>
            </a:r>
            <a:r>
              <a:rPr lang="zh-CN" altLang="en-US" b="1" dirty="0"/>
              <a:t>（保证完备性）</a:t>
            </a:r>
            <a:endParaRPr lang="en-US" altLang="zh-CN" b="1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学期末</a:t>
            </a:r>
            <a:r>
              <a:rPr lang="zh-CN" altLang="en-US" b="1" dirty="0">
                <a:solidFill>
                  <a:srgbClr val="C00000"/>
                </a:solidFill>
              </a:rPr>
              <a:t>针对语言和编译器的设计与实现细节</a:t>
            </a:r>
            <a:r>
              <a:rPr lang="zh-CN" altLang="en-US" dirty="0"/>
              <a:t>进行答辩</a:t>
            </a:r>
            <a:endParaRPr lang="en-US" altLang="zh-CN" dirty="0"/>
          </a:p>
        </p:txBody>
      </p:sp>
      <p:sp>
        <p:nvSpPr>
          <p:cNvPr id="4" name="takeaway-band">
            <a:extLst>
              <a:ext uri="{FF2B5EF4-FFF2-40B4-BE49-F238E27FC236}">
                <a16:creationId xmlns:a16="http://schemas.microsoft.com/office/drawing/2014/main" id="{E00D3880-F1D1-1036-62B3-E70B13F90925}"/>
              </a:ext>
            </a:extLst>
          </p:cNvPr>
          <p:cNvSpPr>
            <a:spLocks noGrp="1"/>
          </p:cNvSpPr>
          <p:nvPr/>
        </p:nvSpPr>
        <p:spPr>
          <a:xfrm>
            <a:off x="2319867" y="4777953"/>
            <a:ext cx="4512733" cy="517947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  <p:txBody>
          <a:bodyPr/>
          <a:lstStyle/>
          <a:p>
            <a:endParaRPr lang="en-CN"/>
          </a:p>
        </p:txBody>
      </p:sp>
      <p:sp>
        <p:nvSpPr>
          <p:cNvPr id="5" name="takeaway-text">
            <a:extLst>
              <a:ext uri="{FF2B5EF4-FFF2-40B4-BE49-F238E27FC236}">
                <a16:creationId xmlns:a16="http://schemas.microsoft.com/office/drawing/2014/main" id="{60FD6250-09AD-FCFA-123F-C70AA437493D}"/>
              </a:ext>
            </a:extLst>
          </p:cNvPr>
          <p:cNvSpPr>
            <a:spLocks noGrp="1"/>
          </p:cNvSpPr>
          <p:nvPr/>
        </p:nvSpPr>
        <p:spPr>
          <a:xfrm>
            <a:off x="2117725" y="4844627"/>
            <a:ext cx="4872636" cy="45127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lang="en-CN" sz="1600" b="1">
                <a:solidFill>
                  <a:srgbClr val="BE384B"/>
                </a:solidFill>
              </a:rPr>
              <a:t>目标</a:t>
            </a:r>
            <a:r>
              <a:rPr lang="zh-CN" altLang="en-US" sz="1600" b="1" dirty="0">
                <a:solidFill>
                  <a:srgbClr val="BE384B"/>
                </a:solidFill>
              </a:rPr>
              <a:t>：使用 </a:t>
            </a:r>
            <a:r>
              <a:rPr lang="en-US" altLang="zh-CN" sz="1600" b="1" dirty="0">
                <a:solidFill>
                  <a:srgbClr val="BE384B"/>
                </a:solidFill>
              </a:rPr>
              <a:t>AI</a:t>
            </a:r>
            <a:r>
              <a:rPr lang="zh-CN" altLang="en-US" sz="1600" b="1" dirty="0">
                <a:solidFill>
                  <a:srgbClr val="BE384B"/>
                </a:solidFill>
              </a:rPr>
              <a:t> 提速，但是设计与开发需可控</a:t>
            </a:r>
            <a:endParaRPr sz="1600" b="1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050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1544</Words>
  <Application>Microsoft Macintosh PowerPoint</Application>
  <DocSecurity>0</DocSecurity>
  <PresentationFormat>全屏显示(16:10)</PresentationFormat>
  <Paragraphs>468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4" baseType="lpstr">
      <vt:lpstr>DengXian</vt:lpstr>
      <vt:lpstr>微软雅黑</vt:lpstr>
      <vt:lpstr>Arial</vt:lpstr>
      <vt:lpstr>Office 主题​​</vt:lpstr>
      <vt:lpstr>导论 关于编译原理、技术与编程语言</vt:lpstr>
      <vt:lpstr>任课教师与TA</vt:lpstr>
      <vt:lpstr>课程资料</vt:lpstr>
      <vt:lpstr>评分构成</vt:lpstr>
      <vt:lpstr>课程内容说明</vt:lpstr>
      <vt:lpstr>软件编译课程沿革历史</vt:lpstr>
      <vt:lpstr>新时代给教学带来了巨大变化</vt:lpstr>
      <vt:lpstr>一些个人看法</vt:lpstr>
      <vt:lpstr>一些个人看法：“建构力”与“解构力”</vt:lpstr>
      <vt:lpstr>一些个人看法：“建构力”与“解构力”</vt:lpstr>
      <vt:lpstr>一些个人看法：“建构力”与“解构力”</vt:lpstr>
      <vt:lpstr>一些个人看法：“建构力”与“解构力”</vt:lpstr>
      <vt:lpstr>这样的概念，和我们（学生）的关系到底是什么？</vt:lpstr>
      <vt:lpstr>基本概念与思想</vt:lpstr>
      <vt:lpstr>基本任务：把“源程序”变成“目标程序”</vt:lpstr>
      <vt:lpstr>PowerPoint 演示文稿</vt:lpstr>
      <vt:lpstr>为什么需要这么多种表示？</vt:lpstr>
      <vt:lpstr>编译器的主要阶段</vt:lpstr>
      <vt:lpstr>前端：先看懂程序，再判断它是否有意义</vt:lpstr>
      <vt:lpstr>中端：选择表示，并在表示上推理</vt:lpstr>
      <vt:lpstr>后端与运行时：让程序在真实机器上执行</vt:lpstr>
      <vt:lpstr>整学期内容规划</vt:lpstr>
      <vt:lpstr>另一条暗线：编程语言视角下的系统软件</vt:lpstr>
      <vt:lpstr>Lab：从零开始搭建属于你自己的编程语言/编译器</vt:lpstr>
      <vt:lpstr>旧版 Lab：逐步完成 Tiger 编译器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wu mingyu</cp:lastModifiedBy>
  <cp:revision>27</cp:revision>
  <dcterms:created xsi:type="dcterms:W3CDTF">2026-09-14T11:20:10Z</dcterms:created>
  <dcterms:modified xsi:type="dcterms:W3CDTF">2026-09-15T03:11:11Z</dcterms:modified>
</cp:coreProperties>
</file>