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32"/>
  </p:normalViewPr>
  <p:slideViewPr>
    <p:cSldViewPr snapToGrid="0">
      <p:cViewPr varScale="1">
        <p:scale>
          <a:sx n="134" d="100"/>
          <a:sy n="134" d="100"/>
        </p:scale>
        <p:origin x="10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i="0"/>
              <a:t>词元（Token），一般指数据、信息或物理对象的符号化表示或最小处理单元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B89CF9-F8D8-4CCC-A257-6DE6A370C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buNone/>
              <a:defRPr sz="4400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489163-420C-40B9-A6B0-7D024352F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204E3C-C592-4BBA-AA67-012927511FD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9FA25068-95BE-F84A-896E-9E89F943483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BB9DF-2129-4B30-A0CB-00B5CCA4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buNone/>
              <a:defRPr b="1"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FB2FD2-58C9-4D2B-B2D7-B77DBB83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buNone/>
              <a:defRPr sz="2400" b="1" i="0">
                <a:latin typeface="+mn-lt"/>
                <a:ea typeface="+mn-lt"/>
                <a:cs typeface="+mn-lt"/>
              </a:defRPr>
            </a:lvl1pPr>
            <a:lvl2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2pPr>
            <a:lvl3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3pPr>
            <a:lvl4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4pPr>
            <a:lvl5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5pPr>
          </a:lstStyle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E18343-6F26-4180-9F15-3490C5654A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90225E-4991-43F8-8A4F-7A9DE80097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789912-585E-44ED-9A35-D3CD6481964A}"/>
              </a:ext>
            </a:extLst>
          </p:cNvPr>
          <p:cNvSpPr>
            <a:spLocks noGrp="1"/>
          </p:cNvSpPr>
          <p:nvPr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>
            <a:spLocks noGrp="1"/>
          </p:cNvSpPr>
          <p:nvPr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6608DAFC-F7CB-BF45-A12C-3E5B3C7488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E737EC-50D8-4066-9A5B-B2F2B326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buNone/>
              <a:defRPr sz="4000" b="1" cap="all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8D66DC-4DFE-41C3-A681-7066151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354206-11C3-46BD-9C89-5FEA6F6F7C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8C5D61-0DF4-429D-A479-13E085A0AA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>
            <a:spLocks noGrp="1"/>
          </p:cNvSpPr>
          <p:nvPr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222B87CB-0BF3-3A40-9555-EFDE398401FB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6E3681A-3E02-46ED-85DF-1DEF2F99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36D934-6CA7-459A-B5C1-5CA900321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第二级</a:t>
            </a:r>
          </a:p>
          <a:p>
            <a:pPr>
              <a:buNone/>
            </a:pPr>
            <a:r>
              <a:t>第三级</a:t>
            </a:r>
          </a:p>
          <a:p>
            <a:pPr>
              <a:buNone/>
            </a:pPr>
            <a:r>
              <a:t>第四级</a:t>
            </a:r>
          </a:p>
          <a:p>
            <a:pPr>
              <a:buNone/>
            </a:pPr>
            <a:r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96C8E-B259-4316-A5FF-F1EDB1F7850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B98837-A74E-40F6-88FA-DB372DDABD2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DC863AB-1CA3-014A-96B6-C1A16FEA03A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lnSpc>
          <a:spcPct val="120000"/>
        </a:lnSpc>
        <a:spcBef>
          <a:spcPts val="1200"/>
        </a:spcBef>
        <a:buFont typeface="Arial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1pPr>
      <a:lvl2pPr marL="742950" indent="-285750" algn="l" defTabSz="914400">
        <a:lnSpc>
          <a:spcPct val="120000"/>
        </a:lnSpc>
        <a:spcBef>
          <a:spcPct val="20000"/>
        </a:spcBef>
        <a:buFont typeface="Arial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120000"/>
        </a:lnSpc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120000"/>
        </a:lnSpc>
        <a:spcBef>
          <a:spcPct val="20000"/>
        </a:spcBef>
        <a:buFont typeface="Arial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120000"/>
        </a:lnSpc>
        <a:spcBef>
          <a:spcPct val="20000"/>
        </a:spcBef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45332"/>
            <a:ext cx="7772400" cy="23042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sz="4800"/>
              <a:t>词法分析（一）</a:t>
            </a: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吴明瑜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上海交通大学并行与分布式系统研究所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50000"/>
                    <a:lumOff val="50000"/>
                  </a:schemeClr>
                </a:solidFill>
              </a:rPr>
              <a:t>https://ipads.se.sjtu.edu.cn/courses/compilers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>
            <a:spLocks noGrp="1"/>
          </p:cNvSpPr>
          <p:nvPr/>
        </p:nvSpPr>
        <p:spPr>
          <a:xfrm>
            <a:off x="467544" y="252559"/>
            <a:ext cx="3600400" cy="50405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indent="0" algn="ctr" defTabSz="914400">
              <a:lnSpc>
                <a:spcPct val="120000"/>
              </a:lnSpc>
              <a:spcBef>
                <a:spcPts val="1200"/>
              </a:spcBef>
              <a:buFont typeface="Arial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1pPr>
            <a:lvl2pPr marL="4572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2pPr>
            <a:lvl3pPr marL="9144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3pPr>
            <a:lvl4pPr marL="13716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4pPr>
            <a:lvl5pPr marL="18288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5pPr>
            <a:lvl6pPr marL="22860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6pPr>
            <a:lvl7pPr marL="27432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7pPr>
            <a:lvl8pPr marL="32004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8pPr>
            <a:lvl9pPr marL="36576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buNone/>
            </a:pPr>
            <a:r>
              <a:rPr sz="140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ea typeface="Arial"/>
                <a:cs typeface="Arial"/>
              </a:rPr>
              <a:t>SE3355 · 编译原理（2026秋）</a:t>
            </a:r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5FED6-38D0-DE9C-92C0-6E7FA635581C}" type="slidenum">
              <a:r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DE8D724-0C0F-4D0F-A7F4-6C1286740DD1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t>前端主线：本讲只完成第一步</a:t>
            </a:r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9E0B01B3-889D-4202-8F6D-5BBA6A2EB29E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sz="1200" b="0">
                <a:solidFill>
                  <a:srgbClr val="777777"/>
                </a:solidFill>
              </a:rPr>
              <a:t>2</a:t>
            </a:r>
          </a:p>
        </p:txBody>
      </p:sp>
      <p:sp>
        <p:nvSpPr>
          <p:cNvPr id="3" name="heading-0">
            <a:extLst>
              <a:ext uri="{FF2B5EF4-FFF2-40B4-BE49-F238E27FC236}">
                <a16:creationId xmlns:a16="http://schemas.microsoft.com/office/drawing/2014/main" id="{ED91F933-D139-4CC5-8C25-1D35D7F0156F}"/>
              </a:ext>
            </a:extLst>
          </p:cNvPr>
          <p:cNvSpPr>
            <a:spLocks noGrp="1"/>
          </p:cNvSpPr>
          <p:nvPr/>
        </p:nvSpPr>
        <p:spPr>
          <a:xfrm>
            <a:off x="5715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4" name="panel-0">
            <a:extLst>
              <a:ext uri="{FF2B5EF4-FFF2-40B4-BE49-F238E27FC236}">
                <a16:creationId xmlns:a16="http://schemas.microsoft.com/office/drawing/2014/main" id="{0514DAFE-139E-494D-9536-545A9EC0D1D3}"/>
              </a:ext>
            </a:extLst>
          </p:cNvPr>
          <p:cNvSpPr>
            <a:spLocks noGrp="1"/>
          </p:cNvSpPr>
          <p:nvPr/>
        </p:nvSpPr>
        <p:spPr>
          <a:xfrm>
            <a:off x="495300" y="1866900"/>
            <a:ext cx="2686050" cy="25908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" name="content-0">
            <a:extLst>
              <a:ext uri="{FF2B5EF4-FFF2-40B4-BE49-F238E27FC236}">
                <a16:creationId xmlns:a16="http://schemas.microsoft.com/office/drawing/2014/main" id="{B74554DF-08F7-4F5C-B189-84C20B09E585}"/>
              </a:ext>
            </a:extLst>
          </p:cNvPr>
          <p:cNvSpPr>
            <a:spLocks noGrp="1"/>
          </p:cNvSpPr>
          <p:nvPr/>
        </p:nvSpPr>
        <p:spPr>
          <a:xfrm>
            <a:off x="65722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6" name="heading-1">
            <a:extLst>
              <a:ext uri="{FF2B5EF4-FFF2-40B4-BE49-F238E27FC236}">
                <a16:creationId xmlns:a16="http://schemas.microsoft.com/office/drawing/2014/main" id="{7E70A981-5D0D-496D-86CC-32A1BB66CC20}"/>
              </a:ext>
            </a:extLst>
          </p:cNvPr>
          <p:cNvSpPr>
            <a:spLocks noGrp="1"/>
          </p:cNvSpPr>
          <p:nvPr/>
        </p:nvSpPr>
        <p:spPr>
          <a:xfrm>
            <a:off x="344805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7" name="panel-1">
            <a:extLst>
              <a:ext uri="{FF2B5EF4-FFF2-40B4-BE49-F238E27FC236}">
                <a16:creationId xmlns:a16="http://schemas.microsoft.com/office/drawing/2014/main" id="{858FE34C-6EAE-4178-9855-D8C4E3A78669}"/>
              </a:ext>
            </a:extLst>
          </p:cNvPr>
          <p:cNvSpPr>
            <a:spLocks noGrp="1"/>
          </p:cNvSpPr>
          <p:nvPr/>
        </p:nvSpPr>
        <p:spPr>
          <a:xfrm>
            <a:off x="3371850" y="1866900"/>
            <a:ext cx="2686050" cy="25908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content-1">
            <a:extLst>
              <a:ext uri="{FF2B5EF4-FFF2-40B4-BE49-F238E27FC236}">
                <a16:creationId xmlns:a16="http://schemas.microsoft.com/office/drawing/2014/main" id="{943895A2-F57C-48B9-A7A3-3C2DEB0DBF83}"/>
              </a:ext>
            </a:extLst>
          </p:cNvPr>
          <p:cNvSpPr>
            <a:spLocks noGrp="1"/>
          </p:cNvSpPr>
          <p:nvPr/>
        </p:nvSpPr>
        <p:spPr>
          <a:xfrm>
            <a:off x="353377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9" name="heading-2">
            <a:extLst>
              <a:ext uri="{FF2B5EF4-FFF2-40B4-BE49-F238E27FC236}">
                <a16:creationId xmlns:a16="http://schemas.microsoft.com/office/drawing/2014/main" id="{7E5B8737-384D-4F59-84F7-1F51D5196FF4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endParaRPr/>
          </a:p>
        </p:txBody>
      </p:sp>
      <p:sp>
        <p:nvSpPr>
          <p:cNvPr id="10" name="panel-2">
            <a:extLst>
              <a:ext uri="{FF2B5EF4-FFF2-40B4-BE49-F238E27FC236}">
                <a16:creationId xmlns:a16="http://schemas.microsoft.com/office/drawing/2014/main" id="{CC1865E4-C406-404B-B006-FBD556F8B9C2}"/>
              </a:ext>
            </a:extLst>
          </p:cNvPr>
          <p:cNvSpPr>
            <a:spLocks noGrp="1"/>
          </p:cNvSpPr>
          <p:nvPr/>
        </p:nvSpPr>
        <p:spPr>
          <a:xfrm>
            <a:off x="6248400" y="1866900"/>
            <a:ext cx="2686050" cy="25908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content-2">
            <a:extLst>
              <a:ext uri="{FF2B5EF4-FFF2-40B4-BE49-F238E27FC236}">
                <a16:creationId xmlns:a16="http://schemas.microsoft.com/office/drawing/2014/main" id="{3A3DD031-195B-41C1-9C11-E8C5E233EBD4}"/>
              </a:ext>
            </a:extLst>
          </p:cNvPr>
          <p:cNvSpPr>
            <a:spLocks noGrp="1"/>
          </p:cNvSpPr>
          <p:nvPr/>
        </p:nvSpPr>
        <p:spPr>
          <a:xfrm>
            <a:off x="6410325" y="2019300"/>
            <a:ext cx="2362200" cy="230505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anchor="t"/>
          <a:lstStyle/>
          <a:p>
            <a:pPr algn="l">
              <a:buNone/>
              <a:defRPr sz="990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B311C41-3091-4DA2-B576-A3DBD2E30E3B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0B01F3D5-75D8-4C5E-8D34-C0A8D6C91A46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110" b="1">
                <a:solidFill>
                  <a:srgbClr val="BE384B"/>
                </a:solidFill>
              </a:defRPr>
            </a:pPr>
            <a:r>
              <a:rPr sz="1110" b="1">
                <a:solidFill>
                  <a:srgbClr val="BE384B"/>
                </a:solidFill>
              </a:rPr>
              <a:t>本讲把左侧字符流变成带位置的 Token；Parser 与 AST 将在后续课程继续展开。</a:t>
            </a:r>
          </a:p>
        </p:txBody>
      </p:sp>
      <p:sp>
        <p:nvSpPr>
          <p:cNvPr id="15" name="pipeline-arrow-0">
            <a:extLst>
              <a:ext uri="{FF2B5EF4-FFF2-40B4-BE49-F238E27FC236}">
                <a16:creationId xmlns:a16="http://schemas.microsoft.com/office/drawing/2014/main" id="{4365DA62-82C4-4DB5-8876-DD9CA8C95EF8}"/>
              </a:ext>
            </a:extLst>
          </p:cNvPr>
          <p:cNvSpPr>
            <a:spLocks noGrp="1"/>
          </p:cNvSpPr>
          <p:nvPr/>
        </p:nvSpPr>
        <p:spPr>
          <a:xfrm>
            <a:off x="1790700" y="2733675"/>
            <a:ext cx="228600" cy="133350"/>
          </a:xfrm>
          <a:prstGeom prst="rightArrow">
            <a:avLst/>
          </a:prstGeom>
          <a:solidFill>
            <a:srgbClr val="C9364E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6" name="pipeline-arrow-1">
            <a:extLst>
              <a:ext uri="{FF2B5EF4-FFF2-40B4-BE49-F238E27FC236}">
                <a16:creationId xmlns:a16="http://schemas.microsoft.com/office/drawing/2014/main" id="{126F4E85-1306-4F13-99AD-4D2988D295B2}"/>
              </a:ext>
            </a:extLst>
          </p:cNvPr>
          <p:cNvSpPr>
            <a:spLocks noGrp="1"/>
          </p:cNvSpPr>
          <p:nvPr/>
        </p:nvSpPr>
        <p:spPr>
          <a:xfrm>
            <a:off x="3409950" y="2733675"/>
            <a:ext cx="228600" cy="133350"/>
          </a:xfrm>
          <a:prstGeom prst="rightArrow">
            <a:avLst/>
          </a:prstGeom>
          <a:solidFill>
            <a:srgbClr val="A9A9A9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7" name="pipeline-arrow-2">
            <a:extLst>
              <a:ext uri="{FF2B5EF4-FFF2-40B4-BE49-F238E27FC236}">
                <a16:creationId xmlns:a16="http://schemas.microsoft.com/office/drawing/2014/main" id="{B1F8D0C8-6D1E-4890-8CAB-621BCD819DCB}"/>
              </a:ext>
            </a:extLst>
          </p:cNvPr>
          <p:cNvSpPr>
            <a:spLocks noGrp="1"/>
          </p:cNvSpPr>
          <p:nvPr/>
        </p:nvSpPr>
        <p:spPr>
          <a:xfrm>
            <a:off x="5267325" y="2733675"/>
            <a:ext cx="276225" cy="133350"/>
          </a:xfrm>
          <a:prstGeom prst="rightArrow">
            <a:avLst/>
          </a:prstGeom>
          <a:solidFill>
            <a:srgbClr val="A9A9A9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8" name="pipeline-arrow-3">
            <a:extLst>
              <a:ext uri="{FF2B5EF4-FFF2-40B4-BE49-F238E27FC236}">
                <a16:creationId xmlns:a16="http://schemas.microsoft.com/office/drawing/2014/main" id="{A09EE8EB-25C7-426F-A0B1-2D71A1EB8F80}"/>
              </a:ext>
            </a:extLst>
          </p:cNvPr>
          <p:cNvSpPr>
            <a:spLocks noGrp="1"/>
          </p:cNvSpPr>
          <p:nvPr/>
        </p:nvSpPr>
        <p:spPr>
          <a:xfrm>
            <a:off x="6838950" y="2733675"/>
            <a:ext cx="276225" cy="133350"/>
          </a:xfrm>
          <a:prstGeom prst="rightArrow">
            <a:avLst/>
          </a:prstGeom>
          <a:solidFill>
            <a:srgbClr val="A9A9A9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9" name="pipeline-source-label">
            <a:extLst>
              <a:ext uri="{FF2B5EF4-FFF2-40B4-BE49-F238E27FC236}">
                <a16:creationId xmlns:a16="http://schemas.microsoft.com/office/drawing/2014/main" id="{A885E233-38EE-4096-974A-480D325D6D9F}"/>
              </a:ext>
            </a:extLst>
          </p:cNvPr>
          <p:cNvSpPr>
            <a:spLocks noGrp="1"/>
          </p:cNvSpPr>
          <p:nvPr/>
        </p:nvSpPr>
        <p:spPr>
          <a:xfrm>
            <a:off x="476250" y="1581150"/>
            <a:ext cx="1238250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777777"/>
                </a:solidFill>
              </a:defRPr>
            </a:pPr>
            <a:r>
              <a:rPr sz="1050" b="0">
                <a:solidFill>
                  <a:srgbClr val="777777"/>
                </a:solidFill>
              </a:rPr>
              <a:t>字符流</a:t>
            </a:r>
          </a:p>
        </p:txBody>
      </p:sp>
      <p:sp>
        <p:nvSpPr>
          <p:cNvPr id="20" name="pipeline-source">
            <a:extLst>
              <a:ext uri="{FF2B5EF4-FFF2-40B4-BE49-F238E27FC236}">
                <a16:creationId xmlns:a16="http://schemas.microsoft.com/office/drawing/2014/main" id="{4134AB8C-61E2-462F-BBDE-B67C6B7922FF}"/>
              </a:ext>
            </a:extLst>
          </p:cNvPr>
          <p:cNvSpPr>
            <a:spLocks noGrp="1"/>
          </p:cNvSpPr>
          <p:nvPr/>
        </p:nvSpPr>
        <p:spPr>
          <a:xfrm>
            <a:off x="476250" y="1952625"/>
            <a:ext cx="1238250" cy="1695450"/>
          </a:xfrm>
          <a:prstGeom prst="roundRect">
            <a:avLst>
              <a:gd name="adj" fmla="val 6154"/>
            </a:avLst>
          </a:prstGeom>
          <a:solidFill>
            <a:srgbClr val="F7F7F7"/>
          </a:solidFill>
          <a:ln w="11430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125" b="0">
                <a:solidFill>
                  <a:srgbClr val="343434"/>
                </a:solidFill>
              </a:defRPr>
            </a:pPr>
            <a:r>
              <a:rPr sz="1125" b="0">
                <a:solidFill>
                  <a:srgbClr val="343434"/>
                </a:solidFill>
              </a:rPr>
              <a:t>int y =</a:t>
            </a:r>
          </a:p>
          <a:p>
            <a:pPr algn="ctr">
              <a:buNone/>
              <a:defRPr sz="1125" b="0">
                <a:solidFill>
                  <a:srgbClr val="343434"/>
                </a:solidFill>
              </a:defRPr>
            </a:pPr>
            <a:r>
              <a:rPr sz="1125" b="0">
                <a:solidFill>
                  <a:srgbClr val="343434"/>
                </a:solidFill>
              </a:rPr>
              <a:t>x + 1;</a:t>
            </a:r>
          </a:p>
        </p:txBody>
      </p:sp>
      <p:sp>
        <p:nvSpPr>
          <p:cNvPr id="21" name="pipeline-lexer-label">
            <a:extLst>
              <a:ext uri="{FF2B5EF4-FFF2-40B4-BE49-F238E27FC236}">
                <a16:creationId xmlns:a16="http://schemas.microsoft.com/office/drawing/2014/main" id="{9E6F0880-8600-4EBE-B157-A40DB1FBE5FC}"/>
              </a:ext>
            </a:extLst>
          </p:cNvPr>
          <p:cNvSpPr>
            <a:spLocks noGrp="1"/>
          </p:cNvSpPr>
          <p:nvPr/>
        </p:nvSpPr>
        <p:spPr>
          <a:xfrm>
            <a:off x="2095500" y="1581150"/>
            <a:ext cx="1238250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1">
                <a:solidFill>
                  <a:srgbClr val="C9364E"/>
                </a:solidFill>
              </a:defRPr>
            </a:pPr>
            <a:r>
              <a:rPr sz="1050" b="1">
                <a:solidFill>
                  <a:srgbClr val="C9364E"/>
                </a:solidFill>
              </a:rPr>
              <a:t>本讲</a:t>
            </a:r>
          </a:p>
        </p:txBody>
      </p:sp>
      <p:sp>
        <p:nvSpPr>
          <p:cNvPr id="22" name="pipeline-lexer">
            <a:extLst>
              <a:ext uri="{FF2B5EF4-FFF2-40B4-BE49-F238E27FC236}">
                <a16:creationId xmlns:a16="http://schemas.microsoft.com/office/drawing/2014/main" id="{0B757C7E-8D3C-46A1-A91F-11E52233421F}"/>
              </a:ext>
            </a:extLst>
          </p:cNvPr>
          <p:cNvSpPr>
            <a:spLocks noGrp="1"/>
          </p:cNvSpPr>
          <p:nvPr/>
        </p:nvSpPr>
        <p:spPr>
          <a:xfrm>
            <a:off x="2095500" y="1952625"/>
            <a:ext cx="1238250" cy="1695450"/>
          </a:xfrm>
          <a:prstGeom prst="roundRect">
            <a:avLst>
              <a:gd name="adj" fmla="val 6154"/>
            </a:avLst>
          </a:prstGeom>
          <a:solidFill>
            <a:srgbClr val="FCECEF"/>
          </a:solidFill>
          <a:ln w="20955">
            <a:solidFill>
              <a:srgbClr val="C9364E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1">
                <a:solidFill>
                  <a:srgbClr val="C9364E"/>
                </a:solidFill>
              </a:rPr>
              <a:t>Lexer</a:t>
            </a:r>
          </a:p>
          <a:p>
            <a:endParaRPr sz="1200" b="1">
              <a:solidFill>
                <a:srgbClr val="C9364E"/>
              </a:solidFill>
            </a:endParaRPr>
          </a:p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1">
                <a:solidFill>
                  <a:srgbClr val="C9364E"/>
                </a:solidFill>
              </a:rPr>
              <a:t>切分 · 分类</a:t>
            </a:r>
          </a:p>
          <a:p>
            <a:pPr algn="ctr">
              <a:buNone/>
              <a:defRPr sz="1200" b="1">
                <a:solidFill>
                  <a:srgbClr val="C9364E"/>
                </a:solidFill>
              </a:defRPr>
            </a:pPr>
            <a:r>
              <a:rPr sz="1200" b="1">
                <a:solidFill>
                  <a:srgbClr val="C9364E"/>
                </a:solidFill>
              </a:rPr>
              <a:t>记录位置</a:t>
            </a:r>
          </a:p>
        </p:txBody>
      </p:sp>
      <p:sp>
        <p:nvSpPr>
          <p:cNvPr id="23" name="pipeline-tokens-label">
            <a:extLst>
              <a:ext uri="{FF2B5EF4-FFF2-40B4-BE49-F238E27FC236}">
                <a16:creationId xmlns:a16="http://schemas.microsoft.com/office/drawing/2014/main" id="{498572E8-B994-49E2-B1F3-B67E807BAFEC}"/>
              </a:ext>
            </a:extLst>
          </p:cNvPr>
          <p:cNvSpPr>
            <a:spLocks noGrp="1"/>
          </p:cNvSpPr>
          <p:nvPr/>
        </p:nvSpPr>
        <p:spPr>
          <a:xfrm>
            <a:off x="3714750" y="1581150"/>
            <a:ext cx="1476375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777777"/>
                </a:solidFill>
              </a:defRPr>
            </a:pPr>
            <a:r>
              <a:rPr sz="1050" b="0">
                <a:solidFill>
                  <a:srgbClr val="777777"/>
                </a:solidFill>
              </a:rPr>
              <a:t>词法结果</a:t>
            </a:r>
          </a:p>
        </p:txBody>
      </p:sp>
      <p:sp>
        <p:nvSpPr>
          <p:cNvPr id="24" name="pipeline-tokens">
            <a:extLst>
              <a:ext uri="{FF2B5EF4-FFF2-40B4-BE49-F238E27FC236}">
                <a16:creationId xmlns:a16="http://schemas.microsoft.com/office/drawing/2014/main" id="{2A617F6F-5BDF-4A33-8E32-BD0618E3CF94}"/>
              </a:ext>
            </a:extLst>
          </p:cNvPr>
          <p:cNvSpPr>
            <a:spLocks noGrp="1"/>
          </p:cNvSpPr>
          <p:nvPr/>
        </p:nvSpPr>
        <p:spPr>
          <a:xfrm>
            <a:off x="3714750" y="1952625"/>
            <a:ext cx="1476375" cy="1695450"/>
          </a:xfrm>
          <a:prstGeom prst="roundRect">
            <a:avLst>
              <a:gd name="adj" fmla="val 5161"/>
            </a:avLst>
          </a:prstGeom>
          <a:solidFill>
            <a:srgbClr val="F7F7F7"/>
          </a:solidFill>
          <a:ln w="11430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13" b="0">
                <a:solidFill>
                  <a:srgbClr val="343434"/>
                </a:solidFill>
              </a:defRPr>
            </a:pPr>
            <a:r>
              <a:rPr sz="1013" b="0">
                <a:solidFill>
                  <a:srgbClr val="343434"/>
                </a:solidFill>
              </a:rPr>
              <a:t>KW_INT</a:t>
            </a:r>
          </a:p>
          <a:p>
            <a:pPr algn="ctr">
              <a:buNone/>
              <a:defRPr sz="1013" b="0">
                <a:solidFill>
                  <a:srgbClr val="343434"/>
                </a:solidFill>
              </a:defRPr>
            </a:pPr>
            <a:r>
              <a:rPr sz="1013" b="0">
                <a:solidFill>
                  <a:srgbClr val="343434"/>
                </a:solidFill>
              </a:rPr>
              <a:t>IDENT("y")</a:t>
            </a:r>
          </a:p>
          <a:p>
            <a:pPr algn="ctr">
              <a:buNone/>
              <a:defRPr sz="1013" b="0">
                <a:solidFill>
                  <a:srgbClr val="343434"/>
                </a:solidFill>
              </a:defRPr>
            </a:pPr>
            <a:r>
              <a:rPr sz="1013" b="0">
                <a:solidFill>
                  <a:srgbClr val="343434"/>
                </a:solidFill>
              </a:rPr>
              <a:t>ASSIGN ···</a:t>
            </a:r>
          </a:p>
        </p:txBody>
      </p:sp>
      <p:sp>
        <p:nvSpPr>
          <p:cNvPr id="25" name="pipeline-parser-label">
            <a:extLst>
              <a:ext uri="{FF2B5EF4-FFF2-40B4-BE49-F238E27FC236}">
                <a16:creationId xmlns:a16="http://schemas.microsoft.com/office/drawing/2014/main" id="{AFED48A2-8BAF-4255-83AA-0AE987BC7697}"/>
              </a:ext>
            </a:extLst>
          </p:cNvPr>
          <p:cNvSpPr>
            <a:spLocks noGrp="1"/>
          </p:cNvSpPr>
          <p:nvPr/>
        </p:nvSpPr>
        <p:spPr>
          <a:xfrm>
            <a:off x="5619750" y="1581150"/>
            <a:ext cx="1143000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777777"/>
                </a:solidFill>
              </a:defRPr>
            </a:pPr>
            <a:r>
              <a:rPr sz="1050" b="0">
                <a:solidFill>
                  <a:srgbClr val="777777"/>
                </a:solidFill>
              </a:rPr>
              <a:t>后续</a:t>
            </a:r>
          </a:p>
        </p:txBody>
      </p:sp>
      <p:sp>
        <p:nvSpPr>
          <p:cNvPr id="26" name="pipeline-parser">
            <a:extLst>
              <a:ext uri="{FF2B5EF4-FFF2-40B4-BE49-F238E27FC236}">
                <a16:creationId xmlns:a16="http://schemas.microsoft.com/office/drawing/2014/main" id="{CB2BEDDB-DE1A-495A-8D8A-F38B83910D3C}"/>
              </a:ext>
            </a:extLst>
          </p:cNvPr>
          <p:cNvSpPr>
            <a:spLocks noGrp="1"/>
          </p:cNvSpPr>
          <p:nvPr/>
        </p:nvSpPr>
        <p:spPr>
          <a:xfrm>
            <a:off x="5619750" y="1952625"/>
            <a:ext cx="1143000" cy="1695450"/>
          </a:xfrm>
          <a:prstGeom prst="roundRect">
            <a:avLst>
              <a:gd name="adj" fmla="val 6667"/>
            </a:avLst>
          </a:prstGeom>
          <a:solidFill>
            <a:srgbClr val="F7F7F7"/>
          </a:solidFill>
          <a:ln w="11430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20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Parser</a:t>
            </a:r>
          </a:p>
          <a:p>
            <a:endParaRPr sz="1200" b="0">
              <a:solidFill>
                <a:srgbClr val="343434"/>
              </a:solidFill>
            </a:endParaRPr>
          </a:p>
          <a:p>
            <a:pPr algn="ctr">
              <a:buNone/>
              <a:defRPr sz="1200" b="0">
                <a:solidFill>
                  <a:srgbClr val="343434"/>
                </a:solidFill>
              </a:defRPr>
            </a:pPr>
            <a:r>
              <a:rPr sz="1200" b="0">
                <a:solidFill>
                  <a:srgbClr val="343434"/>
                </a:solidFill>
              </a:rPr>
              <a:t>组合结构</a:t>
            </a:r>
          </a:p>
        </p:txBody>
      </p:sp>
      <p:sp>
        <p:nvSpPr>
          <p:cNvPr id="27" name="pipeline-ast-label">
            <a:extLst>
              <a:ext uri="{FF2B5EF4-FFF2-40B4-BE49-F238E27FC236}">
                <a16:creationId xmlns:a16="http://schemas.microsoft.com/office/drawing/2014/main" id="{36370611-8D3A-41C0-95A4-3978283A67E7}"/>
              </a:ext>
            </a:extLst>
          </p:cNvPr>
          <p:cNvSpPr>
            <a:spLocks noGrp="1"/>
          </p:cNvSpPr>
          <p:nvPr/>
        </p:nvSpPr>
        <p:spPr>
          <a:xfrm>
            <a:off x="7191375" y="1581150"/>
            <a:ext cx="1238250" cy="2857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777777"/>
                </a:solidFill>
              </a:defRPr>
            </a:pPr>
            <a:r>
              <a:rPr sz="1050" b="0">
                <a:solidFill>
                  <a:srgbClr val="777777"/>
                </a:solidFill>
              </a:rPr>
              <a:t>程序结构</a:t>
            </a:r>
          </a:p>
        </p:txBody>
      </p:sp>
      <p:sp>
        <p:nvSpPr>
          <p:cNvPr id="28" name="pipeline-ast">
            <a:extLst>
              <a:ext uri="{FF2B5EF4-FFF2-40B4-BE49-F238E27FC236}">
                <a16:creationId xmlns:a16="http://schemas.microsoft.com/office/drawing/2014/main" id="{792D0E1B-F8D7-4802-92C5-08D8E01AC37A}"/>
              </a:ext>
            </a:extLst>
          </p:cNvPr>
          <p:cNvSpPr>
            <a:spLocks noGrp="1"/>
          </p:cNvSpPr>
          <p:nvPr/>
        </p:nvSpPr>
        <p:spPr>
          <a:xfrm>
            <a:off x="7191375" y="1952625"/>
            <a:ext cx="1238250" cy="1695450"/>
          </a:xfrm>
          <a:prstGeom prst="roundRect">
            <a:avLst>
              <a:gd name="adj" fmla="val 6154"/>
            </a:avLst>
          </a:prstGeom>
          <a:solidFill>
            <a:srgbClr val="F7F7F7"/>
          </a:solidFill>
          <a:ln w="11430">
            <a:solidFill>
              <a:srgbClr val="D6D6D6"/>
            </a:solidFill>
            <a:prstDash val="solid"/>
          </a:ln>
        </p:spPr>
        <p:txBody>
          <a:bodyPr anchor="ctr"/>
          <a:lstStyle/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050" b="0">
                <a:solidFill>
                  <a:srgbClr val="343434"/>
                </a:solidFill>
              </a:rPr>
              <a:t>AST</a:t>
            </a:r>
          </a:p>
          <a:p>
            <a:endParaRPr sz="1050" b="0">
              <a:solidFill>
                <a:srgbClr val="343434"/>
              </a:solidFill>
            </a:endParaRPr>
          </a:p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050" b="0">
                <a:solidFill>
                  <a:srgbClr val="343434"/>
                </a:solidFill>
              </a:rPr>
              <a:t>Assign</a:t>
            </a:r>
          </a:p>
          <a:p>
            <a:pPr algn="ctr">
              <a:buNone/>
              <a:defRPr sz="1050" b="0">
                <a:solidFill>
                  <a:srgbClr val="343434"/>
                </a:solidFill>
              </a:defRPr>
            </a:pPr>
            <a:r>
              <a:rPr sz="1050" b="0">
                <a:solidFill>
                  <a:srgbClr val="343434"/>
                </a:solidFill>
              </a:rPr>
              <a:t> y  Add(x, 1)</a:t>
            </a:r>
          </a:p>
        </p:txBody>
      </p:sp>
    </p:spTree>
    <p:extLst>
      <p:ext uri="{BB962C8B-B14F-4D97-AF65-F5344CB8AC3E}">
        <p14:creationId xmlns:p14="http://schemas.microsoft.com/office/powerpoint/2010/main" val="209027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字符里没有“单词”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边界必须由语言规则定义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02359C0-8A7A-196E-DD58-8E6569619F09}" type="slidenum"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编译器看到的只是一串字符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FD6AB9A-5F9E-5F59-51AB-3C8734130965}" type="slidenum">
              <a:t>4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int adjust(int x) {</a:t>
            </a:r>
          </a:p>
          <a:p>
            <a:pPr algn="l">
              <a:buNone/>
              <a:defRPr sz="1275"/>
            </a:pPr>
            <a:r>
              <a:rPr sz="1275"/>
              <a:t>    int y = x + 1;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return y;</a:t>
            </a:r>
          </a:p>
          <a:p>
            <a:pPr algn="l">
              <a:buNone/>
              <a:defRPr sz="1275"/>
            </a:pPr>
            <a:r>
              <a:rPr sz="1275"/>
              <a:t>}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人会自动看出关键字、名字、括号和运算符；编译器的输入却只是 bytes / code points。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词法分析的第一项工作是切分（partition）：哪些相邻字符属于同一个单位？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人脑同时完成了切分和分类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E5B3003-2C54-13C6-9832-7637201064DE}" type="slidenum">
              <a:t>5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原始字符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我们读出的单位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 n t   y   =   x + 1 ;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字符本身没有标出边界，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空格也不总是分隔符。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int     关键字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y       标识符</a:t>
            </a:r>
          </a:p>
          <a:p>
            <a:pPr>
              <a:buNone/>
              <a:defRPr sz="1140"/>
            </a:pPr>
            <a:r>
              <a:rPr sz="1140"/>
              <a:t>=       赋值运算符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x       标识符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+       加法运算符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1       整数字面量</a:t>
            </a:r>
          </a:p>
          <a:p>
            <a:pPr>
              <a:buNone/>
              <a:defRPr sz="1140"/>
            </a:pPr>
            <a:r>
              <a:rPr sz="1140"/>
              <a:t>;       分号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Lexer 同时回答两个问题：这一段在哪里结束？它属于哪一类？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Lexer 把字符流变成 Token Stream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C630A04-5A25-9E0C-9436-126091DB86B3}" type="slidenum">
              <a:t>6</a:t>
            </a:fld>
            <a:endParaRPr/>
          </a:p>
        </p:txBody>
      </p:sp>
      <p:sp>
        <p:nvSpPr>
          <p:cNvPr id="5" name="divider-480-150">
            <a:extLst>
              <a:ext uri="{FF2B5EF4-FFF2-40B4-BE49-F238E27FC236}">
                <a16:creationId xmlns:a16="http://schemas.microsoft.com/office/drawing/2014/main" id="{A9F2B42E-E0EC-4819-B934-234C4C5A8E0B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9D9D9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left-head-15">
            <a:extLst>
              <a:ext uri="{FF2B5EF4-FFF2-40B4-BE49-F238E27FC236}">
                <a16:creationId xmlns:a16="http://schemas.microsoft.com/office/drawing/2014/main" id="{7E2812D6-D165-4070-BCE0-B61252CD2184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源程序</a:t>
            </a:r>
          </a:p>
        </p:txBody>
      </p:sp>
      <p:sp>
        <p:nvSpPr>
          <p:cNvPr id="7" name="right-head-15">
            <a:extLst>
              <a:ext uri="{FF2B5EF4-FFF2-40B4-BE49-F238E27FC236}">
                <a16:creationId xmlns:a16="http://schemas.microsoft.com/office/drawing/2014/main" id="{C9C4B2F0-CB1A-4E9A-8C29-419EA966B689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输出给 Parser</a:t>
            </a:r>
          </a:p>
        </p:txBody>
      </p:sp>
      <p:sp>
        <p:nvSpPr>
          <p:cNvPr id="8" name="left-bg-15">
            <a:extLst>
              <a:ext uri="{FF2B5EF4-FFF2-40B4-BE49-F238E27FC236}">
                <a16:creationId xmlns:a16="http://schemas.microsoft.com/office/drawing/2014/main" id="{0D2F19FB-08F8-441B-A9BE-4EABFFD82F88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left-code-15">
            <a:extLst>
              <a:ext uri="{FF2B5EF4-FFF2-40B4-BE49-F238E27FC236}">
                <a16:creationId xmlns:a16="http://schemas.microsoft.com/office/drawing/2014/main" id="{11B12C09-7DDE-4A29-8ACB-7EA89DAA124E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int y = x + 1;</a:t>
            </a: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endParaRPr sz="1088">
              <a:solidFill>
                <a:srgbClr val="3F3F3F"/>
              </a:solidFill>
            </a:endParaRP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各 Token 起始偏移（0-based）：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0, 4, 6, 8, 10, 12, 13</a:t>
            </a:r>
          </a:p>
        </p:txBody>
      </p:sp>
      <p:sp>
        <p:nvSpPr>
          <p:cNvPr id="10" name="right-bg-15">
            <a:extLst>
              <a:ext uri="{FF2B5EF4-FFF2-40B4-BE49-F238E27FC236}">
                <a16:creationId xmlns:a16="http://schemas.microsoft.com/office/drawing/2014/main" id="{8D2027AD-16E3-4BF6-8576-4B532400A343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right-code-15">
            <a:extLst>
              <a:ext uri="{FF2B5EF4-FFF2-40B4-BE49-F238E27FC236}">
                <a16:creationId xmlns:a16="http://schemas.microsoft.com/office/drawing/2014/main" id="{CCEB8452-103C-49B5-8854-1B2093FA2BB6}"/>
              </a:ext>
            </a:extLst>
          </p:cNvPr>
          <p:cNvSpPr>
            <a:spLocks noGrp="1"/>
          </p:cNvSpPr>
          <p:nvPr/>
        </p:nvSpPr>
        <p:spPr>
          <a:xfrm>
            <a:off x="50673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KW_INT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IDENT("y")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ASSIGN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IDENT("x")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PLUS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INT_LITERAL(1)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SEMICOLON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D2AD0146-56CB-4FA6-9F3B-5B620BE4C5B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73F726E7-0A83-4097-AC71-F784ACBA2D31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空白通常不会作为语法 Token 交给 Parser，但 Lexer 必须先识别它才能跳过它。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Token 是类别；lexeme 是本次匹配的文本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3D7D1C8-AE23-AA48-DF65-C742588DBE47}" type="slidenum">
              <a:t>7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Token kind：一个集合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Lexeme：集合中的一个实例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IDENTIFIER 表示：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所有合法标识符组成的集合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/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x, total, adjust, value2 ...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扫描 adjust 时：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kind = IDENTIFIER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lexeme = "adjust"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下次扫描 x，kind 相同，</a:t>
            </a:r>
          </a:p>
          <a:p>
            <a:pPr>
              <a:buNone/>
              <a:defRPr sz="1140"/>
            </a:pPr>
            <a:r>
              <a:rPr sz="1140"/>
              <a:t>lexeme 不同。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Parser 主要关心类别；名字解析、诊断等阶段还需要具体文本。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真实 Token 不只是“类别 + 字符串”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A58DA2A-B818-18A9-29C1-B697728D5BCE}" type="slidenum">
              <a:t>8</a:t>
            </a:fld>
            <a:endParaRPr/>
          </a:p>
        </p:txBody>
      </p:sp>
      <p:sp>
        <p:nvSpPr>
          <p:cNvPr id="5" name="intro">
            <a:extLst>
              <a:ext uri="{FF2B5EF4-FFF2-40B4-BE49-F238E27FC236}">
                <a16:creationId xmlns:a16="http://schemas.microsoft.com/office/drawing/2014/main" id="{8F16849B-FCCE-4593-B8B1-BF375261D80C}"/>
              </a:ext>
            </a:extLst>
          </p:cNvPr>
          <p:cNvSpPr>
            <a:spLocks noGrp="1"/>
          </p:cNvSpPr>
          <p:nvPr/>
        </p:nvSpPr>
        <p:spPr>
          <a:xfrm>
            <a:off x="552450" y="1352550"/>
            <a:ext cx="803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 b="0">
                <a:solidFill>
                  <a:srgbClr val="3F3F3F"/>
                </a:solidFill>
              </a:defRPr>
            </a:pPr>
            <a:r>
              <a:rPr sz="1275" b="0">
                <a:solidFill>
                  <a:srgbClr val="3F3F3F"/>
                </a:solidFill>
              </a:rPr>
              <a:t>一个 Token 要同时服务解析、语义分析和错误诊断。</a:t>
            </a:r>
          </a:p>
        </p:txBody>
      </p:sp>
      <p:sp>
        <p:nvSpPr>
          <p:cNvPr id="6" name="operation-table">
            <a:extLst>
              <a:ext uri="{FF2B5EF4-FFF2-40B4-BE49-F238E27FC236}">
                <a16:creationId xmlns:a16="http://schemas.microsoft.com/office/drawing/2014/main" id="{911CFF33-E9E8-4E0F-A711-0A708826D2B5}"/>
              </a:ext>
            </a:extLst>
          </p:cNvPr>
          <p:cNvSpPr>
            <a:spLocks noGrp="1"/>
          </p:cNvSpPr>
          <p:nvPr/>
        </p:nvSpPr>
        <p:spPr>
          <a:xfrm>
            <a:off x="552450" y="1790700"/>
            <a:ext cx="8039100" cy="234315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" name="header-operation">
            <a:extLst>
              <a:ext uri="{FF2B5EF4-FFF2-40B4-BE49-F238E27FC236}">
                <a16:creationId xmlns:a16="http://schemas.microsoft.com/office/drawing/2014/main" id="{43606D53-CBC6-4BF4-A90D-91694C908CCD}"/>
              </a:ext>
            </a:extLst>
          </p:cNvPr>
          <p:cNvSpPr>
            <a:spLocks noGrp="1"/>
          </p:cNvSpPr>
          <p:nvPr/>
        </p:nvSpPr>
        <p:spPr>
          <a:xfrm>
            <a:off x="742950" y="1914525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字段</a:t>
            </a:r>
          </a:p>
        </p:txBody>
      </p:sp>
      <p:sp>
        <p:nvSpPr>
          <p:cNvPr id="8" name="header-rule">
            <a:extLst>
              <a:ext uri="{FF2B5EF4-FFF2-40B4-BE49-F238E27FC236}">
                <a16:creationId xmlns:a16="http://schemas.microsoft.com/office/drawing/2014/main" id="{12FF8502-DFE6-4170-B36C-C0AA008FDF21}"/>
              </a:ext>
            </a:extLst>
          </p:cNvPr>
          <p:cNvSpPr>
            <a:spLocks noGrp="1"/>
          </p:cNvSpPr>
          <p:nvPr/>
        </p:nvSpPr>
        <p:spPr>
          <a:xfrm>
            <a:off x="2266950" y="1914525"/>
            <a:ext cx="32575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例子</a:t>
            </a:r>
          </a:p>
        </p:txBody>
      </p:sp>
      <p:sp>
        <p:nvSpPr>
          <p:cNvPr id="9" name="header-purpose">
            <a:extLst>
              <a:ext uri="{FF2B5EF4-FFF2-40B4-BE49-F238E27FC236}">
                <a16:creationId xmlns:a16="http://schemas.microsoft.com/office/drawing/2014/main" id="{4029FF7C-4C73-4B8E-9380-06587A871750}"/>
              </a:ext>
            </a:extLst>
          </p:cNvPr>
          <p:cNvSpPr>
            <a:spLocks noGrp="1"/>
          </p:cNvSpPr>
          <p:nvPr/>
        </p:nvSpPr>
        <p:spPr>
          <a:xfrm>
            <a:off x="5810250" y="1914525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后续用途</a:t>
            </a:r>
          </a:p>
        </p:txBody>
      </p:sp>
      <p:sp>
        <p:nvSpPr>
          <p:cNvPr id="10" name="separator-232">
            <a:extLst>
              <a:ext uri="{FF2B5EF4-FFF2-40B4-BE49-F238E27FC236}">
                <a16:creationId xmlns:a16="http://schemas.microsoft.com/office/drawing/2014/main" id="{AD037C21-7B68-42E7-B48D-EE5F744B97AF}"/>
              </a:ext>
            </a:extLst>
          </p:cNvPr>
          <p:cNvSpPr>
            <a:spLocks noGrp="1"/>
          </p:cNvSpPr>
          <p:nvPr/>
        </p:nvSpPr>
        <p:spPr>
          <a:xfrm>
            <a:off x="723900" y="220980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" name="separator-282">
            <a:extLst>
              <a:ext uri="{FF2B5EF4-FFF2-40B4-BE49-F238E27FC236}">
                <a16:creationId xmlns:a16="http://schemas.microsoft.com/office/drawing/2014/main" id="{CE01A581-5F28-44AB-87C0-E82610F61514}"/>
              </a:ext>
            </a:extLst>
          </p:cNvPr>
          <p:cNvSpPr>
            <a:spLocks noGrp="1"/>
          </p:cNvSpPr>
          <p:nvPr/>
        </p:nvSpPr>
        <p:spPr>
          <a:xfrm>
            <a:off x="723900" y="268605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" name="separator-332">
            <a:extLst>
              <a:ext uri="{FF2B5EF4-FFF2-40B4-BE49-F238E27FC236}">
                <a16:creationId xmlns:a16="http://schemas.microsoft.com/office/drawing/2014/main" id="{E4522685-F587-4C80-B40D-2DE00E4F6C00}"/>
              </a:ext>
            </a:extLst>
          </p:cNvPr>
          <p:cNvSpPr>
            <a:spLocks noGrp="1"/>
          </p:cNvSpPr>
          <p:nvPr/>
        </p:nvSpPr>
        <p:spPr>
          <a:xfrm>
            <a:off x="723900" y="316230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separator-382">
            <a:extLst>
              <a:ext uri="{FF2B5EF4-FFF2-40B4-BE49-F238E27FC236}">
                <a16:creationId xmlns:a16="http://schemas.microsoft.com/office/drawing/2014/main" id="{4AD4BAAF-65C0-469E-8B0F-B9FA5C0C90DA}"/>
              </a:ext>
            </a:extLst>
          </p:cNvPr>
          <p:cNvSpPr>
            <a:spLocks noGrp="1"/>
          </p:cNvSpPr>
          <p:nvPr/>
        </p:nvSpPr>
        <p:spPr>
          <a:xfrm>
            <a:off x="723900" y="363855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4" name="operation-0">
            <a:extLst>
              <a:ext uri="{FF2B5EF4-FFF2-40B4-BE49-F238E27FC236}">
                <a16:creationId xmlns:a16="http://schemas.microsoft.com/office/drawing/2014/main" id="{904C6AF3-9B2A-422A-A386-EDDEDD257EC3}"/>
              </a:ext>
            </a:extLst>
          </p:cNvPr>
          <p:cNvSpPr>
            <a:spLocks noGrp="1"/>
          </p:cNvSpPr>
          <p:nvPr/>
        </p:nvSpPr>
        <p:spPr>
          <a:xfrm>
            <a:off x="742950" y="228600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kind</a:t>
            </a:r>
          </a:p>
        </p:txBody>
      </p:sp>
      <p:sp>
        <p:nvSpPr>
          <p:cNvPr id="15" name="rule-0">
            <a:extLst>
              <a:ext uri="{FF2B5EF4-FFF2-40B4-BE49-F238E27FC236}">
                <a16:creationId xmlns:a16="http://schemas.microsoft.com/office/drawing/2014/main" id="{76E17E72-9CC5-4D93-874E-17431A0FADD4}"/>
              </a:ext>
            </a:extLst>
          </p:cNvPr>
          <p:cNvSpPr>
            <a:spLocks noGrp="1"/>
          </p:cNvSpPr>
          <p:nvPr/>
        </p:nvSpPr>
        <p:spPr>
          <a:xfrm>
            <a:off x="2266950" y="228600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IDENTIFIER</a:t>
            </a:r>
          </a:p>
        </p:txBody>
      </p:sp>
      <p:sp>
        <p:nvSpPr>
          <p:cNvPr id="16" name="purpose-0">
            <a:extLst>
              <a:ext uri="{FF2B5EF4-FFF2-40B4-BE49-F238E27FC236}">
                <a16:creationId xmlns:a16="http://schemas.microsoft.com/office/drawing/2014/main" id="{C3173881-F407-4520-A609-4397909BAF54}"/>
              </a:ext>
            </a:extLst>
          </p:cNvPr>
          <p:cNvSpPr>
            <a:spLocks noGrp="1"/>
          </p:cNvSpPr>
          <p:nvPr/>
        </p:nvSpPr>
        <p:spPr>
          <a:xfrm>
            <a:off x="5810250" y="22860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Parser 选择语法规则</a:t>
            </a:r>
          </a:p>
        </p:txBody>
      </p:sp>
      <p:sp>
        <p:nvSpPr>
          <p:cNvPr id="17" name="operation-1">
            <a:extLst>
              <a:ext uri="{FF2B5EF4-FFF2-40B4-BE49-F238E27FC236}">
                <a16:creationId xmlns:a16="http://schemas.microsoft.com/office/drawing/2014/main" id="{CF88F12E-2A20-46CF-8BE4-7C9FC82A0CDF}"/>
              </a:ext>
            </a:extLst>
          </p:cNvPr>
          <p:cNvSpPr>
            <a:spLocks noGrp="1"/>
          </p:cNvSpPr>
          <p:nvPr/>
        </p:nvSpPr>
        <p:spPr>
          <a:xfrm>
            <a:off x="742950" y="276225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lexeme / value</a:t>
            </a:r>
          </a:p>
        </p:txBody>
      </p:sp>
      <p:sp>
        <p:nvSpPr>
          <p:cNvPr id="18" name="rule-1">
            <a:extLst>
              <a:ext uri="{FF2B5EF4-FFF2-40B4-BE49-F238E27FC236}">
                <a16:creationId xmlns:a16="http://schemas.microsoft.com/office/drawing/2014/main" id="{7B681666-AE91-4D49-B537-CC432E8D5457}"/>
              </a:ext>
            </a:extLst>
          </p:cNvPr>
          <p:cNvSpPr>
            <a:spLocks noGrp="1"/>
          </p:cNvSpPr>
          <p:nvPr/>
        </p:nvSpPr>
        <p:spPr>
          <a:xfrm>
            <a:off x="2266950" y="276225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"adjust" / 42</a:t>
            </a:r>
          </a:p>
        </p:txBody>
      </p:sp>
      <p:sp>
        <p:nvSpPr>
          <p:cNvPr id="19" name="purpose-1">
            <a:extLst>
              <a:ext uri="{FF2B5EF4-FFF2-40B4-BE49-F238E27FC236}">
                <a16:creationId xmlns:a16="http://schemas.microsoft.com/office/drawing/2014/main" id="{4EE9D028-03E3-447F-8A20-7E7E68FEFA63}"/>
              </a:ext>
            </a:extLst>
          </p:cNvPr>
          <p:cNvSpPr>
            <a:spLocks noGrp="1"/>
          </p:cNvSpPr>
          <p:nvPr/>
        </p:nvSpPr>
        <p:spPr>
          <a:xfrm>
            <a:off x="5810250" y="27622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名字解析与常量处理</a:t>
            </a:r>
          </a:p>
        </p:txBody>
      </p:sp>
      <p:sp>
        <p:nvSpPr>
          <p:cNvPr id="20" name="operation-2">
            <a:extLst>
              <a:ext uri="{FF2B5EF4-FFF2-40B4-BE49-F238E27FC236}">
                <a16:creationId xmlns:a16="http://schemas.microsoft.com/office/drawing/2014/main" id="{BC6A4861-6027-43C7-B4A4-6B799F562B60}"/>
              </a:ext>
            </a:extLst>
          </p:cNvPr>
          <p:cNvSpPr>
            <a:spLocks noGrp="1"/>
          </p:cNvSpPr>
          <p:nvPr/>
        </p:nvSpPr>
        <p:spPr>
          <a:xfrm>
            <a:off x="742950" y="321945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source span</a:t>
            </a:r>
          </a:p>
        </p:txBody>
      </p:sp>
      <p:sp>
        <p:nvSpPr>
          <p:cNvPr id="21" name="rule-2">
            <a:extLst>
              <a:ext uri="{FF2B5EF4-FFF2-40B4-BE49-F238E27FC236}">
                <a16:creationId xmlns:a16="http://schemas.microsoft.com/office/drawing/2014/main" id="{61D3A49B-23D6-4975-9F32-201DED168C3B}"/>
              </a:ext>
            </a:extLst>
          </p:cNvPr>
          <p:cNvSpPr>
            <a:spLocks noGrp="1"/>
          </p:cNvSpPr>
          <p:nvPr/>
        </p:nvSpPr>
        <p:spPr>
          <a:xfrm>
            <a:off x="2266950" y="321945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line 3, col 9..15</a:t>
            </a:r>
          </a:p>
        </p:txBody>
      </p:sp>
      <p:sp>
        <p:nvSpPr>
          <p:cNvPr id="22" name="purpose-2">
            <a:extLst>
              <a:ext uri="{FF2B5EF4-FFF2-40B4-BE49-F238E27FC236}">
                <a16:creationId xmlns:a16="http://schemas.microsoft.com/office/drawing/2014/main" id="{FA44C3CD-DA0E-4DB8-A68A-A7BB07B4F519}"/>
              </a:ext>
            </a:extLst>
          </p:cNvPr>
          <p:cNvSpPr>
            <a:spLocks noGrp="1"/>
          </p:cNvSpPr>
          <p:nvPr/>
        </p:nvSpPr>
        <p:spPr>
          <a:xfrm>
            <a:off x="5810250" y="32194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定位错误与生成诊断</a:t>
            </a:r>
          </a:p>
        </p:txBody>
      </p:sp>
      <p:sp>
        <p:nvSpPr>
          <p:cNvPr id="23" name="operation-3">
            <a:extLst>
              <a:ext uri="{FF2B5EF4-FFF2-40B4-BE49-F238E27FC236}">
                <a16:creationId xmlns:a16="http://schemas.microsoft.com/office/drawing/2014/main" id="{BFBFE46D-C140-4626-91D1-C2FF65FE1AEB}"/>
              </a:ext>
            </a:extLst>
          </p:cNvPr>
          <p:cNvSpPr>
            <a:spLocks noGrp="1"/>
          </p:cNvSpPr>
          <p:nvPr/>
        </p:nvSpPr>
        <p:spPr>
          <a:xfrm>
            <a:off x="742950" y="369570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trivia（可选）</a:t>
            </a:r>
          </a:p>
        </p:txBody>
      </p:sp>
      <p:sp>
        <p:nvSpPr>
          <p:cNvPr id="24" name="rule-3">
            <a:extLst>
              <a:ext uri="{FF2B5EF4-FFF2-40B4-BE49-F238E27FC236}">
                <a16:creationId xmlns:a16="http://schemas.microsoft.com/office/drawing/2014/main" id="{DD4E3E40-80CB-4C3B-9BF6-999A40F28144}"/>
              </a:ext>
            </a:extLst>
          </p:cNvPr>
          <p:cNvSpPr>
            <a:spLocks noGrp="1"/>
          </p:cNvSpPr>
          <p:nvPr/>
        </p:nvSpPr>
        <p:spPr>
          <a:xfrm>
            <a:off x="2266950" y="369570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空白、注释</a:t>
            </a:r>
          </a:p>
        </p:txBody>
      </p:sp>
      <p:sp>
        <p:nvSpPr>
          <p:cNvPr id="25" name="purpose-3">
            <a:extLst>
              <a:ext uri="{FF2B5EF4-FFF2-40B4-BE49-F238E27FC236}">
                <a16:creationId xmlns:a16="http://schemas.microsoft.com/office/drawing/2014/main" id="{02FE04F4-16D8-420D-8FA0-530AAD7BD346}"/>
              </a:ext>
            </a:extLst>
          </p:cNvPr>
          <p:cNvSpPr>
            <a:spLocks noGrp="1"/>
          </p:cNvSpPr>
          <p:nvPr/>
        </p:nvSpPr>
        <p:spPr>
          <a:xfrm>
            <a:off x="5810250" y="36957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格式化器与源码工具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为什么 Token 必须携带源码位置？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88657AE-30A1-5A7A-6A7F-315D84436430}" type="slidenum">
              <a:t>9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int y = x + ;</a:t>
            </a:r>
          </a:p>
          <a:p>
            <a:pPr algn="l">
              <a:buNone/>
              <a:defRPr sz="1275"/>
            </a:pPr>
            <a:r>
              <a:rPr sz="1275"/>
              <a:t>            ^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后续 Parser 只看到 PLUS 与 SEMICOLON。如果 Token 不保留 span，它无法指出错误来自源文件的哪一段。AST 节点的位置也通常由 Token 合并得到。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Lexer 不只压缩字符；它还为整个前端建立源码“坐标系“，最好每一层都要能溯源到原程序。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Lexer 与 Parser 之间有一份明确契约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B7BEEEC-A170-5376-2B6E-CB54687B0CB1}" type="slidenum">
              <a:t>10</a:t>
            </a:fld>
            <a:endParaRPr/>
          </a:p>
        </p:txBody>
      </p:sp>
      <p:sp>
        <p:nvSpPr>
          <p:cNvPr id="5" name="divider-480-150">
            <a:extLst>
              <a:ext uri="{FF2B5EF4-FFF2-40B4-BE49-F238E27FC236}">
                <a16:creationId xmlns:a16="http://schemas.microsoft.com/office/drawing/2014/main" id="{A9F2B42E-E0EC-4819-B934-234C4C5A8E0B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9D9D9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left-head-15">
            <a:extLst>
              <a:ext uri="{FF2B5EF4-FFF2-40B4-BE49-F238E27FC236}">
                <a16:creationId xmlns:a16="http://schemas.microsoft.com/office/drawing/2014/main" id="{7E2812D6-D165-4070-BCE0-B61252CD2184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Lexer 提供</a:t>
            </a:r>
          </a:p>
        </p:txBody>
      </p:sp>
      <p:sp>
        <p:nvSpPr>
          <p:cNvPr id="7" name="right-head-15">
            <a:extLst>
              <a:ext uri="{FF2B5EF4-FFF2-40B4-BE49-F238E27FC236}">
                <a16:creationId xmlns:a16="http://schemas.microsoft.com/office/drawing/2014/main" id="{C9C4B2F0-CB1A-4E9A-8C29-419EA966B689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Parser 消费</a:t>
            </a:r>
          </a:p>
        </p:txBody>
      </p:sp>
      <p:sp>
        <p:nvSpPr>
          <p:cNvPr id="8" name="left-bg-15">
            <a:extLst>
              <a:ext uri="{FF2B5EF4-FFF2-40B4-BE49-F238E27FC236}">
                <a16:creationId xmlns:a16="http://schemas.microsoft.com/office/drawing/2014/main" id="{0D2F19FB-08F8-441B-A9BE-4EABFFD82F88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left-code-15">
            <a:extLst>
              <a:ext uri="{FF2B5EF4-FFF2-40B4-BE49-F238E27FC236}">
                <a16:creationId xmlns:a16="http://schemas.microsoft.com/office/drawing/2014/main" id="{11B12C09-7DDE-4A29-8ACB-7EA89DAA124E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nextToken() -&gt; Token</a:t>
            </a: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endParaRPr sz="1088">
              <a:solidFill>
                <a:srgbClr val="3F3F3F"/>
              </a:solidFill>
            </a:endParaRP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Token {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  kind,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  value / lexeme,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  span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}</a:t>
            </a:r>
          </a:p>
        </p:txBody>
      </p:sp>
      <p:sp>
        <p:nvSpPr>
          <p:cNvPr id="10" name="right-bg-15">
            <a:extLst>
              <a:ext uri="{FF2B5EF4-FFF2-40B4-BE49-F238E27FC236}">
                <a16:creationId xmlns:a16="http://schemas.microsoft.com/office/drawing/2014/main" id="{8D2027AD-16E3-4BF6-8576-4B532400A343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right-code-15">
            <a:extLst>
              <a:ext uri="{FF2B5EF4-FFF2-40B4-BE49-F238E27FC236}">
                <a16:creationId xmlns:a16="http://schemas.microsoft.com/office/drawing/2014/main" id="{CCEB8452-103C-49B5-8854-1B2093FA2BB6}"/>
              </a:ext>
            </a:extLst>
          </p:cNvPr>
          <p:cNvSpPr>
            <a:spLocks noGrp="1"/>
          </p:cNvSpPr>
          <p:nvPr/>
        </p:nvSpPr>
        <p:spPr>
          <a:xfrm>
            <a:off x="50673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只根据 kind 判断语法结构：</a:t>
            </a:r>
          </a:p>
          <a:p>
            <a:pPr algn="l">
              <a:buNone/>
              <a:defRPr sz="1013">
                <a:solidFill>
                  <a:srgbClr val="3F3F3F"/>
                </a:solidFill>
              </a:defRPr>
            </a:pPr>
            <a:endParaRPr sz="1088">
              <a:solidFill>
                <a:srgbClr val="3F3F3F"/>
              </a:solidFill>
            </a:endParaRP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KW_IF  LPAREN  IDENT ...</a:t>
            </a:r>
          </a:p>
          <a:p>
            <a:pPr algn="l">
              <a:buNone/>
              <a:defRPr sz="1013">
                <a:solidFill>
                  <a:srgbClr val="3F3F3F"/>
                </a:solidFill>
              </a:defRPr>
            </a:pPr>
            <a:endParaRPr sz="1088">
              <a:solidFill>
                <a:srgbClr val="3F3F3F"/>
              </a:solidFill>
            </a:endParaRP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需要诊断或构造 AST 时，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继续读取 value 与 span。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D2AD0146-56CB-4FA6-9F3B-5B620BE4C5B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73F726E7-0A83-4097-AC71-F784ACBA2D31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前端不是一段大函数，而是一系列有稳定输入输出的数据变换。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本讲目标：为一个小语言定义词法规约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469F5-17E8-47CB-A808-6C129B224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381125"/>
            <a:ext cx="8039100" cy="3667125"/>
          </a:xfrm>
        </p:spPr>
        <p:txBody>
          <a:bodyPr>
            <a:normAutofit/>
          </a:bodyPr>
          <a:lstStyle/>
          <a:p>
            <a:pPr>
              <a:buNone/>
              <a:defRPr sz="1725">
                <a:solidFill>
                  <a:srgbClr val="3F3F3F"/>
                </a:solidFill>
              </a:defRPr>
            </a:pPr>
            <a:r>
              <a:rPr sz="2000">
                <a:solidFill>
                  <a:srgbClr val="3F3F3F"/>
                </a:solidFill>
              </a:rPr>
              <a:t>学完后，你应该能够：</a:t>
            </a:r>
          </a:p>
          <a:p>
            <a:pPr>
              <a:buNone/>
              <a:defRPr sz="1725">
                <a:solidFill>
                  <a:srgbClr val="3F3F3F"/>
                </a:solidFill>
              </a:defRPr>
            </a:pPr>
            <a:r>
              <a:rPr sz="1725">
                <a:solidFill>
                  <a:srgbClr val="3F3F3F"/>
                </a:solidFill>
              </a:rPr>
              <a:t>•  </a:t>
            </a:r>
            <a:r>
              <a:rPr sz="1600">
                <a:solidFill>
                  <a:srgbClr val="3F3F3F"/>
                </a:solidFill>
              </a:rPr>
              <a:t>解释为什么 Lexer 不能用通用 split() 实现</a:t>
            </a:r>
          </a:p>
          <a:p>
            <a:pPr>
              <a:buNone/>
              <a:defRPr sz="1725">
                <a:solidFill>
                  <a:srgbClr val="3F3F3F"/>
                </a:solidFill>
              </a:defRPr>
            </a:pPr>
            <a:r>
              <a:rPr sz="1600">
                <a:solidFill>
                  <a:srgbClr val="3F3F3F"/>
                </a:solidFill>
              </a:rPr>
              <a:t>•  用正则表达式形式化描述常见 Token 模式</a:t>
            </a:r>
          </a:p>
          <a:p>
            <a:pPr>
              <a:buNone/>
              <a:defRPr sz="1725">
                <a:solidFill>
                  <a:srgbClr val="3F3F3F"/>
                </a:solidFill>
              </a:defRPr>
            </a:pPr>
            <a:r>
              <a:rPr sz="1600">
                <a:solidFill>
                  <a:srgbClr val="3F3F3F"/>
                </a:solidFill>
              </a:rPr>
              <a:t>•  把模式、优先级和动作组合成词法规约</a:t>
            </a:r>
          </a:p>
          <a:p>
            <a:pPr>
              <a:buNone/>
              <a:defRPr sz="1725">
                <a:solidFill>
                  <a:srgbClr val="3F3F3F"/>
                </a:solidFill>
              </a:defRPr>
            </a:pPr>
            <a:r>
              <a:rPr sz="1600">
                <a:solidFill>
                  <a:srgbClr val="3F3F3F"/>
                </a:solidFill>
              </a:rPr>
              <a:t>•  解释 maximal munch、规则优先级与错误恢复</a:t>
            </a:r>
            <a:endParaRPr sz="1725">
              <a:solidFill>
                <a:srgbClr val="3F3F3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0394428-F1DC-E5F6-DB0C-7DE31F3D8A23}" type="slidenum"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程序里的“分词”，为什么不能直接 split？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从寻找分隔符，转向匹配 Token 模式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DB16885-0D3F-A391-B669-3211DB3B26E8}" type="slidenum"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第一反应：像自然语言一样按空格分词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DD23107-4986-8758-3A93-3D74F35908CC}" type="slidenum">
              <a:t>13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精心加上空格的程序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看起来可行的机械方法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int y = x + 1 ;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人眼很自然地读成：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int | y | = | x | + | 1 | ;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source.split(/\s+/)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得到若干字符串片段，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再给每一段判断类别。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对这个例子，结果似乎正确</a:t>
            </a:r>
            <a:r>
              <a:rPr sz="1140">
                <a:solidFill>
                  <a:srgbClr val="3F3F3F"/>
                </a:solidFill>
              </a:rPr>
              <a:t>？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如果所有 Token 都由空格分开，词法分析确实只是简单分词。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反例：一个字符串常量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27921A4-25C4-3DB4-06B1-32693CEE2241}" type="slidenum">
              <a:t>14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print("a b");</a:t>
            </a:r>
          </a:p>
          <a:p>
            <a:endParaRPr sz="1275">
              <a:solidFill>
                <a:srgbClr val="3F3F3F"/>
              </a:solidFill>
            </a:endParaRP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split() -&gt;</a:t>
            </a:r>
          </a:p>
          <a:p>
            <a:pPr algn="l">
              <a:buNone/>
              <a:defRPr sz="1275"/>
            </a:pPr>
            <a:r>
              <a:rPr sz="1275"/>
              <a:t>  chunk 1: print("a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chunk 2: b");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空格位于 STRING 内部，不应切开 Token；与此同时，print、(、STRING、)、; 之间没有空格，却必须切成五个 Token。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程序语言没有统一分隔符：有空格未必是边界，没有空格也可能存在边界。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换个思路：Lexer 按 Token模式进行匹配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A83FA91-883A-0168-8075-96CEB9DCA3C2}" type="slidenum">
              <a:t>15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不是寻找 separator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而是从当前位置尝试模式（Pattern）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1">
                <a:solidFill>
                  <a:srgbClr val="3F3F3F"/>
                </a:solidFill>
              </a:rPr>
              <a:t>不存在一个字符总能表示 Token 边界</a:t>
            </a:r>
            <a:r>
              <a:rPr sz="1200" b="0">
                <a:solidFill>
                  <a:srgbClr val="3F3F3F"/>
                </a:solidFill>
              </a:rPr>
              <a:t>。</a:t>
            </a:r>
          </a:p>
          <a:p>
            <a:endParaRPr sz="120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空格、括号和运算符的作用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取决于当前匹配的 Token。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输入：print("a b");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      ^</a:t>
            </a:r>
          </a:p>
          <a:p>
            <a:endParaRPr sz="120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IDENT 模式匹配 print；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下一轮从 ( 开始，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再匹配 LPAREN 模式。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20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空白符也可以是一种模式（匹配到就跳过）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Lexer 重复进行“从当前位置匹配一种 Token 模式”，而不是先切开再分类。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人可以用自然语言描述 Token 模式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C9C7607-4BA3-B4DC-A00F-2E67A9FCFF7E}" type="slidenum">
              <a:t>16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名字与整数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字符串与运算符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Identifier：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以字母或下划线开头，</a:t>
            </a:r>
          </a:p>
          <a:p>
            <a:pPr>
              <a:buNone/>
              <a:defRPr sz="1140"/>
            </a:pPr>
            <a:r>
              <a:rPr sz="1140"/>
              <a:t>后接任意多个字母、数字或下划线。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/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Integer：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包含一个或多个数字。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String：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以双引号开始和结束，</a:t>
            </a:r>
          </a:p>
          <a:p>
            <a:pPr>
              <a:buNone/>
              <a:defRPr sz="1140"/>
            </a:pPr>
            <a:r>
              <a:rPr sz="1140"/>
              <a:t>中间包含允许出现的字符。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/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Operator：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+、&lt;=、==、&lt;&lt;= 等固定字符串。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自然语言给出了直觉，但还不够精确，也不能直接交给计算机执行。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latin typeface="Arial"/>
                <a:ea typeface="Arial"/>
                <a:cs typeface="Arial"/>
              </a:rPr>
              <a:t>形式化方案：把 Token 模式写成字符串集合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90F7333B-44AC-F7E9-D49D-FE92F45E0477}" type="slidenum">
              <a:t>17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L(IDENT) = { x, y, print, value2, _tmp, ... }</a:t>
            </a:r>
          </a:p>
          <a:p>
            <a:pPr algn="l">
              <a:buNone/>
              <a:defRPr sz="1275"/>
            </a:pPr>
            <a:r>
              <a:rPr sz="1275"/>
              <a:t>L(INT)   = { 0, 1, 2, 10, 42, ... }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L(LE)    = { &lt;= }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模式定义的不是某一个 lexeme，而是所有合法 lexeme 组成的</a:t>
            </a:r>
            <a:r>
              <a:rPr sz="1200" b="1">
                <a:solidFill>
                  <a:srgbClr val="3F3F3F"/>
                </a:solidFill>
              </a:rPr>
              <a:t>集合</a:t>
            </a:r>
            <a:r>
              <a:rPr sz="1200">
                <a:solidFill>
                  <a:srgbClr val="3F3F3F"/>
                </a:solidFill>
              </a:rPr>
              <a:t>。给定字符串是否属于这个集合，就是一个语言成员关系问题。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Token kind 可以看作一个字符串集合；lexeme 是集合中的一次具体匹配。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形式语言为“字符串集合”提供精确定义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1C6C81E-38B9-7560-621D-5A151A79DF9B}" type="slidenum">
              <a:t>18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字母表 Σ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Σ 上的语言 L（字符串集合）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允许使用的字符集合。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例如简化的 ASCII 子集：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字母、数字、空白、引号与各种标点。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由 Σ 中字符组成的一组字符串。</a:t>
            </a:r>
          </a:p>
          <a:p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L(IDENT)、L(INT)、L(STRING)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都</a:t>
            </a:r>
            <a:r>
              <a:rPr sz="1140">
                <a:solidFill>
                  <a:srgbClr val="3F3F3F"/>
                </a:solidFill>
              </a:rPr>
              <a:t>可以认为</a:t>
            </a:r>
            <a:r>
              <a:rPr sz="1140" b="0">
                <a:solidFill>
                  <a:srgbClr val="3F3F3F"/>
                </a:solidFill>
              </a:rPr>
              <a:t>是“形式语言”。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形式语言范围很大；词法分析通常选择能由正则表达式描述的正则语言（Regular Language）。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“正则语言”由几种基本正则构造生成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CCF91274-D221-1BB4-3BF9-836E3AD31EBE}" type="slidenum">
              <a:t>19</a:t>
            </a:fld>
            <a:endParaRPr/>
          </a:p>
        </p:txBody>
      </p:sp>
      <p:sp>
        <p:nvSpPr>
          <p:cNvPr id="5" name="intro">
            <a:extLst>
              <a:ext uri="{FF2B5EF4-FFF2-40B4-BE49-F238E27FC236}">
                <a16:creationId xmlns:a16="http://schemas.microsoft.com/office/drawing/2014/main" id="{8F16849B-FCCE-4593-B8B1-BF375261D80C}"/>
              </a:ext>
            </a:extLst>
          </p:cNvPr>
          <p:cNvSpPr>
            <a:spLocks noGrp="1"/>
          </p:cNvSpPr>
          <p:nvPr/>
        </p:nvSpPr>
        <p:spPr>
          <a:xfrm>
            <a:off x="552450" y="1352550"/>
            <a:ext cx="803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 b="0">
                <a:solidFill>
                  <a:srgbClr val="3F3F3F"/>
                </a:solidFill>
              </a:defRPr>
            </a:pPr>
            <a:r>
              <a:rPr sz="1275" b="0">
                <a:solidFill>
                  <a:srgbClr val="3F3F3F"/>
                </a:solidFill>
              </a:rPr>
              <a:t>从单字符与空串出发，反复使用连接、选择和重复；对应记号称为正则表达式。</a:t>
            </a:r>
          </a:p>
        </p:txBody>
      </p:sp>
      <p:sp>
        <p:nvSpPr>
          <p:cNvPr id="6" name="operation-table">
            <a:extLst>
              <a:ext uri="{FF2B5EF4-FFF2-40B4-BE49-F238E27FC236}">
                <a16:creationId xmlns:a16="http://schemas.microsoft.com/office/drawing/2014/main" id="{911CFF33-E9E8-4E0F-A711-0A708826D2B5}"/>
              </a:ext>
            </a:extLst>
          </p:cNvPr>
          <p:cNvSpPr>
            <a:spLocks noGrp="1"/>
          </p:cNvSpPr>
          <p:nvPr/>
        </p:nvSpPr>
        <p:spPr>
          <a:xfrm>
            <a:off x="552450" y="1790700"/>
            <a:ext cx="8039100" cy="234315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" name="header-operation">
            <a:extLst>
              <a:ext uri="{FF2B5EF4-FFF2-40B4-BE49-F238E27FC236}">
                <a16:creationId xmlns:a16="http://schemas.microsoft.com/office/drawing/2014/main" id="{43606D53-CBC6-4BF4-A90D-91694C908CCD}"/>
              </a:ext>
            </a:extLst>
          </p:cNvPr>
          <p:cNvSpPr>
            <a:spLocks noGrp="1"/>
          </p:cNvSpPr>
          <p:nvPr/>
        </p:nvSpPr>
        <p:spPr>
          <a:xfrm>
            <a:off x="742950" y="1914525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正则构造</a:t>
            </a:r>
          </a:p>
        </p:txBody>
      </p:sp>
      <p:sp>
        <p:nvSpPr>
          <p:cNvPr id="8" name="header-rule">
            <a:extLst>
              <a:ext uri="{FF2B5EF4-FFF2-40B4-BE49-F238E27FC236}">
                <a16:creationId xmlns:a16="http://schemas.microsoft.com/office/drawing/2014/main" id="{12FF8502-DFE6-4170-B36C-C0AA008FDF21}"/>
              </a:ext>
            </a:extLst>
          </p:cNvPr>
          <p:cNvSpPr>
            <a:spLocks noGrp="1"/>
          </p:cNvSpPr>
          <p:nvPr/>
        </p:nvSpPr>
        <p:spPr>
          <a:xfrm>
            <a:off x="2266950" y="1914525"/>
            <a:ext cx="32575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表示的语言</a:t>
            </a:r>
          </a:p>
        </p:txBody>
      </p:sp>
      <p:sp>
        <p:nvSpPr>
          <p:cNvPr id="9" name="header-purpose">
            <a:extLst>
              <a:ext uri="{FF2B5EF4-FFF2-40B4-BE49-F238E27FC236}">
                <a16:creationId xmlns:a16="http://schemas.microsoft.com/office/drawing/2014/main" id="{4029FF7C-4C73-4B8E-9380-06587A871750}"/>
              </a:ext>
            </a:extLst>
          </p:cNvPr>
          <p:cNvSpPr>
            <a:spLocks noGrp="1"/>
          </p:cNvSpPr>
          <p:nvPr/>
        </p:nvSpPr>
        <p:spPr>
          <a:xfrm>
            <a:off x="5810250" y="1914525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作用</a:t>
            </a:r>
          </a:p>
        </p:txBody>
      </p:sp>
      <p:sp>
        <p:nvSpPr>
          <p:cNvPr id="10" name="separator-232">
            <a:extLst>
              <a:ext uri="{FF2B5EF4-FFF2-40B4-BE49-F238E27FC236}">
                <a16:creationId xmlns:a16="http://schemas.microsoft.com/office/drawing/2014/main" id="{AD037C21-7B68-42E7-B48D-EE5F744B97AF}"/>
              </a:ext>
            </a:extLst>
          </p:cNvPr>
          <p:cNvSpPr>
            <a:spLocks noGrp="1"/>
          </p:cNvSpPr>
          <p:nvPr/>
        </p:nvSpPr>
        <p:spPr>
          <a:xfrm>
            <a:off x="723900" y="220980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" name="separator-282">
            <a:extLst>
              <a:ext uri="{FF2B5EF4-FFF2-40B4-BE49-F238E27FC236}">
                <a16:creationId xmlns:a16="http://schemas.microsoft.com/office/drawing/2014/main" id="{CE01A581-5F28-44AB-87C0-E82610F61514}"/>
              </a:ext>
            </a:extLst>
          </p:cNvPr>
          <p:cNvSpPr>
            <a:spLocks noGrp="1"/>
          </p:cNvSpPr>
          <p:nvPr/>
        </p:nvSpPr>
        <p:spPr>
          <a:xfrm>
            <a:off x="723900" y="268605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" name="separator-332">
            <a:extLst>
              <a:ext uri="{FF2B5EF4-FFF2-40B4-BE49-F238E27FC236}">
                <a16:creationId xmlns:a16="http://schemas.microsoft.com/office/drawing/2014/main" id="{E4522685-F587-4C80-B40D-2DE00E4F6C00}"/>
              </a:ext>
            </a:extLst>
          </p:cNvPr>
          <p:cNvSpPr>
            <a:spLocks noGrp="1"/>
          </p:cNvSpPr>
          <p:nvPr/>
        </p:nvSpPr>
        <p:spPr>
          <a:xfrm>
            <a:off x="723900" y="316230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separator-382">
            <a:extLst>
              <a:ext uri="{FF2B5EF4-FFF2-40B4-BE49-F238E27FC236}">
                <a16:creationId xmlns:a16="http://schemas.microsoft.com/office/drawing/2014/main" id="{4AD4BAAF-65C0-469E-8B0F-B9FA5C0C90DA}"/>
              </a:ext>
            </a:extLst>
          </p:cNvPr>
          <p:cNvSpPr>
            <a:spLocks noGrp="1"/>
          </p:cNvSpPr>
          <p:nvPr/>
        </p:nvSpPr>
        <p:spPr>
          <a:xfrm>
            <a:off x="723900" y="363855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4" name="operation-0">
            <a:extLst>
              <a:ext uri="{FF2B5EF4-FFF2-40B4-BE49-F238E27FC236}">
                <a16:creationId xmlns:a16="http://schemas.microsoft.com/office/drawing/2014/main" id="{904C6AF3-9B2A-422A-A386-EDDEDD257EC3}"/>
              </a:ext>
            </a:extLst>
          </p:cNvPr>
          <p:cNvSpPr>
            <a:spLocks noGrp="1"/>
          </p:cNvSpPr>
          <p:nvPr/>
        </p:nvSpPr>
        <p:spPr>
          <a:xfrm>
            <a:off x="742950" y="228600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'c' / ε</a:t>
            </a:r>
          </a:p>
        </p:txBody>
      </p:sp>
      <p:sp>
        <p:nvSpPr>
          <p:cNvPr id="15" name="rule-0">
            <a:extLst>
              <a:ext uri="{FF2B5EF4-FFF2-40B4-BE49-F238E27FC236}">
                <a16:creationId xmlns:a16="http://schemas.microsoft.com/office/drawing/2014/main" id="{76E17E72-9CC5-4D93-874E-17431A0FADD4}"/>
              </a:ext>
            </a:extLst>
          </p:cNvPr>
          <p:cNvSpPr>
            <a:spLocks noGrp="1"/>
          </p:cNvSpPr>
          <p:nvPr/>
        </p:nvSpPr>
        <p:spPr>
          <a:xfrm>
            <a:off x="2266950" y="228600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{ "c" } / { "" }</a:t>
            </a:r>
          </a:p>
        </p:txBody>
      </p:sp>
      <p:sp>
        <p:nvSpPr>
          <p:cNvPr id="16" name="purpose-0">
            <a:extLst>
              <a:ext uri="{FF2B5EF4-FFF2-40B4-BE49-F238E27FC236}">
                <a16:creationId xmlns:a16="http://schemas.microsoft.com/office/drawing/2014/main" id="{C3173881-F407-4520-A609-4397909BAF54}"/>
              </a:ext>
            </a:extLst>
          </p:cNvPr>
          <p:cNvSpPr>
            <a:spLocks noGrp="1"/>
          </p:cNvSpPr>
          <p:nvPr/>
        </p:nvSpPr>
        <p:spPr>
          <a:xfrm>
            <a:off x="5810250" y="22860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单字符与空串</a:t>
            </a:r>
          </a:p>
        </p:txBody>
      </p:sp>
      <p:sp>
        <p:nvSpPr>
          <p:cNvPr id="17" name="operation-1">
            <a:extLst>
              <a:ext uri="{FF2B5EF4-FFF2-40B4-BE49-F238E27FC236}">
                <a16:creationId xmlns:a16="http://schemas.microsoft.com/office/drawing/2014/main" id="{CF88F12E-2A20-46CF-8BE4-7C9FC82A0CDF}"/>
              </a:ext>
            </a:extLst>
          </p:cNvPr>
          <p:cNvSpPr>
            <a:spLocks noGrp="1"/>
          </p:cNvSpPr>
          <p:nvPr/>
        </p:nvSpPr>
        <p:spPr>
          <a:xfrm>
            <a:off x="742950" y="276225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AB</a:t>
            </a:r>
          </a:p>
        </p:txBody>
      </p:sp>
      <p:sp>
        <p:nvSpPr>
          <p:cNvPr id="18" name="rule-1">
            <a:extLst>
              <a:ext uri="{FF2B5EF4-FFF2-40B4-BE49-F238E27FC236}">
                <a16:creationId xmlns:a16="http://schemas.microsoft.com/office/drawing/2014/main" id="{7B681666-AE91-4D49-B537-CC432E8D5457}"/>
              </a:ext>
            </a:extLst>
          </p:cNvPr>
          <p:cNvSpPr>
            <a:spLocks noGrp="1"/>
          </p:cNvSpPr>
          <p:nvPr/>
        </p:nvSpPr>
        <p:spPr>
          <a:xfrm>
            <a:off x="2266950" y="276225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a∈L(A), b∈L(B) 的 ab</a:t>
            </a:r>
          </a:p>
        </p:txBody>
      </p:sp>
      <p:sp>
        <p:nvSpPr>
          <p:cNvPr id="19" name="purpose-1">
            <a:extLst>
              <a:ext uri="{FF2B5EF4-FFF2-40B4-BE49-F238E27FC236}">
                <a16:creationId xmlns:a16="http://schemas.microsoft.com/office/drawing/2014/main" id="{4EE9D028-03E3-447F-8A20-7E7E68FEFA63}"/>
              </a:ext>
            </a:extLst>
          </p:cNvPr>
          <p:cNvSpPr>
            <a:spLocks noGrp="1"/>
          </p:cNvSpPr>
          <p:nvPr/>
        </p:nvSpPr>
        <p:spPr>
          <a:xfrm>
            <a:off x="5810250" y="27622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连接</a:t>
            </a:r>
          </a:p>
        </p:txBody>
      </p:sp>
      <p:sp>
        <p:nvSpPr>
          <p:cNvPr id="20" name="operation-2">
            <a:extLst>
              <a:ext uri="{FF2B5EF4-FFF2-40B4-BE49-F238E27FC236}">
                <a16:creationId xmlns:a16="http://schemas.microsoft.com/office/drawing/2014/main" id="{BC6A4861-6027-43C7-B4A4-6B799F562B60}"/>
              </a:ext>
            </a:extLst>
          </p:cNvPr>
          <p:cNvSpPr>
            <a:spLocks noGrp="1"/>
          </p:cNvSpPr>
          <p:nvPr/>
        </p:nvSpPr>
        <p:spPr>
          <a:xfrm>
            <a:off x="742950" y="321945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A | B</a:t>
            </a:r>
          </a:p>
        </p:txBody>
      </p:sp>
      <p:sp>
        <p:nvSpPr>
          <p:cNvPr id="21" name="rule-2">
            <a:extLst>
              <a:ext uri="{FF2B5EF4-FFF2-40B4-BE49-F238E27FC236}">
                <a16:creationId xmlns:a16="http://schemas.microsoft.com/office/drawing/2014/main" id="{61D3A49B-23D6-4975-9F32-201DED168C3B}"/>
              </a:ext>
            </a:extLst>
          </p:cNvPr>
          <p:cNvSpPr>
            <a:spLocks noGrp="1"/>
          </p:cNvSpPr>
          <p:nvPr/>
        </p:nvSpPr>
        <p:spPr>
          <a:xfrm>
            <a:off x="2266950" y="321945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L(A) ∪ L(B)</a:t>
            </a:r>
          </a:p>
        </p:txBody>
      </p:sp>
      <p:sp>
        <p:nvSpPr>
          <p:cNvPr id="22" name="purpose-2">
            <a:extLst>
              <a:ext uri="{FF2B5EF4-FFF2-40B4-BE49-F238E27FC236}">
                <a16:creationId xmlns:a16="http://schemas.microsoft.com/office/drawing/2014/main" id="{FA44C3CD-DA0E-4DB8-A68A-A7BB07B4F519}"/>
              </a:ext>
            </a:extLst>
          </p:cNvPr>
          <p:cNvSpPr>
            <a:spLocks noGrp="1"/>
          </p:cNvSpPr>
          <p:nvPr/>
        </p:nvSpPr>
        <p:spPr>
          <a:xfrm>
            <a:off x="5810250" y="32194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选择</a:t>
            </a:r>
          </a:p>
        </p:txBody>
      </p:sp>
      <p:sp>
        <p:nvSpPr>
          <p:cNvPr id="23" name="operation-3">
            <a:extLst>
              <a:ext uri="{FF2B5EF4-FFF2-40B4-BE49-F238E27FC236}">
                <a16:creationId xmlns:a16="http://schemas.microsoft.com/office/drawing/2014/main" id="{BFBFE46D-C140-4626-91D1-C2FF65FE1AEB}"/>
              </a:ext>
            </a:extLst>
          </p:cNvPr>
          <p:cNvSpPr>
            <a:spLocks noGrp="1"/>
          </p:cNvSpPr>
          <p:nvPr/>
        </p:nvSpPr>
        <p:spPr>
          <a:xfrm>
            <a:off x="742950" y="369570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A*</a:t>
            </a:r>
          </a:p>
        </p:txBody>
      </p:sp>
      <p:sp>
        <p:nvSpPr>
          <p:cNvPr id="24" name="rule-3">
            <a:extLst>
              <a:ext uri="{FF2B5EF4-FFF2-40B4-BE49-F238E27FC236}">
                <a16:creationId xmlns:a16="http://schemas.microsoft.com/office/drawing/2014/main" id="{DD4E3E40-80CB-4C3B-9BF6-999A40F28144}"/>
              </a:ext>
            </a:extLst>
          </p:cNvPr>
          <p:cNvSpPr>
            <a:spLocks noGrp="1"/>
          </p:cNvSpPr>
          <p:nvPr/>
        </p:nvSpPr>
        <p:spPr>
          <a:xfrm>
            <a:off x="2266950" y="369570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A 重复零次或多次</a:t>
            </a:r>
          </a:p>
        </p:txBody>
      </p:sp>
      <p:sp>
        <p:nvSpPr>
          <p:cNvPr id="25" name="purpose-3">
            <a:extLst>
              <a:ext uri="{FF2B5EF4-FFF2-40B4-BE49-F238E27FC236}">
                <a16:creationId xmlns:a16="http://schemas.microsoft.com/office/drawing/2014/main" id="{02FE04F4-16D8-420D-8FA0-530AAD7BD346}"/>
              </a:ext>
            </a:extLst>
          </p:cNvPr>
          <p:cNvSpPr>
            <a:spLocks noGrp="1"/>
          </p:cNvSpPr>
          <p:nvPr/>
        </p:nvSpPr>
        <p:spPr>
          <a:xfrm>
            <a:off x="5810250" y="36957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重复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其他的常用正则写法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44E025A-983C-6D44-79C6-4612AACD43FC}" type="slidenum">
              <a:t>20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重复次数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字符集合与分组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A+  = A A*      一次或多次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A?  = A | ε      零次或一次</a:t>
            </a:r>
          </a:p>
          <a:p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这些写法提高可读性，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不增加表达能力。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[0-9]   十个数字的选择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[^"\n]  除引号和换行外的字符</a:t>
            </a:r>
          </a:p>
          <a:p>
            <a:pPr>
              <a:buNone/>
              <a:defRPr sz="1140"/>
            </a:pPr>
            <a:r>
              <a:rPr sz="1140"/>
              <a:t>(AB)    AB作为一个分组整体考虑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/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词法规约常使用工程化正则语法，但核心仍是连接、选择与重复。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从字符类别构造 Integer 与 Identifier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6DF2BE2-2DFA-1C03-677D-BDC2260D6D92}" type="slidenum">
              <a:t>21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非负整数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标识符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digit   = [0-9]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integer = digit+</a:t>
            </a:r>
          </a:p>
          <a:p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匹配：0, 7, 42, 2026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不匹配："", -42, 3.14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start = [A-Za-z_]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rest  = [A-Za-z0-9_]</a:t>
            </a:r>
          </a:p>
          <a:p>
            <a:pPr>
              <a:buNone/>
              <a:defRPr sz="1140"/>
            </a:pPr>
            <a:r>
              <a:rPr sz="1140"/>
              <a:t>identifier = start rest*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/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匹配：x, value2, _tmp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不匹配：2value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正则把自然语言中的“开头”“后续”和“一个或多个”变成可检查的定义。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STRING 模式解释了 split() 的反例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BB18BA8-60F4-C50D-CD9B-1BB87D3E8506}" type="slidenum">
              <a:t>22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369466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>
                <a:solidFill>
                  <a:srgbClr val="3F3F3F"/>
                </a:solidFill>
              </a:rPr>
              <a:t>quote       = U+0022    // 双引号字符</a:t>
            </a:r>
          </a:p>
          <a:p>
            <a:pPr algn="l">
              <a:buNone/>
              <a:defRPr sz="1275"/>
            </a:pPr>
            <a:r>
              <a:t>contentChar = [A-Za-z0-9 ]  // 最后一项是空格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>
                <a:solidFill>
                  <a:srgbClr val="3F3F3F"/>
                </a:solidFill>
              </a:rPr>
              <a:t>STRING      = quote contentChar* quote</a:t>
            </a:r>
          </a:p>
          <a:p>
            <a:endParaRPr>
              <a:solidFill>
                <a:srgbClr val="3F3F3F"/>
              </a:solidFill>
            </a:endParaRP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>
                <a:solidFill>
                  <a:srgbClr val="3F3F3F"/>
                </a:solidFill>
              </a:rPr>
              <a:t>输入：print("a b");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>
                <a:solidFill>
                  <a:srgbClr val="3F3F3F"/>
                </a:solidFill>
              </a:rPr>
              <a:t>STRING lexeme = "a b"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模式决定边界：同一个空格在普通代码中可被跳过，在 STRING 内部却属于 lexeme的一部分。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5B944-2ED9-47EB-8A88-9B9C6188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把多个模式合成一份词法规约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2FD04-0E4E-417B-BC59-5D2DFB36F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有了模式匹配，怎么变成完整的词法分析规则？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A59AF09-D197-0193-A7DE-FAAF0B691058}" type="slidenum"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467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词法规约把模式绑定到动作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3AE1AE4-D79E-94D6-E825-3FC6C21A77D2}" type="slidenum">
              <a:t>24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每一行不仅说明什么文本合法，还规定匹配后返回什么、是否转换值以及是否跳过。</a:t>
            </a:r>
            <a:r>
              <a:rPr sz="1200">
                <a:solidFill>
                  <a:srgbClr val="FF0000"/>
                </a:solidFill>
              </a:rPr>
              <a:t>规则的排列顺序也属于规约的一部分。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正则表达式描述单个模式；词法规约描述所有模式怎样共同服务 Parser。</a:t>
            </a:r>
          </a:p>
        </p:txBody>
      </p:sp>
      <p:graphicFrame>
        <p:nvGraphicFramePr>
          <p:cNvPr id="17" name="表格 16"/>
          <p:cNvGraphicFramePr/>
          <p:nvPr/>
        </p:nvGraphicFramePr>
        <p:xfrm>
          <a:off x="857250" y="1647825"/>
          <a:ext cx="7429500" cy="1714500"/>
        </p:xfrm>
        <a:graphic>
          <a:graphicData uri="http://schemas.openxmlformats.org/drawingml/2006/table">
            <a:tbl>
              <a:tblPr/>
              <a:tblGrid>
                <a:gridCol w="1571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6384C"/>
                          </a:solidFill>
                          <a:latin typeface="Arial"/>
                          <a:ea typeface="Arial"/>
                          <a:cs typeface="Arial"/>
                        </a:rPr>
                        <a:t>规则名</a:t>
                      </a:r>
                    </a:p>
                  </a:txBody>
                  <a:tcPr marL="114300" marR="76200" marT="28575" marB="28575" anchor="ctr"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6384C"/>
                          </a:solidFill>
                          <a:latin typeface="Arial"/>
                          <a:ea typeface="Arial"/>
                          <a:cs typeface="Arial"/>
                        </a:rPr>
                        <a:t>匹配模式</a:t>
                      </a:r>
                    </a:p>
                  </a:txBody>
                  <a:tcPr marL="114300" marR="76200" marT="28575" marB="28575" anchor="ctr"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C6384C"/>
                          </a:solidFill>
                          <a:latin typeface="Arial"/>
                          <a:ea typeface="Arial"/>
                          <a:cs typeface="Arial"/>
                        </a:rPr>
                        <a:t>动作</a:t>
                      </a:r>
                    </a:p>
                  </a:txBody>
                  <a:tcPr marL="114300" marR="76200" marT="28575" marB="28575" anchor="ctr">
                    <a:solidFill>
                      <a:srgbClr val="FC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C6384C"/>
                          </a:solidFill>
                          <a:latin typeface="Consolas"/>
                          <a:ea typeface="Consolas"/>
                          <a:cs typeface="Consolas"/>
                        </a:rPr>
                        <a:t>WHITESPACE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[ \t\r\n]+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skip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C6384C"/>
                          </a:solidFill>
                          <a:latin typeface="Consolas"/>
                          <a:ea typeface="Consolas"/>
                          <a:cs typeface="Consolas"/>
                        </a:rPr>
                        <a:t>KW_INT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'int'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emit KW_INT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C6384C"/>
                          </a:solidFill>
                          <a:latin typeface="Consolas"/>
                          <a:ea typeface="Consolas"/>
                          <a:cs typeface="Consolas"/>
                        </a:rPr>
                        <a:t>IDENT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[A-Za-z_][A-Za-z0-9_]*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emit IDENT(text)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C6384C"/>
                          </a:solidFill>
                          <a:latin typeface="Consolas"/>
                          <a:ea typeface="Consolas"/>
                          <a:cs typeface="Consolas"/>
                        </a:rPr>
                        <a:t>INT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[0-9]+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emit INT(value)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C6384C"/>
                          </a:solidFill>
                          <a:latin typeface="Consolas"/>
                          <a:ea typeface="Consolas"/>
                          <a:cs typeface="Consolas"/>
                        </a:rPr>
                        <a:t>PLUS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'+'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333333"/>
                          </a:solidFill>
                          <a:latin typeface="Consolas"/>
                          <a:ea typeface="Consolas"/>
                          <a:cs typeface="Consolas"/>
                        </a:rPr>
                        <a:t>emit PLUS</a:t>
                      </a:r>
                    </a:p>
                  </a:txBody>
                  <a:tcPr marL="114300" marR="76200" marT="28575" marB="285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>
                <a:solidFill>
                  <a:srgbClr val="BE384B"/>
                </a:solidFill>
                <a:latin typeface="Arial"/>
                <a:ea typeface="Arial"/>
                <a:cs typeface="Arial"/>
              </a:rPr>
              <a:t>模式</a:t>
            </a: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匹配文本，动作</a:t>
            </a:r>
            <a:r>
              <a:rPr sz="3225">
                <a:solidFill>
                  <a:srgbClr val="BE384B"/>
                </a:solidFill>
                <a:latin typeface="Arial"/>
                <a:ea typeface="Arial"/>
                <a:cs typeface="Arial"/>
              </a:rPr>
              <a:t>（Action）</a:t>
            </a: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产生数据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AB55966-FA28-BC73-EA9E-53DF014DF033}" type="slidenum">
              <a:t>25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模式：识别 lexeme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动作：产生前端数据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IDENT = [A-Za-z_][A-Za-z0-9_]*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回答：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当前位置开始的哪些字符串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属于 L(IDENT)？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emit IDENT(text, span)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回答：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匹配成功后返回什么 Token，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怎样计算 value 与位置？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Pattern 决定匹配哪些文本，Action 决定匹配成功后产生什么数据。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常见规则最终落到三类动作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2F15020-66A7-620A-7B7A-C05C4312DEAE}" type="slidenum">
              <a:t>26</a:t>
            </a:fld>
            <a:endParaRPr/>
          </a:p>
        </p:txBody>
      </p:sp>
      <p:sp>
        <p:nvSpPr>
          <p:cNvPr id="5" name="heading-0">
            <a:extLst>
              <a:ext uri="{FF2B5EF4-FFF2-40B4-BE49-F238E27FC236}">
                <a16:creationId xmlns:a16="http://schemas.microsoft.com/office/drawing/2014/main" id="{735CA19D-1F18-462E-A066-E80097143B05}"/>
              </a:ext>
            </a:extLst>
          </p:cNvPr>
          <p:cNvSpPr>
            <a:spLocks noGrp="1"/>
          </p:cNvSpPr>
          <p:nvPr/>
        </p:nvSpPr>
        <p:spPr>
          <a:xfrm>
            <a:off x="57150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emit</a:t>
            </a:r>
          </a:p>
        </p:txBody>
      </p:sp>
      <p:sp>
        <p:nvSpPr>
          <p:cNvPr id="6" name="panel-0">
            <a:extLst>
              <a:ext uri="{FF2B5EF4-FFF2-40B4-BE49-F238E27FC236}">
                <a16:creationId xmlns:a16="http://schemas.microsoft.com/office/drawing/2014/main" id="{288AC704-5F88-41AE-A1E6-B383F92BACE4}"/>
              </a:ext>
            </a:extLst>
          </p:cNvPr>
          <p:cNvSpPr>
            <a:spLocks noGrp="1"/>
          </p:cNvSpPr>
          <p:nvPr/>
        </p:nvSpPr>
        <p:spPr>
          <a:xfrm>
            <a:off x="49530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" name="content-0">
            <a:extLst>
              <a:ext uri="{FF2B5EF4-FFF2-40B4-BE49-F238E27FC236}">
                <a16:creationId xmlns:a16="http://schemas.microsoft.com/office/drawing/2014/main" id="{CF9180A3-78B6-420E-885C-8090ADFC6E4B}"/>
              </a:ext>
            </a:extLst>
          </p:cNvPr>
          <p:cNvSpPr>
            <a:spLocks noGrp="1"/>
          </p:cNvSpPr>
          <p:nvPr/>
        </p:nvSpPr>
        <p:spPr>
          <a:xfrm>
            <a:off x="65722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产生 Token</a:t>
            </a:r>
          </a:p>
          <a:p>
            <a:endParaRPr sz="1200" b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IDENT(text)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INT(value)</a:t>
            </a:r>
          </a:p>
          <a:p>
            <a:pPr>
              <a:buNone/>
              <a:defRPr sz="1065"/>
            </a:pPr>
            <a:r>
              <a:rPr sz="1200"/>
              <a:t>PLUS</a:t>
            </a:r>
          </a:p>
        </p:txBody>
      </p:sp>
      <p:sp>
        <p:nvSpPr>
          <p:cNvPr id="8" name="heading-1">
            <a:extLst>
              <a:ext uri="{FF2B5EF4-FFF2-40B4-BE49-F238E27FC236}">
                <a16:creationId xmlns:a16="http://schemas.microsoft.com/office/drawing/2014/main" id="{14F02AEE-2C86-458A-B18A-35812681994E}"/>
              </a:ext>
            </a:extLst>
          </p:cNvPr>
          <p:cNvSpPr>
            <a:spLocks noGrp="1"/>
          </p:cNvSpPr>
          <p:nvPr/>
        </p:nvSpPr>
        <p:spPr>
          <a:xfrm>
            <a:off x="344805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skip</a:t>
            </a:r>
          </a:p>
        </p:txBody>
      </p:sp>
      <p:sp>
        <p:nvSpPr>
          <p:cNvPr id="9" name="panel-1">
            <a:extLst>
              <a:ext uri="{FF2B5EF4-FFF2-40B4-BE49-F238E27FC236}">
                <a16:creationId xmlns:a16="http://schemas.microsoft.com/office/drawing/2014/main" id="{8A3B3AD2-DA50-4769-972D-BFDCF772DBF4}"/>
              </a:ext>
            </a:extLst>
          </p:cNvPr>
          <p:cNvSpPr>
            <a:spLocks noGrp="1"/>
          </p:cNvSpPr>
          <p:nvPr/>
        </p:nvSpPr>
        <p:spPr>
          <a:xfrm>
            <a:off x="337185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content-1">
            <a:extLst>
              <a:ext uri="{FF2B5EF4-FFF2-40B4-BE49-F238E27FC236}">
                <a16:creationId xmlns:a16="http://schemas.microsoft.com/office/drawing/2014/main" id="{7B71DFB4-61A8-4B02-A9AC-2B259A994094}"/>
              </a:ext>
            </a:extLst>
          </p:cNvPr>
          <p:cNvSpPr>
            <a:spLocks noGrp="1"/>
          </p:cNvSpPr>
          <p:nvPr/>
        </p:nvSpPr>
        <p:spPr>
          <a:xfrm>
            <a:off x="353377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消费输入但不交给 Parser</a:t>
            </a:r>
          </a:p>
          <a:p>
            <a:pPr>
              <a:buNone/>
              <a:defRPr sz="1065">
                <a:solidFill>
                  <a:srgbClr val="3F3F3F"/>
                </a:solidFill>
              </a:defRPr>
            </a:pPr>
            <a:endParaRPr sz="1200" b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空白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普通注释</a:t>
            </a:r>
          </a:p>
        </p:txBody>
      </p:sp>
      <p:sp>
        <p:nvSpPr>
          <p:cNvPr id="11" name="heading-2">
            <a:extLst>
              <a:ext uri="{FF2B5EF4-FFF2-40B4-BE49-F238E27FC236}">
                <a16:creationId xmlns:a16="http://schemas.microsoft.com/office/drawing/2014/main" id="{4A56EEA5-9FA4-4E06-ADDA-B1B95834B2E2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control</a:t>
            </a:r>
          </a:p>
        </p:txBody>
      </p:sp>
      <p:sp>
        <p:nvSpPr>
          <p:cNvPr id="12" name="panel-2">
            <a:extLst>
              <a:ext uri="{FF2B5EF4-FFF2-40B4-BE49-F238E27FC236}">
                <a16:creationId xmlns:a16="http://schemas.microsoft.com/office/drawing/2014/main" id="{43E94365-E028-42BF-B1FB-8A6350242466}"/>
              </a:ext>
            </a:extLst>
          </p:cNvPr>
          <p:cNvSpPr>
            <a:spLocks noGrp="1"/>
          </p:cNvSpPr>
          <p:nvPr/>
        </p:nvSpPr>
        <p:spPr>
          <a:xfrm>
            <a:off x="624840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content-2">
            <a:extLst>
              <a:ext uri="{FF2B5EF4-FFF2-40B4-BE49-F238E27FC236}">
                <a16:creationId xmlns:a16="http://schemas.microsoft.com/office/drawing/2014/main" id="{3EBFCA79-2BAF-456B-A2A6-AAAC8DBB32AC}"/>
              </a:ext>
            </a:extLst>
          </p:cNvPr>
          <p:cNvSpPr>
            <a:spLocks noGrp="1"/>
          </p:cNvSpPr>
          <p:nvPr/>
        </p:nvSpPr>
        <p:spPr>
          <a:xfrm>
            <a:off x="641032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报告非法字符</a:t>
            </a:r>
          </a:p>
          <a:p>
            <a:pPr>
              <a:buNone/>
              <a:defRPr sz="1065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或切换 Lexer mode</a:t>
            </a:r>
          </a:p>
          <a:p>
            <a:pPr algn="l">
              <a:buNone/>
              <a:defRPr sz="1050" b="0">
                <a:solidFill>
                  <a:srgbClr val="3F3F3F"/>
                </a:solidFill>
              </a:defRPr>
            </a:pPr>
            <a:endParaRPr sz="120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字符串、嵌套注释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执行规约：测试当前位置的合法前缀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8AD4375-9F50-F53A-6F9F-DD8473067C05}" type="slidenum">
              <a:t>27</a:t>
            </a:fld>
            <a:endParaRPr/>
          </a:p>
        </p:txBody>
      </p:sp>
      <p:sp>
        <p:nvSpPr>
          <p:cNvPr id="5" name="intro">
            <a:extLst>
              <a:ext uri="{FF2B5EF4-FFF2-40B4-BE49-F238E27FC236}">
                <a16:creationId xmlns:a16="http://schemas.microsoft.com/office/drawing/2014/main" id="{8F16849B-FCCE-4593-B8B1-BF375261D80C}"/>
              </a:ext>
            </a:extLst>
          </p:cNvPr>
          <p:cNvSpPr>
            <a:spLocks noGrp="1"/>
          </p:cNvSpPr>
          <p:nvPr/>
        </p:nvSpPr>
        <p:spPr>
          <a:xfrm>
            <a:off x="552450" y="1352550"/>
            <a:ext cx="803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 b="0">
                <a:solidFill>
                  <a:srgbClr val="3F3F3F"/>
                </a:solidFill>
              </a:defRPr>
            </a:pPr>
            <a:r>
              <a:rPr sz="1275" b="0">
                <a:solidFill>
                  <a:srgbClr val="3F3F3F"/>
                </a:solidFill>
              </a:rPr>
              <a:t>输入 foo+3，扫描指针位于第一个字符。</a:t>
            </a:r>
          </a:p>
        </p:txBody>
      </p:sp>
      <p:sp>
        <p:nvSpPr>
          <p:cNvPr id="6" name="operation-table">
            <a:extLst>
              <a:ext uri="{FF2B5EF4-FFF2-40B4-BE49-F238E27FC236}">
                <a16:creationId xmlns:a16="http://schemas.microsoft.com/office/drawing/2014/main" id="{911CFF33-E9E8-4E0F-A711-0A708826D2B5}"/>
              </a:ext>
            </a:extLst>
          </p:cNvPr>
          <p:cNvSpPr>
            <a:spLocks noGrp="1"/>
          </p:cNvSpPr>
          <p:nvPr/>
        </p:nvSpPr>
        <p:spPr>
          <a:xfrm>
            <a:off x="552450" y="1790700"/>
            <a:ext cx="8039100" cy="234315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" name="header-operation">
            <a:extLst>
              <a:ext uri="{FF2B5EF4-FFF2-40B4-BE49-F238E27FC236}">
                <a16:creationId xmlns:a16="http://schemas.microsoft.com/office/drawing/2014/main" id="{43606D53-CBC6-4BF4-A90D-91694C908CCD}"/>
              </a:ext>
            </a:extLst>
          </p:cNvPr>
          <p:cNvSpPr>
            <a:spLocks noGrp="1"/>
          </p:cNvSpPr>
          <p:nvPr/>
        </p:nvSpPr>
        <p:spPr>
          <a:xfrm>
            <a:off x="742950" y="1914525"/>
            <a:ext cx="1381125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候选前缀</a:t>
            </a:r>
          </a:p>
        </p:txBody>
      </p:sp>
      <p:sp>
        <p:nvSpPr>
          <p:cNvPr id="8" name="header-rule">
            <a:extLst>
              <a:ext uri="{FF2B5EF4-FFF2-40B4-BE49-F238E27FC236}">
                <a16:creationId xmlns:a16="http://schemas.microsoft.com/office/drawing/2014/main" id="{12FF8502-DFE6-4170-B36C-C0AA008FDF21}"/>
              </a:ext>
            </a:extLst>
          </p:cNvPr>
          <p:cNvSpPr>
            <a:spLocks noGrp="1"/>
          </p:cNvSpPr>
          <p:nvPr/>
        </p:nvSpPr>
        <p:spPr>
          <a:xfrm>
            <a:off x="2266950" y="1914525"/>
            <a:ext cx="32575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匹配的规则</a:t>
            </a:r>
          </a:p>
        </p:txBody>
      </p:sp>
      <p:sp>
        <p:nvSpPr>
          <p:cNvPr id="9" name="header-purpose">
            <a:extLst>
              <a:ext uri="{FF2B5EF4-FFF2-40B4-BE49-F238E27FC236}">
                <a16:creationId xmlns:a16="http://schemas.microsoft.com/office/drawing/2014/main" id="{4029FF7C-4C73-4B8E-9380-06587A871750}"/>
              </a:ext>
            </a:extLst>
          </p:cNvPr>
          <p:cNvSpPr>
            <a:spLocks noGrp="1"/>
          </p:cNvSpPr>
          <p:nvPr/>
        </p:nvSpPr>
        <p:spPr>
          <a:xfrm>
            <a:off x="5810250" y="1914525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当前结论</a:t>
            </a:r>
          </a:p>
        </p:txBody>
      </p:sp>
      <p:sp>
        <p:nvSpPr>
          <p:cNvPr id="10" name="separator-232">
            <a:extLst>
              <a:ext uri="{FF2B5EF4-FFF2-40B4-BE49-F238E27FC236}">
                <a16:creationId xmlns:a16="http://schemas.microsoft.com/office/drawing/2014/main" id="{AD037C21-7B68-42E7-B48D-EE5F744B97AF}"/>
              </a:ext>
            </a:extLst>
          </p:cNvPr>
          <p:cNvSpPr>
            <a:spLocks noGrp="1"/>
          </p:cNvSpPr>
          <p:nvPr/>
        </p:nvSpPr>
        <p:spPr>
          <a:xfrm>
            <a:off x="723900" y="220980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1" name="separator-282">
            <a:extLst>
              <a:ext uri="{FF2B5EF4-FFF2-40B4-BE49-F238E27FC236}">
                <a16:creationId xmlns:a16="http://schemas.microsoft.com/office/drawing/2014/main" id="{CE01A581-5F28-44AB-87C0-E82610F61514}"/>
              </a:ext>
            </a:extLst>
          </p:cNvPr>
          <p:cNvSpPr>
            <a:spLocks noGrp="1"/>
          </p:cNvSpPr>
          <p:nvPr/>
        </p:nvSpPr>
        <p:spPr>
          <a:xfrm>
            <a:off x="723900" y="268605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2" name="separator-332">
            <a:extLst>
              <a:ext uri="{FF2B5EF4-FFF2-40B4-BE49-F238E27FC236}">
                <a16:creationId xmlns:a16="http://schemas.microsoft.com/office/drawing/2014/main" id="{E4522685-F587-4C80-B40D-2DE00E4F6C00}"/>
              </a:ext>
            </a:extLst>
          </p:cNvPr>
          <p:cNvSpPr>
            <a:spLocks noGrp="1"/>
          </p:cNvSpPr>
          <p:nvPr/>
        </p:nvSpPr>
        <p:spPr>
          <a:xfrm>
            <a:off x="723900" y="316230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separator-382">
            <a:extLst>
              <a:ext uri="{FF2B5EF4-FFF2-40B4-BE49-F238E27FC236}">
                <a16:creationId xmlns:a16="http://schemas.microsoft.com/office/drawing/2014/main" id="{4AD4BAAF-65C0-469E-8B0F-B9FA5C0C90DA}"/>
              </a:ext>
            </a:extLst>
          </p:cNvPr>
          <p:cNvSpPr>
            <a:spLocks noGrp="1"/>
          </p:cNvSpPr>
          <p:nvPr/>
        </p:nvSpPr>
        <p:spPr>
          <a:xfrm>
            <a:off x="723900" y="3638550"/>
            <a:ext cx="7696200" cy="9525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4" name="operation-0">
            <a:extLst>
              <a:ext uri="{FF2B5EF4-FFF2-40B4-BE49-F238E27FC236}">
                <a16:creationId xmlns:a16="http://schemas.microsoft.com/office/drawing/2014/main" id="{904C6AF3-9B2A-422A-A386-EDDEDD257EC3}"/>
              </a:ext>
            </a:extLst>
          </p:cNvPr>
          <p:cNvSpPr>
            <a:spLocks noGrp="1"/>
          </p:cNvSpPr>
          <p:nvPr/>
        </p:nvSpPr>
        <p:spPr>
          <a:xfrm>
            <a:off x="742950" y="228600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f</a:t>
            </a:r>
          </a:p>
        </p:txBody>
      </p:sp>
      <p:sp>
        <p:nvSpPr>
          <p:cNvPr id="15" name="rule-0">
            <a:extLst>
              <a:ext uri="{FF2B5EF4-FFF2-40B4-BE49-F238E27FC236}">
                <a16:creationId xmlns:a16="http://schemas.microsoft.com/office/drawing/2014/main" id="{76E17E72-9CC5-4D93-874E-17431A0FADD4}"/>
              </a:ext>
            </a:extLst>
          </p:cNvPr>
          <p:cNvSpPr>
            <a:spLocks noGrp="1"/>
          </p:cNvSpPr>
          <p:nvPr/>
        </p:nvSpPr>
        <p:spPr>
          <a:xfrm>
            <a:off x="2266950" y="228600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IDENT</a:t>
            </a:r>
          </a:p>
        </p:txBody>
      </p:sp>
      <p:sp>
        <p:nvSpPr>
          <p:cNvPr id="16" name="purpose-0">
            <a:extLst>
              <a:ext uri="{FF2B5EF4-FFF2-40B4-BE49-F238E27FC236}">
                <a16:creationId xmlns:a16="http://schemas.microsoft.com/office/drawing/2014/main" id="{C3173881-F407-4520-A609-4397909BAF54}"/>
              </a:ext>
            </a:extLst>
          </p:cNvPr>
          <p:cNvSpPr>
            <a:spLocks noGrp="1"/>
          </p:cNvSpPr>
          <p:nvPr/>
        </p:nvSpPr>
        <p:spPr>
          <a:xfrm>
            <a:off x="5810250" y="22860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可以形成 Token</a:t>
            </a:r>
          </a:p>
        </p:txBody>
      </p:sp>
      <p:sp>
        <p:nvSpPr>
          <p:cNvPr id="17" name="operation-1">
            <a:extLst>
              <a:ext uri="{FF2B5EF4-FFF2-40B4-BE49-F238E27FC236}">
                <a16:creationId xmlns:a16="http://schemas.microsoft.com/office/drawing/2014/main" id="{CF88F12E-2A20-46CF-8BE4-7C9FC82A0CDF}"/>
              </a:ext>
            </a:extLst>
          </p:cNvPr>
          <p:cNvSpPr>
            <a:spLocks noGrp="1"/>
          </p:cNvSpPr>
          <p:nvPr/>
        </p:nvSpPr>
        <p:spPr>
          <a:xfrm>
            <a:off x="742950" y="276225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fo</a:t>
            </a:r>
          </a:p>
        </p:txBody>
      </p:sp>
      <p:sp>
        <p:nvSpPr>
          <p:cNvPr id="18" name="rule-1">
            <a:extLst>
              <a:ext uri="{FF2B5EF4-FFF2-40B4-BE49-F238E27FC236}">
                <a16:creationId xmlns:a16="http://schemas.microsoft.com/office/drawing/2014/main" id="{7B681666-AE91-4D49-B537-CC432E8D5457}"/>
              </a:ext>
            </a:extLst>
          </p:cNvPr>
          <p:cNvSpPr>
            <a:spLocks noGrp="1"/>
          </p:cNvSpPr>
          <p:nvPr/>
        </p:nvSpPr>
        <p:spPr>
          <a:xfrm>
            <a:off x="2266950" y="276225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IDENT</a:t>
            </a:r>
          </a:p>
        </p:txBody>
      </p:sp>
      <p:sp>
        <p:nvSpPr>
          <p:cNvPr id="19" name="purpose-1">
            <a:extLst>
              <a:ext uri="{FF2B5EF4-FFF2-40B4-BE49-F238E27FC236}">
                <a16:creationId xmlns:a16="http://schemas.microsoft.com/office/drawing/2014/main" id="{4EE9D028-03E3-447F-8A20-7E7E68FEFA63}"/>
              </a:ext>
            </a:extLst>
          </p:cNvPr>
          <p:cNvSpPr>
            <a:spLocks noGrp="1"/>
          </p:cNvSpPr>
          <p:nvPr/>
        </p:nvSpPr>
        <p:spPr>
          <a:xfrm>
            <a:off x="5810250" y="27622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仍然可以继续</a:t>
            </a:r>
          </a:p>
        </p:txBody>
      </p:sp>
      <p:sp>
        <p:nvSpPr>
          <p:cNvPr id="20" name="operation-2">
            <a:extLst>
              <a:ext uri="{FF2B5EF4-FFF2-40B4-BE49-F238E27FC236}">
                <a16:creationId xmlns:a16="http://schemas.microsoft.com/office/drawing/2014/main" id="{BC6A4861-6027-43C7-B4A4-6B799F562B60}"/>
              </a:ext>
            </a:extLst>
          </p:cNvPr>
          <p:cNvSpPr>
            <a:spLocks noGrp="1"/>
          </p:cNvSpPr>
          <p:nvPr/>
        </p:nvSpPr>
        <p:spPr>
          <a:xfrm>
            <a:off x="742950" y="321945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foo</a:t>
            </a:r>
          </a:p>
        </p:txBody>
      </p:sp>
      <p:sp>
        <p:nvSpPr>
          <p:cNvPr id="21" name="rule-2">
            <a:extLst>
              <a:ext uri="{FF2B5EF4-FFF2-40B4-BE49-F238E27FC236}">
                <a16:creationId xmlns:a16="http://schemas.microsoft.com/office/drawing/2014/main" id="{61D3A49B-23D6-4975-9F32-201DED168C3B}"/>
              </a:ext>
            </a:extLst>
          </p:cNvPr>
          <p:cNvSpPr>
            <a:spLocks noGrp="1"/>
          </p:cNvSpPr>
          <p:nvPr/>
        </p:nvSpPr>
        <p:spPr>
          <a:xfrm>
            <a:off x="2266950" y="321945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IDENT</a:t>
            </a:r>
          </a:p>
        </p:txBody>
      </p:sp>
      <p:sp>
        <p:nvSpPr>
          <p:cNvPr id="22" name="purpose-2">
            <a:extLst>
              <a:ext uri="{FF2B5EF4-FFF2-40B4-BE49-F238E27FC236}">
                <a16:creationId xmlns:a16="http://schemas.microsoft.com/office/drawing/2014/main" id="{FA44C3CD-DA0E-4DB8-A68A-A7BB07B4F519}"/>
              </a:ext>
            </a:extLst>
          </p:cNvPr>
          <p:cNvSpPr>
            <a:spLocks noGrp="1"/>
          </p:cNvSpPr>
          <p:nvPr/>
        </p:nvSpPr>
        <p:spPr>
          <a:xfrm>
            <a:off x="5810250" y="321945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仍然可以继续</a:t>
            </a:r>
          </a:p>
        </p:txBody>
      </p:sp>
      <p:sp>
        <p:nvSpPr>
          <p:cNvPr id="23" name="operation-3">
            <a:extLst>
              <a:ext uri="{FF2B5EF4-FFF2-40B4-BE49-F238E27FC236}">
                <a16:creationId xmlns:a16="http://schemas.microsoft.com/office/drawing/2014/main" id="{BFBFE46D-C140-4626-91D1-C2FF65FE1AEB}"/>
              </a:ext>
            </a:extLst>
          </p:cNvPr>
          <p:cNvSpPr>
            <a:spLocks noGrp="1"/>
          </p:cNvSpPr>
          <p:nvPr/>
        </p:nvSpPr>
        <p:spPr>
          <a:xfrm>
            <a:off x="742950" y="3695700"/>
            <a:ext cx="1381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foo+</a:t>
            </a:r>
          </a:p>
        </p:txBody>
      </p:sp>
      <p:sp>
        <p:nvSpPr>
          <p:cNvPr id="24" name="rule-3">
            <a:extLst>
              <a:ext uri="{FF2B5EF4-FFF2-40B4-BE49-F238E27FC236}">
                <a16:creationId xmlns:a16="http://schemas.microsoft.com/office/drawing/2014/main" id="{DD4E3E40-80CB-4C3B-9BF6-999A40F28144}"/>
              </a:ext>
            </a:extLst>
          </p:cNvPr>
          <p:cNvSpPr>
            <a:spLocks noGrp="1"/>
          </p:cNvSpPr>
          <p:nvPr/>
        </p:nvSpPr>
        <p:spPr>
          <a:xfrm>
            <a:off x="2266950" y="3695700"/>
            <a:ext cx="3257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无</a:t>
            </a:r>
          </a:p>
        </p:txBody>
      </p:sp>
      <p:sp>
        <p:nvSpPr>
          <p:cNvPr id="25" name="purpose-3">
            <a:extLst>
              <a:ext uri="{FF2B5EF4-FFF2-40B4-BE49-F238E27FC236}">
                <a16:creationId xmlns:a16="http://schemas.microsoft.com/office/drawing/2014/main" id="{02FE04F4-16D8-420D-8FA0-530AAD7BD346}"/>
              </a:ext>
            </a:extLst>
          </p:cNvPr>
          <p:cNvSpPr>
            <a:spLocks noGrp="1"/>
          </p:cNvSpPr>
          <p:nvPr/>
        </p:nvSpPr>
        <p:spPr>
          <a:xfrm>
            <a:off x="5810250" y="36957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 b="0">
                <a:solidFill>
                  <a:srgbClr val="3F3F3F"/>
                </a:solidFill>
              </a:defRPr>
            </a:pPr>
            <a:r>
              <a:rPr sz="1088" b="0">
                <a:solidFill>
                  <a:srgbClr val="3F3F3F"/>
                </a:solidFill>
              </a:rPr>
              <a:t>已经读过头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朴素执行过程还留下两个未定义的选择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1680313-6E64-04FF-399A-57B7CADE95A9}" type="slidenum">
              <a:t>28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边界不唯一：选多长？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类别不唯一：选哪条规则？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输入 foo+3：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f、fo、foo 都匹配 IDENT。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若第一个成功就停止，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会错误地产生三个名字。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输入 if：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KW_IF 匹配 if；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IDENT 也匹配 if。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两条规则匹配相同文本。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050" b="1">
                <a:solidFill>
                  <a:srgbClr val="BE384B"/>
                </a:solidFill>
              </a:rPr>
              <a:t>词法规约必须同时解决这两个问题： lexeme 的长度选择和 Token kind 的冲突选择。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lexeme长度选择：Maximal Munch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FEBBBCE-9E16-527A-0EE3-E5839422D847}" type="slidenum">
              <a:t>29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输入：foo+3</a:t>
            </a:r>
          </a:p>
          <a:p>
            <a:endParaRPr sz="1275">
              <a:solidFill>
                <a:srgbClr val="3F3F3F"/>
              </a:solidFill>
            </a:endParaRP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f      -&gt; IDENT</a:t>
            </a:r>
          </a:p>
          <a:p>
            <a:pPr algn="l">
              <a:buNone/>
              <a:defRPr sz="1275"/>
            </a:pPr>
            <a:r>
              <a:rPr sz="1275"/>
              <a:t>fo     -&gt; IDENT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foo    -&gt; IDENT     &lt;- 最后一次成功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foo+   -&gt; 无规则匹配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继续读取，直到所有规则都无法匹配；随后退回最后一个成功位置。因此第一个 Token 是 IDENT("foo")，下一轮从 + 开始。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Maximal munch 持续读取到所有规则都无法匹配，再选择最后一次成功的最长前缀。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冲突选择：引入规则优先级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172A7C5-A0CC-7B36-F236-345181E6AD72}" type="slidenum">
              <a:t>30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KW_IF : 'if'</a:t>
            </a:r>
          </a:p>
          <a:p>
            <a:pPr algn="l">
              <a:buNone/>
              <a:defRPr sz="1275"/>
            </a:pPr>
            <a:r>
              <a:rPr sz="1275"/>
              <a:t>IDENT : [A-Za-z_][A-Za-z0-9_]*</a:t>
            </a:r>
          </a:p>
          <a:p>
            <a:pPr algn="ctr">
              <a:buNone/>
              <a:defRPr sz="1725">
                <a:solidFill>
                  <a:srgbClr val="3F3F3F"/>
                </a:solidFill>
              </a:defRPr>
            </a:pPr>
            <a:endParaRPr sz="1275"/>
          </a:p>
          <a:p>
            <a:pPr algn="l">
              <a:buNone/>
              <a:defRPr sz="1275"/>
            </a:pPr>
            <a:r>
              <a:rPr sz="1275"/>
              <a:t>输入 if：两条规则都匹配长度为 2 的文本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maximal munch 无法区分同样长的两个匹配。常见规约约定：并列时选择</a:t>
            </a:r>
            <a:r>
              <a:rPr sz="1200">
                <a:solidFill>
                  <a:srgbClr val="FF0000"/>
                </a:solidFill>
              </a:rPr>
              <a:t>排在前面</a:t>
            </a:r>
            <a:r>
              <a:rPr sz="1200">
                <a:solidFill>
                  <a:srgbClr val="3F3F3F"/>
                </a:solidFill>
              </a:rPr>
              <a:t>的规则，因此 KW_IF 必须位于 IDENT 之前。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注意：优先级只处理同一最长文本的并列规则，它不能推翻更长的匹配。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完整决策分成两个稳定阶段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6C3428B-053E-6B4E-39FF-75B44F3F33F6}" type="slidenum">
              <a:t>31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阶段一：选择最长 lexeme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阶段二：选择 Token kind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比较不同长度的候选前缀。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ifx：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IDENT 匹配 3 个字符，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KW_IF 只匹配前 2 个字符，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因此选择 IDENT("ifx")。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只比较匹配同一最长文本的规则。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if：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KW_IF 与 IDENT 都匹配 2 个字符，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因此按规则顺序选择 KW_IF。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先比较长度，再比较规则顺序；两种优先关系不能颠倒。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共享前缀的运算符同样遵循最长匹配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9F9B2FD-F323-2D0A-D581-D6E61055F9A8}" type="slidenum">
              <a:t>32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读到 &lt;，暂时还不能返回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读到不能继续时回到最后成功处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&lt;      LESS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&lt;=     LESS_EQUAL</a:t>
            </a:r>
          </a:p>
          <a:p>
            <a:pPr>
              <a:buNone/>
              <a:defRPr sz="1140"/>
            </a:pPr>
            <a:r>
              <a:rPr sz="1140"/>
              <a:t>&lt;&lt;     SHIFT_LEFT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&lt;&lt;=    SHIFT_LEFT_ASSIGN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这些模式共享相同前缀。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输入：a &lt;&lt;= 1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140" b="0">
              <a:solidFill>
                <a:srgbClr val="3F3F3F"/>
              </a:solidFill>
            </a:endParaRPr>
          </a:p>
          <a:p>
            <a:pPr>
              <a:buNone/>
              <a:defRPr sz="1140"/>
            </a:pPr>
            <a:r>
              <a:rPr sz="1140"/>
              <a:t>扫描器依次看到 &lt;、&lt;&lt;、&lt;&lt;=；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它们都曾匹配成功。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下一个字符不再匹配时，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140" b="0">
                <a:solidFill>
                  <a:srgbClr val="3F3F3F"/>
                </a:solidFill>
              </a:rPr>
              <a:t>选择最长的 &lt;&lt;=。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Lexer 继续读取并记录每次成功匹配；无法继续时，选择最后一次成功的位置。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2800">
                <a:latin typeface="Arial"/>
                <a:ea typeface="Arial"/>
                <a:cs typeface="Arial"/>
              </a:rPr>
              <a:t>一种直接实现：把整套规约变成确定的流程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6C2EC43-E3B9-C9B0-67FF-5447EB7F3925}" type="slidenum">
              <a:t>33</a:t>
            </a:fld>
            <a:endParaRPr/>
          </a:p>
        </p:txBody>
      </p:sp>
      <p:sp>
        <p:nvSpPr>
          <p:cNvPr id="5" name="focus-bg-9">
            <a:extLst>
              <a:ext uri="{FF2B5EF4-FFF2-40B4-BE49-F238E27FC236}">
                <a16:creationId xmlns:a16="http://schemas.microsoft.com/office/drawing/2014/main" id="{1F1EA48D-066B-4918-A232-0BCF4D01279D}"/>
              </a:ext>
            </a:extLst>
          </p:cNvPr>
          <p:cNvSpPr>
            <a:spLocks noGrp="1"/>
          </p:cNvSpPr>
          <p:nvPr/>
        </p:nvSpPr>
        <p:spPr>
          <a:xfrm>
            <a:off x="704850" y="1504950"/>
            <a:ext cx="7734300" cy="20002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focus-code-9">
            <a:extLst>
              <a:ext uri="{FF2B5EF4-FFF2-40B4-BE49-F238E27FC236}">
                <a16:creationId xmlns:a16="http://schemas.microsoft.com/office/drawing/2014/main" id="{FB245622-A6EF-42C2-8B5D-0A9C33CD01F7}"/>
              </a:ext>
            </a:extLst>
          </p:cNvPr>
          <p:cNvSpPr>
            <a:spLocks noGrp="1"/>
          </p:cNvSpPr>
          <p:nvPr/>
        </p:nvSpPr>
        <p:spPr>
          <a:xfrm>
            <a:off x="1000125" y="1809750"/>
            <a:ext cx="7143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candidates = matchAll(rules, position)</a:t>
            </a:r>
          </a:p>
          <a:p>
            <a:pPr algn="l">
              <a:buNone/>
              <a:defRPr sz="1275"/>
            </a:pPr>
            <a:r>
              <a:rPr sz="1275"/>
              <a:t>if candidates is empty: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diagnose(); advanceOneCharacter()</a:t>
            </a:r>
          </a:p>
          <a:p>
            <a:pPr algn="l">
              <a:buNone/>
              <a:defRPr sz="1275"/>
            </a:pPr>
            <a:r>
              <a:rPr sz="1275"/>
              <a:t>else: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lexeme = chooseLongest(candidates)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rule    = chooseFirstRule(candidates, lexeme)</a:t>
            </a:r>
          </a:p>
          <a:p>
            <a:pPr algn="l">
              <a:buNone/>
              <a:defRPr sz="1275">
                <a:solidFill>
                  <a:srgbClr val="3F3F3F"/>
                </a:solidFill>
              </a:defRPr>
            </a:pPr>
            <a:r>
              <a:rPr sz="1275">
                <a:solidFill>
                  <a:srgbClr val="3F3F3F"/>
                </a:solidFill>
              </a:rPr>
              <a:t>    runAction(rule, lexeme, span)</a:t>
            </a:r>
          </a:p>
        </p:txBody>
      </p:sp>
      <p:sp>
        <p:nvSpPr>
          <p:cNvPr id="7" name="focus-explain-9">
            <a:extLst>
              <a:ext uri="{FF2B5EF4-FFF2-40B4-BE49-F238E27FC236}">
                <a16:creationId xmlns:a16="http://schemas.microsoft.com/office/drawing/2014/main" id="{89E46F3E-33BE-4065-91C6-F7807A14AAA0}"/>
              </a:ext>
            </a:extLst>
          </p:cNvPr>
          <p:cNvSpPr>
            <a:spLocks noGrp="1"/>
          </p:cNvSpPr>
          <p:nvPr/>
        </p:nvSpPr>
        <p:spPr>
          <a:xfrm>
            <a:off x="857250" y="3762375"/>
            <a:ext cx="7429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200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matchAll 从当前位置逐条尝试所有规则；每条规则至多返回一个候选，即该规则能够匹配的最长前缀。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80E3AF65-4605-47A9-9557-B9FD7BC63289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74ADDA96-B0BC-4B83-AE09-D5A7E5B14AB7}"/>
              </a:ext>
            </a:extLst>
          </p:cNvPr>
          <p:cNvSpPr>
            <a:spLocks noGrp="1"/>
          </p:cNvSpPr>
          <p:nvPr/>
        </p:nvSpPr>
        <p:spPr>
          <a:xfrm>
            <a:off x="628650" y="4843694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400" b="1">
                <a:solidFill>
                  <a:srgbClr val="BE384B"/>
                </a:solidFill>
              </a:rPr>
              <a:t>matchAll 产生每条规则的最长候选；chooseLongest 跨规则比较，同长时按规则顺序选择。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完整执行：词法规约逐轮扫描源程序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A4FA566-8B12-6DD2-DDB5-FA6393938FB6}" type="slidenum">
              <a:t>34</a:t>
            </a:fld>
            <a:endParaRPr/>
          </a:p>
        </p:txBody>
      </p:sp>
      <p:sp>
        <p:nvSpPr>
          <p:cNvPr id="5" name="divider-480-150">
            <a:extLst>
              <a:ext uri="{FF2B5EF4-FFF2-40B4-BE49-F238E27FC236}">
                <a16:creationId xmlns:a16="http://schemas.microsoft.com/office/drawing/2014/main" id="{A9F2B42E-E0EC-4819-B934-234C4C5A8E0B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9D9D9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left-head-15">
            <a:extLst>
              <a:ext uri="{FF2B5EF4-FFF2-40B4-BE49-F238E27FC236}">
                <a16:creationId xmlns:a16="http://schemas.microsoft.com/office/drawing/2014/main" id="{7E2812D6-D165-4070-BCE0-B61252CD2184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输入字符</a:t>
            </a:r>
          </a:p>
        </p:txBody>
      </p:sp>
      <p:sp>
        <p:nvSpPr>
          <p:cNvPr id="7" name="right-head-15">
            <a:extLst>
              <a:ext uri="{FF2B5EF4-FFF2-40B4-BE49-F238E27FC236}">
                <a16:creationId xmlns:a16="http://schemas.microsoft.com/office/drawing/2014/main" id="{C9C4B2F0-CB1A-4E9A-8C29-419EA966B689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每轮扫描的选择</a:t>
            </a:r>
          </a:p>
        </p:txBody>
      </p:sp>
      <p:sp>
        <p:nvSpPr>
          <p:cNvPr id="8" name="left-bg-15">
            <a:extLst>
              <a:ext uri="{FF2B5EF4-FFF2-40B4-BE49-F238E27FC236}">
                <a16:creationId xmlns:a16="http://schemas.microsoft.com/office/drawing/2014/main" id="{0D2F19FB-08F8-441B-A9BE-4EABFFD82F88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left-code-15">
            <a:extLst>
              <a:ext uri="{FF2B5EF4-FFF2-40B4-BE49-F238E27FC236}">
                <a16:creationId xmlns:a16="http://schemas.microsoft.com/office/drawing/2014/main" id="{11B12C09-7DDE-4A29-8ACB-7EA89DAA124E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int adjust(int x) {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    int y = x + 1;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    return y;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}</a:t>
            </a:r>
          </a:p>
        </p:txBody>
      </p:sp>
      <p:sp>
        <p:nvSpPr>
          <p:cNvPr id="10" name="right-bg-15">
            <a:extLst>
              <a:ext uri="{FF2B5EF4-FFF2-40B4-BE49-F238E27FC236}">
                <a16:creationId xmlns:a16="http://schemas.microsoft.com/office/drawing/2014/main" id="{8D2027AD-16E3-4BF6-8576-4B532400A343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right-code-15">
            <a:extLst>
              <a:ext uri="{FF2B5EF4-FFF2-40B4-BE49-F238E27FC236}">
                <a16:creationId xmlns:a16="http://schemas.microsoft.com/office/drawing/2014/main" id="{CCEB8452-103C-49B5-8854-1B2093FA2BB6}"/>
              </a:ext>
            </a:extLst>
          </p:cNvPr>
          <p:cNvSpPr>
            <a:spLocks noGrp="1"/>
          </p:cNvSpPr>
          <p:nvPr/>
        </p:nvSpPr>
        <p:spPr>
          <a:xfrm>
            <a:off x="50673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1  "int"      KW_INT / IDENT -&gt; KW_INT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2  空格       WHITESPACE -&gt; skip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3  "adjust"   IDENT -&gt; emit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4  "("        LPAREN -&gt; emit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5  "int"      KW_INT / IDENT -&gt; KW_INT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6  空格       WHITESPACE -&gt; skip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7  "x"        IDENT -&gt; emit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...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D2AD0146-56CB-4FA6-9F3B-5B620BE4C5B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73F726E7-0A83-4097-AC71-F784ACBA2D31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同一套 nextToken() 流程反复运行；差异只来自当前位置匹配到的规则与动作。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最终产物：可定位的 Token Stream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39A338D-B192-3127-EB9A-53A2665A0BB7}" type="slidenum">
              <a:t>35</a:t>
            </a:fld>
            <a:endParaRPr/>
          </a:p>
        </p:txBody>
      </p:sp>
      <p:sp>
        <p:nvSpPr>
          <p:cNvPr id="5" name="divider-480-150">
            <a:extLst>
              <a:ext uri="{FF2B5EF4-FFF2-40B4-BE49-F238E27FC236}">
                <a16:creationId xmlns:a16="http://schemas.microsoft.com/office/drawing/2014/main" id="{A9F2B42E-E0EC-4819-B934-234C4C5A8E0B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9D9D9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left-head-15">
            <a:extLst>
              <a:ext uri="{FF2B5EF4-FFF2-40B4-BE49-F238E27FC236}">
                <a16:creationId xmlns:a16="http://schemas.microsoft.com/office/drawing/2014/main" id="{7E2812D6-D165-4070-BCE0-B61252CD2184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前半段</a:t>
            </a:r>
          </a:p>
        </p:txBody>
      </p:sp>
      <p:sp>
        <p:nvSpPr>
          <p:cNvPr id="7" name="right-head-15">
            <a:extLst>
              <a:ext uri="{FF2B5EF4-FFF2-40B4-BE49-F238E27FC236}">
                <a16:creationId xmlns:a16="http://schemas.microsoft.com/office/drawing/2014/main" id="{C9C4B2F0-CB1A-4E9A-8C29-419EA966B689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后半段</a:t>
            </a:r>
          </a:p>
        </p:txBody>
      </p:sp>
      <p:sp>
        <p:nvSpPr>
          <p:cNvPr id="8" name="left-bg-15">
            <a:extLst>
              <a:ext uri="{FF2B5EF4-FFF2-40B4-BE49-F238E27FC236}">
                <a16:creationId xmlns:a16="http://schemas.microsoft.com/office/drawing/2014/main" id="{0D2F19FB-08F8-441B-A9BE-4EABFFD82F88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left-code-15">
            <a:extLst>
              <a:ext uri="{FF2B5EF4-FFF2-40B4-BE49-F238E27FC236}">
                <a16:creationId xmlns:a16="http://schemas.microsoft.com/office/drawing/2014/main" id="{11B12C09-7DDE-4A29-8ACB-7EA89DAA124E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KW_INT        [1:1..1:4]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IDENT(adjust) [1:5..1:11]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LPAREN        [1:11..1:12]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KW_INT        [1:12..1:15]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IDENT(x)      [1:16..1:17]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RPAREN        [1:17..1:18]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LBRACE        [1:19..1:20]</a:t>
            </a:r>
          </a:p>
        </p:txBody>
      </p:sp>
      <p:sp>
        <p:nvSpPr>
          <p:cNvPr id="10" name="right-bg-15">
            <a:extLst>
              <a:ext uri="{FF2B5EF4-FFF2-40B4-BE49-F238E27FC236}">
                <a16:creationId xmlns:a16="http://schemas.microsoft.com/office/drawing/2014/main" id="{8D2027AD-16E3-4BF6-8576-4B532400A343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right-code-15">
            <a:extLst>
              <a:ext uri="{FF2B5EF4-FFF2-40B4-BE49-F238E27FC236}">
                <a16:creationId xmlns:a16="http://schemas.microsoft.com/office/drawing/2014/main" id="{CCEB8452-103C-49B5-8854-1B2093FA2BB6}"/>
              </a:ext>
            </a:extLst>
          </p:cNvPr>
          <p:cNvSpPr>
            <a:spLocks noGrp="1"/>
          </p:cNvSpPr>
          <p:nvPr/>
        </p:nvSpPr>
        <p:spPr>
          <a:xfrm>
            <a:off x="50673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KW_INT        [2:5..2:8]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IDENT(y)      [2:9..2:10]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ASSIGN        [2:11..2:12]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IDENT(x)      [2:13..2:14]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PLUS          [2:15..2:16]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INT(1)        [2:17..2:18]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088">
                <a:solidFill>
                  <a:srgbClr val="3F3F3F"/>
                </a:solidFill>
              </a:rPr>
              <a:t>SEMICOLON     [2:18..2:19]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D2AD0146-56CB-4FA6-9F3B-5B620BE4C5B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73F726E7-0A83-4097-AC71-F784ACBA2D31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163" b="1">
                <a:solidFill>
                  <a:srgbClr val="BE384B"/>
                </a:solidFill>
              </a:rPr>
              <a:t>这里用 1-based line:column 展示 span；实现也常同时保存 0-based byte offset。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Skip可以发生在模式匹配之后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D334276-4C85-190E-BA41-5CA1CBB04E4E}" type="slidenum">
              <a:t>36</a:t>
            </a:fld>
            <a:endParaRPr/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E27C7F94-65F8-4443-9FC8-11958D3D5C3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left-heading">
            <a:extLst>
              <a:ext uri="{FF2B5EF4-FFF2-40B4-BE49-F238E27FC236}">
                <a16:creationId xmlns:a16="http://schemas.microsoft.com/office/drawing/2014/main" id="{0AF5FC0D-14D2-4CA4-9A9A-C8C37BCC3ACB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编译器通常跳过</a:t>
            </a:r>
          </a:p>
        </p:txBody>
      </p:sp>
      <p:sp>
        <p:nvSpPr>
          <p:cNvPr id="7" name="right-heading">
            <a:extLst>
              <a:ext uri="{FF2B5EF4-FFF2-40B4-BE49-F238E27FC236}">
                <a16:creationId xmlns:a16="http://schemas.microsoft.com/office/drawing/2014/main" id="{D2D1473D-53D6-4CD8-85F9-5CE3C5732E02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源码工具可能保留</a:t>
            </a:r>
          </a:p>
        </p:txBody>
      </p:sp>
      <p:sp>
        <p:nvSpPr>
          <p:cNvPr id="8" name="left-panel">
            <a:extLst>
              <a:ext uri="{FF2B5EF4-FFF2-40B4-BE49-F238E27FC236}">
                <a16:creationId xmlns:a16="http://schemas.microsoft.com/office/drawing/2014/main" id="{E2FC358D-6812-472E-8BC3-F7AEB368DFF0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9" name="right-panel">
            <a:extLst>
              <a:ext uri="{FF2B5EF4-FFF2-40B4-BE49-F238E27FC236}">
                <a16:creationId xmlns:a16="http://schemas.microsoft.com/office/drawing/2014/main" id="{B33EBD12-C4B2-446D-9923-0B0835D23AB0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left-content">
            <a:extLst>
              <a:ext uri="{FF2B5EF4-FFF2-40B4-BE49-F238E27FC236}">
                <a16:creationId xmlns:a16="http://schemas.microsoft.com/office/drawing/2014/main" id="{D0BAE449-13A1-4D91-AF28-72545B090A4D}"/>
              </a:ext>
            </a:extLst>
          </p:cNvPr>
          <p:cNvSpPr>
            <a:spLocks noGrp="1"/>
          </p:cNvSpPr>
          <p:nvPr/>
        </p:nvSpPr>
        <p:spPr>
          <a:xfrm>
            <a:off x="7239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WHITESPACE -&gt; skip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COMMENT    -&gt; skip</a:t>
            </a:r>
          </a:p>
          <a:p>
            <a:endParaRPr sz="120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仍然消费字符、更新行列号，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只是不给 Parser 返回 Token。</a:t>
            </a:r>
          </a:p>
        </p:txBody>
      </p:sp>
      <p:sp>
        <p:nvSpPr>
          <p:cNvPr id="11" name="right-content">
            <a:extLst>
              <a:ext uri="{FF2B5EF4-FFF2-40B4-BE49-F238E27FC236}">
                <a16:creationId xmlns:a16="http://schemas.microsoft.com/office/drawing/2014/main" id="{926B392A-44A4-4FDB-A5AF-919CE968E3E0}"/>
              </a:ext>
            </a:extLst>
          </p:cNvPr>
          <p:cNvSpPr>
            <a:spLocks noGrp="1"/>
          </p:cNvSpPr>
          <p:nvPr/>
        </p:nvSpPr>
        <p:spPr>
          <a:xfrm>
            <a:off x="5067300" y="2009775"/>
            <a:ext cx="3352800" cy="2343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格式化器、IDE、文档工具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可能把空白与注释保存在 trivia 中。</a:t>
            </a:r>
          </a:p>
          <a:p>
            <a:endParaRPr sz="1200" b="0">
              <a:solidFill>
                <a:srgbClr val="3F3F3F"/>
              </a:solidFill>
            </a:endParaRP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相同模式可以绑定不同 action，</a:t>
            </a:r>
          </a:p>
          <a:p>
            <a:pPr algn="l">
              <a:buNone/>
              <a:defRPr sz="1140" b="0">
                <a:solidFill>
                  <a:srgbClr val="3F3F3F"/>
                </a:solidFill>
              </a:defRPr>
            </a:pPr>
            <a:r>
              <a:rPr sz="1200" b="0">
                <a:solidFill>
                  <a:srgbClr val="3F3F3F"/>
                </a:solidFill>
              </a:rPr>
              <a:t>服务不同下游消费者。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505DD3EE-C2EE-4DD9-AAC4-C3C4CB82FEC2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FBB92DC8-BC31-4954-A2EC-B9DCC8F5EA19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50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“不进入语法”不等于“词法分析前删除”；Lexer 必须先识别，才能正确跳过或保留。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>
                <a:latin typeface="Arial"/>
                <a:ea typeface="Arial"/>
                <a:cs typeface="Arial"/>
              </a:rPr>
              <a:t>没有规则匹配时，Lexer 仍要保证前进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166C477-A387-35CF-F492-F54B4FA4FEC9}" type="slidenum">
              <a:t>37</a:t>
            </a:fld>
            <a:endParaRPr/>
          </a:p>
        </p:txBody>
      </p:sp>
      <p:sp>
        <p:nvSpPr>
          <p:cNvPr id="5" name="divider-480-150">
            <a:extLst>
              <a:ext uri="{FF2B5EF4-FFF2-40B4-BE49-F238E27FC236}">
                <a16:creationId xmlns:a16="http://schemas.microsoft.com/office/drawing/2014/main" id="{A9F2B42E-E0EC-4819-B934-234C4C5A8E0B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67050"/>
          </a:xfrm>
          <a:prstGeom prst="rect">
            <a:avLst/>
          </a:prstGeom>
          <a:solidFill>
            <a:srgbClr val="D9D9D9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left-head-15">
            <a:extLst>
              <a:ext uri="{FF2B5EF4-FFF2-40B4-BE49-F238E27FC236}">
                <a16:creationId xmlns:a16="http://schemas.microsoft.com/office/drawing/2014/main" id="{7E2812D6-D165-4070-BCE0-B61252CD2184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错误输入</a:t>
            </a:r>
          </a:p>
        </p:txBody>
      </p:sp>
      <p:sp>
        <p:nvSpPr>
          <p:cNvPr id="7" name="right-head-15">
            <a:extLst>
              <a:ext uri="{FF2B5EF4-FFF2-40B4-BE49-F238E27FC236}">
                <a16:creationId xmlns:a16="http://schemas.microsoft.com/office/drawing/2014/main" id="{C9C4B2F0-CB1A-4E9A-8C29-419EA966B689}"/>
              </a:ext>
            </a:extLst>
          </p:cNvPr>
          <p:cNvSpPr>
            <a:spLocks noGrp="1"/>
          </p:cNvSpPr>
          <p:nvPr/>
        </p:nvSpPr>
        <p:spPr>
          <a:xfrm>
            <a:off x="4895850" y="1390650"/>
            <a:ext cx="3695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恢复策略</a:t>
            </a:r>
          </a:p>
        </p:txBody>
      </p:sp>
      <p:sp>
        <p:nvSpPr>
          <p:cNvPr id="8" name="left-bg-15">
            <a:extLst>
              <a:ext uri="{FF2B5EF4-FFF2-40B4-BE49-F238E27FC236}">
                <a16:creationId xmlns:a16="http://schemas.microsoft.com/office/drawing/2014/main" id="{0D2F19FB-08F8-441B-A9BE-4EABFFD82F88}"/>
              </a:ext>
            </a:extLst>
          </p:cNvPr>
          <p:cNvSpPr>
            <a:spLocks noGrp="1"/>
          </p:cNvSpPr>
          <p:nvPr/>
        </p:nvSpPr>
        <p:spPr>
          <a:xfrm>
            <a:off x="5524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left-code-15">
            <a:extLst>
              <a:ext uri="{FF2B5EF4-FFF2-40B4-BE49-F238E27FC236}">
                <a16:creationId xmlns:a16="http://schemas.microsoft.com/office/drawing/2014/main" id="{11B12C09-7DDE-4A29-8ACB-7EA89DAA124E}"/>
              </a:ext>
            </a:extLst>
          </p:cNvPr>
          <p:cNvSpPr>
            <a:spLocks noGrp="1"/>
          </p:cNvSpPr>
          <p:nvPr/>
        </p:nvSpPr>
        <p:spPr>
          <a:xfrm>
            <a:off x="7239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int y = x @ 1;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          ^</a:t>
            </a:r>
          </a:p>
          <a:p>
            <a:pPr algn="l">
              <a:buNone/>
              <a:defRPr sz="1140">
                <a:solidFill>
                  <a:srgbClr val="3F3F3F"/>
                </a:solidFill>
              </a:defRPr>
            </a:pPr>
            <a:endParaRPr sz="1200">
              <a:solidFill>
                <a:srgbClr val="3F3F3F"/>
              </a:solidFill>
            </a:endParaRP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当前位置 @ 不匹配任何正常规则。</a:t>
            </a:r>
          </a:p>
        </p:txBody>
      </p:sp>
      <p:sp>
        <p:nvSpPr>
          <p:cNvPr id="10" name="right-bg-15">
            <a:extLst>
              <a:ext uri="{FF2B5EF4-FFF2-40B4-BE49-F238E27FC236}">
                <a16:creationId xmlns:a16="http://schemas.microsoft.com/office/drawing/2014/main" id="{8D2027AD-16E3-4BF6-8576-4B532400A343}"/>
              </a:ext>
            </a:extLst>
          </p:cNvPr>
          <p:cNvSpPr>
            <a:spLocks noGrp="1"/>
          </p:cNvSpPr>
          <p:nvPr/>
        </p:nvSpPr>
        <p:spPr>
          <a:xfrm>
            <a:off x="4895850" y="1866900"/>
            <a:ext cx="3695700" cy="226695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right-code-15">
            <a:extLst>
              <a:ext uri="{FF2B5EF4-FFF2-40B4-BE49-F238E27FC236}">
                <a16:creationId xmlns:a16="http://schemas.microsoft.com/office/drawing/2014/main" id="{CCEB8452-103C-49B5-8854-1B2093FA2BB6}"/>
              </a:ext>
            </a:extLst>
          </p:cNvPr>
          <p:cNvSpPr>
            <a:spLocks noGrp="1"/>
          </p:cNvSpPr>
          <p:nvPr/>
        </p:nvSpPr>
        <p:spPr>
          <a:xfrm>
            <a:off x="5067300" y="2000250"/>
            <a:ext cx="342900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必须完成
1  报告非法字符及其 span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2  消费至少一个字符，保证扫描前进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
可选
3  产生 ERROR_CHAR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
本例中
消费 @ 后，从右侧空格继续</a:t>
            </a:r>
          </a:p>
          <a:p>
            <a:pPr algn="l">
              <a:buNone/>
              <a:defRPr sz="1088">
                <a:solidFill>
                  <a:srgbClr val="3F3F3F"/>
                </a:solidFill>
              </a:defRPr>
            </a:pPr>
            <a:r>
              <a:rPr sz="1200">
                <a:solidFill>
                  <a:srgbClr val="3F3F3F"/>
                </a:solidFill>
              </a:rPr>
              <a:t>仍可识别 INT(1) 和 SEMI</a:t>
            </a:r>
          </a:p>
        </p:txBody>
      </p:sp>
      <p:sp>
        <p:nvSpPr>
          <p:cNvPr id="12" name="takeaway-band">
            <a:extLst>
              <a:ext uri="{FF2B5EF4-FFF2-40B4-BE49-F238E27FC236}">
                <a16:creationId xmlns:a16="http://schemas.microsoft.com/office/drawing/2014/main" id="{D2AD0146-56CB-4FA6-9F3B-5B620BE4C5B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13" name="takeaway-text">
            <a:extLst>
              <a:ext uri="{FF2B5EF4-FFF2-40B4-BE49-F238E27FC236}">
                <a16:creationId xmlns:a16="http://schemas.microsoft.com/office/drawing/2014/main" id="{73F726E7-0A83-4097-AC71-F784ACBA2D31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163" b="1">
                <a:solidFill>
                  <a:srgbClr val="BE384B"/>
                </a:solidFill>
              </a:defRPr>
            </a:pPr>
            <a:r>
              <a:rPr sz="1200" b="1">
                <a:solidFill>
                  <a:srgbClr val="BE384B"/>
                </a:solidFill>
              </a:rPr>
              <a:t>最低要求是报告错误并保证前进；是否产生 ERROR_CHAR 取决于 Lexer 与 Parser 的接口。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78E-818E-4F3A-A789-3220620A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>
              <a:buNone/>
              <a:defRPr sz="3225" b="1">
                <a:solidFill>
                  <a:srgbClr val="BE384B"/>
                </a:solidFill>
              </a:defRPr>
            </a:pPr>
            <a:r>
              <a:rPr sz="3225" b="1">
                <a:solidFill>
                  <a:srgbClr val="BE384B"/>
                </a:solidFill>
                <a:latin typeface="Arial"/>
                <a:ea typeface="Arial"/>
                <a:cs typeface="Arial"/>
              </a:rPr>
              <a:t>lexer mode 选择当前规则组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55A7F00-3259-A23D-D734-A322A9F9DD63}" type="slidenum">
              <a:t>38</a:t>
            </a:fld>
            <a:endParaRPr/>
          </a:p>
        </p:txBody>
      </p:sp>
      <p:sp>
        <p:nvSpPr>
          <p:cNvPr id="5" name="heading-0">
            <a:extLst>
              <a:ext uri="{FF2B5EF4-FFF2-40B4-BE49-F238E27FC236}">
                <a16:creationId xmlns:a16="http://schemas.microsoft.com/office/drawing/2014/main" id="{735CA19D-1F18-462E-A066-E80097143B05}"/>
              </a:ext>
            </a:extLst>
          </p:cNvPr>
          <p:cNvSpPr>
            <a:spLocks noGrp="1"/>
          </p:cNvSpPr>
          <p:nvPr/>
        </p:nvSpPr>
        <p:spPr>
          <a:xfrm>
            <a:off x="57150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问题：空格该怎么处理？</a:t>
            </a:r>
          </a:p>
        </p:txBody>
      </p:sp>
      <p:sp>
        <p:nvSpPr>
          <p:cNvPr id="6" name="panel-0">
            <a:extLst>
              <a:ext uri="{FF2B5EF4-FFF2-40B4-BE49-F238E27FC236}">
                <a16:creationId xmlns:a16="http://schemas.microsoft.com/office/drawing/2014/main" id="{288AC704-5F88-41AE-A1E6-B383F92BACE4}"/>
              </a:ext>
            </a:extLst>
          </p:cNvPr>
          <p:cNvSpPr>
            <a:spLocks noGrp="1"/>
          </p:cNvSpPr>
          <p:nvPr/>
        </p:nvSpPr>
        <p:spPr>
          <a:xfrm>
            <a:off x="49530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7" name="content-0">
            <a:extLst>
              <a:ext uri="{FF2B5EF4-FFF2-40B4-BE49-F238E27FC236}">
                <a16:creationId xmlns:a16="http://schemas.microsoft.com/office/drawing/2014/main" id="{CF9180A3-78B6-420E-885C-8090ADFC6E4B}"/>
              </a:ext>
            </a:extLst>
          </p:cNvPr>
          <p:cNvSpPr>
            <a:spLocks noGrp="1"/>
          </p:cNvSpPr>
          <p:nvPr/>
        </p:nvSpPr>
        <p:spPr>
          <a:xfrm>
            <a:off x="65722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print("a b");</a:t>
            </a:r>
          </a:p>
          <a:p>
            <a:pPr>
              <a:buNone/>
              <a:defRPr sz="1065"/>
            </a:pPr>
            <a:endParaRPr sz="1013" b="0">
              <a:solidFill>
                <a:srgbClr val="3F3F3F"/>
              </a:solidFill>
            </a:endParaRP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NORMAL mode 中：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空格匹配 WHITESPACE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action = skip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endParaRPr sz="1013" b="0">
              <a:solidFill>
                <a:srgbClr val="3F3F3F"/>
              </a:solidFill>
            </a:endParaRP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STRING mode 中：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空格属于 STRING 内容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013" b="0">
                <a:solidFill>
                  <a:srgbClr val="3F3F3F"/>
                </a:solidFill>
              </a:rPr>
              <a:t>action = append</a:t>
            </a:r>
          </a:p>
        </p:txBody>
      </p:sp>
      <p:sp>
        <p:nvSpPr>
          <p:cNvPr id="8" name="heading-1">
            <a:extLst>
              <a:ext uri="{FF2B5EF4-FFF2-40B4-BE49-F238E27FC236}">
                <a16:creationId xmlns:a16="http://schemas.microsoft.com/office/drawing/2014/main" id="{14F02AEE-2C86-458A-B18A-35812681994E}"/>
              </a:ext>
            </a:extLst>
          </p:cNvPr>
          <p:cNvSpPr>
            <a:spLocks noGrp="1"/>
          </p:cNvSpPr>
          <p:nvPr/>
        </p:nvSpPr>
        <p:spPr>
          <a:xfrm>
            <a:off x="344805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NORMAL mode</a:t>
            </a:r>
          </a:p>
        </p:txBody>
      </p:sp>
      <p:sp>
        <p:nvSpPr>
          <p:cNvPr id="9" name="panel-1">
            <a:extLst>
              <a:ext uri="{FF2B5EF4-FFF2-40B4-BE49-F238E27FC236}">
                <a16:creationId xmlns:a16="http://schemas.microsoft.com/office/drawing/2014/main" id="{8A3B3AD2-DA50-4769-972D-BFDCF772DBF4}"/>
              </a:ext>
            </a:extLst>
          </p:cNvPr>
          <p:cNvSpPr>
            <a:spLocks noGrp="1"/>
          </p:cNvSpPr>
          <p:nvPr/>
        </p:nvSpPr>
        <p:spPr>
          <a:xfrm>
            <a:off x="337185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0" name="content-1">
            <a:extLst>
              <a:ext uri="{FF2B5EF4-FFF2-40B4-BE49-F238E27FC236}">
                <a16:creationId xmlns:a16="http://schemas.microsoft.com/office/drawing/2014/main" id="{7B71DFB4-61A8-4B02-A9AC-2B259A994094}"/>
              </a:ext>
            </a:extLst>
          </p:cNvPr>
          <p:cNvSpPr>
            <a:spLocks noGrp="1"/>
          </p:cNvSpPr>
          <p:nvPr/>
        </p:nvSpPr>
        <p:spPr>
          <a:xfrm>
            <a:off x="353377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IDENT -&gt; emit</a:t>
            </a:r>
          </a:p>
          <a:p>
            <a:pPr>
              <a:buNone/>
              <a:defRPr sz="1065">
                <a:solidFill>
                  <a:srgbClr val="3F3F3F"/>
                </a:solidFill>
              </a:defRPr>
            </a:pPr>
            <a:r>
              <a:rPr sz="1065">
                <a:solidFill>
                  <a:srgbClr val="3F3F3F"/>
                </a:solidFill>
              </a:rPr>
              <a:t>WHITESPACE -&gt; skip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双引号 -&gt; enter STRING mode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endParaRPr sz="1065" b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只有在 NORMAL mode 中，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/* 才能开始注释。</a:t>
            </a:r>
          </a:p>
        </p:txBody>
      </p:sp>
      <p:sp>
        <p:nvSpPr>
          <p:cNvPr id="11" name="heading-2">
            <a:extLst>
              <a:ext uri="{FF2B5EF4-FFF2-40B4-BE49-F238E27FC236}">
                <a16:creationId xmlns:a16="http://schemas.microsoft.com/office/drawing/2014/main" id="{4A56EEA5-9FA4-4E06-ADDA-B1B95834B2E2}"/>
              </a:ext>
            </a:extLst>
          </p:cNvPr>
          <p:cNvSpPr>
            <a:spLocks noGrp="1"/>
          </p:cNvSpPr>
          <p:nvPr/>
        </p:nvSpPr>
        <p:spPr>
          <a:xfrm>
            <a:off x="6324600" y="1390650"/>
            <a:ext cx="2590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388" b="1">
                <a:solidFill>
                  <a:srgbClr val="BE384B"/>
                </a:solidFill>
              </a:defRPr>
            </a:pPr>
            <a:r>
              <a:rPr sz="1388" b="1">
                <a:solidFill>
                  <a:srgbClr val="BE384B"/>
                </a:solidFill>
              </a:rPr>
              <a:t>STRING mode</a:t>
            </a:r>
          </a:p>
        </p:txBody>
      </p:sp>
      <p:sp>
        <p:nvSpPr>
          <p:cNvPr id="12" name="panel-2">
            <a:extLst>
              <a:ext uri="{FF2B5EF4-FFF2-40B4-BE49-F238E27FC236}">
                <a16:creationId xmlns:a16="http://schemas.microsoft.com/office/drawing/2014/main" id="{43E94365-E028-42BF-B1FB-8A6350242466}"/>
              </a:ext>
            </a:extLst>
          </p:cNvPr>
          <p:cNvSpPr>
            <a:spLocks noGrp="1"/>
          </p:cNvSpPr>
          <p:nvPr/>
        </p:nvSpPr>
        <p:spPr>
          <a:xfrm>
            <a:off x="6248400" y="1866900"/>
            <a:ext cx="2686050" cy="2590800"/>
          </a:xfrm>
          <a:prstGeom prst="rect">
            <a:avLst/>
          </a:prstGeom>
          <a:solidFill>
            <a:srgbClr val="F7F7F7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13" name="content-2">
            <a:extLst>
              <a:ext uri="{FF2B5EF4-FFF2-40B4-BE49-F238E27FC236}">
                <a16:creationId xmlns:a16="http://schemas.microsoft.com/office/drawing/2014/main" id="{3EBFCA79-2BAF-456B-A2A6-AAAC8DBB32AC}"/>
              </a:ext>
            </a:extLst>
          </p:cNvPr>
          <p:cNvSpPr>
            <a:spLocks noGrp="1"/>
          </p:cNvSpPr>
          <p:nvPr/>
        </p:nvSpPr>
        <p:spPr>
          <a:xfrm>
            <a:off x="6410325" y="2038350"/>
            <a:ext cx="23622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contentChar -&gt; append</a:t>
            </a:r>
          </a:p>
          <a:p>
            <a:pPr>
              <a:buNone/>
              <a:defRPr sz="1065">
                <a:solidFill>
                  <a:srgbClr val="3F3F3F"/>
                </a:solidFill>
              </a:defRPr>
            </a:pPr>
            <a:r>
              <a:rPr sz="1065">
                <a:solidFill>
                  <a:srgbClr val="3F3F3F"/>
                </a:solidFill>
              </a:rPr>
              <a:t>双引号 -&gt; emit STRING;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             return NORMAL mode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endParaRPr sz="1065" b="0">
              <a:solidFill>
                <a:srgbClr val="3F3F3F"/>
              </a:solidFill>
            </a:endParaRP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/* 只是字符串内容，</a:t>
            </a:r>
          </a:p>
          <a:p>
            <a:pPr algn="l">
              <a:buNone/>
              <a:defRPr sz="1065" b="0">
                <a:solidFill>
                  <a:srgbClr val="3F3F3F"/>
                </a:solidFill>
              </a:defRPr>
            </a:pPr>
            <a:r>
              <a:rPr sz="1065" b="0">
                <a:solidFill>
                  <a:srgbClr val="3F3F3F"/>
                </a:solidFill>
              </a:rPr>
              <a:t>不会进入注释。</a:t>
            </a:r>
          </a:p>
        </p:txBody>
      </p:sp>
      <p:sp>
        <p:nvSpPr>
          <p:cNvPr id="14" name="mode-takeaway-band">
            <a:extLst>
              <a:ext uri="{FF2B5EF4-FFF2-40B4-BE49-F238E27FC236}">
                <a16:creationId xmlns:a16="http://schemas.microsoft.com/office/drawing/2014/main" id="{279F1656-DD20-47E2-B07E-2D21FB3B2E9E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>
            <a:solidFill>
              <a:srgbClr val="000000">
                <a:alpha val="0"/>
              </a:srgbClr>
            </a:solidFill>
          </a:ln>
        </p:spPr>
      </p:sp>
      <p:sp>
        <p:nvSpPr>
          <p:cNvPr id="15" name="mode-takeaway-text">
            <a:extLst>
              <a:ext uri="{FF2B5EF4-FFF2-40B4-BE49-F238E27FC236}">
                <a16:creationId xmlns:a16="http://schemas.microsoft.com/office/drawing/2014/main" id="{F9CE1396-FD59-47E1-B682-C3EC9FADE3BF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>
            <a:solidFill>
              <a:srgbClr val="000000">
                <a:alpha val="0"/>
              </a:srgbClr>
            </a:solidFill>
          </a:ln>
        </p:spPr>
        <p:txBody>
          <a:bodyPr anchor="ctr"/>
          <a:lstStyle/>
          <a:p>
            <a:pPr algn="ctr">
              <a:buNone/>
              <a:defRPr sz="1088" b="1">
                <a:solidFill>
                  <a:srgbClr val="C9364E"/>
                </a:solidFill>
              </a:defRPr>
            </a:pPr>
            <a:r>
              <a:rPr sz="1088" b="1">
                <a:solidFill>
                  <a:srgbClr val="C9364E"/>
                </a:solidFill>
              </a:rPr>
              <a:t>当前 mode 先选择启用的规则组；maximal munch 与规则优先级只在这组规则内部工作。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48BEF25-3A15-41AD-A4D2-B3255D46386F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t>本讲结论：从字符流到 Token Stream</a:t>
            </a:r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8FD0E7F9-C188-43D9-902B-EDC7BBD571B5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sz="1200" b="0">
                <a:solidFill>
                  <a:srgbClr val="777777"/>
                </a:solidFill>
              </a:rPr>
              <a:t>39</a:t>
            </a:r>
          </a:p>
        </p:txBody>
      </p:sp>
      <p:sp>
        <p:nvSpPr>
          <p:cNvPr id="7" name="conclusion-body">
            <a:extLst>
              <a:ext uri="{FF2B5EF4-FFF2-40B4-BE49-F238E27FC236}">
                <a16:creationId xmlns:a16="http://schemas.microsoft.com/office/drawing/2014/main" id="{5166C7DE-39A7-443F-8575-8FE3D8D8C56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7810500" cy="3371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88" b="0">
                <a:solidFill>
                  <a:srgbClr val="3F3F3F"/>
                </a:solidFill>
              </a:defRPr>
            </a:pPr>
            <a:endParaRPr/>
          </a:p>
        </p:txBody>
      </p:sp>
      <p:sp>
        <p:nvSpPr>
          <p:cNvPr id="8" name="lecture-conclusion-subtitle">
            <a:extLst>
              <a:ext uri="{FF2B5EF4-FFF2-40B4-BE49-F238E27FC236}">
                <a16:creationId xmlns:a16="http://schemas.microsoft.com/office/drawing/2014/main" id="{6D0C2E62-ADF6-4227-A0FB-C1A11DAD1082}"/>
              </a:ext>
            </a:extLst>
          </p:cNvPr>
          <p:cNvSpPr>
            <a:spLocks noGrp="1"/>
          </p:cNvSpPr>
          <p:nvPr/>
        </p:nvSpPr>
        <p:spPr>
          <a:xfrm>
            <a:off x="666750" y="1133475"/>
            <a:ext cx="7810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Lexer 按词法规约反复做出局部决策，并向 Parser 提供稳定的 Token 接口。</a:t>
            </a:r>
          </a:p>
        </p:txBody>
      </p:sp>
      <p:sp>
        <p:nvSpPr>
          <p:cNvPr id="9" name="lecture-conclusion-1-number">
            <a:extLst>
              <a:ext uri="{FF2B5EF4-FFF2-40B4-BE49-F238E27FC236}">
                <a16:creationId xmlns:a16="http://schemas.microsoft.com/office/drawing/2014/main" id="{23FD2764-B221-479C-B98B-2F9E358B202D}"/>
              </a:ext>
            </a:extLst>
          </p:cNvPr>
          <p:cNvSpPr>
            <a:spLocks noGrp="1"/>
          </p:cNvSpPr>
          <p:nvPr/>
        </p:nvSpPr>
        <p:spPr>
          <a:xfrm>
            <a:off x="619125" y="2152650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lecture-conclusion-1-heading">
            <a:extLst>
              <a:ext uri="{FF2B5EF4-FFF2-40B4-BE49-F238E27FC236}">
                <a16:creationId xmlns:a16="http://schemas.microsoft.com/office/drawing/2014/main" id="{263F6E2A-5A4B-454A-8F25-9D13E4073D63}"/>
              </a:ext>
            </a:extLst>
          </p:cNvPr>
          <p:cNvSpPr>
            <a:spLocks noGrp="1"/>
          </p:cNvSpPr>
          <p:nvPr/>
        </p:nvSpPr>
        <p:spPr>
          <a:xfrm>
            <a:off x="1190625" y="2171700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3F3F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3F3F"/>
                </a:solidFill>
                <a:latin typeface="Arial"/>
                <a:ea typeface="Arial"/>
                <a:cs typeface="Arial"/>
              </a:rPr>
              <a:t>定义 Token 模式</a:t>
            </a:r>
          </a:p>
        </p:txBody>
      </p:sp>
      <p:sp>
        <p:nvSpPr>
          <p:cNvPr id="11" name="lecture-conclusion-1-detail">
            <a:extLst>
              <a:ext uri="{FF2B5EF4-FFF2-40B4-BE49-F238E27FC236}">
                <a16:creationId xmlns:a16="http://schemas.microsoft.com/office/drawing/2014/main" id="{0464B215-B37E-4010-B47B-26E62AA4A71A}"/>
              </a:ext>
            </a:extLst>
          </p:cNvPr>
          <p:cNvSpPr>
            <a:spLocks noGrp="1"/>
          </p:cNvSpPr>
          <p:nvPr/>
        </p:nvSpPr>
        <p:spPr>
          <a:xfrm>
            <a:off x="3143250" y="2152650"/>
            <a:ext cx="538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13" b="0">
                <a:solidFill>
                  <a:srgbClr val="3F3F3F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3F3F3F"/>
                </a:solidFill>
                <a:latin typeface="Arial"/>
                <a:ea typeface="Arial"/>
                <a:cs typeface="Arial"/>
              </a:rPr>
              <a:t>Token kind 对应一个字符串集合；正则表达式精确描述这个集合。</a:t>
            </a:r>
          </a:p>
        </p:txBody>
      </p:sp>
      <p:sp>
        <p:nvSpPr>
          <p:cNvPr id="12" name="lecture-conclusion-1-line">
            <a:extLst>
              <a:ext uri="{FF2B5EF4-FFF2-40B4-BE49-F238E27FC236}">
                <a16:creationId xmlns:a16="http://schemas.microsoft.com/office/drawing/2014/main" id="{42EB290A-4E73-48E6-BB2A-A1C095B61540}"/>
              </a:ext>
            </a:extLst>
          </p:cNvPr>
          <p:cNvSpPr>
            <a:spLocks noGrp="1"/>
          </p:cNvSpPr>
          <p:nvPr/>
        </p:nvSpPr>
        <p:spPr>
          <a:xfrm>
            <a:off x="1190625" y="2695575"/>
            <a:ext cx="7286625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13" name="lecture-conclusion-2-number">
            <a:extLst>
              <a:ext uri="{FF2B5EF4-FFF2-40B4-BE49-F238E27FC236}">
                <a16:creationId xmlns:a16="http://schemas.microsoft.com/office/drawing/2014/main" id="{844CB9FD-973D-487F-8099-E79D67959D36}"/>
              </a:ext>
            </a:extLst>
          </p:cNvPr>
          <p:cNvSpPr>
            <a:spLocks noGrp="1"/>
          </p:cNvSpPr>
          <p:nvPr/>
        </p:nvSpPr>
        <p:spPr>
          <a:xfrm>
            <a:off x="619125" y="2809875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C6384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C6384C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lecture-conclusion-2-heading">
            <a:extLst>
              <a:ext uri="{FF2B5EF4-FFF2-40B4-BE49-F238E27FC236}">
                <a16:creationId xmlns:a16="http://schemas.microsoft.com/office/drawing/2014/main" id="{11E8FF32-D540-42E7-B19F-ECD33F8D00F0}"/>
              </a:ext>
            </a:extLst>
          </p:cNvPr>
          <p:cNvSpPr>
            <a:spLocks noGrp="1"/>
          </p:cNvSpPr>
          <p:nvPr/>
        </p:nvSpPr>
        <p:spPr>
          <a:xfrm>
            <a:off x="1190625" y="2828925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3F3F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3F3F"/>
                </a:solidFill>
                <a:latin typeface="Arial"/>
                <a:ea typeface="Arial"/>
                <a:cs typeface="Arial"/>
              </a:rPr>
              <a:t>组成词法规约</a:t>
            </a:r>
          </a:p>
        </p:txBody>
      </p:sp>
      <p:sp>
        <p:nvSpPr>
          <p:cNvPr id="15" name="lecture-conclusion-2-detail">
            <a:extLst>
              <a:ext uri="{FF2B5EF4-FFF2-40B4-BE49-F238E27FC236}">
                <a16:creationId xmlns:a16="http://schemas.microsoft.com/office/drawing/2014/main" id="{707AD9A4-AC52-4C93-BBDC-E44413645E1D}"/>
              </a:ext>
            </a:extLst>
          </p:cNvPr>
          <p:cNvSpPr>
            <a:spLocks noGrp="1"/>
          </p:cNvSpPr>
          <p:nvPr/>
        </p:nvSpPr>
        <p:spPr>
          <a:xfrm>
            <a:off x="3143250" y="2809875"/>
            <a:ext cx="538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13" b="0">
                <a:solidFill>
                  <a:srgbClr val="3F3F3F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3F3F3F"/>
                </a:solidFill>
                <a:latin typeface="Arial"/>
                <a:ea typeface="Arial"/>
                <a:cs typeface="Arial"/>
              </a:rPr>
              <a:t>Pattern 绑定 action 与优先级；当前 mode 选择启用的规则组。</a:t>
            </a:r>
          </a:p>
        </p:txBody>
      </p:sp>
      <p:sp>
        <p:nvSpPr>
          <p:cNvPr id="16" name="lecture-conclusion-2-line">
            <a:extLst>
              <a:ext uri="{FF2B5EF4-FFF2-40B4-BE49-F238E27FC236}">
                <a16:creationId xmlns:a16="http://schemas.microsoft.com/office/drawing/2014/main" id="{D91A1CC2-B473-49FD-AD0D-F25F1AA2BF1D}"/>
              </a:ext>
            </a:extLst>
          </p:cNvPr>
          <p:cNvSpPr>
            <a:spLocks noGrp="1"/>
          </p:cNvSpPr>
          <p:nvPr/>
        </p:nvSpPr>
        <p:spPr>
          <a:xfrm>
            <a:off x="1190625" y="3352800"/>
            <a:ext cx="7286625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17" name="lecture-conclusion-3-number">
            <a:extLst>
              <a:ext uri="{FF2B5EF4-FFF2-40B4-BE49-F238E27FC236}">
                <a16:creationId xmlns:a16="http://schemas.microsoft.com/office/drawing/2014/main" id="{D196E92B-0A98-4B72-BB68-4D4F723847FC}"/>
              </a:ext>
            </a:extLst>
          </p:cNvPr>
          <p:cNvSpPr>
            <a:spLocks noGrp="1"/>
          </p:cNvSpPr>
          <p:nvPr/>
        </p:nvSpPr>
        <p:spPr>
          <a:xfrm>
            <a:off x="619125" y="3467100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32788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2788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8" name="lecture-conclusion-3-heading">
            <a:extLst>
              <a:ext uri="{FF2B5EF4-FFF2-40B4-BE49-F238E27FC236}">
                <a16:creationId xmlns:a16="http://schemas.microsoft.com/office/drawing/2014/main" id="{A3BCD8C4-7EFE-4C65-9577-3BFB995BC0C4}"/>
              </a:ext>
            </a:extLst>
          </p:cNvPr>
          <p:cNvSpPr>
            <a:spLocks noGrp="1"/>
          </p:cNvSpPr>
          <p:nvPr/>
        </p:nvSpPr>
        <p:spPr>
          <a:xfrm>
            <a:off x="1190625" y="3486150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3F3F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3F3F"/>
                </a:solidFill>
                <a:latin typeface="Arial"/>
                <a:ea typeface="Arial"/>
                <a:cs typeface="Arial"/>
              </a:rPr>
              <a:t>执行 nextToken()</a:t>
            </a:r>
          </a:p>
        </p:txBody>
      </p:sp>
      <p:sp>
        <p:nvSpPr>
          <p:cNvPr id="19" name="lecture-conclusion-3-detail">
            <a:extLst>
              <a:ext uri="{FF2B5EF4-FFF2-40B4-BE49-F238E27FC236}">
                <a16:creationId xmlns:a16="http://schemas.microsoft.com/office/drawing/2014/main" id="{4C282EA3-446C-45D5-9F89-2EA39E73DAA9}"/>
              </a:ext>
            </a:extLst>
          </p:cNvPr>
          <p:cNvSpPr>
            <a:spLocks noGrp="1"/>
          </p:cNvSpPr>
          <p:nvPr/>
        </p:nvSpPr>
        <p:spPr>
          <a:xfrm>
            <a:off x="3143250" y="3467100"/>
            <a:ext cx="538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394"/>
          </a:bodyPr>
          <a:lstStyle/>
          <a:p>
            <a:pPr algn="l">
              <a:buNone/>
              <a:defRPr sz="1313" b="0">
                <a:solidFill>
                  <a:srgbClr val="3F3F3F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3F3F3F"/>
                </a:solidFill>
                <a:latin typeface="Arial"/>
                <a:ea typeface="Arial"/>
                <a:cs typeface="Arial"/>
              </a:rPr>
              <a:t>最长匹配决定 lexeme 长度；同长时按规则顺序；无规则匹配时报告错误并前进。</a:t>
            </a:r>
          </a:p>
        </p:txBody>
      </p:sp>
      <p:sp>
        <p:nvSpPr>
          <p:cNvPr id="20" name="lecture-conclusion-3-line">
            <a:extLst>
              <a:ext uri="{FF2B5EF4-FFF2-40B4-BE49-F238E27FC236}">
                <a16:creationId xmlns:a16="http://schemas.microsoft.com/office/drawing/2014/main" id="{D8CEA62C-3902-4A1D-8C24-0EB249C0A259}"/>
              </a:ext>
            </a:extLst>
          </p:cNvPr>
          <p:cNvSpPr>
            <a:spLocks noGrp="1"/>
          </p:cNvSpPr>
          <p:nvPr/>
        </p:nvSpPr>
        <p:spPr>
          <a:xfrm>
            <a:off x="1190625" y="4010025"/>
            <a:ext cx="7286625" cy="9525"/>
          </a:xfrm>
          <a:prstGeom prst="line">
            <a:avLst/>
          </a:prstGeom>
          <a:noFill/>
          <a:ln w="9525">
            <a:solidFill>
              <a:srgbClr val="D5D5D5"/>
            </a:solidFill>
            <a:prstDash val="solid"/>
          </a:ln>
        </p:spPr>
      </p:sp>
      <p:sp>
        <p:nvSpPr>
          <p:cNvPr id="21" name="lecture-conclusion-4-number">
            <a:extLst>
              <a:ext uri="{FF2B5EF4-FFF2-40B4-BE49-F238E27FC236}">
                <a16:creationId xmlns:a16="http://schemas.microsoft.com/office/drawing/2014/main" id="{76EEAD62-9319-4AF0-B0C4-23C660E1A9BA}"/>
              </a:ext>
            </a:extLst>
          </p:cNvPr>
          <p:cNvSpPr>
            <a:spLocks noGrp="1"/>
          </p:cNvSpPr>
          <p:nvPr/>
        </p:nvSpPr>
        <p:spPr>
          <a:xfrm>
            <a:off x="619125" y="4124325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1">
                <a:solidFill>
                  <a:srgbClr val="32788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2788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2" name="lecture-conclusion-4-heading">
            <a:extLst>
              <a:ext uri="{FF2B5EF4-FFF2-40B4-BE49-F238E27FC236}">
                <a16:creationId xmlns:a16="http://schemas.microsoft.com/office/drawing/2014/main" id="{3B2D7121-F820-4900-AAC1-4D9654E8D53F}"/>
              </a:ext>
            </a:extLst>
          </p:cNvPr>
          <p:cNvSpPr>
            <a:spLocks noGrp="1"/>
          </p:cNvSpPr>
          <p:nvPr/>
        </p:nvSpPr>
        <p:spPr>
          <a:xfrm>
            <a:off x="1190625" y="4143375"/>
            <a:ext cx="1952625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3F3F3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3F3F"/>
                </a:solidFill>
                <a:latin typeface="Arial"/>
                <a:ea typeface="Arial"/>
                <a:cs typeface="Arial"/>
              </a:rPr>
              <a:t>输出 Token Stream</a:t>
            </a:r>
          </a:p>
        </p:txBody>
      </p:sp>
      <p:sp>
        <p:nvSpPr>
          <p:cNvPr id="23" name="lecture-conclusion-4-detail">
            <a:extLst>
              <a:ext uri="{FF2B5EF4-FFF2-40B4-BE49-F238E27FC236}">
                <a16:creationId xmlns:a16="http://schemas.microsoft.com/office/drawing/2014/main" id="{354DB579-2591-4C7F-9E64-338D760A5171}"/>
              </a:ext>
            </a:extLst>
          </p:cNvPr>
          <p:cNvSpPr>
            <a:spLocks noGrp="1"/>
          </p:cNvSpPr>
          <p:nvPr/>
        </p:nvSpPr>
        <p:spPr>
          <a:xfrm>
            <a:off x="3143250" y="4124325"/>
            <a:ext cx="538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13" b="0">
                <a:solidFill>
                  <a:srgbClr val="3F3F3F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3F3F3F"/>
                </a:solidFill>
                <a:latin typeface="Arial"/>
                <a:ea typeface="Arial"/>
                <a:cs typeface="Arial"/>
              </a:rPr>
              <a:t>Token 携带 kind、value / lexeme 与 source span，供 Parser 消费。</a:t>
            </a:r>
          </a:p>
        </p:txBody>
      </p:sp>
    </p:spTree>
    <p:extLst>
      <p:ext uri="{BB962C8B-B14F-4D97-AF65-F5344CB8AC3E}">
        <p14:creationId xmlns:p14="http://schemas.microsoft.com/office/powerpoint/2010/main" val="4216289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7E6B48C-6533-46FC-946A-7B4FF503097A}"/>
              </a:ext>
            </a:extLst>
          </p:cNvPr>
          <p:cNvSpPr>
            <a:spLocks noGrp="1"/>
          </p:cNvSpPr>
          <p:nvPr/>
        </p:nvSpPr>
        <p:spPr>
          <a:xfrm>
            <a:off x="457200" y="228600"/>
            <a:ext cx="8229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BE384B"/>
                </a:solidFill>
              </a:defRPr>
            </a:pPr>
            <a:r>
              <a:rPr sz="2800"/>
              <a:t>下一讲：怎样用词法规约自动生成 Lexer？</a:t>
            </a:r>
          </a:p>
        </p:txBody>
      </p:sp>
      <p:sp>
        <p:nvSpPr>
          <p:cNvPr id="2" name="slide-number">
            <a:extLst>
              <a:ext uri="{FF2B5EF4-FFF2-40B4-BE49-F238E27FC236}">
                <a16:creationId xmlns:a16="http://schemas.microsoft.com/office/drawing/2014/main" id="{2981C4CD-6E53-47AE-97AA-BB210344E2C4}"/>
              </a:ext>
            </a:extLst>
          </p:cNvPr>
          <p:cNvSpPr>
            <a:spLocks noGrp="1"/>
          </p:cNvSpPr>
          <p:nvPr/>
        </p:nvSpPr>
        <p:spPr>
          <a:xfrm>
            <a:off x="6553200" y="529590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200" b="0">
                <a:solidFill>
                  <a:srgbClr val="777777"/>
                </a:solidFill>
              </a:defRPr>
            </a:pPr>
            <a:r>
              <a:rPr sz="1200" b="0">
                <a:solidFill>
                  <a:srgbClr val="777777"/>
                </a:solidFill>
              </a:rPr>
              <a:t>40</a:t>
            </a:r>
          </a:p>
        </p:txBody>
      </p:sp>
      <p:sp>
        <p:nvSpPr>
          <p:cNvPr id="3" name="reading-left-heading">
            <a:extLst>
              <a:ext uri="{FF2B5EF4-FFF2-40B4-BE49-F238E27FC236}">
                <a16:creationId xmlns:a16="http://schemas.microsoft.com/office/drawing/2014/main" id="{04594977-7596-40C0-BEDF-A5005D74E9FD}"/>
              </a:ext>
            </a:extLst>
          </p:cNvPr>
          <p:cNvSpPr>
            <a:spLocks noGrp="1"/>
          </p:cNvSpPr>
          <p:nvPr/>
        </p:nvSpPr>
        <p:spPr>
          <a:xfrm>
            <a:off x="590550" y="1381125"/>
            <a:ext cx="3714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从规则到自动机</a:t>
            </a:r>
          </a:p>
        </p:txBody>
      </p:sp>
      <p:sp>
        <p:nvSpPr>
          <p:cNvPr id="4" name="reading-left">
            <a:extLst>
              <a:ext uri="{FF2B5EF4-FFF2-40B4-BE49-F238E27FC236}">
                <a16:creationId xmlns:a16="http://schemas.microsoft.com/office/drawing/2014/main" id="{FA5FF6D4-D16A-4312-91D7-3E52992002E0}"/>
              </a:ext>
            </a:extLst>
          </p:cNvPr>
          <p:cNvSpPr>
            <a:spLocks noGrp="1"/>
          </p:cNvSpPr>
          <p:nvPr/>
        </p:nvSpPr>
        <p:spPr>
          <a:xfrm>
            <a:off x="723900" y="1952625"/>
            <a:ext cx="352425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逐条匹配为什么低效？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不同规则重复读取相同前缀；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r>
              <a:t>共享扫描过程，形成一台自动机。</a:t>
            </a:r>
            <a:endParaRPr sz="1400" b="0">
              <a:solidFill>
                <a:srgbClr val="3F3F3F"/>
              </a:solidFill>
            </a:endParaRP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endParaRPr sz="1400" b="0">
              <a:solidFill>
                <a:srgbClr val="3F3F3F"/>
              </a:solidFill>
            </a:endParaRPr>
          </a:p>
          <a:p>
            <a:pPr>
              <a:buNone/>
              <a:defRPr sz="1013">
                <a:solidFill>
                  <a:srgbClr val="3F3F3F"/>
                </a:solidFill>
              </a:defRPr>
            </a:pPr>
            <a:r>
              <a:rPr sz="1400">
                <a:solidFill>
                  <a:srgbClr val="3F3F3F"/>
                </a:solidFill>
              </a:rPr>
              <a:t>Regex 怎样机械地变成自动机？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/>
              <a:t>Thompson 构造：Regex → NFA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endParaRPr sz="1400"/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/>
              <a:t>NFA 怎样变成可直接执行的形式？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/>
              <a:t>子集构造：NFA → DFA</a:t>
            </a:r>
          </a:p>
        </p:txBody>
      </p:sp>
      <p:sp>
        <p:nvSpPr>
          <p:cNvPr id="5" name="reading-divider">
            <a:extLst>
              <a:ext uri="{FF2B5EF4-FFF2-40B4-BE49-F238E27FC236}">
                <a16:creationId xmlns:a16="http://schemas.microsoft.com/office/drawing/2014/main" id="{9143D1D6-42CF-48CF-8D30-0493F7F3A415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9525" cy="3028950"/>
          </a:xfrm>
          <a:prstGeom prst="rect">
            <a:avLst/>
          </a:prstGeom>
          <a:solidFill>
            <a:srgbClr val="D8D8D8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6" name="reading-right-heading">
            <a:extLst>
              <a:ext uri="{FF2B5EF4-FFF2-40B4-BE49-F238E27FC236}">
                <a16:creationId xmlns:a16="http://schemas.microsoft.com/office/drawing/2014/main" id="{AB7128C8-DF3C-4AB9-BE0D-A9CE79C0B447}"/>
              </a:ext>
            </a:extLst>
          </p:cNvPr>
          <p:cNvSpPr>
            <a:spLocks noGrp="1"/>
          </p:cNvSpPr>
          <p:nvPr/>
        </p:nvSpPr>
        <p:spPr>
          <a:xfrm>
            <a:off x="4895850" y="1381125"/>
            <a:ext cx="3714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从自动机到可执行 Lexer</a:t>
            </a:r>
          </a:p>
        </p:txBody>
      </p:sp>
      <p:sp>
        <p:nvSpPr>
          <p:cNvPr id="7" name="reading-right">
            <a:extLst>
              <a:ext uri="{FF2B5EF4-FFF2-40B4-BE49-F238E27FC236}">
                <a16:creationId xmlns:a16="http://schemas.microsoft.com/office/drawing/2014/main" id="{BD329AEB-64BC-4457-BC38-6873B605D62C}"/>
              </a:ext>
            </a:extLst>
          </p:cNvPr>
          <p:cNvSpPr>
            <a:spLocks noGrp="1"/>
          </p:cNvSpPr>
          <p:nvPr/>
        </p:nvSpPr>
        <p:spPr>
          <a:xfrm>
            <a:off x="5067300" y="1952625"/>
            <a:ext cx="3429000" cy="2476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DFA 还需要哪些设计？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最小化；mode 按上下文组织规则组。</a:t>
            </a:r>
          </a:p>
          <a:p>
            <a:pPr>
              <a:buNone/>
              <a:defRPr sz="960">
                <a:solidFill>
                  <a:srgbClr val="3F3F3F"/>
                </a:solidFill>
              </a:defRPr>
            </a:pPr>
            <a:endParaRPr sz="1400" b="0">
              <a:solidFill>
                <a:srgbClr val="3F3F3F"/>
              </a:solidFill>
            </a:endParaRPr>
          </a:p>
          <a:p>
            <a:pPr>
              <a:buNone/>
              <a:defRPr sz="1013">
                <a:solidFill>
                  <a:srgbClr val="3F3F3F"/>
                </a:solidFill>
              </a:defRPr>
            </a:pPr>
            <a:r>
              <a:rPr sz="1400">
                <a:solidFill>
                  <a:srgbClr val="3F3F3F"/>
                </a:solidFill>
              </a:rPr>
              <a:t>DFA 怎样变成 nextToken()？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字符类、转移表与 lastAccept。</a:t>
            </a:r>
          </a:p>
          <a:p>
            <a:pPr algn="l">
              <a:buNone/>
              <a:defRPr sz="960" b="0">
                <a:solidFill>
                  <a:srgbClr val="3F3F3F"/>
                </a:solidFill>
              </a:defRPr>
            </a:pPr>
            <a:endParaRPr sz="1400" b="0">
              <a:solidFill>
                <a:srgbClr val="3F3F3F"/>
              </a:solidFill>
            </a:endParaRP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LLM 已经能写 Lexer，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为什么还需要确定性生成器？</a:t>
            </a:r>
          </a:p>
          <a:p>
            <a:pPr algn="l">
              <a:buNone/>
              <a:defRPr sz="1013" b="0">
                <a:solidFill>
                  <a:srgbClr val="3F3F3F"/>
                </a:solidFill>
              </a:defRPr>
            </a:pPr>
            <a:r>
              <a:rPr sz="1400" b="0">
                <a:solidFill>
                  <a:srgbClr val="3F3F3F"/>
                </a:solidFill>
              </a:rPr>
              <a:t>开放式探索停在正式规约之前。</a:t>
            </a:r>
          </a:p>
        </p:txBody>
      </p:sp>
      <p:sp>
        <p:nvSpPr>
          <p:cNvPr id="8" name="takeaway-band">
            <a:extLst>
              <a:ext uri="{FF2B5EF4-FFF2-40B4-BE49-F238E27FC236}">
                <a16:creationId xmlns:a16="http://schemas.microsoft.com/office/drawing/2014/main" id="{20B471A5-ED92-419D-B2B8-12119BD5A14D}"/>
              </a:ext>
            </a:extLst>
          </p:cNvPr>
          <p:cNvSpPr>
            <a:spLocks noGrp="1"/>
          </p:cNvSpPr>
          <p:nvPr/>
        </p:nvSpPr>
        <p:spPr>
          <a:xfrm>
            <a:off x="476250" y="4810125"/>
            <a:ext cx="8191500" cy="381000"/>
          </a:xfrm>
          <a:prstGeom prst="rect">
            <a:avLst/>
          </a:prstGeom>
          <a:solidFill>
            <a:srgbClr val="FCECEF"/>
          </a:solidFill>
          <a:ln w="9525">
            <a:solidFill>
              <a:srgbClr val="FCECEF"/>
            </a:solidFill>
            <a:prstDash val="solid"/>
          </a:ln>
        </p:spPr>
      </p:sp>
      <p:sp>
        <p:nvSpPr>
          <p:cNvPr id="9" name="takeaway-text">
            <a:extLst>
              <a:ext uri="{FF2B5EF4-FFF2-40B4-BE49-F238E27FC236}">
                <a16:creationId xmlns:a16="http://schemas.microsoft.com/office/drawing/2014/main" id="{6CB3E1CA-79E5-416B-85F2-1CC6D2F17277}"/>
              </a:ext>
            </a:extLst>
          </p:cNvPr>
          <p:cNvSpPr>
            <a:spLocks noGrp="1"/>
          </p:cNvSpPr>
          <p:nvPr/>
        </p:nvSpPr>
        <p:spPr>
          <a:xfrm>
            <a:off x="628650" y="4876800"/>
            <a:ext cx="7886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073" b="1">
                <a:solidFill>
                  <a:srgbClr val="BE384B"/>
                </a:solidFill>
              </a:defRPr>
            </a:pPr>
            <a:r>
              <a:rPr sz="1400" b="1" dirty="0" err="1">
                <a:solidFill>
                  <a:srgbClr val="BE384B"/>
                </a:solidFill>
              </a:rPr>
              <a:t>下一讲</a:t>
            </a:r>
            <a:r>
              <a:rPr lang="zh-CN" altLang="en-US" sz="1400" b="1" dirty="0">
                <a:solidFill>
                  <a:srgbClr val="BE384B"/>
                </a:solidFill>
              </a:rPr>
              <a:t>将</a:t>
            </a:r>
            <a:r>
              <a:rPr sz="1400" b="1" dirty="0" err="1">
                <a:solidFill>
                  <a:srgbClr val="BE384B"/>
                </a:solidFill>
              </a:rPr>
              <a:t>依次构造</a:t>
            </a:r>
            <a:r>
              <a:rPr sz="1400" b="1" dirty="0">
                <a:solidFill>
                  <a:srgbClr val="BE384B"/>
                </a:solidFill>
              </a:rPr>
              <a:t> NFA、DFA </a:t>
            </a:r>
            <a:r>
              <a:rPr sz="1400" b="1" dirty="0" err="1">
                <a:solidFill>
                  <a:srgbClr val="BE384B"/>
                </a:solidFill>
              </a:rPr>
              <a:t>与</a:t>
            </a:r>
            <a:r>
              <a:rPr sz="1400" b="1" dirty="0">
                <a:solidFill>
                  <a:srgbClr val="BE384B"/>
                </a:solidFill>
              </a:rPr>
              <a:t> </a:t>
            </a:r>
            <a:r>
              <a:rPr sz="1400" b="1" dirty="0" err="1">
                <a:solidFill>
                  <a:srgbClr val="BE384B"/>
                </a:solidFill>
              </a:rPr>
              <a:t>nextToken</a:t>
            </a:r>
            <a:r>
              <a:rPr sz="1400" b="1" dirty="0">
                <a:solidFill>
                  <a:srgbClr val="BE384B"/>
                </a:solidFill>
              </a:rPr>
              <a:t>()。</a:t>
            </a:r>
          </a:p>
        </p:txBody>
      </p:sp>
    </p:spTree>
    <p:extLst>
      <p:ext uri="{BB962C8B-B14F-4D97-AF65-F5344CB8AC3E}">
        <p14:creationId xmlns:p14="http://schemas.microsoft.com/office/powerpoint/2010/main" val="1323982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2026</Words>
  <Application>Microsoft Macintosh PowerPoint</Application>
  <DocSecurity>0</DocSecurity>
  <PresentationFormat>全屏显示(16:10)</PresentationFormat>
  <Paragraphs>562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5" baseType="lpstr">
      <vt:lpstr>DengXian</vt:lpstr>
      <vt:lpstr>微软雅黑</vt:lpstr>
      <vt:lpstr>Arial</vt:lpstr>
      <vt:lpstr>Consolas</vt:lpstr>
      <vt:lpstr>Office 主题​​</vt:lpstr>
      <vt:lpstr>词法分析（一）</vt:lpstr>
      <vt:lpstr>PowerPoint 演示文稿</vt:lpstr>
      <vt:lpstr>字符里没有“单词”</vt:lpstr>
      <vt:lpstr>编译器看到的只是一串字符</vt:lpstr>
      <vt:lpstr>人脑同时完成了切分和分类</vt:lpstr>
      <vt:lpstr>Lexer 把字符流变成 Token Stream</vt:lpstr>
      <vt:lpstr>Token 是类别；lexeme 是本次匹配的文本</vt:lpstr>
      <vt:lpstr>真实 Token 不只是“类别 + 字符串”</vt:lpstr>
      <vt:lpstr>为什么 Token 必须携带源码位置？</vt:lpstr>
      <vt:lpstr>Lexer 与 Parser 之间有一份明确契约</vt:lpstr>
      <vt:lpstr>本讲目标：为一个小语言定义词法规约</vt:lpstr>
      <vt:lpstr>程序里的“分词”，为什么不能直接 split？</vt:lpstr>
      <vt:lpstr>第一反应：像自然语言一样按空格分词</vt:lpstr>
      <vt:lpstr>反例：一个字符串常量</vt:lpstr>
      <vt:lpstr>换个思路：Lexer 按 Token模式进行匹配</vt:lpstr>
      <vt:lpstr>人可以用自然语言描述 Token 模式</vt:lpstr>
      <vt:lpstr>形式化方案：把 Token 模式写成字符串集合</vt:lpstr>
      <vt:lpstr>形式语言为“字符串集合”提供精确定义</vt:lpstr>
      <vt:lpstr>“正则语言”由几种基本正则构造生成</vt:lpstr>
      <vt:lpstr>其他的常用正则写法</vt:lpstr>
      <vt:lpstr>从字符类别构造 Integer 与 Identifier</vt:lpstr>
      <vt:lpstr>STRING 模式解释了 split() 的反例</vt:lpstr>
      <vt:lpstr>把多个模式合成一份词法规约</vt:lpstr>
      <vt:lpstr>词法规约把模式绑定到动作</vt:lpstr>
      <vt:lpstr>模式匹配文本，动作（Action）产生数据</vt:lpstr>
      <vt:lpstr>常见规则最终落到三类动作</vt:lpstr>
      <vt:lpstr>执行规约：测试当前位置的合法前缀</vt:lpstr>
      <vt:lpstr>朴素执行过程还留下两个未定义的选择</vt:lpstr>
      <vt:lpstr>lexeme长度选择：Maximal Munch</vt:lpstr>
      <vt:lpstr>冲突选择：引入规则优先级</vt:lpstr>
      <vt:lpstr>完整决策分成两个稳定阶段</vt:lpstr>
      <vt:lpstr>共享前缀的运算符同样遵循最长匹配</vt:lpstr>
      <vt:lpstr>一种直接实现：把整套规约变成确定的流程</vt:lpstr>
      <vt:lpstr>完整执行：词法规约逐轮扫描源程序</vt:lpstr>
      <vt:lpstr>最终产物：可定位的 Token Stream</vt:lpstr>
      <vt:lpstr>Skip可以发生在模式匹配之后</vt:lpstr>
      <vt:lpstr>没有规则匹配时，Lexer 仍要保证前进</vt:lpstr>
      <vt:lpstr>lexer mode 选择当前规则组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wu mingyu</cp:lastModifiedBy>
  <cp:revision>3</cp:revision>
  <dcterms:created xsi:type="dcterms:W3CDTF">2026-09-18T02:36:10Z</dcterms:created>
  <dcterms:modified xsi:type="dcterms:W3CDTF">2026-09-18T04:44:27Z</dcterms:modified>
</cp:coreProperties>
</file>