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97" r:id="rId31"/>
    <p:sldId id="296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622"/>
  </p:normalViewPr>
  <p:slideViewPr>
    <p:cSldViewPr snapToGrid="0">
      <p:cViewPr varScale="1">
        <p:scale>
          <a:sx n="135" d="100"/>
          <a:sy n="135" d="100"/>
        </p:scale>
        <p:origin x="9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B89CF9-F8D8-4CCC-A257-6DE6A370C5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buNone/>
              <a:defRPr sz="4400">
                <a:latin typeface="+mj-lt"/>
                <a:ea typeface="+mj-lt"/>
                <a:cs typeface="+mj-lt"/>
              </a:defRPr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7489163-420C-40B9-A6B0-7D024352F4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204E3C-C592-4BBA-AA67-012927511FD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3A0C70A-5066-4CF6-97F0-86AB7C28E37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E361C3-C043-4A6E-BDCE-8DA1E7D90A3B}" type="slidenum">
              <a:t>‹#›</a:t>
            </a:fld>
            <a:endParaRPr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9FA25068-95BE-F84A-896E-9E89F943483E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1100"/>
            </a:lvl1pPr>
          </a:lstStyle>
          <a:p>
            <a:r>
              <a:t>上海交通大学并行与分布式系统研究所（IPADS@SJTU）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4BB9DF-2129-4B30-A0CB-00B5CCA4D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buNone/>
              <a:defRPr b="1">
                <a:solidFill>
                  <a:schemeClr val="accent1"/>
                </a:solidFill>
                <a:latin typeface="+mj-lt"/>
                <a:ea typeface="+mj-lt"/>
                <a:cs typeface="+mj-lt"/>
              </a:defRPr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FB2FD2-58C9-4D2B-B2D7-B77DBB833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buNone/>
              <a:defRPr sz="2400" b="1" i="0">
                <a:latin typeface="+mn-lt"/>
                <a:ea typeface="+mn-lt"/>
                <a:cs typeface="+mn-lt"/>
              </a:defRPr>
            </a:lvl1pPr>
            <a:lvl2pPr>
              <a:lnSpc>
                <a:spcPct val="120000"/>
              </a:lnSpc>
              <a:buNone/>
              <a:defRPr sz="2000" b="0" i="0">
                <a:latin typeface="+mn-lt"/>
                <a:ea typeface="+mn-lt"/>
                <a:cs typeface="+mn-lt"/>
              </a:defRPr>
            </a:lvl2pPr>
            <a:lvl3pPr>
              <a:lnSpc>
                <a:spcPct val="120000"/>
              </a:lnSpc>
              <a:buNone/>
              <a:defRPr sz="2000" b="0" i="0">
                <a:latin typeface="+mn-lt"/>
                <a:ea typeface="+mn-lt"/>
                <a:cs typeface="+mn-lt"/>
              </a:defRPr>
            </a:lvl3pPr>
            <a:lvl4pPr>
              <a:lnSpc>
                <a:spcPct val="120000"/>
              </a:lnSpc>
              <a:buNone/>
              <a:defRPr sz="1800" b="0" i="0">
                <a:latin typeface="+mn-lt"/>
                <a:ea typeface="+mn-lt"/>
                <a:cs typeface="+mn-lt"/>
              </a:defRPr>
            </a:lvl4pPr>
            <a:lvl5pPr>
              <a:lnSpc>
                <a:spcPct val="120000"/>
              </a:lnSpc>
              <a:buNone/>
              <a:defRPr sz="1800" b="0" i="0">
                <a:latin typeface="+mn-lt"/>
                <a:ea typeface="+mn-lt"/>
                <a:cs typeface="+mn-lt"/>
              </a:defRPr>
            </a:lvl5pPr>
          </a:lstStyle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二级</a:t>
            </a:r>
          </a:p>
          <a:p>
            <a:pPr>
              <a:buNone/>
            </a:pPr>
            <a:r>
              <a:t>三级</a:t>
            </a:r>
          </a:p>
          <a:p>
            <a:pPr>
              <a:buNone/>
            </a:pPr>
            <a:r>
              <a:t>四级</a:t>
            </a:r>
          </a:p>
          <a:p>
            <a:pPr>
              <a:buNone/>
            </a:pPr>
            <a:r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E18343-6F26-4180-9F15-3490C5654AB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990225E-4991-43F8-8A4F-7A9DE80097F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E361C3-C043-4A6E-BDCE-8DA1E7D90A3B}" type="slidenum">
              <a:t>‹#›</a:t>
            </a:fld>
            <a:endParaRPr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F789912-585E-44ED-9A35-D3CD6481964A}"/>
              </a:ext>
            </a:extLst>
          </p:cNvPr>
          <p:cNvSpPr>
            <a:spLocks noGrp="1"/>
          </p:cNvSpPr>
          <p:nvPr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>
            <a:spLocks noGrp="1"/>
          </p:cNvSpPr>
          <p:nvPr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6608DAFC-F7CB-BF45-A12C-3E5B3C748823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/>
          <a:lstStyle>
            <a:lvl1pPr algn="ctr">
              <a:buNone/>
              <a:defRPr sz="1100"/>
            </a:lvl1pPr>
          </a:lstStyle>
          <a:p>
            <a:r>
              <a:t>上海交通大学并行与分布式系统研究所（IPADS@SJTU）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E737EC-50D8-4066-9A5B-B2F2B3261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buNone/>
              <a:defRPr sz="4000" b="1" cap="all">
                <a:latin typeface="+mj-lt"/>
                <a:ea typeface="+mj-lt"/>
                <a:cs typeface="+mj-lt"/>
              </a:defRPr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8D66DC-4DFE-41C3-A681-706615113D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buNone/>
            </a:pPr>
            <a:r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354206-11C3-46BD-9C89-5FEA6F6F7CB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38C5D61-0DF4-429D-A479-13E085A0AA6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E361C3-C043-4A6E-BDCE-8DA1E7D90A3B}" type="slidenum">
              <a:t>‹#›</a:t>
            </a:fld>
            <a:endParaRPr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>
            <a:spLocks noGrp="1"/>
          </p:cNvSpPr>
          <p:nvPr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页脚占位符 4">
            <a:extLst>
              <a:ext uri="{FF2B5EF4-FFF2-40B4-BE49-F238E27FC236}">
                <a16:creationId xmlns:a16="http://schemas.microsoft.com/office/drawing/2014/main" id="{222B87CB-0BF3-3A40-9555-EFDE398401FB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/>
          <a:lstStyle>
            <a:lvl1pPr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6E3681A-3E02-46ED-85DF-1DEF2F997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A36D934-6CA7-459A-B5C1-5CA900321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>
              <a:buNone/>
            </a:pPr>
            <a:r>
              <a:t>单击此处编辑母版文本样式</a:t>
            </a:r>
          </a:p>
          <a:p>
            <a:pPr>
              <a:buNone/>
            </a:pPr>
            <a:r>
              <a:t>第二级</a:t>
            </a:r>
          </a:p>
          <a:p>
            <a:pPr>
              <a:buNone/>
            </a:pPr>
            <a:r>
              <a:t>第三级</a:t>
            </a:r>
          </a:p>
          <a:p>
            <a:pPr>
              <a:buNone/>
            </a:pPr>
            <a:r>
              <a:t>第四级</a:t>
            </a:r>
          </a:p>
          <a:p>
            <a:pPr>
              <a:buNone/>
            </a:pPr>
            <a:r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BA96C8E-B259-4316-A5FF-F1EDB1F7850C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  <a:latin typeface="DengXian"/>
                <a:ea typeface="DengXian"/>
                <a:cs typeface="DengXian"/>
              </a:defRPr>
            </a:lvl1pPr>
          </a:lstStyle>
          <a:p>
            <a:endParaRPr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B98837-A74E-40F6-88FA-DB372DDABD29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  <a:latin typeface="DengXian"/>
                <a:ea typeface="DengXian"/>
                <a:cs typeface="DengXian"/>
              </a:defRPr>
            </a:lvl1pPr>
          </a:lstStyle>
          <a:p>
            <a:fld id="{ADE361C3-C043-4A6E-BDCE-8DA1E7D90A3B}" type="slidenum">
              <a:t>‹#›</a:t>
            </a:fld>
            <a:endParaRPr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DC863AB-1CA3-014A-96B6-C1A16FEA03AC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 anchor="ctr"/>
          <a:lstStyle>
            <a:lvl1pPr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</a:defRPr>
            </a:lvl1pPr>
          </a:lstStyle>
          <a:p>
            <a:pPr algn="ctr">
              <a:buNone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dt="0"/>
  <p:txStyles>
    <p:titleStyle>
      <a:lvl1pPr algn="l" defTabSz="914400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lnSpc>
          <a:spcPct val="120000"/>
        </a:lnSpc>
        <a:spcBef>
          <a:spcPts val="1200"/>
        </a:spcBef>
        <a:buFont typeface="Arial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1pPr>
      <a:lvl2pPr marL="742950" indent="-285750" algn="l" defTabSz="914400">
        <a:lnSpc>
          <a:spcPct val="120000"/>
        </a:lnSpc>
        <a:spcBef>
          <a:spcPct val="20000"/>
        </a:spcBef>
        <a:buFont typeface="Arial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120000"/>
        </a:lnSpc>
        <a:spcBef>
          <a:spcPct val="20000"/>
        </a:spcBef>
        <a:buFont typeface="Arial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120000"/>
        </a:lnSpc>
        <a:spcBef>
          <a:spcPct val="20000"/>
        </a:spcBef>
        <a:buFont typeface="Arial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120000"/>
        </a:lnSpc>
        <a:spcBef>
          <a:spcPct val="20000"/>
        </a:spcBef>
        <a:buFont typeface="Arial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345332"/>
            <a:ext cx="7772400" cy="230425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None/>
            </a:pPr>
            <a:r>
              <a:rPr sz="4800"/>
              <a:t>语法分析（一）</a:t>
            </a:r>
          </a:p>
          <a:p>
            <a:pPr>
              <a:lnSpc>
                <a:spcPct val="110000"/>
              </a:lnSpc>
              <a:buNone/>
            </a:pPr>
            <a:r>
              <a:rPr sz="3600"/>
              <a:t>Token怎样组成程序结构？</a:t>
            </a: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sz="1800">
                <a:solidFill>
                  <a:schemeClr val="tx1">
                    <a:lumMod val="75000"/>
                    <a:lumOff val="25000"/>
                  </a:schemeClr>
                </a:solidFill>
              </a:rPr>
              <a:t>吴明瑜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sz="1800">
                <a:solidFill>
                  <a:schemeClr val="tx1">
                    <a:lumMod val="75000"/>
                    <a:lumOff val="25000"/>
                  </a:schemeClr>
                </a:solidFill>
              </a:rPr>
              <a:t>上海交通大学并行与分布式系统研究所</a:t>
            </a:r>
          </a:p>
          <a:p>
            <a:pPr>
              <a:lnSpc>
                <a:spcPct val="150000"/>
              </a:lnSpc>
              <a:spcBef>
                <a:spcPts val="0"/>
              </a:spcBef>
              <a:buNone/>
            </a:pPr>
            <a:r>
              <a:rPr sz="1800">
                <a:solidFill>
                  <a:schemeClr val="tx1">
                    <a:lumMod val="50000"/>
                    <a:lumOff val="50000"/>
                  </a:schemeClr>
                </a:solidFill>
              </a:rPr>
              <a:t>https://ipads.se.sjtu.edu.cn/courses/compilers</a:t>
            </a: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>
            <a:spLocks noGrp="1"/>
          </p:cNvSpPr>
          <p:nvPr/>
        </p:nvSpPr>
        <p:spPr>
          <a:xfrm>
            <a:off x="467544" y="252559"/>
            <a:ext cx="3600400" cy="504056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>
            <a:lvl1pPr marL="0" indent="0" algn="ctr" defTabSz="914400">
              <a:lnSpc>
                <a:spcPct val="120000"/>
              </a:lnSpc>
              <a:spcBef>
                <a:spcPts val="1200"/>
              </a:spcBef>
              <a:buFont typeface="Arial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1pPr>
            <a:lvl2pPr marL="457200" indent="0" algn="ctr" defTabSz="914400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2pPr>
            <a:lvl3pPr marL="914400" indent="0" algn="ctr" defTabSz="914400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3pPr>
            <a:lvl4pPr marL="1371600" indent="0" algn="ctr" defTabSz="914400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4pPr>
            <a:lvl5pPr marL="1828800" indent="0" algn="ctr" defTabSz="914400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+mn-ea"/>
              </a:defRPr>
            </a:lvl5pPr>
            <a:lvl6pPr marL="2286000" indent="0" algn="ctr" defTabSz="914400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6pPr>
            <a:lvl7pPr marL="2743200" indent="0" algn="ctr" defTabSz="914400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7pPr>
            <a:lvl8pPr marL="3200400" indent="0" algn="ctr" defTabSz="914400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8pPr>
            <a:lvl9pPr marL="3657600" indent="0" algn="ctr" defTabSz="914400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lt"/>
                <a:cs typeface="+mn-lt"/>
              </a:defRPr>
            </a:lvl9pPr>
          </a:lstStyle>
          <a:p>
            <a:pPr algn="l">
              <a:buNone/>
            </a:pPr>
            <a:r>
              <a:rPr sz="1400">
                <a:solidFill>
                  <a:srgbClr val="000000">
                    <a:lumMod val="75000"/>
                    <a:lumOff val="25000"/>
                  </a:srgbClr>
                </a:solidFill>
                <a:latin typeface="Arial"/>
                <a:ea typeface="Arial"/>
                <a:cs typeface="Arial"/>
              </a:rPr>
              <a:t>SE3355 · 编译原理（2026秋）</a:t>
            </a:r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13A0C70A-5066-4CF6-97F0-86AB7C28E37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75FED6-38D0-DE9C-92C0-6E7FA635581C}" type="slidenum">
              <a:rPr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8067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2598689-54C9-18A7-3A19-ED76AA08988F}" type="slidenum">
              <a:t>2</a:t>
            </a:fld>
            <a:endParaRPr/>
          </a:p>
        </p:txBody>
      </p:sp>
      <p:sp>
        <p:nvSpPr>
          <p:cNvPr id="5" name="title-2">
            <a:extLst>
              <a:ext uri="{FF2B5EF4-FFF2-40B4-BE49-F238E27FC236}">
                <a16:creationId xmlns:a16="http://schemas.microsoft.com/office/drawing/2014/main" id="{B5482ABD-B188-4738-8BA5-D7589E268641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上一讲留下了什么？</a:t>
            </a:r>
          </a:p>
        </p:txBody>
      </p:sp>
      <p:sp>
        <p:nvSpPr>
          <p:cNvPr id="6" name="subtitle-2">
            <a:extLst>
              <a:ext uri="{FF2B5EF4-FFF2-40B4-BE49-F238E27FC236}">
                <a16:creationId xmlns:a16="http://schemas.microsoft.com/office/drawing/2014/main" id="{DF006206-8A92-44E4-834E-ADDF6EE7A784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Lexer 已把字符流变成 Token Stream，但尚未解释这些 Token 如何组合。</a:t>
            </a:r>
          </a:p>
        </p:txBody>
      </p:sp>
      <p:sp>
        <p:nvSpPr>
          <p:cNvPr id="7" name="source-box">
            <a:extLst>
              <a:ext uri="{FF2B5EF4-FFF2-40B4-BE49-F238E27FC236}">
                <a16:creationId xmlns:a16="http://schemas.microsoft.com/office/drawing/2014/main" id="{6C8EA317-E756-400C-820F-3EF2C2B22C47}"/>
              </a:ext>
            </a:extLst>
          </p:cNvPr>
          <p:cNvSpPr>
            <a:spLocks noGrp="1"/>
          </p:cNvSpPr>
          <p:nvPr/>
        </p:nvSpPr>
        <p:spPr>
          <a:xfrm>
            <a:off x="619125" y="1714500"/>
            <a:ext cx="2714625" cy="1809750"/>
          </a:xfrm>
          <a:prstGeom prst="rect">
            <a:avLst/>
          </a:prstGeom>
          <a:solidFill>
            <a:srgbClr val="FCEDEF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8" name="source">
            <a:extLst>
              <a:ext uri="{FF2B5EF4-FFF2-40B4-BE49-F238E27FC236}">
                <a16:creationId xmlns:a16="http://schemas.microsoft.com/office/drawing/2014/main" id="{3706B3F4-3EB2-4155-9373-0A321EF25F44}"/>
              </a:ext>
            </a:extLst>
          </p:cNvPr>
          <p:cNvSpPr>
            <a:spLocks noGrp="1"/>
          </p:cNvSpPr>
          <p:nvPr/>
        </p:nvSpPr>
        <p:spPr>
          <a:xfrm>
            <a:off x="790575" y="1809750"/>
            <a:ext cx="2371725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>
                <a:solidFill>
                  <a:srgbClr val="454545"/>
                </a:solidFill>
              </a:defRPr>
            </a:pPr>
            <a:r>
              <a:rPr sz="1500">
                <a:solidFill>
                  <a:srgbClr val="454545"/>
                </a:solidFill>
              </a:rPr>
              <a:t>if (x &lt; 10)</a:t>
            </a:r>
          </a:p>
          <a:p>
            <a:pPr algn="l">
              <a:buNone/>
              <a:defRPr sz="1500">
                <a:solidFill>
                  <a:srgbClr val="454545"/>
                </a:solidFill>
              </a:defRPr>
            </a:pPr>
            <a:r>
              <a:rPr sz="1500">
                <a:solidFill>
                  <a:srgbClr val="454545"/>
                </a:solidFill>
              </a:rPr>
              <a:t>    return x + 1;</a:t>
            </a:r>
          </a:p>
        </p:txBody>
      </p:sp>
      <p:sp>
        <p:nvSpPr>
          <p:cNvPr id="9" name="arrow">
            <a:extLst>
              <a:ext uri="{FF2B5EF4-FFF2-40B4-BE49-F238E27FC236}">
                <a16:creationId xmlns:a16="http://schemas.microsoft.com/office/drawing/2014/main" id="{EC4275D0-4568-431D-9651-7E4D3DE8ECF1}"/>
              </a:ext>
            </a:extLst>
          </p:cNvPr>
          <p:cNvSpPr>
            <a:spLocks noGrp="1"/>
          </p:cNvSpPr>
          <p:nvPr/>
        </p:nvSpPr>
        <p:spPr>
          <a:xfrm>
            <a:off x="3571875" y="2238375"/>
            <a:ext cx="714375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700" b="1">
                <a:solidFill>
                  <a:srgbClr val="C4384D"/>
                </a:solidFill>
              </a:defRPr>
            </a:pPr>
            <a:r>
              <a:rPr sz="2700" b="1">
                <a:solidFill>
                  <a:srgbClr val="C4384D"/>
                </a:solidFill>
              </a:rPr>
              <a:t>→</a:t>
            </a:r>
          </a:p>
        </p:txBody>
      </p:sp>
      <p:sp>
        <p:nvSpPr>
          <p:cNvPr id="10" name="tokens-box">
            <a:extLst>
              <a:ext uri="{FF2B5EF4-FFF2-40B4-BE49-F238E27FC236}">
                <a16:creationId xmlns:a16="http://schemas.microsoft.com/office/drawing/2014/main" id="{2A13A55A-98AC-4183-A377-EAC226D676BC}"/>
              </a:ext>
            </a:extLst>
          </p:cNvPr>
          <p:cNvSpPr>
            <a:spLocks noGrp="1"/>
          </p:cNvSpPr>
          <p:nvPr/>
        </p:nvSpPr>
        <p:spPr>
          <a:xfrm>
            <a:off x="4476750" y="1619250"/>
            <a:ext cx="4000500" cy="2047875"/>
          </a:xfrm>
          <a:prstGeom prst="rect">
            <a:avLst/>
          </a:prstGeom>
          <a:solidFill>
            <a:srgbClr val="EDF6F8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11" name="tokens">
            <a:extLst>
              <a:ext uri="{FF2B5EF4-FFF2-40B4-BE49-F238E27FC236}">
                <a16:creationId xmlns:a16="http://schemas.microsoft.com/office/drawing/2014/main" id="{E82C13B8-043A-4A21-9FB5-4234EDCB7A2F}"/>
              </a:ext>
            </a:extLst>
          </p:cNvPr>
          <p:cNvSpPr>
            <a:spLocks noGrp="1"/>
          </p:cNvSpPr>
          <p:nvPr/>
        </p:nvSpPr>
        <p:spPr>
          <a:xfrm>
            <a:off x="4648200" y="1714500"/>
            <a:ext cx="3657600" cy="1857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IF LPAREN IDENT LT INT RPAREN</a:t>
            </a:r>
          </a:p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RETURN IDENT PLUS INT SEMI</a:t>
            </a:r>
          </a:p>
        </p:txBody>
      </p:sp>
      <p:sp>
        <p:nvSpPr>
          <p:cNvPr id="12" name="takeaway-band-2">
            <a:extLst>
              <a:ext uri="{FF2B5EF4-FFF2-40B4-BE49-F238E27FC236}">
                <a16:creationId xmlns:a16="http://schemas.microsoft.com/office/drawing/2014/main" id="{14626A35-D449-4495-93E2-326CE0831E18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13" name="takeaway-2">
            <a:extLst>
              <a:ext uri="{FF2B5EF4-FFF2-40B4-BE49-F238E27FC236}">
                <a16:creationId xmlns:a16="http://schemas.microsoft.com/office/drawing/2014/main" id="{504655BB-E402-488C-BF72-A62192229512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C4384D"/>
                </a:solidFill>
              </a:defRPr>
            </a:pPr>
            <a:r>
              <a:rPr sz="1463" b="1">
                <a:solidFill>
                  <a:srgbClr val="C4384D"/>
                </a:solidFill>
              </a:rPr>
              <a:t>Token Stream中的token只有类别和顺序；程序的“层次”尚未出现。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202359C0-8A7A-196E-DD58-8E6569619F09}" type="slidenum">
              <a:rPr/>
              <a:t>3</a:t>
            </a:fld>
            <a:endParaRPr/>
          </a:p>
        </p:txBody>
      </p:sp>
      <p:sp>
        <p:nvSpPr>
          <p:cNvPr id="5" name="title-3">
            <a:extLst>
              <a:ext uri="{FF2B5EF4-FFF2-40B4-BE49-F238E27FC236}">
                <a16:creationId xmlns:a16="http://schemas.microsoft.com/office/drawing/2014/main" id="{B72BF7C7-FC0A-4F0B-BC9E-2CB81382F25E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有 Token，不等于就是合法程序</a:t>
            </a:r>
          </a:p>
        </p:txBody>
      </p:sp>
      <p:sp>
        <p:nvSpPr>
          <p:cNvPr id="6" name="subtitle-3">
            <a:extLst>
              <a:ext uri="{FF2B5EF4-FFF2-40B4-BE49-F238E27FC236}">
                <a16:creationId xmlns:a16="http://schemas.microsoft.com/office/drawing/2014/main" id="{831470E7-07B3-46E9-A8B3-90C71094B3FB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同一批 Token 可能合法，也可能无法组成任何语言构造。</a:t>
            </a:r>
          </a:p>
        </p:txBody>
      </p:sp>
      <p:sp>
        <p:nvSpPr>
          <p:cNvPr id="7" name="valid-box">
            <a:extLst>
              <a:ext uri="{FF2B5EF4-FFF2-40B4-BE49-F238E27FC236}">
                <a16:creationId xmlns:a16="http://schemas.microsoft.com/office/drawing/2014/main" id="{B9E9C4F3-9F58-451D-8FFA-3B5CD4B50271}"/>
              </a:ext>
            </a:extLst>
          </p:cNvPr>
          <p:cNvSpPr>
            <a:spLocks noGrp="1"/>
          </p:cNvSpPr>
          <p:nvPr/>
        </p:nvSpPr>
        <p:spPr>
          <a:xfrm>
            <a:off x="714375" y="1714500"/>
            <a:ext cx="3571875" cy="1666875"/>
          </a:xfrm>
          <a:prstGeom prst="rect">
            <a:avLst/>
          </a:prstGeom>
          <a:solidFill>
            <a:srgbClr val="EDF6F8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8" name="valid">
            <a:extLst>
              <a:ext uri="{FF2B5EF4-FFF2-40B4-BE49-F238E27FC236}">
                <a16:creationId xmlns:a16="http://schemas.microsoft.com/office/drawing/2014/main" id="{E1A48EDD-D36A-4514-BAF3-B2659790E15E}"/>
              </a:ext>
            </a:extLst>
          </p:cNvPr>
          <p:cNvSpPr>
            <a:spLocks noGrp="1"/>
          </p:cNvSpPr>
          <p:nvPr/>
        </p:nvSpPr>
        <p:spPr>
          <a:xfrm>
            <a:off x="885825" y="1809750"/>
            <a:ext cx="3228975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RETURN IDENT PLUS INT SEMI</a:t>
            </a:r>
          </a:p>
          <a:p>
            <a:endParaRPr sz="1350">
              <a:solidFill>
                <a:srgbClr val="454545"/>
              </a:solidFill>
            </a:endParaRPr>
          </a:p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return x + 1;</a:t>
            </a:r>
          </a:p>
        </p:txBody>
      </p:sp>
      <p:sp>
        <p:nvSpPr>
          <p:cNvPr id="9" name="invalid-box">
            <a:extLst>
              <a:ext uri="{FF2B5EF4-FFF2-40B4-BE49-F238E27FC236}">
                <a16:creationId xmlns:a16="http://schemas.microsoft.com/office/drawing/2014/main" id="{E530F55D-6A64-4EF7-9098-4F346A077C91}"/>
              </a:ext>
            </a:extLst>
          </p:cNvPr>
          <p:cNvSpPr>
            <a:spLocks noGrp="1"/>
          </p:cNvSpPr>
          <p:nvPr/>
        </p:nvSpPr>
        <p:spPr>
          <a:xfrm>
            <a:off x="4857750" y="1714500"/>
            <a:ext cx="3571875" cy="1666875"/>
          </a:xfrm>
          <a:prstGeom prst="rect">
            <a:avLst/>
          </a:prstGeom>
          <a:solidFill>
            <a:srgbClr val="FCEDEF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10" name="invalid">
            <a:extLst>
              <a:ext uri="{FF2B5EF4-FFF2-40B4-BE49-F238E27FC236}">
                <a16:creationId xmlns:a16="http://schemas.microsoft.com/office/drawing/2014/main" id="{111B8D8F-45AC-4668-8637-51E3AAFF7BB2}"/>
              </a:ext>
            </a:extLst>
          </p:cNvPr>
          <p:cNvSpPr>
            <a:spLocks noGrp="1"/>
          </p:cNvSpPr>
          <p:nvPr/>
        </p:nvSpPr>
        <p:spPr>
          <a:xfrm>
            <a:off x="5029200" y="1809750"/>
            <a:ext cx="3228975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RETURN PLUS SEMI IDENT INT</a:t>
            </a:r>
          </a:p>
          <a:p>
            <a:endParaRPr sz="1350">
              <a:solidFill>
                <a:srgbClr val="454545"/>
              </a:solidFill>
            </a:endParaRPr>
          </a:p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return + ; x 1</a:t>
            </a:r>
          </a:p>
        </p:txBody>
      </p:sp>
      <p:sp>
        <p:nvSpPr>
          <p:cNvPr id="11" name="valid-label">
            <a:extLst>
              <a:ext uri="{FF2B5EF4-FFF2-40B4-BE49-F238E27FC236}">
                <a16:creationId xmlns:a16="http://schemas.microsoft.com/office/drawing/2014/main" id="{F97E7F15-66B4-4B0E-A8CA-C7135D3A4E74}"/>
              </a:ext>
            </a:extLst>
          </p:cNvPr>
          <p:cNvSpPr>
            <a:spLocks noGrp="1"/>
          </p:cNvSpPr>
          <p:nvPr/>
        </p:nvSpPr>
        <p:spPr>
          <a:xfrm>
            <a:off x="714375" y="3524250"/>
            <a:ext cx="3571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 b="1">
                <a:solidFill>
                  <a:srgbClr val="327C92"/>
                </a:solidFill>
              </a:defRPr>
            </a:pPr>
            <a:r>
              <a:rPr sz="1575" b="1">
                <a:solidFill>
                  <a:srgbClr val="327C92"/>
                </a:solidFill>
              </a:rPr>
              <a:t>能组成 return 语句</a:t>
            </a:r>
          </a:p>
        </p:txBody>
      </p:sp>
      <p:sp>
        <p:nvSpPr>
          <p:cNvPr id="12" name="invalid-label">
            <a:extLst>
              <a:ext uri="{FF2B5EF4-FFF2-40B4-BE49-F238E27FC236}">
                <a16:creationId xmlns:a16="http://schemas.microsoft.com/office/drawing/2014/main" id="{BB08DA50-6D58-4B12-AB26-A3C4F05CAF7E}"/>
              </a:ext>
            </a:extLst>
          </p:cNvPr>
          <p:cNvSpPr>
            <a:spLocks noGrp="1"/>
          </p:cNvSpPr>
          <p:nvPr/>
        </p:nvSpPr>
        <p:spPr>
          <a:xfrm>
            <a:off x="4857750" y="3524250"/>
            <a:ext cx="357187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 b="1">
                <a:solidFill>
                  <a:srgbClr val="C4384D"/>
                </a:solidFill>
              </a:defRPr>
            </a:pPr>
            <a:r>
              <a:rPr sz="1575" b="1">
                <a:solidFill>
                  <a:srgbClr val="C4384D"/>
                </a:solidFill>
              </a:rPr>
              <a:t>Token 都合法，整体结构却不合法</a:t>
            </a:r>
          </a:p>
        </p:txBody>
      </p:sp>
      <p:sp>
        <p:nvSpPr>
          <p:cNvPr id="13" name="takeaway-band-3">
            <a:extLst>
              <a:ext uri="{FF2B5EF4-FFF2-40B4-BE49-F238E27FC236}">
                <a16:creationId xmlns:a16="http://schemas.microsoft.com/office/drawing/2014/main" id="{703B37C7-CADB-4D6C-A3AE-BEC5AE15DB83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14" name="takeaway-3">
            <a:extLst>
              <a:ext uri="{FF2B5EF4-FFF2-40B4-BE49-F238E27FC236}">
                <a16:creationId xmlns:a16="http://schemas.microsoft.com/office/drawing/2014/main" id="{9078A37A-0FED-47B2-A3C0-D8C4007CB494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C4384D"/>
                </a:solidFill>
              </a:defRPr>
            </a:pPr>
            <a:r>
              <a:rPr sz="1463" b="1">
                <a:solidFill>
                  <a:srgbClr val="C4384D"/>
                </a:solidFill>
              </a:rPr>
              <a:t>Parser 判断 Token 序列是否符合语言的“语法规则”。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FD6AB9A-5F9E-5F59-51AB-3C8734130965}" type="slidenum">
              <a:t>4</a:t>
            </a:fld>
            <a:endParaRPr/>
          </a:p>
        </p:txBody>
      </p:sp>
      <p:sp>
        <p:nvSpPr>
          <p:cNvPr id="5" name="intro-title-4">
            <a:extLst>
              <a:ext uri="{FF2B5EF4-FFF2-40B4-BE49-F238E27FC236}">
                <a16:creationId xmlns:a16="http://schemas.microsoft.com/office/drawing/2014/main" id="{778801C6-E796-4AD7-B276-D986A3C0F81D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BE384B"/>
                </a:solidFill>
              </a:defRPr>
            </a:pPr>
            <a:r>
              <a:rPr sz="2775" b="1">
                <a:solidFill>
                  <a:srgbClr val="BE384B"/>
                </a:solidFill>
              </a:rPr>
              <a:t>语法的描述存在层次（先看自然语言）</a:t>
            </a:r>
          </a:p>
        </p:txBody>
      </p:sp>
      <p:sp>
        <p:nvSpPr>
          <p:cNvPr id="6" name="intro-subtitle-4">
            <a:extLst>
              <a:ext uri="{FF2B5EF4-FFF2-40B4-BE49-F238E27FC236}">
                <a16:creationId xmlns:a16="http://schemas.microsoft.com/office/drawing/2014/main" id="{A8F03C97-A078-4784-9979-89310D75B19A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单词不是简单平铺：它们先组成短语和子句，再组成完整句子。</a:t>
            </a:r>
          </a:p>
        </p:txBody>
      </p:sp>
      <p:sp>
        <p:nvSpPr>
          <p:cNvPr id="7" name="english-sentence">
            <a:extLst>
              <a:ext uri="{FF2B5EF4-FFF2-40B4-BE49-F238E27FC236}">
                <a16:creationId xmlns:a16="http://schemas.microsoft.com/office/drawing/2014/main" id="{1537FE9B-0662-4B2F-A9D7-8A499A488E0C}"/>
              </a:ext>
            </a:extLst>
          </p:cNvPr>
          <p:cNvSpPr>
            <a:spLocks noGrp="1"/>
          </p:cNvSpPr>
          <p:nvPr/>
        </p:nvSpPr>
        <p:spPr>
          <a:xfrm>
            <a:off x="809625" y="1676400"/>
            <a:ext cx="7524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725" b="1">
                <a:solidFill>
                  <a:srgbClr val="454545"/>
                </a:solidFill>
              </a:defRPr>
            </a:pPr>
            <a:r>
              <a:rPr sz="1725" b="1">
                <a:solidFill>
                  <a:srgbClr val="454545"/>
                </a:solidFill>
              </a:rPr>
              <a:t>The parser accepts the program because the tokens follow the grammar.</a:t>
            </a:r>
          </a:p>
        </p:txBody>
      </p:sp>
      <p:sp>
        <p:nvSpPr>
          <p:cNvPr id="8" name="main-clause-heading">
            <a:extLst>
              <a:ext uri="{FF2B5EF4-FFF2-40B4-BE49-F238E27FC236}">
                <a16:creationId xmlns:a16="http://schemas.microsoft.com/office/drawing/2014/main" id="{4C7B42B6-B0D4-4C0B-9C7D-07A0DCF6A0DE}"/>
              </a:ext>
            </a:extLst>
          </p:cNvPr>
          <p:cNvSpPr>
            <a:spLocks noGrp="1"/>
          </p:cNvSpPr>
          <p:nvPr/>
        </p:nvSpPr>
        <p:spPr>
          <a:xfrm>
            <a:off x="571500" y="2286000"/>
            <a:ext cx="37623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BE384B"/>
                </a:solidFill>
              </a:defRPr>
            </a:pPr>
            <a:r>
              <a:rPr sz="1650" b="1">
                <a:solidFill>
                  <a:srgbClr val="BE384B"/>
                </a:solidFill>
              </a:rPr>
              <a:t>主句（main clause）</a:t>
            </a:r>
          </a:p>
        </p:txBody>
      </p:sp>
      <p:sp>
        <p:nvSpPr>
          <p:cNvPr id="9" name="sub-clause-heading">
            <a:extLst>
              <a:ext uri="{FF2B5EF4-FFF2-40B4-BE49-F238E27FC236}">
                <a16:creationId xmlns:a16="http://schemas.microsoft.com/office/drawing/2014/main" id="{7FF9E56C-E0B7-40FA-88E1-C0F954368495}"/>
              </a:ext>
            </a:extLst>
          </p:cNvPr>
          <p:cNvSpPr>
            <a:spLocks noGrp="1"/>
          </p:cNvSpPr>
          <p:nvPr/>
        </p:nvSpPr>
        <p:spPr>
          <a:xfrm>
            <a:off x="4810125" y="2286000"/>
            <a:ext cx="37623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BE384B"/>
                </a:solidFill>
              </a:defRPr>
            </a:pPr>
            <a:r>
              <a:rPr sz="1650" b="1">
                <a:solidFill>
                  <a:srgbClr val="BE384B"/>
                </a:solidFill>
              </a:rPr>
              <a:t>从句（subordinate clause）</a:t>
            </a:r>
          </a:p>
        </p:txBody>
      </p:sp>
      <p:sp>
        <p:nvSpPr>
          <p:cNvPr id="10" name="main-clause-box">
            <a:extLst>
              <a:ext uri="{FF2B5EF4-FFF2-40B4-BE49-F238E27FC236}">
                <a16:creationId xmlns:a16="http://schemas.microsoft.com/office/drawing/2014/main" id="{B5161FDB-304C-4BCD-AA36-74F6FCBA394B}"/>
              </a:ext>
            </a:extLst>
          </p:cNvPr>
          <p:cNvSpPr>
            <a:spLocks noGrp="1"/>
          </p:cNvSpPr>
          <p:nvPr/>
        </p:nvSpPr>
        <p:spPr>
          <a:xfrm>
            <a:off x="571500" y="2686050"/>
            <a:ext cx="3762375" cy="1428750"/>
          </a:xfrm>
          <a:prstGeom prst="rect">
            <a:avLst/>
          </a:prstGeom>
          <a:solidFill>
            <a:srgbClr val="F1F2F3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11" name="main-clause">
            <a:extLst>
              <a:ext uri="{FF2B5EF4-FFF2-40B4-BE49-F238E27FC236}">
                <a16:creationId xmlns:a16="http://schemas.microsoft.com/office/drawing/2014/main" id="{27E3713C-A41A-4648-ABA0-9922D78267CF}"/>
              </a:ext>
            </a:extLst>
          </p:cNvPr>
          <p:cNvSpPr>
            <a:spLocks noGrp="1"/>
          </p:cNvSpPr>
          <p:nvPr/>
        </p:nvSpPr>
        <p:spPr>
          <a:xfrm>
            <a:off x="742950" y="2781300"/>
            <a:ext cx="3419475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Subject       Verb       Object</a:t>
            </a:r>
          </a:p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The parser  |  accepts  |  the program</a:t>
            </a:r>
          </a:p>
        </p:txBody>
      </p:sp>
      <p:sp>
        <p:nvSpPr>
          <p:cNvPr id="12" name="sub-clause-box">
            <a:extLst>
              <a:ext uri="{FF2B5EF4-FFF2-40B4-BE49-F238E27FC236}">
                <a16:creationId xmlns:a16="http://schemas.microsoft.com/office/drawing/2014/main" id="{81638145-6128-4E3A-950A-0D0A9DC65B9F}"/>
              </a:ext>
            </a:extLst>
          </p:cNvPr>
          <p:cNvSpPr>
            <a:spLocks noGrp="1"/>
          </p:cNvSpPr>
          <p:nvPr/>
        </p:nvSpPr>
        <p:spPr>
          <a:xfrm>
            <a:off x="4810125" y="2686050"/>
            <a:ext cx="3762375" cy="1428750"/>
          </a:xfrm>
          <a:prstGeom prst="rect">
            <a:avLst/>
          </a:prstGeom>
          <a:solidFill>
            <a:srgbClr val="F1F2F3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13" name="sub-clause">
            <a:extLst>
              <a:ext uri="{FF2B5EF4-FFF2-40B4-BE49-F238E27FC236}">
                <a16:creationId xmlns:a16="http://schemas.microsoft.com/office/drawing/2014/main" id="{02E00656-7D3A-4199-907E-B9C11EFC2F01}"/>
              </a:ext>
            </a:extLst>
          </p:cNvPr>
          <p:cNvSpPr>
            <a:spLocks noGrp="1"/>
          </p:cNvSpPr>
          <p:nvPr/>
        </p:nvSpPr>
        <p:spPr>
          <a:xfrm>
            <a:off x="4981575" y="2781300"/>
            <a:ext cx="3419475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because</a:t>
            </a:r>
          </a:p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Subject      Verb      Object</a:t>
            </a:r>
          </a:p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the tokens | follow | the grammar</a:t>
            </a:r>
          </a:p>
        </p:txBody>
      </p:sp>
      <p:sp>
        <p:nvSpPr>
          <p:cNvPr id="14" name="intro-takeaway-band-4">
            <a:extLst>
              <a:ext uri="{FF2B5EF4-FFF2-40B4-BE49-F238E27FC236}">
                <a16:creationId xmlns:a16="http://schemas.microsoft.com/office/drawing/2014/main" id="{A2EE2A55-2BF0-4116-B466-ECC7D3FD9925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15" name="intro-takeaway-4">
            <a:extLst>
              <a:ext uri="{FF2B5EF4-FFF2-40B4-BE49-F238E27FC236}">
                <a16:creationId xmlns:a16="http://schemas.microsoft.com/office/drawing/2014/main" id="{DB3A091B-28E7-40DE-A272-4F2206CD6E64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BE384B"/>
                </a:solidFill>
              </a:defRPr>
            </a:pPr>
            <a:r>
              <a:rPr sz="1463" b="1">
                <a:solidFill>
                  <a:srgbClr val="BE384B"/>
                </a:solidFill>
              </a:rPr>
              <a:t>句子 → 子句 → 主语 / 谓语 / 宾语：较小成分按规则组合成较大结构。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E5B3003-2C54-13C6-9832-7637201064DE}" type="slidenum">
              <a:t>5</a:t>
            </a:fld>
            <a:endParaRPr/>
          </a:p>
        </p:txBody>
      </p:sp>
      <p:sp>
        <p:nvSpPr>
          <p:cNvPr id="5" name="intro-title-5">
            <a:extLst>
              <a:ext uri="{FF2B5EF4-FFF2-40B4-BE49-F238E27FC236}">
                <a16:creationId xmlns:a16="http://schemas.microsoft.com/office/drawing/2014/main" id="{9F45E18A-3226-469E-B361-ADAAD0C11F5F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BE384B"/>
                </a:solidFill>
              </a:defRPr>
            </a:pPr>
            <a:r>
              <a:rPr sz="2775" b="1">
                <a:solidFill>
                  <a:srgbClr val="BE384B"/>
                </a:solidFill>
              </a:rPr>
              <a:t>编程语言同样需要说明 Token 如何组合</a:t>
            </a:r>
          </a:p>
        </p:txBody>
      </p:sp>
      <p:sp>
        <p:nvSpPr>
          <p:cNvPr id="6" name="intro-subtitle-5">
            <a:extLst>
              <a:ext uri="{FF2B5EF4-FFF2-40B4-BE49-F238E27FC236}">
                <a16:creationId xmlns:a16="http://schemas.microsoft.com/office/drawing/2014/main" id="{74D7E752-1332-47EA-945E-1EDC21C22F60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Token 先组成表达式，再组成语句、函数和程序。</a:t>
            </a:r>
          </a:p>
        </p:txBody>
      </p:sp>
      <p:sp>
        <p:nvSpPr>
          <p:cNvPr id="7" name="flat-token-stream-box">
            <a:extLst>
              <a:ext uri="{FF2B5EF4-FFF2-40B4-BE49-F238E27FC236}">
                <a16:creationId xmlns:a16="http://schemas.microsoft.com/office/drawing/2014/main" id="{E5C49A4A-7E8E-48A5-9C34-216C386CBA17}"/>
              </a:ext>
            </a:extLst>
          </p:cNvPr>
          <p:cNvSpPr>
            <a:spLocks noGrp="1"/>
          </p:cNvSpPr>
          <p:nvPr/>
        </p:nvSpPr>
        <p:spPr>
          <a:xfrm>
            <a:off x="809625" y="1685925"/>
            <a:ext cx="7524750" cy="552450"/>
          </a:xfrm>
          <a:prstGeom prst="rect">
            <a:avLst/>
          </a:prstGeom>
          <a:solidFill>
            <a:srgbClr val="F1F2F3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8" name="flat-token-stream">
            <a:extLst>
              <a:ext uri="{FF2B5EF4-FFF2-40B4-BE49-F238E27FC236}">
                <a16:creationId xmlns:a16="http://schemas.microsoft.com/office/drawing/2014/main" id="{F3F18639-F3E9-45A9-BF9C-5F546440FD37}"/>
              </a:ext>
            </a:extLst>
          </p:cNvPr>
          <p:cNvSpPr>
            <a:spLocks noGrp="1"/>
          </p:cNvSpPr>
          <p:nvPr/>
        </p:nvSpPr>
        <p:spPr>
          <a:xfrm>
            <a:off x="981075" y="1781175"/>
            <a:ext cx="71818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RETURN  IDENT  PLUS  INT  STAR  INT  SEMI</a:t>
            </a:r>
          </a:p>
        </p:txBody>
      </p:sp>
      <p:sp>
        <p:nvSpPr>
          <p:cNvPr id="9" name="group-step-1-label">
            <a:extLst>
              <a:ext uri="{FF2B5EF4-FFF2-40B4-BE49-F238E27FC236}">
                <a16:creationId xmlns:a16="http://schemas.microsoft.com/office/drawing/2014/main" id="{30E5EDA1-1474-47AB-AC68-DB5AD4D26569}"/>
              </a:ext>
            </a:extLst>
          </p:cNvPr>
          <p:cNvSpPr>
            <a:spLocks noGrp="1"/>
          </p:cNvSpPr>
          <p:nvPr/>
        </p:nvSpPr>
        <p:spPr>
          <a:xfrm>
            <a:off x="857250" y="2476500"/>
            <a:ext cx="17621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32788E"/>
                </a:solidFill>
              </a:defRPr>
            </a:pPr>
            <a:r>
              <a:rPr sz="1500" b="1">
                <a:solidFill>
                  <a:srgbClr val="32788E"/>
                </a:solidFill>
              </a:rPr>
              <a:t>较小的表达式</a:t>
            </a:r>
          </a:p>
        </p:txBody>
      </p:sp>
      <p:sp>
        <p:nvSpPr>
          <p:cNvPr id="10" name="group-step-1">
            <a:extLst>
              <a:ext uri="{FF2B5EF4-FFF2-40B4-BE49-F238E27FC236}">
                <a16:creationId xmlns:a16="http://schemas.microsoft.com/office/drawing/2014/main" id="{1A28B2EF-9F3E-4E54-B55B-EB54F448422C}"/>
              </a:ext>
            </a:extLst>
          </p:cNvPr>
          <p:cNvSpPr>
            <a:spLocks noGrp="1"/>
          </p:cNvSpPr>
          <p:nvPr/>
        </p:nvSpPr>
        <p:spPr>
          <a:xfrm>
            <a:off x="2809875" y="2428875"/>
            <a:ext cx="5238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454545"/>
                </a:solidFill>
              </a:defRPr>
            </a:pPr>
            <a:r>
              <a:rPr sz="1500" b="1">
                <a:solidFill>
                  <a:srgbClr val="454545"/>
                </a:solidFill>
              </a:rPr>
              <a:t>INT STAR INT</a:t>
            </a:r>
          </a:p>
        </p:txBody>
      </p:sp>
      <p:sp>
        <p:nvSpPr>
          <p:cNvPr id="11" name="group-step-2-label">
            <a:extLst>
              <a:ext uri="{FF2B5EF4-FFF2-40B4-BE49-F238E27FC236}">
                <a16:creationId xmlns:a16="http://schemas.microsoft.com/office/drawing/2014/main" id="{6E14FA6C-CFAF-4D58-BD3D-64340664DE36}"/>
              </a:ext>
            </a:extLst>
          </p:cNvPr>
          <p:cNvSpPr>
            <a:spLocks noGrp="1"/>
          </p:cNvSpPr>
          <p:nvPr/>
        </p:nvSpPr>
        <p:spPr>
          <a:xfrm>
            <a:off x="857250" y="3076575"/>
            <a:ext cx="17621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32788E"/>
                </a:solidFill>
              </a:defRPr>
            </a:pPr>
            <a:r>
              <a:rPr sz="1500" b="1">
                <a:solidFill>
                  <a:srgbClr val="32788E"/>
                </a:solidFill>
              </a:rPr>
              <a:t>更大的表达式</a:t>
            </a:r>
          </a:p>
        </p:txBody>
      </p:sp>
      <p:sp>
        <p:nvSpPr>
          <p:cNvPr id="12" name="group-step-2">
            <a:extLst>
              <a:ext uri="{FF2B5EF4-FFF2-40B4-BE49-F238E27FC236}">
                <a16:creationId xmlns:a16="http://schemas.microsoft.com/office/drawing/2014/main" id="{CF596A97-81DF-4477-8250-AE9397CBD0DB}"/>
              </a:ext>
            </a:extLst>
          </p:cNvPr>
          <p:cNvSpPr>
            <a:spLocks noGrp="1"/>
          </p:cNvSpPr>
          <p:nvPr/>
        </p:nvSpPr>
        <p:spPr>
          <a:xfrm>
            <a:off x="2809875" y="3028950"/>
            <a:ext cx="5238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454545"/>
                </a:solidFill>
              </a:defRPr>
            </a:pPr>
            <a:r>
              <a:rPr sz="1500" b="1">
                <a:solidFill>
                  <a:srgbClr val="454545"/>
                </a:solidFill>
              </a:rPr>
              <a:t>IDENT PLUS (INT STAR INT)</a:t>
            </a:r>
          </a:p>
        </p:txBody>
      </p:sp>
      <p:sp>
        <p:nvSpPr>
          <p:cNvPr id="13" name="group-step-3-label">
            <a:extLst>
              <a:ext uri="{FF2B5EF4-FFF2-40B4-BE49-F238E27FC236}">
                <a16:creationId xmlns:a16="http://schemas.microsoft.com/office/drawing/2014/main" id="{954D7B48-046A-4DFF-B8A2-3FFFA16499B9}"/>
              </a:ext>
            </a:extLst>
          </p:cNvPr>
          <p:cNvSpPr>
            <a:spLocks noGrp="1"/>
          </p:cNvSpPr>
          <p:nvPr/>
        </p:nvSpPr>
        <p:spPr>
          <a:xfrm>
            <a:off x="857250" y="3676650"/>
            <a:ext cx="17621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BE384B"/>
                </a:solidFill>
              </a:defRPr>
            </a:pPr>
            <a:r>
              <a:rPr sz="1500" b="1">
                <a:solidFill>
                  <a:srgbClr val="BE384B"/>
                </a:solidFill>
              </a:rPr>
              <a:t>完整的语句</a:t>
            </a:r>
          </a:p>
        </p:txBody>
      </p:sp>
      <p:sp>
        <p:nvSpPr>
          <p:cNvPr id="14" name="group-step-3">
            <a:extLst>
              <a:ext uri="{FF2B5EF4-FFF2-40B4-BE49-F238E27FC236}">
                <a16:creationId xmlns:a16="http://schemas.microsoft.com/office/drawing/2014/main" id="{F13EF8DC-DA49-4F0B-87AB-F0DD413505BA}"/>
              </a:ext>
            </a:extLst>
          </p:cNvPr>
          <p:cNvSpPr>
            <a:spLocks noGrp="1"/>
          </p:cNvSpPr>
          <p:nvPr/>
        </p:nvSpPr>
        <p:spPr>
          <a:xfrm>
            <a:off x="2809875" y="3629025"/>
            <a:ext cx="5238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00" b="1">
                <a:solidFill>
                  <a:srgbClr val="454545"/>
                </a:solidFill>
              </a:defRPr>
            </a:pPr>
            <a:r>
              <a:rPr sz="1500" b="1">
                <a:solidFill>
                  <a:srgbClr val="454545"/>
                </a:solidFill>
              </a:rPr>
              <a:t>RETURN [ expression ] SEMI</a:t>
            </a:r>
          </a:p>
        </p:txBody>
      </p:sp>
      <p:sp>
        <p:nvSpPr>
          <p:cNvPr id="15" name="group-line-1">
            <a:extLst>
              <a:ext uri="{FF2B5EF4-FFF2-40B4-BE49-F238E27FC236}">
                <a16:creationId xmlns:a16="http://schemas.microsoft.com/office/drawing/2014/main" id="{DBE9D662-63F7-4F83-9AA9-05DF25A5A37D}"/>
              </a:ext>
            </a:extLst>
          </p:cNvPr>
          <p:cNvSpPr>
            <a:spLocks noGrp="1"/>
          </p:cNvSpPr>
          <p:nvPr/>
        </p:nvSpPr>
        <p:spPr>
          <a:xfrm>
            <a:off x="762000" y="2943225"/>
            <a:ext cx="7524750" cy="0"/>
          </a:xfrm>
          <a:prstGeom prst="line">
            <a:avLst/>
          </a:prstGeom>
          <a:ln w="11430">
            <a:solidFill>
              <a:srgbClr val="D8D8D8"/>
            </a:solidFill>
            <a:prstDash val="solid"/>
          </a:ln>
        </p:spPr>
      </p:sp>
      <p:sp>
        <p:nvSpPr>
          <p:cNvPr id="16" name="group-line-2">
            <a:extLst>
              <a:ext uri="{FF2B5EF4-FFF2-40B4-BE49-F238E27FC236}">
                <a16:creationId xmlns:a16="http://schemas.microsoft.com/office/drawing/2014/main" id="{D6B28DFB-C6D5-4967-BD2B-645DC9798745}"/>
              </a:ext>
            </a:extLst>
          </p:cNvPr>
          <p:cNvSpPr>
            <a:spLocks noGrp="1"/>
          </p:cNvSpPr>
          <p:nvPr/>
        </p:nvSpPr>
        <p:spPr>
          <a:xfrm>
            <a:off x="762000" y="3543300"/>
            <a:ext cx="7524750" cy="0"/>
          </a:xfrm>
          <a:prstGeom prst="line">
            <a:avLst/>
          </a:prstGeom>
          <a:ln w="11430">
            <a:solidFill>
              <a:srgbClr val="D8D8D8"/>
            </a:solidFill>
            <a:prstDash val="solid"/>
          </a:ln>
        </p:spPr>
      </p:sp>
      <p:sp>
        <p:nvSpPr>
          <p:cNvPr id="17" name="intro-takeaway-band-5">
            <a:extLst>
              <a:ext uri="{FF2B5EF4-FFF2-40B4-BE49-F238E27FC236}">
                <a16:creationId xmlns:a16="http://schemas.microsoft.com/office/drawing/2014/main" id="{FBE20D56-BF4C-4EDC-B9AD-1C63463FF926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18" name="intro-takeaway-5">
            <a:extLst>
              <a:ext uri="{FF2B5EF4-FFF2-40B4-BE49-F238E27FC236}">
                <a16:creationId xmlns:a16="http://schemas.microsoft.com/office/drawing/2014/main" id="{5E93E393-A2F6-43ED-BAF9-756E07D4BC6C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BE384B"/>
                </a:solidFill>
              </a:defRPr>
            </a:pPr>
            <a:r>
              <a:rPr sz="1463" b="1">
                <a:solidFill>
                  <a:srgbClr val="BE384B"/>
                </a:solidFill>
              </a:rPr>
              <a:t>语法规则不仅判断 Token 序列是否合法，还规定它们的组合层次。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1462658-914F-4930-9B4C-4EAC6842701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8C630A04-5A25-9E0C-9436-126091DB86B3}" type="slidenum">
              <a:t>6</a:t>
            </a:fld>
            <a:endParaRPr/>
          </a:p>
        </p:txBody>
      </p:sp>
      <p:sp>
        <p:nvSpPr>
          <p:cNvPr id="5" name="title-5">
            <a:extLst>
              <a:ext uri="{FF2B5EF4-FFF2-40B4-BE49-F238E27FC236}">
                <a16:creationId xmlns:a16="http://schemas.microsoft.com/office/drawing/2014/main" id="{BF82FBE5-3413-44EA-AED8-A569BFC2865B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625" b="1">
                <a:solidFill>
                  <a:srgbClr val="C4384D"/>
                </a:solidFill>
              </a:defRPr>
            </a:pPr>
            <a:r>
              <a:rPr sz="2625" b="1">
                <a:solidFill>
                  <a:srgbClr val="C4384D"/>
                </a:solidFill>
              </a:rPr>
              <a:t>大纲：本讲要回答四个问题</a:t>
            </a:r>
          </a:p>
        </p:txBody>
      </p:sp>
      <p:sp>
        <p:nvSpPr>
          <p:cNvPr id="6" name="goals-0">
            <a:extLst>
              <a:ext uri="{FF2B5EF4-FFF2-40B4-BE49-F238E27FC236}">
                <a16:creationId xmlns:a16="http://schemas.microsoft.com/office/drawing/2014/main" id="{C660B73A-1EC5-47E6-9BC2-ED12F9E73B10}"/>
              </a:ext>
            </a:extLst>
          </p:cNvPr>
          <p:cNvSpPr>
            <a:spLocks noGrp="1"/>
          </p:cNvSpPr>
          <p:nvPr/>
        </p:nvSpPr>
        <p:spPr>
          <a:xfrm>
            <a:off x="523875" y="1352550"/>
            <a:ext cx="7858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0">
                <a:solidFill>
                  <a:srgbClr val="454545"/>
                </a:solidFill>
              </a:defRPr>
            </a:pPr>
            <a:r>
              <a:rPr sz="2025" b="1">
                <a:solidFill>
                  <a:srgbClr val="454545"/>
                </a:solidFill>
              </a:rPr>
              <a:t>• 如何形式化描述合法的 Token 序列？</a:t>
            </a:r>
          </a:p>
        </p:txBody>
      </p:sp>
      <p:sp>
        <p:nvSpPr>
          <p:cNvPr id="7" name="goals-1">
            <a:extLst>
              <a:ext uri="{FF2B5EF4-FFF2-40B4-BE49-F238E27FC236}">
                <a16:creationId xmlns:a16="http://schemas.microsoft.com/office/drawing/2014/main" id="{803A0044-C431-49CE-96A7-B1C21AEB3C8B}"/>
              </a:ext>
            </a:extLst>
          </p:cNvPr>
          <p:cNvSpPr>
            <a:spLocks noGrp="1"/>
          </p:cNvSpPr>
          <p:nvPr/>
        </p:nvSpPr>
        <p:spPr>
          <a:xfrm>
            <a:off x="523875" y="2419350"/>
            <a:ext cx="7858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0">
                <a:solidFill>
                  <a:srgbClr val="454545"/>
                </a:solidFill>
              </a:defRPr>
            </a:pPr>
            <a:r>
              <a:rPr sz="2025" b="1">
                <a:solidFill>
                  <a:srgbClr val="454545"/>
                </a:solidFill>
              </a:rPr>
              <a:t>• 一份语法如何生成字符串与语法树？</a:t>
            </a:r>
          </a:p>
        </p:txBody>
      </p:sp>
      <p:sp>
        <p:nvSpPr>
          <p:cNvPr id="8" name="goals-2">
            <a:extLst>
              <a:ext uri="{FF2B5EF4-FFF2-40B4-BE49-F238E27FC236}">
                <a16:creationId xmlns:a16="http://schemas.microsoft.com/office/drawing/2014/main" id="{D35218AA-9438-47EA-8C3A-4B30F957C7B6}"/>
              </a:ext>
            </a:extLst>
          </p:cNvPr>
          <p:cNvSpPr>
            <a:spLocks noGrp="1"/>
          </p:cNvSpPr>
          <p:nvPr/>
        </p:nvSpPr>
        <p:spPr>
          <a:xfrm>
            <a:off x="523875" y="3486150"/>
            <a:ext cx="7858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0">
                <a:solidFill>
                  <a:srgbClr val="454545"/>
                </a:solidFill>
              </a:defRPr>
            </a:pPr>
            <a:r>
              <a:rPr sz="2025" b="1">
                <a:solidFill>
                  <a:srgbClr val="454545"/>
                </a:solidFill>
              </a:rPr>
              <a:t>• 左推导、右推导与树是什么关系？</a:t>
            </a:r>
          </a:p>
        </p:txBody>
      </p:sp>
      <p:sp>
        <p:nvSpPr>
          <p:cNvPr id="9" name="goals-3">
            <a:extLst>
              <a:ext uri="{FF2B5EF4-FFF2-40B4-BE49-F238E27FC236}">
                <a16:creationId xmlns:a16="http://schemas.microsoft.com/office/drawing/2014/main" id="{AF04BC5B-5ED7-47C3-BC3D-CA902181CF85}"/>
              </a:ext>
            </a:extLst>
          </p:cNvPr>
          <p:cNvSpPr>
            <a:spLocks noGrp="1"/>
          </p:cNvSpPr>
          <p:nvPr/>
        </p:nvSpPr>
        <p:spPr>
          <a:xfrm>
            <a:off x="523875" y="4552950"/>
            <a:ext cx="78581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2025" b="0">
                <a:solidFill>
                  <a:srgbClr val="454545"/>
                </a:solidFill>
              </a:defRPr>
            </a:pPr>
            <a:r>
              <a:rPr sz="2025" b="1">
                <a:solidFill>
                  <a:srgbClr val="454545"/>
                </a:solidFill>
              </a:rPr>
              <a:t>• 一段程序为什么可能得到两棵不同的树？</a:t>
            </a:r>
          </a:p>
        </p:txBody>
      </p:sp>
      <p:sp>
        <p:nvSpPr>
          <p:cNvPr id="10" name="outline-footer">
            <a:extLst>
              <a:ext uri="{FF2B5EF4-FFF2-40B4-BE49-F238E27FC236}">
                <a16:creationId xmlns:a16="http://schemas.microsoft.com/office/drawing/2014/main" id="{9B22F2A3-CB63-4519-A6E2-439621E7D487}"/>
              </a:ext>
            </a:extLst>
          </p:cNvPr>
          <p:cNvSpPr>
            <a:spLocks noGrp="1"/>
          </p:cNvSpPr>
          <p:nvPr/>
        </p:nvSpPr>
        <p:spPr>
          <a:xfrm>
            <a:off x="2819400" y="5343525"/>
            <a:ext cx="3429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900">
                <a:solidFill>
                  <a:srgbClr val="999999"/>
                </a:solidFill>
              </a:defRPr>
            </a:pPr>
            <a:r>
              <a:rPr sz="900">
                <a:solidFill>
                  <a:srgbClr val="999999"/>
                </a:solidFill>
              </a:rPr>
              <a:t>上海交通大学并行与分布式系统研究所（IPADS@SJTU）</a:t>
            </a:r>
          </a:p>
        </p:txBody>
      </p:sp>
    </p:spTree>
    <p:extLst>
      <p:ext uri="{BB962C8B-B14F-4D97-AF65-F5344CB8AC3E}">
        <p14:creationId xmlns:p14="http://schemas.microsoft.com/office/powerpoint/2010/main" val="2079819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AAD551-D37B-6036-195C-593BEB7048B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D3D7D1C8-AE23-AA48-DF65-C742588DBE47}" type="slidenum">
              <a:t>7</a:t>
            </a:fld>
            <a:endParaRPr/>
          </a:p>
        </p:txBody>
      </p:sp>
      <p:sp>
        <p:nvSpPr>
          <p:cNvPr id="5" name="section-subtitle-1">
            <a:extLst>
              <a:ext uri="{FF2B5EF4-FFF2-40B4-BE49-F238E27FC236}">
                <a16:creationId xmlns:a16="http://schemas.microsoft.com/office/drawing/2014/main" id="{FADD9777-8581-4396-97FB-E4A43AE79C1C}"/>
              </a:ext>
            </a:extLst>
          </p:cNvPr>
          <p:cNvSpPr>
            <a:spLocks noGrp="1"/>
          </p:cNvSpPr>
          <p:nvPr/>
        </p:nvSpPr>
        <p:spPr>
          <a:xfrm>
            <a:off x="809625" y="3152775"/>
            <a:ext cx="7524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>
                <a:solidFill>
                  <a:srgbClr val="999999"/>
                </a:solidFill>
              </a:defRPr>
            </a:pPr>
            <a:r>
              <a:rPr sz="1800">
                <a:solidFill>
                  <a:srgbClr val="999999"/>
                </a:solidFill>
              </a:rPr>
              <a:t>程序结构会递归嵌套；我们需要一种有限规约来描述任意深的结构。</a:t>
            </a:r>
          </a:p>
        </p:txBody>
      </p:sp>
      <p:sp>
        <p:nvSpPr>
          <p:cNvPr id="6" name="section-title-1">
            <a:extLst>
              <a:ext uri="{FF2B5EF4-FFF2-40B4-BE49-F238E27FC236}">
                <a16:creationId xmlns:a16="http://schemas.microsoft.com/office/drawing/2014/main" id="{237CE81F-6CC4-4D5F-8FEF-4B73C765AAAC}"/>
              </a:ext>
            </a:extLst>
          </p:cNvPr>
          <p:cNvSpPr>
            <a:spLocks noGrp="1"/>
          </p:cNvSpPr>
          <p:nvPr/>
        </p:nvSpPr>
        <p:spPr>
          <a:xfrm>
            <a:off x="809625" y="3676650"/>
            <a:ext cx="7524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25" b="1">
                <a:solidFill>
                  <a:srgbClr val="C4384D"/>
                </a:solidFill>
              </a:defRPr>
            </a:pPr>
            <a:r>
              <a:rPr sz="4000" b="1">
                <a:solidFill>
                  <a:srgbClr val="C4384D"/>
                </a:solidFill>
              </a:rPr>
              <a:t>上下文无关文法</a:t>
            </a:r>
          </a:p>
        </p:txBody>
      </p:sp>
    </p:spTree>
    <p:extLst>
      <p:ext uri="{BB962C8B-B14F-4D97-AF65-F5344CB8AC3E}">
        <p14:creationId xmlns:p14="http://schemas.microsoft.com/office/powerpoint/2010/main" val="8762114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BA58DA2A-B818-18A9-29C1-B697728D5BCE}" type="slidenum">
              <a:t>8</a:t>
            </a:fld>
            <a:endParaRPr/>
          </a:p>
        </p:txBody>
      </p:sp>
      <p:sp>
        <p:nvSpPr>
          <p:cNvPr id="5" name="title-7">
            <a:extLst>
              <a:ext uri="{FF2B5EF4-FFF2-40B4-BE49-F238E27FC236}">
                <a16:creationId xmlns:a16="http://schemas.microsoft.com/office/drawing/2014/main" id="{08D3079E-F18B-4001-B12A-5C354D6EAFC8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800" b="1">
                <a:solidFill>
                  <a:srgbClr val="C4384D"/>
                </a:solidFill>
              </a:rPr>
              <a:t>自然语言能描述结构，但不够精确</a:t>
            </a:r>
          </a:p>
        </p:txBody>
      </p:sp>
      <p:sp>
        <p:nvSpPr>
          <p:cNvPr id="6" name="subtitle-7">
            <a:extLst>
              <a:ext uri="{FF2B5EF4-FFF2-40B4-BE49-F238E27FC236}">
                <a16:creationId xmlns:a16="http://schemas.microsoft.com/office/drawing/2014/main" id="{B2035863-9744-4623-92A0-A10576A72425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“表达式可以相加或相乘”没有说明组成关系和递归位置。</a:t>
            </a:r>
          </a:p>
        </p:txBody>
      </p:sp>
      <p:sp>
        <p:nvSpPr>
          <p:cNvPr id="7" name="nl">
            <a:extLst>
              <a:ext uri="{FF2B5EF4-FFF2-40B4-BE49-F238E27FC236}">
                <a16:creationId xmlns:a16="http://schemas.microsoft.com/office/drawing/2014/main" id="{E390EDD9-11C5-49A8-AACF-C5C53513B6FF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7620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454545"/>
                </a:solidFill>
              </a:defRPr>
            </a:pPr>
            <a:r>
              <a:rPr sz="1875" b="1">
                <a:solidFill>
                  <a:srgbClr val="454545"/>
                </a:solidFill>
              </a:rPr>
              <a:t>表达式可以是数字；也可以由两个表达式相加；</a:t>
            </a:r>
          </a:p>
          <a:p>
            <a:pPr algn="ctr">
              <a:buNone/>
              <a:defRPr sz="1875" b="1">
                <a:solidFill>
                  <a:srgbClr val="454545"/>
                </a:solidFill>
              </a:defRPr>
            </a:pPr>
            <a:r>
              <a:rPr sz="1875" b="1">
                <a:solidFill>
                  <a:srgbClr val="454545"/>
                </a:solidFill>
              </a:rPr>
              <a:t>还可以由两个表达式相乘；或者在外面加括号。</a:t>
            </a:r>
          </a:p>
        </p:txBody>
      </p:sp>
      <p:sp>
        <p:nvSpPr>
          <p:cNvPr id="8" name="questions">
            <a:extLst>
              <a:ext uri="{FF2B5EF4-FFF2-40B4-BE49-F238E27FC236}">
                <a16:creationId xmlns:a16="http://schemas.microsoft.com/office/drawing/2014/main" id="{712D7EDE-0605-415C-BAAC-23AF83EAD62D}"/>
              </a:ext>
            </a:extLst>
          </p:cNvPr>
          <p:cNvSpPr>
            <a:spLocks noGrp="1"/>
          </p:cNvSpPr>
          <p:nvPr/>
        </p:nvSpPr>
        <p:spPr>
          <a:xfrm>
            <a:off x="1476375" y="3143250"/>
            <a:ext cx="6191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>
                <a:solidFill>
                  <a:srgbClr val="C4384D"/>
                </a:solidFill>
              </a:defRPr>
            </a:pPr>
            <a:r>
              <a:rPr sz="1650">
                <a:solidFill>
                  <a:srgbClr val="C4384D"/>
                </a:solidFill>
              </a:rPr>
              <a:t>计算机需要准确知道：</a:t>
            </a:r>
          </a:p>
          <a:p>
            <a:pPr algn="ctr">
              <a:buNone/>
              <a:defRPr sz="1650">
                <a:solidFill>
                  <a:srgbClr val="C4384D"/>
                </a:solidFill>
              </a:defRPr>
            </a:pPr>
            <a:r>
              <a:rPr sz="1650">
                <a:solidFill>
                  <a:srgbClr val="C4384D"/>
                </a:solidFill>
              </a:rPr>
              <a:t>一个表达式有哪些合法形式？</a:t>
            </a:r>
          </a:p>
          <a:p>
            <a:pPr algn="ctr">
              <a:buNone/>
              <a:defRPr sz="1650">
                <a:solidFill>
                  <a:srgbClr val="C4384D"/>
                </a:solidFill>
              </a:defRPr>
            </a:pPr>
            <a:r>
              <a:rPr sz="1650">
                <a:solidFill>
                  <a:srgbClr val="C4384D"/>
                </a:solidFill>
              </a:rPr>
              <a:t>每种形式由哪些 Token 或子表达式组成？</a:t>
            </a:r>
          </a:p>
          <a:p>
            <a:pPr algn="ctr">
              <a:buNone/>
              <a:defRPr sz="1650">
                <a:solidFill>
                  <a:srgbClr val="C4384D"/>
                </a:solidFill>
              </a:defRPr>
            </a:pPr>
            <a:r>
              <a:rPr sz="1650">
                <a:solidFill>
                  <a:srgbClr val="C4384D"/>
                </a:solidFill>
              </a:rPr>
              <a:t>哪些位置可以再次出现表达式？</a:t>
            </a:r>
          </a:p>
        </p:txBody>
      </p:sp>
      <p:sp>
        <p:nvSpPr>
          <p:cNvPr id="9" name="takeaway-band-7">
            <a:extLst>
              <a:ext uri="{FF2B5EF4-FFF2-40B4-BE49-F238E27FC236}">
                <a16:creationId xmlns:a16="http://schemas.microsoft.com/office/drawing/2014/main" id="{FB9CDD00-8C30-4F36-A58A-B26143E0B017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10" name="takeaway-7">
            <a:extLst>
              <a:ext uri="{FF2B5EF4-FFF2-40B4-BE49-F238E27FC236}">
                <a16:creationId xmlns:a16="http://schemas.microsoft.com/office/drawing/2014/main" id="{6CEDCF39-471A-4ECA-9F4E-7F5B1626F2FC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C4384D"/>
                </a:solidFill>
              </a:defRPr>
            </a:pPr>
            <a:r>
              <a:rPr sz="1463" b="1">
                <a:solidFill>
                  <a:srgbClr val="C4384D"/>
                </a:solidFill>
              </a:rPr>
              <a:t>文法/语法把“语言描述”变成可以被程序机械处理的规约。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388657AE-30A1-5A7A-6A7F-315D84436430}" type="slidenum">
              <a:t>9</a:t>
            </a:fld>
            <a:endParaRPr/>
          </a:p>
        </p:txBody>
      </p:sp>
      <p:sp>
        <p:nvSpPr>
          <p:cNvPr id="5" name="title-8">
            <a:extLst>
              <a:ext uri="{FF2B5EF4-FFF2-40B4-BE49-F238E27FC236}">
                <a16:creationId xmlns:a16="http://schemas.microsoft.com/office/drawing/2014/main" id="{773C2693-CA30-455D-ABA2-89D39A28E8DC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625" b="1">
                <a:solidFill>
                  <a:srgbClr val="C4384D"/>
                </a:solidFill>
              </a:defRPr>
            </a:pPr>
            <a:r>
              <a:rPr sz="2625" b="1">
                <a:solidFill>
                  <a:srgbClr val="C4384D"/>
                </a:solidFill>
              </a:rPr>
              <a:t>上下文无关文法：用有限规则描述递归结构</a:t>
            </a:r>
          </a:p>
        </p:txBody>
      </p:sp>
      <p:sp>
        <p:nvSpPr>
          <p:cNvPr id="6" name="subtitle-8">
            <a:extLst>
              <a:ext uri="{FF2B5EF4-FFF2-40B4-BE49-F238E27FC236}">
                <a16:creationId xmlns:a16="http://schemas.microsoft.com/office/drawing/2014/main" id="{CCE00872-F216-4AAC-A3C7-D555A00AB481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Context-Free Grammar（CFG）把一个符号（非终结符）替换为另一段符号序列。</a:t>
            </a:r>
          </a:p>
        </p:txBody>
      </p:sp>
      <p:sp>
        <p:nvSpPr>
          <p:cNvPr id="7" name="grammar-left-heading-8">
            <a:extLst>
              <a:ext uri="{FF2B5EF4-FFF2-40B4-BE49-F238E27FC236}">
                <a16:creationId xmlns:a16="http://schemas.microsoft.com/office/drawing/2014/main" id="{4829F8C8-049F-45DD-BADE-5B6DF2F0003B}"/>
              </a:ext>
            </a:extLst>
          </p:cNvPr>
          <p:cNvSpPr>
            <a:spLocks noGrp="1"/>
          </p:cNvSpPr>
          <p:nvPr/>
        </p:nvSpPr>
        <p:spPr>
          <a:xfrm>
            <a:off x="752475" y="1704975"/>
            <a:ext cx="34766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C4384D"/>
                </a:solidFill>
              </a:defRPr>
            </a:pPr>
            <a:r>
              <a:rPr sz="1650" b="1">
                <a:solidFill>
                  <a:srgbClr val="C4384D"/>
                </a:solidFill>
              </a:rPr>
              <a:t>文法规约</a:t>
            </a:r>
          </a:p>
        </p:txBody>
      </p:sp>
      <p:sp>
        <p:nvSpPr>
          <p:cNvPr id="8" name="grammar-right-heading-8">
            <a:extLst>
              <a:ext uri="{FF2B5EF4-FFF2-40B4-BE49-F238E27FC236}">
                <a16:creationId xmlns:a16="http://schemas.microsoft.com/office/drawing/2014/main" id="{8635CEFF-1BA4-4904-BD7B-85330F4DC659}"/>
              </a:ext>
            </a:extLst>
          </p:cNvPr>
          <p:cNvSpPr>
            <a:spLocks noGrp="1"/>
          </p:cNvSpPr>
          <p:nvPr/>
        </p:nvSpPr>
        <p:spPr>
          <a:xfrm>
            <a:off x="4857750" y="1704975"/>
            <a:ext cx="34766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C4384D"/>
                </a:solidFill>
              </a:defRPr>
            </a:pPr>
            <a:r>
              <a:rPr sz="1650" b="1">
                <a:solidFill>
                  <a:srgbClr val="C4384D"/>
                </a:solidFill>
              </a:rPr>
              <a:t>如何理解</a:t>
            </a:r>
          </a:p>
        </p:txBody>
      </p:sp>
      <p:sp>
        <p:nvSpPr>
          <p:cNvPr id="9" name="grammar-8-box">
            <a:extLst>
              <a:ext uri="{FF2B5EF4-FFF2-40B4-BE49-F238E27FC236}">
                <a16:creationId xmlns:a16="http://schemas.microsoft.com/office/drawing/2014/main" id="{1881742A-264D-459D-86C1-E327E3537988}"/>
              </a:ext>
            </a:extLst>
          </p:cNvPr>
          <p:cNvSpPr>
            <a:spLocks noGrp="1"/>
          </p:cNvSpPr>
          <p:nvPr/>
        </p:nvSpPr>
        <p:spPr>
          <a:xfrm>
            <a:off x="647700" y="2095500"/>
            <a:ext cx="3714750" cy="2333625"/>
          </a:xfrm>
          <a:prstGeom prst="rect">
            <a:avLst/>
          </a:prstGeom>
          <a:solidFill>
            <a:srgbClr val="F1F2F3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10" name="grammar-8">
            <a:extLst>
              <a:ext uri="{FF2B5EF4-FFF2-40B4-BE49-F238E27FC236}">
                <a16:creationId xmlns:a16="http://schemas.microsoft.com/office/drawing/2014/main" id="{DF808487-63D0-4439-AC9C-056BFC0C9390}"/>
              </a:ext>
            </a:extLst>
          </p:cNvPr>
          <p:cNvSpPr>
            <a:spLocks noGrp="1"/>
          </p:cNvSpPr>
          <p:nvPr/>
        </p:nvSpPr>
        <p:spPr>
          <a:xfrm>
            <a:off x="819150" y="2190750"/>
            <a:ext cx="337185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Expr → INT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     | Expr PLUS Expr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     | Expr STAR Expr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     | LPAREN Expr RPAREN</a:t>
            </a:r>
          </a:p>
        </p:txBody>
      </p:sp>
      <p:sp>
        <p:nvSpPr>
          <p:cNvPr id="11" name="grammar-notes-8-0">
            <a:extLst>
              <a:ext uri="{FF2B5EF4-FFF2-40B4-BE49-F238E27FC236}">
                <a16:creationId xmlns:a16="http://schemas.microsoft.com/office/drawing/2014/main" id="{839644F5-25F3-4B9C-9038-C970EDBB949C}"/>
              </a:ext>
            </a:extLst>
          </p:cNvPr>
          <p:cNvSpPr>
            <a:spLocks noGrp="1"/>
          </p:cNvSpPr>
          <p:nvPr/>
        </p:nvSpPr>
        <p:spPr>
          <a:xfrm>
            <a:off x="4857750" y="2143125"/>
            <a:ext cx="3524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454545"/>
                </a:solidFill>
              </a:defRPr>
            </a:pPr>
            <a:r>
              <a:rPr sz="1575" b="0">
                <a:solidFill>
                  <a:srgbClr val="454545"/>
                </a:solidFill>
              </a:rPr>
              <a:t>• Expr 可以再次出现在 Expr 的规则中</a:t>
            </a:r>
          </a:p>
        </p:txBody>
      </p:sp>
      <p:sp>
        <p:nvSpPr>
          <p:cNvPr id="12" name="grammar-notes-8-1">
            <a:extLst>
              <a:ext uri="{FF2B5EF4-FFF2-40B4-BE49-F238E27FC236}">
                <a16:creationId xmlns:a16="http://schemas.microsoft.com/office/drawing/2014/main" id="{B634EEF8-12F1-41A7-BE09-55567D6BDA17}"/>
              </a:ext>
            </a:extLst>
          </p:cNvPr>
          <p:cNvSpPr>
            <a:spLocks noGrp="1"/>
          </p:cNvSpPr>
          <p:nvPr/>
        </p:nvSpPr>
        <p:spPr>
          <a:xfrm>
            <a:off x="4857750" y="2771775"/>
            <a:ext cx="3524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454545"/>
                </a:solidFill>
              </a:defRPr>
            </a:pPr>
            <a:r>
              <a:rPr sz="1575" b="0">
                <a:solidFill>
                  <a:srgbClr val="454545"/>
                </a:solidFill>
              </a:rPr>
              <a:t>• 规则数量有限，嵌套深度不受限</a:t>
            </a:r>
          </a:p>
        </p:txBody>
      </p:sp>
      <p:sp>
        <p:nvSpPr>
          <p:cNvPr id="13" name="grammar-notes-8-2">
            <a:extLst>
              <a:ext uri="{FF2B5EF4-FFF2-40B4-BE49-F238E27FC236}">
                <a16:creationId xmlns:a16="http://schemas.microsoft.com/office/drawing/2014/main" id="{0EDB8A0A-FD29-412C-A0C6-B8C03A510594}"/>
              </a:ext>
            </a:extLst>
          </p:cNvPr>
          <p:cNvSpPr>
            <a:spLocks noGrp="1"/>
          </p:cNvSpPr>
          <p:nvPr/>
        </p:nvSpPr>
        <p:spPr>
          <a:xfrm>
            <a:off x="4857750" y="3400425"/>
            <a:ext cx="3524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454545"/>
                </a:solidFill>
              </a:defRPr>
            </a:pPr>
            <a:r>
              <a:rPr sz="1575" b="0">
                <a:solidFill>
                  <a:srgbClr val="454545"/>
                </a:solidFill>
              </a:rPr>
              <a:t>• 规则描述结构，不规定解析算法</a:t>
            </a:r>
          </a:p>
        </p:txBody>
      </p:sp>
      <p:sp>
        <p:nvSpPr>
          <p:cNvPr id="14" name="takeaway-band-8">
            <a:extLst>
              <a:ext uri="{FF2B5EF4-FFF2-40B4-BE49-F238E27FC236}">
                <a16:creationId xmlns:a16="http://schemas.microsoft.com/office/drawing/2014/main" id="{1E283E36-AF70-446D-A094-04FBB2793CA5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15" name="takeaway-8">
            <a:extLst>
              <a:ext uri="{FF2B5EF4-FFF2-40B4-BE49-F238E27FC236}">
                <a16:creationId xmlns:a16="http://schemas.microsoft.com/office/drawing/2014/main" id="{D759A48F-45C6-4F22-A6CC-79D653B9874E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C4384D"/>
                </a:solidFill>
              </a:defRPr>
            </a:pPr>
            <a:r>
              <a:rPr sz="1463" b="1">
                <a:solidFill>
                  <a:srgbClr val="C4384D"/>
                </a:solidFill>
              </a:rPr>
              <a:t>“上下文无关”指替换 Expr 时只看它本身，不要求检查左右邻居。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DB7BEEEC-A170-5376-2B6E-CB54687B0CB1}" type="slidenum">
              <a:t>10</a:t>
            </a:fld>
            <a:endParaRPr/>
          </a:p>
        </p:txBody>
      </p:sp>
      <p:sp>
        <p:nvSpPr>
          <p:cNvPr id="5" name="csg-title">
            <a:extLst>
              <a:ext uri="{FF2B5EF4-FFF2-40B4-BE49-F238E27FC236}">
                <a16:creationId xmlns:a16="http://schemas.microsoft.com/office/drawing/2014/main" id="{C9E03098-D6FC-40D3-84D4-CBF595300E60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BE384B"/>
                </a:solidFill>
              </a:defRPr>
            </a:pPr>
            <a:r>
              <a:rPr sz="2775" b="1">
                <a:solidFill>
                  <a:srgbClr val="BE384B"/>
                </a:solidFill>
              </a:rPr>
              <a:t>“上下文有关”到底有关在哪里？</a:t>
            </a:r>
          </a:p>
        </p:txBody>
      </p:sp>
      <p:sp>
        <p:nvSpPr>
          <p:cNvPr id="6" name="csg-subtitle">
            <a:extLst>
              <a:ext uri="{FF2B5EF4-FFF2-40B4-BE49-F238E27FC236}">
                <a16:creationId xmlns:a16="http://schemas.microsoft.com/office/drawing/2014/main" id="{ACF4806E-9AA7-450C-ABD1-0E8E57AA2C4D}"/>
              </a:ext>
            </a:extLst>
          </p:cNvPr>
          <p:cNvSpPr>
            <a:spLocks noGrp="1"/>
          </p:cNvSpPr>
          <p:nvPr/>
        </p:nvSpPr>
        <p:spPr>
          <a:xfrm>
            <a:off x="704850" y="1038225"/>
            <a:ext cx="77343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38" b="1">
                <a:solidFill>
                  <a:srgbClr val="454545"/>
                </a:solidFill>
              </a:defRPr>
            </a:pPr>
            <a:r>
              <a:rPr sz="1538" b="1">
                <a:solidFill>
                  <a:srgbClr val="454545"/>
                </a:solidFill>
              </a:rPr>
              <a:t>这里的“上下文”指符号左右已经出现的符号，而不是运行时状态。</a:t>
            </a:r>
          </a:p>
        </p:txBody>
      </p:sp>
      <p:sp>
        <p:nvSpPr>
          <p:cNvPr id="7" name="cfg-heading">
            <a:extLst>
              <a:ext uri="{FF2B5EF4-FFF2-40B4-BE49-F238E27FC236}">
                <a16:creationId xmlns:a16="http://schemas.microsoft.com/office/drawing/2014/main" id="{7DA6E5D4-21B4-42D4-92A7-E0302AE9DB33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BE384B"/>
                </a:solidFill>
              </a:defRPr>
            </a:pPr>
            <a:r>
              <a:rPr sz="1650" b="1">
                <a:solidFill>
                  <a:srgbClr val="BE384B"/>
                </a:solidFill>
              </a:rPr>
              <a:t>上下文无关：只看自己</a:t>
            </a:r>
          </a:p>
        </p:txBody>
      </p:sp>
      <p:sp>
        <p:nvSpPr>
          <p:cNvPr id="8" name="csg-heading">
            <a:extLst>
              <a:ext uri="{FF2B5EF4-FFF2-40B4-BE49-F238E27FC236}">
                <a16:creationId xmlns:a16="http://schemas.microsoft.com/office/drawing/2014/main" id="{0CCF34C0-2086-447C-A67E-49DAED9E6131}"/>
              </a:ext>
            </a:extLst>
          </p:cNvPr>
          <p:cNvSpPr>
            <a:spLocks noGrp="1"/>
          </p:cNvSpPr>
          <p:nvPr/>
        </p:nvSpPr>
        <p:spPr>
          <a:xfrm>
            <a:off x="4838700" y="1504950"/>
            <a:ext cx="3619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BE384B"/>
                </a:solidFill>
              </a:defRPr>
            </a:pPr>
            <a:r>
              <a:rPr sz="1650" b="1">
                <a:solidFill>
                  <a:srgbClr val="BE384B"/>
                </a:solidFill>
              </a:rPr>
              <a:t>上下文有关：还要看左右</a:t>
            </a:r>
          </a:p>
        </p:txBody>
      </p:sp>
      <p:sp>
        <p:nvSpPr>
          <p:cNvPr id="9" name="cfg-box">
            <a:extLst>
              <a:ext uri="{FF2B5EF4-FFF2-40B4-BE49-F238E27FC236}">
                <a16:creationId xmlns:a16="http://schemas.microsoft.com/office/drawing/2014/main" id="{5BC86C09-563D-4123-B836-CA24AD174C40}"/>
              </a:ext>
            </a:extLst>
          </p:cNvPr>
          <p:cNvSpPr>
            <a:spLocks noGrp="1"/>
          </p:cNvSpPr>
          <p:nvPr/>
        </p:nvSpPr>
        <p:spPr>
          <a:xfrm>
            <a:off x="685800" y="1924050"/>
            <a:ext cx="3619500" cy="1381125"/>
          </a:xfrm>
          <a:prstGeom prst="rect">
            <a:avLst/>
          </a:prstGeom>
          <a:solidFill>
            <a:srgbClr val="F1F2F3"/>
          </a:solidFill>
          <a:ln w="11430">
            <a:solidFill>
              <a:srgbClr val="AAB0B5"/>
            </a:solidFill>
            <a:prstDash val="solid"/>
          </a:ln>
        </p:spPr>
      </p:sp>
      <p:sp>
        <p:nvSpPr>
          <p:cNvPr id="10" name="csg-box">
            <a:extLst>
              <a:ext uri="{FF2B5EF4-FFF2-40B4-BE49-F238E27FC236}">
                <a16:creationId xmlns:a16="http://schemas.microsoft.com/office/drawing/2014/main" id="{AB4DC446-9DF2-4A17-880A-67B7CD126008}"/>
              </a:ext>
            </a:extLst>
          </p:cNvPr>
          <p:cNvSpPr>
            <a:spLocks noGrp="1"/>
          </p:cNvSpPr>
          <p:nvPr/>
        </p:nvSpPr>
        <p:spPr>
          <a:xfrm>
            <a:off x="4838700" y="1924050"/>
            <a:ext cx="3619500" cy="1381125"/>
          </a:xfrm>
          <a:prstGeom prst="rect">
            <a:avLst/>
          </a:prstGeom>
          <a:solidFill>
            <a:srgbClr val="F1F2F3"/>
          </a:solidFill>
          <a:ln w="11430">
            <a:solidFill>
              <a:srgbClr val="AAB0B5"/>
            </a:solidFill>
            <a:prstDash val="solid"/>
          </a:ln>
        </p:spPr>
      </p:sp>
      <p:sp>
        <p:nvSpPr>
          <p:cNvPr id="11" name="cfg-rule">
            <a:extLst>
              <a:ext uri="{FF2B5EF4-FFF2-40B4-BE49-F238E27FC236}">
                <a16:creationId xmlns:a16="http://schemas.microsoft.com/office/drawing/2014/main" id="{958DA495-B499-43D5-BFCD-1A324EE31308}"/>
              </a:ext>
            </a:extLst>
          </p:cNvPr>
          <p:cNvSpPr>
            <a:spLocks noGrp="1"/>
          </p:cNvSpPr>
          <p:nvPr/>
        </p:nvSpPr>
        <p:spPr>
          <a:xfrm>
            <a:off x="933450" y="2038350"/>
            <a:ext cx="3124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32788E"/>
                </a:solidFill>
              </a:defRPr>
            </a:pPr>
            <a:r>
              <a:rPr sz="1875" b="1">
                <a:solidFill>
                  <a:srgbClr val="32788E"/>
                </a:solidFill>
              </a:rPr>
              <a:t>B → b</a:t>
            </a:r>
          </a:p>
        </p:txBody>
      </p:sp>
      <p:sp>
        <p:nvSpPr>
          <p:cNvPr id="12" name="cfg-explain">
            <a:extLst>
              <a:ext uri="{FF2B5EF4-FFF2-40B4-BE49-F238E27FC236}">
                <a16:creationId xmlns:a16="http://schemas.microsoft.com/office/drawing/2014/main" id="{42C5279C-BF3A-4F1B-BA34-BE4B7440D709}"/>
              </a:ext>
            </a:extLst>
          </p:cNvPr>
          <p:cNvSpPr>
            <a:spLocks noGrp="1"/>
          </p:cNvSpPr>
          <p:nvPr/>
        </p:nvSpPr>
        <p:spPr>
          <a:xfrm>
            <a:off x="933450" y="2476500"/>
            <a:ext cx="31242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463">
                <a:solidFill>
                  <a:srgbClr val="454545"/>
                </a:solidFill>
              </a:defRPr>
            </a:pPr>
            <a:r>
              <a:rPr sz="1463">
                <a:solidFill>
                  <a:srgbClr val="454545"/>
                </a:solidFill>
              </a:rPr>
              <a:t>只要看到 B 就能替换；</a:t>
            </a:r>
          </a:p>
          <a:p>
            <a:pPr algn="ctr">
              <a:buNone/>
              <a:defRPr sz="1463">
                <a:solidFill>
                  <a:srgbClr val="454545"/>
                </a:solidFill>
              </a:defRPr>
            </a:pPr>
            <a:r>
              <a:rPr sz="1463">
                <a:solidFill>
                  <a:srgbClr val="454545"/>
                </a:solidFill>
              </a:rPr>
              <a:t>B 出现在哪里都不影响规则。</a:t>
            </a:r>
          </a:p>
        </p:txBody>
      </p:sp>
      <p:sp>
        <p:nvSpPr>
          <p:cNvPr id="13" name="csg-rule">
            <a:extLst>
              <a:ext uri="{FF2B5EF4-FFF2-40B4-BE49-F238E27FC236}">
                <a16:creationId xmlns:a16="http://schemas.microsoft.com/office/drawing/2014/main" id="{E2B59F2C-9A62-4F39-9767-E496259F42B2}"/>
              </a:ext>
            </a:extLst>
          </p:cNvPr>
          <p:cNvSpPr>
            <a:spLocks noGrp="1"/>
          </p:cNvSpPr>
          <p:nvPr/>
        </p:nvSpPr>
        <p:spPr>
          <a:xfrm>
            <a:off x="5086350" y="2038350"/>
            <a:ext cx="3124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 b="1">
                <a:solidFill>
                  <a:srgbClr val="32788E"/>
                </a:solidFill>
              </a:defRPr>
            </a:pPr>
            <a:r>
              <a:rPr sz="1875" b="1">
                <a:solidFill>
                  <a:srgbClr val="32788E"/>
                </a:solidFill>
              </a:rPr>
              <a:t>a B c → a b c</a:t>
            </a:r>
          </a:p>
        </p:txBody>
      </p:sp>
      <p:sp>
        <p:nvSpPr>
          <p:cNvPr id="14" name="csg-explain">
            <a:extLst>
              <a:ext uri="{FF2B5EF4-FFF2-40B4-BE49-F238E27FC236}">
                <a16:creationId xmlns:a16="http://schemas.microsoft.com/office/drawing/2014/main" id="{41E30CC0-C83A-4B1E-B08C-47C4217FC89B}"/>
              </a:ext>
            </a:extLst>
          </p:cNvPr>
          <p:cNvSpPr>
            <a:spLocks noGrp="1"/>
          </p:cNvSpPr>
          <p:nvPr/>
        </p:nvSpPr>
        <p:spPr>
          <a:xfrm>
            <a:off x="5086350" y="2457450"/>
            <a:ext cx="31242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buNone/>
              <a:defRPr sz="1463">
                <a:solidFill>
                  <a:srgbClr val="454545"/>
                </a:solidFill>
              </a:defRPr>
            </a:pPr>
            <a:r>
              <a:rPr sz="1463">
                <a:solidFill>
                  <a:srgbClr val="454545"/>
                </a:solidFill>
              </a:rPr>
              <a:t>只有 B 夹在 a 和 c 之间时，</a:t>
            </a:r>
          </a:p>
          <a:p>
            <a:pPr algn="ctr">
              <a:buNone/>
              <a:defRPr sz="1463">
                <a:solidFill>
                  <a:srgbClr val="454545"/>
                </a:solidFill>
              </a:defRPr>
            </a:pPr>
            <a:r>
              <a:rPr sz="1463">
                <a:solidFill>
                  <a:srgbClr val="454545"/>
                </a:solidFill>
              </a:rPr>
              <a:t>才能把 B 替换为 b。</a:t>
            </a:r>
          </a:p>
        </p:txBody>
      </p:sp>
      <p:sp>
        <p:nvSpPr>
          <p:cNvPr id="15" name="csg-general-form">
            <a:extLst>
              <a:ext uri="{FF2B5EF4-FFF2-40B4-BE49-F238E27FC236}">
                <a16:creationId xmlns:a16="http://schemas.microsoft.com/office/drawing/2014/main" id="{E482A7B3-E025-4A27-9C24-3734E4F8048B}"/>
              </a:ext>
            </a:extLst>
          </p:cNvPr>
          <p:cNvSpPr>
            <a:spLocks noGrp="1"/>
          </p:cNvSpPr>
          <p:nvPr/>
        </p:nvSpPr>
        <p:spPr>
          <a:xfrm>
            <a:off x="4838700" y="3000375"/>
            <a:ext cx="3619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088">
                <a:solidFill>
                  <a:srgbClr val="777777"/>
                </a:solidFill>
              </a:defRPr>
            </a:pPr>
            <a:r>
              <a:rPr sz="1088">
                <a:solidFill>
                  <a:srgbClr val="777777"/>
                </a:solidFill>
              </a:rPr>
              <a:t>一般形式：α A β → α γ β</a:t>
            </a:r>
          </a:p>
        </p:txBody>
      </p:sp>
      <p:sp>
        <p:nvSpPr>
          <p:cNvPr id="16" name="classic-label">
            <a:extLst>
              <a:ext uri="{FF2B5EF4-FFF2-40B4-BE49-F238E27FC236}">
                <a16:creationId xmlns:a16="http://schemas.microsoft.com/office/drawing/2014/main" id="{431B24D0-E9C0-4FFC-997A-C3BDE3EF42FD}"/>
              </a:ext>
            </a:extLst>
          </p:cNvPr>
          <p:cNvSpPr>
            <a:spLocks noGrp="1"/>
          </p:cNvSpPr>
          <p:nvPr/>
        </p:nvSpPr>
        <p:spPr>
          <a:xfrm>
            <a:off x="704850" y="3457575"/>
            <a:ext cx="1809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BE384B"/>
                </a:solidFill>
              </a:defRPr>
            </a:pPr>
            <a:r>
              <a:rPr sz="1575" b="1">
                <a:solidFill>
                  <a:srgbClr val="BE384B"/>
                </a:solidFill>
              </a:rPr>
              <a:t>经典例子</a:t>
            </a:r>
          </a:p>
        </p:txBody>
      </p:sp>
      <p:sp>
        <p:nvSpPr>
          <p:cNvPr id="17" name="classic-language">
            <a:extLst>
              <a:ext uri="{FF2B5EF4-FFF2-40B4-BE49-F238E27FC236}">
                <a16:creationId xmlns:a16="http://schemas.microsoft.com/office/drawing/2014/main" id="{041E7BBE-0B22-4E51-A47C-C68E13C05919}"/>
              </a:ext>
            </a:extLst>
          </p:cNvPr>
          <p:cNvSpPr>
            <a:spLocks noGrp="1"/>
          </p:cNvSpPr>
          <p:nvPr/>
        </p:nvSpPr>
        <p:spPr>
          <a:xfrm>
            <a:off x="2400300" y="3400425"/>
            <a:ext cx="59626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 b="1">
                <a:solidFill>
                  <a:srgbClr val="454545"/>
                </a:solidFill>
              </a:defRPr>
            </a:pPr>
            <a:r>
              <a:rPr sz="1800" b="1">
                <a:solidFill>
                  <a:srgbClr val="454545"/>
                </a:solidFill>
              </a:rPr>
              <a:t>L = { aⁿbⁿcⁿ | n ≥ 1 }</a:t>
            </a:r>
          </a:p>
        </p:txBody>
      </p:sp>
      <p:sp>
        <p:nvSpPr>
          <p:cNvPr id="18" name="classic-examples">
            <a:extLst>
              <a:ext uri="{FF2B5EF4-FFF2-40B4-BE49-F238E27FC236}">
                <a16:creationId xmlns:a16="http://schemas.microsoft.com/office/drawing/2014/main" id="{033E3361-CA2E-4159-AD00-68CEB54431C6}"/>
              </a:ext>
            </a:extLst>
          </p:cNvPr>
          <p:cNvSpPr>
            <a:spLocks noGrp="1"/>
          </p:cNvSpPr>
          <p:nvPr/>
        </p:nvSpPr>
        <p:spPr>
          <a:xfrm>
            <a:off x="2400300" y="3800475"/>
            <a:ext cx="5962650" cy="3143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63">
                <a:solidFill>
                  <a:srgbClr val="32788E"/>
                </a:solidFill>
              </a:defRPr>
            </a:pPr>
            <a:r>
              <a:rPr sz="1463">
                <a:solidFill>
                  <a:srgbClr val="32788E"/>
                </a:solidFill>
              </a:rPr>
              <a:t>abc,  aabbcc,  aaabbbccc,  ...</a:t>
            </a:r>
          </a:p>
        </p:txBody>
      </p:sp>
      <p:sp>
        <p:nvSpPr>
          <p:cNvPr id="19" name="classic-explain">
            <a:extLst>
              <a:ext uri="{FF2B5EF4-FFF2-40B4-BE49-F238E27FC236}">
                <a16:creationId xmlns:a16="http://schemas.microsoft.com/office/drawing/2014/main" id="{0D6015F7-11C5-4ECC-9348-7AB10ADE4D46}"/>
              </a:ext>
            </a:extLst>
          </p:cNvPr>
          <p:cNvSpPr>
            <a:spLocks noGrp="1"/>
          </p:cNvSpPr>
          <p:nvPr/>
        </p:nvSpPr>
        <p:spPr>
          <a:xfrm>
            <a:off x="704850" y="4114800"/>
            <a:ext cx="7658100" cy="4095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>
                <a:solidFill>
                  <a:srgbClr val="454545"/>
                </a:solidFill>
              </a:defRPr>
            </a:pPr>
            <a:r>
              <a:rPr sz="1463">
                <a:solidFill>
                  <a:srgbClr val="454545"/>
                </a:solidFill>
              </a:rPr>
              <a:t>三段长度必须同步；这不是上下文无关语言，但上下文有关文法可以描述。</a:t>
            </a:r>
          </a:p>
        </p:txBody>
      </p:sp>
      <p:sp>
        <p:nvSpPr>
          <p:cNvPr id="20" name="csg-takeaway-band">
            <a:extLst>
              <a:ext uri="{FF2B5EF4-FFF2-40B4-BE49-F238E27FC236}">
                <a16:creationId xmlns:a16="http://schemas.microsoft.com/office/drawing/2014/main" id="{8A7E38E1-36C1-466E-88C8-99F729C67D9E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1430">
            <a:solidFill>
              <a:srgbClr val="E3A0A9"/>
            </a:solidFill>
            <a:prstDash val="solid"/>
          </a:ln>
        </p:spPr>
      </p:sp>
      <p:sp>
        <p:nvSpPr>
          <p:cNvPr id="21" name="csg-takeaway">
            <a:extLst>
              <a:ext uri="{FF2B5EF4-FFF2-40B4-BE49-F238E27FC236}">
                <a16:creationId xmlns:a16="http://schemas.microsoft.com/office/drawing/2014/main" id="{D8F61E39-39FA-4E95-9DAA-496399CB7BA5}"/>
              </a:ext>
            </a:extLst>
          </p:cNvPr>
          <p:cNvSpPr>
            <a:spLocks noGrp="1"/>
          </p:cNvSpPr>
          <p:nvPr/>
        </p:nvSpPr>
        <p:spPr>
          <a:xfrm>
            <a:off x="790575" y="4714875"/>
            <a:ext cx="77343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BE384B"/>
                </a:solidFill>
              </a:defRPr>
            </a:pPr>
            <a:r>
              <a:rPr sz="1463" b="1">
                <a:solidFill>
                  <a:srgbClr val="BE384B"/>
                </a:solidFill>
              </a:rPr>
              <a:t>工程上通常用 CFG 描述结构，把声明、类型等上下文约束交给语义分析。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30394428-F1DC-E5F6-DB0C-7DE31F3D8A23}" type="slidenum">
              <a:t>11</a:t>
            </a:fld>
            <a:endParaRPr/>
          </a:p>
        </p:txBody>
      </p:sp>
      <p:sp>
        <p:nvSpPr>
          <p:cNvPr id="5" name="title-9">
            <a:extLst>
              <a:ext uri="{FF2B5EF4-FFF2-40B4-BE49-F238E27FC236}">
                <a16:creationId xmlns:a16="http://schemas.microsoft.com/office/drawing/2014/main" id="{DC670403-6437-4E7C-A73A-14E7C936955A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一份 CFG 包含四类元素</a:t>
            </a:r>
          </a:p>
        </p:txBody>
      </p:sp>
      <p:sp>
        <p:nvSpPr>
          <p:cNvPr id="7" name="cfg-h-0">
            <a:extLst>
              <a:ext uri="{FF2B5EF4-FFF2-40B4-BE49-F238E27FC236}">
                <a16:creationId xmlns:a16="http://schemas.microsoft.com/office/drawing/2014/main" id="{E17010E9-3A1B-4392-AEB7-3CE45C9D27E9}"/>
              </a:ext>
            </a:extLst>
          </p:cNvPr>
          <p:cNvSpPr>
            <a:spLocks noGrp="1"/>
          </p:cNvSpPr>
          <p:nvPr/>
        </p:nvSpPr>
        <p:spPr>
          <a:xfrm>
            <a:off x="571500" y="1824568"/>
            <a:ext cx="1714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C4384D"/>
                </a:solidFill>
              </a:defRPr>
            </a:pPr>
            <a:r>
              <a:rPr sz="1650" b="1">
                <a:solidFill>
                  <a:srgbClr val="C4384D"/>
                </a:solidFill>
              </a:rPr>
              <a:t>终结符 T</a:t>
            </a:r>
          </a:p>
        </p:txBody>
      </p:sp>
      <p:sp>
        <p:nvSpPr>
          <p:cNvPr id="8" name="cfg-b-0">
            <a:extLst>
              <a:ext uri="{FF2B5EF4-FFF2-40B4-BE49-F238E27FC236}">
                <a16:creationId xmlns:a16="http://schemas.microsoft.com/office/drawing/2014/main" id="{EDEE77F7-BBA7-4C07-984B-31733F0F8FD4}"/>
              </a:ext>
            </a:extLst>
          </p:cNvPr>
          <p:cNvSpPr>
            <a:spLocks noGrp="1"/>
          </p:cNvSpPr>
          <p:nvPr/>
        </p:nvSpPr>
        <p:spPr>
          <a:xfrm>
            <a:off x="2333625" y="1776943"/>
            <a:ext cx="233362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来自 Lexer 的 Token</a:t>
            </a:r>
          </a:p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INT, PLUS, STAR</a:t>
            </a:r>
          </a:p>
        </p:txBody>
      </p:sp>
      <p:sp>
        <p:nvSpPr>
          <p:cNvPr id="9" name="cfg-h-1">
            <a:extLst>
              <a:ext uri="{FF2B5EF4-FFF2-40B4-BE49-F238E27FC236}">
                <a16:creationId xmlns:a16="http://schemas.microsoft.com/office/drawing/2014/main" id="{E37E32D9-4F28-4585-A322-F5FBE04DCF1C}"/>
              </a:ext>
            </a:extLst>
          </p:cNvPr>
          <p:cNvSpPr>
            <a:spLocks noGrp="1"/>
          </p:cNvSpPr>
          <p:nvPr/>
        </p:nvSpPr>
        <p:spPr>
          <a:xfrm>
            <a:off x="4857750" y="1824568"/>
            <a:ext cx="1714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C4384D"/>
                </a:solidFill>
              </a:defRPr>
            </a:pPr>
            <a:r>
              <a:rPr sz="1650" b="1">
                <a:solidFill>
                  <a:srgbClr val="C4384D"/>
                </a:solidFill>
              </a:rPr>
              <a:t>非终结符 N</a:t>
            </a:r>
          </a:p>
        </p:txBody>
      </p:sp>
      <p:sp>
        <p:nvSpPr>
          <p:cNvPr id="10" name="cfg-b-1">
            <a:extLst>
              <a:ext uri="{FF2B5EF4-FFF2-40B4-BE49-F238E27FC236}">
                <a16:creationId xmlns:a16="http://schemas.microsoft.com/office/drawing/2014/main" id="{E382267D-2083-4A0E-98A6-52893BA4EEC1}"/>
              </a:ext>
            </a:extLst>
          </p:cNvPr>
          <p:cNvSpPr>
            <a:spLocks noGrp="1"/>
          </p:cNvSpPr>
          <p:nvPr/>
        </p:nvSpPr>
        <p:spPr>
          <a:xfrm>
            <a:off x="6619875" y="1776943"/>
            <a:ext cx="233362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语言结构的名字</a:t>
            </a:r>
          </a:p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expr, stmt, program</a:t>
            </a:r>
          </a:p>
        </p:txBody>
      </p:sp>
      <p:sp>
        <p:nvSpPr>
          <p:cNvPr id="11" name="cfg-h-2">
            <a:extLst>
              <a:ext uri="{FF2B5EF4-FFF2-40B4-BE49-F238E27FC236}">
                <a16:creationId xmlns:a16="http://schemas.microsoft.com/office/drawing/2014/main" id="{5FBF5603-BF82-4589-9BB5-390FED19826C}"/>
              </a:ext>
            </a:extLst>
          </p:cNvPr>
          <p:cNvSpPr>
            <a:spLocks noGrp="1"/>
          </p:cNvSpPr>
          <p:nvPr/>
        </p:nvSpPr>
        <p:spPr>
          <a:xfrm>
            <a:off x="571500" y="3205693"/>
            <a:ext cx="1714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327C92"/>
                </a:solidFill>
              </a:defRPr>
            </a:pPr>
            <a:r>
              <a:rPr sz="1650" b="1">
                <a:solidFill>
                  <a:srgbClr val="327C92"/>
                </a:solidFill>
              </a:rPr>
              <a:t>开始符号 S</a:t>
            </a:r>
          </a:p>
        </p:txBody>
      </p:sp>
      <p:sp>
        <p:nvSpPr>
          <p:cNvPr id="12" name="cfg-b-2">
            <a:extLst>
              <a:ext uri="{FF2B5EF4-FFF2-40B4-BE49-F238E27FC236}">
                <a16:creationId xmlns:a16="http://schemas.microsoft.com/office/drawing/2014/main" id="{BCBA54DD-BE43-4A92-A0CD-ED07DFDA8190}"/>
              </a:ext>
            </a:extLst>
          </p:cNvPr>
          <p:cNvSpPr>
            <a:spLocks noGrp="1"/>
          </p:cNvSpPr>
          <p:nvPr/>
        </p:nvSpPr>
        <p:spPr>
          <a:xfrm>
            <a:off x="2333625" y="3158068"/>
            <a:ext cx="233362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整份输入从哪里开始</a:t>
            </a:r>
          </a:p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例如 program</a:t>
            </a:r>
          </a:p>
        </p:txBody>
      </p:sp>
      <p:sp>
        <p:nvSpPr>
          <p:cNvPr id="13" name="cfg-h-3">
            <a:extLst>
              <a:ext uri="{FF2B5EF4-FFF2-40B4-BE49-F238E27FC236}">
                <a16:creationId xmlns:a16="http://schemas.microsoft.com/office/drawing/2014/main" id="{3BB052A8-925A-4B16-9FA0-6EFB84AB7843}"/>
              </a:ext>
            </a:extLst>
          </p:cNvPr>
          <p:cNvSpPr>
            <a:spLocks noGrp="1"/>
          </p:cNvSpPr>
          <p:nvPr/>
        </p:nvSpPr>
        <p:spPr>
          <a:xfrm>
            <a:off x="4857750" y="3205693"/>
            <a:ext cx="1714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327C92"/>
                </a:solidFill>
              </a:defRPr>
            </a:pPr>
            <a:r>
              <a:rPr sz="1650" b="1">
                <a:solidFill>
                  <a:srgbClr val="327C92"/>
                </a:solidFill>
              </a:rPr>
              <a:t>产生式 P</a:t>
            </a:r>
          </a:p>
        </p:txBody>
      </p:sp>
      <p:sp>
        <p:nvSpPr>
          <p:cNvPr id="14" name="cfg-b-3">
            <a:extLst>
              <a:ext uri="{FF2B5EF4-FFF2-40B4-BE49-F238E27FC236}">
                <a16:creationId xmlns:a16="http://schemas.microsoft.com/office/drawing/2014/main" id="{45D54AA9-2F00-4572-9F2E-1F5DDE9426AF}"/>
              </a:ext>
            </a:extLst>
          </p:cNvPr>
          <p:cNvSpPr>
            <a:spLocks noGrp="1"/>
          </p:cNvSpPr>
          <p:nvPr/>
        </p:nvSpPr>
        <p:spPr>
          <a:xfrm>
            <a:off x="6619875" y="3158068"/>
            <a:ext cx="233362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结构可以如何展开</a:t>
            </a:r>
          </a:p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expr → expr PLUS expr</a:t>
            </a:r>
          </a:p>
        </p:txBody>
      </p:sp>
      <p:sp>
        <p:nvSpPr>
          <p:cNvPr id="15" name="takeaway-band-9">
            <a:extLst>
              <a:ext uri="{FF2B5EF4-FFF2-40B4-BE49-F238E27FC236}">
                <a16:creationId xmlns:a16="http://schemas.microsoft.com/office/drawing/2014/main" id="{17D6950C-7E11-4294-9EB5-08267BCE0EC9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16" name="takeaway-9">
            <a:extLst>
              <a:ext uri="{FF2B5EF4-FFF2-40B4-BE49-F238E27FC236}">
                <a16:creationId xmlns:a16="http://schemas.microsoft.com/office/drawing/2014/main" id="{894F8E84-9377-41F7-B3A5-6B64F4B49705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C4384D"/>
                </a:solidFill>
              </a:defRPr>
            </a:pPr>
            <a:r>
              <a:rPr sz="1463" b="1">
                <a:solidFill>
                  <a:srgbClr val="C4384D"/>
                </a:solidFill>
              </a:rPr>
              <a:t>本课约定：终结符使用大写名称，非终结符使用小写名称。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DB16885-0D3F-A391-B669-3211DB3B26E8}" type="slidenum">
              <a:t>12</a:t>
            </a:fld>
            <a:endParaRPr/>
          </a:p>
        </p:txBody>
      </p:sp>
      <p:sp>
        <p:nvSpPr>
          <p:cNvPr id="5" name="title-10">
            <a:extLst>
              <a:ext uri="{FF2B5EF4-FFF2-40B4-BE49-F238E27FC236}">
                <a16:creationId xmlns:a16="http://schemas.microsoft.com/office/drawing/2014/main" id="{83BCEE28-EE9C-420C-9E72-FAB2BCC22F79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625" b="1">
                <a:solidFill>
                  <a:srgbClr val="C4384D"/>
                </a:solidFill>
              </a:defRPr>
            </a:pPr>
            <a:r>
              <a:rPr sz="2625" b="1">
                <a:solidFill>
                  <a:srgbClr val="C4384D"/>
                </a:solidFill>
              </a:rPr>
              <a:t>从表达式扩展到程序：递归出现在不同层次</a:t>
            </a:r>
          </a:p>
        </p:txBody>
      </p:sp>
      <p:sp>
        <p:nvSpPr>
          <p:cNvPr id="6" name="subtitle-10">
            <a:extLst>
              <a:ext uri="{FF2B5EF4-FFF2-40B4-BE49-F238E27FC236}">
                <a16:creationId xmlns:a16="http://schemas.microsoft.com/office/drawing/2014/main" id="{E68F2819-7E3B-468D-BFF9-0A13937B83A7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同一套表示方法可以描述表达式、语句、代码块和函数。</a:t>
            </a:r>
          </a:p>
        </p:txBody>
      </p:sp>
      <p:sp>
        <p:nvSpPr>
          <p:cNvPr id="7" name="grammar-left-heading-10">
            <a:extLst>
              <a:ext uri="{FF2B5EF4-FFF2-40B4-BE49-F238E27FC236}">
                <a16:creationId xmlns:a16="http://schemas.microsoft.com/office/drawing/2014/main" id="{EE07157B-5B35-4449-BC67-5ED55B350AAE}"/>
              </a:ext>
            </a:extLst>
          </p:cNvPr>
          <p:cNvSpPr>
            <a:spLocks noGrp="1"/>
          </p:cNvSpPr>
          <p:nvPr/>
        </p:nvSpPr>
        <p:spPr>
          <a:xfrm>
            <a:off x="752475" y="1704975"/>
            <a:ext cx="34766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C4384D"/>
                </a:solidFill>
              </a:defRPr>
            </a:pPr>
            <a:r>
              <a:rPr sz="1650" b="1">
                <a:solidFill>
                  <a:srgbClr val="C4384D"/>
                </a:solidFill>
              </a:rPr>
              <a:t>文法规约</a:t>
            </a:r>
          </a:p>
        </p:txBody>
      </p:sp>
      <p:sp>
        <p:nvSpPr>
          <p:cNvPr id="8" name="grammar-right-heading-10">
            <a:extLst>
              <a:ext uri="{FF2B5EF4-FFF2-40B4-BE49-F238E27FC236}">
                <a16:creationId xmlns:a16="http://schemas.microsoft.com/office/drawing/2014/main" id="{6D8DAD22-AE3A-4D97-A538-A47C18A9937D}"/>
              </a:ext>
            </a:extLst>
          </p:cNvPr>
          <p:cNvSpPr>
            <a:spLocks noGrp="1"/>
          </p:cNvSpPr>
          <p:nvPr/>
        </p:nvSpPr>
        <p:spPr>
          <a:xfrm>
            <a:off x="4857750" y="1704975"/>
            <a:ext cx="34766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C4384D"/>
                </a:solidFill>
              </a:defRPr>
            </a:pPr>
            <a:r>
              <a:rPr sz="1650" b="1">
                <a:solidFill>
                  <a:srgbClr val="C4384D"/>
                </a:solidFill>
              </a:rPr>
              <a:t>如何理解</a:t>
            </a:r>
          </a:p>
        </p:txBody>
      </p:sp>
      <p:sp>
        <p:nvSpPr>
          <p:cNvPr id="9" name="grammar-10-box">
            <a:extLst>
              <a:ext uri="{FF2B5EF4-FFF2-40B4-BE49-F238E27FC236}">
                <a16:creationId xmlns:a16="http://schemas.microsoft.com/office/drawing/2014/main" id="{D1014377-B8EF-4474-8D44-BDA89BE2FCE9}"/>
              </a:ext>
            </a:extLst>
          </p:cNvPr>
          <p:cNvSpPr>
            <a:spLocks noGrp="1"/>
          </p:cNvSpPr>
          <p:nvPr/>
        </p:nvSpPr>
        <p:spPr>
          <a:xfrm>
            <a:off x="647700" y="2095500"/>
            <a:ext cx="3714750" cy="2333625"/>
          </a:xfrm>
          <a:prstGeom prst="rect">
            <a:avLst/>
          </a:prstGeom>
          <a:solidFill>
            <a:srgbClr val="F1F2F3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10" name="grammar-10">
            <a:extLst>
              <a:ext uri="{FF2B5EF4-FFF2-40B4-BE49-F238E27FC236}">
                <a16:creationId xmlns:a16="http://schemas.microsoft.com/office/drawing/2014/main" id="{84FED6C3-B1B0-4DA9-8D5A-34E5C8FF63DC}"/>
              </a:ext>
            </a:extLst>
          </p:cNvPr>
          <p:cNvSpPr>
            <a:spLocks noGrp="1"/>
          </p:cNvSpPr>
          <p:nvPr/>
        </p:nvSpPr>
        <p:spPr>
          <a:xfrm>
            <a:off x="819150" y="2190750"/>
            <a:ext cx="337185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program → function*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function → TYPE ID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           LPAREN params RPAREN block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block → LBRACE stmt* RBRACE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stmt → RETURN expr SEMI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     | IF LPAREN expr RPAREN stmt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     | block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expr → ID | INT | expr PLUS expr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…</a:t>
            </a:r>
          </a:p>
        </p:txBody>
      </p:sp>
      <p:sp>
        <p:nvSpPr>
          <p:cNvPr id="11" name="grammar-notes-10-0">
            <a:extLst>
              <a:ext uri="{FF2B5EF4-FFF2-40B4-BE49-F238E27FC236}">
                <a16:creationId xmlns:a16="http://schemas.microsoft.com/office/drawing/2014/main" id="{3F094E2D-26C4-494B-83C2-C8A380609325}"/>
              </a:ext>
            </a:extLst>
          </p:cNvPr>
          <p:cNvSpPr>
            <a:spLocks noGrp="1"/>
          </p:cNvSpPr>
          <p:nvPr/>
        </p:nvSpPr>
        <p:spPr>
          <a:xfrm>
            <a:off x="4857750" y="2143125"/>
            <a:ext cx="3524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454545"/>
                </a:solidFill>
              </a:defRPr>
            </a:pPr>
            <a:r>
              <a:rPr sz="1575" b="0">
                <a:solidFill>
                  <a:srgbClr val="454545"/>
                </a:solidFill>
              </a:rPr>
              <a:t>• program 包含多个 function</a:t>
            </a:r>
          </a:p>
        </p:txBody>
      </p:sp>
      <p:sp>
        <p:nvSpPr>
          <p:cNvPr id="12" name="grammar-notes-10-1">
            <a:extLst>
              <a:ext uri="{FF2B5EF4-FFF2-40B4-BE49-F238E27FC236}">
                <a16:creationId xmlns:a16="http://schemas.microsoft.com/office/drawing/2014/main" id="{D4BAB218-895C-4EF0-A453-E8F4E9AF1A36}"/>
              </a:ext>
            </a:extLst>
          </p:cNvPr>
          <p:cNvSpPr>
            <a:spLocks noGrp="1"/>
          </p:cNvSpPr>
          <p:nvPr/>
        </p:nvSpPr>
        <p:spPr>
          <a:xfrm>
            <a:off x="4857750" y="2771775"/>
            <a:ext cx="3524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454545"/>
                </a:solidFill>
              </a:defRPr>
            </a:pPr>
            <a:r>
              <a:rPr sz="1575" b="0">
                <a:solidFill>
                  <a:srgbClr val="454545"/>
                </a:solidFill>
              </a:rPr>
              <a:t>• block 包含任意多个 stmt</a:t>
            </a:r>
          </a:p>
        </p:txBody>
      </p:sp>
      <p:sp>
        <p:nvSpPr>
          <p:cNvPr id="13" name="grammar-notes-10-2">
            <a:extLst>
              <a:ext uri="{FF2B5EF4-FFF2-40B4-BE49-F238E27FC236}">
                <a16:creationId xmlns:a16="http://schemas.microsoft.com/office/drawing/2014/main" id="{C0C2D4D7-29A3-476C-AC43-29715DAFB51B}"/>
              </a:ext>
            </a:extLst>
          </p:cNvPr>
          <p:cNvSpPr>
            <a:spLocks noGrp="1"/>
          </p:cNvSpPr>
          <p:nvPr/>
        </p:nvSpPr>
        <p:spPr>
          <a:xfrm>
            <a:off x="4857750" y="3400425"/>
            <a:ext cx="3524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454545"/>
                </a:solidFill>
              </a:defRPr>
            </a:pPr>
            <a:r>
              <a:rPr sz="1575" b="0">
                <a:solidFill>
                  <a:srgbClr val="454545"/>
                </a:solidFill>
              </a:rPr>
              <a:t>• stmt 和 expr 都可能继续递归</a:t>
            </a:r>
          </a:p>
        </p:txBody>
      </p:sp>
      <p:sp>
        <p:nvSpPr>
          <p:cNvPr id="14" name="takeaway-band-10">
            <a:extLst>
              <a:ext uri="{FF2B5EF4-FFF2-40B4-BE49-F238E27FC236}">
                <a16:creationId xmlns:a16="http://schemas.microsoft.com/office/drawing/2014/main" id="{FAB08C74-F448-4F38-B002-73500A4A9F39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15" name="takeaway-10">
            <a:extLst>
              <a:ext uri="{FF2B5EF4-FFF2-40B4-BE49-F238E27FC236}">
                <a16:creationId xmlns:a16="http://schemas.microsoft.com/office/drawing/2014/main" id="{68040056-22F6-4976-8FC3-04DD3B342105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C4384D"/>
                </a:solidFill>
              </a:defRPr>
            </a:pPr>
            <a:r>
              <a:rPr sz="1463" b="1">
                <a:solidFill>
                  <a:srgbClr val="C4384D"/>
                </a:solidFill>
              </a:rPr>
              <a:t>递归让有限条产生式描述任意长度、任意嵌套深度的程序结构。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2DD23107-4986-8758-3A93-3D74F35908CC}" type="slidenum">
              <a:t>13</a:t>
            </a:fld>
            <a:endParaRPr/>
          </a:p>
        </p:txBody>
      </p:sp>
      <p:sp>
        <p:nvSpPr>
          <p:cNvPr id="5" name="title-11">
            <a:extLst>
              <a:ext uri="{FF2B5EF4-FFF2-40B4-BE49-F238E27FC236}">
                <a16:creationId xmlns:a16="http://schemas.microsoft.com/office/drawing/2014/main" id="{63B0A8C1-D546-4D14-96C4-9672095CDE3E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为什么正则不足以描述这种结构？</a:t>
            </a:r>
          </a:p>
        </p:txBody>
      </p:sp>
      <p:sp>
        <p:nvSpPr>
          <p:cNvPr id="6" name="subtitle-11">
            <a:extLst>
              <a:ext uri="{FF2B5EF4-FFF2-40B4-BE49-F238E27FC236}">
                <a16:creationId xmlns:a16="http://schemas.microsoft.com/office/drawing/2014/main" id="{9634C33B-658E-480D-825A-7ECA231FDA61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有限自动机只有有限状态，无法记录任意深度的括号嵌套。</a:t>
            </a:r>
          </a:p>
        </p:txBody>
      </p:sp>
      <p:sp>
        <p:nvSpPr>
          <p:cNvPr id="7" name="paren-box">
            <a:extLst>
              <a:ext uri="{FF2B5EF4-FFF2-40B4-BE49-F238E27FC236}">
                <a16:creationId xmlns:a16="http://schemas.microsoft.com/office/drawing/2014/main" id="{D402C713-1431-499F-A8AC-101AAC6BD0F1}"/>
              </a:ext>
            </a:extLst>
          </p:cNvPr>
          <p:cNvSpPr>
            <a:spLocks noGrp="1"/>
          </p:cNvSpPr>
          <p:nvPr/>
        </p:nvSpPr>
        <p:spPr>
          <a:xfrm>
            <a:off x="714375" y="1762125"/>
            <a:ext cx="3714750" cy="2095500"/>
          </a:xfrm>
          <a:prstGeom prst="rect">
            <a:avLst/>
          </a:prstGeom>
          <a:solidFill>
            <a:srgbClr val="EDF6F8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8" name="paren">
            <a:extLst>
              <a:ext uri="{FF2B5EF4-FFF2-40B4-BE49-F238E27FC236}">
                <a16:creationId xmlns:a16="http://schemas.microsoft.com/office/drawing/2014/main" id="{8FDAC501-25CC-4BB7-B559-AA5847424260}"/>
              </a:ext>
            </a:extLst>
          </p:cNvPr>
          <p:cNvSpPr>
            <a:spLocks noGrp="1"/>
          </p:cNvSpPr>
          <p:nvPr/>
        </p:nvSpPr>
        <p:spPr>
          <a:xfrm>
            <a:off x="885825" y="1857375"/>
            <a:ext cx="3371850" cy="1905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725">
                <a:solidFill>
                  <a:srgbClr val="454545"/>
                </a:solidFill>
              </a:defRPr>
            </a:pPr>
            <a:r>
              <a:rPr sz="1725">
                <a:solidFill>
                  <a:srgbClr val="454545"/>
                </a:solidFill>
              </a:rPr>
              <a:t>()</a:t>
            </a:r>
          </a:p>
          <a:p>
            <a:pPr algn="l">
              <a:buNone/>
              <a:defRPr sz="1725">
                <a:solidFill>
                  <a:srgbClr val="454545"/>
                </a:solidFill>
              </a:defRPr>
            </a:pPr>
            <a:r>
              <a:rPr sz="1725">
                <a:solidFill>
                  <a:srgbClr val="454545"/>
                </a:solidFill>
              </a:rPr>
              <a:t>(())</a:t>
            </a:r>
          </a:p>
          <a:p>
            <a:pPr algn="l">
              <a:buNone/>
              <a:defRPr sz="1725">
                <a:solidFill>
                  <a:srgbClr val="454545"/>
                </a:solidFill>
              </a:defRPr>
            </a:pPr>
            <a:r>
              <a:rPr sz="1725">
                <a:solidFill>
                  <a:srgbClr val="454545"/>
                </a:solidFill>
              </a:rPr>
              <a:t>((()))</a:t>
            </a:r>
          </a:p>
          <a:p>
            <a:pPr algn="l">
              <a:buNone/>
              <a:defRPr sz="1725">
                <a:solidFill>
                  <a:srgbClr val="454545"/>
                </a:solidFill>
              </a:defRPr>
            </a:pPr>
            <a:r>
              <a:rPr sz="1725">
                <a:solidFill>
                  <a:srgbClr val="454545"/>
                </a:solidFill>
              </a:rPr>
              <a:t>...</a:t>
            </a:r>
          </a:p>
          <a:p>
            <a:pPr algn="l">
              <a:buNone/>
              <a:defRPr sz="1725">
                <a:solidFill>
                  <a:srgbClr val="454545"/>
                </a:solidFill>
              </a:defRPr>
            </a:pPr>
            <a:r>
              <a:rPr sz="1725">
                <a:solidFill>
                  <a:srgbClr val="454545"/>
                </a:solidFill>
              </a:rPr>
              <a:t>(ⁿ )ⁿ</a:t>
            </a:r>
          </a:p>
        </p:txBody>
      </p:sp>
      <p:sp>
        <p:nvSpPr>
          <p:cNvPr id="9" name="paren-notes-0">
            <a:extLst>
              <a:ext uri="{FF2B5EF4-FFF2-40B4-BE49-F238E27FC236}">
                <a16:creationId xmlns:a16="http://schemas.microsoft.com/office/drawing/2014/main" id="{72D309E7-B425-41CF-8695-3E56DC3847EF}"/>
              </a:ext>
            </a:extLst>
          </p:cNvPr>
          <p:cNvSpPr>
            <a:spLocks noGrp="1"/>
          </p:cNvSpPr>
          <p:nvPr/>
        </p:nvSpPr>
        <p:spPr>
          <a:xfrm>
            <a:off x="5000625" y="1809750"/>
            <a:ext cx="323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454545"/>
                </a:solidFill>
              </a:defRPr>
            </a:pPr>
            <a:r>
              <a:rPr sz="1575" b="0">
                <a:solidFill>
                  <a:srgbClr val="454545"/>
                </a:solidFill>
              </a:rPr>
              <a:t>• 每个左括号都要等待一个右括号</a:t>
            </a:r>
          </a:p>
        </p:txBody>
      </p:sp>
      <p:sp>
        <p:nvSpPr>
          <p:cNvPr id="10" name="paren-notes-1">
            <a:extLst>
              <a:ext uri="{FF2B5EF4-FFF2-40B4-BE49-F238E27FC236}">
                <a16:creationId xmlns:a16="http://schemas.microsoft.com/office/drawing/2014/main" id="{86FB8DAF-9422-48B2-97B5-E6A2E75F9BF2}"/>
              </a:ext>
            </a:extLst>
          </p:cNvPr>
          <p:cNvSpPr>
            <a:spLocks noGrp="1"/>
          </p:cNvSpPr>
          <p:nvPr/>
        </p:nvSpPr>
        <p:spPr>
          <a:xfrm>
            <a:off x="5000625" y="2428875"/>
            <a:ext cx="323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454545"/>
                </a:solidFill>
              </a:defRPr>
            </a:pPr>
            <a:r>
              <a:rPr sz="1575" b="0">
                <a:solidFill>
                  <a:srgbClr val="454545"/>
                </a:solidFill>
              </a:rPr>
              <a:t>• 嵌套深度由程序决定</a:t>
            </a:r>
          </a:p>
        </p:txBody>
      </p:sp>
      <p:sp>
        <p:nvSpPr>
          <p:cNvPr id="11" name="paren-notes-2">
            <a:extLst>
              <a:ext uri="{FF2B5EF4-FFF2-40B4-BE49-F238E27FC236}">
                <a16:creationId xmlns:a16="http://schemas.microsoft.com/office/drawing/2014/main" id="{9DED4014-5A47-4185-9147-0A7BCD817526}"/>
              </a:ext>
            </a:extLst>
          </p:cNvPr>
          <p:cNvSpPr>
            <a:spLocks noGrp="1"/>
          </p:cNvSpPr>
          <p:nvPr/>
        </p:nvSpPr>
        <p:spPr>
          <a:xfrm>
            <a:off x="5000625" y="3048000"/>
            <a:ext cx="323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454545"/>
                </a:solidFill>
              </a:defRPr>
            </a:pPr>
            <a:r>
              <a:rPr sz="1575" b="0">
                <a:solidFill>
                  <a:srgbClr val="454545"/>
                </a:solidFill>
              </a:rPr>
              <a:t>• 需要保存尚未闭合的结构</a:t>
            </a:r>
          </a:p>
        </p:txBody>
      </p:sp>
      <p:sp>
        <p:nvSpPr>
          <p:cNvPr id="12" name="takeaway-band-11">
            <a:extLst>
              <a:ext uri="{FF2B5EF4-FFF2-40B4-BE49-F238E27FC236}">
                <a16:creationId xmlns:a16="http://schemas.microsoft.com/office/drawing/2014/main" id="{4E0293DB-83BD-4422-8482-080E440C00D4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13" name="takeaway-11">
            <a:extLst>
              <a:ext uri="{FF2B5EF4-FFF2-40B4-BE49-F238E27FC236}">
                <a16:creationId xmlns:a16="http://schemas.microsoft.com/office/drawing/2014/main" id="{DFAA09A2-9D21-4ADE-872C-0EB78B93AE2E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C4384D"/>
                </a:solidFill>
              </a:defRPr>
            </a:pPr>
            <a:r>
              <a:rPr sz="1463" b="1">
                <a:solidFill>
                  <a:srgbClr val="C4384D"/>
                </a:solidFill>
              </a:rPr>
              <a:t>正则无法表达任意深度的配对关系；CFG 可以通过递归产生式表达。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327921A4-25C4-3DB4-06B1-32693CEE2241}" type="slidenum">
              <a:rPr/>
              <a:t>14</a:t>
            </a:fld>
            <a:endParaRPr/>
          </a:p>
        </p:txBody>
      </p:sp>
      <p:sp>
        <p:nvSpPr>
          <p:cNvPr id="5" name="title-12">
            <a:extLst>
              <a:ext uri="{FF2B5EF4-FFF2-40B4-BE49-F238E27FC236}">
                <a16:creationId xmlns:a16="http://schemas.microsoft.com/office/drawing/2014/main" id="{30D14085-FE5D-4813-87E8-C6DC3D4AC10F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文法描述哪些 Token 序列具有合法结构</a:t>
            </a:r>
          </a:p>
        </p:txBody>
      </p:sp>
      <p:sp>
        <p:nvSpPr>
          <p:cNvPr id="6" name="subtitle-12">
            <a:extLst>
              <a:ext uri="{FF2B5EF4-FFF2-40B4-BE49-F238E27FC236}">
                <a16:creationId xmlns:a16="http://schemas.microsoft.com/office/drawing/2014/main" id="{CBB680E1-E632-47A1-8DA1-1CE807FA8255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产生式规定 Token 和子结构可以怎样组合。</a:t>
            </a:r>
          </a:p>
        </p:txBody>
      </p:sp>
      <p:sp>
        <p:nvSpPr>
          <p:cNvPr id="7" name="derive">
            <a:extLst>
              <a:ext uri="{FF2B5EF4-FFF2-40B4-BE49-F238E27FC236}">
                <a16:creationId xmlns:a16="http://schemas.microsoft.com/office/drawing/2014/main" id="{7C009EFD-B854-420A-885A-0B4D49E81E55}"/>
              </a:ext>
            </a:extLst>
          </p:cNvPr>
          <p:cNvSpPr>
            <a:spLocks noGrp="1"/>
          </p:cNvSpPr>
          <p:nvPr/>
        </p:nvSpPr>
        <p:spPr>
          <a:xfrm>
            <a:off x="952500" y="1809750"/>
            <a:ext cx="7239000" cy="1619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75">
                <a:solidFill>
                  <a:srgbClr val="454545"/>
                </a:solidFill>
              </a:defRPr>
            </a:pPr>
            <a:r>
              <a:rPr sz="1875">
                <a:solidFill>
                  <a:srgbClr val="454545"/>
                </a:solidFill>
              </a:rPr>
              <a:t>符合规则：RETURN INT SEMI</a:t>
            </a:r>
          </a:p>
          <a:p>
            <a:pPr algn="ctr">
              <a:buNone/>
              <a:defRPr sz="1875">
                <a:solidFill>
                  <a:srgbClr val="454545"/>
                </a:solidFill>
              </a:defRPr>
            </a:pPr>
            <a:r>
              <a:rPr sz="1875">
                <a:solidFill>
                  <a:srgbClr val="454545"/>
                </a:solidFill>
              </a:rPr>
              <a:t>　　　　　RETURN LPAREN INT RPAREN SEMI</a:t>
            </a:r>
          </a:p>
          <a:p>
            <a:pPr algn="ctr">
              <a:buNone/>
              <a:defRPr sz="1875">
                <a:solidFill>
                  <a:srgbClr val="454545"/>
                </a:solidFill>
              </a:defRPr>
            </a:pPr>
            <a:endParaRPr sz="1875">
              <a:solidFill>
                <a:srgbClr val="454545"/>
              </a:solidFill>
            </a:endParaRPr>
          </a:p>
          <a:p>
            <a:pPr algn="ctr">
              <a:buNone/>
              <a:defRPr sz="1875">
                <a:solidFill>
                  <a:srgbClr val="454545"/>
                </a:solidFill>
              </a:defRPr>
            </a:pPr>
            <a:r>
              <a:rPr sz="1875">
                <a:solidFill>
                  <a:srgbClr val="454545"/>
                </a:solidFill>
              </a:rPr>
              <a:t>不符合：　RETURN PLUS SEMI</a:t>
            </a:r>
          </a:p>
          <a:p>
            <a:pPr algn="ctr">
              <a:buNone/>
              <a:defRPr sz="1875">
                <a:solidFill>
                  <a:srgbClr val="454545"/>
                </a:solidFill>
              </a:defRPr>
            </a:pPr>
            <a:r>
              <a:rPr sz="1875">
                <a:solidFill>
                  <a:srgbClr val="454545"/>
                </a:solidFill>
              </a:rPr>
              <a:t>　　　　　RETURN INT RPAREN SEMI</a:t>
            </a:r>
          </a:p>
        </p:txBody>
      </p:sp>
      <p:sp>
        <p:nvSpPr>
          <p:cNvPr id="8" name="lang">
            <a:extLst>
              <a:ext uri="{FF2B5EF4-FFF2-40B4-BE49-F238E27FC236}">
                <a16:creationId xmlns:a16="http://schemas.microsoft.com/office/drawing/2014/main" id="{F7BB000F-2923-4D11-888C-51EEECA26130}"/>
              </a:ext>
            </a:extLst>
          </p:cNvPr>
          <p:cNvSpPr>
            <a:spLocks noGrp="1"/>
          </p:cNvSpPr>
          <p:nvPr/>
        </p:nvSpPr>
        <p:spPr>
          <a:xfrm>
            <a:off x="1238249" y="3667125"/>
            <a:ext cx="6767415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C4384D"/>
                </a:solidFill>
              </a:defRPr>
            </a:pPr>
            <a:r>
              <a:rPr sz="1650" b="1">
                <a:solidFill>
                  <a:srgbClr val="C4384D"/>
                </a:solidFill>
              </a:rPr>
              <a:t>所有符合这些组合规则的 Token 序列，构成文法描述的语言。</a:t>
            </a:r>
          </a:p>
        </p:txBody>
      </p:sp>
      <p:sp>
        <p:nvSpPr>
          <p:cNvPr id="9" name="takeaway-band-12">
            <a:extLst>
              <a:ext uri="{FF2B5EF4-FFF2-40B4-BE49-F238E27FC236}">
                <a16:creationId xmlns:a16="http://schemas.microsoft.com/office/drawing/2014/main" id="{8176181D-CDB7-443F-A2C6-7CF7652AC12D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10" name="takeaway-12">
            <a:extLst>
              <a:ext uri="{FF2B5EF4-FFF2-40B4-BE49-F238E27FC236}">
                <a16:creationId xmlns:a16="http://schemas.microsoft.com/office/drawing/2014/main" id="{E3FD56A3-39DD-4975-B277-9216321E2C4A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C4384D"/>
                </a:solidFill>
              </a:defRPr>
            </a:pPr>
            <a:r>
              <a:rPr sz="1463" b="1">
                <a:solidFill>
                  <a:srgbClr val="C4384D"/>
                </a:solidFill>
              </a:rPr>
              <a:t>Parser 首先判断输入 Token Stream 是否符合文法规则。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AAD551-D37B-6036-195C-593BEB7048B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A83FA91-883A-0168-8075-96CEB9DCA3C2}" type="slidenum">
              <a:t>15</a:t>
            </a:fld>
            <a:endParaRPr/>
          </a:p>
        </p:txBody>
      </p:sp>
      <p:sp>
        <p:nvSpPr>
          <p:cNvPr id="5" name="section-subtitle-2">
            <a:extLst>
              <a:ext uri="{FF2B5EF4-FFF2-40B4-BE49-F238E27FC236}">
                <a16:creationId xmlns:a16="http://schemas.microsoft.com/office/drawing/2014/main" id="{2D973AD7-5FD7-41F9-B4B2-0E03A4F2C567}"/>
              </a:ext>
            </a:extLst>
          </p:cNvPr>
          <p:cNvSpPr>
            <a:spLocks noGrp="1"/>
          </p:cNvSpPr>
          <p:nvPr/>
        </p:nvSpPr>
        <p:spPr>
          <a:xfrm>
            <a:off x="809625" y="3152775"/>
            <a:ext cx="7524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>
                <a:solidFill>
                  <a:srgbClr val="999999"/>
                </a:solidFill>
              </a:defRPr>
            </a:pPr>
            <a:r>
              <a:rPr sz="1800">
                <a:solidFill>
                  <a:srgbClr val="999999"/>
                </a:solidFill>
              </a:rPr>
              <a:t>文法不只是判断合法性：每次应用产生式，都在建立一层程序结构。</a:t>
            </a:r>
          </a:p>
        </p:txBody>
      </p:sp>
      <p:sp>
        <p:nvSpPr>
          <p:cNvPr id="6" name="section-title-2">
            <a:extLst>
              <a:ext uri="{FF2B5EF4-FFF2-40B4-BE49-F238E27FC236}">
                <a16:creationId xmlns:a16="http://schemas.microsoft.com/office/drawing/2014/main" id="{C21A6211-68AA-48FB-9995-645D36A55279}"/>
              </a:ext>
            </a:extLst>
          </p:cNvPr>
          <p:cNvSpPr>
            <a:spLocks noGrp="1"/>
          </p:cNvSpPr>
          <p:nvPr/>
        </p:nvSpPr>
        <p:spPr>
          <a:xfrm>
            <a:off x="809625" y="3676650"/>
            <a:ext cx="7524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25" b="1">
                <a:solidFill>
                  <a:srgbClr val="C4384D"/>
                </a:solidFill>
              </a:defRPr>
            </a:pPr>
            <a:r>
              <a:rPr sz="3225" b="1">
                <a:solidFill>
                  <a:srgbClr val="C4384D"/>
                </a:solidFill>
              </a:rPr>
              <a:t>推导如何形成语法树？</a:t>
            </a:r>
          </a:p>
        </p:txBody>
      </p:sp>
    </p:spTree>
    <p:extLst>
      <p:ext uri="{BB962C8B-B14F-4D97-AF65-F5344CB8AC3E}">
        <p14:creationId xmlns:p14="http://schemas.microsoft.com/office/powerpoint/2010/main" val="876211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DC9C7607-4BA3-B4DC-A00F-2E67A9FCFF7E}" type="slidenum">
              <a:rPr/>
              <a:t>16</a:t>
            </a:fld>
            <a:endParaRPr/>
          </a:p>
        </p:txBody>
      </p:sp>
      <p:sp>
        <p:nvSpPr>
          <p:cNvPr id="5" name="title-15">
            <a:extLst>
              <a:ext uri="{FF2B5EF4-FFF2-40B4-BE49-F238E27FC236}">
                <a16:creationId xmlns:a16="http://schemas.microsoft.com/office/drawing/2014/main" id="{B82A1DA0-AF39-45AF-8518-541CD04DA3FF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推导：选择一个非终结符，再选择一条产生式</a:t>
            </a:r>
          </a:p>
        </p:txBody>
      </p:sp>
      <p:sp>
        <p:nvSpPr>
          <p:cNvPr id="6" name="subtitle-15">
            <a:extLst>
              <a:ext uri="{FF2B5EF4-FFF2-40B4-BE49-F238E27FC236}">
                <a16:creationId xmlns:a16="http://schemas.microsoft.com/office/drawing/2014/main" id="{60576F31-1594-41A6-A758-D4E6E2F23919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每一步把当前串中的一个非终结符替换为规则右侧。</a:t>
            </a:r>
          </a:p>
        </p:txBody>
      </p:sp>
      <p:sp>
        <p:nvSpPr>
          <p:cNvPr id="7" name="derive-rule-box">
            <a:extLst>
              <a:ext uri="{FF2B5EF4-FFF2-40B4-BE49-F238E27FC236}">
                <a16:creationId xmlns:a16="http://schemas.microsoft.com/office/drawing/2014/main" id="{47401BF1-0182-44BA-91F4-B0F174E9A7EE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7620000" cy="2000250"/>
          </a:xfrm>
          <a:prstGeom prst="rect">
            <a:avLst/>
          </a:prstGeom>
          <a:solidFill>
            <a:srgbClr val="EDF6F8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8" name="derive-rule">
            <a:extLst>
              <a:ext uri="{FF2B5EF4-FFF2-40B4-BE49-F238E27FC236}">
                <a16:creationId xmlns:a16="http://schemas.microsoft.com/office/drawing/2014/main" id="{8F178AF8-5D47-46FA-AC39-B3F5813B5875}"/>
              </a:ext>
            </a:extLst>
          </p:cNvPr>
          <p:cNvSpPr>
            <a:spLocks noGrp="1"/>
          </p:cNvSpPr>
          <p:nvPr/>
        </p:nvSpPr>
        <p:spPr>
          <a:xfrm>
            <a:off x="933450" y="1857375"/>
            <a:ext cx="72771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800">
                <a:solidFill>
                  <a:srgbClr val="454545"/>
                </a:solidFill>
              </a:defRPr>
            </a:pPr>
            <a:r>
              <a:rPr sz="1800">
                <a:solidFill>
                  <a:srgbClr val="454545"/>
                </a:solidFill>
              </a:rPr>
              <a:t>expr</a:t>
            </a:r>
          </a:p>
          <a:p>
            <a:pPr algn="l">
              <a:buNone/>
              <a:defRPr sz="1800">
                <a:solidFill>
                  <a:srgbClr val="454545"/>
                </a:solidFill>
              </a:defRPr>
            </a:pPr>
            <a:r>
              <a:rPr sz="1800">
                <a:solidFill>
                  <a:srgbClr val="454545"/>
                </a:solidFill>
              </a:rPr>
              <a:t>⇒ expr PLUS expr</a:t>
            </a:r>
          </a:p>
          <a:p>
            <a:pPr algn="l">
              <a:buNone/>
              <a:defRPr sz="1800">
                <a:solidFill>
                  <a:srgbClr val="454545"/>
                </a:solidFill>
              </a:defRPr>
            </a:pPr>
            <a:r>
              <a:rPr sz="1800">
                <a:solidFill>
                  <a:srgbClr val="454545"/>
                </a:solidFill>
              </a:rPr>
              <a:t>⇒ INT PLUS expr</a:t>
            </a:r>
          </a:p>
          <a:p>
            <a:pPr algn="l">
              <a:buNone/>
              <a:defRPr sz="1800">
                <a:solidFill>
                  <a:srgbClr val="454545"/>
                </a:solidFill>
              </a:defRPr>
            </a:pPr>
            <a:r>
              <a:rPr sz="1800">
                <a:solidFill>
                  <a:srgbClr val="454545"/>
                </a:solidFill>
              </a:rPr>
              <a:t>⇒ INT PLUS INT</a:t>
            </a:r>
          </a:p>
        </p:txBody>
      </p:sp>
      <p:sp>
        <p:nvSpPr>
          <p:cNvPr id="9" name="choices">
            <a:extLst>
              <a:ext uri="{FF2B5EF4-FFF2-40B4-BE49-F238E27FC236}">
                <a16:creationId xmlns:a16="http://schemas.microsoft.com/office/drawing/2014/main" id="{B828BA18-77EC-4AB8-AA66-14179DA80434}"/>
              </a:ext>
            </a:extLst>
          </p:cNvPr>
          <p:cNvSpPr>
            <a:spLocks noGrp="1"/>
          </p:cNvSpPr>
          <p:nvPr/>
        </p:nvSpPr>
        <p:spPr>
          <a:xfrm>
            <a:off x="1143000" y="4000500"/>
            <a:ext cx="6858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 b="1">
                <a:solidFill>
                  <a:srgbClr val="C4384D"/>
                </a:solidFill>
              </a:defRPr>
            </a:pPr>
            <a:r>
              <a:rPr sz="1575" b="1">
                <a:solidFill>
                  <a:srgbClr val="C4384D"/>
                </a:solidFill>
              </a:rPr>
              <a:t>每一步有两个选择：展开哪个非终结符？使用它的哪条规则？</a:t>
            </a:r>
          </a:p>
        </p:txBody>
      </p:sp>
      <p:sp>
        <p:nvSpPr>
          <p:cNvPr id="10" name="language-definition-band">
            <a:extLst>
              <a:ext uri="{FF2B5EF4-FFF2-40B4-BE49-F238E27FC236}">
                <a16:creationId xmlns:a16="http://schemas.microsoft.com/office/drawing/2014/main" id="{B837A452-38EE-4F53-8A4A-058530BABC59}"/>
              </a:ext>
            </a:extLst>
          </p:cNvPr>
          <p:cNvSpPr>
            <a:spLocks noGrp="1"/>
          </p:cNvSpPr>
          <p:nvPr/>
        </p:nvSpPr>
        <p:spPr>
          <a:xfrm>
            <a:off x="762000" y="4667250"/>
            <a:ext cx="7620000" cy="457200"/>
          </a:xfrm>
          <a:prstGeom prst="rect">
            <a:avLst/>
          </a:prstGeom>
          <a:solidFill>
            <a:srgbClr val="FDEDEF"/>
          </a:solidFill>
          <a:ln w="9525">
            <a:solidFill>
              <a:srgbClr val="E59AA6"/>
            </a:solidFill>
          </a:ln>
        </p:spPr>
      </p:sp>
      <p:sp>
        <p:nvSpPr>
          <p:cNvPr id="11" name="language-definition">
            <a:extLst>
              <a:ext uri="{FF2B5EF4-FFF2-40B4-BE49-F238E27FC236}">
                <a16:creationId xmlns:a16="http://schemas.microsoft.com/office/drawing/2014/main" id="{F04F56DE-F022-424A-AE96-028B8BBCBD93}"/>
              </a:ext>
            </a:extLst>
          </p:cNvPr>
          <p:cNvSpPr>
            <a:spLocks noGrp="1"/>
          </p:cNvSpPr>
          <p:nvPr/>
        </p:nvSpPr>
        <p:spPr>
          <a:xfrm>
            <a:off x="933450" y="4724400"/>
            <a:ext cx="7277100" cy="3429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algn="ctr">
              <a:defRPr sz="1650" b="1">
                <a:solidFill>
                  <a:srgbClr val="C7384D"/>
                </a:solidFill>
                <a:latin typeface="Arial"/>
                <a:ea typeface="Arial"/>
                <a:cs typeface="Arial"/>
              </a:defRPr>
            </a:pPr>
            <a:r>
              <a:rPr lang="zh-CN" altLang="en-US" sz="1650" b="1" dirty="0">
                <a:solidFill>
                  <a:srgbClr val="C7384D"/>
                </a:solidFill>
                <a:latin typeface="Arial"/>
                <a:ea typeface="Arial"/>
                <a:cs typeface="Arial"/>
              </a:rPr>
              <a:t>可定义语言：</a:t>
            </a:r>
            <a:r>
              <a:rPr sz="1650" b="1" dirty="0">
                <a:solidFill>
                  <a:srgbClr val="C7384D"/>
                </a:solidFill>
                <a:latin typeface="Arial"/>
                <a:ea typeface="Arial"/>
                <a:cs typeface="Arial"/>
              </a:rPr>
              <a:t>L(G) = { </a:t>
            </a:r>
            <a:r>
              <a:rPr sz="1650" b="1" dirty="0" err="1">
                <a:solidFill>
                  <a:srgbClr val="C7384D"/>
                </a:solidFill>
                <a:latin typeface="Arial"/>
                <a:ea typeface="Arial"/>
                <a:cs typeface="Arial"/>
              </a:rPr>
              <a:t>从开始符号经过有限步推导得到的全部终结符序列</a:t>
            </a:r>
            <a:r>
              <a:rPr sz="1650" b="1" dirty="0">
                <a:solidFill>
                  <a:srgbClr val="C7384D"/>
                </a:solidFill>
                <a:latin typeface="Arial"/>
                <a:ea typeface="Arial"/>
                <a:cs typeface="Arial"/>
              </a:rPr>
              <a:t> }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90F7333B-44AC-F7E9-D49D-FE92F45E0477}" type="slidenum">
              <a:rPr/>
              <a:t>17</a:t>
            </a:fld>
            <a:endParaRPr/>
          </a:p>
        </p:txBody>
      </p:sp>
      <p:sp>
        <p:nvSpPr>
          <p:cNvPr id="5" name="title-16">
            <a:extLst>
              <a:ext uri="{FF2B5EF4-FFF2-40B4-BE49-F238E27FC236}">
                <a16:creationId xmlns:a16="http://schemas.microsoft.com/office/drawing/2014/main" id="{EC96B6E0-4E2B-4C20-B16F-D4DA4A957199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把推导画成树：规则的左侧成为父节点</a:t>
            </a:r>
          </a:p>
        </p:txBody>
      </p:sp>
      <p:sp>
        <p:nvSpPr>
          <p:cNvPr id="6" name="subtitle-16">
            <a:extLst>
              <a:ext uri="{FF2B5EF4-FFF2-40B4-BE49-F238E27FC236}">
                <a16:creationId xmlns:a16="http://schemas.microsoft.com/office/drawing/2014/main" id="{08DC8F4D-E30E-48B2-8284-2832A3456E8C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规则右侧的符号按顺序成为它的子节点。</a:t>
            </a:r>
          </a:p>
        </p:txBody>
      </p:sp>
      <p:sp>
        <p:nvSpPr>
          <p:cNvPr id="7" name="d1">
            <a:extLst>
              <a:ext uri="{FF2B5EF4-FFF2-40B4-BE49-F238E27FC236}">
                <a16:creationId xmlns:a16="http://schemas.microsoft.com/office/drawing/2014/main" id="{D7C66AE7-E62A-49F8-B20B-01189DBD4B2A}"/>
              </a:ext>
            </a:extLst>
          </p:cNvPr>
          <p:cNvSpPr>
            <a:spLocks noGrp="1"/>
          </p:cNvSpPr>
          <p:nvPr/>
        </p:nvSpPr>
        <p:spPr>
          <a:xfrm flipH="1">
            <a:off x="3333750" y="2047875"/>
            <a:ext cx="1238250" cy="7620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8" name="d2">
            <a:extLst>
              <a:ext uri="{FF2B5EF4-FFF2-40B4-BE49-F238E27FC236}">
                <a16:creationId xmlns:a16="http://schemas.microsoft.com/office/drawing/2014/main" id="{D7B8D6E9-F5A0-4C33-9534-A1CFDA151B7F}"/>
              </a:ext>
            </a:extLst>
          </p:cNvPr>
          <p:cNvSpPr>
            <a:spLocks noGrp="1"/>
          </p:cNvSpPr>
          <p:nvPr/>
        </p:nvSpPr>
        <p:spPr>
          <a:xfrm>
            <a:off x="4572000" y="2047875"/>
            <a:ext cx="0" cy="7620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9" name="d3">
            <a:extLst>
              <a:ext uri="{FF2B5EF4-FFF2-40B4-BE49-F238E27FC236}">
                <a16:creationId xmlns:a16="http://schemas.microsoft.com/office/drawing/2014/main" id="{88A9BF28-3C0C-4081-91EA-CF2EA3621253}"/>
              </a:ext>
            </a:extLst>
          </p:cNvPr>
          <p:cNvSpPr>
            <a:spLocks noGrp="1"/>
          </p:cNvSpPr>
          <p:nvPr/>
        </p:nvSpPr>
        <p:spPr>
          <a:xfrm>
            <a:off x="4572000" y="2047875"/>
            <a:ext cx="1238250" cy="7620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10" name="d4">
            <a:extLst>
              <a:ext uri="{FF2B5EF4-FFF2-40B4-BE49-F238E27FC236}">
                <a16:creationId xmlns:a16="http://schemas.microsoft.com/office/drawing/2014/main" id="{E211C47F-F967-4D4F-B92A-1FFFAABB57D0}"/>
              </a:ext>
            </a:extLst>
          </p:cNvPr>
          <p:cNvSpPr>
            <a:spLocks noGrp="1"/>
          </p:cNvSpPr>
          <p:nvPr/>
        </p:nvSpPr>
        <p:spPr>
          <a:xfrm>
            <a:off x="3333750" y="3000375"/>
            <a:ext cx="0" cy="7620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11" name="d5">
            <a:extLst>
              <a:ext uri="{FF2B5EF4-FFF2-40B4-BE49-F238E27FC236}">
                <a16:creationId xmlns:a16="http://schemas.microsoft.com/office/drawing/2014/main" id="{CA70AA2B-6D06-44A7-B266-8B3CFF9A99C4}"/>
              </a:ext>
            </a:extLst>
          </p:cNvPr>
          <p:cNvSpPr>
            <a:spLocks noGrp="1"/>
          </p:cNvSpPr>
          <p:nvPr/>
        </p:nvSpPr>
        <p:spPr>
          <a:xfrm>
            <a:off x="5810250" y="3000375"/>
            <a:ext cx="0" cy="7620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12" name="n-root">
            <a:extLst>
              <a:ext uri="{FF2B5EF4-FFF2-40B4-BE49-F238E27FC236}">
                <a16:creationId xmlns:a16="http://schemas.microsoft.com/office/drawing/2014/main" id="{7CD69F4B-968C-446C-98C2-9FF5A0294E00}"/>
              </a:ext>
            </a:extLst>
          </p:cNvPr>
          <p:cNvSpPr>
            <a:spLocks noGrp="1"/>
          </p:cNvSpPr>
          <p:nvPr/>
        </p:nvSpPr>
        <p:spPr>
          <a:xfrm>
            <a:off x="4095750" y="1666875"/>
            <a:ext cx="952500" cy="381000"/>
          </a:xfrm>
          <a:prstGeom prst="roundRect">
            <a:avLst>
              <a:gd name="adj" fmla="val 20000"/>
            </a:avLst>
          </a:prstGeom>
          <a:solidFill>
            <a:srgbClr val="FCEDEF"/>
          </a:solidFill>
          <a:ln w="13335">
            <a:solidFill>
              <a:srgbClr val="C4384D"/>
            </a:solidFill>
            <a:prstDash val="solid"/>
          </a:ln>
        </p:spPr>
      </p:sp>
      <p:sp>
        <p:nvSpPr>
          <p:cNvPr id="13" name="n-root-text">
            <a:extLst>
              <a:ext uri="{FF2B5EF4-FFF2-40B4-BE49-F238E27FC236}">
                <a16:creationId xmlns:a16="http://schemas.microsoft.com/office/drawing/2014/main" id="{82F5B5BC-560F-4D3D-B9B8-E735003CE9C3}"/>
              </a:ext>
            </a:extLst>
          </p:cNvPr>
          <p:cNvSpPr>
            <a:spLocks noGrp="1"/>
          </p:cNvSpPr>
          <p:nvPr/>
        </p:nvSpPr>
        <p:spPr>
          <a:xfrm>
            <a:off x="4095750" y="1666875"/>
            <a:ext cx="95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C4384D"/>
                </a:solidFill>
              </a:defRPr>
            </a:pPr>
            <a:r>
              <a:rPr sz="1275" b="1">
                <a:solidFill>
                  <a:srgbClr val="C4384D"/>
                </a:solidFill>
              </a:rPr>
              <a:t>expr</a:t>
            </a:r>
          </a:p>
        </p:txBody>
      </p:sp>
      <p:sp>
        <p:nvSpPr>
          <p:cNvPr id="14" name="n-left">
            <a:extLst>
              <a:ext uri="{FF2B5EF4-FFF2-40B4-BE49-F238E27FC236}">
                <a16:creationId xmlns:a16="http://schemas.microsoft.com/office/drawing/2014/main" id="{2F17ADF0-2741-4BD4-AE6A-352E0E6DD087}"/>
              </a:ext>
            </a:extLst>
          </p:cNvPr>
          <p:cNvSpPr>
            <a:spLocks noGrp="1"/>
          </p:cNvSpPr>
          <p:nvPr/>
        </p:nvSpPr>
        <p:spPr>
          <a:xfrm>
            <a:off x="2857500" y="2809875"/>
            <a:ext cx="952500" cy="381000"/>
          </a:xfrm>
          <a:prstGeom prst="roundRect">
            <a:avLst>
              <a:gd name="adj" fmla="val 20000"/>
            </a:avLst>
          </a:prstGeom>
          <a:solidFill>
            <a:srgbClr val="EDF6F8"/>
          </a:solidFill>
          <a:ln w="13335">
            <a:solidFill>
              <a:srgbClr val="327C92"/>
            </a:solidFill>
            <a:prstDash val="solid"/>
          </a:ln>
        </p:spPr>
      </p:sp>
      <p:sp>
        <p:nvSpPr>
          <p:cNvPr id="15" name="n-left-text">
            <a:extLst>
              <a:ext uri="{FF2B5EF4-FFF2-40B4-BE49-F238E27FC236}">
                <a16:creationId xmlns:a16="http://schemas.microsoft.com/office/drawing/2014/main" id="{4435788B-4551-4DD7-B8E9-ADE79B987455}"/>
              </a:ext>
            </a:extLst>
          </p:cNvPr>
          <p:cNvSpPr>
            <a:spLocks noGrp="1"/>
          </p:cNvSpPr>
          <p:nvPr/>
        </p:nvSpPr>
        <p:spPr>
          <a:xfrm>
            <a:off x="2857500" y="2809875"/>
            <a:ext cx="95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327C92"/>
                </a:solidFill>
              </a:defRPr>
            </a:pPr>
            <a:r>
              <a:rPr sz="1275" b="1">
                <a:solidFill>
                  <a:srgbClr val="327C92"/>
                </a:solidFill>
              </a:rPr>
              <a:t>expr</a:t>
            </a:r>
          </a:p>
        </p:txBody>
      </p:sp>
      <p:sp>
        <p:nvSpPr>
          <p:cNvPr id="16" name="n-plus">
            <a:extLst>
              <a:ext uri="{FF2B5EF4-FFF2-40B4-BE49-F238E27FC236}">
                <a16:creationId xmlns:a16="http://schemas.microsoft.com/office/drawing/2014/main" id="{11E5F445-15AD-4B24-86A2-1A41AA882032}"/>
              </a:ext>
            </a:extLst>
          </p:cNvPr>
          <p:cNvSpPr>
            <a:spLocks noGrp="1"/>
          </p:cNvSpPr>
          <p:nvPr/>
        </p:nvSpPr>
        <p:spPr>
          <a:xfrm>
            <a:off x="4095750" y="2809875"/>
            <a:ext cx="9525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17" name="n-plus-text">
            <a:extLst>
              <a:ext uri="{FF2B5EF4-FFF2-40B4-BE49-F238E27FC236}">
                <a16:creationId xmlns:a16="http://schemas.microsoft.com/office/drawing/2014/main" id="{CFB5D10E-AF4F-478F-95CA-DF380E770500}"/>
              </a:ext>
            </a:extLst>
          </p:cNvPr>
          <p:cNvSpPr>
            <a:spLocks noGrp="1"/>
          </p:cNvSpPr>
          <p:nvPr/>
        </p:nvSpPr>
        <p:spPr>
          <a:xfrm>
            <a:off x="4095750" y="2809875"/>
            <a:ext cx="95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PLUS</a:t>
            </a:r>
          </a:p>
        </p:txBody>
      </p:sp>
      <p:sp>
        <p:nvSpPr>
          <p:cNvPr id="18" name="n-right">
            <a:extLst>
              <a:ext uri="{FF2B5EF4-FFF2-40B4-BE49-F238E27FC236}">
                <a16:creationId xmlns:a16="http://schemas.microsoft.com/office/drawing/2014/main" id="{E1FCE3E1-887B-4626-B0B9-BDE23B531D3C}"/>
              </a:ext>
            </a:extLst>
          </p:cNvPr>
          <p:cNvSpPr>
            <a:spLocks noGrp="1"/>
          </p:cNvSpPr>
          <p:nvPr/>
        </p:nvSpPr>
        <p:spPr>
          <a:xfrm>
            <a:off x="5334000" y="2809875"/>
            <a:ext cx="952500" cy="381000"/>
          </a:xfrm>
          <a:prstGeom prst="roundRect">
            <a:avLst>
              <a:gd name="adj" fmla="val 20000"/>
            </a:avLst>
          </a:prstGeom>
          <a:solidFill>
            <a:srgbClr val="EDF6F8"/>
          </a:solidFill>
          <a:ln w="13335">
            <a:solidFill>
              <a:srgbClr val="327C92"/>
            </a:solidFill>
            <a:prstDash val="solid"/>
          </a:ln>
        </p:spPr>
      </p:sp>
      <p:sp>
        <p:nvSpPr>
          <p:cNvPr id="19" name="n-right-text">
            <a:extLst>
              <a:ext uri="{FF2B5EF4-FFF2-40B4-BE49-F238E27FC236}">
                <a16:creationId xmlns:a16="http://schemas.microsoft.com/office/drawing/2014/main" id="{DE1B1EC7-FB02-4253-8C9E-55240890B7EC}"/>
              </a:ext>
            </a:extLst>
          </p:cNvPr>
          <p:cNvSpPr>
            <a:spLocks noGrp="1"/>
          </p:cNvSpPr>
          <p:nvPr/>
        </p:nvSpPr>
        <p:spPr>
          <a:xfrm>
            <a:off x="5334000" y="2809875"/>
            <a:ext cx="95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327C92"/>
                </a:solidFill>
              </a:defRPr>
            </a:pPr>
            <a:r>
              <a:rPr sz="1275" b="1">
                <a:solidFill>
                  <a:srgbClr val="327C92"/>
                </a:solidFill>
              </a:rPr>
              <a:t>expr</a:t>
            </a:r>
          </a:p>
        </p:txBody>
      </p:sp>
      <p:sp>
        <p:nvSpPr>
          <p:cNvPr id="20" name="n-int1">
            <a:extLst>
              <a:ext uri="{FF2B5EF4-FFF2-40B4-BE49-F238E27FC236}">
                <a16:creationId xmlns:a16="http://schemas.microsoft.com/office/drawing/2014/main" id="{D783B7B7-5B67-4212-A69E-7A3219FD1916}"/>
              </a:ext>
            </a:extLst>
          </p:cNvPr>
          <p:cNvSpPr>
            <a:spLocks noGrp="1"/>
          </p:cNvSpPr>
          <p:nvPr/>
        </p:nvSpPr>
        <p:spPr>
          <a:xfrm>
            <a:off x="2905125" y="3762375"/>
            <a:ext cx="85725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21" name="n-int1-text">
            <a:extLst>
              <a:ext uri="{FF2B5EF4-FFF2-40B4-BE49-F238E27FC236}">
                <a16:creationId xmlns:a16="http://schemas.microsoft.com/office/drawing/2014/main" id="{4AD92109-796D-45BC-A94E-3D0D98B24C14}"/>
              </a:ext>
            </a:extLst>
          </p:cNvPr>
          <p:cNvSpPr>
            <a:spLocks noGrp="1"/>
          </p:cNvSpPr>
          <p:nvPr/>
        </p:nvSpPr>
        <p:spPr>
          <a:xfrm>
            <a:off x="2905125" y="3762375"/>
            <a:ext cx="857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INT</a:t>
            </a:r>
          </a:p>
        </p:txBody>
      </p:sp>
      <p:sp>
        <p:nvSpPr>
          <p:cNvPr id="22" name="n-int2">
            <a:extLst>
              <a:ext uri="{FF2B5EF4-FFF2-40B4-BE49-F238E27FC236}">
                <a16:creationId xmlns:a16="http://schemas.microsoft.com/office/drawing/2014/main" id="{95339A9B-366C-452B-BF21-9924947586DB}"/>
              </a:ext>
            </a:extLst>
          </p:cNvPr>
          <p:cNvSpPr>
            <a:spLocks noGrp="1"/>
          </p:cNvSpPr>
          <p:nvPr/>
        </p:nvSpPr>
        <p:spPr>
          <a:xfrm>
            <a:off x="5381625" y="3762375"/>
            <a:ext cx="85725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23" name="n-int2-text">
            <a:extLst>
              <a:ext uri="{FF2B5EF4-FFF2-40B4-BE49-F238E27FC236}">
                <a16:creationId xmlns:a16="http://schemas.microsoft.com/office/drawing/2014/main" id="{6625CB5B-1DB0-4E11-A312-55EF65A0BE3C}"/>
              </a:ext>
            </a:extLst>
          </p:cNvPr>
          <p:cNvSpPr>
            <a:spLocks noGrp="1"/>
          </p:cNvSpPr>
          <p:nvPr/>
        </p:nvSpPr>
        <p:spPr>
          <a:xfrm>
            <a:off x="5381625" y="3762375"/>
            <a:ext cx="857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INT</a:t>
            </a:r>
          </a:p>
        </p:txBody>
      </p:sp>
      <p:sp>
        <p:nvSpPr>
          <p:cNvPr id="24" name="takeaway-band-16">
            <a:extLst>
              <a:ext uri="{FF2B5EF4-FFF2-40B4-BE49-F238E27FC236}">
                <a16:creationId xmlns:a16="http://schemas.microsoft.com/office/drawing/2014/main" id="{B61CB431-5284-4505-94A4-D01A50094334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25" name="takeaway-16">
            <a:extLst>
              <a:ext uri="{FF2B5EF4-FFF2-40B4-BE49-F238E27FC236}">
                <a16:creationId xmlns:a16="http://schemas.microsoft.com/office/drawing/2014/main" id="{CAF0B6F3-F39D-4A79-A0C5-80EA370D3D3E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C4384D"/>
                </a:solidFill>
              </a:defRPr>
            </a:pPr>
            <a:r>
              <a:rPr sz="1463" b="1">
                <a:solidFill>
                  <a:srgbClr val="C4384D"/>
                </a:solidFill>
              </a:rPr>
              <a:t>内部节点是语言结构，叶子从左到右正好还原原始 Token Stream。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450795A4-FD47-6B5F-5A29-1316842AB8A5}"/>
              </a:ext>
            </a:extLst>
          </p:cNvPr>
          <p:cNvSpPr>
            <a:spLocks noGrp="1"/>
          </p:cNvSpPr>
          <p:nvPr/>
        </p:nvSpPr>
        <p:spPr>
          <a:xfrm>
            <a:off x="-242596" y="2332653"/>
            <a:ext cx="18473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B1C6C81E-38B9-7560-621D-5A151A79DF9B}" type="slidenum">
              <a:t>18</a:t>
            </a:fld>
            <a:endParaRPr/>
          </a:p>
        </p:txBody>
      </p:sp>
      <p:sp>
        <p:nvSpPr>
          <p:cNvPr id="5" name="title-17">
            <a:extLst>
              <a:ext uri="{FF2B5EF4-FFF2-40B4-BE49-F238E27FC236}">
                <a16:creationId xmlns:a16="http://schemas.microsoft.com/office/drawing/2014/main" id="{E63629C1-E19B-4B58-BBF4-9EB58C8A620B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一个完整例子：推导 INT + INT * INT</a:t>
            </a:r>
          </a:p>
        </p:txBody>
      </p:sp>
      <p:sp>
        <p:nvSpPr>
          <p:cNvPr id="6" name="subtitle-17">
            <a:extLst>
              <a:ext uri="{FF2B5EF4-FFF2-40B4-BE49-F238E27FC236}">
                <a16:creationId xmlns:a16="http://schemas.microsoft.com/office/drawing/2014/main" id="{6F55ED99-46E8-4826-908F-0F6583EF6A76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先理解“如何展开”，后续才便于理解parser</a:t>
            </a:r>
          </a:p>
        </p:txBody>
      </p:sp>
      <p:sp>
        <p:nvSpPr>
          <p:cNvPr id="7" name="full-derive-box">
            <a:extLst>
              <a:ext uri="{FF2B5EF4-FFF2-40B4-BE49-F238E27FC236}">
                <a16:creationId xmlns:a16="http://schemas.microsoft.com/office/drawing/2014/main" id="{182E7BCD-C317-4D91-AA14-48AD4C443782}"/>
              </a:ext>
            </a:extLst>
          </p:cNvPr>
          <p:cNvSpPr>
            <a:spLocks noGrp="1"/>
          </p:cNvSpPr>
          <p:nvPr/>
        </p:nvSpPr>
        <p:spPr>
          <a:xfrm>
            <a:off x="619125" y="1619250"/>
            <a:ext cx="7905750" cy="2619375"/>
          </a:xfrm>
          <a:prstGeom prst="rect">
            <a:avLst/>
          </a:prstGeom>
          <a:solidFill>
            <a:srgbClr val="EDF6F8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8" name="full-derive">
            <a:extLst>
              <a:ext uri="{FF2B5EF4-FFF2-40B4-BE49-F238E27FC236}">
                <a16:creationId xmlns:a16="http://schemas.microsoft.com/office/drawing/2014/main" id="{0A0314B6-648B-47D5-B1E2-2ACA744FFAE4}"/>
              </a:ext>
            </a:extLst>
          </p:cNvPr>
          <p:cNvSpPr>
            <a:spLocks noGrp="1"/>
          </p:cNvSpPr>
          <p:nvPr/>
        </p:nvSpPr>
        <p:spPr>
          <a:xfrm>
            <a:off x="790575" y="1714500"/>
            <a:ext cx="7562850" cy="2428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650">
                <a:solidFill>
                  <a:srgbClr val="454545"/>
                </a:solidFill>
              </a:defRPr>
            </a:pPr>
            <a:r>
              <a:rPr sz="1650">
                <a:solidFill>
                  <a:srgbClr val="454545"/>
                </a:solidFill>
              </a:rPr>
              <a:t>expr</a:t>
            </a:r>
          </a:p>
          <a:p>
            <a:pPr algn="l">
              <a:buNone/>
              <a:defRPr sz="1650">
                <a:solidFill>
                  <a:srgbClr val="454545"/>
                </a:solidFill>
              </a:defRPr>
            </a:pPr>
            <a:r>
              <a:rPr sz="1650">
                <a:solidFill>
                  <a:srgbClr val="454545"/>
                </a:solidFill>
              </a:rPr>
              <a:t>⇒ expr PLUS expr</a:t>
            </a:r>
          </a:p>
          <a:p>
            <a:pPr algn="l">
              <a:buNone/>
              <a:defRPr sz="1650">
                <a:solidFill>
                  <a:srgbClr val="454545"/>
                </a:solidFill>
              </a:defRPr>
            </a:pPr>
            <a:r>
              <a:rPr sz="1650">
                <a:solidFill>
                  <a:srgbClr val="454545"/>
                </a:solidFill>
              </a:rPr>
              <a:t>⇒ INT PLUS expr</a:t>
            </a:r>
          </a:p>
          <a:p>
            <a:pPr algn="l">
              <a:buNone/>
              <a:defRPr sz="1650">
                <a:solidFill>
                  <a:srgbClr val="454545"/>
                </a:solidFill>
              </a:defRPr>
            </a:pPr>
            <a:r>
              <a:rPr sz="1650">
                <a:solidFill>
                  <a:srgbClr val="454545"/>
                </a:solidFill>
              </a:rPr>
              <a:t>⇒ INT PLUS expr STAR expr</a:t>
            </a:r>
          </a:p>
          <a:p>
            <a:pPr algn="l">
              <a:buNone/>
              <a:defRPr sz="1650">
                <a:solidFill>
                  <a:srgbClr val="454545"/>
                </a:solidFill>
              </a:defRPr>
            </a:pPr>
            <a:r>
              <a:rPr sz="1650">
                <a:solidFill>
                  <a:srgbClr val="454545"/>
                </a:solidFill>
              </a:rPr>
              <a:t>⇒ INT PLUS INT STAR expr</a:t>
            </a:r>
          </a:p>
          <a:p>
            <a:pPr algn="l">
              <a:buNone/>
              <a:defRPr sz="1650">
                <a:solidFill>
                  <a:srgbClr val="454545"/>
                </a:solidFill>
              </a:defRPr>
            </a:pPr>
            <a:r>
              <a:rPr sz="1650">
                <a:solidFill>
                  <a:srgbClr val="454545"/>
                </a:solidFill>
              </a:rPr>
              <a:t>⇒ INT PLUS INT STAR INT</a:t>
            </a:r>
          </a:p>
        </p:txBody>
      </p:sp>
      <p:sp>
        <p:nvSpPr>
          <p:cNvPr id="9" name="takeaway-band-17">
            <a:extLst>
              <a:ext uri="{FF2B5EF4-FFF2-40B4-BE49-F238E27FC236}">
                <a16:creationId xmlns:a16="http://schemas.microsoft.com/office/drawing/2014/main" id="{735E5544-E4E6-4CDF-94B6-F59B23B42EED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10" name="takeaway-17">
            <a:extLst>
              <a:ext uri="{FF2B5EF4-FFF2-40B4-BE49-F238E27FC236}">
                <a16:creationId xmlns:a16="http://schemas.microsoft.com/office/drawing/2014/main" id="{B97D5A85-9AE8-4D69-99A7-B36458F14FD4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C4384D"/>
                </a:solidFill>
              </a:defRPr>
            </a:pPr>
            <a:r>
              <a:rPr sz="1463" b="1">
                <a:solidFill>
                  <a:srgbClr val="C4384D"/>
                </a:solidFill>
              </a:rPr>
              <a:t>推导是一串规则应用；它记录了语法树各分支被建立的过程。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CCF91274-D221-1BB4-3BF9-836E3AD31EBE}" type="slidenum">
              <a:t>19</a:t>
            </a:fld>
            <a:endParaRPr/>
          </a:p>
        </p:txBody>
      </p:sp>
      <p:sp>
        <p:nvSpPr>
          <p:cNvPr id="5" name="title-18">
            <a:extLst>
              <a:ext uri="{FF2B5EF4-FFF2-40B4-BE49-F238E27FC236}">
                <a16:creationId xmlns:a16="http://schemas.microsoft.com/office/drawing/2014/main" id="{6FA58655-1FA8-4CF4-A1D6-6BAA378013CB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左推导：每次展开最左侧非终结符</a:t>
            </a:r>
          </a:p>
        </p:txBody>
      </p:sp>
      <p:sp>
        <p:nvSpPr>
          <p:cNvPr id="6" name="subtitle-18">
            <a:extLst>
              <a:ext uri="{FF2B5EF4-FFF2-40B4-BE49-F238E27FC236}">
                <a16:creationId xmlns:a16="http://schemas.microsoft.com/office/drawing/2014/main" id="{D67D55B9-CD06-4875-8949-D16E013F31E7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固定展开顺序后，只剩“为当前非终结符选择哪条规则”。</a:t>
            </a:r>
          </a:p>
        </p:txBody>
      </p:sp>
      <p:sp>
        <p:nvSpPr>
          <p:cNvPr id="7" name="leftmost-box">
            <a:extLst>
              <a:ext uri="{FF2B5EF4-FFF2-40B4-BE49-F238E27FC236}">
                <a16:creationId xmlns:a16="http://schemas.microsoft.com/office/drawing/2014/main" id="{742CA59B-CA9A-4BB1-A969-33D0BC01646B}"/>
              </a:ext>
            </a:extLst>
          </p:cNvPr>
          <p:cNvSpPr>
            <a:spLocks noGrp="1"/>
          </p:cNvSpPr>
          <p:nvPr/>
        </p:nvSpPr>
        <p:spPr>
          <a:xfrm>
            <a:off x="857250" y="1666875"/>
            <a:ext cx="7429500" cy="2381250"/>
          </a:xfrm>
          <a:prstGeom prst="rect">
            <a:avLst/>
          </a:prstGeom>
          <a:solidFill>
            <a:srgbClr val="EDF6F8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8" name="leftmost">
            <a:extLst>
              <a:ext uri="{FF2B5EF4-FFF2-40B4-BE49-F238E27FC236}">
                <a16:creationId xmlns:a16="http://schemas.microsoft.com/office/drawing/2014/main" id="{462CB661-F44A-4ED7-9095-12ADD58D5DC3}"/>
              </a:ext>
            </a:extLst>
          </p:cNvPr>
          <p:cNvSpPr>
            <a:spLocks noGrp="1"/>
          </p:cNvSpPr>
          <p:nvPr/>
        </p:nvSpPr>
        <p:spPr>
          <a:xfrm>
            <a:off x="1028700" y="1762125"/>
            <a:ext cx="7086600" cy="2190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650">
                <a:solidFill>
                  <a:srgbClr val="454545"/>
                </a:solidFill>
              </a:defRPr>
            </a:pPr>
            <a:r>
              <a:rPr sz="1650">
                <a:solidFill>
                  <a:srgbClr val="454545"/>
                </a:solidFill>
              </a:rPr>
              <a:t>expr</a:t>
            </a:r>
          </a:p>
          <a:p>
            <a:pPr algn="l">
              <a:buNone/>
              <a:defRPr sz="1650">
                <a:solidFill>
                  <a:srgbClr val="454545"/>
                </a:solidFill>
              </a:defRPr>
            </a:pPr>
            <a:r>
              <a:rPr sz="1650">
                <a:solidFill>
                  <a:srgbClr val="454545"/>
                </a:solidFill>
              </a:rPr>
              <a:t>⇒ expr PLUS expr</a:t>
            </a:r>
          </a:p>
          <a:p>
            <a:pPr algn="l">
              <a:buNone/>
              <a:defRPr sz="1650">
                <a:solidFill>
                  <a:srgbClr val="454545"/>
                </a:solidFill>
              </a:defRPr>
            </a:pPr>
            <a:r>
              <a:rPr sz="1650">
                <a:solidFill>
                  <a:srgbClr val="454545"/>
                </a:solidFill>
              </a:rPr>
              <a:t>⇒ INT PLUS expr</a:t>
            </a:r>
          </a:p>
          <a:p>
            <a:pPr algn="l">
              <a:buNone/>
              <a:defRPr sz="1650">
                <a:solidFill>
                  <a:srgbClr val="454545"/>
                </a:solidFill>
              </a:defRPr>
            </a:pPr>
            <a:r>
              <a:rPr sz="1650">
                <a:solidFill>
                  <a:srgbClr val="454545"/>
                </a:solidFill>
              </a:rPr>
              <a:t>⇒ INT PLUS expr STAR expr</a:t>
            </a:r>
          </a:p>
          <a:p>
            <a:pPr algn="l">
              <a:buNone/>
              <a:defRPr sz="1650">
                <a:solidFill>
                  <a:srgbClr val="454545"/>
                </a:solidFill>
              </a:defRPr>
            </a:pPr>
            <a:r>
              <a:rPr sz="1650">
                <a:solidFill>
                  <a:srgbClr val="454545"/>
                </a:solidFill>
              </a:rPr>
              <a:t>⇒ INT PLUS INT STAR expr</a:t>
            </a:r>
          </a:p>
          <a:p>
            <a:pPr algn="l">
              <a:buNone/>
              <a:defRPr sz="1650">
                <a:solidFill>
                  <a:srgbClr val="454545"/>
                </a:solidFill>
              </a:defRPr>
            </a:pPr>
            <a:r>
              <a:rPr sz="1650">
                <a:solidFill>
                  <a:srgbClr val="454545"/>
                </a:solidFill>
              </a:rPr>
              <a:t>⇒ INT PLUS INT STAR INT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844E025A-983C-6D44-79C6-4612AACD43FC}" type="slidenum">
              <a:t>20</a:t>
            </a:fld>
            <a:endParaRPr/>
          </a:p>
        </p:txBody>
      </p:sp>
      <p:sp>
        <p:nvSpPr>
          <p:cNvPr id="5" name="title-19">
            <a:extLst>
              <a:ext uri="{FF2B5EF4-FFF2-40B4-BE49-F238E27FC236}">
                <a16:creationId xmlns:a16="http://schemas.microsoft.com/office/drawing/2014/main" id="{C7F02615-F1CA-4DB0-A418-3474288798E0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右推导：每次展开最右侧非终结符</a:t>
            </a:r>
          </a:p>
        </p:txBody>
      </p:sp>
      <p:sp>
        <p:nvSpPr>
          <p:cNvPr id="6" name="subtitle-19">
            <a:extLst>
              <a:ext uri="{FF2B5EF4-FFF2-40B4-BE49-F238E27FC236}">
                <a16:creationId xmlns:a16="http://schemas.microsoft.com/office/drawing/2014/main" id="{6FB3864B-114F-4DBF-B48A-7C1D0C492C4F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它会以不同顺序建立分支，但可能得到完全相同的树。</a:t>
            </a:r>
          </a:p>
        </p:txBody>
      </p:sp>
      <p:sp>
        <p:nvSpPr>
          <p:cNvPr id="7" name="rightmost-box">
            <a:extLst>
              <a:ext uri="{FF2B5EF4-FFF2-40B4-BE49-F238E27FC236}">
                <a16:creationId xmlns:a16="http://schemas.microsoft.com/office/drawing/2014/main" id="{29E305C4-FABF-4F94-A6B9-ADB8D9919A42}"/>
              </a:ext>
            </a:extLst>
          </p:cNvPr>
          <p:cNvSpPr>
            <a:spLocks noGrp="1"/>
          </p:cNvSpPr>
          <p:nvPr/>
        </p:nvSpPr>
        <p:spPr>
          <a:xfrm>
            <a:off x="857250" y="1666875"/>
            <a:ext cx="7429500" cy="2381250"/>
          </a:xfrm>
          <a:prstGeom prst="rect">
            <a:avLst/>
          </a:prstGeom>
          <a:solidFill>
            <a:srgbClr val="FCEDEF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8" name="rightmost">
            <a:extLst>
              <a:ext uri="{FF2B5EF4-FFF2-40B4-BE49-F238E27FC236}">
                <a16:creationId xmlns:a16="http://schemas.microsoft.com/office/drawing/2014/main" id="{AE40F266-9563-404D-AFF3-E88E31665705}"/>
              </a:ext>
            </a:extLst>
          </p:cNvPr>
          <p:cNvSpPr>
            <a:spLocks noGrp="1"/>
          </p:cNvSpPr>
          <p:nvPr/>
        </p:nvSpPr>
        <p:spPr>
          <a:xfrm>
            <a:off x="1028700" y="1762125"/>
            <a:ext cx="7086600" cy="2190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650">
                <a:solidFill>
                  <a:srgbClr val="454545"/>
                </a:solidFill>
              </a:defRPr>
            </a:pPr>
            <a:r>
              <a:rPr sz="1650">
                <a:solidFill>
                  <a:srgbClr val="454545"/>
                </a:solidFill>
              </a:rPr>
              <a:t>expr</a:t>
            </a:r>
          </a:p>
          <a:p>
            <a:pPr algn="l">
              <a:buNone/>
              <a:defRPr sz="1650">
                <a:solidFill>
                  <a:srgbClr val="454545"/>
                </a:solidFill>
              </a:defRPr>
            </a:pPr>
            <a:r>
              <a:rPr sz="1650">
                <a:solidFill>
                  <a:srgbClr val="454545"/>
                </a:solidFill>
              </a:rPr>
              <a:t>⇒ expr PLUS expr</a:t>
            </a:r>
          </a:p>
          <a:p>
            <a:pPr algn="l">
              <a:buNone/>
              <a:defRPr sz="1650">
                <a:solidFill>
                  <a:srgbClr val="454545"/>
                </a:solidFill>
              </a:defRPr>
            </a:pPr>
            <a:r>
              <a:rPr sz="1650">
                <a:solidFill>
                  <a:srgbClr val="454545"/>
                </a:solidFill>
              </a:rPr>
              <a:t>⇒ expr PLUS expr STAR expr</a:t>
            </a:r>
          </a:p>
          <a:p>
            <a:pPr algn="l">
              <a:buNone/>
              <a:defRPr sz="1650">
                <a:solidFill>
                  <a:srgbClr val="454545"/>
                </a:solidFill>
              </a:defRPr>
            </a:pPr>
            <a:r>
              <a:rPr sz="1650">
                <a:solidFill>
                  <a:srgbClr val="454545"/>
                </a:solidFill>
              </a:rPr>
              <a:t>⇒ expr PLUS expr STAR INT</a:t>
            </a:r>
          </a:p>
          <a:p>
            <a:pPr algn="l">
              <a:buNone/>
              <a:defRPr sz="1650">
                <a:solidFill>
                  <a:srgbClr val="454545"/>
                </a:solidFill>
              </a:defRPr>
            </a:pPr>
            <a:r>
              <a:rPr sz="1650">
                <a:solidFill>
                  <a:srgbClr val="454545"/>
                </a:solidFill>
              </a:rPr>
              <a:t>⇒ expr PLUS INT STAR INT</a:t>
            </a:r>
          </a:p>
          <a:p>
            <a:pPr algn="l">
              <a:buNone/>
              <a:defRPr sz="1650">
                <a:solidFill>
                  <a:srgbClr val="454545"/>
                </a:solidFill>
              </a:defRPr>
            </a:pPr>
            <a:r>
              <a:rPr sz="1650">
                <a:solidFill>
                  <a:srgbClr val="454545"/>
                </a:solidFill>
              </a:rPr>
              <a:t>⇒ INT PLUS INT STAR INT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F6DF2BE2-2DFA-1C03-677D-BDC2260D6D92}" type="slidenum">
              <a:t>21</a:t>
            </a:fld>
            <a:endParaRPr/>
          </a:p>
        </p:txBody>
      </p:sp>
      <p:sp>
        <p:nvSpPr>
          <p:cNvPr id="5" name="title-20">
            <a:extLst>
              <a:ext uri="{FF2B5EF4-FFF2-40B4-BE49-F238E27FC236}">
                <a16:creationId xmlns:a16="http://schemas.microsoft.com/office/drawing/2014/main" id="{FCEDB825-8EDB-4CFC-835B-BB77E9E73599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左推导和右推导可能只是“施工”顺序不同</a:t>
            </a:r>
          </a:p>
        </p:txBody>
      </p:sp>
      <p:sp>
        <p:nvSpPr>
          <p:cNvPr id="6" name="subtitle-20">
            <a:extLst>
              <a:ext uri="{FF2B5EF4-FFF2-40B4-BE49-F238E27FC236}">
                <a16:creationId xmlns:a16="http://schemas.microsoft.com/office/drawing/2014/main" id="{D45FE407-3DEA-41FB-B7AB-7BA516749C30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两条推导使用相同的产生式，只是展开非终结符的顺序不同。</a:t>
            </a:r>
          </a:p>
        </p:txBody>
      </p:sp>
      <p:sp>
        <p:nvSpPr>
          <p:cNvPr id="7" name="left">
            <a:extLst>
              <a:ext uri="{FF2B5EF4-FFF2-40B4-BE49-F238E27FC236}">
                <a16:creationId xmlns:a16="http://schemas.microsoft.com/office/drawing/2014/main" id="{9ED6E98F-4483-4FC6-945C-19D2A2DBBFEB}"/>
              </a:ext>
            </a:extLst>
          </p:cNvPr>
          <p:cNvSpPr>
            <a:spLocks noGrp="1"/>
          </p:cNvSpPr>
          <p:nvPr/>
        </p:nvSpPr>
        <p:spPr>
          <a:xfrm>
            <a:off x="857250" y="1666875"/>
            <a:ext cx="2857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327C92"/>
                </a:solidFill>
              </a:defRPr>
            </a:pPr>
            <a:r>
              <a:rPr sz="1650" b="1">
                <a:solidFill>
                  <a:srgbClr val="327C92"/>
                </a:solidFill>
              </a:rPr>
              <a:t>左推导：先建左分支</a:t>
            </a:r>
          </a:p>
        </p:txBody>
      </p:sp>
      <p:sp>
        <p:nvSpPr>
          <p:cNvPr id="8" name="right">
            <a:extLst>
              <a:ext uri="{FF2B5EF4-FFF2-40B4-BE49-F238E27FC236}">
                <a16:creationId xmlns:a16="http://schemas.microsoft.com/office/drawing/2014/main" id="{40B9F772-8F03-442B-A01C-DA3A6752F912}"/>
              </a:ext>
            </a:extLst>
          </p:cNvPr>
          <p:cNvSpPr>
            <a:spLocks noGrp="1"/>
          </p:cNvSpPr>
          <p:nvPr/>
        </p:nvSpPr>
        <p:spPr>
          <a:xfrm>
            <a:off x="5429250" y="1666875"/>
            <a:ext cx="2857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327C92"/>
                </a:solidFill>
              </a:defRPr>
            </a:pPr>
            <a:r>
              <a:rPr sz="1650" b="1">
                <a:solidFill>
                  <a:srgbClr val="327C92"/>
                </a:solidFill>
              </a:rPr>
              <a:t>右推导：先建右分支</a:t>
            </a:r>
          </a:p>
        </p:txBody>
      </p:sp>
      <p:sp>
        <p:nvSpPr>
          <p:cNvPr id="9" name="same-left-a">
            <a:extLst>
              <a:ext uri="{FF2B5EF4-FFF2-40B4-BE49-F238E27FC236}">
                <a16:creationId xmlns:a16="http://schemas.microsoft.com/office/drawing/2014/main" id="{CF9FF54B-ABE8-4A09-98C9-9B3E920ABA47}"/>
              </a:ext>
            </a:extLst>
          </p:cNvPr>
          <p:cNvSpPr>
            <a:spLocks noGrp="1"/>
          </p:cNvSpPr>
          <p:nvPr/>
        </p:nvSpPr>
        <p:spPr>
          <a:xfrm flipH="1">
            <a:off x="1285875" y="2571750"/>
            <a:ext cx="100012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10" name="same-left-b">
            <a:extLst>
              <a:ext uri="{FF2B5EF4-FFF2-40B4-BE49-F238E27FC236}">
                <a16:creationId xmlns:a16="http://schemas.microsoft.com/office/drawing/2014/main" id="{EB7F6810-E20D-4C67-8BC9-FF75E812E31A}"/>
              </a:ext>
            </a:extLst>
          </p:cNvPr>
          <p:cNvSpPr>
            <a:spLocks noGrp="1"/>
          </p:cNvSpPr>
          <p:nvPr/>
        </p:nvSpPr>
        <p:spPr>
          <a:xfrm>
            <a:off x="2286000" y="2571750"/>
            <a:ext cx="100012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11" name="same-left-c">
            <a:extLst>
              <a:ext uri="{FF2B5EF4-FFF2-40B4-BE49-F238E27FC236}">
                <a16:creationId xmlns:a16="http://schemas.microsoft.com/office/drawing/2014/main" id="{4FC86FB2-0C63-4EE2-95F6-0252BDB72314}"/>
              </a:ext>
            </a:extLst>
          </p:cNvPr>
          <p:cNvSpPr>
            <a:spLocks noGrp="1"/>
          </p:cNvSpPr>
          <p:nvPr/>
        </p:nvSpPr>
        <p:spPr>
          <a:xfrm flipH="1">
            <a:off x="2762250" y="3257550"/>
            <a:ext cx="52387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12" name="same-left-d">
            <a:extLst>
              <a:ext uri="{FF2B5EF4-FFF2-40B4-BE49-F238E27FC236}">
                <a16:creationId xmlns:a16="http://schemas.microsoft.com/office/drawing/2014/main" id="{5643111F-C629-4B99-AE7C-BAF254A9E2B4}"/>
              </a:ext>
            </a:extLst>
          </p:cNvPr>
          <p:cNvSpPr>
            <a:spLocks noGrp="1"/>
          </p:cNvSpPr>
          <p:nvPr/>
        </p:nvSpPr>
        <p:spPr>
          <a:xfrm>
            <a:off x="3286125" y="3257550"/>
            <a:ext cx="52387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13" name="same-left-root">
            <a:extLst>
              <a:ext uri="{FF2B5EF4-FFF2-40B4-BE49-F238E27FC236}">
                <a16:creationId xmlns:a16="http://schemas.microsoft.com/office/drawing/2014/main" id="{92A8ECF1-FF13-4583-AEBC-6A43559EFA9D}"/>
              </a:ext>
            </a:extLst>
          </p:cNvPr>
          <p:cNvSpPr>
            <a:spLocks noGrp="1"/>
          </p:cNvSpPr>
          <p:nvPr/>
        </p:nvSpPr>
        <p:spPr>
          <a:xfrm>
            <a:off x="2009775" y="2190750"/>
            <a:ext cx="552450" cy="381000"/>
          </a:xfrm>
          <a:prstGeom prst="roundRect">
            <a:avLst>
              <a:gd name="adj" fmla="val 20000"/>
            </a:avLst>
          </a:prstGeom>
          <a:solidFill>
            <a:srgbClr val="FCEDEF"/>
          </a:solidFill>
          <a:ln w="13335">
            <a:solidFill>
              <a:srgbClr val="C4384D"/>
            </a:solidFill>
            <a:prstDash val="solid"/>
          </a:ln>
        </p:spPr>
      </p:sp>
      <p:sp>
        <p:nvSpPr>
          <p:cNvPr id="14" name="same-left-root-text">
            <a:extLst>
              <a:ext uri="{FF2B5EF4-FFF2-40B4-BE49-F238E27FC236}">
                <a16:creationId xmlns:a16="http://schemas.microsoft.com/office/drawing/2014/main" id="{3C7F06C6-628C-45DC-914D-469E1FD13C1F}"/>
              </a:ext>
            </a:extLst>
          </p:cNvPr>
          <p:cNvSpPr>
            <a:spLocks noGrp="1"/>
          </p:cNvSpPr>
          <p:nvPr/>
        </p:nvSpPr>
        <p:spPr>
          <a:xfrm>
            <a:off x="2009775" y="2190750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C4384D"/>
                </a:solidFill>
              </a:defRPr>
            </a:pPr>
            <a:r>
              <a:rPr sz="1275" b="1">
                <a:solidFill>
                  <a:srgbClr val="C4384D"/>
                </a:solidFill>
              </a:rPr>
              <a:t>+</a:t>
            </a:r>
          </a:p>
        </p:txBody>
      </p:sp>
      <p:sp>
        <p:nvSpPr>
          <p:cNvPr id="15" name="same-left-left">
            <a:extLst>
              <a:ext uri="{FF2B5EF4-FFF2-40B4-BE49-F238E27FC236}">
                <a16:creationId xmlns:a16="http://schemas.microsoft.com/office/drawing/2014/main" id="{75B9B1C3-EE5E-43D2-80CB-7BF4BF8E5891}"/>
              </a:ext>
            </a:extLst>
          </p:cNvPr>
          <p:cNvSpPr>
            <a:spLocks noGrp="1"/>
          </p:cNvSpPr>
          <p:nvPr/>
        </p:nvSpPr>
        <p:spPr>
          <a:xfrm>
            <a:off x="1038225" y="2876550"/>
            <a:ext cx="4953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16" name="same-left-left-text">
            <a:extLst>
              <a:ext uri="{FF2B5EF4-FFF2-40B4-BE49-F238E27FC236}">
                <a16:creationId xmlns:a16="http://schemas.microsoft.com/office/drawing/2014/main" id="{EE162519-89BE-496B-8951-9DE5CC82510D}"/>
              </a:ext>
            </a:extLst>
          </p:cNvPr>
          <p:cNvSpPr>
            <a:spLocks noGrp="1"/>
          </p:cNvSpPr>
          <p:nvPr/>
        </p:nvSpPr>
        <p:spPr>
          <a:xfrm>
            <a:off x="1038225" y="2876550"/>
            <a:ext cx="4953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1</a:t>
            </a:r>
          </a:p>
        </p:txBody>
      </p:sp>
      <p:sp>
        <p:nvSpPr>
          <p:cNvPr id="17" name="same-left-right">
            <a:extLst>
              <a:ext uri="{FF2B5EF4-FFF2-40B4-BE49-F238E27FC236}">
                <a16:creationId xmlns:a16="http://schemas.microsoft.com/office/drawing/2014/main" id="{2C437CDC-5ECF-4EA2-A0B4-063298BAF503}"/>
              </a:ext>
            </a:extLst>
          </p:cNvPr>
          <p:cNvSpPr>
            <a:spLocks noGrp="1"/>
          </p:cNvSpPr>
          <p:nvPr/>
        </p:nvSpPr>
        <p:spPr>
          <a:xfrm>
            <a:off x="3009900" y="2876550"/>
            <a:ext cx="552450" cy="381000"/>
          </a:xfrm>
          <a:prstGeom prst="roundRect">
            <a:avLst>
              <a:gd name="adj" fmla="val 20000"/>
            </a:avLst>
          </a:prstGeom>
          <a:solidFill>
            <a:srgbClr val="EDF6F8"/>
          </a:solidFill>
          <a:ln w="13335">
            <a:solidFill>
              <a:srgbClr val="327C92"/>
            </a:solidFill>
            <a:prstDash val="solid"/>
          </a:ln>
        </p:spPr>
      </p:sp>
      <p:sp>
        <p:nvSpPr>
          <p:cNvPr id="18" name="same-left-right-text">
            <a:extLst>
              <a:ext uri="{FF2B5EF4-FFF2-40B4-BE49-F238E27FC236}">
                <a16:creationId xmlns:a16="http://schemas.microsoft.com/office/drawing/2014/main" id="{652A00A4-2E29-4397-A85D-68D4B17C294B}"/>
              </a:ext>
            </a:extLst>
          </p:cNvPr>
          <p:cNvSpPr>
            <a:spLocks noGrp="1"/>
          </p:cNvSpPr>
          <p:nvPr/>
        </p:nvSpPr>
        <p:spPr>
          <a:xfrm>
            <a:off x="3009900" y="2876550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327C92"/>
                </a:solidFill>
              </a:defRPr>
            </a:pPr>
            <a:r>
              <a:rPr sz="1275" b="1">
                <a:solidFill>
                  <a:srgbClr val="327C92"/>
                </a:solidFill>
              </a:rPr>
              <a:t>*</a:t>
            </a:r>
          </a:p>
        </p:txBody>
      </p:sp>
      <p:sp>
        <p:nvSpPr>
          <p:cNvPr id="19" name="same-left-rl">
            <a:extLst>
              <a:ext uri="{FF2B5EF4-FFF2-40B4-BE49-F238E27FC236}">
                <a16:creationId xmlns:a16="http://schemas.microsoft.com/office/drawing/2014/main" id="{4B6016A1-BC4D-44EC-B998-21B122B3D38A}"/>
              </a:ext>
            </a:extLst>
          </p:cNvPr>
          <p:cNvSpPr>
            <a:spLocks noGrp="1"/>
          </p:cNvSpPr>
          <p:nvPr/>
        </p:nvSpPr>
        <p:spPr>
          <a:xfrm>
            <a:off x="2514600" y="3562350"/>
            <a:ext cx="4953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20" name="same-left-rl-text">
            <a:extLst>
              <a:ext uri="{FF2B5EF4-FFF2-40B4-BE49-F238E27FC236}">
                <a16:creationId xmlns:a16="http://schemas.microsoft.com/office/drawing/2014/main" id="{874E0F69-F960-4DA7-8AAD-1C7576F1B9B5}"/>
              </a:ext>
            </a:extLst>
          </p:cNvPr>
          <p:cNvSpPr>
            <a:spLocks noGrp="1"/>
          </p:cNvSpPr>
          <p:nvPr/>
        </p:nvSpPr>
        <p:spPr>
          <a:xfrm>
            <a:off x="2514600" y="3562350"/>
            <a:ext cx="4953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2</a:t>
            </a:r>
          </a:p>
        </p:txBody>
      </p:sp>
      <p:sp>
        <p:nvSpPr>
          <p:cNvPr id="21" name="same-left-rr">
            <a:extLst>
              <a:ext uri="{FF2B5EF4-FFF2-40B4-BE49-F238E27FC236}">
                <a16:creationId xmlns:a16="http://schemas.microsoft.com/office/drawing/2014/main" id="{39E628DB-BD70-4842-8FD1-2B352E9841C3}"/>
              </a:ext>
            </a:extLst>
          </p:cNvPr>
          <p:cNvSpPr>
            <a:spLocks noGrp="1"/>
          </p:cNvSpPr>
          <p:nvPr/>
        </p:nvSpPr>
        <p:spPr>
          <a:xfrm>
            <a:off x="3562350" y="3562350"/>
            <a:ext cx="4953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22" name="same-left-rr-text">
            <a:extLst>
              <a:ext uri="{FF2B5EF4-FFF2-40B4-BE49-F238E27FC236}">
                <a16:creationId xmlns:a16="http://schemas.microsoft.com/office/drawing/2014/main" id="{4E43D315-56A1-4376-9188-B7CAF44D473E}"/>
              </a:ext>
            </a:extLst>
          </p:cNvPr>
          <p:cNvSpPr>
            <a:spLocks noGrp="1"/>
          </p:cNvSpPr>
          <p:nvPr/>
        </p:nvSpPr>
        <p:spPr>
          <a:xfrm>
            <a:off x="3562350" y="3562350"/>
            <a:ext cx="4953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23" name="same-right-a">
            <a:extLst>
              <a:ext uri="{FF2B5EF4-FFF2-40B4-BE49-F238E27FC236}">
                <a16:creationId xmlns:a16="http://schemas.microsoft.com/office/drawing/2014/main" id="{BE23EA89-A783-4044-B9EF-D02CE5A8FADC}"/>
              </a:ext>
            </a:extLst>
          </p:cNvPr>
          <p:cNvSpPr>
            <a:spLocks noGrp="1"/>
          </p:cNvSpPr>
          <p:nvPr/>
        </p:nvSpPr>
        <p:spPr>
          <a:xfrm flipH="1">
            <a:off x="5857875" y="2571750"/>
            <a:ext cx="100012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24" name="same-right-b">
            <a:extLst>
              <a:ext uri="{FF2B5EF4-FFF2-40B4-BE49-F238E27FC236}">
                <a16:creationId xmlns:a16="http://schemas.microsoft.com/office/drawing/2014/main" id="{0AB500A4-9F64-41F7-B230-F90A613AF900}"/>
              </a:ext>
            </a:extLst>
          </p:cNvPr>
          <p:cNvSpPr>
            <a:spLocks noGrp="1"/>
          </p:cNvSpPr>
          <p:nvPr/>
        </p:nvSpPr>
        <p:spPr>
          <a:xfrm>
            <a:off x="6858000" y="2571750"/>
            <a:ext cx="100012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25" name="same-right-c">
            <a:extLst>
              <a:ext uri="{FF2B5EF4-FFF2-40B4-BE49-F238E27FC236}">
                <a16:creationId xmlns:a16="http://schemas.microsoft.com/office/drawing/2014/main" id="{B70D6BED-1979-41CE-9651-ACDC45C3D7B1}"/>
              </a:ext>
            </a:extLst>
          </p:cNvPr>
          <p:cNvSpPr>
            <a:spLocks noGrp="1"/>
          </p:cNvSpPr>
          <p:nvPr/>
        </p:nvSpPr>
        <p:spPr>
          <a:xfrm flipH="1">
            <a:off x="7334250" y="3257550"/>
            <a:ext cx="52387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26" name="same-right-d">
            <a:extLst>
              <a:ext uri="{FF2B5EF4-FFF2-40B4-BE49-F238E27FC236}">
                <a16:creationId xmlns:a16="http://schemas.microsoft.com/office/drawing/2014/main" id="{1CBF9573-1E3A-40CF-989B-6ACF1D0244B9}"/>
              </a:ext>
            </a:extLst>
          </p:cNvPr>
          <p:cNvSpPr>
            <a:spLocks noGrp="1"/>
          </p:cNvSpPr>
          <p:nvPr/>
        </p:nvSpPr>
        <p:spPr>
          <a:xfrm>
            <a:off x="7858125" y="3257550"/>
            <a:ext cx="52387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27" name="same-right-root">
            <a:extLst>
              <a:ext uri="{FF2B5EF4-FFF2-40B4-BE49-F238E27FC236}">
                <a16:creationId xmlns:a16="http://schemas.microsoft.com/office/drawing/2014/main" id="{F78D711F-2A1C-4AF6-86F3-6DE91ACE721F}"/>
              </a:ext>
            </a:extLst>
          </p:cNvPr>
          <p:cNvSpPr>
            <a:spLocks noGrp="1"/>
          </p:cNvSpPr>
          <p:nvPr/>
        </p:nvSpPr>
        <p:spPr>
          <a:xfrm>
            <a:off x="6581775" y="2190750"/>
            <a:ext cx="552450" cy="381000"/>
          </a:xfrm>
          <a:prstGeom prst="roundRect">
            <a:avLst>
              <a:gd name="adj" fmla="val 20000"/>
            </a:avLst>
          </a:prstGeom>
          <a:solidFill>
            <a:srgbClr val="FCEDEF"/>
          </a:solidFill>
          <a:ln w="13335">
            <a:solidFill>
              <a:srgbClr val="C4384D"/>
            </a:solidFill>
            <a:prstDash val="solid"/>
          </a:ln>
        </p:spPr>
      </p:sp>
      <p:sp>
        <p:nvSpPr>
          <p:cNvPr id="28" name="same-right-root-text">
            <a:extLst>
              <a:ext uri="{FF2B5EF4-FFF2-40B4-BE49-F238E27FC236}">
                <a16:creationId xmlns:a16="http://schemas.microsoft.com/office/drawing/2014/main" id="{67C037F3-6589-4529-A4E6-26780E4B531B}"/>
              </a:ext>
            </a:extLst>
          </p:cNvPr>
          <p:cNvSpPr>
            <a:spLocks noGrp="1"/>
          </p:cNvSpPr>
          <p:nvPr/>
        </p:nvSpPr>
        <p:spPr>
          <a:xfrm>
            <a:off x="6581775" y="2190750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C4384D"/>
                </a:solidFill>
              </a:defRPr>
            </a:pPr>
            <a:r>
              <a:rPr sz="1275" b="1">
                <a:solidFill>
                  <a:srgbClr val="C4384D"/>
                </a:solidFill>
              </a:rPr>
              <a:t>+</a:t>
            </a:r>
          </a:p>
        </p:txBody>
      </p:sp>
      <p:sp>
        <p:nvSpPr>
          <p:cNvPr id="29" name="same-right-left">
            <a:extLst>
              <a:ext uri="{FF2B5EF4-FFF2-40B4-BE49-F238E27FC236}">
                <a16:creationId xmlns:a16="http://schemas.microsoft.com/office/drawing/2014/main" id="{C138AEF7-2309-4211-B6F4-20C69E1323CA}"/>
              </a:ext>
            </a:extLst>
          </p:cNvPr>
          <p:cNvSpPr>
            <a:spLocks noGrp="1"/>
          </p:cNvSpPr>
          <p:nvPr/>
        </p:nvSpPr>
        <p:spPr>
          <a:xfrm>
            <a:off x="5610225" y="2876550"/>
            <a:ext cx="4953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30" name="same-right-left-text">
            <a:extLst>
              <a:ext uri="{FF2B5EF4-FFF2-40B4-BE49-F238E27FC236}">
                <a16:creationId xmlns:a16="http://schemas.microsoft.com/office/drawing/2014/main" id="{1109704F-A0D1-4000-99D3-0D68CF549352}"/>
              </a:ext>
            </a:extLst>
          </p:cNvPr>
          <p:cNvSpPr>
            <a:spLocks noGrp="1"/>
          </p:cNvSpPr>
          <p:nvPr/>
        </p:nvSpPr>
        <p:spPr>
          <a:xfrm>
            <a:off x="5610225" y="2876550"/>
            <a:ext cx="4953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1</a:t>
            </a:r>
          </a:p>
        </p:txBody>
      </p:sp>
      <p:sp>
        <p:nvSpPr>
          <p:cNvPr id="31" name="same-right-right">
            <a:extLst>
              <a:ext uri="{FF2B5EF4-FFF2-40B4-BE49-F238E27FC236}">
                <a16:creationId xmlns:a16="http://schemas.microsoft.com/office/drawing/2014/main" id="{0A101CF7-2FDD-4E38-B9BB-34BF84CC626D}"/>
              </a:ext>
            </a:extLst>
          </p:cNvPr>
          <p:cNvSpPr>
            <a:spLocks noGrp="1"/>
          </p:cNvSpPr>
          <p:nvPr/>
        </p:nvSpPr>
        <p:spPr>
          <a:xfrm>
            <a:off x="7581900" y="2876550"/>
            <a:ext cx="552450" cy="381000"/>
          </a:xfrm>
          <a:prstGeom prst="roundRect">
            <a:avLst>
              <a:gd name="adj" fmla="val 20000"/>
            </a:avLst>
          </a:prstGeom>
          <a:solidFill>
            <a:srgbClr val="EDF6F8"/>
          </a:solidFill>
          <a:ln w="13335">
            <a:solidFill>
              <a:srgbClr val="327C92"/>
            </a:solidFill>
            <a:prstDash val="solid"/>
          </a:ln>
        </p:spPr>
      </p:sp>
      <p:sp>
        <p:nvSpPr>
          <p:cNvPr id="32" name="same-right-right-text">
            <a:extLst>
              <a:ext uri="{FF2B5EF4-FFF2-40B4-BE49-F238E27FC236}">
                <a16:creationId xmlns:a16="http://schemas.microsoft.com/office/drawing/2014/main" id="{8F9854D3-24EA-4933-8859-42FB0591B1EC}"/>
              </a:ext>
            </a:extLst>
          </p:cNvPr>
          <p:cNvSpPr>
            <a:spLocks noGrp="1"/>
          </p:cNvSpPr>
          <p:nvPr/>
        </p:nvSpPr>
        <p:spPr>
          <a:xfrm>
            <a:off x="7581900" y="2876550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327C92"/>
                </a:solidFill>
              </a:defRPr>
            </a:pPr>
            <a:r>
              <a:rPr sz="1275" b="1">
                <a:solidFill>
                  <a:srgbClr val="327C92"/>
                </a:solidFill>
              </a:rPr>
              <a:t>*</a:t>
            </a:r>
          </a:p>
        </p:txBody>
      </p:sp>
      <p:sp>
        <p:nvSpPr>
          <p:cNvPr id="33" name="same-right-rl">
            <a:extLst>
              <a:ext uri="{FF2B5EF4-FFF2-40B4-BE49-F238E27FC236}">
                <a16:creationId xmlns:a16="http://schemas.microsoft.com/office/drawing/2014/main" id="{F5336037-5263-4C08-A0A4-8216E6B7D8FF}"/>
              </a:ext>
            </a:extLst>
          </p:cNvPr>
          <p:cNvSpPr>
            <a:spLocks noGrp="1"/>
          </p:cNvSpPr>
          <p:nvPr/>
        </p:nvSpPr>
        <p:spPr>
          <a:xfrm>
            <a:off x="7086600" y="3562350"/>
            <a:ext cx="4953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34" name="same-right-rl-text">
            <a:extLst>
              <a:ext uri="{FF2B5EF4-FFF2-40B4-BE49-F238E27FC236}">
                <a16:creationId xmlns:a16="http://schemas.microsoft.com/office/drawing/2014/main" id="{DA98BEC7-2B33-4EDB-B7A0-20EFCF4E22F1}"/>
              </a:ext>
            </a:extLst>
          </p:cNvPr>
          <p:cNvSpPr>
            <a:spLocks noGrp="1"/>
          </p:cNvSpPr>
          <p:nvPr/>
        </p:nvSpPr>
        <p:spPr>
          <a:xfrm>
            <a:off x="7086600" y="3562350"/>
            <a:ext cx="4953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2</a:t>
            </a:r>
          </a:p>
        </p:txBody>
      </p:sp>
      <p:sp>
        <p:nvSpPr>
          <p:cNvPr id="35" name="same-right-rr">
            <a:extLst>
              <a:ext uri="{FF2B5EF4-FFF2-40B4-BE49-F238E27FC236}">
                <a16:creationId xmlns:a16="http://schemas.microsoft.com/office/drawing/2014/main" id="{ED12C44A-0FFF-48BE-BF59-335E970798A8}"/>
              </a:ext>
            </a:extLst>
          </p:cNvPr>
          <p:cNvSpPr>
            <a:spLocks noGrp="1"/>
          </p:cNvSpPr>
          <p:nvPr/>
        </p:nvSpPr>
        <p:spPr>
          <a:xfrm>
            <a:off x="8134350" y="3562350"/>
            <a:ext cx="4953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36" name="same-right-rr-text">
            <a:extLst>
              <a:ext uri="{FF2B5EF4-FFF2-40B4-BE49-F238E27FC236}">
                <a16:creationId xmlns:a16="http://schemas.microsoft.com/office/drawing/2014/main" id="{5F762D19-08BE-4CDA-B4E7-D6F9591A6DD9}"/>
              </a:ext>
            </a:extLst>
          </p:cNvPr>
          <p:cNvSpPr>
            <a:spLocks noGrp="1"/>
          </p:cNvSpPr>
          <p:nvPr/>
        </p:nvSpPr>
        <p:spPr>
          <a:xfrm>
            <a:off x="8134350" y="3562350"/>
            <a:ext cx="4953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0BB18BA8-60F4-C50D-CD9B-1BB87D3E8506}" type="slidenum">
              <a:t>22</a:t>
            </a:fld>
            <a:endParaRPr/>
          </a:p>
        </p:txBody>
      </p:sp>
      <p:sp>
        <p:nvSpPr>
          <p:cNvPr id="5" name="title-21">
            <a:extLst>
              <a:ext uri="{FF2B5EF4-FFF2-40B4-BE49-F238E27FC236}">
                <a16:creationId xmlns:a16="http://schemas.microsoft.com/office/drawing/2014/main" id="{E2AFC424-32B3-43B6-8D4E-BD385E3B0962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语法树给后续阶段留下了什么？</a:t>
            </a:r>
          </a:p>
        </p:txBody>
      </p:sp>
      <p:sp>
        <p:nvSpPr>
          <p:cNvPr id="6" name="subtitle-21">
            <a:extLst>
              <a:ext uri="{FF2B5EF4-FFF2-40B4-BE49-F238E27FC236}">
                <a16:creationId xmlns:a16="http://schemas.microsoft.com/office/drawing/2014/main" id="{3757CAE2-9F45-4100-8DD0-93146CFC79EA}"/>
              </a:ext>
            </a:extLst>
          </p:cNvPr>
          <p:cNvSpPr>
            <a:spLocks noGrp="1"/>
          </p:cNvSpPr>
          <p:nvPr/>
        </p:nvSpPr>
        <p:spPr>
          <a:xfrm>
            <a:off x="704850" y="1008588"/>
            <a:ext cx="7734300" cy="61066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b="1">
                <a:solidFill>
                  <a:srgbClr val="454545"/>
                </a:solidFill>
              </a:rPr>
              <a:t>树把线性的 Token 序列转化为有层次的组合关系</a:t>
            </a:r>
          </a:p>
        </p:txBody>
      </p:sp>
      <p:sp>
        <p:nvSpPr>
          <p:cNvPr id="7" name="tree-info-0">
            <a:extLst>
              <a:ext uri="{FF2B5EF4-FFF2-40B4-BE49-F238E27FC236}">
                <a16:creationId xmlns:a16="http://schemas.microsoft.com/office/drawing/2014/main" id="{EF79B842-7D44-4547-B508-1354417CD31B}"/>
              </a:ext>
            </a:extLst>
          </p:cNvPr>
          <p:cNvSpPr>
            <a:spLocks noGrp="1"/>
          </p:cNvSpPr>
          <p:nvPr/>
        </p:nvSpPr>
        <p:spPr>
          <a:xfrm>
            <a:off x="952500" y="1714500"/>
            <a:ext cx="7239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454545"/>
                </a:solidFill>
              </a:defRPr>
            </a:pPr>
            <a:r>
              <a:rPr sz="1650" b="0">
                <a:solidFill>
                  <a:srgbClr val="454545"/>
                </a:solidFill>
              </a:rPr>
              <a:t>• 每个内部节点表示一种语言构造</a:t>
            </a:r>
          </a:p>
        </p:txBody>
      </p:sp>
      <p:sp>
        <p:nvSpPr>
          <p:cNvPr id="8" name="tree-info-1">
            <a:extLst>
              <a:ext uri="{FF2B5EF4-FFF2-40B4-BE49-F238E27FC236}">
                <a16:creationId xmlns:a16="http://schemas.microsoft.com/office/drawing/2014/main" id="{8E648EA8-1E23-4072-820F-90FE969C1C59}"/>
              </a:ext>
            </a:extLst>
          </p:cNvPr>
          <p:cNvSpPr>
            <a:spLocks noGrp="1"/>
          </p:cNvSpPr>
          <p:nvPr/>
        </p:nvSpPr>
        <p:spPr>
          <a:xfrm>
            <a:off x="952500" y="2333625"/>
            <a:ext cx="7239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454545"/>
                </a:solidFill>
              </a:defRPr>
            </a:pPr>
            <a:r>
              <a:rPr sz="1650" b="0">
                <a:solidFill>
                  <a:srgbClr val="454545"/>
                </a:solidFill>
              </a:rPr>
              <a:t>• 子节点说明这个构造由哪些部分组成</a:t>
            </a:r>
          </a:p>
        </p:txBody>
      </p:sp>
      <p:sp>
        <p:nvSpPr>
          <p:cNvPr id="9" name="tree-info-2">
            <a:extLst>
              <a:ext uri="{FF2B5EF4-FFF2-40B4-BE49-F238E27FC236}">
                <a16:creationId xmlns:a16="http://schemas.microsoft.com/office/drawing/2014/main" id="{7C99779F-0C2E-4813-B504-EE730145EA51}"/>
              </a:ext>
            </a:extLst>
          </p:cNvPr>
          <p:cNvSpPr>
            <a:spLocks noGrp="1"/>
          </p:cNvSpPr>
          <p:nvPr/>
        </p:nvSpPr>
        <p:spPr>
          <a:xfrm>
            <a:off x="952500" y="2952750"/>
            <a:ext cx="7239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454545"/>
                </a:solidFill>
              </a:defRPr>
            </a:pPr>
            <a:r>
              <a:rPr sz="1650" b="0">
                <a:solidFill>
                  <a:srgbClr val="454545"/>
                </a:solidFill>
              </a:rPr>
              <a:t>• 父子关系记录表达式、语句和代码块如何嵌套</a:t>
            </a:r>
          </a:p>
        </p:txBody>
      </p:sp>
      <p:sp>
        <p:nvSpPr>
          <p:cNvPr id="10" name="tree-info-3">
            <a:extLst>
              <a:ext uri="{FF2B5EF4-FFF2-40B4-BE49-F238E27FC236}">
                <a16:creationId xmlns:a16="http://schemas.microsoft.com/office/drawing/2014/main" id="{3F42971F-259C-4488-8DF2-C52A4D761B4E}"/>
              </a:ext>
            </a:extLst>
          </p:cNvPr>
          <p:cNvSpPr>
            <a:spLocks noGrp="1"/>
          </p:cNvSpPr>
          <p:nvPr/>
        </p:nvSpPr>
        <p:spPr>
          <a:xfrm>
            <a:off x="952500" y="3571875"/>
            <a:ext cx="7239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0">
                <a:solidFill>
                  <a:srgbClr val="454545"/>
                </a:solidFill>
              </a:defRPr>
            </a:pPr>
            <a:r>
              <a:rPr sz="1650" b="0">
                <a:solidFill>
                  <a:srgbClr val="454545"/>
                </a:solidFill>
              </a:rPr>
              <a:t>• 叶子保留Token和source span，便于后续调试使用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4E99CEF-AF55-BA3C-ADF8-4E52E186DD8F}" type="slidenum">
              <a:t>23</a:t>
            </a:fld>
            <a:endParaRPr/>
          </a:p>
        </p:txBody>
      </p:sp>
      <p:sp>
        <p:nvSpPr>
          <p:cNvPr id="5" name="title-22">
            <a:extLst>
              <a:ext uri="{FF2B5EF4-FFF2-40B4-BE49-F238E27FC236}">
                <a16:creationId xmlns:a16="http://schemas.microsoft.com/office/drawing/2014/main" id="{C97ED1AC-0414-419A-AB57-AAACD1EB02AD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只判断是否合法就够了吗？</a:t>
            </a:r>
          </a:p>
        </p:txBody>
      </p:sp>
      <p:sp>
        <p:nvSpPr>
          <p:cNvPr id="6" name="subtitle-22">
            <a:extLst>
              <a:ext uri="{FF2B5EF4-FFF2-40B4-BE49-F238E27FC236}">
                <a16:creationId xmlns:a16="http://schemas.microsoft.com/office/drawing/2014/main" id="{1D484054-8B89-436A-8F86-37B50F86B4FE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同一个合法 Token Stream 可能有多种组合结构，而结构会影响程序含义。</a:t>
            </a:r>
          </a:p>
        </p:txBody>
      </p:sp>
      <p:sp>
        <p:nvSpPr>
          <p:cNvPr id="7" name="yes">
            <a:extLst>
              <a:ext uri="{FF2B5EF4-FFF2-40B4-BE49-F238E27FC236}">
                <a16:creationId xmlns:a16="http://schemas.microsoft.com/office/drawing/2014/main" id="{F1439720-442B-44AF-BA97-0E0398AD535D}"/>
              </a:ext>
            </a:extLst>
          </p:cNvPr>
          <p:cNvSpPr>
            <a:spLocks noGrp="1"/>
          </p:cNvSpPr>
          <p:nvPr/>
        </p:nvSpPr>
        <p:spPr>
          <a:xfrm>
            <a:off x="857250" y="1857375"/>
            <a:ext cx="2952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 b="1">
                <a:solidFill>
                  <a:srgbClr val="327C92"/>
                </a:solidFill>
              </a:defRPr>
            </a:pPr>
            <a:r>
              <a:rPr sz="1575" b="1">
                <a:solidFill>
                  <a:srgbClr val="327C92"/>
                </a:solidFill>
              </a:rPr>
              <a:t>INT MINUS INT MINUS INT</a:t>
            </a:r>
          </a:p>
          <a:p>
            <a:endParaRPr sz="1575" b="1">
              <a:solidFill>
                <a:srgbClr val="327C92"/>
              </a:solidFill>
            </a:endParaRPr>
          </a:p>
          <a:p>
            <a:pPr algn="ctr">
              <a:buNone/>
              <a:defRPr sz="1575" b="1">
                <a:solidFill>
                  <a:srgbClr val="327C92"/>
                </a:solidFill>
              </a:defRPr>
            </a:pPr>
            <a:r>
              <a:rPr sz="1575" b="1">
                <a:solidFill>
                  <a:srgbClr val="327C92"/>
                </a:solidFill>
              </a:rPr>
              <a:t>属于 L(G)：YES</a:t>
            </a:r>
          </a:p>
        </p:txBody>
      </p:sp>
      <p:sp>
        <p:nvSpPr>
          <p:cNvPr id="8" name="but">
            <a:extLst>
              <a:ext uri="{FF2B5EF4-FFF2-40B4-BE49-F238E27FC236}">
                <a16:creationId xmlns:a16="http://schemas.microsoft.com/office/drawing/2014/main" id="{16FE0634-07D3-4760-A6D5-1681AF39EF5A}"/>
              </a:ext>
            </a:extLst>
          </p:cNvPr>
          <p:cNvSpPr>
            <a:spLocks noGrp="1"/>
          </p:cNvSpPr>
          <p:nvPr/>
        </p:nvSpPr>
        <p:spPr>
          <a:xfrm>
            <a:off x="4619625" y="1857375"/>
            <a:ext cx="3667125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 b="1">
                <a:solidFill>
                  <a:srgbClr val="C4384D"/>
                </a:solidFill>
              </a:defRPr>
            </a:pPr>
            <a:r>
              <a:rPr sz="1575" b="1">
                <a:solidFill>
                  <a:srgbClr val="C4384D"/>
                </a:solidFill>
              </a:rPr>
              <a:t>但它的结构是</a:t>
            </a:r>
          </a:p>
          <a:p>
            <a:pPr algn="ctr">
              <a:buNone/>
              <a:defRPr sz="1575" b="1">
                <a:solidFill>
                  <a:srgbClr val="C4384D"/>
                </a:solidFill>
              </a:defRPr>
            </a:pPr>
            <a:r>
              <a:rPr sz="1575" b="1">
                <a:solidFill>
                  <a:srgbClr val="C4384D"/>
                </a:solidFill>
              </a:rPr>
              <a:t>(INT - INT) - INT</a:t>
            </a:r>
          </a:p>
          <a:p>
            <a:pPr algn="ctr">
              <a:buNone/>
              <a:defRPr sz="1575" b="1">
                <a:solidFill>
                  <a:srgbClr val="C4384D"/>
                </a:solidFill>
              </a:defRPr>
            </a:pPr>
            <a:r>
              <a:rPr sz="1575" b="1">
                <a:solidFill>
                  <a:srgbClr val="C4384D"/>
                </a:solidFill>
              </a:rPr>
              <a:t>还是 INT - (INT - INT)？</a:t>
            </a:r>
          </a:p>
        </p:txBody>
      </p:sp>
      <p:sp>
        <p:nvSpPr>
          <p:cNvPr id="9" name="takeaway-band-22">
            <a:extLst>
              <a:ext uri="{FF2B5EF4-FFF2-40B4-BE49-F238E27FC236}">
                <a16:creationId xmlns:a16="http://schemas.microsoft.com/office/drawing/2014/main" id="{7A8D355A-E9D7-47BA-A83D-B21A680CD7EB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10" name="takeaway-22">
            <a:extLst>
              <a:ext uri="{FF2B5EF4-FFF2-40B4-BE49-F238E27FC236}">
                <a16:creationId xmlns:a16="http://schemas.microsoft.com/office/drawing/2014/main" id="{538E8224-556E-4137-9A04-0505308F55A7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C4384D"/>
                </a:solidFill>
              </a:defRPr>
            </a:pPr>
            <a:r>
              <a:rPr sz="1463" b="1">
                <a:solidFill>
                  <a:srgbClr val="C4384D"/>
                </a:solidFill>
              </a:rPr>
              <a:t>语法分析不仅判断 Token Stream 是否符合文法，还通过 Parse Tree 确定其组合结构。</a:t>
            </a:r>
          </a:p>
        </p:txBody>
      </p:sp>
      <p:sp>
        <p:nvSpPr>
          <p:cNvPr id="11" name="structure-flow-22">
            <a:extLst>
              <a:ext uri="{FF2B5EF4-FFF2-40B4-BE49-F238E27FC236}">
                <a16:creationId xmlns:a16="http://schemas.microsoft.com/office/drawing/2014/main" id="{0DFD3A0C-2F75-4BE4-BA5C-373C23F8378F}"/>
              </a:ext>
            </a:extLst>
          </p:cNvPr>
          <p:cNvSpPr>
            <a:spLocks noGrp="1"/>
          </p:cNvSpPr>
          <p:nvPr/>
        </p:nvSpPr>
        <p:spPr>
          <a:xfrm>
            <a:off x="876300" y="3524250"/>
            <a:ext cx="73914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25" b="1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454545"/>
                </a:solidFill>
                <a:latin typeface="Arial"/>
                <a:ea typeface="Arial"/>
                <a:cs typeface="Arial"/>
              </a:rPr>
              <a:t>Token Stream  →  一种或多种 Parse Tree  →  语言规则确定采用的结构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FAAD551-D37B-6036-195C-593BEB7048B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A59AF09-D197-0193-A7DE-FAAF0B691058}" type="slidenum">
              <a:t>24</a:t>
            </a:fld>
            <a:endParaRPr/>
          </a:p>
        </p:txBody>
      </p:sp>
      <p:sp>
        <p:nvSpPr>
          <p:cNvPr id="5" name="section-subtitle-3">
            <a:extLst>
              <a:ext uri="{FF2B5EF4-FFF2-40B4-BE49-F238E27FC236}">
                <a16:creationId xmlns:a16="http://schemas.microsoft.com/office/drawing/2014/main" id="{324E2890-ABA5-45E6-B7A4-0B2931F5078A}"/>
              </a:ext>
            </a:extLst>
          </p:cNvPr>
          <p:cNvSpPr>
            <a:spLocks noGrp="1"/>
          </p:cNvSpPr>
          <p:nvPr/>
        </p:nvSpPr>
        <p:spPr>
          <a:xfrm>
            <a:off x="809625" y="3152775"/>
            <a:ext cx="7524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800">
                <a:solidFill>
                  <a:srgbClr val="999999"/>
                </a:solidFill>
              </a:defRPr>
            </a:pPr>
            <a:r>
              <a:rPr sz="1800">
                <a:solidFill>
                  <a:srgbClr val="999999"/>
                </a:solidFill>
              </a:rPr>
              <a:t>当同一 Token Stream 能生成不同语法树，语言含义可能随之改变</a:t>
            </a:r>
          </a:p>
        </p:txBody>
      </p:sp>
      <p:sp>
        <p:nvSpPr>
          <p:cNvPr id="6" name="section-title-3">
            <a:extLst>
              <a:ext uri="{FF2B5EF4-FFF2-40B4-BE49-F238E27FC236}">
                <a16:creationId xmlns:a16="http://schemas.microsoft.com/office/drawing/2014/main" id="{E9375B8D-57CA-42CF-82C3-90BE6FCC1487}"/>
              </a:ext>
            </a:extLst>
          </p:cNvPr>
          <p:cNvSpPr>
            <a:spLocks noGrp="1"/>
          </p:cNvSpPr>
          <p:nvPr/>
        </p:nvSpPr>
        <p:spPr>
          <a:xfrm>
            <a:off x="809625" y="3676650"/>
            <a:ext cx="752475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3225" b="1">
                <a:solidFill>
                  <a:srgbClr val="C4384D"/>
                </a:solidFill>
              </a:defRPr>
            </a:pPr>
            <a:r>
              <a:rPr sz="3225" b="1">
                <a:solidFill>
                  <a:srgbClr val="C4384D"/>
                </a:solidFill>
              </a:rPr>
              <a:t>歧义：一段程序可能对应两棵树吗？</a:t>
            </a:r>
          </a:p>
        </p:txBody>
      </p:sp>
    </p:spTree>
    <p:extLst>
      <p:ext uri="{BB962C8B-B14F-4D97-AF65-F5344CB8AC3E}">
        <p14:creationId xmlns:p14="http://schemas.microsoft.com/office/powerpoint/2010/main" val="8762114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F3AE1AE4-D79E-94D6-E825-3FC6C21A77D2}" type="slidenum">
              <a:t>25</a:t>
            </a:fld>
            <a:endParaRPr/>
          </a:p>
        </p:txBody>
      </p:sp>
      <p:sp>
        <p:nvSpPr>
          <p:cNvPr id="5" name="title-24">
            <a:extLst>
              <a:ext uri="{FF2B5EF4-FFF2-40B4-BE49-F238E27FC236}">
                <a16:creationId xmlns:a16="http://schemas.microsoft.com/office/drawing/2014/main" id="{F7093470-F5DA-45CE-BA84-05CBB93C8911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625" b="1">
                <a:solidFill>
                  <a:srgbClr val="C4384D"/>
                </a:solidFill>
              </a:defRPr>
            </a:pPr>
            <a:r>
              <a:rPr sz="2625" b="1">
                <a:solidFill>
                  <a:srgbClr val="C4384D"/>
                </a:solidFill>
              </a:rPr>
              <a:t>这份表达式文法很自然，也很危险</a:t>
            </a:r>
          </a:p>
        </p:txBody>
      </p:sp>
      <p:sp>
        <p:nvSpPr>
          <p:cNvPr id="6" name="subtitle-24">
            <a:extLst>
              <a:ext uri="{FF2B5EF4-FFF2-40B4-BE49-F238E27FC236}">
                <a16:creationId xmlns:a16="http://schemas.microsoft.com/office/drawing/2014/main" id="{4AFD5FD6-6AEA-46A7-8251-1C62859900C2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加法、减法和乘法都直接递归到 expr。</a:t>
            </a:r>
          </a:p>
        </p:txBody>
      </p:sp>
      <p:sp>
        <p:nvSpPr>
          <p:cNvPr id="7" name="grammar-left-heading-24">
            <a:extLst>
              <a:ext uri="{FF2B5EF4-FFF2-40B4-BE49-F238E27FC236}">
                <a16:creationId xmlns:a16="http://schemas.microsoft.com/office/drawing/2014/main" id="{9B320595-F1C0-447B-83F6-73AAF0DE29C2}"/>
              </a:ext>
            </a:extLst>
          </p:cNvPr>
          <p:cNvSpPr>
            <a:spLocks noGrp="1"/>
          </p:cNvSpPr>
          <p:nvPr/>
        </p:nvSpPr>
        <p:spPr>
          <a:xfrm>
            <a:off x="752475" y="1704975"/>
            <a:ext cx="34766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C4384D"/>
                </a:solidFill>
              </a:defRPr>
            </a:pPr>
            <a:r>
              <a:rPr sz="1650" b="1">
                <a:solidFill>
                  <a:srgbClr val="C4384D"/>
                </a:solidFill>
              </a:rPr>
              <a:t>文法规约</a:t>
            </a:r>
          </a:p>
        </p:txBody>
      </p:sp>
      <p:sp>
        <p:nvSpPr>
          <p:cNvPr id="8" name="grammar-right-heading-24">
            <a:extLst>
              <a:ext uri="{FF2B5EF4-FFF2-40B4-BE49-F238E27FC236}">
                <a16:creationId xmlns:a16="http://schemas.microsoft.com/office/drawing/2014/main" id="{65FC2AA4-31F4-484B-8C8D-60CF05CE5F00}"/>
              </a:ext>
            </a:extLst>
          </p:cNvPr>
          <p:cNvSpPr>
            <a:spLocks noGrp="1"/>
          </p:cNvSpPr>
          <p:nvPr/>
        </p:nvSpPr>
        <p:spPr>
          <a:xfrm>
            <a:off x="4857750" y="1704975"/>
            <a:ext cx="34766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C4384D"/>
                </a:solidFill>
              </a:defRPr>
            </a:pPr>
            <a:r>
              <a:rPr sz="1650" b="1">
                <a:solidFill>
                  <a:srgbClr val="C4384D"/>
                </a:solidFill>
              </a:rPr>
              <a:t>如何理解</a:t>
            </a:r>
          </a:p>
        </p:txBody>
      </p:sp>
      <p:sp>
        <p:nvSpPr>
          <p:cNvPr id="9" name="grammar-24-box">
            <a:extLst>
              <a:ext uri="{FF2B5EF4-FFF2-40B4-BE49-F238E27FC236}">
                <a16:creationId xmlns:a16="http://schemas.microsoft.com/office/drawing/2014/main" id="{A5F63CA8-99F1-433D-AB4A-6B73CC5CCCB9}"/>
              </a:ext>
            </a:extLst>
          </p:cNvPr>
          <p:cNvSpPr>
            <a:spLocks noGrp="1"/>
          </p:cNvSpPr>
          <p:nvPr/>
        </p:nvSpPr>
        <p:spPr>
          <a:xfrm>
            <a:off x="647700" y="2095500"/>
            <a:ext cx="3714750" cy="2333625"/>
          </a:xfrm>
          <a:prstGeom prst="rect">
            <a:avLst/>
          </a:prstGeom>
          <a:solidFill>
            <a:srgbClr val="F1F2F3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10" name="grammar-24">
            <a:extLst>
              <a:ext uri="{FF2B5EF4-FFF2-40B4-BE49-F238E27FC236}">
                <a16:creationId xmlns:a16="http://schemas.microsoft.com/office/drawing/2014/main" id="{DCCBD16E-0696-47DA-A2A6-A250C5D53627}"/>
              </a:ext>
            </a:extLst>
          </p:cNvPr>
          <p:cNvSpPr>
            <a:spLocks noGrp="1"/>
          </p:cNvSpPr>
          <p:nvPr/>
        </p:nvSpPr>
        <p:spPr>
          <a:xfrm>
            <a:off x="819150" y="2190750"/>
            <a:ext cx="337185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expr → expr PLUS expr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     | expr MINUS expr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     | expr STAR expr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     | LPAREN expr RPAREN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     | INT</a:t>
            </a:r>
          </a:p>
        </p:txBody>
      </p:sp>
      <p:sp>
        <p:nvSpPr>
          <p:cNvPr id="11" name="grammar-notes-24-0">
            <a:extLst>
              <a:ext uri="{FF2B5EF4-FFF2-40B4-BE49-F238E27FC236}">
                <a16:creationId xmlns:a16="http://schemas.microsoft.com/office/drawing/2014/main" id="{44EE6960-31D5-4859-8D18-CCE7F934C90E}"/>
              </a:ext>
            </a:extLst>
          </p:cNvPr>
          <p:cNvSpPr>
            <a:spLocks noGrp="1"/>
          </p:cNvSpPr>
          <p:nvPr/>
        </p:nvSpPr>
        <p:spPr>
          <a:xfrm>
            <a:off x="4857750" y="2143125"/>
            <a:ext cx="3524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454545"/>
                </a:solidFill>
              </a:defRPr>
            </a:pPr>
            <a:r>
              <a:rPr sz="1575" b="0">
                <a:solidFill>
                  <a:srgbClr val="454545"/>
                </a:solidFill>
              </a:rPr>
              <a:t>• 规则很短，也很容易扩展</a:t>
            </a:r>
          </a:p>
        </p:txBody>
      </p:sp>
      <p:sp>
        <p:nvSpPr>
          <p:cNvPr id="12" name="grammar-notes-24-1">
            <a:extLst>
              <a:ext uri="{FF2B5EF4-FFF2-40B4-BE49-F238E27FC236}">
                <a16:creationId xmlns:a16="http://schemas.microsoft.com/office/drawing/2014/main" id="{14EF0621-911C-456F-B56B-CDA3D22EBCFC}"/>
              </a:ext>
            </a:extLst>
          </p:cNvPr>
          <p:cNvSpPr>
            <a:spLocks noGrp="1"/>
          </p:cNvSpPr>
          <p:nvPr/>
        </p:nvSpPr>
        <p:spPr>
          <a:xfrm>
            <a:off x="4857750" y="2771775"/>
            <a:ext cx="3524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454545"/>
                </a:solidFill>
              </a:defRPr>
            </a:pPr>
            <a:r>
              <a:rPr sz="1575" b="0">
                <a:solidFill>
                  <a:srgbClr val="454545"/>
                </a:solidFill>
              </a:rPr>
              <a:t>• 但没有表达优先级</a:t>
            </a:r>
          </a:p>
        </p:txBody>
      </p:sp>
      <p:sp>
        <p:nvSpPr>
          <p:cNvPr id="13" name="grammar-notes-24-2">
            <a:extLst>
              <a:ext uri="{FF2B5EF4-FFF2-40B4-BE49-F238E27FC236}">
                <a16:creationId xmlns:a16="http://schemas.microsoft.com/office/drawing/2014/main" id="{9731EA86-E6BC-4369-8858-1F9595BDE850}"/>
              </a:ext>
            </a:extLst>
          </p:cNvPr>
          <p:cNvSpPr>
            <a:spLocks noGrp="1"/>
          </p:cNvSpPr>
          <p:nvPr/>
        </p:nvSpPr>
        <p:spPr>
          <a:xfrm>
            <a:off x="4857750" y="3400425"/>
            <a:ext cx="3524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454545"/>
                </a:solidFill>
              </a:defRPr>
            </a:pPr>
            <a:r>
              <a:rPr sz="1575" b="0">
                <a:solidFill>
                  <a:srgbClr val="454545"/>
                </a:solidFill>
              </a:rPr>
              <a:t>• 也没有表达结合方向</a:t>
            </a:r>
          </a:p>
        </p:txBody>
      </p:sp>
      <p:sp>
        <p:nvSpPr>
          <p:cNvPr id="14" name="takeaway-band-24">
            <a:extLst>
              <a:ext uri="{FF2B5EF4-FFF2-40B4-BE49-F238E27FC236}">
                <a16:creationId xmlns:a16="http://schemas.microsoft.com/office/drawing/2014/main" id="{B3BDAF98-17C7-4A3E-B1C2-2556FCA27E65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15" name="takeaway-24">
            <a:extLst>
              <a:ext uri="{FF2B5EF4-FFF2-40B4-BE49-F238E27FC236}">
                <a16:creationId xmlns:a16="http://schemas.microsoft.com/office/drawing/2014/main" id="{504F5CA7-E266-465A-BC33-C02712DCA9E6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C4384D"/>
                </a:solidFill>
              </a:defRPr>
            </a:pPr>
            <a:r>
              <a:rPr sz="1463" b="1">
                <a:solidFill>
                  <a:srgbClr val="C4384D"/>
                </a:solidFill>
              </a:rPr>
              <a:t>简洁文法不一定能给出唯一结构。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5AB55966-FA28-BC73-EA9E-53DF014DF033}" type="slidenum">
              <a:t>26</a:t>
            </a:fld>
            <a:endParaRPr/>
          </a:p>
        </p:txBody>
      </p:sp>
      <p:sp>
        <p:nvSpPr>
          <p:cNvPr id="5" name="title-27">
            <a:extLst>
              <a:ext uri="{FF2B5EF4-FFF2-40B4-BE49-F238E27FC236}">
                <a16:creationId xmlns:a16="http://schemas.microsoft.com/office/drawing/2014/main" id="{F61AE95C-A109-40B9-A3ED-F301D9E4F189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同一个 Token Stream 有两种最左推导</a:t>
            </a:r>
          </a:p>
        </p:txBody>
      </p:sp>
      <p:sp>
        <p:nvSpPr>
          <p:cNvPr id="6" name="subtitle-27">
            <a:extLst>
              <a:ext uri="{FF2B5EF4-FFF2-40B4-BE49-F238E27FC236}">
                <a16:creationId xmlns:a16="http://schemas.microsoft.com/office/drawing/2014/main" id="{087B13F4-B931-4A06-A57C-0B508F431042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两套推导都使用前面的文法，并且每一步都展开当前最左侧的 expr。</a:t>
            </a:r>
          </a:p>
        </p:txBody>
      </p:sp>
      <p:sp>
        <p:nvSpPr>
          <p:cNvPr id="7" name="def">
            <a:extLst>
              <a:ext uri="{FF2B5EF4-FFF2-40B4-BE49-F238E27FC236}">
                <a16:creationId xmlns:a16="http://schemas.microsoft.com/office/drawing/2014/main" id="{5ACB0EE4-6BBD-4F6D-8719-16921FF513BE}"/>
              </a:ext>
            </a:extLst>
          </p:cNvPr>
          <p:cNvSpPr>
            <a:spLocks noGrp="1"/>
          </p:cNvSpPr>
          <p:nvPr/>
        </p:nvSpPr>
        <p:spPr>
          <a:xfrm>
            <a:off x="590550" y="1809750"/>
            <a:ext cx="388620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500" b="1">
                <a:solidFill>
                  <a:srgbClr val="327C92"/>
                </a:solidFill>
              </a:rPr>
              <a:t>1 + (2 * 3)</a:t>
            </a:r>
          </a:p>
          <a:p>
            <a:pPr algn="l">
              <a:buNone/>
              <a:defRPr sz="1275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b="1">
                <a:solidFill>
                  <a:srgbClr val="327C92"/>
                </a:solidFill>
              </a:rPr>
              <a:t>expr</a:t>
            </a:r>
          </a:p>
          <a:p>
            <a:pPr algn="l">
              <a:buNone/>
              <a:defRPr sz="1275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t>⇒ </a:t>
            </a:r>
            <a:r>
              <a:rPr b="1">
                <a:solidFill>
                  <a:srgbClr val="327C92"/>
                </a:solidFill>
              </a:rPr>
              <a:t>expr</a:t>
            </a:r>
            <a:r>
              <a:t> PLUS expr</a:t>
            </a:r>
          </a:p>
          <a:p>
            <a:pPr algn="l">
              <a:buNone/>
              <a:defRPr sz="1275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t>⇒ INT PLUS </a:t>
            </a:r>
            <a:r>
              <a:rPr b="1">
                <a:solidFill>
                  <a:srgbClr val="327C92"/>
                </a:solidFill>
              </a:rPr>
              <a:t>expr</a:t>
            </a:r>
          </a:p>
          <a:p>
            <a:pPr algn="l">
              <a:buNone/>
              <a:defRPr sz="1275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t>⇒ INT PLUS </a:t>
            </a:r>
            <a:r>
              <a:rPr b="1">
                <a:solidFill>
                  <a:srgbClr val="327C92"/>
                </a:solidFill>
              </a:rPr>
              <a:t>expr</a:t>
            </a:r>
            <a:r>
              <a:t> STAR expr</a:t>
            </a:r>
          </a:p>
          <a:p>
            <a:pPr algn="l">
              <a:buNone/>
              <a:defRPr sz="1275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t>⇒ INT PLUS INT STAR </a:t>
            </a:r>
            <a:r>
              <a:rPr b="1">
                <a:solidFill>
                  <a:srgbClr val="327C92"/>
                </a:solidFill>
              </a:rPr>
              <a:t>expr</a:t>
            </a:r>
          </a:p>
          <a:p>
            <a:pPr algn="l">
              <a:buNone/>
              <a:defRPr sz="1275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t>⇒ INT PLUS INT STAR INT</a:t>
            </a:r>
          </a:p>
          <a:p>
            <a:pPr algn="l">
              <a:buNone/>
              <a:defRPr sz="1275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>
                <a:solidFill>
                  <a:srgbClr val="777777"/>
                </a:solidFill>
              </a:rPr>
              <a:t>↳ 对应源码：</a:t>
            </a:r>
            <a:r>
              <a:rPr b="1">
                <a:solidFill>
                  <a:srgbClr val="327C92"/>
                </a:solidFill>
              </a:rPr>
              <a:t>1 + 2 * 3</a:t>
            </a:r>
          </a:p>
        </p:txBody>
      </p:sp>
      <p:sp>
        <p:nvSpPr>
          <p:cNvPr id="8" name="equiv">
            <a:extLst>
              <a:ext uri="{FF2B5EF4-FFF2-40B4-BE49-F238E27FC236}">
                <a16:creationId xmlns:a16="http://schemas.microsoft.com/office/drawing/2014/main" id="{5184D6A2-92ED-463C-B5CC-07A2D70C3BC4}"/>
              </a:ext>
            </a:extLst>
          </p:cNvPr>
          <p:cNvSpPr>
            <a:spLocks noGrp="1"/>
          </p:cNvSpPr>
          <p:nvPr/>
        </p:nvSpPr>
        <p:spPr>
          <a:xfrm>
            <a:off x="4667250" y="1809750"/>
            <a:ext cx="3886200" cy="2571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75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500" b="1">
                <a:solidFill>
                  <a:srgbClr val="C4384D"/>
                </a:solidFill>
              </a:rPr>
              <a:t>(1 + 2) * 3</a:t>
            </a:r>
          </a:p>
          <a:p>
            <a:pPr algn="l">
              <a:buNone/>
              <a:defRPr sz="1275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b="1">
                <a:solidFill>
                  <a:srgbClr val="C4384D"/>
                </a:solidFill>
              </a:rPr>
              <a:t>expr</a:t>
            </a:r>
          </a:p>
          <a:p>
            <a:pPr algn="l">
              <a:buNone/>
              <a:defRPr sz="1275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t>⇒ </a:t>
            </a:r>
            <a:r>
              <a:rPr b="1">
                <a:solidFill>
                  <a:srgbClr val="C4384D"/>
                </a:solidFill>
              </a:rPr>
              <a:t>expr</a:t>
            </a:r>
            <a:r>
              <a:t> STAR expr</a:t>
            </a:r>
          </a:p>
          <a:p>
            <a:pPr algn="l">
              <a:buNone/>
              <a:defRPr sz="1275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t>⇒ </a:t>
            </a:r>
            <a:r>
              <a:rPr b="1">
                <a:solidFill>
                  <a:srgbClr val="C4384D"/>
                </a:solidFill>
              </a:rPr>
              <a:t>expr</a:t>
            </a:r>
            <a:r>
              <a:t> PLUS expr STAR expr</a:t>
            </a:r>
          </a:p>
          <a:p>
            <a:pPr algn="l">
              <a:buNone/>
              <a:defRPr sz="1275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t>⇒ INT PLUS </a:t>
            </a:r>
            <a:r>
              <a:rPr b="1">
                <a:solidFill>
                  <a:srgbClr val="C4384D"/>
                </a:solidFill>
              </a:rPr>
              <a:t>expr</a:t>
            </a:r>
            <a:r>
              <a:t> STAR expr</a:t>
            </a:r>
          </a:p>
          <a:p>
            <a:pPr algn="l">
              <a:buNone/>
              <a:defRPr sz="1275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t>⇒ INT PLUS INT STAR </a:t>
            </a:r>
            <a:r>
              <a:rPr b="1">
                <a:solidFill>
                  <a:srgbClr val="C4384D"/>
                </a:solidFill>
              </a:rPr>
              <a:t>expr</a:t>
            </a:r>
          </a:p>
          <a:p>
            <a:pPr algn="l">
              <a:buNone/>
              <a:defRPr sz="1275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t>⇒ INT PLUS INT STAR INT</a:t>
            </a:r>
          </a:p>
          <a:p>
            <a:pPr algn="l">
              <a:buNone/>
              <a:defRPr sz="1275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>
                <a:solidFill>
                  <a:srgbClr val="777777"/>
                </a:solidFill>
              </a:rPr>
              <a:t>↳ 对应源码：</a:t>
            </a:r>
            <a:r>
              <a:rPr b="1">
                <a:solidFill>
                  <a:srgbClr val="C4384D"/>
                </a:solidFill>
              </a:rPr>
              <a:t>1 + 2 * 3</a:t>
            </a:r>
          </a:p>
        </p:txBody>
      </p:sp>
      <p:sp>
        <p:nvSpPr>
          <p:cNvPr id="9" name="takeaway-band-27">
            <a:extLst>
              <a:ext uri="{FF2B5EF4-FFF2-40B4-BE49-F238E27FC236}">
                <a16:creationId xmlns:a16="http://schemas.microsoft.com/office/drawing/2014/main" id="{00B87980-23E9-4D62-897D-E24AB2E4D44A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10" name="takeaway-27">
            <a:extLst>
              <a:ext uri="{FF2B5EF4-FFF2-40B4-BE49-F238E27FC236}">
                <a16:creationId xmlns:a16="http://schemas.microsoft.com/office/drawing/2014/main" id="{83AF0D30-A0FB-42FD-AADE-658D1C8D8E08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C4384D"/>
                </a:solidFill>
              </a:defRPr>
            </a:pPr>
            <a:r>
              <a:rPr sz="1463" b="1">
                <a:solidFill>
                  <a:srgbClr val="C4384D"/>
                </a:solidFill>
              </a:rPr>
              <a:t>两套推导都始终展开最左非终结符，却形成了不同的 Parse Tree。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02F15020-66A7-620A-7B7A-C05C4312DEAE}" type="slidenum">
              <a:t>27</a:t>
            </a:fld>
            <a:endParaRPr/>
          </a:p>
        </p:txBody>
      </p:sp>
      <p:sp>
        <p:nvSpPr>
          <p:cNvPr id="5" name="title-25">
            <a:extLst>
              <a:ext uri="{FF2B5EF4-FFF2-40B4-BE49-F238E27FC236}">
                <a16:creationId xmlns:a16="http://schemas.microsoft.com/office/drawing/2014/main" id="{6AA48476-518E-4BBA-BC40-AA9B6DCCAD7A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不同推导产生的结合性歧义会导致不同计算结果</a:t>
            </a:r>
          </a:p>
        </p:txBody>
      </p:sp>
      <p:sp>
        <p:nvSpPr>
          <p:cNvPr id="6" name="subtitle-25">
            <a:extLst>
              <a:ext uri="{FF2B5EF4-FFF2-40B4-BE49-F238E27FC236}">
                <a16:creationId xmlns:a16="http://schemas.microsoft.com/office/drawing/2014/main" id="{214A3167-FBCC-4CFD-A29B-3D9E4E2FF90D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同一个 `10 - 3 - 2` 可以构造两棵合法语法树。</a:t>
            </a:r>
          </a:p>
        </p:txBody>
      </p:sp>
      <p:sp>
        <p:nvSpPr>
          <p:cNvPr id="7" name="assoc-l">
            <a:extLst>
              <a:ext uri="{FF2B5EF4-FFF2-40B4-BE49-F238E27FC236}">
                <a16:creationId xmlns:a16="http://schemas.microsoft.com/office/drawing/2014/main" id="{DFECC5B7-FD29-45D3-8651-58E1B46FF1FC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3524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327C92"/>
                </a:solidFill>
              </a:defRPr>
            </a:pPr>
            <a:r>
              <a:rPr sz="1650" b="1">
                <a:solidFill>
                  <a:srgbClr val="327C92"/>
                </a:solidFill>
              </a:rPr>
              <a:t>(10 - 3) - 2 = 5</a:t>
            </a:r>
          </a:p>
        </p:txBody>
      </p:sp>
      <p:sp>
        <p:nvSpPr>
          <p:cNvPr id="8" name="assoc-r">
            <a:extLst>
              <a:ext uri="{FF2B5EF4-FFF2-40B4-BE49-F238E27FC236}">
                <a16:creationId xmlns:a16="http://schemas.microsoft.com/office/drawing/2014/main" id="{3FEDF180-9B39-48AD-9E25-D8636D244FD6}"/>
              </a:ext>
            </a:extLst>
          </p:cNvPr>
          <p:cNvSpPr>
            <a:spLocks noGrp="1"/>
          </p:cNvSpPr>
          <p:nvPr/>
        </p:nvSpPr>
        <p:spPr>
          <a:xfrm>
            <a:off x="4953000" y="1571625"/>
            <a:ext cx="3524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C4384D"/>
                </a:solidFill>
              </a:defRPr>
            </a:pPr>
            <a:r>
              <a:rPr sz="1650" b="1">
                <a:solidFill>
                  <a:srgbClr val="C4384D"/>
                </a:solidFill>
              </a:rPr>
              <a:t>10 - (3 - 2) = 9</a:t>
            </a:r>
          </a:p>
        </p:txBody>
      </p:sp>
      <p:sp>
        <p:nvSpPr>
          <p:cNvPr id="9" name="assoc-left-a">
            <a:extLst>
              <a:ext uri="{FF2B5EF4-FFF2-40B4-BE49-F238E27FC236}">
                <a16:creationId xmlns:a16="http://schemas.microsoft.com/office/drawing/2014/main" id="{445EAF05-0114-42CE-A680-1E3FEE30661D}"/>
              </a:ext>
            </a:extLst>
          </p:cNvPr>
          <p:cNvSpPr>
            <a:spLocks noGrp="1"/>
          </p:cNvSpPr>
          <p:nvPr/>
        </p:nvSpPr>
        <p:spPr>
          <a:xfrm flipH="1">
            <a:off x="1381125" y="2524125"/>
            <a:ext cx="100012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10" name="assoc-left-b">
            <a:extLst>
              <a:ext uri="{FF2B5EF4-FFF2-40B4-BE49-F238E27FC236}">
                <a16:creationId xmlns:a16="http://schemas.microsoft.com/office/drawing/2014/main" id="{D2DE85F9-56C2-4E35-A431-F43E11330EDB}"/>
              </a:ext>
            </a:extLst>
          </p:cNvPr>
          <p:cNvSpPr>
            <a:spLocks noGrp="1"/>
          </p:cNvSpPr>
          <p:nvPr/>
        </p:nvSpPr>
        <p:spPr>
          <a:xfrm>
            <a:off x="2381250" y="2524125"/>
            <a:ext cx="100012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11" name="assoc-left-c">
            <a:extLst>
              <a:ext uri="{FF2B5EF4-FFF2-40B4-BE49-F238E27FC236}">
                <a16:creationId xmlns:a16="http://schemas.microsoft.com/office/drawing/2014/main" id="{700EC6E0-D6CB-49CA-96C7-21A53381355D}"/>
              </a:ext>
            </a:extLst>
          </p:cNvPr>
          <p:cNvSpPr>
            <a:spLocks noGrp="1"/>
          </p:cNvSpPr>
          <p:nvPr/>
        </p:nvSpPr>
        <p:spPr>
          <a:xfrm flipH="1">
            <a:off x="857250" y="3209925"/>
            <a:ext cx="52387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12" name="assoc-left-d">
            <a:extLst>
              <a:ext uri="{FF2B5EF4-FFF2-40B4-BE49-F238E27FC236}">
                <a16:creationId xmlns:a16="http://schemas.microsoft.com/office/drawing/2014/main" id="{20D84292-8FBA-4558-8989-D76182423431}"/>
              </a:ext>
            </a:extLst>
          </p:cNvPr>
          <p:cNvSpPr>
            <a:spLocks noGrp="1"/>
          </p:cNvSpPr>
          <p:nvPr/>
        </p:nvSpPr>
        <p:spPr>
          <a:xfrm>
            <a:off x="1381125" y="3209925"/>
            <a:ext cx="52387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13" name="assoc-left-root">
            <a:extLst>
              <a:ext uri="{FF2B5EF4-FFF2-40B4-BE49-F238E27FC236}">
                <a16:creationId xmlns:a16="http://schemas.microsoft.com/office/drawing/2014/main" id="{13C87515-CC9E-47FB-81EE-0DAFB4A30ACD}"/>
              </a:ext>
            </a:extLst>
          </p:cNvPr>
          <p:cNvSpPr>
            <a:spLocks noGrp="1"/>
          </p:cNvSpPr>
          <p:nvPr/>
        </p:nvSpPr>
        <p:spPr>
          <a:xfrm>
            <a:off x="2105025" y="2143125"/>
            <a:ext cx="552450" cy="381000"/>
          </a:xfrm>
          <a:prstGeom prst="roundRect">
            <a:avLst>
              <a:gd name="adj" fmla="val 20000"/>
            </a:avLst>
          </a:prstGeom>
          <a:solidFill>
            <a:srgbClr val="FCEDEF"/>
          </a:solidFill>
          <a:ln w="13335">
            <a:solidFill>
              <a:srgbClr val="C4384D"/>
            </a:solidFill>
            <a:prstDash val="solid"/>
          </a:ln>
        </p:spPr>
      </p:sp>
      <p:sp>
        <p:nvSpPr>
          <p:cNvPr id="14" name="assoc-left-root-text">
            <a:extLst>
              <a:ext uri="{FF2B5EF4-FFF2-40B4-BE49-F238E27FC236}">
                <a16:creationId xmlns:a16="http://schemas.microsoft.com/office/drawing/2014/main" id="{A4E53AD2-22EC-43AC-81C3-2E60E244B75C}"/>
              </a:ext>
            </a:extLst>
          </p:cNvPr>
          <p:cNvSpPr>
            <a:spLocks noGrp="1"/>
          </p:cNvSpPr>
          <p:nvPr/>
        </p:nvSpPr>
        <p:spPr>
          <a:xfrm>
            <a:off x="2105025" y="2143125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C4384D"/>
                </a:solidFill>
              </a:defRPr>
            </a:pPr>
            <a:r>
              <a:rPr sz="1275" b="1">
                <a:solidFill>
                  <a:srgbClr val="C4384D"/>
                </a:solidFill>
              </a:rPr>
              <a:t>-</a:t>
            </a:r>
          </a:p>
        </p:txBody>
      </p:sp>
      <p:sp>
        <p:nvSpPr>
          <p:cNvPr id="15" name="assoc-left-left">
            <a:extLst>
              <a:ext uri="{FF2B5EF4-FFF2-40B4-BE49-F238E27FC236}">
                <a16:creationId xmlns:a16="http://schemas.microsoft.com/office/drawing/2014/main" id="{7957C6D6-BAE4-4B5F-BE5C-965E502E2127}"/>
              </a:ext>
            </a:extLst>
          </p:cNvPr>
          <p:cNvSpPr>
            <a:spLocks noGrp="1"/>
          </p:cNvSpPr>
          <p:nvPr/>
        </p:nvSpPr>
        <p:spPr>
          <a:xfrm>
            <a:off x="1104900" y="2828925"/>
            <a:ext cx="552450" cy="381000"/>
          </a:xfrm>
          <a:prstGeom prst="roundRect">
            <a:avLst>
              <a:gd name="adj" fmla="val 20000"/>
            </a:avLst>
          </a:prstGeom>
          <a:solidFill>
            <a:srgbClr val="EDF6F8"/>
          </a:solidFill>
          <a:ln w="13335">
            <a:solidFill>
              <a:srgbClr val="327C92"/>
            </a:solidFill>
            <a:prstDash val="solid"/>
          </a:ln>
        </p:spPr>
      </p:sp>
      <p:sp>
        <p:nvSpPr>
          <p:cNvPr id="16" name="assoc-left-left-text">
            <a:extLst>
              <a:ext uri="{FF2B5EF4-FFF2-40B4-BE49-F238E27FC236}">
                <a16:creationId xmlns:a16="http://schemas.microsoft.com/office/drawing/2014/main" id="{727D089B-1EB8-4E7F-90B6-9320727D9D32}"/>
              </a:ext>
            </a:extLst>
          </p:cNvPr>
          <p:cNvSpPr>
            <a:spLocks noGrp="1"/>
          </p:cNvSpPr>
          <p:nvPr/>
        </p:nvSpPr>
        <p:spPr>
          <a:xfrm>
            <a:off x="1104900" y="2828925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327C92"/>
                </a:solidFill>
              </a:defRPr>
            </a:pPr>
            <a:r>
              <a:rPr sz="1275" b="1">
                <a:solidFill>
                  <a:srgbClr val="327C92"/>
                </a:solidFill>
              </a:rPr>
              <a:t>-</a:t>
            </a:r>
          </a:p>
        </p:txBody>
      </p:sp>
      <p:sp>
        <p:nvSpPr>
          <p:cNvPr id="17" name="assoc-left-right">
            <a:extLst>
              <a:ext uri="{FF2B5EF4-FFF2-40B4-BE49-F238E27FC236}">
                <a16:creationId xmlns:a16="http://schemas.microsoft.com/office/drawing/2014/main" id="{44494B54-52D4-426C-9D99-92AF1C1C29AB}"/>
              </a:ext>
            </a:extLst>
          </p:cNvPr>
          <p:cNvSpPr>
            <a:spLocks noGrp="1"/>
          </p:cNvSpPr>
          <p:nvPr/>
        </p:nvSpPr>
        <p:spPr>
          <a:xfrm>
            <a:off x="3133725" y="2828925"/>
            <a:ext cx="4953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18" name="assoc-left-right-text">
            <a:extLst>
              <a:ext uri="{FF2B5EF4-FFF2-40B4-BE49-F238E27FC236}">
                <a16:creationId xmlns:a16="http://schemas.microsoft.com/office/drawing/2014/main" id="{7221308F-B4C3-43A9-8D7E-7E2BA5FDBEDB}"/>
              </a:ext>
            </a:extLst>
          </p:cNvPr>
          <p:cNvSpPr>
            <a:spLocks noGrp="1"/>
          </p:cNvSpPr>
          <p:nvPr/>
        </p:nvSpPr>
        <p:spPr>
          <a:xfrm>
            <a:off x="3133725" y="2828925"/>
            <a:ext cx="4953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2</a:t>
            </a:r>
          </a:p>
        </p:txBody>
      </p:sp>
      <p:sp>
        <p:nvSpPr>
          <p:cNvPr id="19" name="assoc-left-ll">
            <a:extLst>
              <a:ext uri="{FF2B5EF4-FFF2-40B4-BE49-F238E27FC236}">
                <a16:creationId xmlns:a16="http://schemas.microsoft.com/office/drawing/2014/main" id="{6BCE5662-7E59-4865-9B2B-FBDEE93E5740}"/>
              </a:ext>
            </a:extLst>
          </p:cNvPr>
          <p:cNvSpPr>
            <a:spLocks noGrp="1"/>
          </p:cNvSpPr>
          <p:nvPr/>
        </p:nvSpPr>
        <p:spPr>
          <a:xfrm>
            <a:off x="581025" y="3514725"/>
            <a:ext cx="55245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20" name="assoc-left-ll-text">
            <a:extLst>
              <a:ext uri="{FF2B5EF4-FFF2-40B4-BE49-F238E27FC236}">
                <a16:creationId xmlns:a16="http://schemas.microsoft.com/office/drawing/2014/main" id="{15D95E4B-F402-4E1F-B1F7-C09529068815}"/>
              </a:ext>
            </a:extLst>
          </p:cNvPr>
          <p:cNvSpPr>
            <a:spLocks noGrp="1"/>
          </p:cNvSpPr>
          <p:nvPr/>
        </p:nvSpPr>
        <p:spPr>
          <a:xfrm>
            <a:off x="581025" y="3514725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10</a:t>
            </a:r>
          </a:p>
        </p:txBody>
      </p:sp>
      <p:sp>
        <p:nvSpPr>
          <p:cNvPr id="21" name="assoc-left-lr">
            <a:extLst>
              <a:ext uri="{FF2B5EF4-FFF2-40B4-BE49-F238E27FC236}">
                <a16:creationId xmlns:a16="http://schemas.microsoft.com/office/drawing/2014/main" id="{A002BD5E-99AF-40EC-8260-C65FA652990E}"/>
              </a:ext>
            </a:extLst>
          </p:cNvPr>
          <p:cNvSpPr>
            <a:spLocks noGrp="1"/>
          </p:cNvSpPr>
          <p:nvPr/>
        </p:nvSpPr>
        <p:spPr>
          <a:xfrm>
            <a:off x="1657350" y="3514725"/>
            <a:ext cx="4953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22" name="assoc-left-lr-text">
            <a:extLst>
              <a:ext uri="{FF2B5EF4-FFF2-40B4-BE49-F238E27FC236}">
                <a16:creationId xmlns:a16="http://schemas.microsoft.com/office/drawing/2014/main" id="{76172CCF-284E-4D4A-8DD1-EBB35DE1543E}"/>
              </a:ext>
            </a:extLst>
          </p:cNvPr>
          <p:cNvSpPr>
            <a:spLocks noGrp="1"/>
          </p:cNvSpPr>
          <p:nvPr/>
        </p:nvSpPr>
        <p:spPr>
          <a:xfrm>
            <a:off x="1657350" y="3514725"/>
            <a:ext cx="4953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23" name="assoc-right-a">
            <a:extLst>
              <a:ext uri="{FF2B5EF4-FFF2-40B4-BE49-F238E27FC236}">
                <a16:creationId xmlns:a16="http://schemas.microsoft.com/office/drawing/2014/main" id="{E9CF277A-2A71-4B9F-902B-B260BFDC4D99}"/>
              </a:ext>
            </a:extLst>
          </p:cNvPr>
          <p:cNvSpPr>
            <a:spLocks noGrp="1"/>
          </p:cNvSpPr>
          <p:nvPr/>
        </p:nvSpPr>
        <p:spPr>
          <a:xfrm flipH="1">
            <a:off x="5762625" y="2524125"/>
            <a:ext cx="100012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24" name="assoc-right-b">
            <a:extLst>
              <a:ext uri="{FF2B5EF4-FFF2-40B4-BE49-F238E27FC236}">
                <a16:creationId xmlns:a16="http://schemas.microsoft.com/office/drawing/2014/main" id="{03834048-9F34-42FF-A6A6-A3A9657D2774}"/>
              </a:ext>
            </a:extLst>
          </p:cNvPr>
          <p:cNvSpPr>
            <a:spLocks noGrp="1"/>
          </p:cNvSpPr>
          <p:nvPr/>
        </p:nvSpPr>
        <p:spPr>
          <a:xfrm>
            <a:off x="6762750" y="2524125"/>
            <a:ext cx="100012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25" name="assoc-right-c">
            <a:extLst>
              <a:ext uri="{FF2B5EF4-FFF2-40B4-BE49-F238E27FC236}">
                <a16:creationId xmlns:a16="http://schemas.microsoft.com/office/drawing/2014/main" id="{4A5A7973-8453-496D-88DF-0D55CF5649F4}"/>
              </a:ext>
            </a:extLst>
          </p:cNvPr>
          <p:cNvSpPr>
            <a:spLocks noGrp="1"/>
          </p:cNvSpPr>
          <p:nvPr/>
        </p:nvSpPr>
        <p:spPr>
          <a:xfrm flipH="1">
            <a:off x="7239000" y="3209925"/>
            <a:ext cx="52387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26" name="assoc-right-d">
            <a:extLst>
              <a:ext uri="{FF2B5EF4-FFF2-40B4-BE49-F238E27FC236}">
                <a16:creationId xmlns:a16="http://schemas.microsoft.com/office/drawing/2014/main" id="{0BF5C750-4946-40BD-9C66-6A8767273E72}"/>
              </a:ext>
            </a:extLst>
          </p:cNvPr>
          <p:cNvSpPr>
            <a:spLocks noGrp="1"/>
          </p:cNvSpPr>
          <p:nvPr/>
        </p:nvSpPr>
        <p:spPr>
          <a:xfrm>
            <a:off x="7762875" y="3209925"/>
            <a:ext cx="52387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27" name="assoc-right-root">
            <a:extLst>
              <a:ext uri="{FF2B5EF4-FFF2-40B4-BE49-F238E27FC236}">
                <a16:creationId xmlns:a16="http://schemas.microsoft.com/office/drawing/2014/main" id="{2A9D22AE-039F-4098-A843-814652182A1D}"/>
              </a:ext>
            </a:extLst>
          </p:cNvPr>
          <p:cNvSpPr>
            <a:spLocks noGrp="1"/>
          </p:cNvSpPr>
          <p:nvPr/>
        </p:nvSpPr>
        <p:spPr>
          <a:xfrm>
            <a:off x="6486525" y="2143125"/>
            <a:ext cx="552450" cy="381000"/>
          </a:xfrm>
          <a:prstGeom prst="roundRect">
            <a:avLst>
              <a:gd name="adj" fmla="val 20000"/>
            </a:avLst>
          </a:prstGeom>
          <a:solidFill>
            <a:srgbClr val="FCEDEF"/>
          </a:solidFill>
          <a:ln w="13335">
            <a:solidFill>
              <a:srgbClr val="C4384D"/>
            </a:solidFill>
            <a:prstDash val="solid"/>
          </a:ln>
        </p:spPr>
      </p:sp>
      <p:sp>
        <p:nvSpPr>
          <p:cNvPr id="28" name="assoc-right-root-text">
            <a:extLst>
              <a:ext uri="{FF2B5EF4-FFF2-40B4-BE49-F238E27FC236}">
                <a16:creationId xmlns:a16="http://schemas.microsoft.com/office/drawing/2014/main" id="{86F2E7DA-DAEE-476B-93DC-516745646288}"/>
              </a:ext>
            </a:extLst>
          </p:cNvPr>
          <p:cNvSpPr>
            <a:spLocks noGrp="1"/>
          </p:cNvSpPr>
          <p:nvPr/>
        </p:nvSpPr>
        <p:spPr>
          <a:xfrm>
            <a:off x="6486525" y="2143125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C4384D"/>
                </a:solidFill>
              </a:defRPr>
            </a:pPr>
            <a:r>
              <a:rPr sz="1275" b="1">
                <a:solidFill>
                  <a:srgbClr val="C4384D"/>
                </a:solidFill>
              </a:rPr>
              <a:t>-</a:t>
            </a:r>
          </a:p>
        </p:txBody>
      </p:sp>
      <p:sp>
        <p:nvSpPr>
          <p:cNvPr id="29" name="assoc-right-left">
            <a:extLst>
              <a:ext uri="{FF2B5EF4-FFF2-40B4-BE49-F238E27FC236}">
                <a16:creationId xmlns:a16="http://schemas.microsoft.com/office/drawing/2014/main" id="{9F47DDFB-B8A6-4ACC-AE59-BD92156E528C}"/>
              </a:ext>
            </a:extLst>
          </p:cNvPr>
          <p:cNvSpPr>
            <a:spLocks noGrp="1"/>
          </p:cNvSpPr>
          <p:nvPr/>
        </p:nvSpPr>
        <p:spPr>
          <a:xfrm>
            <a:off x="5486400" y="2828925"/>
            <a:ext cx="55245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30" name="assoc-right-left-text">
            <a:extLst>
              <a:ext uri="{FF2B5EF4-FFF2-40B4-BE49-F238E27FC236}">
                <a16:creationId xmlns:a16="http://schemas.microsoft.com/office/drawing/2014/main" id="{E9348CB7-101C-46D8-B98A-580CCC0FA571}"/>
              </a:ext>
            </a:extLst>
          </p:cNvPr>
          <p:cNvSpPr>
            <a:spLocks noGrp="1"/>
          </p:cNvSpPr>
          <p:nvPr/>
        </p:nvSpPr>
        <p:spPr>
          <a:xfrm>
            <a:off x="5486400" y="2828925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10</a:t>
            </a:r>
          </a:p>
        </p:txBody>
      </p:sp>
      <p:sp>
        <p:nvSpPr>
          <p:cNvPr id="31" name="assoc-right-right">
            <a:extLst>
              <a:ext uri="{FF2B5EF4-FFF2-40B4-BE49-F238E27FC236}">
                <a16:creationId xmlns:a16="http://schemas.microsoft.com/office/drawing/2014/main" id="{AFF23889-9A78-4F66-8F4C-7DBDA2B5062A}"/>
              </a:ext>
            </a:extLst>
          </p:cNvPr>
          <p:cNvSpPr>
            <a:spLocks noGrp="1"/>
          </p:cNvSpPr>
          <p:nvPr/>
        </p:nvSpPr>
        <p:spPr>
          <a:xfrm>
            <a:off x="7486650" y="2828925"/>
            <a:ext cx="552450" cy="381000"/>
          </a:xfrm>
          <a:prstGeom prst="roundRect">
            <a:avLst>
              <a:gd name="adj" fmla="val 20000"/>
            </a:avLst>
          </a:prstGeom>
          <a:solidFill>
            <a:srgbClr val="EDF6F8"/>
          </a:solidFill>
          <a:ln w="13335">
            <a:solidFill>
              <a:srgbClr val="327C92"/>
            </a:solidFill>
            <a:prstDash val="solid"/>
          </a:ln>
        </p:spPr>
      </p:sp>
      <p:sp>
        <p:nvSpPr>
          <p:cNvPr id="32" name="assoc-right-right-text">
            <a:extLst>
              <a:ext uri="{FF2B5EF4-FFF2-40B4-BE49-F238E27FC236}">
                <a16:creationId xmlns:a16="http://schemas.microsoft.com/office/drawing/2014/main" id="{1251E22C-69A9-4963-AA00-E33827E85F57}"/>
              </a:ext>
            </a:extLst>
          </p:cNvPr>
          <p:cNvSpPr>
            <a:spLocks noGrp="1"/>
          </p:cNvSpPr>
          <p:nvPr/>
        </p:nvSpPr>
        <p:spPr>
          <a:xfrm>
            <a:off x="7486650" y="2828925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327C92"/>
                </a:solidFill>
              </a:defRPr>
            </a:pPr>
            <a:r>
              <a:rPr sz="1275" b="1">
                <a:solidFill>
                  <a:srgbClr val="327C92"/>
                </a:solidFill>
              </a:rPr>
              <a:t>-</a:t>
            </a:r>
          </a:p>
        </p:txBody>
      </p:sp>
      <p:sp>
        <p:nvSpPr>
          <p:cNvPr id="33" name="assoc-right-rl">
            <a:extLst>
              <a:ext uri="{FF2B5EF4-FFF2-40B4-BE49-F238E27FC236}">
                <a16:creationId xmlns:a16="http://schemas.microsoft.com/office/drawing/2014/main" id="{856E24B7-03EB-4F59-B464-F79D9ADEF788}"/>
              </a:ext>
            </a:extLst>
          </p:cNvPr>
          <p:cNvSpPr>
            <a:spLocks noGrp="1"/>
          </p:cNvSpPr>
          <p:nvPr/>
        </p:nvSpPr>
        <p:spPr>
          <a:xfrm>
            <a:off x="6991350" y="3514725"/>
            <a:ext cx="4953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34" name="assoc-right-rl-text">
            <a:extLst>
              <a:ext uri="{FF2B5EF4-FFF2-40B4-BE49-F238E27FC236}">
                <a16:creationId xmlns:a16="http://schemas.microsoft.com/office/drawing/2014/main" id="{0BC6FCEE-4261-4F60-B6E2-7247FAFD2D85}"/>
              </a:ext>
            </a:extLst>
          </p:cNvPr>
          <p:cNvSpPr>
            <a:spLocks noGrp="1"/>
          </p:cNvSpPr>
          <p:nvPr/>
        </p:nvSpPr>
        <p:spPr>
          <a:xfrm>
            <a:off x="6991350" y="3514725"/>
            <a:ext cx="4953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35" name="assoc-right-rr">
            <a:extLst>
              <a:ext uri="{FF2B5EF4-FFF2-40B4-BE49-F238E27FC236}">
                <a16:creationId xmlns:a16="http://schemas.microsoft.com/office/drawing/2014/main" id="{71D7AC02-381E-4CB2-AB08-B720883F0F0C}"/>
              </a:ext>
            </a:extLst>
          </p:cNvPr>
          <p:cNvSpPr>
            <a:spLocks noGrp="1"/>
          </p:cNvSpPr>
          <p:nvPr/>
        </p:nvSpPr>
        <p:spPr>
          <a:xfrm>
            <a:off x="8039100" y="3514725"/>
            <a:ext cx="4953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36" name="assoc-right-rr-text">
            <a:extLst>
              <a:ext uri="{FF2B5EF4-FFF2-40B4-BE49-F238E27FC236}">
                <a16:creationId xmlns:a16="http://schemas.microsoft.com/office/drawing/2014/main" id="{BF568D6B-C934-41E5-A2CC-802A9F493CCF}"/>
              </a:ext>
            </a:extLst>
          </p:cNvPr>
          <p:cNvSpPr>
            <a:spLocks noGrp="1"/>
          </p:cNvSpPr>
          <p:nvPr/>
        </p:nvSpPr>
        <p:spPr>
          <a:xfrm>
            <a:off x="8039100" y="3514725"/>
            <a:ext cx="4953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2</a:t>
            </a:r>
          </a:p>
        </p:txBody>
      </p:sp>
      <p:sp>
        <p:nvSpPr>
          <p:cNvPr id="37" name="takeaway-band-25">
            <a:extLst>
              <a:ext uri="{FF2B5EF4-FFF2-40B4-BE49-F238E27FC236}">
                <a16:creationId xmlns:a16="http://schemas.microsoft.com/office/drawing/2014/main" id="{0757A486-3EC8-4BD1-B73C-DE1BA0CDDA66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38" name="takeaway-25">
            <a:extLst>
              <a:ext uri="{FF2B5EF4-FFF2-40B4-BE49-F238E27FC236}">
                <a16:creationId xmlns:a16="http://schemas.microsoft.com/office/drawing/2014/main" id="{9D88E165-2A1E-47DF-9B11-88E077472CB9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C4384D"/>
                </a:solidFill>
              </a:defRPr>
            </a:pPr>
            <a:r>
              <a:rPr sz="1463" b="1">
                <a:solidFill>
                  <a:srgbClr val="C4384D"/>
                </a:solidFill>
              </a:rPr>
              <a:t>数学常识“减法左结合”不是自动进入编译器的；它是文法需要明确规定的语义。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68AD4375-9F50-F53A-6F9F-DD8473067C05}" type="slidenum">
              <a:t>28</a:t>
            </a:fld>
            <a:endParaRPr/>
          </a:p>
        </p:txBody>
      </p:sp>
      <p:sp>
        <p:nvSpPr>
          <p:cNvPr id="5" name="title-26">
            <a:extLst>
              <a:ext uri="{FF2B5EF4-FFF2-40B4-BE49-F238E27FC236}">
                <a16:creationId xmlns:a16="http://schemas.microsoft.com/office/drawing/2014/main" id="{03CFDE6A-BDBE-499D-A7D4-4C88ED29FDD3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另一种情况：优先级歧义</a:t>
            </a:r>
          </a:p>
        </p:txBody>
      </p:sp>
      <p:sp>
        <p:nvSpPr>
          <p:cNvPr id="6" name="subtitle-26">
            <a:extLst>
              <a:ext uri="{FF2B5EF4-FFF2-40B4-BE49-F238E27FC236}">
                <a16:creationId xmlns:a16="http://schemas.microsoft.com/office/drawing/2014/main" id="{DD54885A-F469-44D9-98D9-35758680EFC8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`1 + 2 * 3` 的两棵树分别得到 7 和 9。</a:t>
            </a:r>
          </a:p>
        </p:txBody>
      </p:sp>
      <p:sp>
        <p:nvSpPr>
          <p:cNvPr id="7" name="prec-l">
            <a:extLst>
              <a:ext uri="{FF2B5EF4-FFF2-40B4-BE49-F238E27FC236}">
                <a16:creationId xmlns:a16="http://schemas.microsoft.com/office/drawing/2014/main" id="{B37DD501-ED9A-43AD-A084-43B6D517E619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3524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327C92"/>
                </a:solidFill>
              </a:defRPr>
            </a:pPr>
            <a:r>
              <a:rPr sz="1650" b="1">
                <a:solidFill>
                  <a:srgbClr val="327C92"/>
                </a:solidFill>
              </a:rPr>
              <a:t>1 + (2 * 3) = 7</a:t>
            </a:r>
          </a:p>
        </p:txBody>
      </p:sp>
      <p:sp>
        <p:nvSpPr>
          <p:cNvPr id="8" name="prec-r">
            <a:extLst>
              <a:ext uri="{FF2B5EF4-FFF2-40B4-BE49-F238E27FC236}">
                <a16:creationId xmlns:a16="http://schemas.microsoft.com/office/drawing/2014/main" id="{AC5918B1-4AED-40C4-BEF2-BBC9FDD8E987}"/>
              </a:ext>
            </a:extLst>
          </p:cNvPr>
          <p:cNvSpPr>
            <a:spLocks noGrp="1"/>
          </p:cNvSpPr>
          <p:nvPr/>
        </p:nvSpPr>
        <p:spPr>
          <a:xfrm>
            <a:off x="4953000" y="1571625"/>
            <a:ext cx="3524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C4384D"/>
                </a:solidFill>
              </a:defRPr>
            </a:pPr>
            <a:r>
              <a:rPr sz="1650" b="1">
                <a:solidFill>
                  <a:srgbClr val="C4384D"/>
                </a:solidFill>
              </a:rPr>
              <a:t>(1 + 2) * 3 = 9</a:t>
            </a:r>
          </a:p>
        </p:txBody>
      </p:sp>
      <p:sp>
        <p:nvSpPr>
          <p:cNvPr id="9" name="prec-left-a">
            <a:extLst>
              <a:ext uri="{FF2B5EF4-FFF2-40B4-BE49-F238E27FC236}">
                <a16:creationId xmlns:a16="http://schemas.microsoft.com/office/drawing/2014/main" id="{1C94B6BE-8456-458E-A03E-62406ED97F15}"/>
              </a:ext>
            </a:extLst>
          </p:cNvPr>
          <p:cNvSpPr>
            <a:spLocks noGrp="1"/>
          </p:cNvSpPr>
          <p:nvPr/>
        </p:nvSpPr>
        <p:spPr>
          <a:xfrm flipH="1">
            <a:off x="1381125" y="2524125"/>
            <a:ext cx="100012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10" name="prec-left-b">
            <a:extLst>
              <a:ext uri="{FF2B5EF4-FFF2-40B4-BE49-F238E27FC236}">
                <a16:creationId xmlns:a16="http://schemas.microsoft.com/office/drawing/2014/main" id="{4B68D3E0-B138-49B8-BE0A-F43C5AFF9B15}"/>
              </a:ext>
            </a:extLst>
          </p:cNvPr>
          <p:cNvSpPr>
            <a:spLocks noGrp="1"/>
          </p:cNvSpPr>
          <p:nvPr/>
        </p:nvSpPr>
        <p:spPr>
          <a:xfrm>
            <a:off x="2381250" y="2524125"/>
            <a:ext cx="100012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11" name="prec-left-c">
            <a:extLst>
              <a:ext uri="{FF2B5EF4-FFF2-40B4-BE49-F238E27FC236}">
                <a16:creationId xmlns:a16="http://schemas.microsoft.com/office/drawing/2014/main" id="{3BF004DE-DCB0-4511-BDFE-21758D6E6C54}"/>
              </a:ext>
            </a:extLst>
          </p:cNvPr>
          <p:cNvSpPr>
            <a:spLocks noGrp="1"/>
          </p:cNvSpPr>
          <p:nvPr/>
        </p:nvSpPr>
        <p:spPr>
          <a:xfrm flipH="1">
            <a:off x="2857500" y="3209925"/>
            <a:ext cx="52387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12" name="prec-left-d">
            <a:extLst>
              <a:ext uri="{FF2B5EF4-FFF2-40B4-BE49-F238E27FC236}">
                <a16:creationId xmlns:a16="http://schemas.microsoft.com/office/drawing/2014/main" id="{8A73A256-482F-436A-B9F0-7BA3855DCFBA}"/>
              </a:ext>
            </a:extLst>
          </p:cNvPr>
          <p:cNvSpPr>
            <a:spLocks noGrp="1"/>
          </p:cNvSpPr>
          <p:nvPr/>
        </p:nvSpPr>
        <p:spPr>
          <a:xfrm>
            <a:off x="3381375" y="3209925"/>
            <a:ext cx="52387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13" name="prec-left-root">
            <a:extLst>
              <a:ext uri="{FF2B5EF4-FFF2-40B4-BE49-F238E27FC236}">
                <a16:creationId xmlns:a16="http://schemas.microsoft.com/office/drawing/2014/main" id="{725A9B4D-FDED-4CE1-8E7C-991C0DEA6A24}"/>
              </a:ext>
            </a:extLst>
          </p:cNvPr>
          <p:cNvSpPr>
            <a:spLocks noGrp="1"/>
          </p:cNvSpPr>
          <p:nvPr/>
        </p:nvSpPr>
        <p:spPr>
          <a:xfrm>
            <a:off x="2105025" y="2143125"/>
            <a:ext cx="552450" cy="381000"/>
          </a:xfrm>
          <a:prstGeom prst="roundRect">
            <a:avLst>
              <a:gd name="adj" fmla="val 20000"/>
            </a:avLst>
          </a:prstGeom>
          <a:solidFill>
            <a:srgbClr val="FCEDEF"/>
          </a:solidFill>
          <a:ln w="13335">
            <a:solidFill>
              <a:srgbClr val="C4384D"/>
            </a:solidFill>
            <a:prstDash val="solid"/>
          </a:ln>
        </p:spPr>
      </p:sp>
      <p:sp>
        <p:nvSpPr>
          <p:cNvPr id="14" name="prec-left-root-text">
            <a:extLst>
              <a:ext uri="{FF2B5EF4-FFF2-40B4-BE49-F238E27FC236}">
                <a16:creationId xmlns:a16="http://schemas.microsoft.com/office/drawing/2014/main" id="{8C040DF2-C936-4A3C-AED9-AC209F7480BD}"/>
              </a:ext>
            </a:extLst>
          </p:cNvPr>
          <p:cNvSpPr>
            <a:spLocks noGrp="1"/>
          </p:cNvSpPr>
          <p:nvPr/>
        </p:nvSpPr>
        <p:spPr>
          <a:xfrm>
            <a:off x="2105025" y="2143125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C4384D"/>
                </a:solidFill>
              </a:defRPr>
            </a:pPr>
            <a:r>
              <a:rPr sz="1275" b="1">
                <a:solidFill>
                  <a:srgbClr val="C4384D"/>
                </a:solidFill>
              </a:rPr>
              <a:t>+</a:t>
            </a:r>
          </a:p>
        </p:txBody>
      </p:sp>
      <p:sp>
        <p:nvSpPr>
          <p:cNvPr id="15" name="prec-left-left">
            <a:extLst>
              <a:ext uri="{FF2B5EF4-FFF2-40B4-BE49-F238E27FC236}">
                <a16:creationId xmlns:a16="http://schemas.microsoft.com/office/drawing/2014/main" id="{1CB8D167-5533-4F80-A4DA-BE94D04E71CB}"/>
              </a:ext>
            </a:extLst>
          </p:cNvPr>
          <p:cNvSpPr>
            <a:spLocks noGrp="1"/>
          </p:cNvSpPr>
          <p:nvPr/>
        </p:nvSpPr>
        <p:spPr>
          <a:xfrm>
            <a:off x="1133475" y="2828925"/>
            <a:ext cx="4953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16" name="prec-left-left-text">
            <a:extLst>
              <a:ext uri="{FF2B5EF4-FFF2-40B4-BE49-F238E27FC236}">
                <a16:creationId xmlns:a16="http://schemas.microsoft.com/office/drawing/2014/main" id="{DCE4409F-4700-4183-9CB3-CE35BFB8E50A}"/>
              </a:ext>
            </a:extLst>
          </p:cNvPr>
          <p:cNvSpPr>
            <a:spLocks noGrp="1"/>
          </p:cNvSpPr>
          <p:nvPr/>
        </p:nvSpPr>
        <p:spPr>
          <a:xfrm>
            <a:off x="1133475" y="2828925"/>
            <a:ext cx="4953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1</a:t>
            </a:r>
          </a:p>
        </p:txBody>
      </p:sp>
      <p:sp>
        <p:nvSpPr>
          <p:cNvPr id="17" name="prec-left-right">
            <a:extLst>
              <a:ext uri="{FF2B5EF4-FFF2-40B4-BE49-F238E27FC236}">
                <a16:creationId xmlns:a16="http://schemas.microsoft.com/office/drawing/2014/main" id="{D59D050C-F5E3-4AA0-98A9-A7000F2EEE19}"/>
              </a:ext>
            </a:extLst>
          </p:cNvPr>
          <p:cNvSpPr>
            <a:spLocks noGrp="1"/>
          </p:cNvSpPr>
          <p:nvPr/>
        </p:nvSpPr>
        <p:spPr>
          <a:xfrm>
            <a:off x="3105150" y="2828925"/>
            <a:ext cx="552450" cy="381000"/>
          </a:xfrm>
          <a:prstGeom prst="roundRect">
            <a:avLst>
              <a:gd name="adj" fmla="val 20000"/>
            </a:avLst>
          </a:prstGeom>
          <a:solidFill>
            <a:srgbClr val="EDF6F8"/>
          </a:solidFill>
          <a:ln w="13335">
            <a:solidFill>
              <a:srgbClr val="327C92"/>
            </a:solidFill>
            <a:prstDash val="solid"/>
          </a:ln>
        </p:spPr>
      </p:sp>
      <p:sp>
        <p:nvSpPr>
          <p:cNvPr id="18" name="prec-left-right-text">
            <a:extLst>
              <a:ext uri="{FF2B5EF4-FFF2-40B4-BE49-F238E27FC236}">
                <a16:creationId xmlns:a16="http://schemas.microsoft.com/office/drawing/2014/main" id="{D7E15CB7-1433-4484-9A6E-56444197C004}"/>
              </a:ext>
            </a:extLst>
          </p:cNvPr>
          <p:cNvSpPr>
            <a:spLocks noGrp="1"/>
          </p:cNvSpPr>
          <p:nvPr/>
        </p:nvSpPr>
        <p:spPr>
          <a:xfrm>
            <a:off x="3105150" y="2828925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327C92"/>
                </a:solidFill>
              </a:defRPr>
            </a:pPr>
            <a:r>
              <a:rPr sz="1275" b="1">
                <a:solidFill>
                  <a:srgbClr val="327C92"/>
                </a:solidFill>
              </a:rPr>
              <a:t>*</a:t>
            </a:r>
          </a:p>
        </p:txBody>
      </p:sp>
      <p:sp>
        <p:nvSpPr>
          <p:cNvPr id="19" name="prec-left-rl">
            <a:extLst>
              <a:ext uri="{FF2B5EF4-FFF2-40B4-BE49-F238E27FC236}">
                <a16:creationId xmlns:a16="http://schemas.microsoft.com/office/drawing/2014/main" id="{E1E86D00-138C-4E46-9CAD-8C59F184A081}"/>
              </a:ext>
            </a:extLst>
          </p:cNvPr>
          <p:cNvSpPr>
            <a:spLocks noGrp="1"/>
          </p:cNvSpPr>
          <p:nvPr/>
        </p:nvSpPr>
        <p:spPr>
          <a:xfrm>
            <a:off x="2609850" y="3514725"/>
            <a:ext cx="4953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20" name="prec-left-rl-text">
            <a:extLst>
              <a:ext uri="{FF2B5EF4-FFF2-40B4-BE49-F238E27FC236}">
                <a16:creationId xmlns:a16="http://schemas.microsoft.com/office/drawing/2014/main" id="{ADAB91B9-698E-49E1-92F1-44CF73999055}"/>
              </a:ext>
            </a:extLst>
          </p:cNvPr>
          <p:cNvSpPr>
            <a:spLocks noGrp="1"/>
          </p:cNvSpPr>
          <p:nvPr/>
        </p:nvSpPr>
        <p:spPr>
          <a:xfrm>
            <a:off x="2609850" y="3514725"/>
            <a:ext cx="4953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2</a:t>
            </a:r>
          </a:p>
        </p:txBody>
      </p:sp>
      <p:sp>
        <p:nvSpPr>
          <p:cNvPr id="21" name="prec-left-rr">
            <a:extLst>
              <a:ext uri="{FF2B5EF4-FFF2-40B4-BE49-F238E27FC236}">
                <a16:creationId xmlns:a16="http://schemas.microsoft.com/office/drawing/2014/main" id="{DF28F8B6-E524-4A5A-8797-150F34223F32}"/>
              </a:ext>
            </a:extLst>
          </p:cNvPr>
          <p:cNvSpPr>
            <a:spLocks noGrp="1"/>
          </p:cNvSpPr>
          <p:nvPr/>
        </p:nvSpPr>
        <p:spPr>
          <a:xfrm>
            <a:off x="3657600" y="3514725"/>
            <a:ext cx="4953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22" name="prec-left-rr-text">
            <a:extLst>
              <a:ext uri="{FF2B5EF4-FFF2-40B4-BE49-F238E27FC236}">
                <a16:creationId xmlns:a16="http://schemas.microsoft.com/office/drawing/2014/main" id="{EDACAC99-CC7D-46BE-A989-FF8C411CD01C}"/>
              </a:ext>
            </a:extLst>
          </p:cNvPr>
          <p:cNvSpPr>
            <a:spLocks noGrp="1"/>
          </p:cNvSpPr>
          <p:nvPr/>
        </p:nvSpPr>
        <p:spPr>
          <a:xfrm>
            <a:off x="3657600" y="3514725"/>
            <a:ext cx="4953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23" name="prec-right-a">
            <a:extLst>
              <a:ext uri="{FF2B5EF4-FFF2-40B4-BE49-F238E27FC236}">
                <a16:creationId xmlns:a16="http://schemas.microsoft.com/office/drawing/2014/main" id="{619B587F-9ECC-4B4C-B943-8DE23C1B0C65}"/>
              </a:ext>
            </a:extLst>
          </p:cNvPr>
          <p:cNvSpPr>
            <a:spLocks noGrp="1"/>
          </p:cNvSpPr>
          <p:nvPr/>
        </p:nvSpPr>
        <p:spPr>
          <a:xfrm flipH="1">
            <a:off x="5762625" y="2524125"/>
            <a:ext cx="100012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24" name="prec-right-b">
            <a:extLst>
              <a:ext uri="{FF2B5EF4-FFF2-40B4-BE49-F238E27FC236}">
                <a16:creationId xmlns:a16="http://schemas.microsoft.com/office/drawing/2014/main" id="{C0CF8207-172B-4A8F-96F5-90F05B4F2821}"/>
              </a:ext>
            </a:extLst>
          </p:cNvPr>
          <p:cNvSpPr>
            <a:spLocks noGrp="1"/>
          </p:cNvSpPr>
          <p:nvPr/>
        </p:nvSpPr>
        <p:spPr>
          <a:xfrm>
            <a:off x="6762750" y="2524125"/>
            <a:ext cx="100012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25" name="prec-right-c">
            <a:extLst>
              <a:ext uri="{FF2B5EF4-FFF2-40B4-BE49-F238E27FC236}">
                <a16:creationId xmlns:a16="http://schemas.microsoft.com/office/drawing/2014/main" id="{CC33B9CC-BDA8-48B1-8CAE-1C99EF280997}"/>
              </a:ext>
            </a:extLst>
          </p:cNvPr>
          <p:cNvSpPr>
            <a:spLocks noGrp="1"/>
          </p:cNvSpPr>
          <p:nvPr/>
        </p:nvSpPr>
        <p:spPr>
          <a:xfrm flipH="1">
            <a:off x="5238750" y="3209925"/>
            <a:ext cx="52387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26" name="prec-right-d">
            <a:extLst>
              <a:ext uri="{FF2B5EF4-FFF2-40B4-BE49-F238E27FC236}">
                <a16:creationId xmlns:a16="http://schemas.microsoft.com/office/drawing/2014/main" id="{84BD9790-9D0C-49E7-B3E1-F548840E1DBC}"/>
              </a:ext>
            </a:extLst>
          </p:cNvPr>
          <p:cNvSpPr>
            <a:spLocks noGrp="1"/>
          </p:cNvSpPr>
          <p:nvPr/>
        </p:nvSpPr>
        <p:spPr>
          <a:xfrm>
            <a:off x="5762625" y="3209925"/>
            <a:ext cx="52387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27" name="prec-right-root">
            <a:extLst>
              <a:ext uri="{FF2B5EF4-FFF2-40B4-BE49-F238E27FC236}">
                <a16:creationId xmlns:a16="http://schemas.microsoft.com/office/drawing/2014/main" id="{96ADF967-A13D-4606-8DA0-A0DB2060AB1B}"/>
              </a:ext>
            </a:extLst>
          </p:cNvPr>
          <p:cNvSpPr>
            <a:spLocks noGrp="1"/>
          </p:cNvSpPr>
          <p:nvPr/>
        </p:nvSpPr>
        <p:spPr>
          <a:xfrm>
            <a:off x="6486525" y="2143125"/>
            <a:ext cx="552450" cy="381000"/>
          </a:xfrm>
          <a:prstGeom prst="roundRect">
            <a:avLst>
              <a:gd name="adj" fmla="val 20000"/>
            </a:avLst>
          </a:prstGeom>
          <a:solidFill>
            <a:srgbClr val="FCEDEF"/>
          </a:solidFill>
          <a:ln w="13335">
            <a:solidFill>
              <a:srgbClr val="C4384D"/>
            </a:solidFill>
            <a:prstDash val="solid"/>
          </a:ln>
        </p:spPr>
      </p:sp>
      <p:sp>
        <p:nvSpPr>
          <p:cNvPr id="28" name="prec-right-root-text">
            <a:extLst>
              <a:ext uri="{FF2B5EF4-FFF2-40B4-BE49-F238E27FC236}">
                <a16:creationId xmlns:a16="http://schemas.microsoft.com/office/drawing/2014/main" id="{DA2DD091-4F34-4549-9729-630938FB1A13}"/>
              </a:ext>
            </a:extLst>
          </p:cNvPr>
          <p:cNvSpPr>
            <a:spLocks noGrp="1"/>
          </p:cNvSpPr>
          <p:nvPr/>
        </p:nvSpPr>
        <p:spPr>
          <a:xfrm>
            <a:off x="6486525" y="2143125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C4384D"/>
                </a:solidFill>
              </a:defRPr>
            </a:pPr>
            <a:r>
              <a:rPr sz="1275" b="1">
                <a:solidFill>
                  <a:srgbClr val="C4384D"/>
                </a:solidFill>
              </a:rPr>
              <a:t>*</a:t>
            </a:r>
          </a:p>
        </p:txBody>
      </p:sp>
      <p:sp>
        <p:nvSpPr>
          <p:cNvPr id="29" name="prec-right-left">
            <a:extLst>
              <a:ext uri="{FF2B5EF4-FFF2-40B4-BE49-F238E27FC236}">
                <a16:creationId xmlns:a16="http://schemas.microsoft.com/office/drawing/2014/main" id="{E6A45BB8-4149-4F8C-BC9C-604259BE9595}"/>
              </a:ext>
            </a:extLst>
          </p:cNvPr>
          <p:cNvSpPr>
            <a:spLocks noGrp="1"/>
          </p:cNvSpPr>
          <p:nvPr/>
        </p:nvSpPr>
        <p:spPr>
          <a:xfrm>
            <a:off x="5486400" y="2828925"/>
            <a:ext cx="552450" cy="381000"/>
          </a:xfrm>
          <a:prstGeom prst="roundRect">
            <a:avLst>
              <a:gd name="adj" fmla="val 20000"/>
            </a:avLst>
          </a:prstGeom>
          <a:solidFill>
            <a:srgbClr val="EDF6F8"/>
          </a:solidFill>
          <a:ln w="13335">
            <a:solidFill>
              <a:srgbClr val="327C92"/>
            </a:solidFill>
            <a:prstDash val="solid"/>
          </a:ln>
        </p:spPr>
      </p:sp>
      <p:sp>
        <p:nvSpPr>
          <p:cNvPr id="30" name="prec-right-left-text">
            <a:extLst>
              <a:ext uri="{FF2B5EF4-FFF2-40B4-BE49-F238E27FC236}">
                <a16:creationId xmlns:a16="http://schemas.microsoft.com/office/drawing/2014/main" id="{A8B60032-F6A8-454B-A290-74E8BB7CA5B8}"/>
              </a:ext>
            </a:extLst>
          </p:cNvPr>
          <p:cNvSpPr>
            <a:spLocks noGrp="1"/>
          </p:cNvSpPr>
          <p:nvPr/>
        </p:nvSpPr>
        <p:spPr>
          <a:xfrm>
            <a:off x="5486400" y="2828925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327C92"/>
                </a:solidFill>
              </a:defRPr>
            </a:pPr>
            <a:r>
              <a:rPr sz="1275" b="1">
                <a:solidFill>
                  <a:srgbClr val="327C92"/>
                </a:solidFill>
              </a:rPr>
              <a:t>+</a:t>
            </a:r>
          </a:p>
        </p:txBody>
      </p:sp>
      <p:sp>
        <p:nvSpPr>
          <p:cNvPr id="31" name="prec-right-right">
            <a:extLst>
              <a:ext uri="{FF2B5EF4-FFF2-40B4-BE49-F238E27FC236}">
                <a16:creationId xmlns:a16="http://schemas.microsoft.com/office/drawing/2014/main" id="{40342EFD-E1C3-407D-95C5-D383F8551AE4}"/>
              </a:ext>
            </a:extLst>
          </p:cNvPr>
          <p:cNvSpPr>
            <a:spLocks noGrp="1"/>
          </p:cNvSpPr>
          <p:nvPr/>
        </p:nvSpPr>
        <p:spPr>
          <a:xfrm>
            <a:off x="7515225" y="2828925"/>
            <a:ext cx="4953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32" name="prec-right-right-text">
            <a:extLst>
              <a:ext uri="{FF2B5EF4-FFF2-40B4-BE49-F238E27FC236}">
                <a16:creationId xmlns:a16="http://schemas.microsoft.com/office/drawing/2014/main" id="{0FAD7204-C65C-4818-A1DE-8127FAF60E05}"/>
              </a:ext>
            </a:extLst>
          </p:cNvPr>
          <p:cNvSpPr>
            <a:spLocks noGrp="1"/>
          </p:cNvSpPr>
          <p:nvPr/>
        </p:nvSpPr>
        <p:spPr>
          <a:xfrm>
            <a:off x="7515225" y="2828925"/>
            <a:ext cx="4953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33" name="prec-right-ll">
            <a:extLst>
              <a:ext uri="{FF2B5EF4-FFF2-40B4-BE49-F238E27FC236}">
                <a16:creationId xmlns:a16="http://schemas.microsoft.com/office/drawing/2014/main" id="{09382090-08F2-4214-8FE0-DC34FE6A3D68}"/>
              </a:ext>
            </a:extLst>
          </p:cNvPr>
          <p:cNvSpPr>
            <a:spLocks noGrp="1"/>
          </p:cNvSpPr>
          <p:nvPr/>
        </p:nvSpPr>
        <p:spPr>
          <a:xfrm>
            <a:off x="4991100" y="3514725"/>
            <a:ext cx="4953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34" name="prec-right-ll-text">
            <a:extLst>
              <a:ext uri="{FF2B5EF4-FFF2-40B4-BE49-F238E27FC236}">
                <a16:creationId xmlns:a16="http://schemas.microsoft.com/office/drawing/2014/main" id="{BBDD227B-EF14-4B0F-A91A-50E430E94B32}"/>
              </a:ext>
            </a:extLst>
          </p:cNvPr>
          <p:cNvSpPr>
            <a:spLocks noGrp="1"/>
          </p:cNvSpPr>
          <p:nvPr/>
        </p:nvSpPr>
        <p:spPr>
          <a:xfrm>
            <a:off x="4991100" y="3514725"/>
            <a:ext cx="4953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1</a:t>
            </a:r>
          </a:p>
        </p:txBody>
      </p:sp>
      <p:sp>
        <p:nvSpPr>
          <p:cNvPr id="35" name="prec-right-lr">
            <a:extLst>
              <a:ext uri="{FF2B5EF4-FFF2-40B4-BE49-F238E27FC236}">
                <a16:creationId xmlns:a16="http://schemas.microsoft.com/office/drawing/2014/main" id="{4255C129-6B86-4F4E-9A77-BE96519BC557}"/>
              </a:ext>
            </a:extLst>
          </p:cNvPr>
          <p:cNvSpPr>
            <a:spLocks noGrp="1"/>
          </p:cNvSpPr>
          <p:nvPr/>
        </p:nvSpPr>
        <p:spPr>
          <a:xfrm>
            <a:off x="6038850" y="3514725"/>
            <a:ext cx="4953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36" name="prec-right-lr-text">
            <a:extLst>
              <a:ext uri="{FF2B5EF4-FFF2-40B4-BE49-F238E27FC236}">
                <a16:creationId xmlns:a16="http://schemas.microsoft.com/office/drawing/2014/main" id="{F5E10981-166B-42CF-A346-0CBF5A94E3FB}"/>
              </a:ext>
            </a:extLst>
          </p:cNvPr>
          <p:cNvSpPr>
            <a:spLocks noGrp="1"/>
          </p:cNvSpPr>
          <p:nvPr/>
        </p:nvSpPr>
        <p:spPr>
          <a:xfrm>
            <a:off x="6038850" y="3514725"/>
            <a:ext cx="4953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2</a:t>
            </a:r>
          </a:p>
        </p:txBody>
      </p:sp>
      <p:sp>
        <p:nvSpPr>
          <p:cNvPr id="37" name="takeaway-band-26">
            <a:extLst>
              <a:ext uri="{FF2B5EF4-FFF2-40B4-BE49-F238E27FC236}">
                <a16:creationId xmlns:a16="http://schemas.microsoft.com/office/drawing/2014/main" id="{D3545EFD-F34A-4345-B35D-A474E9AD201C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38" name="takeaway-26">
            <a:extLst>
              <a:ext uri="{FF2B5EF4-FFF2-40B4-BE49-F238E27FC236}">
                <a16:creationId xmlns:a16="http://schemas.microsoft.com/office/drawing/2014/main" id="{7BCA68D4-9663-4CB5-994B-86B44E019341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C4384D"/>
                </a:solidFill>
              </a:defRPr>
            </a:pPr>
            <a:r>
              <a:rPr sz="1463" b="1">
                <a:solidFill>
                  <a:srgbClr val="C4384D"/>
                </a:solidFill>
              </a:rPr>
              <a:t>“乘法优先于加法”也必须进入文法或解析策略。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1680313-6E64-04FF-399A-57B7CADE95A9}" type="slidenum">
              <a:rPr/>
              <a:t>29</a:t>
            </a:fld>
            <a:endParaRPr/>
          </a:p>
        </p:txBody>
      </p:sp>
      <p:sp>
        <p:nvSpPr>
          <p:cNvPr id="5" name="title-27">
            <a:extLst>
              <a:ext uri="{FF2B5EF4-FFF2-40B4-BE49-F238E27FC236}">
                <a16:creationId xmlns:a16="http://schemas.microsoft.com/office/drawing/2014/main" id="{F61AE95C-A109-40B9-A3ED-F301D9E4F189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歧义的正式定义</a:t>
            </a:r>
          </a:p>
        </p:txBody>
      </p:sp>
      <p:sp>
        <p:nvSpPr>
          <p:cNvPr id="6" name="subtitle-27">
            <a:extLst>
              <a:ext uri="{FF2B5EF4-FFF2-40B4-BE49-F238E27FC236}">
                <a16:creationId xmlns:a16="http://schemas.microsoft.com/office/drawing/2014/main" id="{087B13F4-B931-4A06-A57C-0B508F431042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只需要存在一个字符串拥有两棵不同语法树，这份文法就是歧义的。</a:t>
            </a:r>
          </a:p>
        </p:txBody>
      </p:sp>
      <p:sp>
        <p:nvSpPr>
          <p:cNvPr id="7" name="def">
            <a:extLst>
              <a:ext uri="{FF2B5EF4-FFF2-40B4-BE49-F238E27FC236}">
                <a16:creationId xmlns:a16="http://schemas.microsoft.com/office/drawing/2014/main" id="{5ACB0EE4-6BBD-4F6D-8719-16921FF513BE}"/>
              </a:ext>
            </a:extLst>
          </p:cNvPr>
          <p:cNvSpPr>
            <a:spLocks noGrp="1"/>
          </p:cNvSpPr>
          <p:nvPr/>
        </p:nvSpPr>
        <p:spPr>
          <a:xfrm>
            <a:off x="952500" y="1714500"/>
            <a:ext cx="72390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800" b="1">
                <a:solidFill>
                  <a:srgbClr val="454545"/>
                </a:solidFill>
              </a:defRPr>
            </a:pPr>
            <a:r>
              <a:rPr sz="1800" b="1">
                <a:solidFill>
                  <a:srgbClr val="454545"/>
                </a:solidFill>
              </a:rPr>
              <a:t>Grammar G is ambiguous</a:t>
            </a:r>
          </a:p>
          <a:p>
            <a:pPr algn="ctr">
              <a:buNone/>
              <a:defRPr sz="1800" b="1">
                <a:solidFill>
                  <a:srgbClr val="454545"/>
                </a:solidFill>
              </a:defRPr>
            </a:pPr>
            <a:r>
              <a:rPr sz="1800" b="1">
                <a:solidFill>
                  <a:srgbClr val="454545"/>
                </a:solidFill>
              </a:rPr>
              <a:t>iff ∃ w ∈ L(G), w has more than one parse tree.</a:t>
            </a:r>
          </a:p>
        </p:txBody>
      </p:sp>
      <p:sp>
        <p:nvSpPr>
          <p:cNvPr id="8" name="equiv">
            <a:extLst>
              <a:ext uri="{FF2B5EF4-FFF2-40B4-BE49-F238E27FC236}">
                <a16:creationId xmlns:a16="http://schemas.microsoft.com/office/drawing/2014/main" id="{5184D6A2-92ED-463C-B5CC-07A2D70C3BC4}"/>
              </a:ext>
            </a:extLst>
          </p:cNvPr>
          <p:cNvSpPr>
            <a:spLocks noGrp="1"/>
          </p:cNvSpPr>
          <p:nvPr/>
        </p:nvSpPr>
        <p:spPr>
          <a:xfrm>
            <a:off x="1238250" y="3190875"/>
            <a:ext cx="666750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>
                <a:solidFill>
                  <a:srgbClr val="C4384D"/>
                </a:solidFill>
              </a:defRPr>
            </a:pPr>
            <a:r>
              <a:rPr sz="1650">
                <a:solidFill>
                  <a:srgbClr val="C4384D"/>
                </a:solidFill>
              </a:rPr>
              <a:t>等价地：同一个 w 存在两个不同的最左推导；</a:t>
            </a:r>
          </a:p>
          <a:p>
            <a:pPr algn="ctr">
              <a:buNone/>
              <a:defRPr sz="1650">
                <a:solidFill>
                  <a:srgbClr val="C4384D"/>
                </a:solidFill>
              </a:defRPr>
            </a:pPr>
            <a:r>
              <a:rPr sz="1650">
                <a:solidFill>
                  <a:srgbClr val="C4384D"/>
                </a:solidFill>
              </a:rPr>
              <a:t>也等价于存在两个不同的最右推导。</a:t>
            </a:r>
          </a:p>
        </p:txBody>
      </p:sp>
      <p:sp>
        <p:nvSpPr>
          <p:cNvPr id="9" name="takeaway-band-27">
            <a:extLst>
              <a:ext uri="{FF2B5EF4-FFF2-40B4-BE49-F238E27FC236}">
                <a16:creationId xmlns:a16="http://schemas.microsoft.com/office/drawing/2014/main" id="{00B87980-23E9-4D62-897D-E24AB2E4D44A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10" name="takeaway-27">
            <a:extLst>
              <a:ext uri="{FF2B5EF4-FFF2-40B4-BE49-F238E27FC236}">
                <a16:creationId xmlns:a16="http://schemas.microsoft.com/office/drawing/2014/main" id="{83AF0D30-A0FB-42FD-AADE-658D1C8D8E08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C4384D"/>
                </a:solidFill>
              </a:defRPr>
            </a:pPr>
            <a:r>
              <a:rPr sz="1463" b="1">
                <a:solidFill>
                  <a:srgbClr val="C4384D"/>
                </a:solidFill>
              </a:rPr>
              <a:t>“最左/最右”只规定先展开哪个非终结符，不表示结合方向或语义正确。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AC94AA4-3966-028C-CD66-AF84B1780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上一讲回顾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4DC9644-5BA4-7AA0-D2D0-22558A532E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从词法规约到自动生成词法分析器</a:t>
            </a:r>
            <a:endParaRPr dirty="0"/>
          </a:p>
          <a:p>
            <a:pPr>
              <a:buFont typeface="Arial"/>
              <a:buChar char="•"/>
            </a:pPr>
            <a:r>
              <a:rPr sz="2000" b="0" dirty="0">
                <a:solidFill>
                  <a:schemeClr val="bg1">
                    <a:lumMod val="65000"/>
                  </a:schemeClr>
                </a:solidFill>
              </a:rPr>
              <a:t>Regex -&gt; NFA: </a:t>
            </a:r>
            <a:r>
              <a:rPr sz="2000" b="0" dirty="0" err="1">
                <a:solidFill>
                  <a:schemeClr val="bg1">
                    <a:lumMod val="65000"/>
                  </a:schemeClr>
                </a:solidFill>
              </a:rPr>
              <a:t>四条规则分别映射（Thompson构造</a:t>
            </a:r>
            <a:r>
              <a:rPr sz="2000" b="0" dirty="0">
                <a:solidFill>
                  <a:schemeClr val="bg1">
                    <a:lumMod val="65000"/>
                  </a:schemeClr>
                </a:solidFill>
              </a:rPr>
              <a:t>）</a:t>
            </a:r>
          </a:p>
          <a:p>
            <a:pPr>
              <a:buFont typeface="Arial"/>
              <a:buChar char="•"/>
            </a:pPr>
            <a:r>
              <a:rPr sz="2000" b="0" dirty="0">
                <a:solidFill>
                  <a:schemeClr val="bg1">
                    <a:lumMod val="65000"/>
                  </a:schemeClr>
                </a:solidFill>
              </a:rPr>
              <a:t>NFA-&gt;DFA: </a:t>
            </a:r>
            <a:r>
              <a:rPr sz="2000" b="0" dirty="0" err="1">
                <a:solidFill>
                  <a:schemeClr val="bg1">
                    <a:lumMod val="65000"/>
                  </a:schemeClr>
                </a:solidFill>
              </a:rPr>
              <a:t>将ε可达看作集合（closure</a:t>
            </a:r>
            <a:r>
              <a:rPr sz="2000" b="0" dirty="0">
                <a:solidFill>
                  <a:schemeClr val="bg1">
                    <a:lumMod val="65000"/>
                  </a:schemeClr>
                </a:solidFill>
              </a:rPr>
              <a:t>），</a:t>
            </a:r>
            <a:r>
              <a:rPr sz="2000" b="0" dirty="0" err="1">
                <a:solidFill>
                  <a:schemeClr val="bg1">
                    <a:lumMod val="65000"/>
                  </a:schemeClr>
                </a:solidFill>
              </a:rPr>
              <a:t>从集合出发沿着状态转移求解所有集合</a:t>
            </a:r>
            <a:endParaRPr lang="en-US" sz="2000" b="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buFont typeface="Arial"/>
              <a:buChar char="•"/>
            </a:pPr>
            <a:r>
              <a:rPr lang="en-US" sz="2000" b="0" dirty="0"/>
              <a:t>DFA</a:t>
            </a:r>
            <a:r>
              <a:rPr lang="zh-CN" altLang="en-US" sz="2000" b="0" dirty="0"/>
              <a:t>化简：接收状态一致，所有状态转移一致的节点可合并</a:t>
            </a:r>
            <a:endParaRPr lang="en-US" altLang="zh-CN" sz="2000" b="0" dirty="0"/>
          </a:p>
          <a:p>
            <a:pPr>
              <a:buFont typeface="Arial"/>
              <a:buChar char="•"/>
            </a:pPr>
            <a:r>
              <a:rPr lang="zh-CN" altLang="en-US" sz="2000" b="0" dirty="0"/>
              <a:t>自动生成代码：</a:t>
            </a:r>
            <a:r>
              <a:rPr lang="en-US" altLang="zh-CN" sz="2000" b="0" dirty="0"/>
              <a:t>DFA-&gt;</a:t>
            </a:r>
            <a:r>
              <a:rPr lang="zh-CN" altLang="en-US" sz="2000" b="0" dirty="0"/>
              <a:t>循环</a:t>
            </a:r>
            <a:r>
              <a:rPr lang="en-US" altLang="zh-CN" sz="2000" b="0" dirty="0"/>
              <a:t>+</a:t>
            </a:r>
            <a:r>
              <a:rPr lang="zh-CN" altLang="en-US" sz="2000" b="0" dirty="0"/>
              <a:t>转移表</a:t>
            </a:r>
            <a:endParaRPr b="0" dirty="0"/>
          </a:p>
          <a:p>
            <a:pPr>
              <a:buFont typeface="Arial"/>
              <a:buChar char="•"/>
            </a:pPr>
            <a:endParaRPr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5338E23-F254-8A41-90E0-92BE86550A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E361C3-C043-4A6E-BDCE-8DA1E7D90A3B}" type="slidenum">
              <a:rPr/>
              <a:t>30</a:t>
            </a:fld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F5FADC6-E6B4-1643-7397-F655484DECCF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上海交通大学并行与分布式系统研究所（IPADS@SJTU）</a:t>
            </a:r>
          </a:p>
        </p:txBody>
      </p:sp>
    </p:spTree>
    <p:extLst>
      <p:ext uri="{BB962C8B-B14F-4D97-AF65-F5344CB8AC3E}">
        <p14:creationId xmlns:p14="http://schemas.microsoft.com/office/powerpoint/2010/main" val="13736893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462584-AE9C-29A5-FE35-02E258F93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上一讲回顾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4A28506-F269-02DD-10F3-5691180F4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语法规约和语法树</a:t>
            </a:r>
            <a:endParaRPr dirty="0"/>
          </a:p>
          <a:p>
            <a:pPr>
              <a:buFont typeface="Arial"/>
              <a:buChar char="•"/>
            </a:pPr>
            <a:r>
              <a:rPr lang="zh-CN" altLang="en-US" sz="2000" b="0" dirty="0"/>
              <a:t>上下文无关文法（</a:t>
            </a:r>
            <a:r>
              <a:rPr lang="en-US" altLang="zh-CN" sz="2000" b="0" dirty="0"/>
              <a:t>CFG</a:t>
            </a:r>
            <a:r>
              <a:rPr lang="zh-CN" altLang="en-US" sz="2000" b="0" dirty="0"/>
              <a:t>）：终结</a:t>
            </a:r>
            <a:r>
              <a:rPr lang="en-US" altLang="zh-CN" sz="2000" b="0" dirty="0"/>
              <a:t>/</a:t>
            </a:r>
            <a:r>
              <a:rPr lang="zh-CN" altLang="en-US" sz="2000" b="0" dirty="0"/>
              <a:t>非终结符、启示符号、产生式</a:t>
            </a:r>
            <a:endParaRPr lang="en-US" altLang="zh-CN" sz="2000" b="0" dirty="0"/>
          </a:p>
          <a:p>
            <a:pPr lvl="1">
              <a:buFont typeface="Arial"/>
              <a:buChar char="•"/>
            </a:pPr>
            <a:r>
              <a:rPr lang="en-US" altLang="zh-CN" sz="1600" dirty="0"/>
              <a:t>CFG</a:t>
            </a:r>
            <a:r>
              <a:rPr lang="zh-CN" altLang="en-US" sz="1600" dirty="0"/>
              <a:t>可以递归定义，表达能力强于正则表达式</a:t>
            </a:r>
            <a:endParaRPr sz="1600" b="0" dirty="0"/>
          </a:p>
          <a:p>
            <a:pPr>
              <a:buFont typeface="Arial"/>
              <a:buChar char="•"/>
            </a:pPr>
            <a:r>
              <a:rPr lang="zh-CN" altLang="en-US" sz="2000" b="0" dirty="0"/>
              <a:t>推导</a:t>
            </a:r>
            <a:r>
              <a:rPr sz="2000" b="0" dirty="0"/>
              <a:t>：</a:t>
            </a:r>
            <a:r>
              <a:rPr lang="zh-CN" altLang="en-US" sz="2000" b="0" dirty="0"/>
              <a:t>根据产生式规则展开一个非终结符，递归展开形成树结构</a:t>
            </a:r>
            <a:endParaRPr sz="2000" b="0" dirty="0"/>
          </a:p>
          <a:p>
            <a:pPr lvl="1">
              <a:buFont typeface="Arial"/>
              <a:buChar char="•"/>
            </a:pPr>
            <a:r>
              <a:rPr lang="zh-CN" altLang="en-US" sz="1600" b="0" dirty="0"/>
              <a:t>推导可以从左也可以从右，推导到全为终结符为止</a:t>
            </a:r>
            <a:endParaRPr lang="en-US" altLang="zh-CN" sz="1600" b="0" dirty="0"/>
          </a:p>
          <a:p>
            <a:pPr>
              <a:buFont typeface="Arial"/>
              <a:buChar char="•"/>
            </a:pPr>
            <a:r>
              <a:rPr lang="zh-CN" altLang="en-US" sz="2000" b="0" dirty="0"/>
              <a:t>歧义：同一方向推导出多棵树，表达含义存在差别</a:t>
            </a:r>
            <a:endParaRPr b="0" dirty="0"/>
          </a:p>
          <a:p>
            <a:pPr>
              <a:buFont typeface="Arial"/>
              <a:buChar char="•"/>
            </a:pPr>
            <a:endParaRPr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B15879-7D6F-4B63-1331-B27C322F359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DE361C3-C043-4A6E-BDCE-8DA1E7D90A3B}" type="slidenum">
              <a:rPr/>
              <a:t>31</a:t>
            </a:fld>
            <a:endParaRPr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15ADC7B-DC69-75FB-5CA6-B26E20303760}"/>
              </a:ext>
            </a:extLst>
          </p:cNvPr>
          <p:cNvSpPr>
            <a:spLocks noGrp="1"/>
          </p:cNvSpPr>
          <p:nvPr>
            <p:ph type="ftr" idx="3"/>
          </p:nvPr>
        </p:nvSpPr>
        <p:spPr/>
        <p:txBody>
          <a:bodyPr/>
          <a:lstStyle/>
          <a:p>
            <a:r>
              <a:t>上海交通大学并行与分布式系统研究所（IPADS@SJTU）</a:t>
            </a:r>
          </a:p>
        </p:txBody>
      </p:sp>
    </p:spTree>
    <p:extLst>
      <p:ext uri="{BB962C8B-B14F-4D97-AF65-F5344CB8AC3E}">
        <p14:creationId xmlns:p14="http://schemas.microsoft.com/office/powerpoint/2010/main" val="35417097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5FEBBBCE-9E16-527A-0EE3-E5839422D847}" type="slidenum">
              <a:rPr/>
              <a:t>32</a:t>
            </a:fld>
            <a:endParaRPr/>
          </a:p>
        </p:txBody>
      </p:sp>
      <p:sp>
        <p:nvSpPr>
          <p:cNvPr id="5" name="title-28">
            <a:extLst>
              <a:ext uri="{FF2B5EF4-FFF2-40B4-BE49-F238E27FC236}">
                <a16:creationId xmlns:a16="http://schemas.microsoft.com/office/drawing/2014/main" id="{03CE6BA0-B6F1-4F33-B613-B1548CEB652A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625" b="1">
                <a:solidFill>
                  <a:srgbClr val="C4384D"/>
                </a:solidFill>
              </a:defRPr>
            </a:pPr>
            <a:r>
              <a:rPr sz="2625" b="1">
                <a:solidFill>
                  <a:srgbClr val="C4384D"/>
                </a:solidFill>
              </a:rPr>
              <a:t>消除表达式歧义：把优先级写进文法层次</a:t>
            </a:r>
          </a:p>
        </p:txBody>
      </p:sp>
      <p:sp>
        <p:nvSpPr>
          <p:cNvPr id="6" name="subtitle-28">
            <a:extLst>
              <a:ext uri="{FF2B5EF4-FFF2-40B4-BE49-F238E27FC236}">
                <a16:creationId xmlns:a16="http://schemas.microsoft.com/office/drawing/2014/main" id="{EF170878-A0C7-4240-AC48-F013B6ECE0FB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>
              <a:buNone/>
              <a:defRPr sz="1575" b="1">
                <a:solidFill>
                  <a:srgbClr val="454545"/>
                </a:solidFill>
              </a:defRPr>
            </a:pPr>
            <a:r>
              <a:rPr sz="1575" b="1"/>
              <a:t>越靠近叶子的文法层级，表示的运算优先级越高</a:t>
            </a:r>
            <a:r>
              <a:rPr sz="1575" b="1">
                <a:solidFill>
                  <a:srgbClr val="454545"/>
                </a:solidFill>
              </a:rPr>
              <a:t>。</a:t>
            </a:r>
          </a:p>
        </p:txBody>
      </p:sp>
      <p:sp>
        <p:nvSpPr>
          <p:cNvPr id="7" name="grammar-left-heading-28">
            <a:extLst>
              <a:ext uri="{FF2B5EF4-FFF2-40B4-BE49-F238E27FC236}">
                <a16:creationId xmlns:a16="http://schemas.microsoft.com/office/drawing/2014/main" id="{FBB3804B-89D2-4907-BCB9-99974E7E1E78}"/>
              </a:ext>
            </a:extLst>
          </p:cNvPr>
          <p:cNvSpPr>
            <a:spLocks noGrp="1"/>
          </p:cNvSpPr>
          <p:nvPr/>
        </p:nvSpPr>
        <p:spPr>
          <a:xfrm>
            <a:off x="752475" y="1704975"/>
            <a:ext cx="34766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C4384D"/>
                </a:solidFill>
              </a:defRPr>
            </a:pPr>
            <a:r>
              <a:rPr sz="1650" b="1">
                <a:solidFill>
                  <a:srgbClr val="C4384D"/>
                </a:solidFill>
              </a:rPr>
              <a:t>文法规约</a:t>
            </a:r>
          </a:p>
        </p:txBody>
      </p:sp>
      <p:sp>
        <p:nvSpPr>
          <p:cNvPr id="8" name="grammar-right-heading-28">
            <a:extLst>
              <a:ext uri="{FF2B5EF4-FFF2-40B4-BE49-F238E27FC236}">
                <a16:creationId xmlns:a16="http://schemas.microsoft.com/office/drawing/2014/main" id="{7F97B281-B061-4659-BBE5-C7AEB11F34C3}"/>
              </a:ext>
            </a:extLst>
          </p:cNvPr>
          <p:cNvSpPr>
            <a:spLocks noGrp="1"/>
          </p:cNvSpPr>
          <p:nvPr/>
        </p:nvSpPr>
        <p:spPr>
          <a:xfrm>
            <a:off x="4857750" y="1704975"/>
            <a:ext cx="34766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C4384D"/>
                </a:solidFill>
              </a:defRPr>
            </a:pPr>
            <a:r>
              <a:rPr sz="1650" b="1">
                <a:solidFill>
                  <a:srgbClr val="C4384D"/>
                </a:solidFill>
              </a:rPr>
              <a:t>如何理解</a:t>
            </a:r>
          </a:p>
        </p:txBody>
      </p:sp>
      <p:sp>
        <p:nvSpPr>
          <p:cNvPr id="9" name="grammar-28-box">
            <a:extLst>
              <a:ext uri="{FF2B5EF4-FFF2-40B4-BE49-F238E27FC236}">
                <a16:creationId xmlns:a16="http://schemas.microsoft.com/office/drawing/2014/main" id="{55624CFB-D5C7-4C23-9295-0D790D8329A1}"/>
              </a:ext>
            </a:extLst>
          </p:cNvPr>
          <p:cNvSpPr>
            <a:spLocks noGrp="1"/>
          </p:cNvSpPr>
          <p:nvPr/>
        </p:nvSpPr>
        <p:spPr>
          <a:xfrm>
            <a:off x="647700" y="2095500"/>
            <a:ext cx="3714750" cy="2333625"/>
          </a:xfrm>
          <a:prstGeom prst="rect">
            <a:avLst/>
          </a:prstGeom>
          <a:solidFill>
            <a:srgbClr val="F1F2F3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10" name="grammar-28">
            <a:extLst>
              <a:ext uri="{FF2B5EF4-FFF2-40B4-BE49-F238E27FC236}">
                <a16:creationId xmlns:a16="http://schemas.microsoft.com/office/drawing/2014/main" id="{F15EC17E-98DF-4A3B-A754-8F7B9DB44015}"/>
              </a:ext>
            </a:extLst>
          </p:cNvPr>
          <p:cNvSpPr>
            <a:spLocks noGrp="1"/>
          </p:cNvSpPr>
          <p:nvPr/>
        </p:nvSpPr>
        <p:spPr>
          <a:xfrm>
            <a:off x="819150" y="2190750"/>
            <a:ext cx="337185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expr   → expr PLUS term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       | expr MINUS term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       | term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term   → term STAR factor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       | factor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factor → LPAREN expr RPAREN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       | INT</a:t>
            </a:r>
          </a:p>
        </p:txBody>
      </p:sp>
      <p:sp>
        <p:nvSpPr>
          <p:cNvPr id="11" name="grammar-notes-28-0">
            <a:extLst>
              <a:ext uri="{FF2B5EF4-FFF2-40B4-BE49-F238E27FC236}">
                <a16:creationId xmlns:a16="http://schemas.microsoft.com/office/drawing/2014/main" id="{62FD3CB1-9158-41CD-B754-97E0C9EAF397}"/>
              </a:ext>
            </a:extLst>
          </p:cNvPr>
          <p:cNvSpPr>
            <a:spLocks noGrp="1"/>
          </p:cNvSpPr>
          <p:nvPr/>
        </p:nvSpPr>
        <p:spPr>
          <a:xfrm>
            <a:off x="4857750" y="2143125"/>
            <a:ext cx="3524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454545"/>
                </a:solidFill>
              </a:defRPr>
            </a:pPr>
            <a:r>
              <a:rPr sz="1575" b="0">
                <a:solidFill>
                  <a:srgbClr val="454545"/>
                </a:solidFill>
              </a:rPr>
              <a:t>• expr 层处理 + 和 -</a:t>
            </a:r>
          </a:p>
        </p:txBody>
      </p:sp>
      <p:sp>
        <p:nvSpPr>
          <p:cNvPr id="12" name="grammar-notes-28-1">
            <a:extLst>
              <a:ext uri="{FF2B5EF4-FFF2-40B4-BE49-F238E27FC236}">
                <a16:creationId xmlns:a16="http://schemas.microsoft.com/office/drawing/2014/main" id="{94D97488-86F9-45EF-8321-6570BE2B827E}"/>
              </a:ext>
            </a:extLst>
          </p:cNvPr>
          <p:cNvSpPr>
            <a:spLocks noGrp="1"/>
          </p:cNvSpPr>
          <p:nvPr/>
        </p:nvSpPr>
        <p:spPr>
          <a:xfrm>
            <a:off x="4857750" y="2771775"/>
            <a:ext cx="3524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454545"/>
                </a:solidFill>
              </a:defRPr>
            </a:pPr>
            <a:r>
              <a:rPr sz="1575" b="0">
                <a:solidFill>
                  <a:srgbClr val="454545"/>
                </a:solidFill>
              </a:rPr>
              <a:t>• term 层处理 *</a:t>
            </a:r>
          </a:p>
        </p:txBody>
      </p:sp>
      <p:sp>
        <p:nvSpPr>
          <p:cNvPr id="13" name="grammar-notes-28-2">
            <a:extLst>
              <a:ext uri="{FF2B5EF4-FFF2-40B4-BE49-F238E27FC236}">
                <a16:creationId xmlns:a16="http://schemas.microsoft.com/office/drawing/2014/main" id="{9E755392-BA9B-4933-BB9A-18F4E79D84E6}"/>
              </a:ext>
            </a:extLst>
          </p:cNvPr>
          <p:cNvSpPr>
            <a:spLocks noGrp="1"/>
          </p:cNvSpPr>
          <p:nvPr/>
        </p:nvSpPr>
        <p:spPr>
          <a:xfrm>
            <a:off x="4857750" y="3400425"/>
            <a:ext cx="3524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454545"/>
                </a:solidFill>
              </a:defRPr>
            </a:pPr>
            <a:r>
              <a:rPr sz="1575" b="0">
                <a:solidFill>
                  <a:srgbClr val="454545"/>
                </a:solidFill>
              </a:rPr>
              <a:t>• factor 层处理括号与原子</a:t>
            </a:r>
          </a:p>
        </p:txBody>
      </p:sp>
      <p:sp>
        <p:nvSpPr>
          <p:cNvPr id="14" name="takeaway-band-28">
            <a:extLst>
              <a:ext uri="{FF2B5EF4-FFF2-40B4-BE49-F238E27FC236}">
                <a16:creationId xmlns:a16="http://schemas.microsoft.com/office/drawing/2014/main" id="{C5790908-8BB6-4361-B9F6-821AA568F4B5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15" name="takeaway-28">
            <a:extLst>
              <a:ext uri="{FF2B5EF4-FFF2-40B4-BE49-F238E27FC236}">
                <a16:creationId xmlns:a16="http://schemas.microsoft.com/office/drawing/2014/main" id="{B58DFBFE-E303-4CBF-AB02-6E1D7B679938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C4384D"/>
                </a:solidFill>
              </a:defRPr>
            </a:pPr>
            <a:r>
              <a:rPr sz="1463" b="1">
                <a:solidFill>
                  <a:srgbClr val="C4384D"/>
                </a:solidFill>
              </a:rPr>
              <a:t>文法结构直接规定：乘法先组成 term，再参与加减。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D172A7C5-A0CC-7B36-F236-345181E6AD72}" type="slidenum">
              <a:rPr/>
              <a:t>33</a:t>
            </a:fld>
            <a:endParaRPr/>
          </a:p>
        </p:txBody>
      </p:sp>
      <p:sp>
        <p:nvSpPr>
          <p:cNvPr id="5" name="title-29">
            <a:extLst>
              <a:ext uri="{FF2B5EF4-FFF2-40B4-BE49-F238E27FC236}">
                <a16:creationId xmlns:a16="http://schemas.microsoft.com/office/drawing/2014/main" id="{00A19DAF-D3F9-405D-9D29-1DE4DBD23323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改写后，`1 + 2 * 3` 只剩一种结构</a:t>
            </a:r>
          </a:p>
        </p:txBody>
      </p:sp>
      <p:sp>
        <p:nvSpPr>
          <p:cNvPr id="6" name="subtitle-29">
            <a:extLst>
              <a:ext uri="{FF2B5EF4-FFF2-40B4-BE49-F238E27FC236}">
                <a16:creationId xmlns:a16="http://schemas.microsoft.com/office/drawing/2014/main" id="{C76C0A03-D5CE-40C1-A1CB-B82D5668FD97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`2 * 3` 必须先成为 term，才能作为 expr 的右侧。</a:t>
            </a:r>
          </a:p>
        </p:txBody>
      </p:sp>
      <p:sp>
        <p:nvSpPr>
          <p:cNvPr id="7" name="unique-a">
            <a:extLst>
              <a:ext uri="{FF2B5EF4-FFF2-40B4-BE49-F238E27FC236}">
                <a16:creationId xmlns:a16="http://schemas.microsoft.com/office/drawing/2014/main" id="{44A8B00F-6F79-4514-BDD0-5EB9EAAC492F}"/>
              </a:ext>
            </a:extLst>
          </p:cNvPr>
          <p:cNvSpPr>
            <a:spLocks noGrp="1"/>
          </p:cNvSpPr>
          <p:nvPr/>
        </p:nvSpPr>
        <p:spPr>
          <a:xfrm flipH="1">
            <a:off x="3571875" y="2143125"/>
            <a:ext cx="100012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8" name="unique-b">
            <a:extLst>
              <a:ext uri="{FF2B5EF4-FFF2-40B4-BE49-F238E27FC236}">
                <a16:creationId xmlns:a16="http://schemas.microsoft.com/office/drawing/2014/main" id="{AAFCB3D7-5FE9-489F-B7D1-9B70C8819F60}"/>
              </a:ext>
            </a:extLst>
          </p:cNvPr>
          <p:cNvSpPr>
            <a:spLocks noGrp="1"/>
          </p:cNvSpPr>
          <p:nvPr/>
        </p:nvSpPr>
        <p:spPr>
          <a:xfrm>
            <a:off x="4572000" y="2143125"/>
            <a:ext cx="100012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9" name="unique-c">
            <a:extLst>
              <a:ext uri="{FF2B5EF4-FFF2-40B4-BE49-F238E27FC236}">
                <a16:creationId xmlns:a16="http://schemas.microsoft.com/office/drawing/2014/main" id="{B44527DF-4A3D-47E4-812D-7C2EA9997393}"/>
              </a:ext>
            </a:extLst>
          </p:cNvPr>
          <p:cNvSpPr>
            <a:spLocks noGrp="1"/>
          </p:cNvSpPr>
          <p:nvPr/>
        </p:nvSpPr>
        <p:spPr>
          <a:xfrm flipH="1">
            <a:off x="5048250" y="2828925"/>
            <a:ext cx="52387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10" name="unique-d">
            <a:extLst>
              <a:ext uri="{FF2B5EF4-FFF2-40B4-BE49-F238E27FC236}">
                <a16:creationId xmlns:a16="http://schemas.microsoft.com/office/drawing/2014/main" id="{6009ECEB-E20F-4984-A842-3D833FA90D2B}"/>
              </a:ext>
            </a:extLst>
          </p:cNvPr>
          <p:cNvSpPr>
            <a:spLocks noGrp="1"/>
          </p:cNvSpPr>
          <p:nvPr/>
        </p:nvSpPr>
        <p:spPr>
          <a:xfrm>
            <a:off x="5572125" y="2828925"/>
            <a:ext cx="523875" cy="304800"/>
          </a:xfrm>
          <a:prstGeom prst="line">
            <a:avLst/>
          </a:prstGeom>
          <a:ln w="17145">
            <a:solidFill>
              <a:srgbClr val="777777"/>
            </a:solidFill>
            <a:prstDash val="solid"/>
          </a:ln>
        </p:spPr>
      </p:sp>
      <p:sp>
        <p:nvSpPr>
          <p:cNvPr id="11" name="unique-root">
            <a:extLst>
              <a:ext uri="{FF2B5EF4-FFF2-40B4-BE49-F238E27FC236}">
                <a16:creationId xmlns:a16="http://schemas.microsoft.com/office/drawing/2014/main" id="{E9152CAD-7BEA-46A6-AD27-668076E15502}"/>
              </a:ext>
            </a:extLst>
          </p:cNvPr>
          <p:cNvSpPr>
            <a:spLocks noGrp="1"/>
          </p:cNvSpPr>
          <p:nvPr/>
        </p:nvSpPr>
        <p:spPr>
          <a:xfrm>
            <a:off x="4295775" y="1762125"/>
            <a:ext cx="552450" cy="381000"/>
          </a:xfrm>
          <a:prstGeom prst="roundRect">
            <a:avLst>
              <a:gd name="adj" fmla="val 20000"/>
            </a:avLst>
          </a:prstGeom>
          <a:solidFill>
            <a:srgbClr val="FCEDEF"/>
          </a:solidFill>
          <a:ln w="13335">
            <a:solidFill>
              <a:srgbClr val="C4384D"/>
            </a:solidFill>
            <a:prstDash val="solid"/>
          </a:ln>
        </p:spPr>
      </p:sp>
      <p:sp>
        <p:nvSpPr>
          <p:cNvPr id="12" name="unique-root-text">
            <a:extLst>
              <a:ext uri="{FF2B5EF4-FFF2-40B4-BE49-F238E27FC236}">
                <a16:creationId xmlns:a16="http://schemas.microsoft.com/office/drawing/2014/main" id="{D2ADE896-5B55-4B33-8C44-ADBAC2D41274}"/>
              </a:ext>
            </a:extLst>
          </p:cNvPr>
          <p:cNvSpPr>
            <a:spLocks noGrp="1"/>
          </p:cNvSpPr>
          <p:nvPr/>
        </p:nvSpPr>
        <p:spPr>
          <a:xfrm>
            <a:off x="4295775" y="1762125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C4384D"/>
                </a:solidFill>
              </a:defRPr>
            </a:pPr>
            <a:r>
              <a:rPr sz="1275" b="1">
                <a:solidFill>
                  <a:srgbClr val="C4384D"/>
                </a:solidFill>
              </a:rPr>
              <a:t>+</a:t>
            </a:r>
          </a:p>
        </p:txBody>
      </p:sp>
      <p:sp>
        <p:nvSpPr>
          <p:cNvPr id="13" name="unique-left">
            <a:extLst>
              <a:ext uri="{FF2B5EF4-FFF2-40B4-BE49-F238E27FC236}">
                <a16:creationId xmlns:a16="http://schemas.microsoft.com/office/drawing/2014/main" id="{81A4EC42-08E0-4520-974C-9EFC48A64C8E}"/>
              </a:ext>
            </a:extLst>
          </p:cNvPr>
          <p:cNvSpPr>
            <a:spLocks noGrp="1"/>
          </p:cNvSpPr>
          <p:nvPr/>
        </p:nvSpPr>
        <p:spPr>
          <a:xfrm>
            <a:off x="3324225" y="2447925"/>
            <a:ext cx="4953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14" name="unique-left-text">
            <a:extLst>
              <a:ext uri="{FF2B5EF4-FFF2-40B4-BE49-F238E27FC236}">
                <a16:creationId xmlns:a16="http://schemas.microsoft.com/office/drawing/2014/main" id="{61F4775B-6FF0-407E-8CA1-210B4D7543CE}"/>
              </a:ext>
            </a:extLst>
          </p:cNvPr>
          <p:cNvSpPr>
            <a:spLocks noGrp="1"/>
          </p:cNvSpPr>
          <p:nvPr/>
        </p:nvSpPr>
        <p:spPr>
          <a:xfrm>
            <a:off x="3324225" y="2447925"/>
            <a:ext cx="4953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1</a:t>
            </a:r>
          </a:p>
        </p:txBody>
      </p:sp>
      <p:sp>
        <p:nvSpPr>
          <p:cNvPr id="15" name="unique-right">
            <a:extLst>
              <a:ext uri="{FF2B5EF4-FFF2-40B4-BE49-F238E27FC236}">
                <a16:creationId xmlns:a16="http://schemas.microsoft.com/office/drawing/2014/main" id="{39E61262-C33A-4C2D-A681-7627B386452A}"/>
              </a:ext>
            </a:extLst>
          </p:cNvPr>
          <p:cNvSpPr>
            <a:spLocks noGrp="1"/>
          </p:cNvSpPr>
          <p:nvPr/>
        </p:nvSpPr>
        <p:spPr>
          <a:xfrm>
            <a:off x="5295900" y="2447925"/>
            <a:ext cx="552450" cy="381000"/>
          </a:xfrm>
          <a:prstGeom prst="roundRect">
            <a:avLst>
              <a:gd name="adj" fmla="val 20000"/>
            </a:avLst>
          </a:prstGeom>
          <a:solidFill>
            <a:srgbClr val="EDF6F8"/>
          </a:solidFill>
          <a:ln w="13335">
            <a:solidFill>
              <a:srgbClr val="327C92"/>
            </a:solidFill>
            <a:prstDash val="solid"/>
          </a:ln>
        </p:spPr>
      </p:sp>
      <p:sp>
        <p:nvSpPr>
          <p:cNvPr id="16" name="unique-right-text">
            <a:extLst>
              <a:ext uri="{FF2B5EF4-FFF2-40B4-BE49-F238E27FC236}">
                <a16:creationId xmlns:a16="http://schemas.microsoft.com/office/drawing/2014/main" id="{FDDD09BC-010E-4E8B-B77A-6AFEAD4D0ED8}"/>
              </a:ext>
            </a:extLst>
          </p:cNvPr>
          <p:cNvSpPr>
            <a:spLocks noGrp="1"/>
          </p:cNvSpPr>
          <p:nvPr/>
        </p:nvSpPr>
        <p:spPr>
          <a:xfrm>
            <a:off x="5295900" y="2447925"/>
            <a:ext cx="5524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327C92"/>
                </a:solidFill>
              </a:defRPr>
            </a:pPr>
            <a:r>
              <a:rPr sz="1275" b="1">
                <a:solidFill>
                  <a:srgbClr val="327C92"/>
                </a:solidFill>
              </a:rPr>
              <a:t>*</a:t>
            </a:r>
          </a:p>
        </p:txBody>
      </p:sp>
      <p:sp>
        <p:nvSpPr>
          <p:cNvPr id="17" name="unique-rl">
            <a:extLst>
              <a:ext uri="{FF2B5EF4-FFF2-40B4-BE49-F238E27FC236}">
                <a16:creationId xmlns:a16="http://schemas.microsoft.com/office/drawing/2014/main" id="{6DD4B862-E6BC-4C65-9177-F1BA7DF47F8B}"/>
              </a:ext>
            </a:extLst>
          </p:cNvPr>
          <p:cNvSpPr>
            <a:spLocks noGrp="1"/>
          </p:cNvSpPr>
          <p:nvPr/>
        </p:nvSpPr>
        <p:spPr>
          <a:xfrm>
            <a:off x="4800600" y="3133725"/>
            <a:ext cx="4953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18" name="unique-rl-text">
            <a:extLst>
              <a:ext uri="{FF2B5EF4-FFF2-40B4-BE49-F238E27FC236}">
                <a16:creationId xmlns:a16="http://schemas.microsoft.com/office/drawing/2014/main" id="{00628010-6A43-48C4-9386-2687B6405661}"/>
              </a:ext>
            </a:extLst>
          </p:cNvPr>
          <p:cNvSpPr>
            <a:spLocks noGrp="1"/>
          </p:cNvSpPr>
          <p:nvPr/>
        </p:nvSpPr>
        <p:spPr>
          <a:xfrm>
            <a:off x="4800600" y="3133725"/>
            <a:ext cx="4953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2</a:t>
            </a:r>
          </a:p>
        </p:txBody>
      </p:sp>
      <p:sp>
        <p:nvSpPr>
          <p:cNvPr id="19" name="unique-rr">
            <a:extLst>
              <a:ext uri="{FF2B5EF4-FFF2-40B4-BE49-F238E27FC236}">
                <a16:creationId xmlns:a16="http://schemas.microsoft.com/office/drawing/2014/main" id="{238C9501-FEED-41A1-BCD2-FB8C38F2921B}"/>
              </a:ext>
            </a:extLst>
          </p:cNvPr>
          <p:cNvSpPr>
            <a:spLocks noGrp="1"/>
          </p:cNvSpPr>
          <p:nvPr/>
        </p:nvSpPr>
        <p:spPr>
          <a:xfrm>
            <a:off x="5848350" y="3133725"/>
            <a:ext cx="495300" cy="381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3335">
            <a:solidFill>
              <a:srgbClr val="454545"/>
            </a:solidFill>
            <a:prstDash val="solid"/>
          </a:ln>
        </p:spPr>
      </p:sp>
      <p:sp>
        <p:nvSpPr>
          <p:cNvPr id="20" name="unique-rr-text">
            <a:extLst>
              <a:ext uri="{FF2B5EF4-FFF2-40B4-BE49-F238E27FC236}">
                <a16:creationId xmlns:a16="http://schemas.microsoft.com/office/drawing/2014/main" id="{789E7E8E-F630-44D7-B916-FEFCEAA27471}"/>
              </a:ext>
            </a:extLst>
          </p:cNvPr>
          <p:cNvSpPr>
            <a:spLocks noGrp="1"/>
          </p:cNvSpPr>
          <p:nvPr/>
        </p:nvSpPr>
        <p:spPr>
          <a:xfrm>
            <a:off x="5848350" y="3133725"/>
            <a:ext cx="4953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275" b="1">
                <a:solidFill>
                  <a:srgbClr val="454545"/>
                </a:solidFill>
              </a:defRPr>
            </a:pPr>
            <a:r>
              <a:rPr sz="1275" b="1">
                <a:solidFill>
                  <a:srgbClr val="454545"/>
                </a:solidFill>
              </a:rPr>
              <a:t>3</a:t>
            </a:r>
          </a:p>
        </p:txBody>
      </p:sp>
      <p:sp>
        <p:nvSpPr>
          <p:cNvPr id="21" name="levels">
            <a:extLst>
              <a:ext uri="{FF2B5EF4-FFF2-40B4-BE49-F238E27FC236}">
                <a16:creationId xmlns:a16="http://schemas.microsoft.com/office/drawing/2014/main" id="{18F6CED6-A2B7-44FA-B1DD-3793F0F25337}"/>
              </a:ext>
            </a:extLst>
          </p:cNvPr>
          <p:cNvSpPr>
            <a:spLocks noGrp="1"/>
          </p:cNvSpPr>
          <p:nvPr/>
        </p:nvSpPr>
        <p:spPr>
          <a:xfrm>
            <a:off x="1714500" y="3810000"/>
            <a:ext cx="57150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50" b="1">
                <a:solidFill>
                  <a:srgbClr val="327C92"/>
                </a:solidFill>
              </a:defRPr>
            </a:pPr>
            <a:r>
              <a:rPr sz="1350" b="1">
                <a:solidFill>
                  <a:srgbClr val="327C92"/>
                </a:solidFill>
              </a:rPr>
              <a:t>expr(+) → term(1) + term(*) → factor(2) * factor(3)</a:t>
            </a:r>
          </a:p>
        </p:txBody>
      </p:sp>
      <p:sp>
        <p:nvSpPr>
          <p:cNvPr id="22" name="takeaway-band-29">
            <a:extLst>
              <a:ext uri="{FF2B5EF4-FFF2-40B4-BE49-F238E27FC236}">
                <a16:creationId xmlns:a16="http://schemas.microsoft.com/office/drawing/2014/main" id="{6108B785-4B58-4540-B8A1-8F06FC7E2D04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23" name="takeaway-29">
            <a:extLst>
              <a:ext uri="{FF2B5EF4-FFF2-40B4-BE49-F238E27FC236}">
                <a16:creationId xmlns:a16="http://schemas.microsoft.com/office/drawing/2014/main" id="{83D20239-4635-445D-955B-7A90246198D5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C4384D"/>
                </a:solidFill>
              </a:defRPr>
            </a:pPr>
            <a:r>
              <a:rPr sz="1463" b="1" dirty="0" err="1">
                <a:solidFill>
                  <a:srgbClr val="C4384D"/>
                </a:solidFill>
              </a:rPr>
              <a:t>消歧</a:t>
            </a:r>
            <a:r>
              <a:rPr lang="zh-CN" altLang="en-US" sz="1463" b="1" dirty="0">
                <a:solidFill>
                  <a:srgbClr val="C4384D"/>
                </a:solidFill>
              </a:rPr>
              <a:t>的核心</a:t>
            </a:r>
            <a:r>
              <a:rPr sz="1463" b="1" dirty="0" err="1">
                <a:solidFill>
                  <a:srgbClr val="C4384D"/>
                </a:solidFill>
              </a:rPr>
              <a:t>是通过</a:t>
            </a:r>
            <a:r>
              <a:rPr lang="zh-CN" altLang="en-US" sz="1463" b="1" dirty="0">
                <a:solidFill>
                  <a:srgbClr val="C4384D"/>
                </a:solidFill>
              </a:rPr>
              <a:t>重新</a:t>
            </a:r>
            <a:r>
              <a:rPr sz="1463" b="1" dirty="0" err="1">
                <a:solidFill>
                  <a:srgbClr val="C4384D"/>
                </a:solidFill>
              </a:rPr>
              <a:t>设计</a:t>
            </a:r>
            <a:r>
              <a:rPr lang="zh-CN" altLang="en-US" sz="1463" b="1" dirty="0">
                <a:solidFill>
                  <a:srgbClr val="C4384D"/>
                </a:solidFill>
              </a:rPr>
              <a:t>文法</a:t>
            </a:r>
            <a:r>
              <a:rPr sz="1463" b="1" dirty="0" err="1">
                <a:solidFill>
                  <a:srgbClr val="C4384D"/>
                </a:solidFill>
              </a:rPr>
              <a:t>把选择写进规约</a:t>
            </a:r>
            <a:r>
              <a:rPr sz="1463" b="1" dirty="0">
                <a:solidFill>
                  <a:srgbClr val="C4384D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66C3428B-053E-6B4E-39FF-75B44F3F33F6}" type="slidenum">
              <a:rPr/>
              <a:t>34</a:t>
            </a:fld>
            <a:endParaRPr/>
          </a:p>
        </p:txBody>
      </p:sp>
      <p:sp>
        <p:nvSpPr>
          <p:cNvPr id="5" name="title-30">
            <a:extLst>
              <a:ext uri="{FF2B5EF4-FFF2-40B4-BE49-F238E27FC236}">
                <a16:creationId xmlns:a16="http://schemas.microsoft.com/office/drawing/2014/main" id="{D99B8E47-346D-494D-B5CD-B86076837BD7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结合方向也可以由递归方向表达</a:t>
            </a:r>
          </a:p>
        </p:txBody>
      </p:sp>
      <p:sp>
        <p:nvSpPr>
          <p:cNvPr id="6" name="subtitle-30">
            <a:extLst>
              <a:ext uri="{FF2B5EF4-FFF2-40B4-BE49-F238E27FC236}">
                <a16:creationId xmlns:a16="http://schemas.microsoft.com/office/drawing/2014/main" id="{7F64CF83-0402-4C43-B34E-06665B0DDB4C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左递归自然形成左结合结构，右递归自然形成右结合结构。</a:t>
            </a:r>
          </a:p>
        </p:txBody>
      </p:sp>
      <p:sp>
        <p:nvSpPr>
          <p:cNvPr id="7" name="left-rec-box">
            <a:extLst>
              <a:ext uri="{FF2B5EF4-FFF2-40B4-BE49-F238E27FC236}">
                <a16:creationId xmlns:a16="http://schemas.microsoft.com/office/drawing/2014/main" id="{845D1F11-FB73-4240-855C-4B70F73011A6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3524250" cy="1619250"/>
          </a:xfrm>
          <a:prstGeom prst="rect">
            <a:avLst/>
          </a:prstGeom>
          <a:solidFill>
            <a:srgbClr val="EDF6F8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8" name="left-rec">
            <a:extLst>
              <a:ext uri="{FF2B5EF4-FFF2-40B4-BE49-F238E27FC236}">
                <a16:creationId xmlns:a16="http://schemas.microsoft.com/office/drawing/2014/main" id="{DE1FAFF3-B9AD-4336-BFEA-C7E910FD386B}"/>
              </a:ext>
            </a:extLst>
          </p:cNvPr>
          <p:cNvSpPr>
            <a:spLocks noGrp="1"/>
          </p:cNvSpPr>
          <p:nvPr/>
        </p:nvSpPr>
        <p:spPr>
          <a:xfrm>
            <a:off x="838200" y="1809750"/>
            <a:ext cx="31813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expr → expr MINUS term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     | term</a:t>
            </a:r>
          </a:p>
          <a:p>
            <a:endParaRPr sz="1425">
              <a:solidFill>
                <a:srgbClr val="454545"/>
              </a:solidFill>
            </a:endParaRP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10 - 3 - 2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⇒ (10 - 3) - 2</a:t>
            </a:r>
          </a:p>
        </p:txBody>
      </p:sp>
      <p:sp>
        <p:nvSpPr>
          <p:cNvPr id="9" name="right-rec-box">
            <a:extLst>
              <a:ext uri="{FF2B5EF4-FFF2-40B4-BE49-F238E27FC236}">
                <a16:creationId xmlns:a16="http://schemas.microsoft.com/office/drawing/2014/main" id="{9665001A-4BB1-4483-9910-F62095AB5478}"/>
              </a:ext>
            </a:extLst>
          </p:cNvPr>
          <p:cNvSpPr>
            <a:spLocks noGrp="1"/>
          </p:cNvSpPr>
          <p:nvPr/>
        </p:nvSpPr>
        <p:spPr>
          <a:xfrm>
            <a:off x="4953000" y="1714500"/>
            <a:ext cx="3524250" cy="1619250"/>
          </a:xfrm>
          <a:prstGeom prst="rect">
            <a:avLst/>
          </a:prstGeom>
          <a:solidFill>
            <a:srgbClr val="FCEDEF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10" name="right-rec">
            <a:extLst>
              <a:ext uri="{FF2B5EF4-FFF2-40B4-BE49-F238E27FC236}">
                <a16:creationId xmlns:a16="http://schemas.microsoft.com/office/drawing/2014/main" id="{EC8A5B92-66C8-419C-969F-6F70A5E91C1C}"/>
              </a:ext>
            </a:extLst>
          </p:cNvPr>
          <p:cNvSpPr>
            <a:spLocks noGrp="1"/>
          </p:cNvSpPr>
          <p:nvPr/>
        </p:nvSpPr>
        <p:spPr>
          <a:xfrm>
            <a:off x="5124450" y="1809750"/>
            <a:ext cx="31813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power → atom POW power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      | atom</a:t>
            </a:r>
          </a:p>
          <a:p>
            <a:endParaRPr sz="1425">
              <a:solidFill>
                <a:srgbClr val="454545"/>
              </a:solidFill>
            </a:endParaRP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2 ** 3 ** 2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⇒ 2 ** (3 ** 2)</a:t>
            </a:r>
          </a:p>
        </p:txBody>
      </p:sp>
      <p:sp>
        <p:nvSpPr>
          <p:cNvPr id="11" name="note">
            <a:extLst>
              <a:ext uri="{FF2B5EF4-FFF2-40B4-BE49-F238E27FC236}">
                <a16:creationId xmlns:a16="http://schemas.microsoft.com/office/drawing/2014/main" id="{35D6ACA2-40D7-4225-8B9F-7124ECB02946}"/>
              </a:ext>
            </a:extLst>
          </p:cNvPr>
          <p:cNvSpPr>
            <a:spLocks noGrp="1"/>
          </p:cNvSpPr>
          <p:nvPr/>
        </p:nvSpPr>
        <p:spPr>
          <a:xfrm>
            <a:off x="1047750" y="3762375"/>
            <a:ext cx="7048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C4384D"/>
                </a:solidFill>
              </a:defRPr>
            </a:pPr>
            <a:r>
              <a:rPr sz="1650" b="1">
                <a:solidFill>
                  <a:srgbClr val="C4384D"/>
                </a:solidFill>
              </a:rPr>
              <a:t>文法编写者选择递归方向，也是在选择语言中的结合规则。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59F9B2FD-F323-2D0A-D581-D6E61055F9A8}" type="slidenum">
              <a:rPr/>
              <a:t>35</a:t>
            </a:fld>
            <a:endParaRPr/>
          </a:p>
        </p:txBody>
      </p:sp>
      <p:sp>
        <p:nvSpPr>
          <p:cNvPr id="5" name="title-31">
            <a:extLst>
              <a:ext uri="{FF2B5EF4-FFF2-40B4-BE49-F238E27FC236}">
                <a16:creationId xmlns:a16="http://schemas.microsoft.com/office/drawing/2014/main" id="{6A94AA3B-E542-443B-A259-242DDC900C99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经典歧义：else 应该属于哪个 if？</a:t>
            </a:r>
          </a:p>
        </p:txBody>
      </p:sp>
      <p:sp>
        <p:nvSpPr>
          <p:cNvPr id="6" name="subtitle-31">
            <a:extLst>
              <a:ext uri="{FF2B5EF4-FFF2-40B4-BE49-F238E27FC236}">
                <a16:creationId xmlns:a16="http://schemas.microsoft.com/office/drawing/2014/main" id="{8A170A5F-BF62-4C2D-BEC2-8758A853551C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假设语言同时包含 if 和 if...else 两种语句形式。最直接的文法写法是：</a:t>
            </a:r>
          </a:p>
        </p:txBody>
      </p:sp>
      <p:sp>
        <p:nvSpPr>
          <p:cNvPr id="7" name="dangling-box">
            <a:extLst>
              <a:ext uri="{FF2B5EF4-FFF2-40B4-BE49-F238E27FC236}">
                <a16:creationId xmlns:a16="http://schemas.microsoft.com/office/drawing/2014/main" id="{F52D40EE-EA5E-4430-9A3C-4244E04EE704}"/>
              </a:ext>
            </a:extLst>
          </p:cNvPr>
          <p:cNvSpPr>
            <a:spLocks noGrp="1"/>
          </p:cNvSpPr>
          <p:nvPr/>
        </p:nvSpPr>
        <p:spPr>
          <a:xfrm>
            <a:off x="1524000" y="1798362"/>
            <a:ext cx="6096000" cy="2190750"/>
          </a:xfrm>
          <a:prstGeom prst="rect">
            <a:avLst/>
          </a:prstGeom>
          <a:solidFill>
            <a:srgbClr val="EDF6F8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8" name="dangling">
            <a:extLst>
              <a:ext uri="{FF2B5EF4-FFF2-40B4-BE49-F238E27FC236}">
                <a16:creationId xmlns:a16="http://schemas.microsoft.com/office/drawing/2014/main" id="{97804644-BA53-4C44-A64A-75818ED34563}"/>
              </a:ext>
            </a:extLst>
          </p:cNvPr>
          <p:cNvSpPr>
            <a:spLocks noGrp="1"/>
          </p:cNvSpPr>
          <p:nvPr/>
        </p:nvSpPr>
        <p:spPr>
          <a:xfrm>
            <a:off x="1752600" y="2181225"/>
            <a:ext cx="2381250" cy="1600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500">
                <a:solidFill>
                  <a:srgbClr val="454545"/>
                </a:solidFill>
                <a:latin typeface="Menlo"/>
                <a:ea typeface="Menlo"/>
                <a:cs typeface="Menlo"/>
              </a:rPr>
              <a:t>if (c1)</a:t>
            </a:r>
          </a:p>
          <a:p>
            <a:pPr algn="l">
              <a:buNone/>
              <a:defRPr sz="150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50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if (c2)</a:t>
            </a:r>
          </a:p>
          <a:p>
            <a:pPr algn="l">
              <a:buNone/>
              <a:defRPr sz="150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50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   s1;</a:t>
            </a:r>
          </a:p>
          <a:p>
            <a:pPr algn="l">
              <a:buNone/>
              <a:defRPr sz="150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50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else</a:t>
            </a:r>
          </a:p>
          <a:p>
            <a:pPr algn="l">
              <a:buNone/>
              <a:defRPr sz="1500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500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   s2;</a:t>
            </a:r>
          </a:p>
        </p:txBody>
      </p:sp>
      <p:sp>
        <p:nvSpPr>
          <p:cNvPr id="9" name="dangling-q">
            <a:extLst>
              <a:ext uri="{FF2B5EF4-FFF2-40B4-BE49-F238E27FC236}">
                <a16:creationId xmlns:a16="http://schemas.microsoft.com/office/drawing/2014/main" id="{4D98C9D2-6CF1-47E4-B077-E5CACD495DC2}"/>
              </a:ext>
            </a:extLst>
          </p:cNvPr>
          <p:cNvSpPr>
            <a:spLocks noGrp="1"/>
          </p:cNvSpPr>
          <p:nvPr/>
        </p:nvSpPr>
        <p:spPr>
          <a:xfrm>
            <a:off x="1524000" y="4248092"/>
            <a:ext cx="6096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C4384D"/>
                </a:solidFill>
              </a:defRPr>
            </a:pPr>
            <a:r>
              <a:rPr sz="1650" b="1">
                <a:solidFill>
                  <a:srgbClr val="C4384D"/>
                </a:solidFill>
              </a:rPr>
              <a:t>else 匹配外层 if，还是离它最近的内层 if？</a:t>
            </a:r>
          </a:p>
        </p:txBody>
      </p:sp>
      <p:sp>
        <p:nvSpPr>
          <p:cNvPr id="10" name="dangling-code-label">
            <a:extLst>
              <a:ext uri="{FF2B5EF4-FFF2-40B4-BE49-F238E27FC236}">
                <a16:creationId xmlns:a16="http://schemas.microsoft.com/office/drawing/2014/main" id="{FE377ADF-7DCF-41C5-9A29-2A8BA3366E11}"/>
              </a:ext>
            </a:extLst>
          </p:cNvPr>
          <p:cNvSpPr>
            <a:spLocks noGrp="1"/>
          </p:cNvSpPr>
          <p:nvPr/>
        </p:nvSpPr>
        <p:spPr>
          <a:xfrm>
            <a:off x="1752600" y="1895475"/>
            <a:ext cx="2381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327C92"/>
                </a:solidFill>
              </a:defRPr>
            </a:pPr>
            <a:r>
              <a:rPr sz="1425" b="1">
                <a:solidFill>
                  <a:srgbClr val="327C92"/>
                </a:solidFill>
              </a:rPr>
              <a:t>示例程序</a:t>
            </a:r>
          </a:p>
        </p:txBody>
      </p:sp>
      <p:sp>
        <p:nvSpPr>
          <p:cNvPr id="11" name="dangling-grammar-label">
            <a:extLst>
              <a:ext uri="{FF2B5EF4-FFF2-40B4-BE49-F238E27FC236}">
                <a16:creationId xmlns:a16="http://schemas.microsoft.com/office/drawing/2014/main" id="{AE3343B4-09D1-4E26-AA76-B2463F28776C}"/>
              </a:ext>
            </a:extLst>
          </p:cNvPr>
          <p:cNvSpPr>
            <a:spLocks noGrp="1"/>
          </p:cNvSpPr>
          <p:nvPr/>
        </p:nvSpPr>
        <p:spPr>
          <a:xfrm>
            <a:off x="4514850" y="1895475"/>
            <a:ext cx="27241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425" b="1">
                <a:solidFill>
                  <a:srgbClr val="C4384D"/>
                </a:solidFill>
              </a:defRPr>
            </a:pPr>
            <a:r>
              <a:rPr sz="1425" b="1">
                <a:solidFill>
                  <a:srgbClr val="C4384D"/>
                </a:solidFill>
              </a:rPr>
              <a:t>朴素文法</a:t>
            </a:r>
          </a:p>
        </p:txBody>
      </p:sp>
      <p:sp>
        <p:nvSpPr>
          <p:cNvPr id="12" name="dangling-naive-grammar">
            <a:extLst>
              <a:ext uri="{FF2B5EF4-FFF2-40B4-BE49-F238E27FC236}">
                <a16:creationId xmlns:a16="http://schemas.microsoft.com/office/drawing/2014/main" id="{4682CDAF-F6C6-4C81-A4A4-DA1A5C16A57B}"/>
              </a:ext>
            </a:extLst>
          </p:cNvPr>
          <p:cNvSpPr>
            <a:spLocks noGrp="1"/>
          </p:cNvSpPr>
          <p:nvPr/>
        </p:nvSpPr>
        <p:spPr>
          <a:xfrm>
            <a:off x="4419600" y="2209800"/>
            <a:ext cx="3028950" cy="1504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38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>
                <a:solidFill>
                  <a:srgbClr val="454545"/>
                </a:solidFill>
                <a:latin typeface="Menlo"/>
                <a:ea typeface="Menlo"/>
                <a:cs typeface="Menlo"/>
              </a:rPr>
              <a:t>stmt → IF cond stmt</a:t>
            </a:r>
          </a:p>
          <a:p>
            <a:pPr algn="l">
              <a:buNone/>
              <a:defRPr sz="1238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| IF cond stmt ELSE stmt</a:t>
            </a:r>
          </a:p>
          <a:p>
            <a:pPr algn="l">
              <a:buNone/>
              <a:defRPr sz="1238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>
                <a:solidFill>
                  <a:srgbClr val="454545"/>
                </a:solidFill>
                <a:latin typeface="Menlo"/>
                <a:ea typeface="Menlo"/>
                <a:cs typeface="Menlo"/>
              </a:rPr>
              <a:t>     | OTHER</a:t>
            </a:r>
          </a:p>
          <a:p>
            <a:endParaRPr sz="1238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238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>
                <a:solidFill>
                  <a:srgbClr val="454545"/>
                </a:solidFill>
                <a:latin typeface="Menlo"/>
                <a:ea typeface="Menlo"/>
                <a:cs typeface="Menlo"/>
              </a:rPr>
              <a:t>cond → LPAREN expr RPAREN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D6C2EC43-E3B9-C9B0-67FF-5447EB7F3925}" type="slidenum">
              <a:rPr/>
              <a:t>36</a:t>
            </a:fld>
            <a:endParaRPr/>
          </a:p>
        </p:txBody>
      </p:sp>
      <p:sp>
        <p:nvSpPr>
          <p:cNvPr id="5" name="title-32">
            <a:extLst>
              <a:ext uri="{FF2B5EF4-FFF2-40B4-BE49-F238E27FC236}">
                <a16:creationId xmlns:a16="http://schemas.microsoft.com/office/drawing/2014/main" id="{45A77C07-F128-425A-94FC-90E9AFD01CC1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两种解释都能由朴素文法推导出来</a:t>
            </a:r>
          </a:p>
        </p:txBody>
      </p:sp>
      <p:sp>
        <p:nvSpPr>
          <p:cNvPr id="6" name="subtitle-32">
            <a:extLst>
              <a:ext uri="{FF2B5EF4-FFF2-40B4-BE49-F238E27FC236}">
                <a16:creationId xmlns:a16="http://schemas.microsoft.com/office/drawing/2014/main" id="{99E258D8-0BA0-4D63-8B6B-16FE5454CC4E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为突出控制结构，用 C1/C2 表示 cond，用 S1/S2 表示 OTHER。</a:t>
            </a:r>
          </a:p>
        </p:txBody>
      </p:sp>
      <p:sp>
        <p:nvSpPr>
          <p:cNvPr id="7" name="outer-box">
            <a:extLst>
              <a:ext uri="{FF2B5EF4-FFF2-40B4-BE49-F238E27FC236}">
                <a16:creationId xmlns:a16="http://schemas.microsoft.com/office/drawing/2014/main" id="{7C3AEED6-C1C8-4980-9EC6-9EB3E6E675CD}"/>
              </a:ext>
            </a:extLst>
          </p:cNvPr>
          <p:cNvSpPr>
            <a:spLocks noGrp="1"/>
          </p:cNvSpPr>
          <p:nvPr/>
        </p:nvSpPr>
        <p:spPr>
          <a:xfrm>
            <a:off x="619125" y="1714500"/>
            <a:ext cx="3714750" cy="2095500"/>
          </a:xfrm>
          <a:prstGeom prst="rect">
            <a:avLst/>
          </a:prstGeom>
          <a:solidFill>
            <a:srgbClr val="FCEDEF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8" name="outer">
            <a:extLst>
              <a:ext uri="{FF2B5EF4-FFF2-40B4-BE49-F238E27FC236}">
                <a16:creationId xmlns:a16="http://schemas.microsoft.com/office/drawing/2014/main" id="{DFB8DDC5-CD27-460D-B305-F8FF93FE1062}"/>
              </a:ext>
            </a:extLst>
          </p:cNvPr>
          <p:cNvSpPr>
            <a:spLocks noGrp="1"/>
          </p:cNvSpPr>
          <p:nvPr/>
        </p:nvSpPr>
        <p:spPr>
          <a:xfrm>
            <a:off x="790575" y="1809750"/>
            <a:ext cx="3371850" cy="1905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38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>
                <a:solidFill>
                  <a:srgbClr val="454545"/>
                </a:solidFill>
                <a:latin typeface="Menlo"/>
                <a:ea typeface="Menlo"/>
                <a:cs typeface="Menlo"/>
              </a:rPr>
              <a:t>stmt</a:t>
            </a:r>
          </a:p>
          <a:p>
            <a:pPr algn="l">
              <a:buNone/>
              <a:defRPr sz="1238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>
                <a:solidFill>
                  <a:srgbClr val="454545"/>
                </a:solidFill>
                <a:latin typeface="Menlo"/>
                <a:ea typeface="Menlo"/>
                <a:cs typeface="Menlo"/>
              </a:rPr>
              <a:t>⇒ IF C1 stmt ELSE stmt</a:t>
            </a:r>
          </a:p>
          <a:p>
            <a:pPr algn="l">
              <a:buNone/>
              <a:defRPr sz="1238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>
                <a:solidFill>
                  <a:srgbClr val="454545"/>
                </a:solidFill>
                <a:latin typeface="Menlo"/>
                <a:ea typeface="Menlo"/>
                <a:cs typeface="Menlo"/>
              </a:rPr>
              <a:t>⇒ IF C1 IF C2 stmt ELSE stmt</a:t>
            </a:r>
          </a:p>
          <a:p>
            <a:pPr algn="l">
              <a:buNone/>
              <a:defRPr sz="1238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>
                <a:solidFill>
                  <a:srgbClr val="454545"/>
                </a:solidFill>
                <a:latin typeface="Menlo"/>
                <a:ea typeface="Menlo"/>
                <a:cs typeface="Menlo"/>
              </a:rPr>
              <a:t>⇒ IF C1 IF C2 S1 ELSE S2</a:t>
            </a:r>
          </a:p>
        </p:txBody>
      </p:sp>
      <p:sp>
        <p:nvSpPr>
          <p:cNvPr id="9" name="inner-box">
            <a:extLst>
              <a:ext uri="{FF2B5EF4-FFF2-40B4-BE49-F238E27FC236}">
                <a16:creationId xmlns:a16="http://schemas.microsoft.com/office/drawing/2014/main" id="{E4C89FDC-205A-45DD-AB56-485401B220CC}"/>
              </a:ext>
            </a:extLst>
          </p:cNvPr>
          <p:cNvSpPr>
            <a:spLocks noGrp="1"/>
          </p:cNvSpPr>
          <p:nvPr/>
        </p:nvSpPr>
        <p:spPr>
          <a:xfrm>
            <a:off x="4810125" y="1714500"/>
            <a:ext cx="3714750" cy="2095500"/>
          </a:xfrm>
          <a:prstGeom prst="rect">
            <a:avLst/>
          </a:prstGeom>
          <a:solidFill>
            <a:srgbClr val="EDF6F8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10" name="inner">
            <a:extLst>
              <a:ext uri="{FF2B5EF4-FFF2-40B4-BE49-F238E27FC236}">
                <a16:creationId xmlns:a16="http://schemas.microsoft.com/office/drawing/2014/main" id="{23FE69F2-9DE7-4DA8-9EA2-B92E86B0AF33}"/>
              </a:ext>
            </a:extLst>
          </p:cNvPr>
          <p:cNvSpPr>
            <a:spLocks noGrp="1"/>
          </p:cNvSpPr>
          <p:nvPr/>
        </p:nvSpPr>
        <p:spPr>
          <a:xfrm>
            <a:off x="4981575" y="1809750"/>
            <a:ext cx="3371850" cy="1905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238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>
                <a:solidFill>
                  <a:srgbClr val="454545"/>
                </a:solidFill>
                <a:latin typeface="Menlo"/>
                <a:ea typeface="Menlo"/>
                <a:cs typeface="Menlo"/>
              </a:rPr>
              <a:t>stmt</a:t>
            </a:r>
          </a:p>
          <a:p>
            <a:pPr algn="l">
              <a:buNone/>
              <a:defRPr sz="1238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>
                <a:solidFill>
                  <a:srgbClr val="454545"/>
                </a:solidFill>
                <a:latin typeface="Menlo"/>
                <a:ea typeface="Menlo"/>
                <a:cs typeface="Menlo"/>
              </a:rPr>
              <a:t>⇒ IF C1 stmt</a:t>
            </a:r>
          </a:p>
          <a:p>
            <a:pPr algn="l">
              <a:buNone/>
              <a:defRPr sz="1238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>
                <a:solidFill>
                  <a:srgbClr val="454545"/>
                </a:solidFill>
                <a:latin typeface="Menlo"/>
                <a:ea typeface="Menlo"/>
                <a:cs typeface="Menlo"/>
              </a:rPr>
              <a:t>⇒ IF C1 IF C2 stmt ELSE stmt</a:t>
            </a:r>
          </a:p>
          <a:p>
            <a:pPr algn="l">
              <a:buNone/>
              <a:defRPr sz="1238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238">
                <a:solidFill>
                  <a:srgbClr val="454545"/>
                </a:solidFill>
                <a:latin typeface="Menlo"/>
                <a:ea typeface="Menlo"/>
                <a:cs typeface="Menlo"/>
              </a:rPr>
              <a:t>⇒ IF C1 IF C2 S1 ELSE S2</a:t>
            </a:r>
          </a:p>
        </p:txBody>
      </p:sp>
      <p:sp>
        <p:nvSpPr>
          <p:cNvPr id="11" name="outer-label">
            <a:extLst>
              <a:ext uri="{FF2B5EF4-FFF2-40B4-BE49-F238E27FC236}">
                <a16:creationId xmlns:a16="http://schemas.microsoft.com/office/drawing/2014/main" id="{EB8F9CF7-28FD-41D8-A7DD-0EB6EFFEC484}"/>
              </a:ext>
            </a:extLst>
          </p:cNvPr>
          <p:cNvSpPr>
            <a:spLocks noGrp="1"/>
          </p:cNvSpPr>
          <p:nvPr/>
        </p:nvSpPr>
        <p:spPr>
          <a:xfrm>
            <a:off x="619125" y="3952875"/>
            <a:ext cx="3714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C4384D"/>
                </a:solidFill>
              </a:defRPr>
            </a:pPr>
            <a:r>
              <a:rPr sz="1500" b="1">
                <a:solidFill>
                  <a:srgbClr val="C4384D"/>
                </a:solidFill>
              </a:rPr>
              <a:t>结构：IF C1 [IF C2 S1] ELSE S2</a:t>
            </a:r>
          </a:p>
        </p:txBody>
      </p:sp>
      <p:sp>
        <p:nvSpPr>
          <p:cNvPr id="12" name="inner-label">
            <a:extLst>
              <a:ext uri="{FF2B5EF4-FFF2-40B4-BE49-F238E27FC236}">
                <a16:creationId xmlns:a16="http://schemas.microsoft.com/office/drawing/2014/main" id="{209A13FE-7277-4F07-896A-4AABC52D1617}"/>
              </a:ext>
            </a:extLst>
          </p:cNvPr>
          <p:cNvSpPr>
            <a:spLocks noGrp="1"/>
          </p:cNvSpPr>
          <p:nvPr/>
        </p:nvSpPr>
        <p:spPr>
          <a:xfrm>
            <a:off x="4810125" y="3952875"/>
            <a:ext cx="3714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327C92"/>
                </a:solidFill>
              </a:defRPr>
            </a:pPr>
            <a:r>
              <a:rPr sz="1500" b="1">
                <a:solidFill>
                  <a:srgbClr val="327C92"/>
                </a:solidFill>
              </a:rPr>
              <a:t>结构：IF C1 [IF C2 S1 ELSE S2]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4A4FA566-8B12-6DD2-DDB5-FA6393938FB6}" type="slidenum">
              <a:rPr/>
              <a:t>37</a:t>
            </a:fld>
            <a:endParaRPr/>
          </a:p>
        </p:txBody>
      </p:sp>
      <p:sp>
        <p:nvSpPr>
          <p:cNvPr id="5" name="title-33">
            <a:extLst>
              <a:ext uri="{FF2B5EF4-FFF2-40B4-BE49-F238E27FC236}">
                <a16:creationId xmlns:a16="http://schemas.microsoft.com/office/drawing/2014/main" id="{693983C8-0288-42DF-B613-D4CE053F4529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一般消歧选择：else 匹配最近的未匹配 if</a:t>
            </a:r>
          </a:p>
        </p:txBody>
      </p:sp>
      <p:sp>
        <p:nvSpPr>
          <p:cNvPr id="6" name="subtitle-33">
            <a:extLst>
              <a:ext uri="{FF2B5EF4-FFF2-40B4-BE49-F238E27FC236}">
                <a16:creationId xmlns:a16="http://schemas.microsoft.com/office/drawing/2014/main" id="{FA3F523C-AFFF-4D74-9041-889543489E27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这是 C、C++、Java 等语言采用的通常规则。</a:t>
            </a:r>
          </a:p>
        </p:txBody>
      </p:sp>
      <p:sp>
        <p:nvSpPr>
          <p:cNvPr id="7" name="policy">
            <a:extLst>
              <a:ext uri="{FF2B5EF4-FFF2-40B4-BE49-F238E27FC236}">
                <a16:creationId xmlns:a16="http://schemas.microsoft.com/office/drawing/2014/main" id="{9D5C1BF6-F8D7-4CB1-AC80-C4B8F2AE6CA2}"/>
              </a:ext>
            </a:extLst>
          </p:cNvPr>
          <p:cNvSpPr>
            <a:spLocks noGrp="1"/>
          </p:cNvSpPr>
          <p:nvPr/>
        </p:nvSpPr>
        <p:spPr>
          <a:xfrm>
            <a:off x="1047750" y="1762125"/>
            <a:ext cx="7048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 b="1">
                <a:solidFill>
                  <a:srgbClr val="327C92"/>
                </a:solidFill>
              </a:defRPr>
            </a:pPr>
            <a:r>
              <a:rPr sz="2100" b="1">
                <a:solidFill>
                  <a:srgbClr val="327C92"/>
                </a:solidFill>
              </a:rPr>
              <a:t>nearest unmatched if</a:t>
            </a:r>
          </a:p>
          <a:p>
            <a:pPr algn="ctr">
              <a:buNone/>
              <a:defRPr sz="2100" b="1">
                <a:solidFill>
                  <a:srgbClr val="327C92"/>
                </a:solidFill>
              </a:defRPr>
            </a:pPr>
            <a:r>
              <a:rPr sz="2100" b="1">
                <a:solidFill>
                  <a:srgbClr val="327C92"/>
                </a:solidFill>
              </a:rPr>
              <a:t>最近的、尚未拥有 else 的 if</a:t>
            </a:r>
          </a:p>
        </p:txBody>
      </p:sp>
      <p:sp>
        <p:nvSpPr>
          <p:cNvPr id="8" name="resolved-box">
            <a:extLst>
              <a:ext uri="{FF2B5EF4-FFF2-40B4-BE49-F238E27FC236}">
                <a16:creationId xmlns:a16="http://schemas.microsoft.com/office/drawing/2014/main" id="{5CDDD438-A520-4608-BFA9-2B2D93FDD689}"/>
              </a:ext>
            </a:extLst>
          </p:cNvPr>
          <p:cNvSpPr>
            <a:spLocks noGrp="1"/>
          </p:cNvSpPr>
          <p:nvPr/>
        </p:nvSpPr>
        <p:spPr>
          <a:xfrm>
            <a:off x="2095500" y="2952750"/>
            <a:ext cx="4953000" cy="1285875"/>
          </a:xfrm>
          <a:prstGeom prst="rect">
            <a:avLst/>
          </a:prstGeom>
          <a:solidFill>
            <a:srgbClr val="EDF6F8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9" name="resolved">
            <a:extLst>
              <a:ext uri="{FF2B5EF4-FFF2-40B4-BE49-F238E27FC236}">
                <a16:creationId xmlns:a16="http://schemas.microsoft.com/office/drawing/2014/main" id="{B0FE31CD-0542-4B82-9B8B-0E5EE2316896}"/>
              </a:ext>
            </a:extLst>
          </p:cNvPr>
          <p:cNvSpPr>
            <a:spLocks noGrp="1"/>
          </p:cNvSpPr>
          <p:nvPr/>
        </p:nvSpPr>
        <p:spPr>
          <a:xfrm>
            <a:off x="2266950" y="3048000"/>
            <a:ext cx="4610100" cy="1095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>
                <a:solidFill>
                  <a:srgbClr val="454545"/>
                </a:solidFill>
              </a:defRPr>
            </a:pPr>
            <a:r>
              <a:rPr sz="1500">
                <a:solidFill>
                  <a:srgbClr val="454545"/>
                </a:solidFill>
              </a:rPr>
              <a:t>if (c1) {</a:t>
            </a:r>
          </a:p>
          <a:p>
            <a:pPr algn="l">
              <a:buNone/>
              <a:defRPr sz="1500">
                <a:solidFill>
                  <a:srgbClr val="454545"/>
                </a:solidFill>
              </a:defRPr>
            </a:pPr>
            <a:r>
              <a:rPr sz="1500">
                <a:solidFill>
                  <a:srgbClr val="454545"/>
                </a:solidFill>
              </a:rPr>
              <a:t>    if (c2) s1; else s2;</a:t>
            </a:r>
          </a:p>
          <a:p>
            <a:pPr algn="l">
              <a:buNone/>
              <a:defRPr sz="1500">
                <a:solidFill>
                  <a:srgbClr val="454545"/>
                </a:solidFill>
              </a:defRPr>
            </a:pPr>
            <a:r>
              <a:rPr sz="1500">
                <a:solidFill>
                  <a:srgbClr val="454545"/>
                </a:solidFill>
              </a:rPr>
              <a:t>}</a:t>
            </a:r>
          </a:p>
        </p:txBody>
      </p:sp>
      <p:sp>
        <p:nvSpPr>
          <p:cNvPr id="10" name="takeaway-band-33">
            <a:extLst>
              <a:ext uri="{FF2B5EF4-FFF2-40B4-BE49-F238E27FC236}">
                <a16:creationId xmlns:a16="http://schemas.microsoft.com/office/drawing/2014/main" id="{8C5C5A06-7103-42A0-B718-F4D51791E810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11" name="takeaway-33">
            <a:extLst>
              <a:ext uri="{FF2B5EF4-FFF2-40B4-BE49-F238E27FC236}">
                <a16:creationId xmlns:a16="http://schemas.microsoft.com/office/drawing/2014/main" id="{2A2F7313-877D-4AC8-ABFD-0CBAEE9FD904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C4384D"/>
                </a:solidFill>
              </a:defRPr>
            </a:pPr>
            <a:r>
              <a:rPr sz="1463" b="1" dirty="0" err="1">
                <a:solidFill>
                  <a:srgbClr val="C4384D"/>
                </a:solidFill>
              </a:rPr>
              <a:t>解决歧义的第一步是</a:t>
            </a:r>
            <a:r>
              <a:rPr lang="zh-CN" altLang="zh-CN" sz="1463" b="1" dirty="0"/>
              <a:t>明确期望的语法结构</a:t>
            </a:r>
            <a:r>
              <a:rPr sz="1463" b="1" dirty="0">
                <a:solidFill>
                  <a:srgbClr val="C4384D"/>
                </a:solidFill>
              </a:rPr>
              <a:t>；</a:t>
            </a:r>
            <a:r>
              <a:rPr sz="1463" b="1" dirty="0" err="1">
                <a:solidFill>
                  <a:srgbClr val="C4384D"/>
                </a:solidFill>
              </a:rPr>
              <a:t>文法和</a:t>
            </a:r>
            <a:r>
              <a:rPr sz="1463" b="1" dirty="0">
                <a:solidFill>
                  <a:srgbClr val="C4384D"/>
                </a:solidFill>
              </a:rPr>
              <a:t> Parser </a:t>
            </a:r>
            <a:r>
              <a:rPr sz="1463" b="1" dirty="0" err="1">
                <a:solidFill>
                  <a:srgbClr val="C4384D"/>
                </a:solidFill>
              </a:rPr>
              <a:t>则要表达这个选择</a:t>
            </a:r>
            <a:r>
              <a:rPr sz="1463" b="1" dirty="0">
                <a:solidFill>
                  <a:srgbClr val="C4384D"/>
                </a:solidFill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E39A338D-B192-3127-EB9A-53A2665A0BB7}" type="slidenum">
              <a:rPr/>
              <a:t>38</a:t>
            </a:fld>
            <a:endParaRPr/>
          </a:p>
        </p:txBody>
      </p:sp>
      <p:sp>
        <p:nvSpPr>
          <p:cNvPr id="5" name="title-34">
            <a:extLst>
              <a:ext uri="{FF2B5EF4-FFF2-40B4-BE49-F238E27FC236}">
                <a16:creationId xmlns:a16="http://schemas.microsoft.com/office/drawing/2014/main" id="{9BE2EEB8-0662-4D43-9645-C5904CDBE6C6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625" b="1">
                <a:solidFill>
                  <a:srgbClr val="C4384D"/>
                </a:solidFill>
              </a:defRPr>
            </a:pPr>
            <a:r>
              <a:rPr sz="2625" b="1">
                <a:solidFill>
                  <a:srgbClr val="C4384D"/>
                </a:solidFill>
              </a:rPr>
              <a:t>一种文法解法：区分 matched 与 unmatched</a:t>
            </a:r>
          </a:p>
        </p:txBody>
      </p:sp>
      <p:sp>
        <p:nvSpPr>
          <p:cNvPr id="6" name="subtitle-34">
            <a:extLst>
              <a:ext uri="{FF2B5EF4-FFF2-40B4-BE49-F238E27FC236}">
                <a16:creationId xmlns:a16="http://schemas.microsoft.com/office/drawing/2014/main" id="{3BD4BE0F-14C1-4964-9F7C-6FB6CF229A68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把“已经匹配 else”与“仍可等待 else”的 if 分成两类。</a:t>
            </a:r>
          </a:p>
        </p:txBody>
      </p:sp>
      <p:sp>
        <p:nvSpPr>
          <p:cNvPr id="7" name="grammar-left-heading-34">
            <a:extLst>
              <a:ext uri="{FF2B5EF4-FFF2-40B4-BE49-F238E27FC236}">
                <a16:creationId xmlns:a16="http://schemas.microsoft.com/office/drawing/2014/main" id="{19105723-9CF5-4260-9852-7893578BD189}"/>
              </a:ext>
            </a:extLst>
          </p:cNvPr>
          <p:cNvSpPr>
            <a:spLocks noGrp="1"/>
          </p:cNvSpPr>
          <p:nvPr/>
        </p:nvSpPr>
        <p:spPr>
          <a:xfrm>
            <a:off x="752475" y="1704975"/>
            <a:ext cx="34766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C4384D"/>
                </a:solidFill>
              </a:defRPr>
            </a:pPr>
            <a:r>
              <a:rPr sz="1650" b="1">
                <a:solidFill>
                  <a:srgbClr val="C4384D"/>
                </a:solidFill>
              </a:rPr>
              <a:t>文法规约</a:t>
            </a:r>
          </a:p>
        </p:txBody>
      </p:sp>
      <p:sp>
        <p:nvSpPr>
          <p:cNvPr id="8" name="grammar-right-heading-34">
            <a:extLst>
              <a:ext uri="{FF2B5EF4-FFF2-40B4-BE49-F238E27FC236}">
                <a16:creationId xmlns:a16="http://schemas.microsoft.com/office/drawing/2014/main" id="{BFC1B7F4-2219-4BFE-B4D2-ED4FC4DA2ABA}"/>
              </a:ext>
            </a:extLst>
          </p:cNvPr>
          <p:cNvSpPr>
            <a:spLocks noGrp="1"/>
          </p:cNvSpPr>
          <p:nvPr/>
        </p:nvSpPr>
        <p:spPr>
          <a:xfrm>
            <a:off x="4857750" y="1704975"/>
            <a:ext cx="347662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650" b="1">
                <a:solidFill>
                  <a:srgbClr val="C4384D"/>
                </a:solidFill>
              </a:defRPr>
            </a:pPr>
            <a:r>
              <a:rPr sz="1650" b="1">
                <a:solidFill>
                  <a:srgbClr val="C4384D"/>
                </a:solidFill>
              </a:rPr>
              <a:t>如何理解</a:t>
            </a:r>
          </a:p>
        </p:txBody>
      </p:sp>
      <p:sp>
        <p:nvSpPr>
          <p:cNvPr id="9" name="grammar-34-box">
            <a:extLst>
              <a:ext uri="{FF2B5EF4-FFF2-40B4-BE49-F238E27FC236}">
                <a16:creationId xmlns:a16="http://schemas.microsoft.com/office/drawing/2014/main" id="{2239E087-F002-479D-A001-5B5985A50152}"/>
              </a:ext>
            </a:extLst>
          </p:cNvPr>
          <p:cNvSpPr>
            <a:spLocks noGrp="1"/>
          </p:cNvSpPr>
          <p:nvPr/>
        </p:nvSpPr>
        <p:spPr>
          <a:xfrm>
            <a:off x="647700" y="2095500"/>
            <a:ext cx="3924300" cy="2333625"/>
          </a:xfrm>
          <a:prstGeom prst="rect">
            <a:avLst/>
          </a:prstGeom>
          <a:solidFill>
            <a:srgbClr val="F1F2F3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10" name="grammar-34">
            <a:extLst>
              <a:ext uri="{FF2B5EF4-FFF2-40B4-BE49-F238E27FC236}">
                <a16:creationId xmlns:a16="http://schemas.microsoft.com/office/drawing/2014/main" id="{D10CBBA3-FC91-4E49-A68E-ABB2294BCD5D}"/>
              </a:ext>
            </a:extLst>
          </p:cNvPr>
          <p:cNvSpPr>
            <a:spLocks noGrp="1"/>
          </p:cNvSpPr>
          <p:nvPr/>
        </p:nvSpPr>
        <p:spPr>
          <a:xfrm>
            <a:off x="819150" y="2190750"/>
            <a:ext cx="3752850" cy="2143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stmt      → matched | unmatched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cond      → LPAREN expr RPAREN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matched   → OTHER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          | IF cond matched ELSE matched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unmatched → IF cond stmt</a:t>
            </a:r>
          </a:p>
          <a:p>
            <a:pPr algn="l">
              <a:buNone/>
              <a:defRPr sz="1425">
                <a:solidFill>
                  <a:srgbClr val="454545"/>
                </a:solidFill>
              </a:defRPr>
            </a:pPr>
            <a:r>
              <a:rPr sz="1425">
                <a:solidFill>
                  <a:srgbClr val="454545"/>
                </a:solidFill>
              </a:rPr>
              <a:t>          | IF cond matched ELSE unmatched</a:t>
            </a:r>
          </a:p>
        </p:txBody>
      </p:sp>
      <p:sp>
        <p:nvSpPr>
          <p:cNvPr id="11" name="grammar-notes-34-0">
            <a:extLst>
              <a:ext uri="{FF2B5EF4-FFF2-40B4-BE49-F238E27FC236}">
                <a16:creationId xmlns:a16="http://schemas.microsoft.com/office/drawing/2014/main" id="{184C1416-1FAB-44CF-9E74-3CE4E7ADC0AA}"/>
              </a:ext>
            </a:extLst>
          </p:cNvPr>
          <p:cNvSpPr>
            <a:spLocks noGrp="1"/>
          </p:cNvSpPr>
          <p:nvPr/>
        </p:nvSpPr>
        <p:spPr>
          <a:xfrm>
            <a:off x="4857750" y="2143125"/>
            <a:ext cx="3524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454545"/>
                </a:solidFill>
              </a:defRPr>
            </a:pPr>
            <a:r>
              <a:rPr sz="1575" b="0">
                <a:solidFill>
                  <a:srgbClr val="454545"/>
                </a:solidFill>
              </a:rPr>
              <a:t>• matched 中没有悬空的 if</a:t>
            </a:r>
          </a:p>
        </p:txBody>
      </p:sp>
      <p:sp>
        <p:nvSpPr>
          <p:cNvPr id="12" name="grammar-notes-34-1">
            <a:extLst>
              <a:ext uri="{FF2B5EF4-FFF2-40B4-BE49-F238E27FC236}">
                <a16:creationId xmlns:a16="http://schemas.microsoft.com/office/drawing/2014/main" id="{CEC59BC4-A5F2-4CFA-AD28-84E2102875DE}"/>
              </a:ext>
            </a:extLst>
          </p:cNvPr>
          <p:cNvSpPr>
            <a:spLocks noGrp="1"/>
          </p:cNvSpPr>
          <p:nvPr/>
        </p:nvSpPr>
        <p:spPr>
          <a:xfrm>
            <a:off x="4857750" y="2771775"/>
            <a:ext cx="3524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454545"/>
                </a:solidFill>
              </a:defRPr>
            </a:pPr>
            <a:r>
              <a:rPr sz="1575" b="0">
                <a:solidFill>
                  <a:srgbClr val="454545"/>
                </a:solidFill>
              </a:rPr>
              <a:t>• unmatched 仍有一个 if 等待 else</a:t>
            </a:r>
          </a:p>
        </p:txBody>
      </p:sp>
      <p:sp>
        <p:nvSpPr>
          <p:cNvPr id="13" name="grammar-notes-34-2">
            <a:extLst>
              <a:ext uri="{FF2B5EF4-FFF2-40B4-BE49-F238E27FC236}">
                <a16:creationId xmlns:a16="http://schemas.microsoft.com/office/drawing/2014/main" id="{3C41AD15-D41E-4690-BA81-7B5D7DD22CB3}"/>
              </a:ext>
            </a:extLst>
          </p:cNvPr>
          <p:cNvSpPr>
            <a:spLocks noGrp="1"/>
          </p:cNvSpPr>
          <p:nvPr/>
        </p:nvSpPr>
        <p:spPr>
          <a:xfrm>
            <a:off x="4857750" y="3400425"/>
            <a:ext cx="3524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0">
                <a:solidFill>
                  <a:srgbClr val="454545"/>
                </a:solidFill>
              </a:defRPr>
            </a:pPr>
            <a:r>
              <a:rPr sz="1575" b="0">
                <a:solidFill>
                  <a:srgbClr val="454545"/>
                </a:solidFill>
              </a:rPr>
              <a:t>• 文法变长，但结构选择变得唯一</a:t>
            </a:r>
          </a:p>
        </p:txBody>
      </p:sp>
      <p:sp>
        <p:nvSpPr>
          <p:cNvPr id="14" name="takeaway-band-34">
            <a:extLst>
              <a:ext uri="{FF2B5EF4-FFF2-40B4-BE49-F238E27FC236}">
                <a16:creationId xmlns:a16="http://schemas.microsoft.com/office/drawing/2014/main" id="{43A7DAC2-A5F6-4F28-A196-E428C8B8CE55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15" name="takeaway-34">
            <a:extLst>
              <a:ext uri="{FF2B5EF4-FFF2-40B4-BE49-F238E27FC236}">
                <a16:creationId xmlns:a16="http://schemas.microsoft.com/office/drawing/2014/main" id="{82C2C007-E1DD-49B5-BAE9-2D36B1FF2F03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C4384D"/>
                </a:solidFill>
              </a:defRPr>
            </a:pPr>
            <a:r>
              <a:rPr sz="1463" b="1">
                <a:solidFill>
                  <a:srgbClr val="C4384D"/>
                </a:solidFill>
              </a:rPr>
              <a:t>代价：为了表达一个设计选择，文法结构明显复杂化。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8D334276-4C85-190E-BA41-5CA1CBB04E4E}" type="slidenum">
              <a:rPr/>
              <a:t>39</a:t>
            </a:fld>
            <a:endParaRPr/>
          </a:p>
        </p:txBody>
      </p:sp>
      <p:sp>
        <p:nvSpPr>
          <p:cNvPr id="5" name="title-32">
            <a:extLst>
              <a:ext uri="{FF2B5EF4-FFF2-40B4-BE49-F238E27FC236}">
                <a16:creationId xmlns:a16="http://schemas.microsoft.com/office/drawing/2014/main" id="{45A77C07-F128-425A-94FC-90E9AFD01CC1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改写后的文法为什么只剩一种解释？</a:t>
            </a:r>
          </a:p>
        </p:txBody>
      </p:sp>
      <p:sp>
        <p:nvSpPr>
          <p:cNvPr id="6" name="subtitle-32">
            <a:extLst>
              <a:ext uri="{FF2B5EF4-FFF2-40B4-BE49-F238E27FC236}">
                <a16:creationId xmlns:a16="http://schemas.microsoft.com/office/drawing/2014/main" id="{99E258D8-0BA0-4D63-8B6B-16FE5454CC4E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仍然分析同一个输入：IF C1 IF C2 S1 ELSE S2。</a:t>
            </a:r>
          </a:p>
        </p:txBody>
      </p:sp>
      <p:sp>
        <p:nvSpPr>
          <p:cNvPr id="7" name="outer-box">
            <a:extLst>
              <a:ext uri="{FF2B5EF4-FFF2-40B4-BE49-F238E27FC236}">
                <a16:creationId xmlns:a16="http://schemas.microsoft.com/office/drawing/2014/main" id="{7C3AEED6-C1C8-4980-9EC6-9EB3E6E675CD}"/>
              </a:ext>
            </a:extLst>
          </p:cNvPr>
          <p:cNvSpPr>
            <a:spLocks noGrp="1"/>
          </p:cNvSpPr>
          <p:nvPr/>
        </p:nvSpPr>
        <p:spPr>
          <a:xfrm>
            <a:off x="619125" y="1714500"/>
            <a:ext cx="3714750" cy="2095500"/>
          </a:xfrm>
          <a:prstGeom prst="rect">
            <a:avLst/>
          </a:prstGeom>
          <a:solidFill>
            <a:srgbClr val="FCEDEF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8" name="outer">
            <a:extLst>
              <a:ext uri="{FF2B5EF4-FFF2-40B4-BE49-F238E27FC236}">
                <a16:creationId xmlns:a16="http://schemas.microsoft.com/office/drawing/2014/main" id="{DFB8DDC5-CD27-460D-B305-F8FF93FE1062}"/>
              </a:ext>
            </a:extLst>
          </p:cNvPr>
          <p:cNvSpPr>
            <a:spLocks noGrp="1"/>
          </p:cNvSpPr>
          <p:nvPr/>
        </p:nvSpPr>
        <p:spPr>
          <a:xfrm>
            <a:off x="790575" y="1809750"/>
            <a:ext cx="3371850" cy="1905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63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>
                <a:solidFill>
                  <a:srgbClr val="454545"/>
                </a:solidFill>
                <a:latin typeface="Menlo"/>
                <a:ea typeface="Menlo"/>
                <a:cs typeface="Menlo"/>
              </a:rPr>
              <a:t>尝试让外层 if 拥有 else：</a:t>
            </a:r>
          </a:p>
          <a:p>
            <a:pPr algn="l">
              <a:buNone/>
              <a:defRPr sz="1238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endParaRPr sz="1163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63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>
                <a:solidFill>
                  <a:srgbClr val="454545"/>
                </a:solidFill>
                <a:latin typeface="Menlo"/>
                <a:ea typeface="Menlo"/>
                <a:cs typeface="Menlo"/>
              </a:rPr>
              <a:t>stmt ⇒ matched</a:t>
            </a:r>
          </a:p>
          <a:p>
            <a:pPr algn="l">
              <a:buNone/>
              <a:defRPr sz="1163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>
                <a:solidFill>
                  <a:srgbClr val="454545"/>
                </a:solidFill>
                <a:latin typeface="Menlo"/>
                <a:ea typeface="Menlo"/>
                <a:cs typeface="Menlo"/>
              </a:rPr>
              <a:t>⇒ IF C1 matched ELSE matched</a:t>
            </a:r>
          </a:p>
          <a:p>
            <a:pPr algn="l">
              <a:buNone/>
              <a:defRPr sz="1238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endParaRPr sz="1163">
              <a:solidFill>
                <a:srgbClr val="454545"/>
              </a:solidFill>
              <a:latin typeface="Menlo"/>
              <a:ea typeface="Menlo"/>
              <a:cs typeface="Menlo"/>
            </a:endParaRPr>
          </a:p>
          <a:p>
            <a:pPr algn="l">
              <a:buNone/>
              <a:defRPr sz="1163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>
                <a:solidFill>
                  <a:srgbClr val="454545"/>
                </a:solidFill>
                <a:latin typeface="Menlo"/>
                <a:ea typeface="Menlo"/>
                <a:cs typeface="Menlo"/>
              </a:rPr>
              <a:t>中间的 IF C2 S1 必须是 matched，</a:t>
            </a:r>
          </a:p>
          <a:p>
            <a:pPr algn="l">
              <a:buNone/>
              <a:defRPr sz="1163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>
                <a:solidFill>
                  <a:srgbClr val="454545"/>
                </a:solidFill>
                <a:latin typeface="Menlo"/>
                <a:ea typeface="Menlo"/>
                <a:cs typeface="Menlo"/>
              </a:rPr>
              <a:t>但没有 ELSE 的 if 只能是 unmatched。</a:t>
            </a:r>
          </a:p>
        </p:txBody>
      </p:sp>
      <p:sp>
        <p:nvSpPr>
          <p:cNvPr id="9" name="inner-box">
            <a:extLst>
              <a:ext uri="{FF2B5EF4-FFF2-40B4-BE49-F238E27FC236}">
                <a16:creationId xmlns:a16="http://schemas.microsoft.com/office/drawing/2014/main" id="{E4C89FDC-205A-45DD-AB56-485401B220CC}"/>
              </a:ext>
            </a:extLst>
          </p:cNvPr>
          <p:cNvSpPr>
            <a:spLocks noGrp="1"/>
          </p:cNvSpPr>
          <p:nvPr/>
        </p:nvSpPr>
        <p:spPr>
          <a:xfrm>
            <a:off x="4810125" y="1714500"/>
            <a:ext cx="3714750" cy="2095500"/>
          </a:xfrm>
          <a:prstGeom prst="rect">
            <a:avLst/>
          </a:prstGeom>
          <a:solidFill>
            <a:srgbClr val="EDF6F8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10" name="inner">
            <a:extLst>
              <a:ext uri="{FF2B5EF4-FFF2-40B4-BE49-F238E27FC236}">
                <a16:creationId xmlns:a16="http://schemas.microsoft.com/office/drawing/2014/main" id="{23FE69F2-9DE7-4DA8-9EA2-B92E86B0AF33}"/>
              </a:ext>
            </a:extLst>
          </p:cNvPr>
          <p:cNvSpPr>
            <a:spLocks noGrp="1"/>
          </p:cNvSpPr>
          <p:nvPr/>
        </p:nvSpPr>
        <p:spPr>
          <a:xfrm>
            <a:off x="4981575" y="1809750"/>
            <a:ext cx="3371850" cy="1905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163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>
                <a:solidFill>
                  <a:srgbClr val="454545"/>
                </a:solidFill>
                <a:latin typeface="Menlo"/>
                <a:ea typeface="Menlo"/>
                <a:cs typeface="Menlo"/>
              </a:rPr>
              <a:t>stmt ⇒ unmatched</a:t>
            </a:r>
          </a:p>
          <a:p>
            <a:pPr algn="l">
              <a:buNone/>
              <a:defRPr sz="1163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>
                <a:solidFill>
                  <a:srgbClr val="454545"/>
                </a:solidFill>
                <a:latin typeface="Menlo"/>
                <a:ea typeface="Menlo"/>
                <a:cs typeface="Menlo"/>
              </a:rPr>
              <a:t>⇒ IF C1 stmt</a:t>
            </a:r>
          </a:p>
          <a:p>
            <a:pPr algn="l">
              <a:buNone/>
              <a:defRPr sz="1163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>
                <a:solidFill>
                  <a:srgbClr val="454545"/>
                </a:solidFill>
                <a:latin typeface="Menlo"/>
                <a:ea typeface="Menlo"/>
                <a:cs typeface="Menlo"/>
              </a:rPr>
              <a:t>⇒ IF C1 matched</a:t>
            </a:r>
          </a:p>
          <a:p>
            <a:pPr algn="l">
              <a:buNone/>
              <a:defRPr sz="1163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>
                <a:solidFill>
                  <a:srgbClr val="454545"/>
                </a:solidFill>
                <a:latin typeface="Menlo"/>
                <a:ea typeface="Menlo"/>
                <a:cs typeface="Menlo"/>
              </a:rPr>
              <a:t>⇒ IF C1 IF C2 matched ELSE matched</a:t>
            </a:r>
          </a:p>
          <a:p>
            <a:pPr algn="l">
              <a:buNone/>
              <a:defRPr sz="1163">
                <a:solidFill>
                  <a:srgbClr val="454545"/>
                </a:solidFill>
                <a:latin typeface="Menlo"/>
                <a:ea typeface="Menlo"/>
                <a:cs typeface="Menlo"/>
              </a:defRPr>
            </a:pPr>
            <a:r>
              <a:rPr sz="1163">
                <a:solidFill>
                  <a:srgbClr val="454545"/>
                </a:solidFill>
                <a:latin typeface="Menlo"/>
                <a:ea typeface="Menlo"/>
                <a:cs typeface="Menlo"/>
              </a:rPr>
              <a:t>⇒ IF C1 IF C2 S1 ELSE S2</a:t>
            </a:r>
          </a:p>
        </p:txBody>
      </p:sp>
      <p:sp>
        <p:nvSpPr>
          <p:cNvPr id="11" name="outer-label">
            <a:extLst>
              <a:ext uri="{FF2B5EF4-FFF2-40B4-BE49-F238E27FC236}">
                <a16:creationId xmlns:a16="http://schemas.microsoft.com/office/drawing/2014/main" id="{EB8F9CF7-28FD-41D8-A7DD-0EB6EFFEC484}"/>
              </a:ext>
            </a:extLst>
          </p:cNvPr>
          <p:cNvSpPr>
            <a:spLocks noGrp="1"/>
          </p:cNvSpPr>
          <p:nvPr/>
        </p:nvSpPr>
        <p:spPr>
          <a:xfrm>
            <a:off x="619125" y="3952875"/>
            <a:ext cx="3714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C4384D"/>
                </a:solidFill>
              </a:defRPr>
            </a:pPr>
            <a:r>
              <a:rPr sz="1500" b="1">
                <a:solidFill>
                  <a:srgbClr val="C4384D"/>
                </a:solidFill>
              </a:rPr>
              <a:t>外层 else：matched 要求无法满足，推导失败</a:t>
            </a:r>
          </a:p>
        </p:txBody>
      </p:sp>
      <p:sp>
        <p:nvSpPr>
          <p:cNvPr id="12" name="inner-label">
            <a:extLst>
              <a:ext uri="{FF2B5EF4-FFF2-40B4-BE49-F238E27FC236}">
                <a16:creationId xmlns:a16="http://schemas.microsoft.com/office/drawing/2014/main" id="{209A13FE-7277-4F07-896A-4AABC52D1617}"/>
              </a:ext>
            </a:extLst>
          </p:cNvPr>
          <p:cNvSpPr>
            <a:spLocks noGrp="1"/>
          </p:cNvSpPr>
          <p:nvPr/>
        </p:nvSpPr>
        <p:spPr>
          <a:xfrm>
            <a:off x="4810125" y="3952875"/>
            <a:ext cx="3714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327C92"/>
                </a:solidFill>
              </a:defRPr>
            </a:pPr>
            <a:r>
              <a:rPr sz="1500" b="1">
                <a:solidFill>
                  <a:srgbClr val="327C92"/>
                </a:solidFill>
              </a:rPr>
              <a:t>内层 else：外层 unmatched，内层 matched</a:t>
            </a:r>
          </a:p>
        </p:txBody>
      </p:sp>
      <p:sp>
        <p:nvSpPr>
          <p:cNvPr id="13" name="matched-unmatched-conclusion">
            <a:extLst>
              <a:ext uri="{FF2B5EF4-FFF2-40B4-BE49-F238E27FC236}">
                <a16:creationId xmlns:a16="http://schemas.microsoft.com/office/drawing/2014/main" id="{7EBC5F49-713F-4DA1-A1B3-E57459852A9E}"/>
              </a:ext>
            </a:extLst>
          </p:cNvPr>
          <p:cNvSpPr>
            <a:spLocks noGrp="1"/>
          </p:cNvSpPr>
          <p:nvPr/>
        </p:nvSpPr>
        <p:spPr>
          <a:xfrm>
            <a:off x="619125" y="4592112"/>
            <a:ext cx="77628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388" b="1">
                <a:solidFill>
                  <a:srgbClr val="C4384D"/>
                </a:solidFill>
              </a:defRPr>
            </a:pPr>
            <a:r>
              <a:rPr sz="1388" b="1">
                <a:solidFill>
                  <a:srgbClr val="C4384D"/>
                </a:solidFill>
              </a:rPr>
              <a:t>matched/unmatched 把“是否仍等待 else”编码进非终结符，强制让ELSE和最近的IF匹配。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855A7F00-3259-A23D-D734-A322A9F9DD63}" type="slidenum">
              <a:rPr/>
              <a:t>40</a:t>
            </a:fld>
            <a:endParaRPr/>
          </a:p>
        </p:txBody>
      </p:sp>
      <p:sp>
        <p:nvSpPr>
          <p:cNvPr id="5" name="title-35">
            <a:extLst>
              <a:ext uri="{FF2B5EF4-FFF2-40B4-BE49-F238E27FC236}">
                <a16:creationId xmlns:a16="http://schemas.microsoft.com/office/drawing/2014/main" id="{1692F442-C4C6-4A0E-96A1-5DD50D840A59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另一种工程做法：保留简洁文法，额外声明消歧策略</a:t>
            </a:r>
          </a:p>
        </p:txBody>
      </p:sp>
      <p:sp>
        <p:nvSpPr>
          <p:cNvPr id="6" name="subtitle-35">
            <a:extLst>
              <a:ext uri="{FF2B5EF4-FFF2-40B4-BE49-F238E27FC236}">
                <a16:creationId xmlns:a16="http://schemas.microsoft.com/office/drawing/2014/main" id="{0A7340B8-B1C9-48BF-B45A-8CF5BE8FCF71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现有的Parser generator（之后会介绍）常允许声明运算符优先级和结合性。</a:t>
            </a:r>
          </a:p>
        </p:txBody>
      </p:sp>
      <p:sp>
        <p:nvSpPr>
          <p:cNvPr id="7" name="amb-g-box">
            <a:extLst>
              <a:ext uri="{FF2B5EF4-FFF2-40B4-BE49-F238E27FC236}">
                <a16:creationId xmlns:a16="http://schemas.microsoft.com/office/drawing/2014/main" id="{53E4FF1D-E229-49DB-BF78-CBC674B01628}"/>
              </a:ext>
            </a:extLst>
          </p:cNvPr>
          <p:cNvSpPr>
            <a:spLocks noGrp="1"/>
          </p:cNvSpPr>
          <p:nvPr/>
        </p:nvSpPr>
        <p:spPr>
          <a:xfrm>
            <a:off x="666750" y="1972206"/>
            <a:ext cx="3714750" cy="2000250"/>
          </a:xfrm>
          <a:prstGeom prst="rect">
            <a:avLst/>
          </a:prstGeom>
          <a:solidFill>
            <a:srgbClr val="EDF6F8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8" name="amb-g">
            <a:extLst>
              <a:ext uri="{FF2B5EF4-FFF2-40B4-BE49-F238E27FC236}">
                <a16:creationId xmlns:a16="http://schemas.microsoft.com/office/drawing/2014/main" id="{E516ACB8-34E0-42CE-B3A6-A08681D028FF}"/>
              </a:ext>
            </a:extLst>
          </p:cNvPr>
          <p:cNvSpPr>
            <a:spLocks noGrp="1"/>
          </p:cNvSpPr>
          <p:nvPr/>
        </p:nvSpPr>
        <p:spPr>
          <a:xfrm>
            <a:off x="838200" y="2067456"/>
            <a:ext cx="337185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>
                <a:solidFill>
                  <a:srgbClr val="454545"/>
                </a:solidFill>
              </a:defRPr>
            </a:pPr>
            <a:r>
              <a:rPr sz="1500">
                <a:solidFill>
                  <a:srgbClr val="454545"/>
                </a:solidFill>
              </a:rPr>
              <a:t>expr → expr PLUS expr</a:t>
            </a:r>
          </a:p>
          <a:p>
            <a:pPr algn="l">
              <a:buNone/>
              <a:defRPr sz="1500">
                <a:solidFill>
                  <a:srgbClr val="454545"/>
                </a:solidFill>
              </a:defRPr>
            </a:pPr>
            <a:r>
              <a:rPr sz="1500">
                <a:solidFill>
                  <a:srgbClr val="454545"/>
                </a:solidFill>
              </a:rPr>
              <a:t>     | expr STAR expr</a:t>
            </a:r>
          </a:p>
          <a:p>
            <a:pPr algn="l">
              <a:buNone/>
              <a:defRPr sz="1500">
                <a:solidFill>
                  <a:srgbClr val="454545"/>
                </a:solidFill>
              </a:defRPr>
            </a:pPr>
            <a:r>
              <a:rPr sz="1500">
                <a:solidFill>
                  <a:srgbClr val="454545"/>
                </a:solidFill>
              </a:rPr>
              <a:t>     | INT</a:t>
            </a:r>
          </a:p>
        </p:txBody>
      </p:sp>
      <p:sp>
        <p:nvSpPr>
          <p:cNvPr id="9" name="decl-box">
            <a:extLst>
              <a:ext uri="{FF2B5EF4-FFF2-40B4-BE49-F238E27FC236}">
                <a16:creationId xmlns:a16="http://schemas.microsoft.com/office/drawing/2014/main" id="{28C0C90D-847E-462A-8D90-8645F969BF24}"/>
              </a:ext>
            </a:extLst>
          </p:cNvPr>
          <p:cNvSpPr>
            <a:spLocks noGrp="1"/>
          </p:cNvSpPr>
          <p:nvPr/>
        </p:nvSpPr>
        <p:spPr>
          <a:xfrm>
            <a:off x="4953000" y="1972206"/>
            <a:ext cx="3524250" cy="2000250"/>
          </a:xfrm>
          <a:prstGeom prst="rect">
            <a:avLst/>
          </a:prstGeom>
          <a:solidFill>
            <a:srgbClr val="FCEDEF"/>
          </a:solidFill>
          <a:ln w="13335">
            <a:solidFill>
              <a:srgbClr val="AAB0B5"/>
            </a:solidFill>
            <a:prstDash val="solid"/>
          </a:ln>
        </p:spPr>
      </p:sp>
      <p:sp>
        <p:nvSpPr>
          <p:cNvPr id="10" name="decl">
            <a:extLst>
              <a:ext uri="{FF2B5EF4-FFF2-40B4-BE49-F238E27FC236}">
                <a16:creationId xmlns:a16="http://schemas.microsoft.com/office/drawing/2014/main" id="{4DEA5053-B113-4BE8-852B-CF0D6A4585EA}"/>
              </a:ext>
            </a:extLst>
          </p:cNvPr>
          <p:cNvSpPr>
            <a:spLocks noGrp="1"/>
          </p:cNvSpPr>
          <p:nvPr/>
        </p:nvSpPr>
        <p:spPr>
          <a:xfrm>
            <a:off x="5124450" y="2067456"/>
            <a:ext cx="318135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1500">
                <a:solidFill>
                  <a:srgbClr val="454545"/>
                </a:solidFill>
              </a:defRPr>
            </a:pPr>
            <a:r>
              <a:rPr sz="1500">
                <a:solidFill>
                  <a:srgbClr val="454545"/>
                </a:solidFill>
              </a:rPr>
              <a:t>%left PLUS // 左结合</a:t>
            </a:r>
          </a:p>
          <a:p>
            <a:pPr algn="l">
              <a:buNone/>
              <a:defRPr sz="1500">
                <a:solidFill>
                  <a:srgbClr val="454545"/>
                </a:solidFill>
              </a:defRPr>
            </a:pPr>
            <a:r>
              <a:rPr sz="1500">
                <a:solidFill>
                  <a:srgbClr val="454545"/>
                </a:solidFill>
              </a:rPr>
              <a:t>%left STAR</a:t>
            </a:r>
          </a:p>
          <a:p>
            <a:endParaRPr sz="1500">
              <a:solidFill>
                <a:srgbClr val="454545"/>
              </a:solidFill>
            </a:endParaRPr>
          </a:p>
          <a:p>
            <a:pPr algn="l">
              <a:buNone/>
              <a:defRPr sz="1500">
                <a:solidFill>
                  <a:srgbClr val="454545"/>
                </a:solidFill>
              </a:defRPr>
            </a:pPr>
            <a:r>
              <a:rPr sz="1500">
                <a:solidFill>
                  <a:srgbClr val="454545"/>
                </a:solidFill>
              </a:rPr>
              <a:t>// 后声明者优先级更高</a:t>
            </a:r>
          </a:p>
        </p:txBody>
      </p:sp>
      <p:sp>
        <p:nvSpPr>
          <p:cNvPr id="11" name="tradeoff">
            <a:extLst>
              <a:ext uri="{FF2B5EF4-FFF2-40B4-BE49-F238E27FC236}">
                <a16:creationId xmlns:a16="http://schemas.microsoft.com/office/drawing/2014/main" id="{A97C6B25-BF84-4C3D-BFF5-2E3C7ABDD416}"/>
              </a:ext>
            </a:extLst>
          </p:cNvPr>
          <p:cNvSpPr>
            <a:spLocks noGrp="1"/>
          </p:cNvSpPr>
          <p:nvPr/>
        </p:nvSpPr>
        <p:spPr>
          <a:xfrm>
            <a:off x="1047750" y="4248150"/>
            <a:ext cx="704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 b="1">
                <a:solidFill>
                  <a:srgbClr val="C4384D"/>
                </a:solidFill>
              </a:defRPr>
            </a:pPr>
            <a:endParaRPr sz="1575" b="1" dirty="0">
              <a:solidFill>
                <a:srgbClr val="C4384D"/>
              </a:solidFill>
            </a:endParaRPr>
          </a:p>
        </p:txBody>
      </p:sp>
      <p:sp>
        <p:nvSpPr>
          <p:cNvPr id="2" name="takeaway-band-34">
            <a:extLst>
              <a:ext uri="{FF2B5EF4-FFF2-40B4-BE49-F238E27FC236}">
                <a16:creationId xmlns:a16="http://schemas.microsoft.com/office/drawing/2014/main" id="{E343FD15-FA32-10B8-0555-0BCFAEB35DF8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3" name="takeaway-34">
            <a:extLst>
              <a:ext uri="{FF2B5EF4-FFF2-40B4-BE49-F238E27FC236}">
                <a16:creationId xmlns:a16="http://schemas.microsoft.com/office/drawing/2014/main" id="{FFE551B5-22FB-AF8A-0D23-4909FD839BA2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75" b="1">
                <a:solidFill>
                  <a:srgbClr val="C4384D"/>
                </a:solidFill>
              </a:defRPr>
            </a:pPr>
            <a:r>
              <a:rPr lang="zh-CN" altLang="en-US" sz="1600" b="1" dirty="0">
                <a:solidFill>
                  <a:srgbClr val="C4384D"/>
                </a:solidFill>
              </a:rPr>
              <a:t>字符串语言可能不变；工具利用额外策略选择唯一的树。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6166C477-A387-35CF-F492-F54B4FA4FEC9}" type="slidenum">
              <a:t>41</a:t>
            </a:fld>
            <a:endParaRPr/>
          </a:p>
        </p:txBody>
      </p:sp>
      <p:sp>
        <p:nvSpPr>
          <p:cNvPr id="5" name="title-38">
            <a:extLst>
              <a:ext uri="{FF2B5EF4-FFF2-40B4-BE49-F238E27FC236}">
                <a16:creationId xmlns:a16="http://schemas.microsoft.com/office/drawing/2014/main" id="{3618575E-8293-453D-9EE2-501F5B4A311F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本讲结论：文法把 Token 序列变成结构规约</a:t>
            </a:r>
          </a:p>
        </p:txBody>
      </p:sp>
      <p:sp>
        <p:nvSpPr>
          <p:cNvPr id="6" name="subtitle-38">
            <a:extLst>
              <a:ext uri="{FF2B5EF4-FFF2-40B4-BE49-F238E27FC236}">
                <a16:creationId xmlns:a16="http://schemas.microsoft.com/office/drawing/2014/main" id="{5104B9A7-2910-4370-A5EF-D2E1BEEAC920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>
                <a:solidFill>
                  <a:srgbClr val="454545"/>
                </a:solidFill>
              </a:rPr>
              <a:t>从 Lexer 的线性输出，走到 Parser 可以构造的递归程序结构。</a:t>
            </a:r>
          </a:p>
        </p:txBody>
      </p:sp>
      <p:sp>
        <p:nvSpPr>
          <p:cNvPr id="7" name="sum-n-0">
            <a:extLst>
              <a:ext uri="{FF2B5EF4-FFF2-40B4-BE49-F238E27FC236}">
                <a16:creationId xmlns:a16="http://schemas.microsoft.com/office/drawing/2014/main" id="{9E36B369-30E6-445F-A1C3-96B51858DE5D}"/>
              </a:ext>
            </a:extLst>
          </p:cNvPr>
          <p:cNvSpPr>
            <a:spLocks noGrp="1"/>
          </p:cNvSpPr>
          <p:nvPr/>
        </p:nvSpPr>
        <p:spPr>
          <a:xfrm>
            <a:off x="714375" y="1867431"/>
            <a:ext cx="428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C4384D"/>
                </a:solidFill>
              </a:defRPr>
            </a:pPr>
            <a:r>
              <a:rPr sz="2025" b="1">
                <a:solidFill>
                  <a:srgbClr val="C4384D"/>
                </a:solidFill>
              </a:rPr>
              <a:t>1</a:t>
            </a:r>
          </a:p>
        </p:txBody>
      </p:sp>
      <p:sp>
        <p:nvSpPr>
          <p:cNvPr id="8" name="sum-h-0">
            <a:extLst>
              <a:ext uri="{FF2B5EF4-FFF2-40B4-BE49-F238E27FC236}">
                <a16:creationId xmlns:a16="http://schemas.microsoft.com/office/drawing/2014/main" id="{178A76F4-F43D-458D-914A-42789FF9B2B0}"/>
              </a:ext>
            </a:extLst>
          </p:cNvPr>
          <p:cNvSpPr>
            <a:spLocks noGrp="1"/>
          </p:cNvSpPr>
          <p:nvPr/>
        </p:nvSpPr>
        <p:spPr>
          <a:xfrm>
            <a:off x="1381125" y="1867431"/>
            <a:ext cx="1428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454545"/>
                </a:solidFill>
              </a:defRPr>
            </a:pPr>
            <a:r>
              <a:rPr sz="1650" b="1">
                <a:solidFill>
                  <a:srgbClr val="454545"/>
                </a:solidFill>
              </a:rPr>
              <a:t>CFG</a:t>
            </a:r>
          </a:p>
        </p:txBody>
      </p:sp>
      <p:sp>
        <p:nvSpPr>
          <p:cNvPr id="9" name="sum-b-0">
            <a:extLst>
              <a:ext uri="{FF2B5EF4-FFF2-40B4-BE49-F238E27FC236}">
                <a16:creationId xmlns:a16="http://schemas.microsoft.com/office/drawing/2014/main" id="{350EC4C9-FBDA-4B0C-9629-57211A952477}"/>
              </a:ext>
            </a:extLst>
          </p:cNvPr>
          <p:cNvSpPr>
            <a:spLocks noGrp="1"/>
          </p:cNvSpPr>
          <p:nvPr/>
        </p:nvSpPr>
        <p:spPr>
          <a:xfrm>
            <a:off x="2905125" y="1867431"/>
            <a:ext cx="54768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用终结符、非终结符和产生式描述任意深的程序结构</a:t>
            </a:r>
          </a:p>
        </p:txBody>
      </p:sp>
      <p:sp>
        <p:nvSpPr>
          <p:cNvPr id="10" name="sum-l-0">
            <a:extLst>
              <a:ext uri="{FF2B5EF4-FFF2-40B4-BE49-F238E27FC236}">
                <a16:creationId xmlns:a16="http://schemas.microsoft.com/office/drawing/2014/main" id="{4047FAE4-E382-47B6-8260-2FBCF39FECFD}"/>
              </a:ext>
            </a:extLst>
          </p:cNvPr>
          <p:cNvSpPr>
            <a:spLocks noGrp="1"/>
          </p:cNvSpPr>
          <p:nvPr/>
        </p:nvSpPr>
        <p:spPr>
          <a:xfrm>
            <a:off x="1381125" y="2372256"/>
            <a:ext cx="7000875" cy="0"/>
          </a:xfrm>
          <a:prstGeom prst="line">
            <a:avLst/>
          </a:prstGeom>
          <a:ln w="13335">
            <a:solidFill>
              <a:srgbClr val="D8D8D8"/>
            </a:solidFill>
            <a:prstDash val="solid"/>
          </a:ln>
        </p:spPr>
      </p:sp>
      <p:sp>
        <p:nvSpPr>
          <p:cNvPr id="11" name="sum-n-1">
            <a:extLst>
              <a:ext uri="{FF2B5EF4-FFF2-40B4-BE49-F238E27FC236}">
                <a16:creationId xmlns:a16="http://schemas.microsoft.com/office/drawing/2014/main" id="{FF7B395E-2F13-4377-B3F3-52EE17E551E5}"/>
              </a:ext>
            </a:extLst>
          </p:cNvPr>
          <p:cNvSpPr>
            <a:spLocks noGrp="1"/>
          </p:cNvSpPr>
          <p:nvPr/>
        </p:nvSpPr>
        <p:spPr>
          <a:xfrm>
            <a:off x="714375" y="2562756"/>
            <a:ext cx="428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C4384D"/>
                </a:solidFill>
              </a:defRPr>
            </a:pPr>
            <a:r>
              <a:rPr sz="2025" b="1">
                <a:solidFill>
                  <a:srgbClr val="C4384D"/>
                </a:solidFill>
              </a:rPr>
              <a:t>2</a:t>
            </a:r>
          </a:p>
        </p:txBody>
      </p:sp>
      <p:sp>
        <p:nvSpPr>
          <p:cNvPr id="12" name="sum-h-1">
            <a:extLst>
              <a:ext uri="{FF2B5EF4-FFF2-40B4-BE49-F238E27FC236}">
                <a16:creationId xmlns:a16="http://schemas.microsoft.com/office/drawing/2014/main" id="{A2DDEEAB-CACF-44EF-89BA-520BA9874B01}"/>
              </a:ext>
            </a:extLst>
          </p:cNvPr>
          <p:cNvSpPr>
            <a:spLocks noGrp="1"/>
          </p:cNvSpPr>
          <p:nvPr/>
        </p:nvSpPr>
        <p:spPr>
          <a:xfrm>
            <a:off x="1381125" y="2562756"/>
            <a:ext cx="1428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454545"/>
                </a:solidFill>
              </a:defRPr>
            </a:pPr>
            <a:r>
              <a:rPr sz="1650" b="1">
                <a:solidFill>
                  <a:srgbClr val="454545"/>
                </a:solidFill>
              </a:rPr>
              <a:t>推导与树</a:t>
            </a:r>
          </a:p>
        </p:txBody>
      </p:sp>
      <p:sp>
        <p:nvSpPr>
          <p:cNvPr id="13" name="sum-b-1">
            <a:extLst>
              <a:ext uri="{FF2B5EF4-FFF2-40B4-BE49-F238E27FC236}">
                <a16:creationId xmlns:a16="http://schemas.microsoft.com/office/drawing/2014/main" id="{F7EA0FAC-2E75-4A5E-8AD3-41B864C6B246}"/>
              </a:ext>
            </a:extLst>
          </p:cNvPr>
          <p:cNvSpPr>
            <a:spLocks noGrp="1"/>
          </p:cNvSpPr>
          <p:nvPr/>
        </p:nvSpPr>
        <p:spPr>
          <a:xfrm>
            <a:off x="2905125" y="2562756"/>
            <a:ext cx="54768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每次应用规则建立一层父子关系；叶子还原 Token Stream</a:t>
            </a:r>
          </a:p>
        </p:txBody>
      </p:sp>
      <p:sp>
        <p:nvSpPr>
          <p:cNvPr id="14" name="sum-l-1">
            <a:extLst>
              <a:ext uri="{FF2B5EF4-FFF2-40B4-BE49-F238E27FC236}">
                <a16:creationId xmlns:a16="http://schemas.microsoft.com/office/drawing/2014/main" id="{9F1BB926-534D-43BC-ACBF-73126AE9F6CA}"/>
              </a:ext>
            </a:extLst>
          </p:cNvPr>
          <p:cNvSpPr>
            <a:spLocks noGrp="1"/>
          </p:cNvSpPr>
          <p:nvPr/>
        </p:nvSpPr>
        <p:spPr>
          <a:xfrm>
            <a:off x="1381125" y="3067581"/>
            <a:ext cx="7000875" cy="0"/>
          </a:xfrm>
          <a:prstGeom prst="line">
            <a:avLst/>
          </a:prstGeom>
          <a:ln w="13335">
            <a:solidFill>
              <a:srgbClr val="D8D8D8"/>
            </a:solidFill>
            <a:prstDash val="solid"/>
          </a:ln>
        </p:spPr>
      </p:sp>
      <p:sp>
        <p:nvSpPr>
          <p:cNvPr id="15" name="sum-n-2">
            <a:extLst>
              <a:ext uri="{FF2B5EF4-FFF2-40B4-BE49-F238E27FC236}">
                <a16:creationId xmlns:a16="http://schemas.microsoft.com/office/drawing/2014/main" id="{5BF639B8-6492-45B8-BBD5-58AA77E073E1}"/>
              </a:ext>
            </a:extLst>
          </p:cNvPr>
          <p:cNvSpPr>
            <a:spLocks noGrp="1"/>
          </p:cNvSpPr>
          <p:nvPr/>
        </p:nvSpPr>
        <p:spPr>
          <a:xfrm>
            <a:off x="714375" y="3258081"/>
            <a:ext cx="428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327C92"/>
                </a:solidFill>
              </a:defRPr>
            </a:pPr>
            <a:r>
              <a:rPr sz="2025" b="1">
                <a:solidFill>
                  <a:srgbClr val="327C92"/>
                </a:solidFill>
              </a:rPr>
              <a:t>3</a:t>
            </a:r>
          </a:p>
        </p:txBody>
      </p:sp>
      <p:sp>
        <p:nvSpPr>
          <p:cNvPr id="16" name="sum-h-2">
            <a:extLst>
              <a:ext uri="{FF2B5EF4-FFF2-40B4-BE49-F238E27FC236}">
                <a16:creationId xmlns:a16="http://schemas.microsoft.com/office/drawing/2014/main" id="{B3CDBADE-AF27-41F5-9153-2A0A61EF5004}"/>
              </a:ext>
            </a:extLst>
          </p:cNvPr>
          <p:cNvSpPr>
            <a:spLocks noGrp="1"/>
          </p:cNvSpPr>
          <p:nvPr/>
        </p:nvSpPr>
        <p:spPr>
          <a:xfrm>
            <a:off x="1381125" y="3258081"/>
            <a:ext cx="1428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454545"/>
                </a:solidFill>
              </a:defRPr>
            </a:pPr>
            <a:r>
              <a:rPr sz="1650" b="1">
                <a:solidFill>
                  <a:srgbClr val="454545"/>
                </a:solidFill>
              </a:rPr>
              <a:t>歧义</a:t>
            </a:r>
          </a:p>
        </p:txBody>
      </p:sp>
      <p:sp>
        <p:nvSpPr>
          <p:cNvPr id="17" name="sum-b-2">
            <a:extLst>
              <a:ext uri="{FF2B5EF4-FFF2-40B4-BE49-F238E27FC236}">
                <a16:creationId xmlns:a16="http://schemas.microsoft.com/office/drawing/2014/main" id="{0C435BB9-5834-45F1-AD1A-3FAFE9A69487}"/>
              </a:ext>
            </a:extLst>
          </p:cNvPr>
          <p:cNvSpPr>
            <a:spLocks noGrp="1"/>
          </p:cNvSpPr>
          <p:nvPr/>
        </p:nvSpPr>
        <p:spPr>
          <a:xfrm>
            <a:off x="2905125" y="3258081"/>
            <a:ext cx="54768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同一 Token Stream 出现不同语法树，可能改变程序语义</a:t>
            </a:r>
          </a:p>
        </p:txBody>
      </p:sp>
      <p:sp>
        <p:nvSpPr>
          <p:cNvPr id="18" name="sum-l-2">
            <a:extLst>
              <a:ext uri="{FF2B5EF4-FFF2-40B4-BE49-F238E27FC236}">
                <a16:creationId xmlns:a16="http://schemas.microsoft.com/office/drawing/2014/main" id="{E67557B4-2CC7-4DBD-B2FF-09F3A2511410}"/>
              </a:ext>
            </a:extLst>
          </p:cNvPr>
          <p:cNvSpPr>
            <a:spLocks noGrp="1"/>
          </p:cNvSpPr>
          <p:nvPr/>
        </p:nvSpPr>
        <p:spPr>
          <a:xfrm>
            <a:off x="1381125" y="3762906"/>
            <a:ext cx="7000875" cy="0"/>
          </a:xfrm>
          <a:prstGeom prst="line">
            <a:avLst/>
          </a:prstGeom>
          <a:ln w="13335">
            <a:solidFill>
              <a:srgbClr val="D8D8D8"/>
            </a:solidFill>
            <a:prstDash val="solid"/>
          </a:ln>
        </p:spPr>
      </p:sp>
      <p:sp>
        <p:nvSpPr>
          <p:cNvPr id="19" name="sum-n-3">
            <a:extLst>
              <a:ext uri="{FF2B5EF4-FFF2-40B4-BE49-F238E27FC236}">
                <a16:creationId xmlns:a16="http://schemas.microsoft.com/office/drawing/2014/main" id="{90A5EFC9-6D48-48E6-9111-A9DCA716FA82}"/>
              </a:ext>
            </a:extLst>
          </p:cNvPr>
          <p:cNvSpPr>
            <a:spLocks noGrp="1"/>
          </p:cNvSpPr>
          <p:nvPr/>
        </p:nvSpPr>
        <p:spPr>
          <a:xfrm>
            <a:off x="714375" y="3953406"/>
            <a:ext cx="428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025" b="1">
                <a:solidFill>
                  <a:srgbClr val="327C92"/>
                </a:solidFill>
              </a:defRPr>
            </a:pPr>
            <a:r>
              <a:rPr sz="2025" b="1">
                <a:solidFill>
                  <a:srgbClr val="327C92"/>
                </a:solidFill>
              </a:rPr>
              <a:t>4</a:t>
            </a:r>
          </a:p>
        </p:txBody>
      </p:sp>
      <p:sp>
        <p:nvSpPr>
          <p:cNvPr id="20" name="sum-h-3">
            <a:extLst>
              <a:ext uri="{FF2B5EF4-FFF2-40B4-BE49-F238E27FC236}">
                <a16:creationId xmlns:a16="http://schemas.microsoft.com/office/drawing/2014/main" id="{FFDF9EAC-6881-4838-AB5E-BE89AA31AB2E}"/>
              </a:ext>
            </a:extLst>
          </p:cNvPr>
          <p:cNvSpPr>
            <a:spLocks noGrp="1"/>
          </p:cNvSpPr>
          <p:nvPr/>
        </p:nvSpPr>
        <p:spPr>
          <a:xfrm>
            <a:off x="1381125" y="3953406"/>
            <a:ext cx="1428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650" b="1">
                <a:solidFill>
                  <a:srgbClr val="454545"/>
                </a:solidFill>
              </a:defRPr>
            </a:pPr>
            <a:r>
              <a:rPr sz="1650" b="1">
                <a:solidFill>
                  <a:srgbClr val="454545"/>
                </a:solidFill>
              </a:rPr>
              <a:t>消歧</a:t>
            </a:r>
          </a:p>
        </p:txBody>
      </p:sp>
      <p:sp>
        <p:nvSpPr>
          <p:cNvPr id="21" name="sum-b-3">
            <a:extLst>
              <a:ext uri="{FF2B5EF4-FFF2-40B4-BE49-F238E27FC236}">
                <a16:creationId xmlns:a16="http://schemas.microsoft.com/office/drawing/2014/main" id="{BAC5D35B-2D12-4ACE-8114-E07DFB09A3C9}"/>
              </a:ext>
            </a:extLst>
          </p:cNvPr>
          <p:cNvSpPr>
            <a:spLocks noGrp="1"/>
          </p:cNvSpPr>
          <p:nvPr/>
        </p:nvSpPr>
        <p:spPr>
          <a:xfrm>
            <a:off x="2905125" y="3953406"/>
            <a:ext cx="54768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350">
                <a:solidFill>
                  <a:srgbClr val="454545"/>
                </a:solidFill>
              </a:defRPr>
            </a:pPr>
            <a:r>
              <a:rPr sz="1350">
                <a:solidFill>
                  <a:srgbClr val="454545"/>
                </a:solidFill>
              </a:rPr>
              <a:t>通过改写文法或声明策略，把语言设计选择写进规约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0E7E178-3CA4-651F-3DB0-2E664971BC2D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C0C89EF0-BE71-8D92-BDDF-FF7D05F0AC04}" type="slidenum">
              <a:rPr/>
              <a:t>42</a:t>
            </a:fld>
            <a:endParaRPr/>
          </a:p>
        </p:txBody>
      </p:sp>
      <p:sp>
        <p:nvSpPr>
          <p:cNvPr id="5" name="title-36">
            <a:extLst>
              <a:ext uri="{FF2B5EF4-FFF2-40B4-BE49-F238E27FC236}">
                <a16:creationId xmlns:a16="http://schemas.microsoft.com/office/drawing/2014/main" id="{03E003D7-5D78-4FCC-A224-8D2018B136A3}"/>
              </a:ext>
            </a:extLst>
          </p:cNvPr>
          <p:cNvSpPr>
            <a:spLocks noGrp="1"/>
          </p:cNvSpPr>
          <p:nvPr/>
        </p:nvSpPr>
        <p:spPr>
          <a:xfrm>
            <a:off x="542925" y="209550"/>
            <a:ext cx="8048625" cy="971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buNone/>
              <a:defRPr sz="2775" b="1">
                <a:solidFill>
                  <a:srgbClr val="C4384D"/>
                </a:solidFill>
              </a:defRPr>
            </a:pPr>
            <a:r>
              <a:rPr sz="2775" b="1">
                <a:solidFill>
                  <a:srgbClr val="C4384D"/>
                </a:solidFill>
              </a:rPr>
              <a:t>剩下的问题：如何生成 Parse Tree？</a:t>
            </a:r>
          </a:p>
        </p:txBody>
      </p:sp>
      <p:sp>
        <p:nvSpPr>
          <p:cNvPr id="6" name="subtitle-36">
            <a:extLst>
              <a:ext uri="{FF2B5EF4-FFF2-40B4-BE49-F238E27FC236}">
                <a16:creationId xmlns:a16="http://schemas.microsoft.com/office/drawing/2014/main" id="{477FF735-FEF5-4DDE-9366-970F71ECAEE6}"/>
              </a:ext>
            </a:extLst>
          </p:cNvPr>
          <p:cNvSpPr>
            <a:spLocks noGrp="1"/>
          </p:cNvSpPr>
          <p:nvPr/>
        </p:nvSpPr>
        <p:spPr>
          <a:xfrm>
            <a:off x="704850" y="1219200"/>
            <a:ext cx="77343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buNone/>
              <a:defRPr sz="1575" b="1">
                <a:solidFill>
                  <a:srgbClr val="454545"/>
                </a:solidFill>
              </a:defRPr>
            </a:pPr>
            <a:r>
              <a:rPr sz="1575" b="1" dirty="0">
                <a:solidFill>
                  <a:srgbClr val="454545"/>
                </a:solidFill>
              </a:rPr>
              <a:t>CFG </a:t>
            </a:r>
            <a:r>
              <a:rPr sz="1575" b="1" dirty="0" err="1">
                <a:solidFill>
                  <a:srgbClr val="454545"/>
                </a:solidFill>
              </a:rPr>
              <a:t>规定了哪些程序结构合法，但没有告诉我们怎样从</a:t>
            </a:r>
            <a:r>
              <a:rPr sz="1575" b="1" dirty="0">
                <a:solidFill>
                  <a:srgbClr val="454545"/>
                </a:solidFill>
              </a:rPr>
              <a:t> Token Stream </a:t>
            </a:r>
            <a:r>
              <a:rPr sz="1575" b="1" dirty="0" err="1">
                <a:solidFill>
                  <a:srgbClr val="454545"/>
                </a:solidFill>
              </a:rPr>
              <a:t>找到这棵树</a:t>
            </a:r>
            <a:r>
              <a:rPr sz="1575" b="1" dirty="0">
                <a:solidFill>
                  <a:srgbClr val="454545"/>
                </a:solidFill>
              </a:rPr>
              <a:t>。</a:t>
            </a:r>
          </a:p>
        </p:txBody>
      </p:sp>
      <p:sp>
        <p:nvSpPr>
          <p:cNvPr id="11" name="rd">
            <a:extLst>
              <a:ext uri="{FF2B5EF4-FFF2-40B4-BE49-F238E27FC236}">
                <a16:creationId xmlns:a16="http://schemas.microsoft.com/office/drawing/2014/main" id="{7FC9AACD-AF18-4B73-AA5F-014D74CF7A9C}"/>
              </a:ext>
            </a:extLst>
          </p:cNvPr>
          <p:cNvSpPr>
            <a:spLocks noGrp="1"/>
          </p:cNvSpPr>
          <p:nvPr/>
        </p:nvSpPr>
        <p:spPr>
          <a:xfrm>
            <a:off x="1000125" y="2752725"/>
            <a:ext cx="2095500" cy="781050"/>
          </a:xfrm>
          <a:prstGeom prst="roundRect">
            <a:avLst>
              <a:gd name="adj" fmla="val 14545"/>
            </a:avLst>
          </a:prstGeom>
          <a:solidFill>
            <a:srgbClr val="EDF6F8"/>
          </a:solidFill>
          <a:ln w="13335">
            <a:solidFill>
              <a:srgbClr val="327C92"/>
            </a:solidFill>
            <a:prstDash val="solid"/>
          </a:ln>
        </p:spPr>
      </p:sp>
      <p:sp>
        <p:nvSpPr>
          <p:cNvPr id="12" name="rd-text">
            <a:extLst>
              <a:ext uri="{FF2B5EF4-FFF2-40B4-BE49-F238E27FC236}">
                <a16:creationId xmlns:a16="http://schemas.microsoft.com/office/drawing/2014/main" id="{9471B36A-DA8B-4C44-8779-D9596D2C3409}"/>
              </a:ext>
            </a:extLst>
          </p:cNvPr>
          <p:cNvSpPr>
            <a:spLocks noGrp="1"/>
          </p:cNvSpPr>
          <p:nvPr/>
        </p:nvSpPr>
        <p:spPr>
          <a:xfrm>
            <a:off x="1000125" y="2752725"/>
            <a:ext cx="20955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327C92"/>
                </a:solidFill>
              </a:defRPr>
            </a:pPr>
            <a:r>
              <a:rPr sz="1500" b="1">
                <a:solidFill>
                  <a:srgbClr val="327C92"/>
                </a:solidFill>
              </a:rPr>
              <a:t>Token Stream</a:t>
            </a:r>
          </a:p>
          <a:p>
            <a:pPr algn="ctr">
              <a:buNone/>
              <a:defRPr sz="1500" b="1">
                <a:solidFill>
                  <a:srgbClr val="327C92"/>
                </a:solidFill>
              </a:defRPr>
            </a:pPr>
            <a:r>
              <a:rPr sz="1500" b="1">
                <a:solidFill>
                  <a:srgbClr val="327C92"/>
                </a:solidFill>
              </a:rPr>
              <a:t>+ CFG</a:t>
            </a:r>
          </a:p>
        </p:txBody>
      </p:sp>
      <p:sp>
        <p:nvSpPr>
          <p:cNvPr id="13" name="antlr">
            <a:extLst>
              <a:ext uri="{FF2B5EF4-FFF2-40B4-BE49-F238E27FC236}">
                <a16:creationId xmlns:a16="http://schemas.microsoft.com/office/drawing/2014/main" id="{3652AF50-B108-4C52-8BD8-626EFED616A3}"/>
              </a:ext>
            </a:extLst>
          </p:cNvPr>
          <p:cNvSpPr>
            <a:spLocks noGrp="1"/>
          </p:cNvSpPr>
          <p:nvPr/>
        </p:nvSpPr>
        <p:spPr>
          <a:xfrm>
            <a:off x="3524250" y="2752725"/>
            <a:ext cx="2095500" cy="781050"/>
          </a:xfrm>
          <a:prstGeom prst="roundRect">
            <a:avLst>
              <a:gd name="adj" fmla="val 14545"/>
            </a:avLst>
          </a:prstGeom>
          <a:solidFill>
            <a:srgbClr val="EDF6F8"/>
          </a:solidFill>
          <a:ln w="13335">
            <a:solidFill>
              <a:srgbClr val="327C92"/>
            </a:solidFill>
            <a:prstDash val="solid"/>
          </a:ln>
        </p:spPr>
      </p:sp>
      <p:sp>
        <p:nvSpPr>
          <p:cNvPr id="14" name="antlr-text">
            <a:extLst>
              <a:ext uri="{FF2B5EF4-FFF2-40B4-BE49-F238E27FC236}">
                <a16:creationId xmlns:a16="http://schemas.microsoft.com/office/drawing/2014/main" id="{3D91D9BA-CF65-4D1D-A8BC-B4B11FA16DF5}"/>
              </a:ext>
            </a:extLst>
          </p:cNvPr>
          <p:cNvSpPr>
            <a:spLocks noGrp="1"/>
          </p:cNvSpPr>
          <p:nvPr/>
        </p:nvSpPr>
        <p:spPr>
          <a:xfrm>
            <a:off x="3524250" y="2752725"/>
            <a:ext cx="20955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327C92"/>
                </a:solidFill>
              </a:defRPr>
            </a:pPr>
            <a:r>
              <a:rPr sz="1500" b="1">
                <a:solidFill>
                  <a:srgbClr val="327C92"/>
                </a:solidFill>
              </a:rPr>
              <a:t>Parser</a:t>
            </a:r>
          </a:p>
        </p:txBody>
      </p:sp>
      <p:sp>
        <p:nvSpPr>
          <p:cNvPr id="15" name="lr">
            <a:extLst>
              <a:ext uri="{FF2B5EF4-FFF2-40B4-BE49-F238E27FC236}">
                <a16:creationId xmlns:a16="http://schemas.microsoft.com/office/drawing/2014/main" id="{42D0A389-36DF-4F5E-A590-FE9515AB4F05}"/>
              </a:ext>
            </a:extLst>
          </p:cNvPr>
          <p:cNvSpPr>
            <a:spLocks noGrp="1"/>
          </p:cNvSpPr>
          <p:nvPr/>
        </p:nvSpPr>
        <p:spPr>
          <a:xfrm>
            <a:off x="6048375" y="2752725"/>
            <a:ext cx="2095500" cy="781050"/>
          </a:xfrm>
          <a:prstGeom prst="roundRect">
            <a:avLst>
              <a:gd name="adj" fmla="val 14545"/>
            </a:avLst>
          </a:prstGeom>
          <a:solidFill>
            <a:srgbClr val="EDF6F8"/>
          </a:solidFill>
          <a:ln w="13335">
            <a:solidFill>
              <a:srgbClr val="327C92"/>
            </a:solidFill>
            <a:prstDash val="solid"/>
          </a:ln>
        </p:spPr>
      </p:sp>
      <p:sp>
        <p:nvSpPr>
          <p:cNvPr id="16" name="lr-text">
            <a:extLst>
              <a:ext uri="{FF2B5EF4-FFF2-40B4-BE49-F238E27FC236}">
                <a16:creationId xmlns:a16="http://schemas.microsoft.com/office/drawing/2014/main" id="{406E2306-64FA-42F7-97CA-27CC01637E00}"/>
              </a:ext>
            </a:extLst>
          </p:cNvPr>
          <p:cNvSpPr>
            <a:spLocks noGrp="1"/>
          </p:cNvSpPr>
          <p:nvPr/>
        </p:nvSpPr>
        <p:spPr>
          <a:xfrm>
            <a:off x="6048375" y="2752725"/>
            <a:ext cx="20955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500" b="1">
                <a:solidFill>
                  <a:srgbClr val="327C92"/>
                </a:solidFill>
              </a:defRPr>
            </a:pPr>
            <a:r>
              <a:rPr sz="1500" b="1">
                <a:solidFill>
                  <a:srgbClr val="327C92"/>
                </a:solidFill>
              </a:rPr>
              <a:t>Parse Tree</a:t>
            </a:r>
          </a:p>
        </p:txBody>
      </p:sp>
      <p:sp>
        <p:nvSpPr>
          <p:cNvPr id="17" name="takeaway-band-36">
            <a:extLst>
              <a:ext uri="{FF2B5EF4-FFF2-40B4-BE49-F238E27FC236}">
                <a16:creationId xmlns:a16="http://schemas.microsoft.com/office/drawing/2014/main" id="{78C6619F-5BD1-4665-881E-EE4C674CD508}"/>
              </a:ext>
            </a:extLst>
          </p:cNvPr>
          <p:cNvSpPr>
            <a:spLocks noGrp="1"/>
          </p:cNvSpPr>
          <p:nvPr/>
        </p:nvSpPr>
        <p:spPr>
          <a:xfrm>
            <a:off x="647700" y="4667250"/>
            <a:ext cx="8020050" cy="457200"/>
          </a:xfrm>
          <a:prstGeom prst="rect">
            <a:avLst/>
          </a:prstGeom>
          <a:solidFill>
            <a:srgbClr val="FCEDEF"/>
          </a:solidFill>
          <a:ln w="13335">
            <a:solidFill>
              <a:srgbClr val="E3A0A9"/>
            </a:solidFill>
            <a:prstDash val="solid"/>
          </a:ln>
        </p:spPr>
      </p:sp>
      <p:sp>
        <p:nvSpPr>
          <p:cNvPr id="18" name="takeaway-36">
            <a:extLst>
              <a:ext uri="{FF2B5EF4-FFF2-40B4-BE49-F238E27FC236}">
                <a16:creationId xmlns:a16="http://schemas.microsoft.com/office/drawing/2014/main" id="{3EDB7067-DBBE-4CCB-A917-21DF01693DDB}"/>
              </a:ext>
            </a:extLst>
          </p:cNvPr>
          <p:cNvSpPr>
            <a:spLocks noGrp="1"/>
          </p:cNvSpPr>
          <p:nvPr/>
        </p:nvSpPr>
        <p:spPr>
          <a:xfrm>
            <a:off x="790575" y="4724400"/>
            <a:ext cx="77343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1463" b="1">
                <a:solidFill>
                  <a:srgbClr val="C4384D"/>
                </a:solidFill>
              </a:defRPr>
            </a:pPr>
            <a:r>
              <a:rPr sz="1463" b="1" dirty="0" err="1">
                <a:solidFill>
                  <a:srgbClr val="C4384D"/>
                </a:solidFill>
              </a:rPr>
              <a:t>下一讲：从最直觉的自顶向下（top-down）开始介绍生成parse</a:t>
            </a:r>
            <a:r>
              <a:rPr sz="1463" b="1" dirty="0">
                <a:solidFill>
                  <a:srgbClr val="C4384D"/>
                </a:solidFill>
              </a:rPr>
              <a:t> </a:t>
            </a:r>
            <a:r>
              <a:rPr sz="1463" b="1" dirty="0" err="1">
                <a:solidFill>
                  <a:srgbClr val="C4384D"/>
                </a:solidFill>
              </a:rPr>
              <a:t>tree的方法</a:t>
            </a:r>
            <a:r>
              <a:rPr sz="1463" b="1" dirty="0">
                <a:solidFill>
                  <a:srgbClr val="C4384D"/>
                </a:solidFill>
              </a:rPr>
              <a:t>。</a:t>
            </a:r>
          </a:p>
        </p:txBody>
      </p:sp>
      <p:sp>
        <p:nvSpPr>
          <p:cNvPr id="19" name="flow-arrow-1">
            <a:extLst>
              <a:ext uri="{FF2B5EF4-FFF2-40B4-BE49-F238E27FC236}">
                <a16:creationId xmlns:a16="http://schemas.microsoft.com/office/drawing/2014/main" id="{28A6BA5A-D35C-40F1-8C8F-DE87BDF65EB3}"/>
              </a:ext>
            </a:extLst>
          </p:cNvPr>
          <p:cNvSpPr>
            <a:spLocks noGrp="1"/>
          </p:cNvSpPr>
          <p:nvPr/>
        </p:nvSpPr>
        <p:spPr>
          <a:xfrm>
            <a:off x="3105150" y="2943225"/>
            <a:ext cx="4000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>
                <a:solidFill>
                  <a:srgbClr val="777777"/>
                </a:solidFill>
              </a:defRPr>
            </a:pPr>
            <a:r>
              <a:rPr sz="2100">
                <a:solidFill>
                  <a:srgbClr val="777777"/>
                </a:solidFill>
              </a:rPr>
              <a:t>→</a:t>
            </a:r>
          </a:p>
        </p:txBody>
      </p:sp>
      <p:sp>
        <p:nvSpPr>
          <p:cNvPr id="20" name="flow-arrow-2">
            <a:extLst>
              <a:ext uri="{FF2B5EF4-FFF2-40B4-BE49-F238E27FC236}">
                <a16:creationId xmlns:a16="http://schemas.microsoft.com/office/drawing/2014/main" id="{16522635-4C74-4200-A6F9-A0CCFC158238}"/>
              </a:ext>
            </a:extLst>
          </p:cNvPr>
          <p:cNvSpPr>
            <a:spLocks noGrp="1"/>
          </p:cNvSpPr>
          <p:nvPr/>
        </p:nvSpPr>
        <p:spPr>
          <a:xfrm>
            <a:off x="5629275" y="2943225"/>
            <a:ext cx="4000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buNone/>
              <a:defRPr sz="2100">
                <a:solidFill>
                  <a:srgbClr val="777777"/>
                </a:solidFill>
              </a:defRPr>
            </a:pPr>
            <a:r>
              <a:rPr sz="2100">
                <a:solidFill>
                  <a:srgbClr val="777777"/>
                </a:solidFill>
              </a:rPr>
              <a:t>→</a:t>
            </a:r>
          </a:p>
        </p:txBody>
      </p:sp>
    </p:spTree>
    <p:extLst>
      <p:ext uri="{BB962C8B-B14F-4D97-AF65-F5344CB8AC3E}">
        <p14:creationId xmlns:p14="http://schemas.microsoft.com/office/powerpoint/2010/main" val="3417980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2828</TotalTime>
  <Words>2025</Words>
  <Application>Microsoft Macintosh PowerPoint</Application>
  <DocSecurity>0</DocSecurity>
  <PresentationFormat>全屏显示(16:10)</PresentationFormat>
  <Paragraphs>480</Paragraphs>
  <Slides>42</Slides>
  <Notes>42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47" baseType="lpstr">
      <vt:lpstr>DengXian</vt:lpstr>
      <vt:lpstr>微软雅黑</vt:lpstr>
      <vt:lpstr>Arial</vt:lpstr>
      <vt:lpstr>Menlo</vt:lpstr>
      <vt:lpstr>Office 主题​​</vt:lpstr>
      <vt:lpstr>语法分析（一） Token怎样组成程序结构？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上一讲回顾</vt:lpstr>
      <vt:lpstr>上一讲回顾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wu mingyu</cp:lastModifiedBy>
  <cp:revision>45</cp:revision>
  <dcterms:created xsi:type="dcterms:W3CDTF">2026-09-20T03:25:37Z</dcterms:created>
  <dcterms:modified xsi:type="dcterms:W3CDTF">2026-09-22T02:50:02Z</dcterms:modified>
</cp:coreProperties>
</file>