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9"/>
  </p:normalViewPr>
  <p:slideViewPr>
    <p:cSldViewPr snapToGrid="0">
      <p:cViewPr varScale="1">
        <p:scale>
          <a:sx n="132" d="100"/>
          <a:sy n="132" d="100"/>
        </p:scale>
        <p:origin x="9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89CF9-F8D8-4CCC-A257-6DE6A370C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buNone/>
              <a:defRPr sz="4400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489163-420C-40B9-A6B0-7D024352F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204E3C-C592-4BBA-AA67-012927511F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9FA25068-95BE-F84A-896E-9E89F943483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BB9DF-2129-4B30-A0CB-00B5CCA4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buNone/>
              <a:defRPr b="1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FB2FD2-58C9-4D2B-B2D7-B77DBB83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2400" b="1" i="0">
                <a:latin typeface="+mn-lt"/>
                <a:ea typeface="+mn-lt"/>
                <a:cs typeface="+mn-lt"/>
              </a:defRPr>
            </a:lvl1pPr>
            <a:lvl2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2pPr>
            <a:lvl3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3pPr>
            <a:lvl4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4pPr>
            <a:lvl5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E18343-6F26-4180-9F15-3490C5654A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90225E-4991-43F8-8A4F-7A9DE80097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789912-585E-44ED-9A35-D3CD6481964A}"/>
              </a:ext>
            </a:extLst>
          </p:cNvPr>
          <p:cNvSpPr>
            <a:spLocks noGrp="1"/>
          </p:cNvSpPr>
          <p:nvPr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>
            <a:spLocks noGrp="1"/>
          </p:cNvSpPr>
          <p:nvPr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6608DAFC-F7CB-BF45-A12C-3E5B3C7488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737EC-50D8-4066-9A5B-B2F2B326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buNone/>
              <a:defRPr sz="4000" b="1" cap="all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8D66DC-4DFE-41C3-A681-7066151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354206-11C3-46BD-9C89-5FEA6F6F7C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C5D61-0DF4-429D-A479-13E085A0AA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>
            <a:spLocks noGrp="1"/>
          </p:cNvSpPr>
          <p:nvPr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222B87CB-0BF3-3A40-9555-EFDE398401F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E3681A-3E02-46ED-85DF-1DEF2F99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6D934-6CA7-459A-B5C1-5CA900321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第二级</a:t>
            </a:r>
          </a:p>
          <a:p>
            <a:pPr>
              <a:buNone/>
            </a:pPr>
            <a:r>
              <a:t>第三级</a:t>
            </a:r>
          </a:p>
          <a:p>
            <a:pPr>
              <a:buNone/>
            </a:pPr>
            <a:r>
              <a:t>第四级</a:t>
            </a:r>
          </a:p>
          <a:p>
            <a:pPr>
              <a:buNone/>
            </a:pPr>
            <a:r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96C8E-B259-4316-A5FF-F1EDB1F7850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98837-A74E-40F6-88FA-DB372DDABD2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lnSpc>
          <a:spcPct val="120000"/>
        </a:lnSpc>
        <a:spcBef>
          <a:spcPts val="1200"/>
        </a:spcBef>
        <a:buFont typeface="Arial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  <a:lvl2pPr marL="742950" indent="-285750" algn="l" defTabSz="914400">
        <a:lnSpc>
          <a:spcPct val="120000"/>
        </a:lnSpc>
        <a:spcBef>
          <a:spcPct val="20000"/>
        </a:spcBef>
        <a:buFont typeface="Arial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120000"/>
        </a:lnSpc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120000"/>
        </a:lnSpc>
        <a:spcBef>
          <a:spcPct val="20000"/>
        </a:spcBef>
        <a:buFont typeface="Arial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120000"/>
        </a:lnSpc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43050"/>
            <a:ext cx="7772400" cy="781050"/>
          </a:xfrm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buNone/>
              <a:defRPr sz="3750" b="1">
                <a:solidFill>
                  <a:srgbClr val="C4384D"/>
                </a:solidFill>
              </a:defRPr>
            </a:pPr>
            <a:r>
              <a:rPr sz="3750" b="1">
                <a:solidFill>
                  <a:srgbClr val="C4384D"/>
                </a:solidFill>
              </a:rPr>
              <a:t>语法分析（二）</a:t>
            </a: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吴明瑜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上海交通大学并行与分布式系统研究所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50000"/>
                    <a:lumOff val="50000"/>
                  </a:schemeClr>
                </a:solidFill>
              </a:rPr>
              <a:t>https://ipads.se.sjtu.edu.cn/courses/compilers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>
            <a:spLocks noGrp="1"/>
          </p:cNvSpPr>
          <p:nvPr/>
        </p:nvSpPr>
        <p:spPr>
          <a:xfrm>
            <a:off x="467544" y="252559"/>
            <a:ext cx="3600400" cy="50405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indent="0" algn="ctr" defTabSz="914400">
              <a:lnSpc>
                <a:spcPct val="120000"/>
              </a:lnSpc>
              <a:spcBef>
                <a:spcPts val="1200"/>
              </a:spcBef>
              <a:buFont typeface="Arial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1pPr>
            <a:lvl2pPr marL="4572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2pPr>
            <a:lvl3pPr marL="9144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3pPr>
            <a:lvl4pPr marL="13716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4pPr>
            <a:lvl5pPr marL="18288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5pPr>
            <a:lvl6pPr marL="22860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140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ea typeface="Arial"/>
                <a:cs typeface="Arial"/>
              </a:rPr>
              <a:t>SE3355 · 编译原理（2026秋）</a:t>
            </a:r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5FED6-38D0-DE9C-92C0-6E7FA635581C}" type="slidenum">
              <a:rPr/>
              <a:t>1</a:t>
            </a:fld>
            <a:endParaRPr/>
          </a:p>
        </p:txBody>
      </p:sp>
      <p:sp>
        <p:nvSpPr>
          <p:cNvPr id="9" name="cover-subtitle">
            <a:extLst>
              <a:ext uri="{FF2B5EF4-FFF2-40B4-BE49-F238E27FC236}">
                <a16:creationId xmlns:a16="http://schemas.microsoft.com/office/drawing/2014/main" id="{518ECB98-B406-474D-95E5-A4922F7C774D}"/>
              </a:ext>
            </a:extLst>
          </p:cNvPr>
          <p:cNvSpPr>
            <a:spLocks noGrp="1"/>
          </p:cNvSpPr>
          <p:nvPr/>
        </p:nvSpPr>
        <p:spPr>
          <a:xfrm>
            <a:off x="685800" y="2362200"/>
            <a:ext cx="7772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自顶向下：从推导到 Parser</a:t>
            </a:r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上一讲留下的问题：如何生成 Parse Tree？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2598689-54C9-18A7-3A19-ED76AA08988F}" type="slidenum">
              <a:t>2</a:t>
            </a:fld>
            <a:endParaRPr/>
          </a:p>
        </p:txBody>
      </p:sp>
      <p:sp>
        <p:nvSpPr>
          <p:cNvPr id="5" name="subtitle-2">
            <a:extLst>
              <a:ext uri="{FF2B5EF4-FFF2-40B4-BE49-F238E27FC236}">
                <a16:creationId xmlns:a16="http://schemas.microsoft.com/office/drawing/2014/main" id="{13D66337-2A06-4D80-8F50-F63EC71EAC0D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CFG 规定了合法结构；现在需要一个算法，从 Token Stream 找到这棵树。</a:t>
            </a:r>
          </a:p>
        </p:txBody>
      </p:sp>
      <p:sp>
        <p:nvSpPr>
          <p:cNvPr id="6" name="recap-input">
            <a:extLst>
              <a:ext uri="{FF2B5EF4-FFF2-40B4-BE49-F238E27FC236}">
                <a16:creationId xmlns:a16="http://schemas.microsoft.com/office/drawing/2014/main" id="{49A44527-C1F4-4BAC-BF68-F6288AF624D8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2095500" cy="781050"/>
          </a:xfrm>
          <a:prstGeom prst="roundRect">
            <a:avLst>
              <a:gd name="adj" fmla="val 9756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Token Stream</a:t>
            </a:r>
          </a:p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+ CFG</a:t>
            </a:r>
          </a:p>
        </p:txBody>
      </p:sp>
      <p:sp>
        <p:nvSpPr>
          <p:cNvPr id="7" name="recap-parser">
            <a:extLst>
              <a:ext uri="{FF2B5EF4-FFF2-40B4-BE49-F238E27FC236}">
                <a16:creationId xmlns:a16="http://schemas.microsoft.com/office/drawing/2014/main" id="{1002D7FA-9DE5-4523-BE53-35BDF603B0FB}"/>
              </a:ext>
            </a:extLst>
          </p:cNvPr>
          <p:cNvSpPr>
            <a:spLocks noGrp="1"/>
          </p:cNvSpPr>
          <p:nvPr/>
        </p:nvSpPr>
        <p:spPr>
          <a:xfrm>
            <a:off x="3524250" y="2476500"/>
            <a:ext cx="2095500" cy="781050"/>
          </a:xfrm>
          <a:prstGeom prst="roundRect">
            <a:avLst>
              <a:gd name="adj" fmla="val 9756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Parser</a:t>
            </a:r>
          </a:p>
        </p:txBody>
      </p:sp>
      <p:sp>
        <p:nvSpPr>
          <p:cNvPr id="8" name="recap-tree">
            <a:extLst>
              <a:ext uri="{FF2B5EF4-FFF2-40B4-BE49-F238E27FC236}">
                <a16:creationId xmlns:a16="http://schemas.microsoft.com/office/drawing/2014/main" id="{CBCBA34B-4D57-4CE3-8A8B-7B9C58F4E1A4}"/>
              </a:ext>
            </a:extLst>
          </p:cNvPr>
          <p:cNvSpPr>
            <a:spLocks noGrp="1"/>
          </p:cNvSpPr>
          <p:nvPr/>
        </p:nvSpPr>
        <p:spPr>
          <a:xfrm>
            <a:off x="6048375" y="2476500"/>
            <a:ext cx="2095500" cy="781050"/>
          </a:xfrm>
          <a:prstGeom prst="roundRect">
            <a:avLst>
              <a:gd name="adj" fmla="val 9756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Parse Tree</a:t>
            </a:r>
          </a:p>
        </p:txBody>
      </p:sp>
      <p:sp>
        <p:nvSpPr>
          <p:cNvPr id="9" name="recap-a1">
            <a:extLst>
              <a:ext uri="{FF2B5EF4-FFF2-40B4-BE49-F238E27FC236}">
                <a16:creationId xmlns:a16="http://schemas.microsoft.com/office/drawing/2014/main" id="{05E4F24E-6B21-484F-BC79-0834243B8A54}"/>
              </a:ext>
            </a:extLst>
          </p:cNvPr>
          <p:cNvSpPr>
            <a:spLocks noGrp="1"/>
          </p:cNvSpPr>
          <p:nvPr/>
        </p:nvSpPr>
        <p:spPr>
          <a:xfrm>
            <a:off x="3105150" y="2657475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>
                <a:solidFill>
                  <a:srgbClr val="777777"/>
                </a:solidFill>
              </a:defRPr>
            </a:pPr>
            <a:r>
              <a:rPr sz="2100">
                <a:solidFill>
                  <a:srgbClr val="777777"/>
                </a:solidFill>
              </a:rPr>
              <a:t>→</a:t>
            </a:r>
          </a:p>
        </p:txBody>
      </p:sp>
      <p:sp>
        <p:nvSpPr>
          <p:cNvPr id="10" name="recap-a2">
            <a:extLst>
              <a:ext uri="{FF2B5EF4-FFF2-40B4-BE49-F238E27FC236}">
                <a16:creationId xmlns:a16="http://schemas.microsoft.com/office/drawing/2014/main" id="{20C0C413-616E-4FCF-80C9-6357F6DBD059}"/>
              </a:ext>
            </a:extLst>
          </p:cNvPr>
          <p:cNvSpPr>
            <a:spLocks noGrp="1"/>
          </p:cNvSpPr>
          <p:nvPr/>
        </p:nvSpPr>
        <p:spPr>
          <a:xfrm>
            <a:off x="5629275" y="2657475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>
                <a:solidFill>
                  <a:srgbClr val="777777"/>
                </a:solidFill>
              </a:defRPr>
            </a:pPr>
            <a:r>
              <a:rPr sz="2100">
                <a:solidFill>
                  <a:srgbClr val="777777"/>
                </a:solidFill>
              </a:rPr>
              <a:t>→</a:t>
            </a:r>
          </a:p>
        </p:txBody>
      </p:sp>
      <p:sp>
        <p:nvSpPr>
          <p:cNvPr id="11" name="takeaway-bg-8">
            <a:extLst>
              <a:ext uri="{FF2B5EF4-FFF2-40B4-BE49-F238E27FC236}">
                <a16:creationId xmlns:a16="http://schemas.microsoft.com/office/drawing/2014/main" id="{260397BB-8347-4471-A0C0-48067EFD1F50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EF0"/>
          </a:solidFill>
          <a:ln w="9525">
            <a:solidFill>
              <a:srgbClr val="E9A3AE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2" name="takeaway-text-8">
            <a:extLst>
              <a:ext uri="{FF2B5EF4-FFF2-40B4-BE49-F238E27FC236}">
                <a16:creationId xmlns:a16="http://schemas.microsoft.com/office/drawing/2014/main" id="{65269A46-C4E0-45B2-A848-22A3CF027212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本讲从最直觉的方法开始：从根节点出发，持续应用产生式。 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文法给出答案空间，Parser 负责找到一棵树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02359C0-8A7A-196E-DD58-8E6569619F09}" type="slidenum">
              <a:t>3</a:t>
            </a:fld>
            <a:endParaRPr/>
          </a:p>
        </p:txBody>
      </p:sp>
      <p:sp>
        <p:nvSpPr>
          <p:cNvPr id="5" name="subtitle-3">
            <a:extLst>
              <a:ext uri="{FF2B5EF4-FFF2-40B4-BE49-F238E27FC236}">
                <a16:creationId xmlns:a16="http://schemas.microsoft.com/office/drawing/2014/main" id="{8962D025-DF02-4450-B9DA-E9717BD043FB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同一个 CFG 可以生成很多 Token 序列，也可以为一个输入提供多条候选推导。</a:t>
            </a:r>
          </a:p>
        </p:txBody>
      </p:sp>
      <p:sp>
        <p:nvSpPr>
          <p:cNvPr id="6" name="framing-grammar-label">
            <a:extLst>
              <a:ext uri="{FF2B5EF4-FFF2-40B4-BE49-F238E27FC236}">
                <a16:creationId xmlns:a16="http://schemas.microsoft.com/office/drawing/2014/main" id="{4EB251E0-F395-48AD-9B28-63279A44C552}"/>
              </a:ext>
            </a:extLst>
          </p:cNvPr>
          <p:cNvSpPr>
            <a:spLocks noGrp="1"/>
          </p:cNvSpPr>
          <p:nvPr/>
        </p:nvSpPr>
        <p:spPr>
          <a:xfrm>
            <a:off x="714375" y="1638300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文法规则（CFG）</a:t>
            </a:r>
          </a:p>
        </p:txBody>
      </p:sp>
      <p:sp>
        <p:nvSpPr>
          <p:cNvPr id="7" name="framing-input-label">
            <a:extLst>
              <a:ext uri="{FF2B5EF4-FFF2-40B4-BE49-F238E27FC236}">
                <a16:creationId xmlns:a16="http://schemas.microsoft.com/office/drawing/2014/main" id="{A64A428D-3EFC-4E57-AC4F-7836E10287CA}"/>
              </a:ext>
            </a:extLst>
          </p:cNvPr>
          <p:cNvSpPr>
            <a:spLocks noGrp="1"/>
          </p:cNvSpPr>
          <p:nvPr/>
        </p:nvSpPr>
        <p:spPr>
          <a:xfrm>
            <a:off x="4762500" y="1638300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待解析的 Token Stream</a:t>
            </a:r>
          </a:p>
        </p:txBody>
      </p:sp>
      <p:sp>
        <p:nvSpPr>
          <p:cNvPr id="8" name="framing-grammar">
            <a:extLst>
              <a:ext uri="{FF2B5EF4-FFF2-40B4-BE49-F238E27FC236}">
                <a16:creationId xmlns:a16="http://schemas.microsoft.com/office/drawing/2014/main" id="{84462CB6-E089-4D3C-9305-F2D45C2DE856}"/>
              </a:ext>
            </a:extLst>
          </p:cNvPr>
          <p:cNvSpPr>
            <a:spLocks noGrp="1"/>
          </p:cNvSpPr>
          <p:nvPr/>
        </p:nvSpPr>
        <p:spPr>
          <a:xfrm>
            <a:off x="714375" y="2000250"/>
            <a:ext cx="3667125" cy="18097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program → stmt</a:t>
            </a:r>
          </a:p>
          <a:p>
            <a:pPr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stmt → IF LPAREN expr RPAREN stmt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PRINT LPAREN expr RPAREN SEMI</a:t>
            </a:r>
          </a:p>
        </p:txBody>
      </p:sp>
      <p:sp>
        <p:nvSpPr>
          <p:cNvPr id="9" name="framing-input">
            <a:extLst>
              <a:ext uri="{FF2B5EF4-FFF2-40B4-BE49-F238E27FC236}">
                <a16:creationId xmlns:a16="http://schemas.microsoft.com/office/drawing/2014/main" id="{11BDB5FB-9403-42F6-B2E4-BFEB1EE1ABF6}"/>
              </a:ext>
            </a:extLst>
          </p:cNvPr>
          <p:cNvSpPr>
            <a:spLocks noGrp="1"/>
          </p:cNvSpPr>
          <p:nvPr/>
        </p:nvSpPr>
        <p:spPr>
          <a:xfrm>
            <a:off x="4762500" y="2000250"/>
            <a:ext cx="3667125" cy="180975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endParaRPr/>
          </a:p>
        </p:txBody>
      </p:sp>
      <p:sp>
        <p:nvSpPr>
          <p:cNvPr id="10" name="framing-current-token">
            <a:extLst>
              <a:ext uri="{FF2B5EF4-FFF2-40B4-BE49-F238E27FC236}">
                <a16:creationId xmlns:a16="http://schemas.microsoft.com/office/drawing/2014/main" id="{A08E4172-9C2C-4F89-AF12-F030529C7413}"/>
              </a:ext>
            </a:extLst>
          </p:cNvPr>
          <p:cNvSpPr>
            <a:spLocks noGrp="1"/>
          </p:cNvSpPr>
          <p:nvPr/>
        </p:nvSpPr>
        <p:spPr>
          <a:xfrm>
            <a:off x="4933950" y="2238375"/>
            <a:ext cx="742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1" name="framing-input-rest-1">
            <a:extLst>
              <a:ext uri="{FF2B5EF4-FFF2-40B4-BE49-F238E27FC236}">
                <a16:creationId xmlns:a16="http://schemas.microsoft.com/office/drawing/2014/main" id="{26794195-5FD1-48F2-A703-B62C95D56D4A}"/>
              </a:ext>
            </a:extLst>
          </p:cNvPr>
          <p:cNvSpPr>
            <a:spLocks noGrp="1"/>
          </p:cNvSpPr>
          <p:nvPr/>
        </p:nvSpPr>
        <p:spPr>
          <a:xfrm>
            <a:off x="5715000" y="2238375"/>
            <a:ext cx="25431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LPAREN INT PLUS INT</a:t>
            </a:r>
          </a:p>
        </p:txBody>
      </p:sp>
      <p:sp>
        <p:nvSpPr>
          <p:cNvPr id="12" name="framing-input-rest-2">
            <a:extLst>
              <a:ext uri="{FF2B5EF4-FFF2-40B4-BE49-F238E27FC236}">
                <a16:creationId xmlns:a16="http://schemas.microsoft.com/office/drawing/2014/main" id="{6B4355A7-6C30-4E5C-A9A8-EFD11AA8190B}"/>
              </a:ext>
            </a:extLst>
          </p:cNvPr>
          <p:cNvSpPr>
            <a:spLocks noGrp="1"/>
          </p:cNvSpPr>
          <p:nvPr/>
        </p:nvSpPr>
        <p:spPr>
          <a:xfrm>
            <a:off x="4933950" y="2619375"/>
            <a:ext cx="3286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 INT RPAREN SEMI $</a:t>
            </a:r>
          </a:p>
        </p:txBody>
      </p:sp>
      <p:sp>
        <p:nvSpPr>
          <p:cNvPr id="13" name="framing-current-label">
            <a:extLst>
              <a:ext uri="{FF2B5EF4-FFF2-40B4-BE49-F238E27FC236}">
                <a16:creationId xmlns:a16="http://schemas.microsoft.com/office/drawing/2014/main" id="{BE670150-3B8C-4FCC-BDE8-D2AF0A8463AE}"/>
              </a:ext>
            </a:extLst>
          </p:cNvPr>
          <p:cNvSpPr>
            <a:spLocks noGrp="1"/>
          </p:cNvSpPr>
          <p:nvPr/>
        </p:nvSpPr>
        <p:spPr>
          <a:xfrm>
            <a:off x="4857750" y="310515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↑ 当前 Token</a:t>
            </a:r>
          </a:p>
        </p:txBody>
      </p:sp>
      <p:sp>
        <p:nvSpPr>
          <p:cNvPr id="14" name="framing-q">
            <a:extLst>
              <a:ext uri="{FF2B5EF4-FFF2-40B4-BE49-F238E27FC236}">
                <a16:creationId xmlns:a16="http://schemas.microsoft.com/office/drawing/2014/main" id="{6AED222C-F9FB-45AB-BC8E-B5EC6A735EB9}"/>
              </a:ext>
            </a:extLst>
          </p:cNvPr>
          <p:cNvSpPr>
            <a:spLocks noGrp="1"/>
          </p:cNvSpPr>
          <p:nvPr/>
        </p:nvSpPr>
        <p:spPr>
          <a:xfrm>
            <a:off x="1000125" y="4171950"/>
            <a:ext cx="7143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看到当前 Token PRINT，Parser 如何选择 stmt 的产生式？</a:t>
            </a:r>
          </a:p>
        </p:txBody>
      </p:sp>
      <p:sp>
        <p:nvSpPr>
          <p:cNvPr id="15" name="input-end-marker-note">
            <a:extLst>
              <a:ext uri="{FF2B5EF4-FFF2-40B4-BE49-F238E27FC236}">
                <a16:creationId xmlns:a16="http://schemas.microsoft.com/office/drawing/2014/main" id="{CC309CCE-7111-4DC7-B047-EE9CE5BAC3DD}"/>
              </a:ext>
            </a:extLst>
          </p:cNvPr>
          <p:cNvSpPr>
            <a:spLocks noGrp="1"/>
          </p:cNvSpPr>
          <p:nvPr/>
        </p:nvSpPr>
        <p:spPr>
          <a:xfrm>
            <a:off x="5029200" y="3476625"/>
            <a:ext cx="3095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163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$：输入结束标记（不属于文法）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本讲目标：把推导过程变成一个可执行 Parser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FD6AB9A-5F9E-5F59-51AB-3C8734130965}" type="slidenum">
              <a:t>4</a:t>
            </a:fld>
            <a:endParaRPr/>
          </a:p>
        </p:txBody>
      </p:sp>
      <p:sp>
        <p:nvSpPr>
          <p:cNvPr id="5" name="goal-n-0">
            <a:extLst>
              <a:ext uri="{FF2B5EF4-FFF2-40B4-BE49-F238E27FC236}">
                <a16:creationId xmlns:a16="http://schemas.microsoft.com/office/drawing/2014/main" id="{7EBDD915-1EA3-4103-A8A4-0A875B794F69}"/>
              </a:ext>
            </a:extLst>
          </p:cNvPr>
          <p:cNvSpPr>
            <a:spLocks noGrp="1"/>
          </p:cNvSpPr>
          <p:nvPr/>
        </p:nvSpPr>
        <p:spPr>
          <a:xfrm>
            <a:off x="781050" y="166687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FCEEF0"/>
          </a:solidFill>
          <a:ln w="12383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C4384D"/>
                </a:solidFill>
              </a:defRPr>
            </a:pPr>
            <a:r>
              <a:rPr sz="1500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6" name="goal-h-0">
            <a:extLst>
              <a:ext uri="{FF2B5EF4-FFF2-40B4-BE49-F238E27FC236}">
                <a16:creationId xmlns:a16="http://schemas.microsoft.com/office/drawing/2014/main" id="{172EE719-8792-48AB-ABE2-3CDA13C8BAED}"/>
              </a:ext>
            </a:extLst>
          </p:cNvPr>
          <p:cNvSpPr>
            <a:spLocks noGrp="1"/>
          </p:cNvSpPr>
          <p:nvPr/>
        </p:nvSpPr>
        <p:spPr>
          <a:xfrm>
            <a:off x="1428750" y="1647825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从推导到递归函数</a:t>
            </a:r>
          </a:p>
        </p:txBody>
      </p:sp>
      <p:sp>
        <p:nvSpPr>
          <p:cNvPr id="7" name="goal-b-0">
            <a:extLst>
              <a:ext uri="{FF2B5EF4-FFF2-40B4-BE49-F238E27FC236}">
                <a16:creationId xmlns:a16="http://schemas.microsoft.com/office/drawing/2014/main" id="{1C51112B-2C89-451E-B679-715F3B5AD909}"/>
              </a:ext>
            </a:extLst>
          </p:cNvPr>
          <p:cNvSpPr>
            <a:spLocks noGrp="1"/>
          </p:cNvSpPr>
          <p:nvPr/>
        </p:nvSpPr>
        <p:spPr>
          <a:xfrm>
            <a:off x="3619500" y="1647825"/>
            <a:ext cx="466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理解自顶向下分析怎样机械构造 Parse Tree</a:t>
            </a:r>
          </a:p>
        </p:txBody>
      </p:sp>
      <p:sp>
        <p:nvSpPr>
          <p:cNvPr id="8" name="goal-n-1">
            <a:extLst>
              <a:ext uri="{FF2B5EF4-FFF2-40B4-BE49-F238E27FC236}">
                <a16:creationId xmlns:a16="http://schemas.microsoft.com/office/drawing/2014/main" id="{85B8E44B-76B4-441D-A084-1AB7867F0070}"/>
              </a:ext>
            </a:extLst>
          </p:cNvPr>
          <p:cNvSpPr>
            <a:spLocks noGrp="1"/>
          </p:cNvSpPr>
          <p:nvPr/>
        </p:nvSpPr>
        <p:spPr>
          <a:xfrm>
            <a:off x="781050" y="24479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FCEEF0"/>
          </a:solidFill>
          <a:ln w="12383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C4384D"/>
                </a:solidFill>
              </a:defRPr>
            </a:pPr>
            <a:r>
              <a:rPr sz="1500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9" name="goal-h-1">
            <a:extLst>
              <a:ext uri="{FF2B5EF4-FFF2-40B4-BE49-F238E27FC236}">
                <a16:creationId xmlns:a16="http://schemas.microsoft.com/office/drawing/2014/main" id="{DF425097-1475-4BAC-B9CC-97050AA88FA5}"/>
              </a:ext>
            </a:extLst>
          </p:cNvPr>
          <p:cNvSpPr>
            <a:spLocks noGrp="1"/>
          </p:cNvSpPr>
          <p:nvPr/>
        </p:nvSpPr>
        <p:spPr>
          <a:xfrm>
            <a:off x="1428750" y="2428875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从试错到预测</a:t>
            </a:r>
          </a:p>
        </p:txBody>
      </p:sp>
      <p:sp>
        <p:nvSpPr>
          <p:cNvPr id="10" name="goal-b-1">
            <a:extLst>
              <a:ext uri="{FF2B5EF4-FFF2-40B4-BE49-F238E27FC236}">
                <a16:creationId xmlns:a16="http://schemas.microsoft.com/office/drawing/2014/main" id="{C6733680-0F65-4B64-96FC-A4BC798677BA}"/>
              </a:ext>
            </a:extLst>
          </p:cNvPr>
          <p:cNvSpPr>
            <a:spLocks noGrp="1"/>
          </p:cNvSpPr>
          <p:nvPr/>
        </p:nvSpPr>
        <p:spPr>
          <a:xfrm>
            <a:off x="3619500" y="2428875"/>
            <a:ext cx="466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用 lookahead、FIRST 与 FOLLOW 选择产生式</a:t>
            </a:r>
          </a:p>
        </p:txBody>
      </p:sp>
      <p:sp>
        <p:nvSpPr>
          <p:cNvPr id="11" name="goal-n-2">
            <a:extLst>
              <a:ext uri="{FF2B5EF4-FFF2-40B4-BE49-F238E27FC236}">
                <a16:creationId xmlns:a16="http://schemas.microsoft.com/office/drawing/2014/main" id="{6CA93B5F-1E35-4672-9780-2F8DEEB86D3C}"/>
              </a:ext>
            </a:extLst>
          </p:cNvPr>
          <p:cNvSpPr>
            <a:spLocks noGrp="1"/>
          </p:cNvSpPr>
          <p:nvPr/>
        </p:nvSpPr>
        <p:spPr>
          <a:xfrm>
            <a:off x="781050" y="322897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3</a:t>
            </a:r>
          </a:p>
        </p:txBody>
      </p:sp>
      <p:sp>
        <p:nvSpPr>
          <p:cNvPr id="12" name="goal-h-2">
            <a:extLst>
              <a:ext uri="{FF2B5EF4-FFF2-40B4-BE49-F238E27FC236}">
                <a16:creationId xmlns:a16="http://schemas.microsoft.com/office/drawing/2014/main" id="{8D4591D5-5C6D-4033-832C-8194B47FD64C}"/>
              </a:ext>
            </a:extLst>
          </p:cNvPr>
          <p:cNvSpPr>
            <a:spLocks noGrp="1"/>
          </p:cNvSpPr>
          <p:nvPr/>
        </p:nvSpPr>
        <p:spPr>
          <a:xfrm>
            <a:off x="1428750" y="3209925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从预测到 LL(1)</a:t>
            </a:r>
          </a:p>
        </p:txBody>
      </p:sp>
      <p:sp>
        <p:nvSpPr>
          <p:cNvPr id="13" name="goal-b-2">
            <a:extLst>
              <a:ext uri="{FF2B5EF4-FFF2-40B4-BE49-F238E27FC236}">
                <a16:creationId xmlns:a16="http://schemas.microsoft.com/office/drawing/2014/main" id="{D63FF034-78F9-49F9-8C5D-2B10319FBC8C}"/>
              </a:ext>
            </a:extLst>
          </p:cNvPr>
          <p:cNvSpPr>
            <a:spLocks noGrp="1"/>
          </p:cNvSpPr>
          <p:nvPr/>
        </p:nvSpPr>
        <p:spPr>
          <a:xfrm>
            <a:off x="3619500" y="3209925"/>
            <a:ext cx="466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把选择规则整理成可执行的分析表</a:t>
            </a:r>
          </a:p>
        </p:txBody>
      </p:sp>
      <p:sp>
        <p:nvSpPr>
          <p:cNvPr id="14" name="goal-n-3">
            <a:extLst>
              <a:ext uri="{FF2B5EF4-FFF2-40B4-BE49-F238E27FC236}">
                <a16:creationId xmlns:a16="http://schemas.microsoft.com/office/drawing/2014/main" id="{48096D03-02B2-4E6F-B7E9-C7E68EB3A46E}"/>
              </a:ext>
            </a:extLst>
          </p:cNvPr>
          <p:cNvSpPr>
            <a:spLocks noGrp="1"/>
          </p:cNvSpPr>
          <p:nvPr/>
        </p:nvSpPr>
        <p:spPr>
          <a:xfrm>
            <a:off x="781050" y="40100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4</a:t>
            </a:r>
          </a:p>
        </p:txBody>
      </p:sp>
      <p:sp>
        <p:nvSpPr>
          <p:cNvPr id="15" name="goal-h-3">
            <a:extLst>
              <a:ext uri="{FF2B5EF4-FFF2-40B4-BE49-F238E27FC236}">
                <a16:creationId xmlns:a16="http://schemas.microsoft.com/office/drawing/2014/main" id="{CC387535-9FAE-422C-8B8D-657474EEF02A}"/>
              </a:ext>
            </a:extLst>
          </p:cNvPr>
          <p:cNvSpPr>
            <a:spLocks noGrp="1"/>
          </p:cNvSpPr>
          <p:nvPr/>
        </p:nvSpPr>
        <p:spPr>
          <a:xfrm>
            <a:off x="1428750" y="3990975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理解边界</a:t>
            </a:r>
          </a:p>
        </p:txBody>
      </p:sp>
      <p:sp>
        <p:nvSpPr>
          <p:cNvPr id="16" name="goal-b-3">
            <a:extLst>
              <a:ext uri="{FF2B5EF4-FFF2-40B4-BE49-F238E27FC236}">
                <a16:creationId xmlns:a16="http://schemas.microsoft.com/office/drawing/2014/main" id="{E0370AFF-35E9-43A8-8CE4-ACFCE068A260}"/>
              </a:ext>
            </a:extLst>
          </p:cNvPr>
          <p:cNvSpPr>
            <a:spLocks noGrp="1"/>
          </p:cNvSpPr>
          <p:nvPr/>
        </p:nvSpPr>
        <p:spPr>
          <a:xfrm>
            <a:off x="3619500" y="3990975"/>
            <a:ext cx="466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左递归、公共前缀与错误恢复为何需要额外设计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第一步：直接从根节点开始展开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最直觉的 top-down parsing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E5B3003-2C54-13C6-9832-7637201064DE}" type="slidenum"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案例：解析 print(1 + 2 * 3);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C630A04-5A25-9E0C-9436-126091DB86B3}" type="slidenum">
              <a:t>6</a:t>
            </a:fld>
            <a:endParaRPr/>
          </a:p>
        </p:txBody>
      </p:sp>
      <p:sp>
        <p:nvSpPr>
          <p:cNvPr id="5" name="subtitle-6">
            <a:extLst>
              <a:ext uri="{FF2B5EF4-FFF2-40B4-BE49-F238E27FC236}">
                <a16:creationId xmlns:a16="http://schemas.microsoft.com/office/drawing/2014/main" id="{35A729E8-2165-484C-B32B-7292BFE440C4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提示：终结符使用大写名称，非终结符使用小写名称。</a:t>
            </a:r>
          </a:p>
        </p:txBody>
      </p:sp>
      <p:sp>
        <p:nvSpPr>
          <p:cNvPr id="6" name="case-grammar-label">
            <a:extLst>
              <a:ext uri="{FF2B5EF4-FFF2-40B4-BE49-F238E27FC236}">
                <a16:creationId xmlns:a16="http://schemas.microsoft.com/office/drawing/2014/main" id="{6E9A2FFC-47CE-4939-B256-82AD2E050428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文法规则（CFG）</a:t>
            </a:r>
          </a:p>
        </p:txBody>
      </p:sp>
      <p:sp>
        <p:nvSpPr>
          <p:cNvPr id="7" name="case-input-label">
            <a:extLst>
              <a:ext uri="{FF2B5EF4-FFF2-40B4-BE49-F238E27FC236}">
                <a16:creationId xmlns:a16="http://schemas.microsoft.com/office/drawing/2014/main" id="{B2985A37-E3A8-4ACF-82EA-2A1665E65A2C}"/>
              </a:ext>
            </a:extLst>
          </p:cNvPr>
          <p:cNvSpPr>
            <a:spLocks noGrp="1"/>
          </p:cNvSpPr>
          <p:nvPr/>
        </p:nvSpPr>
        <p:spPr>
          <a:xfrm>
            <a:off x="5762625" y="1657350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输入：Token Stream</a:t>
            </a:r>
          </a:p>
        </p:txBody>
      </p:sp>
      <p:sp>
        <p:nvSpPr>
          <p:cNvPr id="8" name="case-grammar">
            <a:extLst>
              <a:ext uri="{FF2B5EF4-FFF2-40B4-BE49-F238E27FC236}">
                <a16:creationId xmlns:a16="http://schemas.microsoft.com/office/drawing/2014/main" id="{9975B608-C2BC-4BEF-AFD2-72868CB2F844}"/>
              </a:ext>
            </a:extLst>
          </p:cNvPr>
          <p:cNvSpPr>
            <a:spLocks noGrp="1"/>
          </p:cNvSpPr>
          <p:nvPr/>
        </p:nvSpPr>
        <p:spPr>
          <a:xfrm>
            <a:off x="666750" y="2000250"/>
            <a:ext cx="4762500" cy="2667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program → stmt</a:t>
            </a:r>
          </a:p>
          <a:p>
            <a:endParaRPr sz="1163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IF LPAREN expr RPAREN stmt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PRINT LPAREN expr RPAREN SEMI</a:t>
            </a:r>
          </a:p>
          <a:p>
            <a:endParaRPr sz="1163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term expr_tail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→ PLUS term expr_tail | ε</a:t>
            </a:r>
          </a:p>
          <a:p>
            <a:endParaRPr sz="1163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→ factor term_tail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→ STAR factor term_tail | ε</a:t>
            </a:r>
          </a:p>
          <a:p>
            <a:endParaRPr sz="1163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→ INT | LPAREN expr RPAREN</a:t>
            </a:r>
          </a:p>
        </p:txBody>
      </p:sp>
      <p:sp>
        <p:nvSpPr>
          <p:cNvPr id="9" name="case-input">
            <a:extLst>
              <a:ext uri="{FF2B5EF4-FFF2-40B4-BE49-F238E27FC236}">
                <a16:creationId xmlns:a16="http://schemas.microsoft.com/office/drawing/2014/main" id="{2643D8EF-F3E5-4D42-9C46-80BB2B7D966D}"/>
              </a:ext>
            </a:extLst>
          </p:cNvPr>
          <p:cNvSpPr>
            <a:spLocks noGrp="1"/>
          </p:cNvSpPr>
          <p:nvPr/>
        </p:nvSpPr>
        <p:spPr>
          <a:xfrm>
            <a:off x="5762625" y="2000250"/>
            <a:ext cx="2714625" cy="266700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PRINT LPAREN INT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 INT STAR INT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 SEMI $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产生式可以机械地翻译成 Parser 代码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3D7D1C8-AE23-AA48-DF65-C742588DBE47}" type="slidenum">
              <a:rPr/>
              <a:t>7</a:t>
            </a:fld>
            <a:endParaRPr/>
          </a:p>
        </p:txBody>
      </p:sp>
      <p:sp>
        <p:nvSpPr>
          <p:cNvPr id="5" name="subtitle-6">
            <a:extLst>
              <a:ext uri="{FF2B5EF4-FFF2-40B4-BE49-F238E27FC236}">
                <a16:creationId xmlns:a16="http://schemas.microsoft.com/office/drawing/2014/main" id="{1DD3FCA6-6838-4DB4-BB66-C0CF682766D5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终结符调用 eat(...)；非终结符递归调用 handle(...)。</a:t>
            </a:r>
          </a:p>
        </p:txBody>
      </p:sp>
      <p:sp>
        <p:nvSpPr>
          <p:cNvPr id="6" name="mapping-rule">
            <a:extLst>
              <a:ext uri="{FF2B5EF4-FFF2-40B4-BE49-F238E27FC236}">
                <a16:creationId xmlns:a16="http://schemas.microsoft.com/office/drawing/2014/main" id="{B9A4B342-3E17-4B6B-8FAC-10E7A3FD8E93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952875" cy="74295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PRINT LPAREN expr RPAREN SEMI</a:t>
            </a:r>
          </a:p>
        </p:txBody>
      </p:sp>
      <p:sp>
        <p:nvSpPr>
          <p:cNvPr id="7" name="mapping-arrow">
            <a:extLst>
              <a:ext uri="{FF2B5EF4-FFF2-40B4-BE49-F238E27FC236}">
                <a16:creationId xmlns:a16="http://schemas.microsoft.com/office/drawing/2014/main" id="{F0AF4E59-7ED8-4BBF-BD15-BC1FD3221FDA}"/>
              </a:ext>
            </a:extLst>
          </p:cNvPr>
          <p:cNvSpPr>
            <a:spLocks noGrp="1"/>
          </p:cNvSpPr>
          <p:nvPr/>
        </p:nvSpPr>
        <p:spPr>
          <a:xfrm>
            <a:off x="2238375" y="2581275"/>
            <a:ext cx="85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↓ 翻译</a:t>
            </a:r>
          </a:p>
        </p:txBody>
      </p:sp>
      <p:sp>
        <p:nvSpPr>
          <p:cNvPr id="8" name="mapping-code">
            <a:extLst>
              <a:ext uri="{FF2B5EF4-FFF2-40B4-BE49-F238E27FC236}">
                <a16:creationId xmlns:a16="http://schemas.microsoft.com/office/drawing/2014/main" id="{573EC8B2-2BC7-4894-80F4-DB2320CF97AB}"/>
              </a:ext>
            </a:extLst>
          </p:cNvPr>
          <p:cNvSpPr>
            <a:spLocks noGrp="1"/>
          </p:cNvSpPr>
          <p:nvPr/>
        </p:nvSpPr>
        <p:spPr>
          <a:xfrm>
            <a:off x="666750" y="3000375"/>
            <a:ext cx="3952875" cy="1285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eat(PRINT);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eat(LPAREN);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handle(expr);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eat(RPAREN);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eat(SEMI);</a:t>
            </a:r>
          </a:p>
        </p:txBody>
      </p:sp>
      <p:sp>
        <p:nvSpPr>
          <p:cNvPr id="9" name="mapping-eat">
            <a:extLst>
              <a:ext uri="{FF2B5EF4-FFF2-40B4-BE49-F238E27FC236}">
                <a16:creationId xmlns:a16="http://schemas.microsoft.com/office/drawing/2014/main" id="{3736E33B-2F3B-401F-80CE-D7BBB94D2E86}"/>
              </a:ext>
            </a:extLst>
          </p:cNvPr>
          <p:cNvSpPr>
            <a:spLocks noGrp="1"/>
          </p:cNvSpPr>
          <p:nvPr/>
        </p:nvSpPr>
        <p:spPr>
          <a:xfrm>
            <a:off x="5095875" y="1809750"/>
            <a:ext cx="3333750" cy="112395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eat(t):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if current == t: advance()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else: failure</a:t>
            </a:r>
          </a:p>
        </p:txBody>
      </p:sp>
      <p:sp>
        <p:nvSpPr>
          <p:cNvPr id="10" name="mapping-handle">
            <a:extLst>
              <a:ext uri="{FF2B5EF4-FFF2-40B4-BE49-F238E27FC236}">
                <a16:creationId xmlns:a16="http://schemas.microsoft.com/office/drawing/2014/main" id="{75FB74B8-C660-40B8-B1BF-3E5A9C7983F9}"/>
              </a:ext>
            </a:extLst>
          </p:cNvPr>
          <p:cNvSpPr>
            <a:spLocks noGrp="1"/>
          </p:cNvSpPr>
          <p:nvPr/>
        </p:nvSpPr>
        <p:spPr>
          <a:xfrm>
            <a:off x="5095875" y="3143250"/>
            <a:ext cx="3333750" cy="1143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handle(A):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try each production of A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failure → restore position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枚举产生式：失败就恢复输入位置，再尝试下一条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A58DA2A-B818-18A9-29C1-B697728D5BCE}" type="slidenum">
              <a:t>8</a:t>
            </a:fld>
            <a:endParaRPr/>
          </a:p>
        </p:txBody>
      </p:sp>
      <p:sp>
        <p:nvSpPr>
          <p:cNvPr id="5" name="subtitle-7">
            <a:extLst>
              <a:ext uri="{FF2B5EF4-FFF2-40B4-BE49-F238E27FC236}">
                <a16:creationId xmlns:a16="http://schemas.microsoft.com/office/drawing/2014/main" id="{2CD4BFB8-97BB-4923-86AE-694DE3C27CB4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现在用这套操作完整解析 print(1 + 2 * 3);。</a:t>
            </a:r>
          </a:p>
        </p:txBody>
      </p:sp>
      <p:sp>
        <p:nvSpPr>
          <p:cNvPr id="6" name="enum-code">
            <a:extLst>
              <a:ext uri="{FF2B5EF4-FFF2-40B4-BE49-F238E27FC236}">
                <a16:creationId xmlns:a16="http://schemas.microsoft.com/office/drawing/2014/main" id="{D6AF820F-43AD-4141-BDBD-75FFBA6CE52B}"/>
              </a:ext>
            </a:extLst>
          </p:cNvPr>
          <p:cNvSpPr>
            <a:spLocks noGrp="1"/>
          </p:cNvSpPr>
          <p:nvPr/>
        </p:nvSpPr>
        <p:spPr>
          <a:xfrm>
            <a:off x="666750" y="1752600"/>
            <a:ext cx="4095750" cy="22479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handle(A):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for A → X₁ X₂ ... Xₙ: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save = position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for X in X₁ ... Xₙ: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terminal(X) ? eat(X) : handle(X)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if all succeed: return node(A)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position = save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return failure</a:t>
            </a:r>
          </a:p>
        </p:txBody>
      </p:sp>
      <p:sp>
        <p:nvSpPr>
          <p:cNvPr id="7" name="step-num-7-1">
            <a:extLst>
              <a:ext uri="{FF2B5EF4-FFF2-40B4-BE49-F238E27FC236}">
                <a16:creationId xmlns:a16="http://schemas.microsoft.com/office/drawing/2014/main" id="{85CD7B4F-B3B6-4635-AD38-E6142B5FDBAD}"/>
              </a:ext>
            </a:extLst>
          </p:cNvPr>
          <p:cNvSpPr>
            <a:spLocks noGrp="1"/>
          </p:cNvSpPr>
          <p:nvPr/>
        </p:nvSpPr>
        <p:spPr>
          <a:xfrm>
            <a:off x="5191125" y="1905000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8" name="step-title-7-1">
            <a:extLst>
              <a:ext uri="{FF2B5EF4-FFF2-40B4-BE49-F238E27FC236}">
                <a16:creationId xmlns:a16="http://schemas.microsoft.com/office/drawing/2014/main" id="{830FF69B-2849-43A6-9E2F-4B76E7146B10}"/>
              </a:ext>
            </a:extLst>
          </p:cNvPr>
          <p:cNvSpPr>
            <a:spLocks noGrp="1"/>
          </p:cNvSpPr>
          <p:nvPr/>
        </p:nvSpPr>
        <p:spPr>
          <a:xfrm>
            <a:off x="5743575" y="1885950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从 program 开始</a:t>
            </a:r>
          </a:p>
        </p:txBody>
      </p:sp>
      <p:sp>
        <p:nvSpPr>
          <p:cNvPr id="9" name="step-body-7-1">
            <a:extLst>
              <a:ext uri="{FF2B5EF4-FFF2-40B4-BE49-F238E27FC236}">
                <a16:creationId xmlns:a16="http://schemas.microsoft.com/office/drawing/2014/main" id="{24EF50B8-27E1-4653-91E5-9883B5410361}"/>
              </a:ext>
            </a:extLst>
          </p:cNvPr>
          <p:cNvSpPr>
            <a:spLocks noGrp="1"/>
          </p:cNvSpPr>
          <p:nvPr/>
        </p:nvSpPr>
        <p:spPr>
          <a:xfrm>
            <a:off x="5743575" y="2162175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program → stmt</a:t>
            </a:r>
          </a:p>
        </p:txBody>
      </p:sp>
      <p:sp>
        <p:nvSpPr>
          <p:cNvPr id="10" name="step-num-7-2">
            <a:extLst>
              <a:ext uri="{FF2B5EF4-FFF2-40B4-BE49-F238E27FC236}">
                <a16:creationId xmlns:a16="http://schemas.microsoft.com/office/drawing/2014/main" id="{60E19A16-9508-4C79-BB21-77188918F424}"/>
              </a:ext>
            </a:extLst>
          </p:cNvPr>
          <p:cNvSpPr>
            <a:spLocks noGrp="1"/>
          </p:cNvSpPr>
          <p:nvPr/>
        </p:nvSpPr>
        <p:spPr>
          <a:xfrm>
            <a:off x="5191125" y="2876550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11" name="step-title-7-2">
            <a:extLst>
              <a:ext uri="{FF2B5EF4-FFF2-40B4-BE49-F238E27FC236}">
                <a16:creationId xmlns:a16="http://schemas.microsoft.com/office/drawing/2014/main" id="{885EC951-72C0-4250-A4F7-4048D891E0F4}"/>
              </a:ext>
            </a:extLst>
          </p:cNvPr>
          <p:cNvSpPr>
            <a:spLocks noGrp="1"/>
          </p:cNvSpPr>
          <p:nvPr/>
        </p:nvSpPr>
        <p:spPr>
          <a:xfrm>
            <a:off x="5743575" y="2857500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递归处理 stmt</a:t>
            </a:r>
          </a:p>
        </p:txBody>
      </p:sp>
      <p:sp>
        <p:nvSpPr>
          <p:cNvPr id="12" name="step-body-7-2">
            <a:extLst>
              <a:ext uri="{FF2B5EF4-FFF2-40B4-BE49-F238E27FC236}">
                <a16:creationId xmlns:a16="http://schemas.microsoft.com/office/drawing/2014/main" id="{B913B485-4CE1-4794-81AF-C71F37357B20}"/>
              </a:ext>
            </a:extLst>
          </p:cNvPr>
          <p:cNvSpPr>
            <a:spLocks noGrp="1"/>
          </p:cNvSpPr>
          <p:nvPr/>
        </p:nvSpPr>
        <p:spPr>
          <a:xfrm>
            <a:off x="5743575" y="3133725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handle(stmt)，当前输入仍是 PRINT</a:t>
            </a:r>
          </a:p>
        </p:txBody>
      </p:sp>
      <p:sp>
        <p:nvSpPr>
          <p:cNvPr id="13" name="rail-label-7">
            <a:extLst>
              <a:ext uri="{FF2B5EF4-FFF2-40B4-BE49-F238E27FC236}">
                <a16:creationId xmlns:a16="http://schemas.microsoft.com/office/drawing/2014/main" id="{E41117AF-2014-4169-BB55-8F33B3B21190}"/>
              </a:ext>
            </a:extLst>
          </p:cNvPr>
          <p:cNvSpPr>
            <a:spLocks noGrp="1"/>
          </p:cNvSpPr>
          <p:nvPr/>
        </p:nvSpPr>
        <p:spPr>
          <a:xfrm>
            <a:off x="666750" y="4324350"/>
            <a:ext cx="876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当前输入</a:t>
            </a:r>
          </a:p>
        </p:txBody>
      </p:sp>
      <p:sp>
        <p:nvSpPr>
          <p:cNvPr id="14" name="rail-token-7-0">
            <a:extLst>
              <a:ext uri="{FF2B5EF4-FFF2-40B4-BE49-F238E27FC236}">
                <a16:creationId xmlns:a16="http://schemas.microsoft.com/office/drawing/2014/main" id="{4832214C-33F5-480E-A735-6D987F0D3D8C}"/>
              </a:ext>
            </a:extLst>
          </p:cNvPr>
          <p:cNvSpPr>
            <a:spLocks noGrp="1"/>
          </p:cNvSpPr>
          <p:nvPr/>
        </p:nvSpPr>
        <p:spPr>
          <a:xfrm>
            <a:off x="1524000" y="4400550"/>
            <a:ext cx="628650" cy="342900"/>
          </a:xfrm>
          <a:prstGeom prst="rect">
            <a:avLst/>
          </a:prstGeom>
          <a:solidFill>
            <a:srgbClr val="FCEEF0"/>
          </a:solidFill>
          <a:ln w="14288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0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5" name="rail-current-7">
            <a:extLst>
              <a:ext uri="{FF2B5EF4-FFF2-40B4-BE49-F238E27FC236}">
                <a16:creationId xmlns:a16="http://schemas.microsoft.com/office/drawing/2014/main" id="{167F0590-D5DA-4762-9B7D-7A06DAE80CBC}"/>
              </a:ext>
            </a:extLst>
          </p:cNvPr>
          <p:cNvSpPr>
            <a:spLocks noGrp="1"/>
          </p:cNvSpPr>
          <p:nvPr/>
        </p:nvSpPr>
        <p:spPr>
          <a:xfrm>
            <a:off x="1447800" y="4105275"/>
            <a:ext cx="7810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13" b="1">
                <a:solidFill>
                  <a:srgbClr val="C4384D"/>
                </a:solidFill>
              </a:defRPr>
            </a:pPr>
            <a:r>
              <a:rPr sz="1013" b="1">
                <a:solidFill>
                  <a:srgbClr val="C4384D"/>
                </a:solidFill>
              </a:rPr>
              <a:t>↓ current</a:t>
            </a:r>
          </a:p>
        </p:txBody>
      </p:sp>
      <p:sp>
        <p:nvSpPr>
          <p:cNvPr id="16" name="rail-token-7-1">
            <a:extLst>
              <a:ext uri="{FF2B5EF4-FFF2-40B4-BE49-F238E27FC236}">
                <a16:creationId xmlns:a16="http://schemas.microsoft.com/office/drawing/2014/main" id="{0ADF93A7-033E-4938-AE3A-3983BF66E025}"/>
              </a:ext>
            </a:extLst>
          </p:cNvPr>
          <p:cNvSpPr>
            <a:spLocks noGrp="1"/>
          </p:cNvSpPr>
          <p:nvPr/>
        </p:nvSpPr>
        <p:spPr>
          <a:xfrm>
            <a:off x="2219325" y="4400550"/>
            <a:ext cx="7429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17" name="rail-token-7-2">
            <a:extLst>
              <a:ext uri="{FF2B5EF4-FFF2-40B4-BE49-F238E27FC236}">
                <a16:creationId xmlns:a16="http://schemas.microsoft.com/office/drawing/2014/main" id="{31CC9B24-39E9-4EDF-9028-2997CD40D52C}"/>
              </a:ext>
            </a:extLst>
          </p:cNvPr>
          <p:cNvSpPr>
            <a:spLocks noGrp="1"/>
          </p:cNvSpPr>
          <p:nvPr/>
        </p:nvSpPr>
        <p:spPr>
          <a:xfrm>
            <a:off x="3028950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8" name="rail-token-7-3">
            <a:extLst>
              <a:ext uri="{FF2B5EF4-FFF2-40B4-BE49-F238E27FC236}">
                <a16:creationId xmlns:a16="http://schemas.microsoft.com/office/drawing/2014/main" id="{AF1C1E3D-5ED6-4385-8E88-AA5B520FB6E8}"/>
              </a:ext>
            </a:extLst>
          </p:cNvPr>
          <p:cNvSpPr>
            <a:spLocks noGrp="1"/>
          </p:cNvSpPr>
          <p:nvPr/>
        </p:nvSpPr>
        <p:spPr>
          <a:xfrm>
            <a:off x="3571875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19" name="rail-token-7-4">
            <a:extLst>
              <a:ext uri="{FF2B5EF4-FFF2-40B4-BE49-F238E27FC236}">
                <a16:creationId xmlns:a16="http://schemas.microsoft.com/office/drawing/2014/main" id="{B5E3822F-6BFA-4687-BC0A-3FF96C9B9E4D}"/>
              </a:ext>
            </a:extLst>
          </p:cNvPr>
          <p:cNvSpPr>
            <a:spLocks noGrp="1"/>
          </p:cNvSpPr>
          <p:nvPr/>
        </p:nvSpPr>
        <p:spPr>
          <a:xfrm>
            <a:off x="4191000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0" name="rail-token-7-5">
            <a:extLst>
              <a:ext uri="{FF2B5EF4-FFF2-40B4-BE49-F238E27FC236}">
                <a16:creationId xmlns:a16="http://schemas.microsoft.com/office/drawing/2014/main" id="{B9D5AF63-208F-472A-95CA-B22C6D0E7B83}"/>
              </a:ext>
            </a:extLst>
          </p:cNvPr>
          <p:cNvSpPr>
            <a:spLocks noGrp="1"/>
          </p:cNvSpPr>
          <p:nvPr/>
        </p:nvSpPr>
        <p:spPr>
          <a:xfrm>
            <a:off x="4733925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21" name="rail-token-7-6">
            <a:extLst>
              <a:ext uri="{FF2B5EF4-FFF2-40B4-BE49-F238E27FC236}">
                <a16:creationId xmlns:a16="http://schemas.microsoft.com/office/drawing/2014/main" id="{7ACAE2F0-5A4E-4CE0-AA2D-9ECAF5AE5E82}"/>
              </a:ext>
            </a:extLst>
          </p:cNvPr>
          <p:cNvSpPr>
            <a:spLocks noGrp="1"/>
          </p:cNvSpPr>
          <p:nvPr/>
        </p:nvSpPr>
        <p:spPr>
          <a:xfrm>
            <a:off x="5353050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2" name="rail-token-7-7">
            <a:extLst>
              <a:ext uri="{FF2B5EF4-FFF2-40B4-BE49-F238E27FC236}">
                <a16:creationId xmlns:a16="http://schemas.microsoft.com/office/drawing/2014/main" id="{8CFACFB9-2045-4749-836E-AE1E96528814}"/>
              </a:ext>
            </a:extLst>
          </p:cNvPr>
          <p:cNvSpPr>
            <a:spLocks noGrp="1"/>
          </p:cNvSpPr>
          <p:nvPr/>
        </p:nvSpPr>
        <p:spPr>
          <a:xfrm>
            <a:off x="5895975" y="4400550"/>
            <a:ext cx="7810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23" name="rail-token-7-8">
            <a:extLst>
              <a:ext uri="{FF2B5EF4-FFF2-40B4-BE49-F238E27FC236}">
                <a16:creationId xmlns:a16="http://schemas.microsoft.com/office/drawing/2014/main" id="{D53477BD-0CA6-46B0-8679-FC46CBFD35BE}"/>
              </a:ext>
            </a:extLst>
          </p:cNvPr>
          <p:cNvSpPr>
            <a:spLocks noGrp="1"/>
          </p:cNvSpPr>
          <p:nvPr/>
        </p:nvSpPr>
        <p:spPr>
          <a:xfrm>
            <a:off x="6743700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SEMI</a:t>
            </a:r>
          </a:p>
        </p:txBody>
      </p:sp>
      <p:sp>
        <p:nvSpPr>
          <p:cNvPr id="24" name="rail-token-7-9">
            <a:extLst>
              <a:ext uri="{FF2B5EF4-FFF2-40B4-BE49-F238E27FC236}">
                <a16:creationId xmlns:a16="http://schemas.microsoft.com/office/drawing/2014/main" id="{1B3E97D9-CBA8-4BB0-A110-99254A9BCCD4}"/>
              </a:ext>
            </a:extLst>
          </p:cNvPr>
          <p:cNvSpPr>
            <a:spLocks noGrp="1"/>
          </p:cNvSpPr>
          <p:nvPr/>
        </p:nvSpPr>
        <p:spPr>
          <a:xfrm>
            <a:off x="7362825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1459"/>
          </a:bodyPr>
          <a:lstStyle/>
          <a:p>
            <a:r>
              <a:rPr>
                <a:latin typeface="Arial"/>
                <a:ea typeface="Arial"/>
                <a:cs typeface="Arial"/>
              </a:rPr>
              <a:t>第一次尝试 IF 分支：第一个 eat(...) 就失败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88657AE-30A1-5A7A-6A7F-315D84436430}" type="slidenum">
              <a:t>9</a:t>
            </a:fld>
            <a:endParaRPr/>
          </a:p>
        </p:txBody>
      </p:sp>
      <p:sp>
        <p:nvSpPr>
          <p:cNvPr id="5" name="subtitle-8">
            <a:extLst>
              <a:ext uri="{FF2B5EF4-FFF2-40B4-BE49-F238E27FC236}">
                <a16:creationId xmlns:a16="http://schemas.microsoft.com/office/drawing/2014/main" id="{554B8800-1DCA-429E-8511-D78A3BDE4534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失败只排除当前产生式；输入位置恢复到 PRINT。</a:t>
            </a:r>
          </a:p>
        </p:txBody>
      </p:sp>
      <p:sp>
        <p:nvSpPr>
          <p:cNvPr id="6" name="fail-rule">
            <a:extLst>
              <a:ext uri="{FF2B5EF4-FFF2-40B4-BE49-F238E27FC236}">
                <a16:creationId xmlns:a16="http://schemas.microsoft.com/office/drawing/2014/main" id="{BD3F0496-65EA-48F6-B144-2F69DE8C39C5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714750" cy="76200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IF LPAREN expr RPAREN stmt</a:t>
            </a:r>
          </a:p>
        </p:txBody>
      </p:sp>
      <p:sp>
        <p:nvSpPr>
          <p:cNvPr id="7" name="fail-code">
            <a:extLst>
              <a:ext uri="{FF2B5EF4-FFF2-40B4-BE49-F238E27FC236}">
                <a16:creationId xmlns:a16="http://schemas.microsoft.com/office/drawing/2014/main" id="{2391E500-6D13-4A1E-B5C2-66A452419E5E}"/>
              </a:ext>
            </a:extLst>
          </p:cNvPr>
          <p:cNvSpPr>
            <a:spLocks noGrp="1"/>
          </p:cNvSpPr>
          <p:nvPr/>
        </p:nvSpPr>
        <p:spPr>
          <a:xfrm>
            <a:off x="666750" y="2762250"/>
            <a:ext cx="3714750" cy="1143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save = position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eat(IF)    // PRINT ≠ IF → failure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position = save</a:t>
            </a:r>
          </a:p>
        </p:txBody>
      </p:sp>
      <p:sp>
        <p:nvSpPr>
          <p:cNvPr id="8" name="step-num-8-1">
            <a:extLst>
              <a:ext uri="{FF2B5EF4-FFF2-40B4-BE49-F238E27FC236}">
                <a16:creationId xmlns:a16="http://schemas.microsoft.com/office/drawing/2014/main" id="{326C6A77-AF38-4F01-B089-F2CB3D822E48}"/>
              </a:ext>
            </a:extLst>
          </p:cNvPr>
          <p:cNvSpPr>
            <a:spLocks noGrp="1"/>
          </p:cNvSpPr>
          <p:nvPr/>
        </p:nvSpPr>
        <p:spPr>
          <a:xfrm>
            <a:off x="5191125" y="19526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9" name="step-title-8-1">
            <a:extLst>
              <a:ext uri="{FF2B5EF4-FFF2-40B4-BE49-F238E27FC236}">
                <a16:creationId xmlns:a16="http://schemas.microsoft.com/office/drawing/2014/main" id="{B30A165F-2F70-43E1-8019-523620FD703D}"/>
              </a:ext>
            </a:extLst>
          </p:cNvPr>
          <p:cNvSpPr>
            <a:spLocks noGrp="1"/>
          </p:cNvSpPr>
          <p:nvPr/>
        </p:nvSpPr>
        <p:spPr>
          <a:xfrm>
            <a:off x="5743575" y="193357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期望 IF</a:t>
            </a:r>
          </a:p>
        </p:txBody>
      </p:sp>
      <p:sp>
        <p:nvSpPr>
          <p:cNvPr id="10" name="step-body-8-1">
            <a:extLst>
              <a:ext uri="{FF2B5EF4-FFF2-40B4-BE49-F238E27FC236}">
                <a16:creationId xmlns:a16="http://schemas.microsoft.com/office/drawing/2014/main" id="{93A8B4AB-68B5-43E5-87F5-7B4440ED222B}"/>
              </a:ext>
            </a:extLst>
          </p:cNvPr>
          <p:cNvSpPr>
            <a:spLocks noGrp="1"/>
          </p:cNvSpPr>
          <p:nvPr/>
        </p:nvSpPr>
        <p:spPr>
          <a:xfrm>
            <a:off x="5743575" y="2209800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eat(IF) 检查当前 Token</a:t>
            </a:r>
          </a:p>
        </p:txBody>
      </p:sp>
      <p:sp>
        <p:nvSpPr>
          <p:cNvPr id="11" name="step-num-8-2">
            <a:extLst>
              <a:ext uri="{FF2B5EF4-FFF2-40B4-BE49-F238E27FC236}">
                <a16:creationId xmlns:a16="http://schemas.microsoft.com/office/drawing/2014/main" id="{2013C09B-115F-4964-B27A-C1A59916F98E}"/>
              </a:ext>
            </a:extLst>
          </p:cNvPr>
          <p:cNvSpPr>
            <a:spLocks noGrp="1"/>
          </p:cNvSpPr>
          <p:nvPr/>
        </p:nvSpPr>
        <p:spPr>
          <a:xfrm>
            <a:off x="5191125" y="2857500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12" name="step-title-8-2">
            <a:extLst>
              <a:ext uri="{FF2B5EF4-FFF2-40B4-BE49-F238E27FC236}">
                <a16:creationId xmlns:a16="http://schemas.microsoft.com/office/drawing/2014/main" id="{A3E4BC59-447E-4261-9A29-8D5711796CC2}"/>
              </a:ext>
            </a:extLst>
          </p:cNvPr>
          <p:cNvSpPr>
            <a:spLocks noGrp="1"/>
          </p:cNvSpPr>
          <p:nvPr/>
        </p:nvSpPr>
        <p:spPr>
          <a:xfrm>
            <a:off x="5743575" y="2838450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实际是 PRINT</a:t>
            </a:r>
          </a:p>
        </p:txBody>
      </p:sp>
      <p:sp>
        <p:nvSpPr>
          <p:cNvPr id="13" name="step-body-8-2">
            <a:extLst>
              <a:ext uri="{FF2B5EF4-FFF2-40B4-BE49-F238E27FC236}">
                <a16:creationId xmlns:a16="http://schemas.microsoft.com/office/drawing/2014/main" id="{344156A8-320B-44FE-8341-0A3DCC0A6F98}"/>
              </a:ext>
            </a:extLst>
          </p:cNvPr>
          <p:cNvSpPr>
            <a:spLocks noGrp="1"/>
          </p:cNvSpPr>
          <p:nvPr/>
        </p:nvSpPr>
        <p:spPr>
          <a:xfrm>
            <a:off x="5743575" y="3114675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匹配失败，不消费输入</a:t>
            </a:r>
          </a:p>
        </p:txBody>
      </p:sp>
      <p:sp>
        <p:nvSpPr>
          <p:cNvPr id="14" name="rail-label-8">
            <a:extLst>
              <a:ext uri="{FF2B5EF4-FFF2-40B4-BE49-F238E27FC236}">
                <a16:creationId xmlns:a16="http://schemas.microsoft.com/office/drawing/2014/main" id="{3920007C-63A2-4044-8B0F-F4E9053B1A6A}"/>
              </a:ext>
            </a:extLst>
          </p:cNvPr>
          <p:cNvSpPr>
            <a:spLocks noGrp="1"/>
          </p:cNvSpPr>
          <p:nvPr/>
        </p:nvSpPr>
        <p:spPr>
          <a:xfrm>
            <a:off x="666750" y="4324350"/>
            <a:ext cx="876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当前输入</a:t>
            </a:r>
          </a:p>
        </p:txBody>
      </p:sp>
      <p:sp>
        <p:nvSpPr>
          <p:cNvPr id="15" name="rail-token-8-0">
            <a:extLst>
              <a:ext uri="{FF2B5EF4-FFF2-40B4-BE49-F238E27FC236}">
                <a16:creationId xmlns:a16="http://schemas.microsoft.com/office/drawing/2014/main" id="{0A80C023-8D24-4FAD-9DBC-5BD8F6B32894}"/>
              </a:ext>
            </a:extLst>
          </p:cNvPr>
          <p:cNvSpPr>
            <a:spLocks noGrp="1"/>
          </p:cNvSpPr>
          <p:nvPr/>
        </p:nvSpPr>
        <p:spPr>
          <a:xfrm>
            <a:off x="1524000" y="4400550"/>
            <a:ext cx="628650" cy="342900"/>
          </a:xfrm>
          <a:prstGeom prst="rect">
            <a:avLst/>
          </a:prstGeom>
          <a:solidFill>
            <a:srgbClr val="FCEEF0"/>
          </a:solidFill>
          <a:ln w="14288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0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6" name="rail-current-8">
            <a:extLst>
              <a:ext uri="{FF2B5EF4-FFF2-40B4-BE49-F238E27FC236}">
                <a16:creationId xmlns:a16="http://schemas.microsoft.com/office/drawing/2014/main" id="{D7697699-FCBE-4140-934D-74058F91DD7F}"/>
              </a:ext>
            </a:extLst>
          </p:cNvPr>
          <p:cNvSpPr>
            <a:spLocks noGrp="1"/>
          </p:cNvSpPr>
          <p:nvPr/>
        </p:nvSpPr>
        <p:spPr>
          <a:xfrm>
            <a:off x="1447800" y="4105275"/>
            <a:ext cx="7810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13" b="1">
                <a:solidFill>
                  <a:srgbClr val="C4384D"/>
                </a:solidFill>
              </a:defRPr>
            </a:pPr>
            <a:r>
              <a:rPr sz="1013" b="1">
                <a:solidFill>
                  <a:srgbClr val="C4384D"/>
                </a:solidFill>
              </a:rPr>
              <a:t>↓ current</a:t>
            </a:r>
          </a:p>
        </p:txBody>
      </p:sp>
      <p:sp>
        <p:nvSpPr>
          <p:cNvPr id="17" name="rail-token-8-1">
            <a:extLst>
              <a:ext uri="{FF2B5EF4-FFF2-40B4-BE49-F238E27FC236}">
                <a16:creationId xmlns:a16="http://schemas.microsoft.com/office/drawing/2014/main" id="{4AF5BC67-4E75-4953-9080-3365BD29611C}"/>
              </a:ext>
            </a:extLst>
          </p:cNvPr>
          <p:cNvSpPr>
            <a:spLocks noGrp="1"/>
          </p:cNvSpPr>
          <p:nvPr/>
        </p:nvSpPr>
        <p:spPr>
          <a:xfrm>
            <a:off x="2219325" y="4400550"/>
            <a:ext cx="7429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18" name="rail-token-8-2">
            <a:extLst>
              <a:ext uri="{FF2B5EF4-FFF2-40B4-BE49-F238E27FC236}">
                <a16:creationId xmlns:a16="http://schemas.microsoft.com/office/drawing/2014/main" id="{C6C298A9-2CF0-4805-9FCF-9BF90E2C11E9}"/>
              </a:ext>
            </a:extLst>
          </p:cNvPr>
          <p:cNvSpPr>
            <a:spLocks noGrp="1"/>
          </p:cNvSpPr>
          <p:nvPr/>
        </p:nvSpPr>
        <p:spPr>
          <a:xfrm>
            <a:off x="3028950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9" name="rail-token-8-3">
            <a:extLst>
              <a:ext uri="{FF2B5EF4-FFF2-40B4-BE49-F238E27FC236}">
                <a16:creationId xmlns:a16="http://schemas.microsoft.com/office/drawing/2014/main" id="{8146F0F1-19D8-4006-8239-68F84DA960D6}"/>
              </a:ext>
            </a:extLst>
          </p:cNvPr>
          <p:cNvSpPr>
            <a:spLocks noGrp="1"/>
          </p:cNvSpPr>
          <p:nvPr/>
        </p:nvSpPr>
        <p:spPr>
          <a:xfrm>
            <a:off x="3571875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20" name="rail-token-8-4">
            <a:extLst>
              <a:ext uri="{FF2B5EF4-FFF2-40B4-BE49-F238E27FC236}">
                <a16:creationId xmlns:a16="http://schemas.microsoft.com/office/drawing/2014/main" id="{2A1C2BED-825F-461E-A5D0-CD93917491E5}"/>
              </a:ext>
            </a:extLst>
          </p:cNvPr>
          <p:cNvSpPr>
            <a:spLocks noGrp="1"/>
          </p:cNvSpPr>
          <p:nvPr/>
        </p:nvSpPr>
        <p:spPr>
          <a:xfrm>
            <a:off x="4191000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1" name="rail-token-8-5">
            <a:extLst>
              <a:ext uri="{FF2B5EF4-FFF2-40B4-BE49-F238E27FC236}">
                <a16:creationId xmlns:a16="http://schemas.microsoft.com/office/drawing/2014/main" id="{58545991-14BD-4D71-BAC8-2EA3727C4CA7}"/>
              </a:ext>
            </a:extLst>
          </p:cNvPr>
          <p:cNvSpPr>
            <a:spLocks noGrp="1"/>
          </p:cNvSpPr>
          <p:nvPr/>
        </p:nvSpPr>
        <p:spPr>
          <a:xfrm>
            <a:off x="4733925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22" name="rail-token-8-6">
            <a:extLst>
              <a:ext uri="{FF2B5EF4-FFF2-40B4-BE49-F238E27FC236}">
                <a16:creationId xmlns:a16="http://schemas.microsoft.com/office/drawing/2014/main" id="{48EF33E3-19F3-4C21-92E6-45A32AC2693F}"/>
              </a:ext>
            </a:extLst>
          </p:cNvPr>
          <p:cNvSpPr>
            <a:spLocks noGrp="1"/>
          </p:cNvSpPr>
          <p:nvPr/>
        </p:nvSpPr>
        <p:spPr>
          <a:xfrm>
            <a:off x="5353050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3" name="rail-token-8-7">
            <a:extLst>
              <a:ext uri="{FF2B5EF4-FFF2-40B4-BE49-F238E27FC236}">
                <a16:creationId xmlns:a16="http://schemas.microsoft.com/office/drawing/2014/main" id="{B4D35260-33A2-40E8-A961-C5A525054D82}"/>
              </a:ext>
            </a:extLst>
          </p:cNvPr>
          <p:cNvSpPr>
            <a:spLocks noGrp="1"/>
          </p:cNvSpPr>
          <p:nvPr/>
        </p:nvSpPr>
        <p:spPr>
          <a:xfrm>
            <a:off x="5895975" y="4400550"/>
            <a:ext cx="7810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24" name="rail-token-8-8">
            <a:extLst>
              <a:ext uri="{FF2B5EF4-FFF2-40B4-BE49-F238E27FC236}">
                <a16:creationId xmlns:a16="http://schemas.microsoft.com/office/drawing/2014/main" id="{9FBD805D-566A-41F2-A285-D190AA3EA926}"/>
              </a:ext>
            </a:extLst>
          </p:cNvPr>
          <p:cNvSpPr>
            <a:spLocks noGrp="1"/>
          </p:cNvSpPr>
          <p:nvPr/>
        </p:nvSpPr>
        <p:spPr>
          <a:xfrm>
            <a:off x="6743700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SEMI</a:t>
            </a:r>
          </a:p>
        </p:txBody>
      </p:sp>
      <p:sp>
        <p:nvSpPr>
          <p:cNvPr id="25" name="rail-token-8-9">
            <a:extLst>
              <a:ext uri="{FF2B5EF4-FFF2-40B4-BE49-F238E27FC236}">
                <a16:creationId xmlns:a16="http://schemas.microsoft.com/office/drawing/2014/main" id="{ECCC1C0D-C35E-4819-8AB7-A21A41CD2DB6}"/>
              </a:ext>
            </a:extLst>
          </p:cNvPr>
          <p:cNvSpPr>
            <a:spLocks noGrp="1"/>
          </p:cNvSpPr>
          <p:nvPr/>
        </p:nvSpPr>
        <p:spPr>
          <a:xfrm>
            <a:off x="7362825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第二次尝试 PRINT 分支：先消费两个终结符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B7BEEEC-A170-5376-2B6E-CB54687B0CB1}" type="slidenum">
              <a:t>10</a:t>
            </a:fld>
            <a:endParaRPr/>
          </a:p>
        </p:txBody>
      </p:sp>
      <p:sp>
        <p:nvSpPr>
          <p:cNvPr id="5" name="subtitle-9">
            <a:extLst>
              <a:ext uri="{FF2B5EF4-FFF2-40B4-BE49-F238E27FC236}">
                <a16:creationId xmlns:a16="http://schemas.microsoft.com/office/drawing/2014/main" id="{B78253D6-C52B-47F5-B737-1007A176FE06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eat(PRINT) 与 eat(LPAREN) 成功，接下来递归处理 expr。</a:t>
            </a:r>
          </a:p>
        </p:txBody>
      </p:sp>
      <p:sp>
        <p:nvSpPr>
          <p:cNvPr id="6" name="print-rule">
            <a:extLst>
              <a:ext uri="{FF2B5EF4-FFF2-40B4-BE49-F238E27FC236}">
                <a16:creationId xmlns:a16="http://schemas.microsoft.com/office/drawing/2014/main" id="{81675BDA-AD1D-47FF-B846-B7B1E4B831E8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4095750" cy="68580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PRINT LPAREN expr RPAREN SEMI</a:t>
            </a:r>
          </a:p>
        </p:txBody>
      </p:sp>
      <p:sp>
        <p:nvSpPr>
          <p:cNvPr id="7" name="print-code">
            <a:extLst>
              <a:ext uri="{FF2B5EF4-FFF2-40B4-BE49-F238E27FC236}">
                <a16:creationId xmlns:a16="http://schemas.microsoft.com/office/drawing/2014/main" id="{B2B06D4A-61DE-492A-90E4-087830423661}"/>
              </a:ext>
            </a:extLst>
          </p:cNvPr>
          <p:cNvSpPr>
            <a:spLocks noGrp="1"/>
          </p:cNvSpPr>
          <p:nvPr/>
        </p:nvSpPr>
        <p:spPr>
          <a:xfrm>
            <a:off x="666750" y="2686050"/>
            <a:ext cx="4095750" cy="13525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eat(PRINT);      // success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eat(LPAREN);     // success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handle(expr);    // next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eat(RPAREN);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eat(SEMI);</a:t>
            </a:r>
          </a:p>
        </p:txBody>
      </p:sp>
      <p:sp>
        <p:nvSpPr>
          <p:cNvPr id="8" name="step-num-9-1">
            <a:extLst>
              <a:ext uri="{FF2B5EF4-FFF2-40B4-BE49-F238E27FC236}">
                <a16:creationId xmlns:a16="http://schemas.microsoft.com/office/drawing/2014/main" id="{90FC26F8-91EC-444A-813B-01A6CA409CBB}"/>
              </a:ext>
            </a:extLst>
          </p:cNvPr>
          <p:cNvSpPr>
            <a:spLocks noGrp="1"/>
          </p:cNvSpPr>
          <p:nvPr/>
        </p:nvSpPr>
        <p:spPr>
          <a:xfrm>
            <a:off x="5191125" y="19526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9" name="step-title-9-1">
            <a:extLst>
              <a:ext uri="{FF2B5EF4-FFF2-40B4-BE49-F238E27FC236}">
                <a16:creationId xmlns:a16="http://schemas.microsoft.com/office/drawing/2014/main" id="{FAA5FEB0-06FC-4DBD-A6F6-4376997EB59F}"/>
              </a:ext>
            </a:extLst>
          </p:cNvPr>
          <p:cNvSpPr>
            <a:spLocks noGrp="1"/>
          </p:cNvSpPr>
          <p:nvPr/>
        </p:nvSpPr>
        <p:spPr>
          <a:xfrm>
            <a:off x="5743575" y="193357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消费 PRINT</a:t>
            </a:r>
          </a:p>
        </p:txBody>
      </p:sp>
      <p:sp>
        <p:nvSpPr>
          <p:cNvPr id="10" name="step-body-9-1">
            <a:extLst>
              <a:ext uri="{FF2B5EF4-FFF2-40B4-BE49-F238E27FC236}">
                <a16:creationId xmlns:a16="http://schemas.microsoft.com/office/drawing/2014/main" id="{57079852-F375-48A2-AF97-0245B3D966A9}"/>
              </a:ext>
            </a:extLst>
          </p:cNvPr>
          <p:cNvSpPr>
            <a:spLocks noGrp="1"/>
          </p:cNvSpPr>
          <p:nvPr/>
        </p:nvSpPr>
        <p:spPr>
          <a:xfrm>
            <a:off x="5743575" y="2209800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position 前进到 LPAREN</a:t>
            </a:r>
          </a:p>
        </p:txBody>
      </p:sp>
      <p:sp>
        <p:nvSpPr>
          <p:cNvPr id="11" name="step-num-9-2">
            <a:extLst>
              <a:ext uri="{FF2B5EF4-FFF2-40B4-BE49-F238E27FC236}">
                <a16:creationId xmlns:a16="http://schemas.microsoft.com/office/drawing/2014/main" id="{E8180674-DA47-4B27-BD18-D7A84E8A695A}"/>
              </a:ext>
            </a:extLst>
          </p:cNvPr>
          <p:cNvSpPr>
            <a:spLocks noGrp="1"/>
          </p:cNvSpPr>
          <p:nvPr/>
        </p:nvSpPr>
        <p:spPr>
          <a:xfrm>
            <a:off x="5191125" y="29051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12" name="step-title-9-2">
            <a:extLst>
              <a:ext uri="{FF2B5EF4-FFF2-40B4-BE49-F238E27FC236}">
                <a16:creationId xmlns:a16="http://schemas.microsoft.com/office/drawing/2014/main" id="{7412F842-D756-40DB-94FA-027EA0B8CE20}"/>
              </a:ext>
            </a:extLst>
          </p:cNvPr>
          <p:cNvSpPr>
            <a:spLocks noGrp="1"/>
          </p:cNvSpPr>
          <p:nvPr/>
        </p:nvSpPr>
        <p:spPr>
          <a:xfrm>
            <a:off x="5743575" y="288607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消费 LPAREN</a:t>
            </a:r>
          </a:p>
        </p:txBody>
      </p:sp>
      <p:sp>
        <p:nvSpPr>
          <p:cNvPr id="13" name="step-body-9-2">
            <a:extLst>
              <a:ext uri="{FF2B5EF4-FFF2-40B4-BE49-F238E27FC236}">
                <a16:creationId xmlns:a16="http://schemas.microsoft.com/office/drawing/2014/main" id="{535D5E6F-711A-4157-97FB-E375204D25D6}"/>
              </a:ext>
            </a:extLst>
          </p:cNvPr>
          <p:cNvSpPr>
            <a:spLocks noGrp="1"/>
          </p:cNvSpPr>
          <p:nvPr/>
        </p:nvSpPr>
        <p:spPr>
          <a:xfrm>
            <a:off x="5743575" y="3162300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position 前进到第一个 INT</a:t>
            </a:r>
          </a:p>
        </p:txBody>
      </p:sp>
      <p:sp>
        <p:nvSpPr>
          <p:cNvPr id="14" name="rail-label-9">
            <a:extLst>
              <a:ext uri="{FF2B5EF4-FFF2-40B4-BE49-F238E27FC236}">
                <a16:creationId xmlns:a16="http://schemas.microsoft.com/office/drawing/2014/main" id="{8C23C770-13C1-4B46-9159-4882AACF8EC3}"/>
              </a:ext>
            </a:extLst>
          </p:cNvPr>
          <p:cNvSpPr>
            <a:spLocks noGrp="1"/>
          </p:cNvSpPr>
          <p:nvPr/>
        </p:nvSpPr>
        <p:spPr>
          <a:xfrm>
            <a:off x="666750" y="4438650"/>
            <a:ext cx="876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当前输入</a:t>
            </a:r>
          </a:p>
        </p:txBody>
      </p:sp>
      <p:sp>
        <p:nvSpPr>
          <p:cNvPr id="15" name="rail-token-9-0">
            <a:extLst>
              <a:ext uri="{FF2B5EF4-FFF2-40B4-BE49-F238E27FC236}">
                <a16:creationId xmlns:a16="http://schemas.microsoft.com/office/drawing/2014/main" id="{CB15AF4B-649D-4A2C-A5B7-28AC4311FF1F}"/>
              </a:ext>
            </a:extLst>
          </p:cNvPr>
          <p:cNvSpPr>
            <a:spLocks noGrp="1"/>
          </p:cNvSpPr>
          <p:nvPr/>
        </p:nvSpPr>
        <p:spPr>
          <a:xfrm>
            <a:off x="1524000" y="4514850"/>
            <a:ext cx="6286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6" name="rail-token-9-1">
            <a:extLst>
              <a:ext uri="{FF2B5EF4-FFF2-40B4-BE49-F238E27FC236}">
                <a16:creationId xmlns:a16="http://schemas.microsoft.com/office/drawing/2014/main" id="{44EC2267-F4D9-48F4-844E-ED8C2DAF1D9C}"/>
              </a:ext>
            </a:extLst>
          </p:cNvPr>
          <p:cNvSpPr>
            <a:spLocks noGrp="1"/>
          </p:cNvSpPr>
          <p:nvPr/>
        </p:nvSpPr>
        <p:spPr>
          <a:xfrm>
            <a:off x="2219325" y="4514850"/>
            <a:ext cx="7429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17" name="rail-token-9-2">
            <a:extLst>
              <a:ext uri="{FF2B5EF4-FFF2-40B4-BE49-F238E27FC236}">
                <a16:creationId xmlns:a16="http://schemas.microsoft.com/office/drawing/2014/main" id="{05AB7FEE-123F-432D-B199-A49589A5C62A}"/>
              </a:ext>
            </a:extLst>
          </p:cNvPr>
          <p:cNvSpPr>
            <a:spLocks noGrp="1"/>
          </p:cNvSpPr>
          <p:nvPr/>
        </p:nvSpPr>
        <p:spPr>
          <a:xfrm>
            <a:off x="3028950" y="4514850"/>
            <a:ext cx="476250" cy="342900"/>
          </a:xfrm>
          <a:prstGeom prst="rect">
            <a:avLst/>
          </a:prstGeom>
          <a:solidFill>
            <a:srgbClr val="FCEEF0"/>
          </a:solidFill>
          <a:ln w="14288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0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8" name="rail-current-9">
            <a:extLst>
              <a:ext uri="{FF2B5EF4-FFF2-40B4-BE49-F238E27FC236}">
                <a16:creationId xmlns:a16="http://schemas.microsoft.com/office/drawing/2014/main" id="{EFDB4B16-268D-49FB-8EA6-995E88711DB7}"/>
              </a:ext>
            </a:extLst>
          </p:cNvPr>
          <p:cNvSpPr>
            <a:spLocks noGrp="1"/>
          </p:cNvSpPr>
          <p:nvPr/>
        </p:nvSpPr>
        <p:spPr>
          <a:xfrm>
            <a:off x="2733675" y="4219575"/>
            <a:ext cx="10668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</a:defRPr>
            </a:pPr>
            <a:r>
              <a:rPr sz="1013" b="1">
                <a:solidFill>
                  <a:srgbClr val="C4384D"/>
                </a:solidFill>
              </a:rPr>
              <a:t>↓ current</a:t>
            </a:r>
          </a:p>
        </p:txBody>
      </p:sp>
      <p:sp>
        <p:nvSpPr>
          <p:cNvPr id="19" name="rail-token-9-3">
            <a:extLst>
              <a:ext uri="{FF2B5EF4-FFF2-40B4-BE49-F238E27FC236}">
                <a16:creationId xmlns:a16="http://schemas.microsoft.com/office/drawing/2014/main" id="{F9B10D18-234E-4534-B3FD-E3BAE3F2F7BF}"/>
              </a:ext>
            </a:extLst>
          </p:cNvPr>
          <p:cNvSpPr>
            <a:spLocks noGrp="1"/>
          </p:cNvSpPr>
          <p:nvPr/>
        </p:nvSpPr>
        <p:spPr>
          <a:xfrm>
            <a:off x="3571875" y="45148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20" name="rail-token-9-4">
            <a:extLst>
              <a:ext uri="{FF2B5EF4-FFF2-40B4-BE49-F238E27FC236}">
                <a16:creationId xmlns:a16="http://schemas.microsoft.com/office/drawing/2014/main" id="{B268EF54-E35F-4E85-9B47-95491EE4A977}"/>
              </a:ext>
            </a:extLst>
          </p:cNvPr>
          <p:cNvSpPr>
            <a:spLocks noGrp="1"/>
          </p:cNvSpPr>
          <p:nvPr/>
        </p:nvSpPr>
        <p:spPr>
          <a:xfrm>
            <a:off x="4191000" y="45148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1" name="rail-token-9-5">
            <a:extLst>
              <a:ext uri="{FF2B5EF4-FFF2-40B4-BE49-F238E27FC236}">
                <a16:creationId xmlns:a16="http://schemas.microsoft.com/office/drawing/2014/main" id="{1D014353-7C34-4561-9ED0-A8899BC0A650}"/>
              </a:ext>
            </a:extLst>
          </p:cNvPr>
          <p:cNvSpPr>
            <a:spLocks noGrp="1"/>
          </p:cNvSpPr>
          <p:nvPr/>
        </p:nvSpPr>
        <p:spPr>
          <a:xfrm>
            <a:off x="4733925" y="45148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22" name="rail-token-9-6">
            <a:extLst>
              <a:ext uri="{FF2B5EF4-FFF2-40B4-BE49-F238E27FC236}">
                <a16:creationId xmlns:a16="http://schemas.microsoft.com/office/drawing/2014/main" id="{8944B7CC-DF95-4485-833E-BBA17559ED6E}"/>
              </a:ext>
            </a:extLst>
          </p:cNvPr>
          <p:cNvSpPr>
            <a:spLocks noGrp="1"/>
          </p:cNvSpPr>
          <p:nvPr/>
        </p:nvSpPr>
        <p:spPr>
          <a:xfrm>
            <a:off x="5353050" y="45148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3" name="rail-token-9-7">
            <a:extLst>
              <a:ext uri="{FF2B5EF4-FFF2-40B4-BE49-F238E27FC236}">
                <a16:creationId xmlns:a16="http://schemas.microsoft.com/office/drawing/2014/main" id="{41D8CC04-EF5E-4D2F-8DD8-B44BBC2F45E6}"/>
              </a:ext>
            </a:extLst>
          </p:cNvPr>
          <p:cNvSpPr>
            <a:spLocks noGrp="1"/>
          </p:cNvSpPr>
          <p:nvPr/>
        </p:nvSpPr>
        <p:spPr>
          <a:xfrm>
            <a:off x="5895975" y="4514850"/>
            <a:ext cx="7810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24" name="rail-token-9-8">
            <a:extLst>
              <a:ext uri="{FF2B5EF4-FFF2-40B4-BE49-F238E27FC236}">
                <a16:creationId xmlns:a16="http://schemas.microsoft.com/office/drawing/2014/main" id="{87898E80-BBEF-4F9F-8AA4-B26D98201EC0}"/>
              </a:ext>
            </a:extLst>
          </p:cNvPr>
          <p:cNvSpPr>
            <a:spLocks noGrp="1"/>
          </p:cNvSpPr>
          <p:nvPr/>
        </p:nvSpPr>
        <p:spPr>
          <a:xfrm>
            <a:off x="6743700" y="45148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SEMI</a:t>
            </a:r>
          </a:p>
        </p:txBody>
      </p:sp>
      <p:sp>
        <p:nvSpPr>
          <p:cNvPr id="25" name="rail-token-9-9">
            <a:extLst>
              <a:ext uri="{FF2B5EF4-FFF2-40B4-BE49-F238E27FC236}">
                <a16:creationId xmlns:a16="http://schemas.microsoft.com/office/drawing/2014/main" id="{A7CBDD63-7C26-49B3-A584-C29836C4D1BE}"/>
              </a:ext>
            </a:extLst>
          </p:cNvPr>
          <p:cNvSpPr>
            <a:spLocks noGrp="1"/>
          </p:cNvSpPr>
          <p:nvPr/>
        </p:nvSpPr>
        <p:spPr>
          <a:xfrm>
            <a:off x="7362825" y="45148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进入 expr：递归展开到 factor，再消费 INT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0394428-F1DC-E5F6-DB0C-7DE31F3D8A23}" type="slidenum">
              <a:rPr/>
              <a:t>11</a:t>
            </a:fld>
            <a:endParaRPr/>
          </a:p>
        </p:txBody>
      </p:sp>
      <p:sp>
        <p:nvSpPr>
          <p:cNvPr id="5" name="subtitle-10">
            <a:extLst>
              <a:ext uri="{FF2B5EF4-FFF2-40B4-BE49-F238E27FC236}">
                <a16:creationId xmlns:a16="http://schemas.microsoft.com/office/drawing/2014/main" id="{1E553950-7CAE-4576-9828-4481E9CCEE5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调用关系沿文法层级向下；终结符 INT 才真正推进输入。</a:t>
            </a:r>
          </a:p>
        </p:txBody>
      </p:sp>
      <p:sp>
        <p:nvSpPr>
          <p:cNvPr id="6" name="expr-rules">
            <a:extLst>
              <a:ext uri="{FF2B5EF4-FFF2-40B4-BE49-F238E27FC236}">
                <a16:creationId xmlns:a16="http://schemas.microsoft.com/office/drawing/2014/main" id="{1FE24D01-8B3E-48E9-AB9B-C649B87D4CA7}"/>
              </a:ext>
            </a:extLst>
          </p:cNvPr>
          <p:cNvSpPr>
            <a:spLocks noGrp="1"/>
          </p:cNvSpPr>
          <p:nvPr/>
        </p:nvSpPr>
        <p:spPr>
          <a:xfrm>
            <a:off x="666750" y="1790700"/>
            <a:ext cx="3810000" cy="180975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  → term expr_tail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  → factor term_tail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→ INT</a:t>
            </a:r>
          </a:p>
        </p:txBody>
      </p:sp>
      <p:sp>
        <p:nvSpPr>
          <p:cNvPr id="7" name="expr-trace">
            <a:extLst>
              <a:ext uri="{FF2B5EF4-FFF2-40B4-BE49-F238E27FC236}">
                <a16:creationId xmlns:a16="http://schemas.microsoft.com/office/drawing/2014/main" id="{1BDC5828-1316-4914-8651-32F17913C2E9}"/>
              </a:ext>
            </a:extLst>
          </p:cNvPr>
          <p:cNvSpPr>
            <a:spLocks noGrp="1"/>
          </p:cNvSpPr>
          <p:nvPr/>
        </p:nvSpPr>
        <p:spPr>
          <a:xfrm>
            <a:off x="4953000" y="1790700"/>
            <a:ext cx="3333750" cy="18097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handle(expr)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handle(term)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handle(factor)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eat(INT)    // success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handle(term_tail) → ε  // PLUS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handle(expr_tail)</a:t>
            </a:r>
          </a:p>
        </p:txBody>
      </p:sp>
      <p:sp>
        <p:nvSpPr>
          <p:cNvPr id="8" name="expr-note">
            <a:extLst>
              <a:ext uri="{FF2B5EF4-FFF2-40B4-BE49-F238E27FC236}">
                <a16:creationId xmlns:a16="http://schemas.microsoft.com/office/drawing/2014/main" id="{5CDC2088-4A6E-4BEA-BC94-4C824F38466D}"/>
              </a:ext>
            </a:extLst>
          </p:cNvPr>
          <p:cNvSpPr>
            <a:spLocks noGrp="1"/>
          </p:cNvSpPr>
          <p:nvPr/>
        </p:nvSpPr>
        <p:spPr>
          <a:xfrm>
            <a:off x="1238250" y="3762375"/>
            <a:ext cx="657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第一个 INT 被消费后，当前输入来到 PLUS。</a:t>
            </a:r>
          </a:p>
        </p:txBody>
      </p:sp>
      <p:sp>
        <p:nvSpPr>
          <p:cNvPr id="9" name="rail-label-10">
            <a:extLst>
              <a:ext uri="{FF2B5EF4-FFF2-40B4-BE49-F238E27FC236}">
                <a16:creationId xmlns:a16="http://schemas.microsoft.com/office/drawing/2014/main" id="{D402CBD3-5896-4456-ADE1-8575B61271BF}"/>
              </a:ext>
            </a:extLst>
          </p:cNvPr>
          <p:cNvSpPr>
            <a:spLocks noGrp="1"/>
          </p:cNvSpPr>
          <p:nvPr/>
        </p:nvSpPr>
        <p:spPr>
          <a:xfrm>
            <a:off x="666750" y="4438650"/>
            <a:ext cx="876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当前输入</a:t>
            </a:r>
          </a:p>
        </p:txBody>
      </p:sp>
      <p:sp>
        <p:nvSpPr>
          <p:cNvPr id="10" name="rail-token-10-0">
            <a:extLst>
              <a:ext uri="{FF2B5EF4-FFF2-40B4-BE49-F238E27FC236}">
                <a16:creationId xmlns:a16="http://schemas.microsoft.com/office/drawing/2014/main" id="{00CB6FE1-F3CC-4EC1-9BD7-F496CE978743}"/>
              </a:ext>
            </a:extLst>
          </p:cNvPr>
          <p:cNvSpPr>
            <a:spLocks noGrp="1"/>
          </p:cNvSpPr>
          <p:nvPr/>
        </p:nvSpPr>
        <p:spPr>
          <a:xfrm>
            <a:off x="1524000" y="4514850"/>
            <a:ext cx="6286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1" name="rail-token-10-1">
            <a:extLst>
              <a:ext uri="{FF2B5EF4-FFF2-40B4-BE49-F238E27FC236}">
                <a16:creationId xmlns:a16="http://schemas.microsoft.com/office/drawing/2014/main" id="{5B298A6D-489E-4EC8-A063-F8C60AC99C32}"/>
              </a:ext>
            </a:extLst>
          </p:cNvPr>
          <p:cNvSpPr>
            <a:spLocks noGrp="1"/>
          </p:cNvSpPr>
          <p:nvPr/>
        </p:nvSpPr>
        <p:spPr>
          <a:xfrm>
            <a:off x="2219325" y="4514850"/>
            <a:ext cx="7429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12" name="rail-token-10-2">
            <a:extLst>
              <a:ext uri="{FF2B5EF4-FFF2-40B4-BE49-F238E27FC236}">
                <a16:creationId xmlns:a16="http://schemas.microsoft.com/office/drawing/2014/main" id="{8FE06431-EC9F-42B3-9A2E-687F1374D60F}"/>
              </a:ext>
            </a:extLst>
          </p:cNvPr>
          <p:cNvSpPr>
            <a:spLocks noGrp="1"/>
          </p:cNvSpPr>
          <p:nvPr/>
        </p:nvSpPr>
        <p:spPr>
          <a:xfrm>
            <a:off x="3028950" y="45148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3" name="rail-token-10-3">
            <a:extLst>
              <a:ext uri="{FF2B5EF4-FFF2-40B4-BE49-F238E27FC236}">
                <a16:creationId xmlns:a16="http://schemas.microsoft.com/office/drawing/2014/main" id="{F059C1D4-6261-4ADC-A62A-18B9DD9C07E8}"/>
              </a:ext>
            </a:extLst>
          </p:cNvPr>
          <p:cNvSpPr>
            <a:spLocks noGrp="1"/>
          </p:cNvSpPr>
          <p:nvPr/>
        </p:nvSpPr>
        <p:spPr>
          <a:xfrm>
            <a:off x="3571875" y="4514850"/>
            <a:ext cx="552450" cy="342900"/>
          </a:xfrm>
          <a:prstGeom prst="rect">
            <a:avLst/>
          </a:prstGeom>
          <a:solidFill>
            <a:srgbClr val="FCEEF0"/>
          </a:solidFill>
          <a:ln w="14288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0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14" name="rail-current-10">
            <a:extLst>
              <a:ext uri="{FF2B5EF4-FFF2-40B4-BE49-F238E27FC236}">
                <a16:creationId xmlns:a16="http://schemas.microsoft.com/office/drawing/2014/main" id="{29DDF4DF-59E8-47C5-8E92-C0D85AE15A1E}"/>
              </a:ext>
            </a:extLst>
          </p:cNvPr>
          <p:cNvSpPr>
            <a:spLocks noGrp="1"/>
          </p:cNvSpPr>
          <p:nvPr/>
        </p:nvSpPr>
        <p:spPr>
          <a:xfrm>
            <a:off x="3314700" y="4219575"/>
            <a:ext cx="10668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</a:defRPr>
            </a:pPr>
            <a:r>
              <a:rPr sz="1013" b="1">
                <a:solidFill>
                  <a:srgbClr val="C4384D"/>
                </a:solidFill>
              </a:rPr>
              <a:t>↓ current</a:t>
            </a:r>
          </a:p>
        </p:txBody>
      </p:sp>
      <p:sp>
        <p:nvSpPr>
          <p:cNvPr id="15" name="rail-token-10-4">
            <a:extLst>
              <a:ext uri="{FF2B5EF4-FFF2-40B4-BE49-F238E27FC236}">
                <a16:creationId xmlns:a16="http://schemas.microsoft.com/office/drawing/2014/main" id="{37F1932B-54F5-4641-BC5C-3398E2F26A93}"/>
              </a:ext>
            </a:extLst>
          </p:cNvPr>
          <p:cNvSpPr>
            <a:spLocks noGrp="1"/>
          </p:cNvSpPr>
          <p:nvPr/>
        </p:nvSpPr>
        <p:spPr>
          <a:xfrm>
            <a:off x="4191000" y="45148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6" name="rail-token-10-5">
            <a:extLst>
              <a:ext uri="{FF2B5EF4-FFF2-40B4-BE49-F238E27FC236}">
                <a16:creationId xmlns:a16="http://schemas.microsoft.com/office/drawing/2014/main" id="{3CF5908A-9629-41EC-9F2A-6885B0C71390}"/>
              </a:ext>
            </a:extLst>
          </p:cNvPr>
          <p:cNvSpPr>
            <a:spLocks noGrp="1"/>
          </p:cNvSpPr>
          <p:nvPr/>
        </p:nvSpPr>
        <p:spPr>
          <a:xfrm>
            <a:off x="4733925" y="45148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17" name="rail-token-10-6">
            <a:extLst>
              <a:ext uri="{FF2B5EF4-FFF2-40B4-BE49-F238E27FC236}">
                <a16:creationId xmlns:a16="http://schemas.microsoft.com/office/drawing/2014/main" id="{8919F48C-7734-41CD-ADFE-ABFF69B18332}"/>
              </a:ext>
            </a:extLst>
          </p:cNvPr>
          <p:cNvSpPr>
            <a:spLocks noGrp="1"/>
          </p:cNvSpPr>
          <p:nvPr/>
        </p:nvSpPr>
        <p:spPr>
          <a:xfrm>
            <a:off x="5353050" y="45148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8" name="rail-token-10-7">
            <a:extLst>
              <a:ext uri="{FF2B5EF4-FFF2-40B4-BE49-F238E27FC236}">
                <a16:creationId xmlns:a16="http://schemas.microsoft.com/office/drawing/2014/main" id="{FD5EA8F6-9288-43C0-A346-AA5996E68E06}"/>
              </a:ext>
            </a:extLst>
          </p:cNvPr>
          <p:cNvSpPr>
            <a:spLocks noGrp="1"/>
          </p:cNvSpPr>
          <p:nvPr/>
        </p:nvSpPr>
        <p:spPr>
          <a:xfrm>
            <a:off x="5895975" y="4514850"/>
            <a:ext cx="7810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19" name="rail-token-10-8">
            <a:extLst>
              <a:ext uri="{FF2B5EF4-FFF2-40B4-BE49-F238E27FC236}">
                <a16:creationId xmlns:a16="http://schemas.microsoft.com/office/drawing/2014/main" id="{A0A35737-4A63-4671-AEE3-2D674DFA72AD}"/>
              </a:ext>
            </a:extLst>
          </p:cNvPr>
          <p:cNvSpPr>
            <a:spLocks noGrp="1"/>
          </p:cNvSpPr>
          <p:nvPr/>
        </p:nvSpPr>
        <p:spPr>
          <a:xfrm>
            <a:off x="6743700" y="45148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SEMI</a:t>
            </a:r>
          </a:p>
        </p:txBody>
      </p:sp>
      <p:sp>
        <p:nvSpPr>
          <p:cNvPr id="20" name="rail-token-10-9">
            <a:extLst>
              <a:ext uri="{FF2B5EF4-FFF2-40B4-BE49-F238E27FC236}">
                <a16:creationId xmlns:a16="http://schemas.microsoft.com/office/drawing/2014/main" id="{27514B03-37F9-4EF0-B530-E5A3123F7EA0}"/>
              </a:ext>
            </a:extLst>
          </p:cNvPr>
          <p:cNvSpPr>
            <a:spLocks noGrp="1"/>
          </p:cNvSpPr>
          <p:nvPr/>
        </p:nvSpPr>
        <p:spPr>
          <a:xfrm>
            <a:off x="7362825" y="45148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继续处理尾部：PLUS 与 STAR 选择对应产生式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DB16885-0D3F-A391-B669-3211DB3B26E8}" type="slidenum">
              <a:t>12</a:t>
            </a:fld>
            <a:endParaRPr/>
          </a:p>
        </p:txBody>
      </p:sp>
      <p:sp>
        <p:nvSpPr>
          <p:cNvPr id="5" name="subtitle-11">
            <a:extLst>
              <a:ext uri="{FF2B5EF4-FFF2-40B4-BE49-F238E27FC236}">
                <a16:creationId xmlns:a16="http://schemas.microsoft.com/office/drawing/2014/main" id="{10542170-488D-49A0-89B0-9571C8336AE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递归调用继续消费 PLUS INT STAR INT，直到下一个 Token 是 RPAREN。</a:t>
            </a:r>
          </a:p>
        </p:txBody>
      </p:sp>
      <p:sp>
        <p:nvSpPr>
          <p:cNvPr id="6" name="tail-rules">
            <a:extLst>
              <a:ext uri="{FF2B5EF4-FFF2-40B4-BE49-F238E27FC236}">
                <a16:creationId xmlns:a16="http://schemas.microsoft.com/office/drawing/2014/main" id="{F0F7ED1F-950D-4949-B53E-D60EA8856114}"/>
              </a:ext>
            </a:extLst>
          </p:cNvPr>
          <p:cNvSpPr>
            <a:spLocks noGrp="1"/>
          </p:cNvSpPr>
          <p:nvPr/>
        </p:nvSpPr>
        <p:spPr>
          <a:xfrm>
            <a:off x="619125" y="1752600"/>
            <a:ext cx="4095750" cy="203835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→ PLUS term expr_tail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     → factor term_tail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   → INT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→ STAR factor term_tail</a:t>
            </a:r>
          </a:p>
        </p:txBody>
      </p:sp>
      <p:sp>
        <p:nvSpPr>
          <p:cNvPr id="7" name="tail-trace">
            <a:extLst>
              <a:ext uri="{FF2B5EF4-FFF2-40B4-BE49-F238E27FC236}">
                <a16:creationId xmlns:a16="http://schemas.microsoft.com/office/drawing/2014/main" id="{1F35BC20-2240-447A-8E31-1C5136680679}"/>
              </a:ext>
            </a:extLst>
          </p:cNvPr>
          <p:cNvSpPr>
            <a:spLocks noGrp="1"/>
          </p:cNvSpPr>
          <p:nvPr/>
        </p:nvSpPr>
        <p:spPr>
          <a:xfrm>
            <a:off x="4953000" y="1752600"/>
            <a:ext cx="3476625" cy="20383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eat(PLUS)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handle(term)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eat(INT)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handle(term_tail)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eat(STAR)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eat(INT)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handle(term_tail) → ε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handle(expr_tail) → ε</a:t>
            </a:r>
          </a:p>
        </p:txBody>
      </p:sp>
      <p:sp>
        <p:nvSpPr>
          <p:cNvPr id="8" name="rail-label-11">
            <a:extLst>
              <a:ext uri="{FF2B5EF4-FFF2-40B4-BE49-F238E27FC236}">
                <a16:creationId xmlns:a16="http://schemas.microsoft.com/office/drawing/2014/main" id="{F6522046-884D-4D31-B8F2-1B24DEF6F364}"/>
              </a:ext>
            </a:extLst>
          </p:cNvPr>
          <p:cNvSpPr>
            <a:spLocks noGrp="1"/>
          </p:cNvSpPr>
          <p:nvPr/>
        </p:nvSpPr>
        <p:spPr>
          <a:xfrm>
            <a:off x="666750" y="4324350"/>
            <a:ext cx="876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当前输入</a:t>
            </a:r>
          </a:p>
        </p:txBody>
      </p:sp>
      <p:sp>
        <p:nvSpPr>
          <p:cNvPr id="9" name="rail-token-11-0">
            <a:extLst>
              <a:ext uri="{FF2B5EF4-FFF2-40B4-BE49-F238E27FC236}">
                <a16:creationId xmlns:a16="http://schemas.microsoft.com/office/drawing/2014/main" id="{73EC7234-CD66-45D1-9530-B749A2E2DB35}"/>
              </a:ext>
            </a:extLst>
          </p:cNvPr>
          <p:cNvSpPr>
            <a:spLocks noGrp="1"/>
          </p:cNvSpPr>
          <p:nvPr/>
        </p:nvSpPr>
        <p:spPr>
          <a:xfrm>
            <a:off x="1524000" y="4400550"/>
            <a:ext cx="6286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0" name="rail-token-11-1">
            <a:extLst>
              <a:ext uri="{FF2B5EF4-FFF2-40B4-BE49-F238E27FC236}">
                <a16:creationId xmlns:a16="http://schemas.microsoft.com/office/drawing/2014/main" id="{DE43C0A0-D9BE-4C9A-916B-6FE584AD3D99}"/>
              </a:ext>
            </a:extLst>
          </p:cNvPr>
          <p:cNvSpPr>
            <a:spLocks noGrp="1"/>
          </p:cNvSpPr>
          <p:nvPr/>
        </p:nvSpPr>
        <p:spPr>
          <a:xfrm>
            <a:off x="2219325" y="4400550"/>
            <a:ext cx="7429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11" name="rail-token-11-2">
            <a:extLst>
              <a:ext uri="{FF2B5EF4-FFF2-40B4-BE49-F238E27FC236}">
                <a16:creationId xmlns:a16="http://schemas.microsoft.com/office/drawing/2014/main" id="{9B0CAC6E-AA25-48C3-B131-15EAC09E8C74}"/>
              </a:ext>
            </a:extLst>
          </p:cNvPr>
          <p:cNvSpPr>
            <a:spLocks noGrp="1"/>
          </p:cNvSpPr>
          <p:nvPr/>
        </p:nvSpPr>
        <p:spPr>
          <a:xfrm>
            <a:off x="3028950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2" name="rail-token-11-3">
            <a:extLst>
              <a:ext uri="{FF2B5EF4-FFF2-40B4-BE49-F238E27FC236}">
                <a16:creationId xmlns:a16="http://schemas.microsoft.com/office/drawing/2014/main" id="{59456F35-EBA8-4802-8545-75505D29C2CE}"/>
              </a:ext>
            </a:extLst>
          </p:cNvPr>
          <p:cNvSpPr>
            <a:spLocks noGrp="1"/>
          </p:cNvSpPr>
          <p:nvPr/>
        </p:nvSpPr>
        <p:spPr>
          <a:xfrm>
            <a:off x="3571875" y="4400550"/>
            <a:ext cx="5524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13" name="rail-token-11-4">
            <a:extLst>
              <a:ext uri="{FF2B5EF4-FFF2-40B4-BE49-F238E27FC236}">
                <a16:creationId xmlns:a16="http://schemas.microsoft.com/office/drawing/2014/main" id="{DC0DC8F0-01E3-4ED8-A8D2-9D37DEE0B242}"/>
              </a:ext>
            </a:extLst>
          </p:cNvPr>
          <p:cNvSpPr>
            <a:spLocks noGrp="1"/>
          </p:cNvSpPr>
          <p:nvPr/>
        </p:nvSpPr>
        <p:spPr>
          <a:xfrm>
            <a:off x="4191000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4" name="rail-token-11-5">
            <a:extLst>
              <a:ext uri="{FF2B5EF4-FFF2-40B4-BE49-F238E27FC236}">
                <a16:creationId xmlns:a16="http://schemas.microsoft.com/office/drawing/2014/main" id="{B4846CCB-5602-4F4B-AF6D-A010D64E20B5}"/>
              </a:ext>
            </a:extLst>
          </p:cNvPr>
          <p:cNvSpPr>
            <a:spLocks noGrp="1"/>
          </p:cNvSpPr>
          <p:nvPr/>
        </p:nvSpPr>
        <p:spPr>
          <a:xfrm>
            <a:off x="4733925" y="4400550"/>
            <a:ext cx="5524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15" name="rail-token-11-6">
            <a:extLst>
              <a:ext uri="{FF2B5EF4-FFF2-40B4-BE49-F238E27FC236}">
                <a16:creationId xmlns:a16="http://schemas.microsoft.com/office/drawing/2014/main" id="{CACC9A6D-F305-47CB-B3AE-FA17A19B650B}"/>
              </a:ext>
            </a:extLst>
          </p:cNvPr>
          <p:cNvSpPr>
            <a:spLocks noGrp="1"/>
          </p:cNvSpPr>
          <p:nvPr/>
        </p:nvSpPr>
        <p:spPr>
          <a:xfrm>
            <a:off x="5353050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6" name="rail-token-11-7">
            <a:extLst>
              <a:ext uri="{FF2B5EF4-FFF2-40B4-BE49-F238E27FC236}">
                <a16:creationId xmlns:a16="http://schemas.microsoft.com/office/drawing/2014/main" id="{6F6F66BF-283C-4842-ADE1-63D1DC8C8F09}"/>
              </a:ext>
            </a:extLst>
          </p:cNvPr>
          <p:cNvSpPr>
            <a:spLocks noGrp="1"/>
          </p:cNvSpPr>
          <p:nvPr/>
        </p:nvSpPr>
        <p:spPr>
          <a:xfrm>
            <a:off x="5895975" y="4400550"/>
            <a:ext cx="781050" cy="342900"/>
          </a:xfrm>
          <a:prstGeom prst="rect">
            <a:avLst/>
          </a:prstGeom>
          <a:solidFill>
            <a:srgbClr val="FCEEF0"/>
          </a:solidFill>
          <a:ln w="14288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0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17" name="rail-current-11">
            <a:extLst>
              <a:ext uri="{FF2B5EF4-FFF2-40B4-BE49-F238E27FC236}">
                <a16:creationId xmlns:a16="http://schemas.microsoft.com/office/drawing/2014/main" id="{5C1D8BDC-9087-40E6-B7D1-F3B4270EAF19}"/>
              </a:ext>
            </a:extLst>
          </p:cNvPr>
          <p:cNvSpPr>
            <a:spLocks noGrp="1"/>
          </p:cNvSpPr>
          <p:nvPr/>
        </p:nvSpPr>
        <p:spPr>
          <a:xfrm>
            <a:off x="5819775" y="4105275"/>
            <a:ext cx="9334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13" b="1">
                <a:solidFill>
                  <a:srgbClr val="C4384D"/>
                </a:solidFill>
              </a:defRPr>
            </a:pPr>
            <a:r>
              <a:rPr sz="1013" b="1">
                <a:solidFill>
                  <a:srgbClr val="C4384D"/>
                </a:solidFill>
              </a:rPr>
              <a:t>↓ current</a:t>
            </a:r>
          </a:p>
        </p:txBody>
      </p:sp>
      <p:sp>
        <p:nvSpPr>
          <p:cNvPr id="18" name="rail-token-11-8">
            <a:extLst>
              <a:ext uri="{FF2B5EF4-FFF2-40B4-BE49-F238E27FC236}">
                <a16:creationId xmlns:a16="http://schemas.microsoft.com/office/drawing/2014/main" id="{84B47677-6396-4D9F-A121-1698883362C9}"/>
              </a:ext>
            </a:extLst>
          </p:cNvPr>
          <p:cNvSpPr>
            <a:spLocks noGrp="1"/>
          </p:cNvSpPr>
          <p:nvPr/>
        </p:nvSpPr>
        <p:spPr>
          <a:xfrm>
            <a:off x="6743700" y="4400550"/>
            <a:ext cx="5524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SEMI</a:t>
            </a:r>
          </a:p>
        </p:txBody>
      </p:sp>
      <p:sp>
        <p:nvSpPr>
          <p:cNvPr id="19" name="rail-token-11-9">
            <a:extLst>
              <a:ext uri="{FF2B5EF4-FFF2-40B4-BE49-F238E27FC236}">
                <a16:creationId xmlns:a16="http://schemas.microsoft.com/office/drawing/2014/main" id="{D78DFC76-884D-40F4-80D6-715648A373EE}"/>
              </a:ext>
            </a:extLst>
          </p:cNvPr>
          <p:cNvSpPr>
            <a:spLocks noGrp="1"/>
          </p:cNvSpPr>
          <p:nvPr/>
        </p:nvSpPr>
        <p:spPr>
          <a:xfrm>
            <a:off x="7362825" y="4400550"/>
            <a:ext cx="476250" cy="3429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返回外层：消费剩余 Token，解析成功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DD23107-4986-8758-3A93-3D74F35908CC}" type="slidenum">
              <a:rPr/>
              <a:t>13</a:t>
            </a:fld>
            <a:endParaRPr/>
          </a:p>
        </p:txBody>
      </p:sp>
      <p:sp>
        <p:nvSpPr>
          <p:cNvPr id="5" name="subtitle-12">
            <a:extLst>
              <a:ext uri="{FF2B5EF4-FFF2-40B4-BE49-F238E27FC236}">
                <a16:creationId xmlns:a16="http://schemas.microsoft.com/office/drawing/2014/main" id="{37891830-0C58-4D42-B408-00F8791A15AF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所有递归调用成功返回，输入也恰好被完整消费。</a:t>
            </a:r>
          </a:p>
        </p:txBody>
      </p:sp>
      <p:sp>
        <p:nvSpPr>
          <p:cNvPr id="6" name="finish-code">
            <a:extLst>
              <a:ext uri="{FF2B5EF4-FFF2-40B4-BE49-F238E27FC236}">
                <a16:creationId xmlns:a16="http://schemas.microsoft.com/office/drawing/2014/main" id="{77657E00-B3D5-4CAD-B411-87A74996EFED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3714750" cy="207645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// return from handle(expr)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eat(RPAREN);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eat(SEMI);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return node(stmt);</a:t>
            </a:r>
          </a:p>
          <a:p>
            <a:endParaRPr sz="127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// return to handle(program)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eat($);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return node(program);</a:t>
            </a:r>
          </a:p>
        </p:txBody>
      </p:sp>
      <p:sp>
        <p:nvSpPr>
          <p:cNvPr id="7" name="step-num-12-1">
            <a:extLst>
              <a:ext uri="{FF2B5EF4-FFF2-40B4-BE49-F238E27FC236}">
                <a16:creationId xmlns:a16="http://schemas.microsoft.com/office/drawing/2014/main" id="{47AC4BA9-66EB-4DC2-8679-3498801CF140}"/>
              </a:ext>
            </a:extLst>
          </p:cNvPr>
          <p:cNvSpPr>
            <a:spLocks noGrp="1"/>
          </p:cNvSpPr>
          <p:nvPr/>
        </p:nvSpPr>
        <p:spPr>
          <a:xfrm>
            <a:off x="5191125" y="19526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8" name="step-title-12-1">
            <a:extLst>
              <a:ext uri="{FF2B5EF4-FFF2-40B4-BE49-F238E27FC236}">
                <a16:creationId xmlns:a16="http://schemas.microsoft.com/office/drawing/2014/main" id="{9D18E81B-222B-45AE-A637-D08FEDB8C6FA}"/>
              </a:ext>
            </a:extLst>
          </p:cNvPr>
          <p:cNvSpPr>
            <a:spLocks noGrp="1"/>
          </p:cNvSpPr>
          <p:nvPr/>
        </p:nvSpPr>
        <p:spPr>
          <a:xfrm>
            <a:off x="5743575" y="193357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完成 stmt</a:t>
            </a:r>
          </a:p>
        </p:txBody>
      </p:sp>
      <p:sp>
        <p:nvSpPr>
          <p:cNvPr id="9" name="step-body-12-1">
            <a:extLst>
              <a:ext uri="{FF2B5EF4-FFF2-40B4-BE49-F238E27FC236}">
                <a16:creationId xmlns:a16="http://schemas.microsoft.com/office/drawing/2014/main" id="{3297520B-5A74-4FF1-84EF-B4BAAF7F64EC}"/>
              </a:ext>
            </a:extLst>
          </p:cNvPr>
          <p:cNvSpPr>
            <a:spLocks noGrp="1"/>
          </p:cNvSpPr>
          <p:nvPr/>
        </p:nvSpPr>
        <p:spPr>
          <a:xfrm>
            <a:off x="5743575" y="2209800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消费 RPAREN 与 SEMI</a:t>
            </a:r>
          </a:p>
        </p:txBody>
      </p:sp>
      <p:sp>
        <p:nvSpPr>
          <p:cNvPr id="10" name="step-num-12-2">
            <a:extLst>
              <a:ext uri="{FF2B5EF4-FFF2-40B4-BE49-F238E27FC236}">
                <a16:creationId xmlns:a16="http://schemas.microsoft.com/office/drawing/2014/main" id="{8808593F-0288-4557-920D-A9B64623D58F}"/>
              </a:ext>
            </a:extLst>
          </p:cNvPr>
          <p:cNvSpPr>
            <a:spLocks noGrp="1"/>
          </p:cNvSpPr>
          <p:nvPr/>
        </p:nvSpPr>
        <p:spPr>
          <a:xfrm>
            <a:off x="5191125" y="2905125"/>
            <a:ext cx="400050" cy="400050"/>
          </a:xfrm>
          <a:prstGeom prst="roundRect">
            <a:avLst>
              <a:gd name="adj" fmla="val 19048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11" name="step-title-12-2">
            <a:extLst>
              <a:ext uri="{FF2B5EF4-FFF2-40B4-BE49-F238E27FC236}">
                <a16:creationId xmlns:a16="http://schemas.microsoft.com/office/drawing/2014/main" id="{FABB3FBD-41F9-46B1-9CE2-66CB7BB0FCBB}"/>
              </a:ext>
            </a:extLst>
          </p:cNvPr>
          <p:cNvSpPr>
            <a:spLocks noGrp="1"/>
          </p:cNvSpPr>
          <p:nvPr/>
        </p:nvSpPr>
        <p:spPr>
          <a:xfrm>
            <a:off x="5743575" y="288607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完成 program</a:t>
            </a:r>
          </a:p>
        </p:txBody>
      </p:sp>
      <p:sp>
        <p:nvSpPr>
          <p:cNvPr id="12" name="step-body-12-2">
            <a:extLst>
              <a:ext uri="{FF2B5EF4-FFF2-40B4-BE49-F238E27FC236}">
                <a16:creationId xmlns:a16="http://schemas.microsoft.com/office/drawing/2014/main" id="{711C8430-82E9-44AB-A045-343240198729}"/>
              </a:ext>
            </a:extLst>
          </p:cNvPr>
          <p:cNvSpPr>
            <a:spLocks noGrp="1"/>
          </p:cNvSpPr>
          <p:nvPr/>
        </p:nvSpPr>
        <p:spPr>
          <a:xfrm>
            <a:off x="5743575" y="3162300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消费 $，position 到达输入末尾</a:t>
            </a:r>
          </a:p>
        </p:txBody>
      </p:sp>
      <p:sp>
        <p:nvSpPr>
          <p:cNvPr id="13" name="rail-label-12">
            <a:extLst>
              <a:ext uri="{FF2B5EF4-FFF2-40B4-BE49-F238E27FC236}">
                <a16:creationId xmlns:a16="http://schemas.microsoft.com/office/drawing/2014/main" id="{E64C2DAA-8BDD-457D-8B59-269C16CB0912}"/>
              </a:ext>
            </a:extLst>
          </p:cNvPr>
          <p:cNvSpPr>
            <a:spLocks noGrp="1"/>
          </p:cNvSpPr>
          <p:nvPr/>
        </p:nvSpPr>
        <p:spPr>
          <a:xfrm>
            <a:off x="666750" y="4324350"/>
            <a:ext cx="876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最终位置</a:t>
            </a:r>
          </a:p>
        </p:txBody>
      </p:sp>
      <p:sp>
        <p:nvSpPr>
          <p:cNvPr id="14" name="rail-token-12-0">
            <a:extLst>
              <a:ext uri="{FF2B5EF4-FFF2-40B4-BE49-F238E27FC236}">
                <a16:creationId xmlns:a16="http://schemas.microsoft.com/office/drawing/2014/main" id="{7818110A-872F-46B4-B373-80A9922CF4C5}"/>
              </a:ext>
            </a:extLst>
          </p:cNvPr>
          <p:cNvSpPr>
            <a:spLocks noGrp="1"/>
          </p:cNvSpPr>
          <p:nvPr/>
        </p:nvSpPr>
        <p:spPr>
          <a:xfrm>
            <a:off x="1524000" y="4400550"/>
            <a:ext cx="6286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PRINT</a:t>
            </a:r>
          </a:p>
        </p:txBody>
      </p:sp>
      <p:sp>
        <p:nvSpPr>
          <p:cNvPr id="15" name="rail-token-12-1">
            <a:extLst>
              <a:ext uri="{FF2B5EF4-FFF2-40B4-BE49-F238E27FC236}">
                <a16:creationId xmlns:a16="http://schemas.microsoft.com/office/drawing/2014/main" id="{469B1DDB-B8B7-415B-802D-58BAAB04857B}"/>
              </a:ext>
            </a:extLst>
          </p:cNvPr>
          <p:cNvSpPr>
            <a:spLocks noGrp="1"/>
          </p:cNvSpPr>
          <p:nvPr/>
        </p:nvSpPr>
        <p:spPr>
          <a:xfrm>
            <a:off x="2219325" y="4400550"/>
            <a:ext cx="7429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16" name="rail-token-12-2">
            <a:extLst>
              <a:ext uri="{FF2B5EF4-FFF2-40B4-BE49-F238E27FC236}">
                <a16:creationId xmlns:a16="http://schemas.microsoft.com/office/drawing/2014/main" id="{D89BC45D-A0E1-4FBD-B7C1-676A7EAF55B2}"/>
              </a:ext>
            </a:extLst>
          </p:cNvPr>
          <p:cNvSpPr>
            <a:spLocks noGrp="1"/>
          </p:cNvSpPr>
          <p:nvPr/>
        </p:nvSpPr>
        <p:spPr>
          <a:xfrm>
            <a:off x="3028950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7" name="rail-token-12-3">
            <a:extLst>
              <a:ext uri="{FF2B5EF4-FFF2-40B4-BE49-F238E27FC236}">
                <a16:creationId xmlns:a16="http://schemas.microsoft.com/office/drawing/2014/main" id="{4E18BF81-F06C-4670-A6C1-266F2536BC7C}"/>
              </a:ext>
            </a:extLst>
          </p:cNvPr>
          <p:cNvSpPr>
            <a:spLocks noGrp="1"/>
          </p:cNvSpPr>
          <p:nvPr/>
        </p:nvSpPr>
        <p:spPr>
          <a:xfrm>
            <a:off x="3571875" y="4400550"/>
            <a:ext cx="5524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18" name="rail-token-12-4">
            <a:extLst>
              <a:ext uri="{FF2B5EF4-FFF2-40B4-BE49-F238E27FC236}">
                <a16:creationId xmlns:a16="http://schemas.microsoft.com/office/drawing/2014/main" id="{D2D98BD3-D887-4631-9787-387A8DD3B518}"/>
              </a:ext>
            </a:extLst>
          </p:cNvPr>
          <p:cNvSpPr>
            <a:spLocks noGrp="1"/>
          </p:cNvSpPr>
          <p:nvPr/>
        </p:nvSpPr>
        <p:spPr>
          <a:xfrm>
            <a:off x="4191000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19" name="rail-token-12-5">
            <a:extLst>
              <a:ext uri="{FF2B5EF4-FFF2-40B4-BE49-F238E27FC236}">
                <a16:creationId xmlns:a16="http://schemas.microsoft.com/office/drawing/2014/main" id="{32FFC642-EFEF-460C-BE7A-1B4FB15D1889}"/>
              </a:ext>
            </a:extLst>
          </p:cNvPr>
          <p:cNvSpPr>
            <a:spLocks noGrp="1"/>
          </p:cNvSpPr>
          <p:nvPr/>
        </p:nvSpPr>
        <p:spPr>
          <a:xfrm>
            <a:off x="4733925" y="4400550"/>
            <a:ext cx="5524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20" name="rail-token-12-6">
            <a:extLst>
              <a:ext uri="{FF2B5EF4-FFF2-40B4-BE49-F238E27FC236}">
                <a16:creationId xmlns:a16="http://schemas.microsoft.com/office/drawing/2014/main" id="{7EC4997F-E2D7-4563-9781-774A342C1974}"/>
              </a:ext>
            </a:extLst>
          </p:cNvPr>
          <p:cNvSpPr>
            <a:spLocks noGrp="1"/>
          </p:cNvSpPr>
          <p:nvPr/>
        </p:nvSpPr>
        <p:spPr>
          <a:xfrm>
            <a:off x="5353050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21" name="rail-token-12-7">
            <a:extLst>
              <a:ext uri="{FF2B5EF4-FFF2-40B4-BE49-F238E27FC236}">
                <a16:creationId xmlns:a16="http://schemas.microsoft.com/office/drawing/2014/main" id="{F2CE89C5-308F-4582-A00D-2924157B8A41}"/>
              </a:ext>
            </a:extLst>
          </p:cNvPr>
          <p:cNvSpPr>
            <a:spLocks noGrp="1"/>
          </p:cNvSpPr>
          <p:nvPr/>
        </p:nvSpPr>
        <p:spPr>
          <a:xfrm>
            <a:off x="5895975" y="4400550"/>
            <a:ext cx="7810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22" name="rail-token-12-8">
            <a:extLst>
              <a:ext uri="{FF2B5EF4-FFF2-40B4-BE49-F238E27FC236}">
                <a16:creationId xmlns:a16="http://schemas.microsoft.com/office/drawing/2014/main" id="{8E81C681-DE19-46BB-B1B5-80951FCC1FF3}"/>
              </a:ext>
            </a:extLst>
          </p:cNvPr>
          <p:cNvSpPr>
            <a:spLocks noGrp="1"/>
          </p:cNvSpPr>
          <p:nvPr/>
        </p:nvSpPr>
        <p:spPr>
          <a:xfrm>
            <a:off x="6743700" y="4400550"/>
            <a:ext cx="5524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SEMI</a:t>
            </a:r>
          </a:p>
        </p:txBody>
      </p:sp>
      <p:sp>
        <p:nvSpPr>
          <p:cNvPr id="23" name="rail-token-12-9">
            <a:extLst>
              <a:ext uri="{FF2B5EF4-FFF2-40B4-BE49-F238E27FC236}">
                <a16:creationId xmlns:a16="http://schemas.microsoft.com/office/drawing/2014/main" id="{5647218A-A115-475D-9FDB-47A5A4FDD892}"/>
              </a:ext>
            </a:extLst>
          </p:cNvPr>
          <p:cNvSpPr>
            <a:spLocks noGrp="1"/>
          </p:cNvSpPr>
          <p:nvPr/>
        </p:nvSpPr>
        <p:spPr>
          <a:xfrm>
            <a:off x="7362825" y="4400550"/>
            <a:ext cx="476250" cy="342900"/>
          </a:xfrm>
          <a:prstGeom prst="rect">
            <a:avLst/>
          </a:prstGeom>
          <a:solidFill>
            <a:srgbClr val="EEEEEE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858585"/>
                </a:solidFill>
                <a:latin typeface="Menlo"/>
                <a:ea typeface="Menlo"/>
                <a:cs typeface="Menlo"/>
              </a:defRPr>
            </a:pPr>
            <a:r>
              <a:rPr sz="1013" b="0">
                <a:solidFill>
                  <a:srgbClr val="85858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  <p:sp>
        <p:nvSpPr>
          <p:cNvPr id="24" name="rail-end-12">
            <a:extLst>
              <a:ext uri="{FF2B5EF4-FFF2-40B4-BE49-F238E27FC236}">
                <a16:creationId xmlns:a16="http://schemas.microsoft.com/office/drawing/2014/main" id="{24182B4B-7A67-43F1-88A1-85061DE8B00A}"/>
              </a:ext>
            </a:extLst>
          </p:cNvPr>
          <p:cNvSpPr>
            <a:spLocks noGrp="1"/>
          </p:cNvSpPr>
          <p:nvPr/>
        </p:nvSpPr>
        <p:spPr>
          <a:xfrm>
            <a:off x="7667625" y="4076700"/>
            <a:ext cx="104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buNone/>
              <a:defRPr sz="1200" b="1">
                <a:solidFill>
                  <a:srgbClr val="2D7C93"/>
                </a:solidFill>
              </a:defRPr>
            </a:pPr>
            <a:r>
              <a:rPr sz="1200" b="1">
                <a:solidFill>
                  <a:srgbClr val="2D7C93"/>
                </a:solidFill>
              </a:rPr>
              <a:t>✓ 输入结束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递归下降解析器：每个非终结符对应一个解析函数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27921A4-25C4-3DB4-06B1-32693CEE2241}" type="slidenum">
              <a:rPr/>
              <a:t>14</a:t>
            </a:fld>
            <a:endParaRPr/>
          </a:p>
        </p:txBody>
      </p:sp>
      <p:sp>
        <p:nvSpPr>
          <p:cNvPr id="5" name="subtitle-14">
            <a:extLst>
              <a:ext uri="{FF2B5EF4-FFF2-40B4-BE49-F238E27FC236}">
                <a16:creationId xmlns:a16="http://schemas.microsoft.com/office/drawing/2014/main" id="{92FACEF8-96C8-4A5B-A9FB-8DD315614D1A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函数之间的调用关系直接复现文法的递归结构。</a:t>
            </a:r>
          </a:p>
        </p:txBody>
      </p:sp>
      <p:sp>
        <p:nvSpPr>
          <p:cNvPr id="6" name="map-table-0-0">
            <a:extLst>
              <a:ext uri="{FF2B5EF4-FFF2-40B4-BE49-F238E27FC236}">
                <a16:creationId xmlns:a16="http://schemas.microsoft.com/office/drawing/2014/main" id="{5AD3C1D2-EBCC-4882-8D61-5628CA0D838C}"/>
              </a:ext>
            </a:extLst>
          </p:cNvPr>
          <p:cNvSpPr>
            <a:spLocks noGrp="1"/>
          </p:cNvSpPr>
          <p:nvPr/>
        </p:nvSpPr>
        <p:spPr>
          <a:xfrm>
            <a:off x="1047750" y="1857375"/>
            <a:ext cx="2476500" cy="523875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文法元素</a:t>
            </a:r>
          </a:p>
        </p:txBody>
      </p:sp>
      <p:sp>
        <p:nvSpPr>
          <p:cNvPr id="7" name="map-table-0-1">
            <a:extLst>
              <a:ext uri="{FF2B5EF4-FFF2-40B4-BE49-F238E27FC236}">
                <a16:creationId xmlns:a16="http://schemas.microsoft.com/office/drawing/2014/main" id="{5D5B6806-7CEC-4700-8E71-4041B0032DE5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857500" cy="523875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Parser 实现</a:t>
            </a:r>
          </a:p>
        </p:txBody>
      </p:sp>
      <p:sp>
        <p:nvSpPr>
          <p:cNvPr id="8" name="map-table-0-2">
            <a:extLst>
              <a:ext uri="{FF2B5EF4-FFF2-40B4-BE49-F238E27FC236}">
                <a16:creationId xmlns:a16="http://schemas.microsoft.com/office/drawing/2014/main" id="{B29C8DDD-C59D-44AB-BB55-060070E0CE81}"/>
              </a:ext>
            </a:extLst>
          </p:cNvPr>
          <p:cNvSpPr>
            <a:spLocks noGrp="1"/>
          </p:cNvSpPr>
          <p:nvPr/>
        </p:nvSpPr>
        <p:spPr>
          <a:xfrm>
            <a:off x="6381750" y="1857375"/>
            <a:ext cx="1809750" cy="523875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结果</a:t>
            </a:r>
          </a:p>
        </p:txBody>
      </p:sp>
      <p:sp>
        <p:nvSpPr>
          <p:cNvPr id="9" name="map-table-1-0">
            <a:extLst>
              <a:ext uri="{FF2B5EF4-FFF2-40B4-BE49-F238E27FC236}">
                <a16:creationId xmlns:a16="http://schemas.microsoft.com/office/drawing/2014/main" id="{B0CA8B61-0F46-4701-B1BE-61C40A8CAACB}"/>
              </a:ext>
            </a:extLst>
          </p:cNvPr>
          <p:cNvSpPr>
            <a:spLocks noGrp="1"/>
          </p:cNvSpPr>
          <p:nvPr/>
        </p:nvSpPr>
        <p:spPr>
          <a:xfrm>
            <a:off x="1047750" y="2381250"/>
            <a:ext cx="2476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program</a:t>
            </a:r>
          </a:p>
        </p:txBody>
      </p:sp>
      <p:sp>
        <p:nvSpPr>
          <p:cNvPr id="10" name="map-table-1-1">
            <a:extLst>
              <a:ext uri="{FF2B5EF4-FFF2-40B4-BE49-F238E27FC236}">
                <a16:creationId xmlns:a16="http://schemas.microsoft.com/office/drawing/2014/main" id="{4C433E5A-7A31-43E3-A187-F2407790AF2A}"/>
              </a:ext>
            </a:extLst>
          </p:cNvPr>
          <p:cNvSpPr>
            <a:spLocks noGrp="1"/>
          </p:cNvSpPr>
          <p:nvPr/>
        </p:nvSpPr>
        <p:spPr>
          <a:xfrm>
            <a:off x="3524250" y="2381250"/>
            <a:ext cx="2857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parseProgram()</a:t>
            </a:r>
          </a:p>
        </p:txBody>
      </p:sp>
      <p:sp>
        <p:nvSpPr>
          <p:cNvPr id="11" name="map-table-1-2">
            <a:extLst>
              <a:ext uri="{FF2B5EF4-FFF2-40B4-BE49-F238E27FC236}">
                <a16:creationId xmlns:a16="http://schemas.microsoft.com/office/drawing/2014/main" id="{0EAB6EF2-B0BD-40E4-A269-0414470CFFCA}"/>
              </a:ext>
            </a:extLst>
          </p:cNvPr>
          <p:cNvSpPr>
            <a:spLocks noGrp="1"/>
          </p:cNvSpPr>
          <p:nvPr/>
        </p:nvSpPr>
        <p:spPr>
          <a:xfrm>
            <a:off x="6381750" y="2381250"/>
            <a:ext cx="180975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program 子树</a:t>
            </a:r>
          </a:p>
        </p:txBody>
      </p:sp>
      <p:sp>
        <p:nvSpPr>
          <p:cNvPr id="12" name="map-table-2-0">
            <a:extLst>
              <a:ext uri="{FF2B5EF4-FFF2-40B4-BE49-F238E27FC236}">
                <a16:creationId xmlns:a16="http://schemas.microsoft.com/office/drawing/2014/main" id="{223025A6-0DA4-47DF-A057-E415374BED55}"/>
              </a:ext>
            </a:extLst>
          </p:cNvPr>
          <p:cNvSpPr>
            <a:spLocks noGrp="1"/>
          </p:cNvSpPr>
          <p:nvPr/>
        </p:nvSpPr>
        <p:spPr>
          <a:xfrm>
            <a:off x="1047750" y="2905125"/>
            <a:ext cx="2476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</a:t>
            </a:r>
          </a:p>
        </p:txBody>
      </p:sp>
      <p:sp>
        <p:nvSpPr>
          <p:cNvPr id="13" name="map-table-2-1">
            <a:extLst>
              <a:ext uri="{FF2B5EF4-FFF2-40B4-BE49-F238E27FC236}">
                <a16:creationId xmlns:a16="http://schemas.microsoft.com/office/drawing/2014/main" id="{39713716-8340-4FE0-9DB6-799C9FC455E5}"/>
              </a:ext>
            </a:extLst>
          </p:cNvPr>
          <p:cNvSpPr>
            <a:spLocks noGrp="1"/>
          </p:cNvSpPr>
          <p:nvPr/>
        </p:nvSpPr>
        <p:spPr>
          <a:xfrm>
            <a:off x="3524250" y="2905125"/>
            <a:ext cx="2857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parseStmt()</a:t>
            </a:r>
          </a:p>
        </p:txBody>
      </p:sp>
      <p:sp>
        <p:nvSpPr>
          <p:cNvPr id="14" name="map-table-2-2">
            <a:extLst>
              <a:ext uri="{FF2B5EF4-FFF2-40B4-BE49-F238E27FC236}">
                <a16:creationId xmlns:a16="http://schemas.microsoft.com/office/drawing/2014/main" id="{27D80B98-0364-4F1F-B013-409006C4E1A6}"/>
              </a:ext>
            </a:extLst>
          </p:cNvPr>
          <p:cNvSpPr>
            <a:spLocks noGrp="1"/>
          </p:cNvSpPr>
          <p:nvPr/>
        </p:nvSpPr>
        <p:spPr>
          <a:xfrm>
            <a:off x="6381750" y="2905125"/>
            <a:ext cx="180975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子树</a:t>
            </a:r>
          </a:p>
        </p:txBody>
      </p:sp>
      <p:sp>
        <p:nvSpPr>
          <p:cNvPr id="15" name="map-table-3-0">
            <a:extLst>
              <a:ext uri="{FF2B5EF4-FFF2-40B4-BE49-F238E27FC236}">
                <a16:creationId xmlns:a16="http://schemas.microsoft.com/office/drawing/2014/main" id="{5A2AB087-0BC9-4545-90B9-225C2C61F128}"/>
              </a:ext>
            </a:extLst>
          </p:cNvPr>
          <p:cNvSpPr>
            <a:spLocks noGrp="1"/>
          </p:cNvSpPr>
          <p:nvPr/>
        </p:nvSpPr>
        <p:spPr>
          <a:xfrm>
            <a:off x="1047750" y="3429000"/>
            <a:ext cx="2476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</a:t>
            </a:r>
          </a:p>
        </p:txBody>
      </p:sp>
      <p:sp>
        <p:nvSpPr>
          <p:cNvPr id="16" name="map-table-3-1">
            <a:extLst>
              <a:ext uri="{FF2B5EF4-FFF2-40B4-BE49-F238E27FC236}">
                <a16:creationId xmlns:a16="http://schemas.microsoft.com/office/drawing/2014/main" id="{ED2A130B-13F9-4D2D-AB95-83A664ED0F7F}"/>
              </a:ext>
            </a:extLst>
          </p:cNvPr>
          <p:cNvSpPr>
            <a:spLocks noGrp="1"/>
          </p:cNvSpPr>
          <p:nvPr/>
        </p:nvSpPr>
        <p:spPr>
          <a:xfrm>
            <a:off x="3524250" y="3429000"/>
            <a:ext cx="2857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parseExpr()</a:t>
            </a:r>
          </a:p>
        </p:txBody>
      </p:sp>
      <p:sp>
        <p:nvSpPr>
          <p:cNvPr id="17" name="map-table-3-2">
            <a:extLst>
              <a:ext uri="{FF2B5EF4-FFF2-40B4-BE49-F238E27FC236}">
                <a16:creationId xmlns:a16="http://schemas.microsoft.com/office/drawing/2014/main" id="{D2E9D9E3-32BA-46FB-AE9C-ABD8010B37B8}"/>
              </a:ext>
            </a:extLst>
          </p:cNvPr>
          <p:cNvSpPr>
            <a:spLocks noGrp="1"/>
          </p:cNvSpPr>
          <p:nvPr/>
        </p:nvSpPr>
        <p:spPr>
          <a:xfrm>
            <a:off x="6381750" y="3429000"/>
            <a:ext cx="180975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子树</a:t>
            </a:r>
          </a:p>
        </p:txBody>
      </p:sp>
      <p:sp>
        <p:nvSpPr>
          <p:cNvPr id="18" name="map-table-4-0">
            <a:extLst>
              <a:ext uri="{FF2B5EF4-FFF2-40B4-BE49-F238E27FC236}">
                <a16:creationId xmlns:a16="http://schemas.microsoft.com/office/drawing/2014/main" id="{2BA7230C-9CF2-40CF-BE2C-1B132ADE7E91}"/>
              </a:ext>
            </a:extLst>
          </p:cNvPr>
          <p:cNvSpPr>
            <a:spLocks noGrp="1"/>
          </p:cNvSpPr>
          <p:nvPr/>
        </p:nvSpPr>
        <p:spPr>
          <a:xfrm>
            <a:off x="1047750" y="3952875"/>
            <a:ext cx="2476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终结符 PRINT</a:t>
            </a:r>
          </a:p>
        </p:txBody>
      </p:sp>
      <p:sp>
        <p:nvSpPr>
          <p:cNvPr id="19" name="map-table-4-1">
            <a:extLst>
              <a:ext uri="{FF2B5EF4-FFF2-40B4-BE49-F238E27FC236}">
                <a16:creationId xmlns:a16="http://schemas.microsoft.com/office/drawing/2014/main" id="{AED87673-0419-4B00-95A6-05233D588CD1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85750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eat(PRINT)</a:t>
            </a:r>
          </a:p>
        </p:txBody>
      </p:sp>
      <p:sp>
        <p:nvSpPr>
          <p:cNvPr id="20" name="map-table-4-2">
            <a:extLst>
              <a:ext uri="{FF2B5EF4-FFF2-40B4-BE49-F238E27FC236}">
                <a16:creationId xmlns:a16="http://schemas.microsoft.com/office/drawing/2014/main" id="{D540C067-E8EF-46F9-A776-3BA758EA2FDB}"/>
              </a:ext>
            </a:extLst>
          </p:cNvPr>
          <p:cNvSpPr>
            <a:spLocks noGrp="1"/>
          </p:cNvSpPr>
          <p:nvPr/>
        </p:nvSpPr>
        <p:spPr>
          <a:xfrm>
            <a:off x="6381750" y="3952875"/>
            <a:ext cx="1809750" cy="523875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叶子 Token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parseStmt() 把产生式选择写成代码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A83FA91-883A-0168-8075-96CEB9DCA3C2}" type="slidenum">
              <a:rPr/>
              <a:t>15</a:t>
            </a:fld>
            <a:endParaRPr/>
          </a:p>
        </p:txBody>
      </p:sp>
      <p:sp>
        <p:nvSpPr>
          <p:cNvPr id="5" name="subtitle-15">
            <a:extLst>
              <a:ext uri="{FF2B5EF4-FFF2-40B4-BE49-F238E27FC236}">
                <a16:creationId xmlns:a16="http://schemas.microsoft.com/office/drawing/2014/main" id="{FB7BBABA-2023-48C4-8782-D38EDF1C71E9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current 观察当前 Token；eat() 匹配并消费终结符。</a:t>
            </a:r>
          </a:p>
        </p:txBody>
      </p:sp>
      <p:sp>
        <p:nvSpPr>
          <p:cNvPr id="6" name="stmt-code">
            <a:extLst>
              <a:ext uri="{FF2B5EF4-FFF2-40B4-BE49-F238E27FC236}">
                <a16:creationId xmlns:a16="http://schemas.microsoft.com/office/drawing/2014/main" id="{0E98277C-2914-46AB-BBB0-730E0D6865B6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7429500" cy="3048000"/>
          </a:xfrm>
          <a:prstGeom prst="rect">
            <a:avLst/>
          </a:prstGeom>
          <a:solidFill>
            <a:srgbClr val="F0F1F2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SyntaxNode parseStmt() {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switch (current.kind) {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case IF: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return parseIfStmt();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case PRINT: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eat(PRINT);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eat(LPAREN);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auto e = parseExpr();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eat(RPAREN);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eat(SEMI);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return node(stmt, PRINT, LPAREN, e, RPAREN, SEMI);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default: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return error("expected statement");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解析函数返回已经构造好的语法子树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C9C7607-4BA3-B4DC-A00F-2E67A9FCFF7E}" type="slidenum">
              <a:t>16</a:t>
            </a:fld>
            <a:endParaRPr/>
          </a:p>
        </p:txBody>
      </p:sp>
      <p:sp>
        <p:nvSpPr>
          <p:cNvPr id="5" name="subtitle-16">
            <a:extLst>
              <a:ext uri="{FF2B5EF4-FFF2-40B4-BE49-F238E27FC236}">
                <a16:creationId xmlns:a16="http://schemas.microsoft.com/office/drawing/2014/main" id="{8E2A4DED-EBEA-44AD-BC62-CD0CA27585F7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子函数先返回子树，父函数再把它们组合成更大的节点。</a:t>
            </a:r>
          </a:p>
        </p:txBody>
      </p:sp>
      <p:sp>
        <p:nvSpPr>
          <p:cNvPr id="6" name="ret-e-0">
            <a:extLst>
              <a:ext uri="{FF2B5EF4-FFF2-40B4-BE49-F238E27FC236}">
                <a16:creationId xmlns:a16="http://schemas.microsoft.com/office/drawing/2014/main" id="{FD797F62-4A43-4FC3-992C-380186F5B31A}"/>
              </a:ext>
            </a:extLst>
          </p:cNvPr>
          <p:cNvSpPr>
            <a:spLocks noGrp="1"/>
          </p:cNvSpPr>
          <p:nvPr/>
        </p:nvSpPr>
        <p:spPr>
          <a:xfrm flipH="1">
            <a:off x="1095375" y="2333625"/>
            <a:ext cx="3476625" cy="904875"/>
          </a:xfrm>
          <a:prstGeom prst="line">
            <a:avLst/>
          </a:prstGeom>
          <a:noFill/>
          <a:ln w="14288">
            <a:solidFill>
              <a:srgbClr val="B8B8B8"/>
            </a:solidFill>
            <a:prstDash val="solid"/>
          </a:ln>
        </p:spPr>
      </p:sp>
      <p:sp>
        <p:nvSpPr>
          <p:cNvPr id="7" name="ret-e-1">
            <a:extLst>
              <a:ext uri="{FF2B5EF4-FFF2-40B4-BE49-F238E27FC236}">
                <a16:creationId xmlns:a16="http://schemas.microsoft.com/office/drawing/2014/main" id="{FED8FB3C-BCB4-44A4-91E5-10FD573ABF21}"/>
              </a:ext>
            </a:extLst>
          </p:cNvPr>
          <p:cNvSpPr>
            <a:spLocks noGrp="1"/>
          </p:cNvSpPr>
          <p:nvPr/>
        </p:nvSpPr>
        <p:spPr>
          <a:xfrm flipH="1">
            <a:off x="2809875" y="2333625"/>
            <a:ext cx="1762125" cy="904875"/>
          </a:xfrm>
          <a:prstGeom prst="line">
            <a:avLst/>
          </a:prstGeom>
          <a:noFill/>
          <a:ln w="14288">
            <a:solidFill>
              <a:srgbClr val="B8B8B8"/>
            </a:solidFill>
            <a:prstDash val="solid"/>
          </a:ln>
        </p:spPr>
      </p:sp>
      <p:sp>
        <p:nvSpPr>
          <p:cNvPr id="8" name="ret-e-2">
            <a:extLst>
              <a:ext uri="{FF2B5EF4-FFF2-40B4-BE49-F238E27FC236}">
                <a16:creationId xmlns:a16="http://schemas.microsoft.com/office/drawing/2014/main" id="{A8DA39B0-9E76-45E6-A35F-B026272DDB19}"/>
              </a:ext>
            </a:extLst>
          </p:cNvPr>
          <p:cNvSpPr>
            <a:spLocks noGrp="1"/>
          </p:cNvSpPr>
          <p:nvPr/>
        </p:nvSpPr>
        <p:spPr>
          <a:xfrm>
            <a:off x="4572000" y="2333625"/>
            <a:ext cx="0" cy="904875"/>
          </a:xfrm>
          <a:prstGeom prst="line">
            <a:avLst/>
          </a:prstGeom>
          <a:noFill/>
          <a:ln w="14288">
            <a:solidFill>
              <a:srgbClr val="B8B8B8"/>
            </a:solidFill>
            <a:prstDash val="solid"/>
          </a:ln>
        </p:spPr>
      </p:sp>
      <p:sp>
        <p:nvSpPr>
          <p:cNvPr id="9" name="ret-e-3">
            <a:extLst>
              <a:ext uri="{FF2B5EF4-FFF2-40B4-BE49-F238E27FC236}">
                <a16:creationId xmlns:a16="http://schemas.microsoft.com/office/drawing/2014/main" id="{F5ABD483-C34D-4FEE-9006-30314A386BDC}"/>
              </a:ext>
            </a:extLst>
          </p:cNvPr>
          <p:cNvSpPr>
            <a:spLocks noGrp="1"/>
          </p:cNvSpPr>
          <p:nvPr/>
        </p:nvSpPr>
        <p:spPr>
          <a:xfrm>
            <a:off x="4572000" y="2333625"/>
            <a:ext cx="1762125" cy="904875"/>
          </a:xfrm>
          <a:prstGeom prst="line">
            <a:avLst/>
          </a:prstGeom>
          <a:noFill/>
          <a:ln w="14288">
            <a:solidFill>
              <a:srgbClr val="B8B8B8"/>
            </a:solidFill>
            <a:prstDash val="solid"/>
          </a:ln>
        </p:spPr>
      </p:sp>
      <p:sp>
        <p:nvSpPr>
          <p:cNvPr id="10" name="ret-e-4">
            <a:extLst>
              <a:ext uri="{FF2B5EF4-FFF2-40B4-BE49-F238E27FC236}">
                <a16:creationId xmlns:a16="http://schemas.microsoft.com/office/drawing/2014/main" id="{D815A3E6-5B03-4694-8C43-DAE77526B09A}"/>
              </a:ext>
            </a:extLst>
          </p:cNvPr>
          <p:cNvSpPr>
            <a:spLocks noGrp="1"/>
          </p:cNvSpPr>
          <p:nvPr/>
        </p:nvSpPr>
        <p:spPr>
          <a:xfrm>
            <a:off x="4572000" y="2333625"/>
            <a:ext cx="3476625" cy="904875"/>
          </a:xfrm>
          <a:prstGeom prst="line">
            <a:avLst/>
          </a:prstGeom>
          <a:noFill/>
          <a:ln w="14288">
            <a:solidFill>
              <a:srgbClr val="B8B8B8"/>
            </a:solidFill>
            <a:prstDash val="solid"/>
          </a:ln>
        </p:spPr>
      </p:sp>
      <p:sp>
        <p:nvSpPr>
          <p:cNvPr id="11" name="ret-stmt">
            <a:extLst>
              <a:ext uri="{FF2B5EF4-FFF2-40B4-BE49-F238E27FC236}">
                <a16:creationId xmlns:a16="http://schemas.microsoft.com/office/drawing/2014/main" id="{2A002FA0-5214-4015-83B5-F6DB634B6557}"/>
              </a:ext>
            </a:extLst>
          </p:cNvPr>
          <p:cNvSpPr>
            <a:spLocks noGrp="1"/>
          </p:cNvSpPr>
          <p:nvPr/>
        </p:nvSpPr>
        <p:spPr>
          <a:xfrm>
            <a:off x="3810000" y="1857375"/>
            <a:ext cx="1524000" cy="457200"/>
          </a:xfrm>
          <a:prstGeom prst="roundRect">
            <a:avLst>
              <a:gd name="adj" fmla="val 16667"/>
            </a:avLst>
          </a:prstGeom>
          <a:solidFill>
            <a:srgbClr val="FCEEF0"/>
          </a:solidFill>
          <a:ln w="12383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stmt</a:t>
            </a:r>
          </a:p>
        </p:txBody>
      </p:sp>
      <p:sp>
        <p:nvSpPr>
          <p:cNvPr id="12" name="ret-child-0">
            <a:extLst>
              <a:ext uri="{FF2B5EF4-FFF2-40B4-BE49-F238E27FC236}">
                <a16:creationId xmlns:a16="http://schemas.microsoft.com/office/drawing/2014/main" id="{94F7F82F-04B7-4D6B-97F5-2CE6CF97CF55}"/>
              </a:ext>
            </a:extLst>
          </p:cNvPr>
          <p:cNvSpPr>
            <a:spLocks noGrp="1"/>
          </p:cNvSpPr>
          <p:nvPr/>
        </p:nvSpPr>
        <p:spPr>
          <a:xfrm>
            <a:off x="523875" y="3238500"/>
            <a:ext cx="1143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383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PRINT</a:t>
            </a:r>
          </a:p>
        </p:txBody>
      </p:sp>
      <p:sp>
        <p:nvSpPr>
          <p:cNvPr id="13" name="ret-child-1">
            <a:extLst>
              <a:ext uri="{FF2B5EF4-FFF2-40B4-BE49-F238E27FC236}">
                <a16:creationId xmlns:a16="http://schemas.microsoft.com/office/drawing/2014/main" id="{65266D4D-C05D-47BF-BA0C-AEF895960A15}"/>
              </a:ext>
            </a:extLst>
          </p:cNvPr>
          <p:cNvSpPr>
            <a:spLocks noGrp="1"/>
          </p:cNvSpPr>
          <p:nvPr/>
        </p:nvSpPr>
        <p:spPr>
          <a:xfrm>
            <a:off x="2238375" y="3238500"/>
            <a:ext cx="1143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383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LPAREN</a:t>
            </a:r>
          </a:p>
        </p:txBody>
      </p:sp>
      <p:sp>
        <p:nvSpPr>
          <p:cNvPr id="14" name="ret-child-2">
            <a:extLst>
              <a:ext uri="{FF2B5EF4-FFF2-40B4-BE49-F238E27FC236}">
                <a16:creationId xmlns:a16="http://schemas.microsoft.com/office/drawing/2014/main" id="{72A430C8-8963-4820-94EB-7C26BDE5A00A}"/>
              </a:ext>
            </a:extLst>
          </p:cNvPr>
          <p:cNvSpPr>
            <a:spLocks noGrp="1"/>
          </p:cNvSpPr>
          <p:nvPr/>
        </p:nvSpPr>
        <p:spPr>
          <a:xfrm>
            <a:off x="3952875" y="3238500"/>
            <a:ext cx="1143000" cy="457200"/>
          </a:xfrm>
          <a:prstGeom prst="roundRect">
            <a:avLst>
              <a:gd name="adj" fmla="val 16667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expr</a:t>
            </a:r>
          </a:p>
        </p:txBody>
      </p:sp>
      <p:sp>
        <p:nvSpPr>
          <p:cNvPr id="15" name="ret-child-3">
            <a:extLst>
              <a:ext uri="{FF2B5EF4-FFF2-40B4-BE49-F238E27FC236}">
                <a16:creationId xmlns:a16="http://schemas.microsoft.com/office/drawing/2014/main" id="{366B185E-099F-4386-8B83-BE40F2990181}"/>
              </a:ext>
            </a:extLst>
          </p:cNvPr>
          <p:cNvSpPr>
            <a:spLocks noGrp="1"/>
          </p:cNvSpPr>
          <p:nvPr/>
        </p:nvSpPr>
        <p:spPr>
          <a:xfrm>
            <a:off x="5667375" y="3238500"/>
            <a:ext cx="1143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383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RPAREN</a:t>
            </a:r>
          </a:p>
        </p:txBody>
      </p:sp>
      <p:sp>
        <p:nvSpPr>
          <p:cNvPr id="16" name="ret-child-4">
            <a:extLst>
              <a:ext uri="{FF2B5EF4-FFF2-40B4-BE49-F238E27FC236}">
                <a16:creationId xmlns:a16="http://schemas.microsoft.com/office/drawing/2014/main" id="{4011F62E-41D1-4C51-837F-BDE76572B5AF}"/>
              </a:ext>
            </a:extLst>
          </p:cNvPr>
          <p:cNvSpPr>
            <a:spLocks noGrp="1"/>
          </p:cNvSpPr>
          <p:nvPr/>
        </p:nvSpPr>
        <p:spPr>
          <a:xfrm>
            <a:off x="7381875" y="3238500"/>
            <a:ext cx="1143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383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SEMI</a:t>
            </a:r>
          </a:p>
        </p:txBody>
      </p:sp>
      <p:sp>
        <p:nvSpPr>
          <p:cNvPr id="17" name="ret-code">
            <a:extLst>
              <a:ext uri="{FF2B5EF4-FFF2-40B4-BE49-F238E27FC236}">
                <a16:creationId xmlns:a16="http://schemas.microsoft.com/office/drawing/2014/main" id="{7A20340F-3D1A-4149-BCC0-28AED99006D0}"/>
              </a:ext>
            </a:extLst>
          </p:cNvPr>
          <p:cNvSpPr>
            <a:spLocks noGrp="1"/>
          </p:cNvSpPr>
          <p:nvPr/>
        </p:nvSpPr>
        <p:spPr>
          <a:xfrm>
            <a:off x="1619250" y="4228038"/>
            <a:ext cx="5905500" cy="372537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return node(stmt, PRINT, LPAREN, e, RPAREN, SEMI);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5724"/>
          </a:bodyPr>
          <a:lstStyle/>
          <a:p>
            <a:r>
              <a:rPr>
                <a:latin typeface="Arial"/>
                <a:ea typeface="Arial"/>
                <a:cs typeface="Arial"/>
              </a:rPr>
              <a:t>递归下降的执行顺序，对应一条最左推导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0F7333B-44AC-F7E9-D49D-FE92F45E0477}" type="slidenum">
              <a:rPr/>
              <a:t>17</a:t>
            </a:fld>
            <a:endParaRPr/>
          </a:p>
        </p:txBody>
      </p:sp>
      <p:sp>
        <p:nvSpPr>
          <p:cNvPr id="5" name="subtitle-17">
            <a:extLst>
              <a:ext uri="{FF2B5EF4-FFF2-40B4-BE49-F238E27FC236}">
                <a16:creationId xmlns:a16="http://schemas.microsoft.com/office/drawing/2014/main" id="{50830AFF-AF93-4704-A5C3-7F1565DC90DB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每一步都展开当前最左侧尚未处理的非终结符。</a:t>
            </a:r>
          </a:p>
        </p:txBody>
      </p:sp>
      <p:sp>
        <p:nvSpPr>
          <p:cNvPr id="6" name="lm-derive">
            <a:extLst>
              <a:ext uri="{FF2B5EF4-FFF2-40B4-BE49-F238E27FC236}">
                <a16:creationId xmlns:a16="http://schemas.microsoft.com/office/drawing/2014/main" id="{31298093-2F8A-4098-A032-B42B00B24C98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762500" cy="252412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program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stmt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PRINT LPAREN expr RPAREN SEMI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PRINT LPAREN term expr_tail RPAREN SEMI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...</a:t>
            </a:r>
          </a:p>
        </p:txBody>
      </p:sp>
      <p:sp>
        <p:nvSpPr>
          <p:cNvPr id="7" name="section-h-23-590-205">
            <a:extLst>
              <a:ext uri="{FF2B5EF4-FFF2-40B4-BE49-F238E27FC236}">
                <a16:creationId xmlns:a16="http://schemas.microsoft.com/office/drawing/2014/main" id="{6F853296-470C-40F3-A5F9-752B56E3DA59}"/>
              </a:ext>
            </a:extLst>
          </p:cNvPr>
          <p:cNvSpPr>
            <a:spLocks noGrp="1"/>
          </p:cNvSpPr>
          <p:nvPr/>
        </p:nvSpPr>
        <p:spPr>
          <a:xfrm>
            <a:off x="5619750" y="1952625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2D7C93"/>
                </a:solidFill>
              </a:defRPr>
            </a:pPr>
            <a:r>
              <a:rPr sz="1575" b="1">
                <a:solidFill>
                  <a:srgbClr val="2D7C93"/>
                </a:solidFill>
              </a:rPr>
              <a:t>对应到代码</a:t>
            </a:r>
          </a:p>
        </p:txBody>
      </p:sp>
      <p:sp>
        <p:nvSpPr>
          <p:cNvPr id="8" name="section-b-23-590-205">
            <a:extLst>
              <a:ext uri="{FF2B5EF4-FFF2-40B4-BE49-F238E27FC236}">
                <a16:creationId xmlns:a16="http://schemas.microsoft.com/office/drawing/2014/main" id="{3C46AD25-2E9F-4DB4-8DDB-D520A4A6CF62}"/>
              </a:ext>
            </a:extLst>
          </p:cNvPr>
          <p:cNvSpPr>
            <a:spLocks noGrp="1"/>
          </p:cNvSpPr>
          <p:nvPr/>
        </p:nvSpPr>
        <p:spPr>
          <a:xfrm>
            <a:off x="5619750" y="2314575"/>
            <a:ext cx="2667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parseProgram()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→ parseStmt()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→ parseExpr()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→ parseTerm()</a:t>
            </a:r>
          </a:p>
        </p:txBody>
      </p:sp>
      <p:sp>
        <p:nvSpPr>
          <p:cNvPr id="9" name="takeaway-bg-23">
            <a:extLst>
              <a:ext uri="{FF2B5EF4-FFF2-40B4-BE49-F238E27FC236}">
                <a16:creationId xmlns:a16="http://schemas.microsoft.com/office/drawing/2014/main" id="{3D4ACA27-AA95-4585-BF7C-2966023BF847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EF0"/>
          </a:solidFill>
          <a:ln w="9525">
            <a:solidFill>
              <a:srgbClr val="E9A3AE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" name="takeaway-text-23">
            <a:extLst>
              <a:ext uri="{FF2B5EF4-FFF2-40B4-BE49-F238E27FC236}">
                <a16:creationId xmlns:a16="http://schemas.microsoft.com/office/drawing/2014/main" id="{E9F35CAB-40D0-487B-B8D1-B74B39036B09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“推导顺序”现在变成了函数调用与 Token 消费顺序。 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递归下降对文法的要求1：左递归问题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1C6C81E-38B9-7560-621D-5A151A79DF9B}" type="slidenum">
              <a:t>18</a:t>
            </a:fld>
            <a:endParaRPr/>
          </a:p>
        </p:txBody>
      </p:sp>
      <p:sp>
        <p:nvSpPr>
          <p:cNvPr id="5" name="subtitle-restructure-zyxsni5k">
            <a:extLst>
              <a:ext uri="{FF2B5EF4-FFF2-40B4-BE49-F238E27FC236}">
                <a16:creationId xmlns:a16="http://schemas.microsoft.com/office/drawing/2014/main" id="{534600A3-6CE8-4D17-A99F-B58F8880A18E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为什么本讲的表达式文法，和上一讲看起来不一样？</a:t>
            </a:r>
          </a:p>
        </p:txBody>
      </p:sp>
      <p:sp>
        <p:nvSpPr>
          <p:cNvPr id="6" name="lr-old-label">
            <a:extLst>
              <a:ext uri="{FF2B5EF4-FFF2-40B4-BE49-F238E27FC236}">
                <a16:creationId xmlns:a16="http://schemas.microsoft.com/office/drawing/2014/main" id="{6EB48356-9325-433E-A823-F6C8E3A075B9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上一讲的左结合文法</a:t>
            </a:r>
          </a:p>
        </p:txBody>
      </p:sp>
      <p:sp>
        <p:nvSpPr>
          <p:cNvPr id="7" name="lr-old-grammar">
            <a:extLst>
              <a:ext uri="{FF2B5EF4-FFF2-40B4-BE49-F238E27FC236}">
                <a16:creationId xmlns:a16="http://schemas.microsoft.com/office/drawing/2014/main" id="{4E61AE66-1D6B-4B15-98B6-F88917572F42}"/>
              </a:ext>
            </a:extLst>
          </p:cNvPr>
          <p:cNvSpPr>
            <a:spLocks noGrp="1"/>
          </p:cNvSpPr>
          <p:nvPr/>
        </p:nvSpPr>
        <p:spPr>
          <a:xfrm>
            <a:off x="685800" y="2085975"/>
            <a:ext cx="3143250" cy="106680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expr PLUS term</a:t>
            </a:r>
          </a:p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term</a:t>
            </a:r>
          </a:p>
        </p:txBody>
      </p:sp>
      <p:sp>
        <p:nvSpPr>
          <p:cNvPr id="8" name="lr-code-label">
            <a:extLst>
              <a:ext uri="{FF2B5EF4-FFF2-40B4-BE49-F238E27FC236}">
                <a16:creationId xmlns:a16="http://schemas.microsoft.com/office/drawing/2014/main" id="{7E91F10E-E417-4D60-A775-B52C7E48986E}"/>
              </a:ext>
            </a:extLst>
          </p:cNvPr>
          <p:cNvSpPr>
            <a:spLocks noGrp="1"/>
          </p:cNvSpPr>
          <p:nvPr/>
        </p:nvSpPr>
        <p:spPr>
          <a:xfrm>
            <a:off x="4476750" y="175260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如果直接翻译成解析函数</a:t>
            </a:r>
          </a:p>
        </p:txBody>
      </p:sp>
      <p:sp>
        <p:nvSpPr>
          <p:cNvPr id="9" name="lr-direct-code">
            <a:extLst>
              <a:ext uri="{FF2B5EF4-FFF2-40B4-BE49-F238E27FC236}">
                <a16:creationId xmlns:a16="http://schemas.microsoft.com/office/drawing/2014/main" id="{37F50A64-C138-40C0-8245-48DBC8AB8488}"/>
              </a:ext>
            </a:extLst>
          </p:cNvPr>
          <p:cNvSpPr>
            <a:spLocks noGrp="1"/>
          </p:cNvSpPr>
          <p:nvPr/>
        </p:nvSpPr>
        <p:spPr>
          <a:xfrm>
            <a:off x="4476750" y="2085975"/>
            <a:ext cx="3952875" cy="14287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parseExpr() {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auto left = parseExpr();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// 尚未消费任何 Token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...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  <p:sp>
        <p:nvSpPr>
          <p:cNvPr id="10" name="lr-trace-label">
            <a:extLst>
              <a:ext uri="{FF2B5EF4-FFF2-40B4-BE49-F238E27FC236}">
                <a16:creationId xmlns:a16="http://schemas.microsoft.com/office/drawing/2014/main" id="{0D825963-599A-4F85-8C6A-CCECEA2EBCA1}"/>
              </a:ext>
            </a:extLst>
          </p:cNvPr>
          <p:cNvSpPr>
            <a:spLocks noGrp="1"/>
          </p:cNvSpPr>
          <p:nvPr/>
        </p:nvSpPr>
        <p:spPr>
          <a:xfrm>
            <a:off x="1809750" y="3714750"/>
            <a:ext cx="552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13" b="1">
                <a:solidFill>
                  <a:srgbClr val="777777"/>
                </a:solidFill>
              </a:defRPr>
            </a:pPr>
            <a:r>
              <a:rPr sz="1313" b="1">
                <a:solidFill>
                  <a:srgbClr val="777777"/>
                </a:solidFill>
              </a:rPr>
              <a:t>调用过程</a:t>
            </a:r>
          </a:p>
        </p:txBody>
      </p:sp>
      <p:sp>
        <p:nvSpPr>
          <p:cNvPr id="11" name="lr-call-trace">
            <a:extLst>
              <a:ext uri="{FF2B5EF4-FFF2-40B4-BE49-F238E27FC236}">
                <a16:creationId xmlns:a16="http://schemas.microsoft.com/office/drawing/2014/main" id="{8BBD79BF-6211-4810-9C33-4A11C9E64CD5}"/>
              </a:ext>
            </a:extLst>
          </p:cNvPr>
          <p:cNvSpPr>
            <a:spLocks noGrp="1"/>
          </p:cNvSpPr>
          <p:nvPr/>
        </p:nvSpPr>
        <p:spPr>
          <a:xfrm>
            <a:off x="2047875" y="4038600"/>
            <a:ext cx="5048250" cy="504825"/>
          </a:xfrm>
          <a:prstGeom prst="rect">
            <a:avLst/>
          </a:prstGeom>
          <a:solidFill>
            <a:srgbClr val="FFFFFF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C4384D"/>
                </a:solidFill>
                <a:latin typeface="Menlo"/>
                <a:ea typeface="Menlo"/>
                <a:cs typeface="Menlo"/>
              </a:rPr>
              <a:t>parseExpr() → parseExpr() → parseExpr() → ...</a:t>
            </a:r>
          </a:p>
        </p:txBody>
      </p:sp>
      <p:sp>
        <p:nvSpPr>
          <p:cNvPr id="12" name="lr-conclusion">
            <a:extLst>
              <a:ext uri="{FF2B5EF4-FFF2-40B4-BE49-F238E27FC236}">
                <a16:creationId xmlns:a16="http://schemas.microsoft.com/office/drawing/2014/main" id="{B7A66CEE-0350-4C98-8D1B-3E5655BDF6AF}"/>
              </a:ext>
            </a:extLst>
          </p:cNvPr>
          <p:cNvSpPr>
            <a:spLocks noGrp="1"/>
          </p:cNvSpPr>
          <p:nvPr/>
        </p:nvSpPr>
        <p:spPr>
          <a:xfrm>
            <a:off x="1047750" y="4667250"/>
            <a:ext cx="704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左递归会在消费输入前再次调用自身，因此递归下降无法直接执行。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消除左递归：把重复结构移到尾部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CF91274-D221-1BB4-3BF9-836E3AD31EBE}" type="slidenum">
              <a:t>19</a:t>
            </a:fld>
            <a:endParaRPr/>
          </a:p>
        </p:txBody>
      </p:sp>
      <p:sp>
        <p:nvSpPr>
          <p:cNvPr id="5" name="lr19-subtitle">
            <a:extLst>
              <a:ext uri="{FF2B5EF4-FFF2-40B4-BE49-F238E27FC236}">
                <a16:creationId xmlns:a16="http://schemas.microsoft.com/office/drawing/2014/main" id="{D786A127-4693-458F-9A2E-9A3200791596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左递归文法描述的是：先有一个 term，再不断在右侧追加 PLUS term。</a:t>
            </a:r>
          </a:p>
        </p:txBody>
      </p:sp>
      <p:sp>
        <p:nvSpPr>
          <p:cNvPr id="6" name="lr19-left-heading">
            <a:extLst>
              <a:ext uri="{FF2B5EF4-FFF2-40B4-BE49-F238E27FC236}">
                <a16:creationId xmlns:a16="http://schemas.microsoft.com/office/drawing/2014/main" id="{943B9F5E-278C-466C-9594-2846F9D4C099}"/>
              </a:ext>
            </a:extLst>
          </p:cNvPr>
          <p:cNvSpPr>
            <a:spLocks noGrp="1"/>
          </p:cNvSpPr>
          <p:nvPr/>
        </p:nvSpPr>
        <p:spPr>
          <a:xfrm>
            <a:off x="628650" y="16764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1. 读懂原文法的重复结构</a:t>
            </a:r>
          </a:p>
        </p:txBody>
      </p:sp>
      <p:sp>
        <p:nvSpPr>
          <p:cNvPr id="7" name="lr19-old-grammar">
            <a:extLst>
              <a:ext uri="{FF2B5EF4-FFF2-40B4-BE49-F238E27FC236}">
                <a16:creationId xmlns:a16="http://schemas.microsoft.com/office/drawing/2014/main" id="{59538D14-CC6B-4EDB-9AF0-43283684A32C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667125" cy="7429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expr PLUS term | term</a:t>
            </a:r>
          </a:p>
        </p:txBody>
      </p:sp>
      <p:sp>
        <p:nvSpPr>
          <p:cNvPr id="8" name="lr19-old-result-label">
            <a:extLst>
              <a:ext uri="{FF2B5EF4-FFF2-40B4-BE49-F238E27FC236}">
                <a16:creationId xmlns:a16="http://schemas.microsoft.com/office/drawing/2014/main" id="{88EA6601-D0EC-445B-ACFA-091BA1DF70B3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1">
                <a:solidFill>
                  <a:srgbClr val="C4384D"/>
                </a:solidFill>
              </a:defRPr>
            </a:pPr>
            <a:r>
              <a:rPr sz="1238" b="1">
                <a:solidFill>
                  <a:srgbClr val="C4384D"/>
                </a:solidFill>
              </a:rPr>
              <a:t>展开得到的 Token 序列</a:t>
            </a:r>
          </a:p>
        </p:txBody>
      </p:sp>
      <p:sp>
        <p:nvSpPr>
          <p:cNvPr id="9" name="lr19-old-expansion">
            <a:extLst>
              <a:ext uri="{FF2B5EF4-FFF2-40B4-BE49-F238E27FC236}">
                <a16:creationId xmlns:a16="http://schemas.microsoft.com/office/drawing/2014/main" id="{D172E123-A30F-4F6B-9116-C9E2DE82F720}"/>
              </a:ext>
            </a:extLst>
          </p:cNvPr>
          <p:cNvSpPr>
            <a:spLocks noGrp="1"/>
          </p:cNvSpPr>
          <p:nvPr/>
        </p:nvSpPr>
        <p:spPr>
          <a:xfrm>
            <a:off x="628650" y="3057525"/>
            <a:ext cx="3667125" cy="13335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基础：term</a:t>
            </a: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重复：已有 expr + PLUS term</a:t>
            </a:r>
          </a:p>
          <a:p>
            <a:endParaRPr sz="112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生成：</a:t>
            </a: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</a:t>
            </a: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PLUS term</a:t>
            </a: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PLUS term PLUS term</a:t>
            </a:r>
          </a:p>
        </p:txBody>
      </p:sp>
      <p:sp>
        <p:nvSpPr>
          <p:cNvPr id="10" name="lr19-right-heading">
            <a:extLst>
              <a:ext uri="{FF2B5EF4-FFF2-40B4-BE49-F238E27FC236}">
                <a16:creationId xmlns:a16="http://schemas.microsoft.com/office/drawing/2014/main" id="{6487FD73-600D-4B53-A779-BC741D149AC6}"/>
              </a:ext>
            </a:extLst>
          </p:cNvPr>
          <p:cNvSpPr>
            <a:spLocks noGrp="1"/>
          </p:cNvSpPr>
          <p:nvPr/>
        </p:nvSpPr>
        <p:spPr>
          <a:xfrm>
            <a:off x="4810125" y="167640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2. 把重复部分抽成 expr_tail</a:t>
            </a:r>
          </a:p>
        </p:txBody>
      </p:sp>
      <p:sp>
        <p:nvSpPr>
          <p:cNvPr id="11" name="lr19-new-grammar">
            <a:extLst>
              <a:ext uri="{FF2B5EF4-FFF2-40B4-BE49-F238E27FC236}">
                <a16:creationId xmlns:a16="http://schemas.microsoft.com/office/drawing/2014/main" id="{18CCCFD1-3E59-4D60-83DC-D44EBB8CCE62}"/>
              </a:ext>
            </a:extLst>
          </p:cNvPr>
          <p:cNvSpPr>
            <a:spLocks noGrp="1"/>
          </p:cNvSpPr>
          <p:nvPr/>
        </p:nvSpPr>
        <p:spPr>
          <a:xfrm>
            <a:off x="4810125" y="2000250"/>
            <a:ext cx="3714750" cy="7429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term expr_tail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→ PLUS term expr_tail | ε</a:t>
            </a:r>
          </a:p>
        </p:txBody>
      </p:sp>
      <p:sp>
        <p:nvSpPr>
          <p:cNvPr id="12" name="lr19-code-label">
            <a:extLst>
              <a:ext uri="{FF2B5EF4-FFF2-40B4-BE49-F238E27FC236}">
                <a16:creationId xmlns:a16="http://schemas.microsoft.com/office/drawing/2014/main" id="{B291B762-04AC-4FDD-8F48-D30BAB63F1BD}"/>
              </a:ext>
            </a:extLst>
          </p:cNvPr>
          <p:cNvSpPr>
            <a:spLocks noGrp="1"/>
          </p:cNvSpPr>
          <p:nvPr/>
        </p:nvSpPr>
        <p:spPr>
          <a:xfrm>
            <a:off x="4867275" y="28003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1">
                <a:solidFill>
                  <a:srgbClr val="2D7C93"/>
                </a:solidFill>
              </a:defRPr>
            </a:pPr>
            <a:r>
              <a:rPr sz="1238" b="1">
                <a:solidFill>
                  <a:srgbClr val="2D7C93"/>
                </a:solidFill>
              </a:rPr>
              <a:t>对应的递归下降实现</a:t>
            </a:r>
          </a:p>
        </p:txBody>
      </p:sp>
      <p:sp>
        <p:nvSpPr>
          <p:cNvPr id="13" name="lr19-tail-expansion">
            <a:extLst>
              <a:ext uri="{FF2B5EF4-FFF2-40B4-BE49-F238E27FC236}">
                <a16:creationId xmlns:a16="http://schemas.microsoft.com/office/drawing/2014/main" id="{F502B182-9675-4B9A-8D68-8E0DE7490E8A}"/>
              </a:ext>
            </a:extLst>
          </p:cNvPr>
          <p:cNvSpPr>
            <a:spLocks noGrp="1"/>
          </p:cNvSpPr>
          <p:nvPr/>
        </p:nvSpPr>
        <p:spPr>
          <a:xfrm>
            <a:off x="4810125" y="3057525"/>
            <a:ext cx="3714750" cy="13335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parseExpr():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left = parseTerm()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while current == PLUS:  // expr_tail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eat(PLUS)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right = parseTerm()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left = node(PLUS, left, right)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return left</a:t>
            </a:r>
          </a:p>
        </p:txBody>
      </p:sp>
      <p:sp>
        <p:nvSpPr>
          <p:cNvPr id="14" name="lr19-common-language">
            <a:extLst>
              <a:ext uri="{FF2B5EF4-FFF2-40B4-BE49-F238E27FC236}">
                <a16:creationId xmlns:a16="http://schemas.microsoft.com/office/drawing/2014/main" id="{DD628899-F0DA-4B4B-8A47-29157FB23B66}"/>
              </a:ext>
            </a:extLst>
          </p:cNvPr>
          <p:cNvSpPr>
            <a:spLocks noGrp="1"/>
          </p:cNvSpPr>
          <p:nvPr/>
        </p:nvSpPr>
        <p:spPr>
          <a:xfrm>
            <a:off x="1381125" y="4552950"/>
            <a:ext cx="6381750" cy="409575"/>
          </a:xfrm>
          <a:prstGeom prst="rect">
            <a:avLst/>
          </a:prstGeom>
          <a:solidFill>
            <a:srgbClr val="FCEEF0"/>
          </a:solidFill>
          <a:ln w="9525">
            <a:solidFill>
              <a:srgbClr val="E9A3A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425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共同结构：term (PLUS term)*；递归从左侧移到了尾部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Arial"/>
                <a:ea typeface="Arial"/>
                <a:cs typeface="Arial"/>
              </a:rPr>
              <a:t>修改后</a:t>
            </a:r>
            <a:r>
              <a:rPr dirty="0" err="1">
                <a:latin typeface="Arial"/>
                <a:ea typeface="Arial"/>
                <a:cs typeface="Arial"/>
              </a:rPr>
              <a:t>文法：会变成右结合吗</a:t>
            </a:r>
            <a:r>
              <a:rPr dirty="0">
                <a:latin typeface="Arial"/>
                <a:ea typeface="Arial"/>
                <a:cs typeface="Arial"/>
              </a:rPr>
              <a:t>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44E025A-983C-6D44-79C6-4612AACD43FC}" type="slidenum">
              <a:rPr/>
              <a:t>20</a:t>
            </a:fld>
            <a:endParaRPr/>
          </a:p>
        </p:txBody>
      </p:sp>
      <p:sp>
        <p:nvSpPr>
          <p:cNvPr id="5" name="lr19-subtitle">
            <a:extLst>
              <a:ext uri="{FF2B5EF4-FFF2-40B4-BE49-F238E27FC236}">
                <a16:creationId xmlns:a16="http://schemas.microsoft.com/office/drawing/2014/main" id="{D786A127-4693-458F-9A2E-9A3200791596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把 PLUS 换成 MINUS：expr_tail 在右侧递归，为什么结果仍是 (10 - 3) - 2？</a:t>
            </a:r>
          </a:p>
        </p:txBody>
      </p:sp>
      <p:sp>
        <p:nvSpPr>
          <p:cNvPr id="6" name="lr19-left-heading">
            <a:extLst>
              <a:ext uri="{FF2B5EF4-FFF2-40B4-BE49-F238E27FC236}">
                <a16:creationId xmlns:a16="http://schemas.microsoft.com/office/drawing/2014/main" id="{943B9F5E-278C-466C-9594-2846F9D4C099}"/>
              </a:ext>
            </a:extLst>
          </p:cNvPr>
          <p:cNvSpPr>
            <a:spLocks noGrp="1"/>
          </p:cNvSpPr>
          <p:nvPr/>
        </p:nvSpPr>
        <p:spPr>
          <a:xfrm>
            <a:off x="628650" y="16764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文法：重复项向右递归</a:t>
            </a:r>
          </a:p>
        </p:txBody>
      </p:sp>
      <p:sp>
        <p:nvSpPr>
          <p:cNvPr id="7" name="lr19-old-grammar">
            <a:extLst>
              <a:ext uri="{FF2B5EF4-FFF2-40B4-BE49-F238E27FC236}">
                <a16:creationId xmlns:a16="http://schemas.microsoft.com/office/drawing/2014/main" id="{59538D14-CC6B-4EDB-9AF0-43283684A32C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667125" cy="7429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term expr_tail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→ MINUS term expr_tail | ε</a:t>
            </a:r>
          </a:p>
        </p:txBody>
      </p:sp>
      <p:sp>
        <p:nvSpPr>
          <p:cNvPr id="8" name="lr19-old-result-label">
            <a:extLst>
              <a:ext uri="{FF2B5EF4-FFF2-40B4-BE49-F238E27FC236}">
                <a16:creationId xmlns:a16="http://schemas.microsoft.com/office/drawing/2014/main" id="{88EA6601-D0EC-445B-ACFA-091BA1DF70B3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1">
                <a:solidFill>
                  <a:srgbClr val="C4384D"/>
                </a:solidFill>
              </a:defRPr>
            </a:pPr>
            <a:r>
              <a:rPr sz="1238" b="1">
                <a:solidFill>
                  <a:srgbClr val="C4384D"/>
                </a:solidFill>
              </a:rPr>
              <a:t>输入及尾部展开</a:t>
            </a:r>
          </a:p>
        </p:txBody>
      </p:sp>
      <p:sp>
        <p:nvSpPr>
          <p:cNvPr id="9" name="lr19-old-expansion">
            <a:extLst>
              <a:ext uri="{FF2B5EF4-FFF2-40B4-BE49-F238E27FC236}">
                <a16:creationId xmlns:a16="http://schemas.microsoft.com/office/drawing/2014/main" id="{D172E123-A30F-4F6B-9116-C9E2DE82F720}"/>
              </a:ext>
            </a:extLst>
          </p:cNvPr>
          <p:cNvSpPr>
            <a:spLocks noGrp="1"/>
          </p:cNvSpPr>
          <p:nvPr/>
        </p:nvSpPr>
        <p:spPr>
          <a:xfrm>
            <a:off x="628650" y="3057525"/>
            <a:ext cx="3667125" cy="13335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 dirty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输入：10 MINUS 3 MINUS 2</a:t>
            </a: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endParaRPr sz="1125" b="0" dirty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r>
              <a:rPr sz="1125" dirty="0" err="1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</a:t>
            </a:r>
            <a:endParaRPr sz="1125" dirty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 dirty="0">
                <a:solidFill>
                  <a:srgbClr val="454545"/>
                </a:solidFill>
                <a:latin typeface="Menlo"/>
                <a:ea typeface="Menlo"/>
                <a:cs typeface="Menlo"/>
              </a:rPr>
              <a:t>→ MINUS 3 </a:t>
            </a:r>
            <a:r>
              <a:rPr sz="1125" b="0" dirty="0" err="1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</a:t>
            </a:r>
            <a:endParaRPr sz="1125" b="0" dirty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25" b="0" dirty="0">
                <a:solidFill>
                  <a:srgbClr val="454545"/>
                </a:solidFill>
                <a:latin typeface="Menlo"/>
                <a:ea typeface="Menlo"/>
                <a:cs typeface="Menlo"/>
              </a:rPr>
              <a:t>→ MINUS 3 MINUS 2 </a:t>
            </a:r>
            <a:r>
              <a:rPr sz="1125" b="0" dirty="0" err="1">
                <a:solidFill>
                  <a:srgbClr val="454545"/>
                </a:solidFill>
                <a:latin typeface="Menlo"/>
                <a:ea typeface="Menlo"/>
                <a:cs typeface="Menlo"/>
              </a:rPr>
              <a:t>ε</a:t>
            </a:r>
            <a:endParaRPr sz="1125" b="0" dirty="0">
              <a:solidFill>
                <a:srgbClr val="454545"/>
              </a:solidFill>
              <a:latin typeface="Menlo"/>
              <a:ea typeface="Menlo"/>
              <a:cs typeface="Menlo"/>
            </a:endParaRPr>
          </a:p>
        </p:txBody>
      </p:sp>
      <p:sp>
        <p:nvSpPr>
          <p:cNvPr id="10" name="lr19-right-heading">
            <a:extLst>
              <a:ext uri="{FF2B5EF4-FFF2-40B4-BE49-F238E27FC236}">
                <a16:creationId xmlns:a16="http://schemas.microsoft.com/office/drawing/2014/main" id="{6487FD73-600D-4B53-A779-BC741D149AC6}"/>
              </a:ext>
            </a:extLst>
          </p:cNvPr>
          <p:cNvSpPr>
            <a:spLocks noGrp="1"/>
          </p:cNvSpPr>
          <p:nvPr/>
        </p:nvSpPr>
        <p:spPr>
          <a:xfrm>
            <a:off x="4810125" y="167640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实现：循环向左累积</a:t>
            </a:r>
          </a:p>
        </p:txBody>
      </p:sp>
      <p:sp>
        <p:nvSpPr>
          <p:cNvPr id="11" name="lr19-new-grammar">
            <a:extLst>
              <a:ext uri="{FF2B5EF4-FFF2-40B4-BE49-F238E27FC236}">
                <a16:creationId xmlns:a16="http://schemas.microsoft.com/office/drawing/2014/main" id="{18CCCFD1-3E59-4D60-83DC-D44EBB8CCE62}"/>
              </a:ext>
            </a:extLst>
          </p:cNvPr>
          <p:cNvSpPr>
            <a:spLocks noGrp="1"/>
          </p:cNvSpPr>
          <p:nvPr/>
        </p:nvSpPr>
        <p:spPr>
          <a:xfrm>
            <a:off x="4810125" y="2000250"/>
            <a:ext cx="3714750" cy="9525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left = parseTerm()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while current == MINUS: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right = parseTerm()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left = MINUS(left, right)</a:t>
            </a:r>
          </a:p>
        </p:txBody>
      </p:sp>
      <p:sp>
        <p:nvSpPr>
          <p:cNvPr id="12" name="lr19-code-label">
            <a:extLst>
              <a:ext uri="{FF2B5EF4-FFF2-40B4-BE49-F238E27FC236}">
                <a16:creationId xmlns:a16="http://schemas.microsoft.com/office/drawing/2014/main" id="{B291B762-04AC-4FDD-8F48-D30BAB63F1BD}"/>
              </a:ext>
            </a:extLst>
          </p:cNvPr>
          <p:cNvSpPr>
            <a:spLocks noGrp="1"/>
          </p:cNvSpPr>
          <p:nvPr/>
        </p:nvSpPr>
        <p:spPr>
          <a:xfrm>
            <a:off x="4867275" y="30099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 b="1">
                <a:solidFill>
                  <a:srgbClr val="2D7C93"/>
                </a:solidFill>
              </a:defRPr>
            </a:pPr>
            <a:r>
              <a:rPr sz="1238" b="1">
                <a:solidFill>
                  <a:srgbClr val="2D7C93"/>
                </a:solidFill>
              </a:rPr>
              <a:t>每读入一个右操作数，就更新 left</a:t>
            </a:r>
          </a:p>
        </p:txBody>
      </p:sp>
      <p:sp>
        <p:nvSpPr>
          <p:cNvPr id="13" name="lr19-tail-expansion">
            <a:extLst>
              <a:ext uri="{FF2B5EF4-FFF2-40B4-BE49-F238E27FC236}">
                <a16:creationId xmlns:a16="http://schemas.microsoft.com/office/drawing/2014/main" id="{F502B182-9675-4B9A-8D68-8E0DE7490E8A}"/>
              </a:ext>
            </a:extLst>
          </p:cNvPr>
          <p:cNvSpPr>
            <a:spLocks noGrp="1"/>
          </p:cNvSpPr>
          <p:nvPr/>
        </p:nvSpPr>
        <p:spPr>
          <a:xfrm>
            <a:off x="4810125" y="3286125"/>
            <a:ext cx="371475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left = 10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left = MINUS(10, 3)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left = MINUS(MINUS(10, 3), 2)</a:t>
            </a: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endParaRPr sz="108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08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8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结果：(10 - 3) - 2 = 5</a:t>
            </a:r>
          </a:p>
        </p:txBody>
      </p:sp>
      <p:sp>
        <p:nvSpPr>
          <p:cNvPr id="14" name="lr19-common-language">
            <a:extLst>
              <a:ext uri="{FF2B5EF4-FFF2-40B4-BE49-F238E27FC236}">
                <a16:creationId xmlns:a16="http://schemas.microsoft.com/office/drawing/2014/main" id="{DD628899-F0DA-4B4B-8A47-29157FB23B66}"/>
              </a:ext>
            </a:extLst>
          </p:cNvPr>
          <p:cNvSpPr>
            <a:spLocks noGrp="1"/>
          </p:cNvSpPr>
          <p:nvPr/>
        </p:nvSpPr>
        <p:spPr>
          <a:xfrm>
            <a:off x="1381125" y="4552950"/>
            <a:ext cx="6381750" cy="409575"/>
          </a:xfrm>
          <a:prstGeom prst="rect">
            <a:avLst/>
          </a:prstGeom>
          <a:solidFill>
            <a:srgbClr val="FCEEF0"/>
          </a:solidFill>
          <a:ln w="9525">
            <a:solidFill>
              <a:srgbClr val="E9A3A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425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消除左递归保留 Token 序列；原有的左结合结构由循环中的逐步累积恢复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320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通用左递归消除算法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6DF2BE2-2DFA-1C03-677D-BDC2260D6D92}" type="slidenum">
              <a:rPr/>
              <a:t>21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BCE4AF29-4A19-432F-B80A-854999B03FED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77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若 A 有多条左递归分支和多条非递归分支，可以一次完成同样的改写。</a:t>
            </a:r>
          </a:p>
        </p:txBody>
      </p:sp>
      <p:sp>
        <p:nvSpPr>
          <p:cNvPr id="6" name="before-title">
            <a:extLst>
              <a:ext uri="{FF2B5EF4-FFF2-40B4-BE49-F238E27FC236}">
                <a16:creationId xmlns:a16="http://schemas.microsoft.com/office/drawing/2014/main" id="{B28F6611-DFE3-46D1-8D56-1333E455D38C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571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改写前</a:t>
            </a:r>
          </a:p>
        </p:txBody>
      </p:sp>
      <p:sp>
        <p:nvSpPr>
          <p:cNvPr id="7" name="before-grammar">
            <a:extLst>
              <a:ext uri="{FF2B5EF4-FFF2-40B4-BE49-F238E27FC236}">
                <a16:creationId xmlns:a16="http://schemas.microsoft.com/office/drawing/2014/main" id="{0FF2CC27-1F70-438E-8BA2-1E0F3A85B8F0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3571875" cy="15240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A α₁ | … | A αₙ</a:t>
            </a:r>
          </a:p>
          <a:p>
            <a:pPr algn="ctr">
              <a:buNone/>
              <a:defRPr sz="150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  | β₁   | … | βₘ</a:t>
            </a:r>
          </a:p>
        </p:txBody>
      </p:sp>
      <p:sp>
        <p:nvSpPr>
          <p:cNvPr id="8" name="before-note">
            <a:extLst>
              <a:ext uri="{FF2B5EF4-FFF2-40B4-BE49-F238E27FC236}">
                <a16:creationId xmlns:a16="http://schemas.microsoft.com/office/drawing/2014/main" id="{3F65CEAC-44ED-42D0-B079-B994D596FBFC}"/>
              </a:ext>
            </a:extLst>
          </p:cNvPr>
          <p:cNvSpPr>
            <a:spLocks noGrp="1"/>
          </p:cNvSpPr>
          <p:nvPr/>
        </p:nvSpPr>
        <p:spPr>
          <a:xfrm>
            <a:off x="857250" y="3790950"/>
            <a:ext cx="32289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777777"/>
                </a:solidFill>
              </a:defRPr>
            </a:pPr>
            <a:r>
              <a:rPr sz="1238" b="1">
                <a:solidFill>
                  <a:srgbClr val="777777"/>
                </a:solidFill>
              </a:rPr>
              <a:t>A αᵢ：左递归分支</a:t>
            </a:r>
          </a:p>
          <a:p>
            <a:pPr algn="ctr">
              <a:buNone/>
              <a:defRPr sz="1238" b="1">
                <a:solidFill>
                  <a:srgbClr val="777777"/>
                </a:solidFill>
              </a:defRPr>
            </a:pPr>
            <a:r>
              <a:rPr sz="1238" b="1">
                <a:solidFill>
                  <a:srgbClr val="777777"/>
                </a:solidFill>
              </a:rPr>
              <a:t>βⱼ：不以 A 开头的基础分支</a:t>
            </a:r>
          </a:p>
        </p:txBody>
      </p:sp>
      <p:sp>
        <p:nvSpPr>
          <p:cNvPr id="9" name="after-title">
            <a:extLst>
              <a:ext uri="{FF2B5EF4-FFF2-40B4-BE49-F238E27FC236}">
                <a16:creationId xmlns:a16="http://schemas.microsoft.com/office/drawing/2014/main" id="{6D1EB085-E4A7-43B2-A220-6FC9F2EF7591}"/>
              </a:ext>
            </a:extLst>
          </p:cNvPr>
          <p:cNvSpPr>
            <a:spLocks noGrp="1"/>
          </p:cNvSpPr>
          <p:nvPr/>
        </p:nvSpPr>
        <p:spPr>
          <a:xfrm>
            <a:off x="4886325" y="1790700"/>
            <a:ext cx="3571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改写后</a:t>
            </a:r>
          </a:p>
        </p:txBody>
      </p:sp>
      <p:sp>
        <p:nvSpPr>
          <p:cNvPr id="10" name="after-grammar">
            <a:extLst>
              <a:ext uri="{FF2B5EF4-FFF2-40B4-BE49-F238E27FC236}">
                <a16:creationId xmlns:a16="http://schemas.microsoft.com/office/drawing/2014/main" id="{32B59D7B-6F0D-4728-ABEC-A7D2EDE3F341}"/>
              </a:ext>
            </a:extLst>
          </p:cNvPr>
          <p:cNvSpPr>
            <a:spLocks noGrp="1"/>
          </p:cNvSpPr>
          <p:nvPr/>
        </p:nvSpPr>
        <p:spPr>
          <a:xfrm>
            <a:off x="4886325" y="2152650"/>
            <a:ext cx="3571875" cy="15240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88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88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A  → β₁ A' | … | βₘ A'</a:t>
            </a:r>
          </a:p>
          <a:p>
            <a:endParaRPr sz="1388" b="1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ctr">
              <a:buNone/>
              <a:defRPr sz="1388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88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A' → α₁ A' | … | αₙ A' | ε</a:t>
            </a:r>
          </a:p>
        </p:txBody>
      </p:sp>
      <p:sp>
        <p:nvSpPr>
          <p:cNvPr id="11" name="after-note">
            <a:extLst>
              <a:ext uri="{FF2B5EF4-FFF2-40B4-BE49-F238E27FC236}">
                <a16:creationId xmlns:a16="http://schemas.microsoft.com/office/drawing/2014/main" id="{FB72BC22-4118-49ED-A022-23369B395665}"/>
              </a:ext>
            </a:extLst>
          </p:cNvPr>
          <p:cNvSpPr>
            <a:spLocks noGrp="1"/>
          </p:cNvSpPr>
          <p:nvPr/>
        </p:nvSpPr>
        <p:spPr>
          <a:xfrm>
            <a:off x="5057775" y="3790950"/>
            <a:ext cx="32289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2D7C93"/>
                </a:solidFill>
              </a:defRPr>
            </a:pPr>
            <a:r>
              <a:rPr sz="1238" b="1">
                <a:solidFill>
                  <a:srgbClr val="2D7C93"/>
                </a:solidFill>
              </a:rPr>
              <a:t>先选择一个 βⱼ，</a:t>
            </a:r>
          </a:p>
          <a:p>
            <a:pPr algn="ctr">
              <a:buNone/>
              <a:defRPr sz="1238" b="1">
                <a:solidFill>
                  <a:srgbClr val="2D7C93"/>
                </a:solidFill>
              </a:defRPr>
            </a:pPr>
            <a:r>
              <a:rPr sz="1238" b="1">
                <a:solidFill>
                  <a:srgbClr val="2D7C93"/>
                </a:solidFill>
              </a:rPr>
              <a:t>再追加零次或多次 αᵢ。</a:t>
            </a:r>
          </a:p>
        </p:txBody>
      </p:sp>
      <p:sp>
        <p:nvSpPr>
          <p:cNvPr id="12" name="string-shape">
            <a:extLst>
              <a:ext uri="{FF2B5EF4-FFF2-40B4-BE49-F238E27FC236}">
                <a16:creationId xmlns:a16="http://schemas.microsoft.com/office/drawing/2014/main" id="{BC5989BB-0317-4F71-954A-B2EBEF9690E2}"/>
              </a:ext>
            </a:extLst>
          </p:cNvPr>
          <p:cNvSpPr>
            <a:spLocks noGrp="1"/>
          </p:cNvSpPr>
          <p:nvPr/>
        </p:nvSpPr>
        <p:spPr>
          <a:xfrm>
            <a:off x="2095500" y="4615924"/>
            <a:ext cx="4953000" cy="3333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字符串形状：βⱼ (α₁ | … | αₙ)*</a:t>
            </a:r>
          </a:p>
        </p:txBody>
      </p:sp>
    </p:spTree>
    <p:extLst>
      <p:ext uri="{BB962C8B-B14F-4D97-AF65-F5344CB8AC3E}">
        <p14:creationId xmlns:p14="http://schemas.microsoft.com/office/powerpoint/2010/main" val="1242280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第二步：从试错变成预测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下一步展开该选择哪个产生式？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BB18BA8-60F4-C50D-CD9B-1BB87D3E8506}" type="slidenum"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80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当前递归下降存在的问题：回溯带来的浪费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4E99CEF-AF55-BA3C-ADF8-4E52E186DD8F}" type="slidenum">
              <a:t>23</a:t>
            </a:fld>
            <a:endParaRPr/>
          </a:p>
        </p:txBody>
      </p:sp>
      <p:sp>
        <p:nvSpPr>
          <p:cNvPr id="5" name="subtitle-restructure-6lsnupw7">
            <a:extLst>
              <a:ext uri="{FF2B5EF4-FFF2-40B4-BE49-F238E27FC236}">
                <a16:creationId xmlns:a16="http://schemas.microsoft.com/office/drawing/2014/main" id="{0294675F-8EBB-4B32-8275-768802288A03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错误的选择不一定在第一个 eat(...) 就失败。</a:t>
            </a:r>
          </a:p>
        </p:txBody>
      </p:sp>
      <p:sp>
        <p:nvSpPr>
          <p:cNvPr id="6" name="nested-grammar-label">
            <a:extLst>
              <a:ext uri="{FF2B5EF4-FFF2-40B4-BE49-F238E27FC236}">
                <a16:creationId xmlns:a16="http://schemas.microsoft.com/office/drawing/2014/main" id="{872C753D-D6A1-4295-9CE7-EF6665328D78}"/>
              </a:ext>
            </a:extLst>
          </p:cNvPr>
          <p:cNvSpPr>
            <a:spLocks noGrp="1"/>
          </p:cNvSpPr>
          <p:nvPr/>
        </p:nvSpPr>
        <p:spPr>
          <a:xfrm>
            <a:off x="628650" y="167640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文法</a:t>
            </a:r>
          </a:p>
        </p:txBody>
      </p:sp>
      <p:sp>
        <p:nvSpPr>
          <p:cNvPr id="7" name="nested-grammar">
            <a:extLst>
              <a:ext uri="{FF2B5EF4-FFF2-40B4-BE49-F238E27FC236}">
                <a16:creationId xmlns:a16="http://schemas.microsoft.com/office/drawing/2014/main" id="{E9B6F350-A8A6-4C91-9438-19376A8C528D}"/>
              </a:ext>
            </a:extLst>
          </p:cNvPr>
          <p:cNvSpPr>
            <a:spLocks noGrp="1"/>
          </p:cNvSpPr>
          <p:nvPr/>
        </p:nvSpPr>
        <p:spPr>
          <a:xfrm>
            <a:off x="628650" y="2000250"/>
            <a:ext cx="3333750" cy="2428875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 → literal | grouped</a:t>
            </a:r>
          </a:p>
          <a:p>
            <a:endParaRPr sz="121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literal → number | boolean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number  → INT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boolean → TRUE | FALSE</a:t>
            </a:r>
          </a:p>
          <a:p>
            <a:endParaRPr sz="121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grouped → LPAREN expr RPAREN</a:t>
            </a:r>
          </a:p>
        </p:txBody>
      </p:sp>
      <p:sp>
        <p:nvSpPr>
          <p:cNvPr id="8" name="nested-trace-label">
            <a:extLst>
              <a:ext uri="{FF2B5EF4-FFF2-40B4-BE49-F238E27FC236}">
                <a16:creationId xmlns:a16="http://schemas.microsoft.com/office/drawing/2014/main" id="{2586D4C6-00EF-42C9-B597-BACBA58C74D0}"/>
              </a:ext>
            </a:extLst>
          </p:cNvPr>
          <p:cNvSpPr>
            <a:spLocks noGrp="1"/>
          </p:cNvSpPr>
          <p:nvPr/>
        </p:nvSpPr>
        <p:spPr>
          <a:xfrm>
            <a:off x="4333875" y="167640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current = LPAREN，需回溯2次才能找到正确分支</a:t>
            </a:r>
          </a:p>
        </p:txBody>
      </p:sp>
      <p:sp>
        <p:nvSpPr>
          <p:cNvPr id="9" name="nested-trace">
            <a:extLst>
              <a:ext uri="{FF2B5EF4-FFF2-40B4-BE49-F238E27FC236}">
                <a16:creationId xmlns:a16="http://schemas.microsoft.com/office/drawing/2014/main" id="{1E77247C-E7F8-48C0-B0BC-1E3B6C64CE86}"/>
              </a:ext>
            </a:extLst>
          </p:cNvPr>
          <p:cNvSpPr>
            <a:spLocks noGrp="1"/>
          </p:cNvSpPr>
          <p:nvPr/>
        </p:nvSpPr>
        <p:spPr>
          <a:xfrm>
            <a:off x="4333875" y="2000250"/>
            <a:ext cx="4095750" cy="2428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handle(factor)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try literal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try number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eat(INT)       // fail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try boolean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eat(TRUE)      // fail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eat(FALSE)     // fail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try grouped</a:t>
            </a:r>
          </a:p>
          <a:p>
            <a:pPr algn="l">
              <a:buNone/>
              <a:defRPr sz="111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1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eat(LPAREN)      // success</a:t>
            </a:r>
          </a:p>
        </p:txBody>
      </p:sp>
      <p:sp>
        <p:nvSpPr>
          <p:cNvPr id="10" name="nested-point">
            <a:extLst>
              <a:ext uri="{FF2B5EF4-FFF2-40B4-BE49-F238E27FC236}">
                <a16:creationId xmlns:a16="http://schemas.microsoft.com/office/drawing/2014/main" id="{E7C539CC-093B-4580-8CFA-749042D4A5AF}"/>
              </a:ext>
            </a:extLst>
          </p:cNvPr>
          <p:cNvSpPr>
            <a:spLocks noGrp="1"/>
          </p:cNvSpPr>
          <p:nvPr/>
        </p:nvSpPr>
        <p:spPr>
          <a:xfrm>
            <a:off x="1000125" y="4600575"/>
            <a:ext cx="714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C4384D"/>
                </a:solidFill>
              </a:defRPr>
            </a:pPr>
            <a:r>
              <a:rPr sz="1313" b="1">
                <a:solidFill>
                  <a:srgbClr val="C4384D"/>
                </a:solidFill>
              </a:rPr>
              <a:t>进入错误分支后，Parser 会在多层递归内部反复失败/回溯。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2800">
                <a:latin typeface="Arial"/>
                <a:ea typeface="Arial"/>
                <a:cs typeface="Arial"/>
              </a:rPr>
              <a:t>能否在递归之前，直接排除整棵错误子树？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59AF09-D197-0193-A7DE-FAAF0B691058}" type="slidenum">
              <a:t>24</a:t>
            </a:fld>
            <a:endParaRPr/>
          </a:p>
        </p:txBody>
      </p:sp>
      <p:sp>
        <p:nvSpPr>
          <p:cNvPr id="5" name="subtitle-restructure-vaxsvy10">
            <a:extLst>
              <a:ext uri="{FF2B5EF4-FFF2-40B4-BE49-F238E27FC236}">
                <a16:creationId xmlns:a16="http://schemas.microsoft.com/office/drawing/2014/main" id="{01B210D1-2C50-4784-8DAD-8E6EDD6A86E0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先比较当前 Token 与各分支最先可能出现的 Token。</a:t>
            </a:r>
          </a:p>
        </p:txBody>
      </p:sp>
      <p:sp>
        <p:nvSpPr>
          <p:cNvPr id="6" name="prefix-branch-label">
            <a:extLst>
              <a:ext uri="{FF2B5EF4-FFF2-40B4-BE49-F238E27FC236}">
                <a16:creationId xmlns:a16="http://schemas.microsoft.com/office/drawing/2014/main" id="{7A0B2BD0-AC4F-46A1-8D3D-B7E19B9720FB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两个分支可能的开头</a:t>
            </a:r>
          </a:p>
        </p:txBody>
      </p:sp>
      <p:sp>
        <p:nvSpPr>
          <p:cNvPr id="7" name="prefix-literal">
            <a:extLst>
              <a:ext uri="{FF2B5EF4-FFF2-40B4-BE49-F238E27FC236}">
                <a16:creationId xmlns:a16="http://schemas.microsoft.com/office/drawing/2014/main" id="{2412A78E-56AF-46EF-B057-C7AD4BAD3088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3429000" cy="7810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literal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最先可能出现：INT / TRUE / FALSE</a:t>
            </a:r>
          </a:p>
        </p:txBody>
      </p:sp>
      <p:sp>
        <p:nvSpPr>
          <p:cNvPr id="8" name="prefix-grouped">
            <a:extLst>
              <a:ext uri="{FF2B5EF4-FFF2-40B4-BE49-F238E27FC236}">
                <a16:creationId xmlns:a16="http://schemas.microsoft.com/office/drawing/2014/main" id="{5EF3C5BE-2AE4-40A4-AC72-16E6C6C9EBE7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3429000" cy="7810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grouped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最先可能出现：LPAREN</a:t>
            </a:r>
          </a:p>
        </p:txBody>
      </p:sp>
      <p:sp>
        <p:nvSpPr>
          <p:cNvPr id="9" name="prefix-current">
            <a:extLst>
              <a:ext uri="{FF2B5EF4-FFF2-40B4-BE49-F238E27FC236}">
                <a16:creationId xmlns:a16="http://schemas.microsoft.com/office/drawing/2014/main" id="{DD8D9F0E-8EDD-4661-A6EF-67F0513CC7E3}"/>
              </a:ext>
            </a:extLst>
          </p:cNvPr>
          <p:cNvSpPr>
            <a:spLocks noGrp="1"/>
          </p:cNvSpPr>
          <p:nvPr/>
        </p:nvSpPr>
        <p:spPr>
          <a:xfrm>
            <a:off x="4953000" y="1981200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current = LPAREN</a:t>
            </a:r>
          </a:p>
        </p:txBody>
      </p:sp>
      <p:sp>
        <p:nvSpPr>
          <p:cNvPr id="10" name="prefix-choice">
            <a:extLst>
              <a:ext uri="{FF2B5EF4-FFF2-40B4-BE49-F238E27FC236}">
                <a16:creationId xmlns:a16="http://schemas.microsoft.com/office/drawing/2014/main" id="{811AF1D0-D2C8-46FE-9FE3-769562603B41}"/>
              </a:ext>
            </a:extLst>
          </p:cNvPr>
          <p:cNvSpPr>
            <a:spLocks noGrp="1"/>
          </p:cNvSpPr>
          <p:nvPr/>
        </p:nvSpPr>
        <p:spPr>
          <a:xfrm>
            <a:off x="4762500" y="2647950"/>
            <a:ext cx="32385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选择 grouped</a:t>
            </a:r>
          </a:p>
          <a:p>
            <a:endParaRPr sz="1500" b="1">
              <a:solidFill>
                <a:srgbClr val="2D7C93"/>
              </a:solidFill>
            </a:endParaRPr>
          </a:p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不进入 literal</a:t>
            </a:r>
          </a:p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也不需要在内部回溯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6403"/>
          </a:bodyPr>
          <a:lstStyle/>
          <a:p>
            <a:r>
              <a:rPr>
                <a:latin typeface="Arial"/>
                <a:ea typeface="Arial"/>
                <a:cs typeface="Arial"/>
              </a:rPr>
              <a:t>FIRST：把“可能的首个 Token”变成集合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3AE1AE4-D79E-94D6-E825-3FC6C21A77D2}" type="slidenum">
              <a:t>25</a:t>
            </a:fld>
            <a:endParaRPr/>
          </a:p>
        </p:txBody>
      </p:sp>
      <p:sp>
        <p:nvSpPr>
          <p:cNvPr id="5" name="subtitle-restructure-c7uhcr6t">
            <a:extLst>
              <a:ext uri="{FF2B5EF4-FFF2-40B4-BE49-F238E27FC236}">
                <a16:creationId xmlns:a16="http://schemas.microsoft.com/office/drawing/2014/main" id="{6D9FC48D-E623-4240-AF0A-EC942CBB036D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引入FIRST(α)， 记录符号 α 最先可能匹配到哪些 Token。</a:t>
            </a:r>
          </a:p>
        </p:txBody>
      </p:sp>
      <p:sp>
        <p:nvSpPr>
          <p:cNvPr id="6" name="first-case-label">
            <a:extLst>
              <a:ext uri="{FF2B5EF4-FFF2-40B4-BE49-F238E27FC236}">
                <a16:creationId xmlns:a16="http://schemas.microsoft.com/office/drawing/2014/main" id="{BBD84447-85CD-4DBC-9D53-F3F38E213779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继续使用刚才的文法</a:t>
            </a:r>
          </a:p>
        </p:txBody>
      </p:sp>
      <p:sp>
        <p:nvSpPr>
          <p:cNvPr id="7" name="first-case-grammar">
            <a:extLst>
              <a:ext uri="{FF2B5EF4-FFF2-40B4-BE49-F238E27FC236}">
                <a16:creationId xmlns:a16="http://schemas.microsoft.com/office/drawing/2014/main" id="{8E062DE3-47DF-483E-B4DF-C0923C2F9006}"/>
              </a:ext>
            </a:extLst>
          </p:cNvPr>
          <p:cNvSpPr>
            <a:spLocks noGrp="1"/>
          </p:cNvSpPr>
          <p:nvPr/>
        </p:nvSpPr>
        <p:spPr>
          <a:xfrm>
            <a:off x="685800" y="2057400"/>
            <a:ext cx="3476625" cy="23431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 → literal | grouped</a:t>
            </a:r>
          </a:p>
          <a:p>
            <a:endParaRPr sz="121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literal → number | boolean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number  → INT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boolean → TRUE | FALSE</a:t>
            </a:r>
          </a:p>
          <a:p>
            <a:endParaRPr sz="121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grouped → LPAREN expr RPAREN</a:t>
            </a:r>
          </a:p>
        </p:txBody>
      </p:sp>
      <p:sp>
        <p:nvSpPr>
          <p:cNvPr id="8" name="first-case-result-label">
            <a:extLst>
              <a:ext uri="{FF2B5EF4-FFF2-40B4-BE49-F238E27FC236}">
                <a16:creationId xmlns:a16="http://schemas.microsoft.com/office/drawing/2014/main" id="{C9FD13F4-B237-48CB-A6EF-42B351458480}"/>
              </a:ext>
            </a:extLst>
          </p:cNvPr>
          <p:cNvSpPr>
            <a:spLocks noGrp="1"/>
          </p:cNvSpPr>
          <p:nvPr/>
        </p:nvSpPr>
        <p:spPr>
          <a:xfrm>
            <a:off x="4667250" y="1733550"/>
            <a:ext cx="3524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从最先可能出现的 Token 收集</a:t>
            </a:r>
          </a:p>
        </p:txBody>
      </p:sp>
      <p:sp>
        <p:nvSpPr>
          <p:cNvPr id="9" name="first-case-result">
            <a:extLst>
              <a:ext uri="{FF2B5EF4-FFF2-40B4-BE49-F238E27FC236}">
                <a16:creationId xmlns:a16="http://schemas.microsoft.com/office/drawing/2014/main" id="{BAB5D230-0685-4E9E-9713-4440474D4BF3}"/>
              </a:ext>
            </a:extLst>
          </p:cNvPr>
          <p:cNvSpPr>
            <a:spLocks noGrp="1"/>
          </p:cNvSpPr>
          <p:nvPr/>
        </p:nvSpPr>
        <p:spPr>
          <a:xfrm>
            <a:off x="4667250" y="2057400"/>
            <a:ext cx="3762375" cy="23431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77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77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FIRST(number)  = { INT }</a:t>
            </a:r>
          </a:p>
          <a:p>
            <a:pPr algn="l">
              <a:buNone/>
              <a:defRPr sz="1177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77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FIRST(boolean) = { TRUE, FALSE }</a:t>
            </a:r>
          </a:p>
          <a:p>
            <a:endParaRPr sz="1177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77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77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FIRST(literal) = { INT, TRUE, FALSE }</a:t>
            </a:r>
          </a:p>
          <a:p>
            <a:pPr algn="l">
              <a:buNone/>
              <a:defRPr sz="1177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77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FIRST(grouped) = { LPAREN }</a:t>
            </a:r>
          </a:p>
          <a:p>
            <a:endParaRPr sz="1177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77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77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FIRST(factor)</a:t>
            </a:r>
          </a:p>
          <a:p>
            <a:pPr algn="l">
              <a:buNone/>
              <a:defRPr sz="1177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77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INT, TRUE, FALSE, LPAREN }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FIRST的正式定义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AB55966-FA28-BC73-EA9E-53DF014DF033}" type="slidenum">
              <a:t>26</a:t>
            </a:fld>
            <a:endParaRPr/>
          </a:p>
        </p:txBody>
      </p:sp>
      <p:sp>
        <p:nvSpPr>
          <p:cNvPr id="5" name="subtitle-22">
            <a:extLst>
              <a:ext uri="{FF2B5EF4-FFF2-40B4-BE49-F238E27FC236}">
                <a16:creationId xmlns:a16="http://schemas.microsoft.com/office/drawing/2014/main" id="{21F0E2D3-E1A3-4A32-960E-C56297087121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FIRST(α) 收集 α 经过零步或多步推导后，可能出现在最左端的终结符。</a:t>
            </a:r>
          </a:p>
        </p:txBody>
      </p:sp>
      <p:sp>
        <p:nvSpPr>
          <p:cNvPr id="6" name="first-def">
            <a:extLst>
              <a:ext uri="{FF2B5EF4-FFF2-40B4-BE49-F238E27FC236}">
                <a16:creationId xmlns:a16="http://schemas.microsoft.com/office/drawing/2014/main" id="{1A54B2CA-EC33-4D67-9534-14AEDBFCA9FE}"/>
              </a:ext>
            </a:extLst>
          </p:cNvPr>
          <p:cNvSpPr>
            <a:spLocks noGrp="1"/>
          </p:cNvSpPr>
          <p:nvPr/>
        </p:nvSpPr>
        <p:spPr>
          <a:xfrm>
            <a:off x="1143000" y="1952625"/>
            <a:ext cx="6858000" cy="1095375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5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FIRST(α) = { a | α ⇒* aβ }</a:t>
            </a:r>
          </a:p>
          <a:p>
            <a:pPr algn="l">
              <a:buNone/>
              <a:defRPr sz="15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若 α ⇒* ε，则 ε ∈ FIRST(α)</a:t>
            </a:r>
          </a:p>
        </p:txBody>
      </p:sp>
      <p:sp>
        <p:nvSpPr>
          <p:cNvPr id="7" name="section-h-28-125-355">
            <a:extLst>
              <a:ext uri="{FF2B5EF4-FFF2-40B4-BE49-F238E27FC236}">
                <a16:creationId xmlns:a16="http://schemas.microsoft.com/office/drawing/2014/main" id="{145A7A2C-0404-4B7A-893B-B5ABB9BFFBD9}"/>
              </a:ext>
            </a:extLst>
          </p:cNvPr>
          <p:cNvSpPr>
            <a:spLocks noGrp="1"/>
          </p:cNvSpPr>
          <p:nvPr/>
        </p:nvSpPr>
        <p:spPr>
          <a:xfrm>
            <a:off x="1190625" y="3381375"/>
            <a:ext cx="676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直觉</a:t>
            </a:r>
          </a:p>
        </p:txBody>
      </p:sp>
      <p:sp>
        <p:nvSpPr>
          <p:cNvPr id="8" name="section-b-28-125-355">
            <a:extLst>
              <a:ext uri="{FF2B5EF4-FFF2-40B4-BE49-F238E27FC236}">
                <a16:creationId xmlns:a16="http://schemas.microsoft.com/office/drawing/2014/main" id="{2F7251EF-249E-4207-A3C0-9EF9B44D60C9}"/>
              </a:ext>
            </a:extLst>
          </p:cNvPr>
          <p:cNvSpPr>
            <a:spLocks noGrp="1"/>
          </p:cNvSpPr>
          <p:nvPr/>
        </p:nvSpPr>
        <p:spPr>
          <a:xfrm>
            <a:off x="1190625" y="3743325"/>
            <a:ext cx="6762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FIRST 不关心整棵树怎样展开，只关心下一步可能看到哪些 Token。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FIRST 的计算规则：沿产生式右侧从左向右扫描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2F15020-66A7-620A-7B7A-C05C4312DEAE}" type="slidenum">
              <a:t>27</a:t>
            </a:fld>
            <a:endParaRPr/>
          </a:p>
        </p:txBody>
      </p:sp>
      <p:sp>
        <p:nvSpPr>
          <p:cNvPr id="5" name="first-rules-subtitle">
            <a:extLst>
              <a:ext uri="{FF2B5EF4-FFF2-40B4-BE49-F238E27FC236}">
                <a16:creationId xmlns:a16="http://schemas.microsoft.com/office/drawing/2014/main" id="{350B43F7-1466-465F-ACD0-0348EC5C7475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对 A → X₁ X₂ … Xₙ，只有前面的符号可以推导出 ε，才继续查看下一个符号。</a:t>
            </a:r>
          </a:p>
        </p:txBody>
      </p:sp>
      <p:sp>
        <p:nvSpPr>
          <p:cNvPr id="6" name="first-base-label">
            <a:extLst>
              <a:ext uri="{FF2B5EF4-FFF2-40B4-BE49-F238E27FC236}">
                <a16:creationId xmlns:a16="http://schemas.microsoft.com/office/drawing/2014/main" id="{A766C1FB-A7B5-4752-B22F-EA8BE77105D1}"/>
              </a:ext>
            </a:extLst>
          </p:cNvPr>
          <p:cNvSpPr>
            <a:spLocks noGrp="1"/>
          </p:cNvSpPr>
          <p:nvPr/>
        </p:nvSpPr>
        <p:spPr>
          <a:xfrm>
            <a:off x="666750" y="1752600"/>
            <a:ext cx="781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基础情况</a:t>
            </a:r>
          </a:p>
        </p:txBody>
      </p:sp>
      <p:sp>
        <p:nvSpPr>
          <p:cNvPr id="7" name="first-base">
            <a:extLst>
              <a:ext uri="{FF2B5EF4-FFF2-40B4-BE49-F238E27FC236}">
                <a16:creationId xmlns:a16="http://schemas.microsoft.com/office/drawing/2014/main" id="{11381969-BD17-4F47-B847-D63BFB5DDD66}"/>
              </a:ext>
            </a:extLst>
          </p:cNvPr>
          <p:cNvSpPr>
            <a:spLocks noGrp="1"/>
          </p:cNvSpPr>
          <p:nvPr/>
        </p:nvSpPr>
        <p:spPr>
          <a:xfrm>
            <a:off x="666750" y="2057400"/>
            <a:ext cx="7810500" cy="5524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终结符 t：FIRST(t) = { t }        空产生式 A → ε：ε ∈ FIRST(A)</a:t>
            </a:r>
          </a:p>
        </p:txBody>
      </p:sp>
      <p:sp>
        <p:nvSpPr>
          <p:cNvPr id="8" name="first-case1-label">
            <a:extLst>
              <a:ext uri="{FF2B5EF4-FFF2-40B4-BE49-F238E27FC236}">
                <a16:creationId xmlns:a16="http://schemas.microsoft.com/office/drawing/2014/main" id="{8429F13B-D8FB-4A97-B8E2-05E3D549FE96}"/>
              </a:ext>
            </a:extLst>
          </p:cNvPr>
          <p:cNvSpPr>
            <a:spLocks noGrp="1"/>
          </p:cNvSpPr>
          <p:nvPr/>
        </p:nvSpPr>
        <p:spPr>
          <a:xfrm>
            <a:off x="666750" y="2781300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情况一：在某个符号处停止</a:t>
            </a:r>
          </a:p>
        </p:txBody>
      </p:sp>
      <p:sp>
        <p:nvSpPr>
          <p:cNvPr id="9" name="first-case1">
            <a:extLst>
              <a:ext uri="{FF2B5EF4-FFF2-40B4-BE49-F238E27FC236}">
                <a16:creationId xmlns:a16="http://schemas.microsoft.com/office/drawing/2014/main" id="{BD27C29C-E73E-4B47-84A7-8B12E8A1E1C8}"/>
              </a:ext>
            </a:extLst>
          </p:cNvPr>
          <p:cNvSpPr>
            <a:spLocks noGrp="1"/>
          </p:cNvSpPr>
          <p:nvPr/>
        </p:nvSpPr>
        <p:spPr>
          <a:xfrm>
            <a:off x="666750" y="3114675"/>
            <a:ext cx="3667125" cy="13525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FIRST(A) ⊇ FIRST(X₁) − {ε}</a:t>
            </a:r>
          </a:p>
          <a:p>
            <a:endParaRPr sz="1163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若 X₁,…,Xᵢ₋₁ 都可为空：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FIRST(A) ⊇ FIRST(Xᵢ) − {ε}</a:t>
            </a:r>
          </a:p>
          <a:p>
            <a:endParaRPr sz="1163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一旦 ε ∉ FIRST(Xᵢ)，停止扫描。</a:t>
            </a:r>
          </a:p>
        </p:txBody>
      </p:sp>
      <p:sp>
        <p:nvSpPr>
          <p:cNvPr id="10" name="first-case2-label">
            <a:extLst>
              <a:ext uri="{FF2B5EF4-FFF2-40B4-BE49-F238E27FC236}">
                <a16:creationId xmlns:a16="http://schemas.microsoft.com/office/drawing/2014/main" id="{940CD693-838E-4D72-8280-9813E5580F2A}"/>
              </a:ext>
            </a:extLst>
          </p:cNvPr>
          <p:cNvSpPr>
            <a:spLocks noGrp="1"/>
          </p:cNvSpPr>
          <p:nvPr/>
        </p:nvSpPr>
        <p:spPr>
          <a:xfrm>
            <a:off x="4810125" y="2781300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情况二：整个右侧都可以为空</a:t>
            </a:r>
          </a:p>
        </p:txBody>
      </p:sp>
      <p:sp>
        <p:nvSpPr>
          <p:cNvPr id="11" name="first-case2">
            <a:extLst>
              <a:ext uri="{FF2B5EF4-FFF2-40B4-BE49-F238E27FC236}">
                <a16:creationId xmlns:a16="http://schemas.microsoft.com/office/drawing/2014/main" id="{B476F00E-9916-42B4-BB90-6F9EABA5C137}"/>
              </a:ext>
            </a:extLst>
          </p:cNvPr>
          <p:cNvSpPr>
            <a:spLocks noGrp="1"/>
          </p:cNvSpPr>
          <p:nvPr/>
        </p:nvSpPr>
        <p:spPr>
          <a:xfrm>
            <a:off x="4810125" y="3114675"/>
            <a:ext cx="3667125" cy="13525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所有 Xᵢ 均可为空：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∀i, ε ∈ FIRST(Xᵢ)</a:t>
            </a:r>
          </a:p>
          <a:p>
            <a:endParaRPr sz="120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⇒ ε ∈ FIRST(A)</a:t>
            </a:r>
          </a:p>
          <a:p>
            <a:endParaRPr sz="120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扫描完整个右侧后，加入 ε。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课堂练习：计算 FIRST(s)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8AD4375-9F50-F53A-6F9F-DD8473067C05}" type="slidenum">
              <a:t>28</a:t>
            </a:fld>
            <a:endParaRPr/>
          </a:p>
        </p:txBody>
      </p:sp>
      <p:sp>
        <p:nvSpPr>
          <p:cNvPr id="5" name="exercise-subtitle">
            <a:extLst>
              <a:ext uri="{FF2B5EF4-FFF2-40B4-BE49-F238E27FC236}">
                <a16:creationId xmlns:a16="http://schemas.microsoft.com/office/drawing/2014/main" id="{889808F4-EAD4-4238-ABD6-1C9F78B7EE90}"/>
              </a:ext>
            </a:extLst>
          </p:cNvPr>
          <p:cNvSpPr>
            <a:spLocks noGrp="1"/>
          </p:cNvSpPr>
          <p:nvPr/>
        </p:nvSpPr>
        <p:spPr>
          <a:xfrm>
            <a:off x="866775" y="1238250"/>
            <a:ext cx="752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声明修饰符（极简版本）：可选访问控制和STATIC。</a:t>
            </a:r>
          </a:p>
        </p:txBody>
      </p:sp>
      <p:sp>
        <p:nvSpPr>
          <p:cNvPr id="6" name="exercise-grammar-label">
            <a:extLst>
              <a:ext uri="{FF2B5EF4-FFF2-40B4-BE49-F238E27FC236}">
                <a16:creationId xmlns:a16="http://schemas.microsoft.com/office/drawing/2014/main" id="{494721A0-3AF9-4E62-B3B4-B975F671438D}"/>
              </a:ext>
            </a:extLst>
          </p:cNvPr>
          <p:cNvSpPr>
            <a:spLocks noGrp="1"/>
          </p:cNvSpPr>
          <p:nvPr/>
        </p:nvSpPr>
        <p:spPr>
          <a:xfrm>
            <a:off x="685800" y="1781175"/>
            <a:ext cx="3476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文法</a:t>
            </a:r>
          </a:p>
        </p:txBody>
      </p:sp>
      <p:sp>
        <p:nvSpPr>
          <p:cNvPr id="7" name="exercise-grammar">
            <a:extLst>
              <a:ext uri="{FF2B5EF4-FFF2-40B4-BE49-F238E27FC236}">
                <a16:creationId xmlns:a16="http://schemas.microsoft.com/office/drawing/2014/main" id="{A571C25B-9408-447D-AFB2-4DDAC5AC394B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3476625" cy="13620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 → a b</a:t>
            </a:r>
          </a:p>
          <a:p>
            <a:endParaRPr sz="135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PUBLIC | PRIVATE | ε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 → STATIC | ε</a:t>
            </a:r>
          </a:p>
        </p:txBody>
      </p:sp>
      <p:sp>
        <p:nvSpPr>
          <p:cNvPr id="8" name="exercise-rule-label">
            <a:extLst>
              <a:ext uri="{FF2B5EF4-FFF2-40B4-BE49-F238E27FC236}">
                <a16:creationId xmlns:a16="http://schemas.microsoft.com/office/drawing/2014/main" id="{D2FB26AC-9109-4A07-BE95-CFCCF020FE8E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3476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计算规则提示</a:t>
            </a:r>
          </a:p>
        </p:txBody>
      </p:sp>
      <p:sp>
        <p:nvSpPr>
          <p:cNvPr id="9" name="exercise-rule">
            <a:extLst>
              <a:ext uri="{FF2B5EF4-FFF2-40B4-BE49-F238E27FC236}">
                <a16:creationId xmlns:a16="http://schemas.microsoft.com/office/drawing/2014/main" id="{A1E4F1A8-03C7-429D-9E2A-6652F23E309D}"/>
              </a:ext>
            </a:extLst>
          </p:cNvPr>
          <p:cNvSpPr>
            <a:spLocks noGrp="1"/>
          </p:cNvSpPr>
          <p:nvPr/>
        </p:nvSpPr>
        <p:spPr>
          <a:xfrm>
            <a:off x="685800" y="4000500"/>
            <a:ext cx="3476625" cy="7239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2D7C93"/>
                </a:solidFill>
              </a:defRPr>
            </a:pPr>
            <a:r>
              <a:rPr sz="1313" b="1">
                <a:solidFill>
                  <a:srgbClr val="2D7C93"/>
                </a:solidFill>
              </a:rPr>
              <a:t>只有前面的符号可以推导出 ε，</a:t>
            </a:r>
          </a:p>
          <a:p>
            <a:pPr algn="ctr">
              <a:buNone/>
              <a:defRPr sz="1313" b="1">
                <a:solidFill>
                  <a:srgbClr val="2D7C93"/>
                </a:solidFill>
              </a:defRPr>
            </a:pPr>
            <a:r>
              <a:rPr sz="1313" b="1">
                <a:solidFill>
                  <a:srgbClr val="2D7C93"/>
                </a:solidFill>
              </a:rPr>
              <a:t>才继续查看下一个符号。</a:t>
            </a:r>
          </a:p>
        </p:txBody>
      </p:sp>
      <p:sp>
        <p:nvSpPr>
          <p:cNvPr id="10" name="exercise-target-label">
            <a:extLst>
              <a:ext uri="{FF2B5EF4-FFF2-40B4-BE49-F238E27FC236}">
                <a16:creationId xmlns:a16="http://schemas.microsoft.com/office/drawing/2014/main" id="{8CFE37D8-0CCC-4B39-AF03-A12ED0AF9594}"/>
              </a:ext>
            </a:extLst>
          </p:cNvPr>
          <p:cNvSpPr>
            <a:spLocks noGrp="1"/>
          </p:cNvSpPr>
          <p:nvPr/>
        </p:nvSpPr>
        <p:spPr>
          <a:xfrm>
            <a:off x="4762500" y="1781175"/>
            <a:ext cx="3695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目标</a:t>
            </a:r>
          </a:p>
        </p:txBody>
      </p:sp>
      <p:sp>
        <p:nvSpPr>
          <p:cNvPr id="11" name="exercise-target">
            <a:extLst>
              <a:ext uri="{FF2B5EF4-FFF2-40B4-BE49-F238E27FC236}">
                <a16:creationId xmlns:a16="http://schemas.microsoft.com/office/drawing/2014/main" id="{52EBC537-7907-49A3-9E2F-D263805FD806}"/>
              </a:ext>
            </a:extLst>
          </p:cNvPr>
          <p:cNvSpPr>
            <a:spLocks noGrp="1"/>
          </p:cNvSpPr>
          <p:nvPr/>
        </p:nvSpPr>
        <p:spPr>
          <a:xfrm>
            <a:off x="4762500" y="2095500"/>
            <a:ext cx="3695700" cy="63817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FIRST(s) = ?</a:t>
            </a:r>
          </a:p>
        </p:txBody>
      </p:sp>
      <p:sp>
        <p:nvSpPr>
          <p:cNvPr id="12" name="exercise-prompts">
            <a:extLst>
              <a:ext uri="{FF2B5EF4-FFF2-40B4-BE49-F238E27FC236}">
                <a16:creationId xmlns:a16="http://schemas.microsoft.com/office/drawing/2014/main" id="{33061ABF-0C16-4AE7-9603-1C1E4B77E22C}"/>
              </a:ext>
            </a:extLst>
          </p:cNvPr>
          <p:cNvSpPr>
            <a:spLocks noGrp="1"/>
          </p:cNvSpPr>
          <p:nvPr/>
        </p:nvSpPr>
        <p:spPr>
          <a:xfrm>
            <a:off x="4895850" y="3000375"/>
            <a:ext cx="3429000" cy="1466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1. 从 a 能加入哪些终结符？</a:t>
            </a:r>
          </a:p>
          <a:p>
            <a:endParaRPr sz="1350">
              <a:solidFill>
                <a:srgbClr val="454545"/>
              </a:solidFill>
            </a:endParaRP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2. 为什么还需要继续查看 b？</a:t>
            </a:r>
          </a:p>
          <a:p>
            <a:endParaRPr sz="1350">
              <a:solidFill>
                <a:srgbClr val="454545"/>
              </a:solidFill>
            </a:endParaRP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3. 什么时候应当把 ε 加入 FIRST(s)？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答案：a 可为空，因此必须继续查看 b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1680313-6E64-04FF-399A-57B7CADE95A9}" type="slidenum">
              <a:t>29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DC8A60DA-1ECF-460E-BAF7-F2461A98E035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声明修饰符（极简版本）：可选访问控制和STATIC。</a:t>
            </a:r>
          </a:p>
        </p:txBody>
      </p:sp>
      <p:sp>
        <p:nvSpPr>
          <p:cNvPr id="6" name="grammar-label">
            <a:extLst>
              <a:ext uri="{FF2B5EF4-FFF2-40B4-BE49-F238E27FC236}">
                <a16:creationId xmlns:a16="http://schemas.microsoft.com/office/drawing/2014/main" id="{A15ADD2A-D45E-4769-9BC0-3D6BB8A1715D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3429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文法</a:t>
            </a:r>
          </a:p>
        </p:txBody>
      </p:sp>
      <p:sp>
        <p:nvSpPr>
          <p:cNvPr id="7" name="grammar">
            <a:extLst>
              <a:ext uri="{FF2B5EF4-FFF2-40B4-BE49-F238E27FC236}">
                <a16:creationId xmlns:a16="http://schemas.microsoft.com/office/drawing/2014/main" id="{F739F231-AFF5-4335-8872-B2396EC3F9EA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3476625" cy="13525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 → a b</a:t>
            </a:r>
          </a:p>
          <a:p>
            <a:endParaRPr sz="135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PUBLIC | PRIVATE | ε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 → STATIC | ε</a:t>
            </a:r>
          </a:p>
        </p:txBody>
      </p:sp>
      <p:sp>
        <p:nvSpPr>
          <p:cNvPr id="8" name="known-label">
            <a:extLst>
              <a:ext uri="{FF2B5EF4-FFF2-40B4-BE49-F238E27FC236}">
                <a16:creationId xmlns:a16="http://schemas.microsoft.com/office/drawing/2014/main" id="{77AE0F2C-EA8C-464E-93BE-01459B55A6CD}"/>
              </a:ext>
            </a:extLst>
          </p:cNvPr>
          <p:cNvSpPr>
            <a:spLocks noGrp="1"/>
          </p:cNvSpPr>
          <p:nvPr/>
        </p:nvSpPr>
        <p:spPr>
          <a:xfrm>
            <a:off x="685800" y="3609975"/>
            <a:ext cx="3429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先分别计算子符号</a:t>
            </a:r>
          </a:p>
        </p:txBody>
      </p:sp>
      <p:sp>
        <p:nvSpPr>
          <p:cNvPr id="9" name="known">
            <a:extLst>
              <a:ext uri="{FF2B5EF4-FFF2-40B4-BE49-F238E27FC236}">
                <a16:creationId xmlns:a16="http://schemas.microsoft.com/office/drawing/2014/main" id="{0CC0B42D-9F66-4EDA-8710-430A52C5F7E9}"/>
              </a:ext>
            </a:extLst>
          </p:cNvPr>
          <p:cNvSpPr>
            <a:spLocks noGrp="1"/>
          </p:cNvSpPr>
          <p:nvPr/>
        </p:nvSpPr>
        <p:spPr>
          <a:xfrm>
            <a:off x="685800" y="3933825"/>
            <a:ext cx="3476625" cy="71437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FIRST(a) = { PUBLIC, PRIVATE, ε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FIRST(b) = { STATIC, ε }</a:t>
            </a:r>
          </a:p>
        </p:txBody>
      </p:sp>
      <p:sp>
        <p:nvSpPr>
          <p:cNvPr id="10" name="process-label">
            <a:extLst>
              <a:ext uri="{FF2B5EF4-FFF2-40B4-BE49-F238E27FC236}">
                <a16:creationId xmlns:a16="http://schemas.microsoft.com/office/drawing/2014/main" id="{B00CC9F7-8496-4727-BDC5-764E1BD1073C}"/>
              </a:ext>
            </a:extLst>
          </p:cNvPr>
          <p:cNvSpPr>
            <a:spLocks noGrp="1"/>
          </p:cNvSpPr>
          <p:nvPr/>
        </p:nvSpPr>
        <p:spPr>
          <a:xfrm>
            <a:off x="4762500" y="1752600"/>
            <a:ext cx="3619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逐项扫描 s → a b</a:t>
            </a:r>
          </a:p>
        </p:txBody>
      </p:sp>
      <p:sp>
        <p:nvSpPr>
          <p:cNvPr id="11" name="step-1-num">
            <a:extLst>
              <a:ext uri="{FF2B5EF4-FFF2-40B4-BE49-F238E27FC236}">
                <a16:creationId xmlns:a16="http://schemas.microsoft.com/office/drawing/2014/main" id="{75A88BC1-F62A-4A36-B797-33DFA29C1445}"/>
              </a:ext>
            </a:extLst>
          </p:cNvPr>
          <p:cNvSpPr>
            <a:spLocks noGrp="1"/>
          </p:cNvSpPr>
          <p:nvPr/>
        </p:nvSpPr>
        <p:spPr>
          <a:xfrm>
            <a:off x="4762500" y="21336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12" name="step-1-title">
            <a:extLst>
              <a:ext uri="{FF2B5EF4-FFF2-40B4-BE49-F238E27FC236}">
                <a16:creationId xmlns:a16="http://schemas.microsoft.com/office/drawing/2014/main" id="{41027940-C580-4D05-ACB5-57919533AB76}"/>
              </a:ext>
            </a:extLst>
          </p:cNvPr>
          <p:cNvSpPr>
            <a:spLocks noGrp="1"/>
          </p:cNvSpPr>
          <p:nvPr/>
        </p:nvSpPr>
        <p:spPr>
          <a:xfrm>
            <a:off x="5314950" y="2114550"/>
            <a:ext cx="3143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先看 a</a:t>
            </a:r>
          </a:p>
        </p:txBody>
      </p:sp>
      <p:sp>
        <p:nvSpPr>
          <p:cNvPr id="13" name="step-1-body">
            <a:extLst>
              <a:ext uri="{FF2B5EF4-FFF2-40B4-BE49-F238E27FC236}">
                <a16:creationId xmlns:a16="http://schemas.microsoft.com/office/drawing/2014/main" id="{1E017055-2407-498F-BB21-6344ACD99C8D}"/>
              </a:ext>
            </a:extLst>
          </p:cNvPr>
          <p:cNvSpPr>
            <a:spLocks noGrp="1"/>
          </p:cNvSpPr>
          <p:nvPr/>
        </p:nvSpPr>
        <p:spPr>
          <a:xfrm>
            <a:off x="5314950" y="2409825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加入 { PUBLIC, PRIVATE }。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因为 a 可为空，继续查看 b。</a:t>
            </a:r>
          </a:p>
        </p:txBody>
      </p:sp>
      <p:sp>
        <p:nvSpPr>
          <p:cNvPr id="14" name="step-2-num">
            <a:extLst>
              <a:ext uri="{FF2B5EF4-FFF2-40B4-BE49-F238E27FC236}">
                <a16:creationId xmlns:a16="http://schemas.microsoft.com/office/drawing/2014/main" id="{376AEA87-DA20-48F0-9E35-01AAEE33347E}"/>
              </a:ext>
            </a:extLst>
          </p:cNvPr>
          <p:cNvSpPr>
            <a:spLocks noGrp="1"/>
          </p:cNvSpPr>
          <p:nvPr/>
        </p:nvSpPr>
        <p:spPr>
          <a:xfrm>
            <a:off x="4762500" y="3133725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2D7C93"/>
                </a:solidFill>
              </a:defRPr>
            </a:pPr>
            <a:r>
              <a:rPr sz="1350" b="1">
                <a:solidFill>
                  <a:srgbClr val="2D7C93"/>
                </a:solidFill>
              </a:rPr>
              <a:t>2</a:t>
            </a:r>
          </a:p>
        </p:txBody>
      </p:sp>
      <p:sp>
        <p:nvSpPr>
          <p:cNvPr id="15" name="step-2-title">
            <a:extLst>
              <a:ext uri="{FF2B5EF4-FFF2-40B4-BE49-F238E27FC236}">
                <a16:creationId xmlns:a16="http://schemas.microsoft.com/office/drawing/2014/main" id="{376084C1-9304-4445-9D6C-74AECD9B9DDF}"/>
              </a:ext>
            </a:extLst>
          </p:cNvPr>
          <p:cNvSpPr>
            <a:spLocks noGrp="1"/>
          </p:cNvSpPr>
          <p:nvPr/>
        </p:nvSpPr>
        <p:spPr>
          <a:xfrm>
            <a:off x="5314950" y="3114675"/>
            <a:ext cx="3143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 b="1">
                <a:solidFill>
                  <a:srgbClr val="2D7C93"/>
                </a:solidFill>
              </a:defRPr>
            </a:pPr>
            <a:r>
              <a:rPr sz="1350" b="1">
                <a:solidFill>
                  <a:srgbClr val="2D7C93"/>
                </a:solidFill>
              </a:rPr>
              <a:t>再看 b</a:t>
            </a:r>
          </a:p>
        </p:txBody>
      </p:sp>
      <p:sp>
        <p:nvSpPr>
          <p:cNvPr id="16" name="step-2-body">
            <a:extLst>
              <a:ext uri="{FF2B5EF4-FFF2-40B4-BE49-F238E27FC236}">
                <a16:creationId xmlns:a16="http://schemas.microsoft.com/office/drawing/2014/main" id="{96044F81-E18D-4616-9943-353C5FA92B15}"/>
              </a:ext>
            </a:extLst>
          </p:cNvPr>
          <p:cNvSpPr>
            <a:spLocks noGrp="1"/>
          </p:cNvSpPr>
          <p:nvPr/>
        </p:nvSpPr>
        <p:spPr>
          <a:xfrm>
            <a:off x="5314950" y="3409950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加入 { STATIC }。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因为 b 也可为空，右侧可以整体为空。</a:t>
            </a:r>
          </a:p>
        </p:txBody>
      </p:sp>
      <p:sp>
        <p:nvSpPr>
          <p:cNvPr id="17" name="result">
            <a:extLst>
              <a:ext uri="{FF2B5EF4-FFF2-40B4-BE49-F238E27FC236}">
                <a16:creationId xmlns:a16="http://schemas.microsoft.com/office/drawing/2014/main" id="{50B20B2E-9072-459B-8B76-56B24E15D907}"/>
              </a:ext>
            </a:extLst>
          </p:cNvPr>
          <p:cNvSpPr>
            <a:spLocks noGrp="1"/>
          </p:cNvSpPr>
          <p:nvPr/>
        </p:nvSpPr>
        <p:spPr>
          <a:xfrm>
            <a:off x="4762500" y="4133850"/>
            <a:ext cx="3695700" cy="5143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15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215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FIRST(s) = { PUBLIC, PRIVATE,</a:t>
            </a:r>
          </a:p>
          <a:p>
            <a:pPr algn="ctr">
              <a:buNone/>
              <a:defRPr sz="1215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215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             STATIC, ε }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325" b="1">
                <a:solidFill>
                  <a:srgbClr val="C4384D"/>
                </a:solidFill>
              </a:defRPr>
            </a:pPr>
            <a:r>
              <a:rPr sz="232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有了 FIRST，就能在递归前排除错误分支吗？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FEBBBCE-9E16-527A-0EE3-E5839422D847}" type="slidenum">
              <a:t>30</a:t>
            </a:fld>
            <a:endParaRPr/>
          </a:p>
        </p:txBody>
      </p:sp>
      <p:sp>
        <p:nvSpPr>
          <p:cNvPr id="5" name="first-limit-subtitle">
            <a:extLst>
              <a:ext uri="{FF2B5EF4-FFF2-40B4-BE49-F238E27FC236}">
                <a16:creationId xmlns:a16="http://schemas.microsoft.com/office/drawing/2014/main" id="{E7C44A93-FA17-43A3-A663-4F0D8C1D5DDD}"/>
              </a:ext>
            </a:extLst>
          </p:cNvPr>
          <p:cNvSpPr>
            <a:spLocks noGrp="1"/>
          </p:cNvSpPr>
          <p:nvPr/>
        </p:nvSpPr>
        <p:spPr>
          <a:xfrm>
            <a:off x="866775" y="1238250"/>
            <a:ext cx="752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答案：对非空分支可以；但 ε 分支没有可供 FIRST 匹配的 Token。</a:t>
            </a:r>
          </a:p>
        </p:txBody>
      </p:sp>
      <p:sp>
        <p:nvSpPr>
          <p:cNvPr id="6" name="first-works-label">
            <a:extLst>
              <a:ext uri="{FF2B5EF4-FFF2-40B4-BE49-F238E27FC236}">
                <a16:creationId xmlns:a16="http://schemas.microsoft.com/office/drawing/2014/main" id="{76121138-A9BB-4FA7-B84B-9079A85EDE99}"/>
              </a:ext>
            </a:extLst>
          </p:cNvPr>
          <p:cNvSpPr>
            <a:spLocks noGrp="1"/>
          </p:cNvSpPr>
          <p:nvPr/>
        </p:nvSpPr>
        <p:spPr>
          <a:xfrm>
            <a:off x="666750" y="1781175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可以：FIRST 直接排除错误分支</a:t>
            </a:r>
          </a:p>
        </p:txBody>
      </p:sp>
      <p:sp>
        <p:nvSpPr>
          <p:cNvPr id="7" name="first-works-grammar">
            <a:extLst>
              <a:ext uri="{FF2B5EF4-FFF2-40B4-BE49-F238E27FC236}">
                <a16:creationId xmlns:a16="http://schemas.microsoft.com/office/drawing/2014/main" id="{22638243-772B-431A-B0D6-7916ABAEB579}"/>
              </a:ext>
            </a:extLst>
          </p:cNvPr>
          <p:cNvSpPr>
            <a:spLocks noGrp="1"/>
          </p:cNvSpPr>
          <p:nvPr/>
        </p:nvSpPr>
        <p:spPr>
          <a:xfrm>
            <a:off x="666750" y="2114550"/>
            <a:ext cx="3667125" cy="6096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PUBLIC | PRIVATE | ε</a:t>
            </a:r>
          </a:p>
        </p:txBody>
      </p:sp>
      <p:sp>
        <p:nvSpPr>
          <p:cNvPr id="8" name="first-works-current">
            <a:extLst>
              <a:ext uri="{FF2B5EF4-FFF2-40B4-BE49-F238E27FC236}">
                <a16:creationId xmlns:a16="http://schemas.microsoft.com/office/drawing/2014/main" id="{9903844A-A2FE-4CDC-B27F-666271624332}"/>
              </a:ext>
            </a:extLst>
          </p:cNvPr>
          <p:cNvSpPr>
            <a:spLocks noGrp="1"/>
          </p:cNvSpPr>
          <p:nvPr/>
        </p:nvSpPr>
        <p:spPr>
          <a:xfrm>
            <a:off x="666750" y="2886075"/>
            <a:ext cx="3667125" cy="4762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88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388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current = PUBLIC</a:t>
            </a:r>
          </a:p>
        </p:txBody>
      </p:sp>
      <p:sp>
        <p:nvSpPr>
          <p:cNvPr id="9" name="first-works-body">
            <a:extLst>
              <a:ext uri="{FF2B5EF4-FFF2-40B4-BE49-F238E27FC236}">
                <a16:creationId xmlns:a16="http://schemas.microsoft.com/office/drawing/2014/main" id="{8C693923-E2B3-4CAD-BB48-92AC32945D81}"/>
              </a:ext>
            </a:extLst>
          </p:cNvPr>
          <p:cNvSpPr>
            <a:spLocks noGrp="1"/>
          </p:cNvSpPr>
          <p:nvPr/>
        </p:nvSpPr>
        <p:spPr>
          <a:xfrm>
            <a:off x="790575" y="3543300"/>
            <a:ext cx="342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PUBLIC 属于该分支的 FIRST。</a:t>
            </a:r>
          </a:p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直接选择 a → PUBLIC，排除其余分支。</a:t>
            </a:r>
          </a:p>
        </p:txBody>
      </p:sp>
      <p:sp>
        <p:nvSpPr>
          <p:cNvPr id="10" name="first-fails-label">
            <a:extLst>
              <a:ext uri="{FF2B5EF4-FFF2-40B4-BE49-F238E27FC236}">
                <a16:creationId xmlns:a16="http://schemas.microsoft.com/office/drawing/2014/main" id="{DEC90AC0-8E7B-4722-89FA-29B57153F828}"/>
              </a:ext>
            </a:extLst>
          </p:cNvPr>
          <p:cNvSpPr>
            <a:spLocks noGrp="1"/>
          </p:cNvSpPr>
          <p:nvPr/>
        </p:nvSpPr>
        <p:spPr>
          <a:xfrm>
            <a:off x="4810125" y="1781175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还不够：ε 分支没有开头 Token</a:t>
            </a:r>
          </a:p>
        </p:txBody>
      </p:sp>
      <p:sp>
        <p:nvSpPr>
          <p:cNvPr id="11" name="first-fails-current">
            <a:extLst>
              <a:ext uri="{FF2B5EF4-FFF2-40B4-BE49-F238E27FC236}">
                <a16:creationId xmlns:a16="http://schemas.microsoft.com/office/drawing/2014/main" id="{9D4E1EE0-FF32-4A3B-9C9C-AB170C6876D6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67125" cy="4762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88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388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current = STATIC</a:t>
            </a:r>
          </a:p>
        </p:txBody>
      </p:sp>
      <p:sp>
        <p:nvSpPr>
          <p:cNvPr id="12" name="first-fails-body">
            <a:extLst>
              <a:ext uri="{FF2B5EF4-FFF2-40B4-BE49-F238E27FC236}">
                <a16:creationId xmlns:a16="http://schemas.microsoft.com/office/drawing/2014/main" id="{674D6D51-903B-4343-B339-55216B9C8B07}"/>
              </a:ext>
            </a:extLst>
          </p:cNvPr>
          <p:cNvSpPr>
            <a:spLocks noGrp="1"/>
          </p:cNvSpPr>
          <p:nvPr/>
        </p:nvSpPr>
        <p:spPr>
          <a:xfrm>
            <a:off x="4933950" y="2781300"/>
            <a:ext cx="34290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STATIC不在a的FIRST集合中，</a:t>
            </a:r>
          </a:p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看起来像是匹配失败了。</a:t>
            </a:r>
          </a:p>
          <a:p>
            <a:endParaRPr sz="1290">
              <a:solidFill>
                <a:srgbClr val="454545"/>
              </a:solidFill>
            </a:endParaRPr>
          </a:p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但正确选择其实是： a → ε，</a:t>
            </a:r>
          </a:p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随后由 b 消费 STATIC。</a:t>
            </a:r>
          </a:p>
        </p:txBody>
      </p:sp>
      <p:sp>
        <p:nvSpPr>
          <p:cNvPr id="13" name="first-limit-question">
            <a:extLst>
              <a:ext uri="{FF2B5EF4-FFF2-40B4-BE49-F238E27FC236}">
                <a16:creationId xmlns:a16="http://schemas.microsoft.com/office/drawing/2014/main" id="{AF329F13-6C27-4625-8DB3-7897EDFD150A}"/>
              </a:ext>
            </a:extLst>
          </p:cNvPr>
          <p:cNvSpPr>
            <a:spLocks noGrp="1"/>
          </p:cNvSpPr>
          <p:nvPr/>
        </p:nvSpPr>
        <p:spPr>
          <a:xfrm>
            <a:off x="1666875" y="4362450"/>
            <a:ext cx="5810250" cy="4953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选择 ε 时，还需要知道：哪些 Token 可以合法地紧跟在 a 后面？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引入FOLLOW：一个非终结符结束后，允许看到什么？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172A7C5-A0CC-7B36-F236-345181E6AD72}" type="slidenum">
              <a:t>31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0F9E6BE2-B2F6-49A5-BDBA-DC955A098F7A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FOLLOW(A) 收集可能紧跟在 A 后面的终结符；$ 表示 Token 序列已经结束。</a:t>
            </a:r>
          </a:p>
        </p:txBody>
      </p:sp>
      <p:sp>
        <p:nvSpPr>
          <p:cNvPr id="6" name="follow-grammar-label">
            <a:extLst>
              <a:ext uri="{FF2B5EF4-FFF2-40B4-BE49-F238E27FC236}">
                <a16:creationId xmlns:a16="http://schemas.microsoft.com/office/drawing/2014/main" id="{91E40995-74E6-4EFA-81CD-93FF2B799DB8}"/>
              </a:ext>
            </a:extLst>
          </p:cNvPr>
          <p:cNvSpPr>
            <a:spLocks noGrp="1"/>
          </p:cNvSpPr>
          <p:nvPr/>
        </p:nvSpPr>
        <p:spPr>
          <a:xfrm>
            <a:off x="685800" y="1762125"/>
            <a:ext cx="3429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从 s → a b 直接观察</a:t>
            </a:r>
          </a:p>
        </p:txBody>
      </p:sp>
      <p:sp>
        <p:nvSpPr>
          <p:cNvPr id="7" name="follow-grammar">
            <a:extLst>
              <a:ext uri="{FF2B5EF4-FFF2-40B4-BE49-F238E27FC236}">
                <a16:creationId xmlns:a16="http://schemas.microsoft.com/office/drawing/2014/main" id="{1ABDA048-CF6C-43EF-BB6F-1F8E261D9B63}"/>
              </a:ext>
            </a:extLst>
          </p:cNvPr>
          <p:cNvSpPr>
            <a:spLocks noGrp="1"/>
          </p:cNvSpPr>
          <p:nvPr/>
        </p:nvSpPr>
        <p:spPr>
          <a:xfrm>
            <a:off x="685800" y="2085975"/>
            <a:ext cx="3476625" cy="12954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 → a b</a:t>
            </a:r>
          </a:p>
          <a:p>
            <a:endParaRPr sz="135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PUBLIC | PRIVATE | ε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 → STATIC | ε</a:t>
            </a:r>
          </a:p>
        </p:txBody>
      </p:sp>
      <p:sp>
        <p:nvSpPr>
          <p:cNvPr id="8" name="follow-a-text">
            <a:extLst>
              <a:ext uri="{FF2B5EF4-FFF2-40B4-BE49-F238E27FC236}">
                <a16:creationId xmlns:a16="http://schemas.microsoft.com/office/drawing/2014/main" id="{F2AAE5AA-5085-4D85-A02D-30E78A592D72}"/>
              </a:ext>
            </a:extLst>
          </p:cNvPr>
          <p:cNvSpPr>
            <a:spLocks noGrp="1"/>
          </p:cNvSpPr>
          <p:nvPr/>
        </p:nvSpPr>
        <p:spPr>
          <a:xfrm>
            <a:off x="4667250" y="1781175"/>
            <a:ext cx="3714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a 之后是 b：</a:t>
            </a:r>
          </a:p>
          <a:p>
            <a:pPr algn="l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b 能以 STATIC 开始</a:t>
            </a:r>
          </a:p>
        </p:txBody>
      </p:sp>
      <p:sp>
        <p:nvSpPr>
          <p:cNvPr id="9" name="follow-a-static">
            <a:extLst>
              <a:ext uri="{FF2B5EF4-FFF2-40B4-BE49-F238E27FC236}">
                <a16:creationId xmlns:a16="http://schemas.microsoft.com/office/drawing/2014/main" id="{78D67B1D-8686-4697-9F8B-A339E6B54ACE}"/>
              </a:ext>
            </a:extLst>
          </p:cNvPr>
          <p:cNvSpPr>
            <a:spLocks noGrp="1"/>
          </p:cNvSpPr>
          <p:nvPr/>
        </p:nvSpPr>
        <p:spPr>
          <a:xfrm>
            <a:off x="4667250" y="2638425"/>
            <a:ext cx="3714750" cy="4572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STATIC ∈ FOLLOW(a)</a:t>
            </a:r>
          </a:p>
        </p:txBody>
      </p:sp>
      <p:sp>
        <p:nvSpPr>
          <p:cNvPr id="10" name="follow-nullable-text">
            <a:extLst>
              <a:ext uri="{FF2B5EF4-FFF2-40B4-BE49-F238E27FC236}">
                <a16:creationId xmlns:a16="http://schemas.microsoft.com/office/drawing/2014/main" id="{EBCF830A-73C3-45D2-B437-0E7DCBD613AD}"/>
              </a:ext>
            </a:extLst>
          </p:cNvPr>
          <p:cNvSpPr>
            <a:spLocks noGrp="1"/>
          </p:cNvSpPr>
          <p:nvPr/>
        </p:nvSpPr>
        <p:spPr>
          <a:xfrm>
            <a:off x="4667250" y="3276600"/>
            <a:ext cx="3714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13" b="1">
                <a:solidFill>
                  <a:srgbClr val="454545"/>
                </a:solidFill>
              </a:defRPr>
            </a:pPr>
            <a:r>
              <a:rPr sz="1313" b="1">
                <a:solidFill>
                  <a:srgbClr val="454545"/>
                </a:solidFill>
              </a:rPr>
              <a:t>b 还可以为空：</a:t>
            </a:r>
          </a:p>
          <a:p>
            <a:pPr algn="l">
              <a:buNone/>
              <a:defRPr sz="1313" b="1">
                <a:solidFill>
                  <a:srgbClr val="454545"/>
                </a:solidFill>
              </a:defRPr>
            </a:pPr>
            <a:r>
              <a:rPr sz="1313" b="1">
                <a:solidFill>
                  <a:srgbClr val="454545"/>
                </a:solidFill>
              </a:rPr>
              <a:t>因此 s 结束处的 $ 也可能紧跟 a</a:t>
            </a:r>
          </a:p>
        </p:txBody>
      </p:sp>
      <p:sp>
        <p:nvSpPr>
          <p:cNvPr id="11" name="follow-eof">
            <a:extLst>
              <a:ext uri="{FF2B5EF4-FFF2-40B4-BE49-F238E27FC236}">
                <a16:creationId xmlns:a16="http://schemas.microsoft.com/office/drawing/2014/main" id="{2E66BA4F-D358-4FF8-B410-854BF4CF0C80}"/>
              </a:ext>
            </a:extLst>
          </p:cNvPr>
          <p:cNvSpPr>
            <a:spLocks noGrp="1"/>
          </p:cNvSpPr>
          <p:nvPr/>
        </p:nvSpPr>
        <p:spPr>
          <a:xfrm>
            <a:off x="4667250" y="4029075"/>
            <a:ext cx="3714750" cy="4572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60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260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$ ∈ FOLLOW(a),  $ ∈ FOLLOW(b)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FOLLOW 的计算规则：查看非终结符右侧的后缀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6C3428B-053E-6B4E-39FF-75B44F3F33F6}" type="slidenum">
              <a:t>32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DD9B7536-4DD2-45C9-AFE9-3E82FBA14998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对产生式 A → α B β，关键是 β 能否为空。</a:t>
            </a:r>
          </a:p>
        </p:txBody>
      </p:sp>
      <p:sp>
        <p:nvSpPr>
          <p:cNvPr id="6" name="follow-base-label">
            <a:extLst>
              <a:ext uri="{FF2B5EF4-FFF2-40B4-BE49-F238E27FC236}">
                <a16:creationId xmlns:a16="http://schemas.microsoft.com/office/drawing/2014/main" id="{6BA88BBC-10E2-4041-B1B9-9577DAAD3412}"/>
              </a:ext>
            </a:extLst>
          </p:cNvPr>
          <p:cNvSpPr>
            <a:spLocks noGrp="1"/>
          </p:cNvSpPr>
          <p:nvPr/>
        </p:nvSpPr>
        <p:spPr>
          <a:xfrm>
            <a:off x="666750" y="1752600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基础情况</a:t>
            </a:r>
          </a:p>
        </p:txBody>
      </p:sp>
      <p:sp>
        <p:nvSpPr>
          <p:cNvPr id="7" name="follow-base">
            <a:extLst>
              <a:ext uri="{FF2B5EF4-FFF2-40B4-BE49-F238E27FC236}">
                <a16:creationId xmlns:a16="http://schemas.microsoft.com/office/drawing/2014/main" id="{AA314409-A2F5-443E-B5E5-26621D25C23F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7810500" cy="5524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若 S 是开始符号：$ ∈ FOLLOW(S)</a:t>
            </a:r>
          </a:p>
        </p:txBody>
      </p:sp>
      <p:sp>
        <p:nvSpPr>
          <p:cNvPr id="8" name="follow-case1-label">
            <a:extLst>
              <a:ext uri="{FF2B5EF4-FFF2-40B4-BE49-F238E27FC236}">
                <a16:creationId xmlns:a16="http://schemas.microsoft.com/office/drawing/2014/main" id="{A92E9A1E-5D73-4EF6-96E1-7C18C2784870}"/>
              </a:ext>
            </a:extLst>
          </p:cNvPr>
          <p:cNvSpPr>
            <a:spLocks noGrp="1"/>
          </p:cNvSpPr>
          <p:nvPr/>
        </p:nvSpPr>
        <p:spPr>
          <a:xfrm>
            <a:off x="666750" y="2847975"/>
            <a:ext cx="3667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情况一：β 能以 Token t 开始</a:t>
            </a:r>
          </a:p>
        </p:txBody>
      </p:sp>
      <p:sp>
        <p:nvSpPr>
          <p:cNvPr id="9" name="follow-case1">
            <a:extLst>
              <a:ext uri="{FF2B5EF4-FFF2-40B4-BE49-F238E27FC236}">
                <a16:creationId xmlns:a16="http://schemas.microsoft.com/office/drawing/2014/main" id="{FBF12490-E0A5-4FD4-8C29-50ACC93A66F3}"/>
              </a:ext>
            </a:extLst>
          </p:cNvPr>
          <p:cNvSpPr>
            <a:spLocks noGrp="1"/>
          </p:cNvSpPr>
          <p:nvPr/>
        </p:nvSpPr>
        <p:spPr>
          <a:xfrm>
            <a:off x="666750" y="3181350"/>
            <a:ext cx="3667125" cy="12573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α B β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FIRST(β) − {ε} ⊆ FOLLOW(B)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β 最先可能出现的 Token，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也可能紧跟在 B 之后。</a:t>
            </a:r>
          </a:p>
        </p:txBody>
      </p:sp>
      <p:sp>
        <p:nvSpPr>
          <p:cNvPr id="10" name="follow-case2-label">
            <a:extLst>
              <a:ext uri="{FF2B5EF4-FFF2-40B4-BE49-F238E27FC236}">
                <a16:creationId xmlns:a16="http://schemas.microsoft.com/office/drawing/2014/main" id="{16E1EB58-4EC9-4211-A279-CA340CAFEF00}"/>
              </a:ext>
            </a:extLst>
          </p:cNvPr>
          <p:cNvSpPr>
            <a:spLocks noGrp="1"/>
          </p:cNvSpPr>
          <p:nvPr/>
        </p:nvSpPr>
        <p:spPr>
          <a:xfrm>
            <a:off x="4810125" y="2847975"/>
            <a:ext cx="3667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情况二：β 可以整体为空</a:t>
            </a:r>
          </a:p>
        </p:txBody>
      </p:sp>
      <p:sp>
        <p:nvSpPr>
          <p:cNvPr id="11" name="follow-case2">
            <a:extLst>
              <a:ext uri="{FF2B5EF4-FFF2-40B4-BE49-F238E27FC236}">
                <a16:creationId xmlns:a16="http://schemas.microsoft.com/office/drawing/2014/main" id="{A57C886A-FE36-49A7-AB38-477F0DFE0263}"/>
              </a:ext>
            </a:extLst>
          </p:cNvPr>
          <p:cNvSpPr>
            <a:spLocks noGrp="1"/>
          </p:cNvSpPr>
          <p:nvPr/>
        </p:nvSpPr>
        <p:spPr>
          <a:xfrm>
            <a:off x="4810125" y="3181350"/>
            <a:ext cx="3667125" cy="12573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若 β ⇒* ε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FOLLOW(A) ⊆ FOLLOW(B)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β 消失后，原本跟在 A 后面的 Token，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会直接跟在 B 后面。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>
                <a:solidFill>
                  <a:srgbClr val="C4384D"/>
                </a:solidFill>
                <a:latin typeface="Arial"/>
                <a:ea typeface="Arial"/>
                <a:cs typeface="Arial"/>
              </a:rPr>
              <a:t>回到</a:t>
            </a: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例子：b 可为空，因此 FOLLOW(s) 还要传给 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9F9B2FD-F323-2D0A-D581-D6E61055F9A8}" type="slidenum">
              <a:t>33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BB980CF5-9B16-422E-A9A9-98A8ADE58CB0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仍考虑 s → a b。</a:t>
            </a:r>
          </a:p>
        </p:txBody>
      </p:sp>
      <p:sp>
        <p:nvSpPr>
          <p:cNvPr id="6" name="calc-known-label">
            <a:extLst>
              <a:ext uri="{FF2B5EF4-FFF2-40B4-BE49-F238E27FC236}">
                <a16:creationId xmlns:a16="http://schemas.microsoft.com/office/drawing/2014/main" id="{4CE3CB98-1945-4D31-B43D-6F554EE94820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33337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已知</a:t>
            </a:r>
          </a:p>
        </p:txBody>
      </p:sp>
      <p:sp>
        <p:nvSpPr>
          <p:cNvPr id="7" name="calc-known">
            <a:extLst>
              <a:ext uri="{FF2B5EF4-FFF2-40B4-BE49-F238E27FC236}">
                <a16:creationId xmlns:a16="http://schemas.microsoft.com/office/drawing/2014/main" id="{F8DBA4A5-D97D-4999-AFCB-49628C10339A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3476625" cy="10668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FOLLOW(s) = { $ }</a:t>
            </a:r>
          </a:p>
          <a:p>
            <a:endParaRPr sz="135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FIRST(b) = { STATIC, ε }</a:t>
            </a:r>
          </a:p>
        </p:txBody>
      </p:sp>
      <p:sp>
        <p:nvSpPr>
          <p:cNvPr id="8" name="calc-b-label">
            <a:extLst>
              <a:ext uri="{FF2B5EF4-FFF2-40B4-BE49-F238E27FC236}">
                <a16:creationId xmlns:a16="http://schemas.microsoft.com/office/drawing/2014/main" id="{DFD15D73-DB67-4B6F-9564-FBDF98084EC2}"/>
              </a:ext>
            </a:extLst>
          </p:cNvPr>
          <p:cNvSpPr>
            <a:spLocks noGrp="1"/>
          </p:cNvSpPr>
          <p:nvPr/>
        </p:nvSpPr>
        <p:spPr>
          <a:xfrm>
            <a:off x="685800" y="3400425"/>
            <a:ext cx="3476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b 位于产生式末尾</a:t>
            </a:r>
          </a:p>
        </p:txBody>
      </p:sp>
      <p:sp>
        <p:nvSpPr>
          <p:cNvPr id="9" name="calc-b">
            <a:extLst>
              <a:ext uri="{FF2B5EF4-FFF2-40B4-BE49-F238E27FC236}">
                <a16:creationId xmlns:a16="http://schemas.microsoft.com/office/drawing/2014/main" id="{26A29E61-62CD-42FE-8562-F8848BC28A8D}"/>
              </a:ext>
            </a:extLst>
          </p:cNvPr>
          <p:cNvSpPr>
            <a:spLocks noGrp="1"/>
          </p:cNvSpPr>
          <p:nvPr/>
        </p:nvSpPr>
        <p:spPr>
          <a:xfrm>
            <a:off x="685800" y="3724275"/>
            <a:ext cx="3476625" cy="71437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FOLLOW(b) ⊇ FOLLOW(s)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FOLLOW(b) = { $ }</a:t>
            </a:r>
          </a:p>
        </p:txBody>
      </p:sp>
      <p:sp>
        <p:nvSpPr>
          <p:cNvPr id="10" name="calc-a-label">
            <a:extLst>
              <a:ext uri="{FF2B5EF4-FFF2-40B4-BE49-F238E27FC236}">
                <a16:creationId xmlns:a16="http://schemas.microsoft.com/office/drawing/2014/main" id="{1BC2D14C-8F2E-4ACF-AAE6-50423C81C08F}"/>
              </a:ext>
            </a:extLst>
          </p:cNvPr>
          <p:cNvSpPr>
            <a:spLocks noGrp="1"/>
          </p:cNvSpPr>
          <p:nvPr/>
        </p:nvSpPr>
        <p:spPr>
          <a:xfrm>
            <a:off x="4762500" y="1752600"/>
            <a:ext cx="3619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计算 FOLLOW(a)</a:t>
            </a:r>
          </a:p>
        </p:txBody>
      </p:sp>
      <p:sp>
        <p:nvSpPr>
          <p:cNvPr id="11" name="calc-a-step1">
            <a:extLst>
              <a:ext uri="{FF2B5EF4-FFF2-40B4-BE49-F238E27FC236}">
                <a16:creationId xmlns:a16="http://schemas.microsoft.com/office/drawing/2014/main" id="{495DEAB2-70A0-4E82-B280-48A6536474EB}"/>
              </a:ext>
            </a:extLst>
          </p:cNvPr>
          <p:cNvSpPr>
            <a:spLocks noGrp="1"/>
          </p:cNvSpPr>
          <p:nvPr/>
        </p:nvSpPr>
        <p:spPr>
          <a:xfrm>
            <a:off x="4762500" y="2133600"/>
            <a:ext cx="366712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1. 先看右侧后缀 b</a:t>
            </a:r>
          </a:p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   加入 FIRST(b) − { ε } = { STATIC }</a:t>
            </a:r>
          </a:p>
        </p:txBody>
      </p:sp>
      <p:sp>
        <p:nvSpPr>
          <p:cNvPr id="12" name="calc-a-step2">
            <a:extLst>
              <a:ext uri="{FF2B5EF4-FFF2-40B4-BE49-F238E27FC236}">
                <a16:creationId xmlns:a16="http://schemas.microsoft.com/office/drawing/2014/main" id="{96C90C0A-9CAC-43E6-A76C-6C690B47C487}"/>
              </a:ext>
            </a:extLst>
          </p:cNvPr>
          <p:cNvSpPr>
            <a:spLocks noGrp="1"/>
          </p:cNvSpPr>
          <p:nvPr/>
        </p:nvSpPr>
        <p:spPr>
          <a:xfrm>
            <a:off x="4762500" y="2895600"/>
            <a:ext cx="3667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2. b 可以为空</a:t>
            </a:r>
          </a:p>
          <a:p>
            <a:pPr algn="l">
              <a:buNone/>
              <a:defRPr sz="1290">
                <a:solidFill>
                  <a:srgbClr val="454545"/>
                </a:solidFill>
              </a:defRPr>
            </a:pPr>
            <a:r>
              <a:rPr sz="1290">
                <a:solidFill>
                  <a:srgbClr val="454545"/>
                </a:solidFill>
              </a:rPr>
              <a:t>   再加入 FOLLOW(s) = { $ }</a:t>
            </a:r>
          </a:p>
        </p:txBody>
      </p:sp>
      <p:sp>
        <p:nvSpPr>
          <p:cNvPr id="13" name="calc-a-result">
            <a:extLst>
              <a:ext uri="{FF2B5EF4-FFF2-40B4-BE49-F238E27FC236}">
                <a16:creationId xmlns:a16="http://schemas.microsoft.com/office/drawing/2014/main" id="{B575E100-D9EA-4AF7-A1A2-EA762382533C}"/>
              </a:ext>
            </a:extLst>
          </p:cNvPr>
          <p:cNvSpPr>
            <a:spLocks noGrp="1"/>
          </p:cNvSpPr>
          <p:nvPr/>
        </p:nvSpPr>
        <p:spPr>
          <a:xfrm>
            <a:off x="4762500" y="3848100"/>
            <a:ext cx="3667125" cy="5905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FOLLOW(a) = { STATIC, $ }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FOLLOW 给出了 ε 分支的合法选择条件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6C2EC43-E3B9-C9B0-67FF-5447EB7F3925}" type="slidenum">
              <a:t>34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3442A759-458F-4212-9A29-76BB3D9CDF74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current 不在非空分支的 FIRST 中，但在 FOLLOW 中时，选择 ε。</a:t>
            </a:r>
          </a:p>
        </p:txBody>
      </p:sp>
      <p:sp>
        <p:nvSpPr>
          <p:cNvPr id="6" name="choice-head-left">
            <a:extLst>
              <a:ext uri="{FF2B5EF4-FFF2-40B4-BE49-F238E27FC236}">
                <a16:creationId xmlns:a16="http://schemas.microsoft.com/office/drawing/2014/main" id="{CD933766-F3DC-40D4-BFC3-6885BB06E888}"/>
              </a:ext>
            </a:extLst>
          </p:cNvPr>
          <p:cNvSpPr>
            <a:spLocks noGrp="1"/>
          </p:cNvSpPr>
          <p:nvPr/>
        </p:nvSpPr>
        <p:spPr>
          <a:xfrm>
            <a:off x="1000125" y="1752600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 b="1">
                <a:solidFill>
                  <a:srgbClr val="777777"/>
                </a:solidFill>
              </a:defRPr>
            </a:pPr>
            <a:r>
              <a:rPr sz="1275" b="1">
                <a:solidFill>
                  <a:srgbClr val="777777"/>
                </a:solidFill>
              </a:rPr>
              <a:t>current</a:t>
            </a:r>
          </a:p>
        </p:txBody>
      </p:sp>
      <p:sp>
        <p:nvSpPr>
          <p:cNvPr id="7" name="choice-head-right">
            <a:extLst>
              <a:ext uri="{FF2B5EF4-FFF2-40B4-BE49-F238E27FC236}">
                <a16:creationId xmlns:a16="http://schemas.microsoft.com/office/drawing/2014/main" id="{5AB32CE0-8D90-4EB7-A39B-0DA0E28784B8}"/>
              </a:ext>
            </a:extLst>
          </p:cNvPr>
          <p:cNvSpPr>
            <a:spLocks noGrp="1"/>
          </p:cNvSpPr>
          <p:nvPr/>
        </p:nvSpPr>
        <p:spPr>
          <a:xfrm>
            <a:off x="3829050" y="1752600"/>
            <a:ext cx="3905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 b="1">
                <a:solidFill>
                  <a:srgbClr val="777777"/>
                </a:solidFill>
              </a:defRPr>
            </a:pPr>
            <a:r>
              <a:rPr sz="1275" b="1">
                <a:solidFill>
                  <a:srgbClr val="777777"/>
                </a:solidFill>
              </a:rPr>
              <a:t>选择的产生式</a:t>
            </a:r>
          </a:p>
        </p:txBody>
      </p:sp>
      <p:sp>
        <p:nvSpPr>
          <p:cNvPr id="8" name="row-public-lookahead">
            <a:extLst>
              <a:ext uri="{FF2B5EF4-FFF2-40B4-BE49-F238E27FC236}">
                <a16:creationId xmlns:a16="http://schemas.microsoft.com/office/drawing/2014/main" id="{58C55F35-B9B7-4597-8EF7-E87DF5973584}"/>
              </a:ext>
            </a:extLst>
          </p:cNvPr>
          <p:cNvSpPr>
            <a:spLocks noGrp="1"/>
          </p:cNvSpPr>
          <p:nvPr/>
        </p:nvSpPr>
        <p:spPr>
          <a:xfrm>
            <a:off x="1000125" y="2105025"/>
            <a:ext cx="200025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PUBLIC</a:t>
            </a:r>
          </a:p>
        </p:txBody>
      </p:sp>
      <p:sp>
        <p:nvSpPr>
          <p:cNvPr id="9" name="row-public-arrow">
            <a:extLst>
              <a:ext uri="{FF2B5EF4-FFF2-40B4-BE49-F238E27FC236}">
                <a16:creationId xmlns:a16="http://schemas.microsoft.com/office/drawing/2014/main" id="{22006A4A-6AC6-4829-9D93-E16693541801}"/>
              </a:ext>
            </a:extLst>
          </p:cNvPr>
          <p:cNvSpPr>
            <a:spLocks noGrp="1"/>
          </p:cNvSpPr>
          <p:nvPr/>
        </p:nvSpPr>
        <p:spPr>
          <a:xfrm>
            <a:off x="3124200" y="21431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2D7C93"/>
                </a:solidFill>
              </a:defRPr>
            </a:pPr>
            <a:r>
              <a:rPr sz="1875" b="1">
                <a:solidFill>
                  <a:srgbClr val="2D7C93"/>
                </a:solidFill>
              </a:rPr>
              <a:t>→</a:t>
            </a:r>
          </a:p>
        </p:txBody>
      </p:sp>
      <p:sp>
        <p:nvSpPr>
          <p:cNvPr id="10" name="row-public-production">
            <a:extLst>
              <a:ext uri="{FF2B5EF4-FFF2-40B4-BE49-F238E27FC236}">
                <a16:creationId xmlns:a16="http://schemas.microsoft.com/office/drawing/2014/main" id="{FEB762E8-9889-4B2F-AEEC-A67F68432254}"/>
              </a:ext>
            </a:extLst>
          </p:cNvPr>
          <p:cNvSpPr>
            <a:spLocks noGrp="1"/>
          </p:cNvSpPr>
          <p:nvPr/>
        </p:nvSpPr>
        <p:spPr>
          <a:xfrm>
            <a:off x="3829050" y="2105025"/>
            <a:ext cx="3905250" cy="4762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a → PUBLIC</a:t>
            </a:r>
          </a:p>
        </p:txBody>
      </p:sp>
      <p:sp>
        <p:nvSpPr>
          <p:cNvPr id="11" name="row-private-lookahead">
            <a:extLst>
              <a:ext uri="{FF2B5EF4-FFF2-40B4-BE49-F238E27FC236}">
                <a16:creationId xmlns:a16="http://schemas.microsoft.com/office/drawing/2014/main" id="{18DF4EA9-B75F-4DB4-A37B-0CE94A035EC8}"/>
              </a:ext>
            </a:extLst>
          </p:cNvPr>
          <p:cNvSpPr>
            <a:spLocks noGrp="1"/>
          </p:cNvSpPr>
          <p:nvPr/>
        </p:nvSpPr>
        <p:spPr>
          <a:xfrm>
            <a:off x="1000125" y="2676525"/>
            <a:ext cx="200025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PRIVATE</a:t>
            </a:r>
          </a:p>
        </p:txBody>
      </p:sp>
      <p:sp>
        <p:nvSpPr>
          <p:cNvPr id="12" name="row-private-arrow">
            <a:extLst>
              <a:ext uri="{FF2B5EF4-FFF2-40B4-BE49-F238E27FC236}">
                <a16:creationId xmlns:a16="http://schemas.microsoft.com/office/drawing/2014/main" id="{2F441243-9D52-48A4-B166-F8BA837A443F}"/>
              </a:ext>
            </a:extLst>
          </p:cNvPr>
          <p:cNvSpPr>
            <a:spLocks noGrp="1"/>
          </p:cNvSpPr>
          <p:nvPr/>
        </p:nvSpPr>
        <p:spPr>
          <a:xfrm>
            <a:off x="3124200" y="27146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2D7C93"/>
                </a:solidFill>
              </a:defRPr>
            </a:pPr>
            <a:r>
              <a:rPr sz="1875" b="1">
                <a:solidFill>
                  <a:srgbClr val="2D7C93"/>
                </a:solidFill>
              </a:rPr>
              <a:t>→</a:t>
            </a:r>
          </a:p>
        </p:txBody>
      </p:sp>
      <p:sp>
        <p:nvSpPr>
          <p:cNvPr id="13" name="row-private-production">
            <a:extLst>
              <a:ext uri="{FF2B5EF4-FFF2-40B4-BE49-F238E27FC236}">
                <a16:creationId xmlns:a16="http://schemas.microsoft.com/office/drawing/2014/main" id="{4EAE98DC-2530-4BC7-9AB6-8C76175DD5B3}"/>
              </a:ext>
            </a:extLst>
          </p:cNvPr>
          <p:cNvSpPr>
            <a:spLocks noGrp="1"/>
          </p:cNvSpPr>
          <p:nvPr/>
        </p:nvSpPr>
        <p:spPr>
          <a:xfrm>
            <a:off x="3829050" y="2676525"/>
            <a:ext cx="3905250" cy="4762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a → PRIVATE</a:t>
            </a:r>
          </a:p>
        </p:txBody>
      </p:sp>
      <p:sp>
        <p:nvSpPr>
          <p:cNvPr id="14" name="row-static-lookahead">
            <a:extLst>
              <a:ext uri="{FF2B5EF4-FFF2-40B4-BE49-F238E27FC236}">
                <a16:creationId xmlns:a16="http://schemas.microsoft.com/office/drawing/2014/main" id="{0AC6F852-9A70-4D13-8E83-0CB5494B5226}"/>
              </a:ext>
            </a:extLst>
          </p:cNvPr>
          <p:cNvSpPr>
            <a:spLocks noGrp="1"/>
          </p:cNvSpPr>
          <p:nvPr/>
        </p:nvSpPr>
        <p:spPr>
          <a:xfrm>
            <a:off x="1000125" y="3248025"/>
            <a:ext cx="200025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STATIC</a:t>
            </a:r>
          </a:p>
        </p:txBody>
      </p:sp>
      <p:sp>
        <p:nvSpPr>
          <p:cNvPr id="15" name="row-static-arrow">
            <a:extLst>
              <a:ext uri="{FF2B5EF4-FFF2-40B4-BE49-F238E27FC236}">
                <a16:creationId xmlns:a16="http://schemas.microsoft.com/office/drawing/2014/main" id="{72C6142F-93E2-4241-875A-D6F1539EF14D}"/>
              </a:ext>
            </a:extLst>
          </p:cNvPr>
          <p:cNvSpPr>
            <a:spLocks noGrp="1"/>
          </p:cNvSpPr>
          <p:nvPr/>
        </p:nvSpPr>
        <p:spPr>
          <a:xfrm>
            <a:off x="3124200" y="32861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C4384D"/>
                </a:solidFill>
              </a:defRPr>
            </a:pPr>
            <a:r>
              <a:rPr sz="1875" b="1">
                <a:solidFill>
                  <a:srgbClr val="C4384D"/>
                </a:solidFill>
              </a:rPr>
              <a:t>→</a:t>
            </a:r>
          </a:p>
        </p:txBody>
      </p:sp>
      <p:sp>
        <p:nvSpPr>
          <p:cNvPr id="16" name="row-static-production">
            <a:extLst>
              <a:ext uri="{FF2B5EF4-FFF2-40B4-BE49-F238E27FC236}">
                <a16:creationId xmlns:a16="http://schemas.microsoft.com/office/drawing/2014/main" id="{032637E8-17A1-4D5E-AE96-DCA033DCA546}"/>
              </a:ext>
            </a:extLst>
          </p:cNvPr>
          <p:cNvSpPr>
            <a:spLocks noGrp="1"/>
          </p:cNvSpPr>
          <p:nvPr/>
        </p:nvSpPr>
        <p:spPr>
          <a:xfrm>
            <a:off x="3829050" y="3248025"/>
            <a:ext cx="3905250" cy="4762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a → ε</a:t>
            </a:r>
          </a:p>
        </p:txBody>
      </p:sp>
      <p:sp>
        <p:nvSpPr>
          <p:cNvPr id="17" name="row-eof-lookahead">
            <a:extLst>
              <a:ext uri="{FF2B5EF4-FFF2-40B4-BE49-F238E27FC236}">
                <a16:creationId xmlns:a16="http://schemas.microsoft.com/office/drawing/2014/main" id="{E3A01D29-B1DB-4853-92F6-B27534B5C802}"/>
              </a:ext>
            </a:extLst>
          </p:cNvPr>
          <p:cNvSpPr>
            <a:spLocks noGrp="1"/>
          </p:cNvSpPr>
          <p:nvPr/>
        </p:nvSpPr>
        <p:spPr>
          <a:xfrm>
            <a:off x="1000125" y="3819525"/>
            <a:ext cx="200025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  <p:sp>
        <p:nvSpPr>
          <p:cNvPr id="18" name="row-eof-arrow">
            <a:extLst>
              <a:ext uri="{FF2B5EF4-FFF2-40B4-BE49-F238E27FC236}">
                <a16:creationId xmlns:a16="http://schemas.microsoft.com/office/drawing/2014/main" id="{4DA2361F-88BB-4EAE-B388-22F92CEB7C17}"/>
              </a:ext>
            </a:extLst>
          </p:cNvPr>
          <p:cNvSpPr>
            <a:spLocks noGrp="1"/>
          </p:cNvSpPr>
          <p:nvPr/>
        </p:nvSpPr>
        <p:spPr>
          <a:xfrm>
            <a:off x="3124200" y="38576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C4384D"/>
                </a:solidFill>
              </a:defRPr>
            </a:pPr>
            <a:r>
              <a:rPr sz="1875" b="1">
                <a:solidFill>
                  <a:srgbClr val="C4384D"/>
                </a:solidFill>
              </a:rPr>
              <a:t>→</a:t>
            </a:r>
          </a:p>
        </p:txBody>
      </p:sp>
      <p:sp>
        <p:nvSpPr>
          <p:cNvPr id="19" name="row-eof-production">
            <a:extLst>
              <a:ext uri="{FF2B5EF4-FFF2-40B4-BE49-F238E27FC236}">
                <a16:creationId xmlns:a16="http://schemas.microsoft.com/office/drawing/2014/main" id="{CC873420-6C3E-4DC9-BCA9-6E0C3B17F344}"/>
              </a:ext>
            </a:extLst>
          </p:cNvPr>
          <p:cNvSpPr>
            <a:spLocks noGrp="1"/>
          </p:cNvSpPr>
          <p:nvPr/>
        </p:nvSpPr>
        <p:spPr>
          <a:xfrm>
            <a:off x="3829050" y="3819525"/>
            <a:ext cx="3905250" cy="4762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313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a → ε</a:t>
            </a:r>
          </a:p>
        </p:txBody>
      </p:sp>
      <p:sp>
        <p:nvSpPr>
          <p:cNvPr id="20" name="choice-explain">
            <a:extLst>
              <a:ext uri="{FF2B5EF4-FFF2-40B4-BE49-F238E27FC236}">
                <a16:creationId xmlns:a16="http://schemas.microsoft.com/office/drawing/2014/main" id="{53155BF0-5ACA-4387-825D-6D7909A7C711}"/>
              </a:ext>
            </a:extLst>
          </p:cNvPr>
          <p:cNvSpPr>
            <a:spLocks noGrp="1"/>
          </p:cNvSpPr>
          <p:nvPr/>
        </p:nvSpPr>
        <p:spPr>
          <a:xfrm>
            <a:off x="1524000" y="4476750"/>
            <a:ext cx="609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C4384D"/>
                </a:solidFill>
              </a:defRPr>
            </a:pPr>
            <a:r>
              <a:rPr sz="1313" b="1">
                <a:solidFill>
                  <a:srgbClr val="C4384D"/>
                </a:solidFill>
              </a:rPr>
              <a:t>STATIC 与 $ 都属于 FOLLOW(a)，因此它们允许 a 不消费输入。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算法小结之FIRST：反复扫描产生式，直到集合不再变化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4FA566-8B12-6DD2-DDB5-FA6393938FB6}" type="slidenum">
              <a:t>35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6655563B-8D94-476C-B1DF-85CF73643DF3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77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FIRST 的依赖可能跨越多层非终结符，一次扫描不保证得到最终结果。</a:t>
            </a:r>
          </a:p>
        </p:txBody>
      </p:sp>
      <p:sp>
        <p:nvSpPr>
          <p:cNvPr id="6" name="first-init-label">
            <a:extLst>
              <a:ext uri="{FF2B5EF4-FFF2-40B4-BE49-F238E27FC236}">
                <a16:creationId xmlns:a16="http://schemas.microsoft.com/office/drawing/2014/main" id="{8A9D0250-05CB-4969-8CF4-B7B75EA1BF09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3476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初始化</a:t>
            </a:r>
          </a:p>
        </p:txBody>
      </p:sp>
      <p:sp>
        <p:nvSpPr>
          <p:cNvPr id="7" name="first-init">
            <a:extLst>
              <a:ext uri="{FF2B5EF4-FFF2-40B4-BE49-F238E27FC236}">
                <a16:creationId xmlns:a16="http://schemas.microsoft.com/office/drawing/2014/main" id="{8D543FCB-D75B-443F-9A12-5F0AFBA3C05D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3476625" cy="12192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FIRST(t) = { t }    // t 是终结符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FIRST(ε) = { ε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FIRST(A) = ∅        // A 是非终结符</a:t>
            </a:r>
          </a:p>
        </p:txBody>
      </p:sp>
      <p:sp>
        <p:nvSpPr>
          <p:cNvPr id="8" name="first-rule-label">
            <a:extLst>
              <a:ext uri="{FF2B5EF4-FFF2-40B4-BE49-F238E27FC236}">
                <a16:creationId xmlns:a16="http://schemas.microsoft.com/office/drawing/2014/main" id="{3BC39DB2-FD82-4D51-B18A-C18F0D43E740}"/>
              </a:ext>
            </a:extLst>
          </p:cNvPr>
          <p:cNvSpPr>
            <a:spLocks noGrp="1"/>
          </p:cNvSpPr>
          <p:nvPr/>
        </p:nvSpPr>
        <p:spPr>
          <a:xfrm>
            <a:off x="4762500" y="1809750"/>
            <a:ext cx="3695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每轮扫描每条 A → X₁ ... Xₖ</a:t>
            </a:r>
          </a:p>
        </p:txBody>
      </p:sp>
      <p:sp>
        <p:nvSpPr>
          <p:cNvPr id="9" name="first-rule">
            <a:extLst>
              <a:ext uri="{FF2B5EF4-FFF2-40B4-BE49-F238E27FC236}">
                <a16:creationId xmlns:a16="http://schemas.microsoft.com/office/drawing/2014/main" id="{03D7E0B4-61A8-4F4B-9C3A-0CA5043681B7}"/>
              </a:ext>
            </a:extLst>
          </p:cNvPr>
          <p:cNvSpPr>
            <a:spLocks noGrp="1"/>
          </p:cNvSpPr>
          <p:nvPr/>
        </p:nvSpPr>
        <p:spPr>
          <a:xfrm>
            <a:off x="4762500" y="2133600"/>
            <a:ext cx="3695700" cy="16764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for i = 1 ... k: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FIRST(A) += FIRST(Xᵢ) − { ε }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if ε ∉ FIRST(Xᵢ): break</a:t>
            </a:r>
          </a:p>
          <a:p>
            <a:endParaRPr sz="1163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if 所有 Xᵢ 都可为空: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FIRST(A) += { ε }</a:t>
            </a:r>
          </a:p>
        </p:txBody>
      </p:sp>
      <p:sp>
        <p:nvSpPr>
          <p:cNvPr id="10" name="first-stop">
            <a:extLst>
              <a:ext uri="{FF2B5EF4-FFF2-40B4-BE49-F238E27FC236}">
                <a16:creationId xmlns:a16="http://schemas.microsoft.com/office/drawing/2014/main" id="{21ADCE1F-0A32-4C8A-97D0-96E92F2E14D8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7772400" cy="5905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一轮结束后：有集合变大就继续；一轮没有任何变化就停止。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buNone/>
              <a:defRPr sz="2475" b="1">
                <a:solidFill>
                  <a:srgbClr val="C4384D"/>
                </a:solidFill>
              </a:defRPr>
            </a:pPr>
            <a:r>
              <a:rPr sz="2475">
                <a:solidFill>
                  <a:srgbClr val="C4384D"/>
                </a:solidFill>
              </a:rPr>
              <a:t>算法小结之</a:t>
            </a: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FOLLOW：FIRST 稳定后再迭代传播右侧信息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39A338D-B192-3127-EB9A-53A2665A0BB7}" type="slidenum">
              <a:t>36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2D2B1366-FF5F-4E73-9056-231A6BB6183B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77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FOLLOW 既来自右侧后缀的 FIRST，也可能沿非终结符依赖链继续传播。</a:t>
            </a:r>
          </a:p>
        </p:txBody>
      </p:sp>
      <p:sp>
        <p:nvSpPr>
          <p:cNvPr id="6" name="follow-init-label">
            <a:extLst>
              <a:ext uri="{FF2B5EF4-FFF2-40B4-BE49-F238E27FC236}">
                <a16:creationId xmlns:a16="http://schemas.microsoft.com/office/drawing/2014/main" id="{F239F7D5-40AF-41D9-B66F-A6DE2D4CA46C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3476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初始化</a:t>
            </a:r>
          </a:p>
        </p:txBody>
      </p:sp>
      <p:sp>
        <p:nvSpPr>
          <p:cNvPr id="7" name="follow-init">
            <a:extLst>
              <a:ext uri="{FF2B5EF4-FFF2-40B4-BE49-F238E27FC236}">
                <a16:creationId xmlns:a16="http://schemas.microsoft.com/office/drawing/2014/main" id="{94A1189A-9A44-4E81-AE48-323E0A0A6968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3476625" cy="12192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FOLLOW(S) = { $ }   // S 是开始符号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FOLLOW(A) = ∅       // 其他非终结符</a:t>
            </a:r>
          </a:p>
        </p:txBody>
      </p:sp>
      <p:sp>
        <p:nvSpPr>
          <p:cNvPr id="8" name="follow-rule-label">
            <a:extLst>
              <a:ext uri="{FF2B5EF4-FFF2-40B4-BE49-F238E27FC236}">
                <a16:creationId xmlns:a16="http://schemas.microsoft.com/office/drawing/2014/main" id="{5E8C5D1C-CEDC-4CB3-B638-6F3DE7618146}"/>
              </a:ext>
            </a:extLst>
          </p:cNvPr>
          <p:cNvSpPr>
            <a:spLocks noGrp="1"/>
          </p:cNvSpPr>
          <p:nvPr/>
        </p:nvSpPr>
        <p:spPr>
          <a:xfrm>
            <a:off x="4762500" y="1809750"/>
            <a:ext cx="3695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每轮扫描每个 A → α B β</a:t>
            </a:r>
          </a:p>
        </p:txBody>
      </p:sp>
      <p:sp>
        <p:nvSpPr>
          <p:cNvPr id="9" name="follow-rule">
            <a:extLst>
              <a:ext uri="{FF2B5EF4-FFF2-40B4-BE49-F238E27FC236}">
                <a16:creationId xmlns:a16="http://schemas.microsoft.com/office/drawing/2014/main" id="{6952B616-B09D-40FB-9951-608823850275}"/>
              </a:ext>
            </a:extLst>
          </p:cNvPr>
          <p:cNvSpPr>
            <a:spLocks noGrp="1"/>
          </p:cNvSpPr>
          <p:nvPr/>
        </p:nvSpPr>
        <p:spPr>
          <a:xfrm>
            <a:off x="4762500" y="2133600"/>
            <a:ext cx="3695700" cy="16764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FOLLOW(B) += FIRST(β) − { ε }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if ε ∈ FIRST(β):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FOLLOW(B) += FOLLOW(A)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// β = ε 时：FOLLOW(B) += FOLLOW(A)</a:t>
            </a:r>
          </a:p>
        </p:txBody>
      </p:sp>
      <p:sp>
        <p:nvSpPr>
          <p:cNvPr id="10" name="follow-stop">
            <a:extLst>
              <a:ext uri="{FF2B5EF4-FFF2-40B4-BE49-F238E27FC236}">
                <a16:creationId xmlns:a16="http://schemas.microsoft.com/office/drawing/2014/main" id="{2E671617-F68B-4739-9B8B-7FEA5C3F6D9C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7772400" cy="5905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90" b="1">
                <a:solidFill>
                  <a:srgbClr val="454545"/>
                </a:solidFill>
              </a:defRPr>
            </a:pPr>
            <a:r>
              <a:rPr sz="1290" b="1">
                <a:solidFill>
                  <a:srgbClr val="454545"/>
                </a:solidFill>
              </a:rPr>
              <a:t>有变化就继续，无变化就停止。集合只增不减且终结符有限，因此必然到达最小不动点。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为什么要迭代：信息需要沿依赖链逐层传播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D334276-4C85-190E-BA41-5CA1CBB04E4E}" type="slidenum">
              <a:t>37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67BD6E3-66DB-4459-A815-3CAD2EBC0412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77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为便于展示，每轮只使用上一轮结果；实现也可原地更新或使用工作队列。</a:t>
            </a:r>
          </a:p>
        </p:txBody>
      </p:sp>
      <p:sp>
        <p:nvSpPr>
          <p:cNvPr id="6" name="round-grammar-label">
            <a:extLst>
              <a:ext uri="{FF2B5EF4-FFF2-40B4-BE49-F238E27FC236}">
                <a16:creationId xmlns:a16="http://schemas.microsoft.com/office/drawing/2014/main" id="{E89DE475-B80C-4CEF-8643-6C02433BBC26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例子文法</a:t>
            </a:r>
          </a:p>
        </p:txBody>
      </p:sp>
      <p:sp>
        <p:nvSpPr>
          <p:cNvPr id="7" name="round-grammar">
            <a:extLst>
              <a:ext uri="{FF2B5EF4-FFF2-40B4-BE49-F238E27FC236}">
                <a16:creationId xmlns:a16="http://schemas.microsoft.com/office/drawing/2014/main" id="{9FB889BD-BE49-45CB-9FF1-92BC69658032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2000250" cy="15811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 → a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b c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 → ID | ε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c → NUM | ε</a:t>
            </a:r>
          </a:p>
        </p:txBody>
      </p:sp>
      <p:sp>
        <p:nvSpPr>
          <p:cNvPr id="8" name="round-dependency">
            <a:extLst>
              <a:ext uri="{FF2B5EF4-FFF2-40B4-BE49-F238E27FC236}">
                <a16:creationId xmlns:a16="http://schemas.microsoft.com/office/drawing/2014/main" id="{5AA3E082-6904-479A-B38B-A68F07CADE47}"/>
              </a:ext>
            </a:extLst>
          </p:cNvPr>
          <p:cNvSpPr>
            <a:spLocks noGrp="1"/>
          </p:cNvSpPr>
          <p:nvPr/>
        </p:nvSpPr>
        <p:spPr>
          <a:xfrm>
            <a:off x="685800" y="394335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60" b="1">
                <a:solidFill>
                  <a:srgbClr val="C4384D"/>
                </a:solidFill>
              </a:defRPr>
            </a:pPr>
            <a:r>
              <a:rPr sz="1260" b="1">
                <a:solidFill>
                  <a:srgbClr val="C4384D"/>
                </a:solidFill>
              </a:rPr>
              <a:t>FIRST：b,c → a → s</a:t>
            </a:r>
          </a:p>
          <a:p>
            <a:pPr algn="l">
              <a:buNone/>
              <a:defRPr sz="1260" b="1">
                <a:solidFill>
                  <a:srgbClr val="C4384D"/>
                </a:solidFill>
              </a:defRPr>
            </a:pPr>
            <a:r>
              <a:rPr sz="1260" b="1">
                <a:solidFill>
                  <a:srgbClr val="C4384D"/>
                </a:solidFill>
              </a:rPr>
              <a:t>FOLLOW：s → a → b,c</a:t>
            </a:r>
          </a:p>
        </p:txBody>
      </p:sp>
      <p:sp>
        <p:nvSpPr>
          <p:cNvPr id="9" name="round-head">
            <a:extLst>
              <a:ext uri="{FF2B5EF4-FFF2-40B4-BE49-F238E27FC236}">
                <a16:creationId xmlns:a16="http://schemas.microsoft.com/office/drawing/2014/main" id="{05509738-98C0-455E-A374-7362159C7661}"/>
              </a:ext>
            </a:extLst>
          </p:cNvPr>
          <p:cNvSpPr>
            <a:spLocks noGrp="1"/>
          </p:cNvSpPr>
          <p:nvPr/>
        </p:nvSpPr>
        <p:spPr>
          <a:xfrm>
            <a:off x="2971800" y="1809750"/>
            <a:ext cx="647700" cy="3619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轮次</a:t>
            </a:r>
          </a:p>
        </p:txBody>
      </p:sp>
      <p:sp>
        <p:nvSpPr>
          <p:cNvPr id="10" name="first-head">
            <a:extLst>
              <a:ext uri="{FF2B5EF4-FFF2-40B4-BE49-F238E27FC236}">
                <a16:creationId xmlns:a16="http://schemas.microsoft.com/office/drawing/2014/main" id="{3F44B8D0-6329-497A-A547-B0863AB013D8}"/>
              </a:ext>
            </a:extLst>
          </p:cNvPr>
          <p:cNvSpPr>
            <a:spLocks noGrp="1"/>
          </p:cNvSpPr>
          <p:nvPr/>
        </p:nvSpPr>
        <p:spPr>
          <a:xfrm>
            <a:off x="3619500" y="1809750"/>
            <a:ext cx="2781300" cy="36195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C4384D"/>
                </a:solidFill>
              </a:defRPr>
            </a:pPr>
            <a:r>
              <a:rPr sz="1200" b="1">
                <a:solidFill>
                  <a:srgbClr val="C4384D"/>
                </a:solidFill>
              </a:rPr>
              <a:t>本轮新增 FIRST 信息</a:t>
            </a:r>
          </a:p>
        </p:txBody>
      </p:sp>
      <p:sp>
        <p:nvSpPr>
          <p:cNvPr id="11" name="follow-head">
            <a:extLst>
              <a:ext uri="{FF2B5EF4-FFF2-40B4-BE49-F238E27FC236}">
                <a16:creationId xmlns:a16="http://schemas.microsoft.com/office/drawing/2014/main" id="{9084CCE0-47D1-467D-BE2B-2943E3D9096E}"/>
              </a:ext>
            </a:extLst>
          </p:cNvPr>
          <p:cNvSpPr>
            <a:spLocks noGrp="1"/>
          </p:cNvSpPr>
          <p:nvPr/>
        </p:nvSpPr>
        <p:spPr>
          <a:xfrm>
            <a:off x="6400800" y="1809750"/>
            <a:ext cx="2057400" cy="36195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2D7C93"/>
                </a:solidFill>
              </a:defRPr>
            </a:pPr>
            <a:r>
              <a:rPr sz="1200" b="1">
                <a:solidFill>
                  <a:srgbClr val="2D7C93"/>
                </a:solidFill>
              </a:rPr>
              <a:t>本轮新增 FOLLOW 信息</a:t>
            </a:r>
          </a:p>
        </p:txBody>
      </p:sp>
      <p:sp>
        <p:nvSpPr>
          <p:cNvPr id="12" name="round-0">
            <a:extLst>
              <a:ext uri="{FF2B5EF4-FFF2-40B4-BE49-F238E27FC236}">
                <a16:creationId xmlns:a16="http://schemas.microsoft.com/office/drawing/2014/main" id="{F59E11E4-6EE8-4E4C-9D88-3E6D5E0A93E9}"/>
              </a:ext>
            </a:extLst>
          </p:cNvPr>
          <p:cNvSpPr>
            <a:spLocks noGrp="1"/>
          </p:cNvSpPr>
          <p:nvPr/>
        </p:nvSpPr>
        <p:spPr>
          <a:xfrm>
            <a:off x="2971800" y="2171700"/>
            <a:ext cx="6477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13" name="first-0">
            <a:extLst>
              <a:ext uri="{FF2B5EF4-FFF2-40B4-BE49-F238E27FC236}">
                <a16:creationId xmlns:a16="http://schemas.microsoft.com/office/drawing/2014/main" id="{95258DB3-DBFD-4FB0-A97A-8EA902E9FFF9}"/>
              </a:ext>
            </a:extLst>
          </p:cNvPr>
          <p:cNvSpPr>
            <a:spLocks noGrp="1"/>
          </p:cNvSpPr>
          <p:nvPr/>
        </p:nvSpPr>
        <p:spPr>
          <a:xfrm>
            <a:off x="3619500" y="2171700"/>
            <a:ext cx="27813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非终结符均为 ∅</a:t>
            </a:r>
          </a:p>
        </p:txBody>
      </p:sp>
      <p:sp>
        <p:nvSpPr>
          <p:cNvPr id="14" name="follow-0">
            <a:extLst>
              <a:ext uri="{FF2B5EF4-FFF2-40B4-BE49-F238E27FC236}">
                <a16:creationId xmlns:a16="http://schemas.microsoft.com/office/drawing/2014/main" id="{E9C09394-2C1C-4454-81F6-2E8F21267494}"/>
              </a:ext>
            </a:extLst>
          </p:cNvPr>
          <p:cNvSpPr>
            <a:spLocks noGrp="1"/>
          </p:cNvSpPr>
          <p:nvPr/>
        </p:nvSpPr>
        <p:spPr>
          <a:xfrm>
            <a:off x="6400800" y="2171700"/>
            <a:ext cx="20574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FOLLOW(s) = { $ }</a:t>
            </a:r>
          </a:p>
        </p:txBody>
      </p:sp>
      <p:sp>
        <p:nvSpPr>
          <p:cNvPr id="15" name="round-1">
            <a:extLst>
              <a:ext uri="{FF2B5EF4-FFF2-40B4-BE49-F238E27FC236}">
                <a16:creationId xmlns:a16="http://schemas.microsoft.com/office/drawing/2014/main" id="{68CF3657-B7D7-4B85-AD72-C4525CBE74CE}"/>
              </a:ext>
            </a:extLst>
          </p:cNvPr>
          <p:cNvSpPr>
            <a:spLocks noGrp="1"/>
          </p:cNvSpPr>
          <p:nvPr/>
        </p:nvSpPr>
        <p:spPr>
          <a:xfrm>
            <a:off x="2971800" y="2695575"/>
            <a:ext cx="647700" cy="523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16" name="first-1">
            <a:extLst>
              <a:ext uri="{FF2B5EF4-FFF2-40B4-BE49-F238E27FC236}">
                <a16:creationId xmlns:a16="http://schemas.microsoft.com/office/drawing/2014/main" id="{B3D6FBC7-7E0E-4181-AAEC-08CC24BD6C61}"/>
              </a:ext>
            </a:extLst>
          </p:cNvPr>
          <p:cNvSpPr>
            <a:spLocks noGrp="1"/>
          </p:cNvSpPr>
          <p:nvPr/>
        </p:nvSpPr>
        <p:spPr>
          <a:xfrm>
            <a:off x="3619500" y="2695575"/>
            <a:ext cx="2781300" cy="523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b={ID,ε}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c={NUM,ε}</a:t>
            </a:r>
          </a:p>
        </p:txBody>
      </p:sp>
      <p:sp>
        <p:nvSpPr>
          <p:cNvPr id="17" name="follow-1">
            <a:extLst>
              <a:ext uri="{FF2B5EF4-FFF2-40B4-BE49-F238E27FC236}">
                <a16:creationId xmlns:a16="http://schemas.microsoft.com/office/drawing/2014/main" id="{6D0A7E30-CEBB-4A82-875D-6E78803396D7}"/>
              </a:ext>
            </a:extLst>
          </p:cNvPr>
          <p:cNvSpPr>
            <a:spLocks noGrp="1"/>
          </p:cNvSpPr>
          <p:nvPr/>
        </p:nvSpPr>
        <p:spPr>
          <a:xfrm>
            <a:off x="6400800" y="2695575"/>
            <a:ext cx="2057400" cy="523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a={ $ }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b={ NUM }</a:t>
            </a:r>
          </a:p>
        </p:txBody>
      </p:sp>
      <p:sp>
        <p:nvSpPr>
          <p:cNvPr id="18" name="round-2">
            <a:extLst>
              <a:ext uri="{FF2B5EF4-FFF2-40B4-BE49-F238E27FC236}">
                <a16:creationId xmlns:a16="http://schemas.microsoft.com/office/drawing/2014/main" id="{AE3E93B6-5DB9-4A7C-8678-F9D55B2585A2}"/>
              </a:ext>
            </a:extLst>
          </p:cNvPr>
          <p:cNvSpPr>
            <a:spLocks noGrp="1"/>
          </p:cNvSpPr>
          <p:nvPr/>
        </p:nvSpPr>
        <p:spPr>
          <a:xfrm>
            <a:off x="2971800" y="3219450"/>
            <a:ext cx="6477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19" name="first-2">
            <a:extLst>
              <a:ext uri="{FF2B5EF4-FFF2-40B4-BE49-F238E27FC236}">
                <a16:creationId xmlns:a16="http://schemas.microsoft.com/office/drawing/2014/main" id="{486D7D56-356D-4891-93D3-09EA98BDD0F6}"/>
              </a:ext>
            </a:extLst>
          </p:cNvPr>
          <p:cNvSpPr>
            <a:spLocks noGrp="1"/>
          </p:cNvSpPr>
          <p:nvPr/>
        </p:nvSpPr>
        <p:spPr>
          <a:xfrm>
            <a:off x="3619500" y="3219450"/>
            <a:ext cx="27813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a={ID,NUM,ε}</a:t>
            </a:r>
          </a:p>
        </p:txBody>
      </p:sp>
      <p:sp>
        <p:nvSpPr>
          <p:cNvPr id="20" name="follow-2">
            <a:extLst>
              <a:ext uri="{FF2B5EF4-FFF2-40B4-BE49-F238E27FC236}">
                <a16:creationId xmlns:a16="http://schemas.microsoft.com/office/drawing/2014/main" id="{825FA37D-16A2-44D1-AC1A-E9F16331F5B5}"/>
              </a:ext>
            </a:extLst>
          </p:cNvPr>
          <p:cNvSpPr>
            <a:spLocks noGrp="1"/>
          </p:cNvSpPr>
          <p:nvPr/>
        </p:nvSpPr>
        <p:spPr>
          <a:xfrm>
            <a:off x="6400800" y="3219450"/>
            <a:ext cx="20574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b={NUM,$}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c={ $ }</a:t>
            </a:r>
          </a:p>
        </p:txBody>
      </p:sp>
      <p:sp>
        <p:nvSpPr>
          <p:cNvPr id="21" name="round-3">
            <a:extLst>
              <a:ext uri="{FF2B5EF4-FFF2-40B4-BE49-F238E27FC236}">
                <a16:creationId xmlns:a16="http://schemas.microsoft.com/office/drawing/2014/main" id="{9A5F31C9-1A7B-4AE8-B989-5F4E1A388624}"/>
              </a:ext>
            </a:extLst>
          </p:cNvPr>
          <p:cNvSpPr>
            <a:spLocks noGrp="1"/>
          </p:cNvSpPr>
          <p:nvPr/>
        </p:nvSpPr>
        <p:spPr>
          <a:xfrm>
            <a:off x="2971800" y="3743325"/>
            <a:ext cx="647700" cy="523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2" name="first-3">
            <a:extLst>
              <a:ext uri="{FF2B5EF4-FFF2-40B4-BE49-F238E27FC236}">
                <a16:creationId xmlns:a16="http://schemas.microsoft.com/office/drawing/2014/main" id="{ED1BA1E2-9529-45F7-B7BA-88448A7AC69D}"/>
              </a:ext>
            </a:extLst>
          </p:cNvPr>
          <p:cNvSpPr>
            <a:spLocks noGrp="1"/>
          </p:cNvSpPr>
          <p:nvPr/>
        </p:nvSpPr>
        <p:spPr>
          <a:xfrm>
            <a:off x="3619500" y="3743325"/>
            <a:ext cx="2781300" cy="523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s={ID,NUM,ε}</a:t>
            </a:r>
          </a:p>
        </p:txBody>
      </p:sp>
      <p:sp>
        <p:nvSpPr>
          <p:cNvPr id="23" name="follow-3">
            <a:extLst>
              <a:ext uri="{FF2B5EF4-FFF2-40B4-BE49-F238E27FC236}">
                <a16:creationId xmlns:a16="http://schemas.microsoft.com/office/drawing/2014/main" id="{B6C6A33D-1FEA-4464-B3CC-317B8759A65B}"/>
              </a:ext>
            </a:extLst>
          </p:cNvPr>
          <p:cNvSpPr>
            <a:spLocks noGrp="1"/>
          </p:cNvSpPr>
          <p:nvPr/>
        </p:nvSpPr>
        <p:spPr>
          <a:xfrm>
            <a:off x="6400800" y="3743325"/>
            <a:ext cx="2057400" cy="523875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无变化</a:t>
            </a:r>
          </a:p>
        </p:txBody>
      </p:sp>
      <p:sp>
        <p:nvSpPr>
          <p:cNvPr id="24" name="round-fixed">
            <a:extLst>
              <a:ext uri="{FF2B5EF4-FFF2-40B4-BE49-F238E27FC236}">
                <a16:creationId xmlns:a16="http://schemas.microsoft.com/office/drawing/2014/main" id="{F94AE645-1493-445E-AA1D-4A93D3C6E93D}"/>
              </a:ext>
            </a:extLst>
          </p:cNvPr>
          <p:cNvSpPr>
            <a:spLocks noGrp="1"/>
          </p:cNvSpPr>
          <p:nvPr/>
        </p:nvSpPr>
        <p:spPr>
          <a:xfrm>
            <a:off x="2971800" y="4419600"/>
            <a:ext cx="5486400" cy="3238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C4384D"/>
                </a:solidFill>
              </a:defRPr>
            </a:pPr>
            <a:r>
              <a:rPr sz="1200" b="1">
                <a:solidFill>
                  <a:srgbClr val="C4384D"/>
                </a:solidFill>
              </a:rPr>
              <a:t>逐轮写出新增元素；再扫描一轮无变化，说明已到达不动点。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C4384D"/>
                </a:solidFill>
              </a:defRPr>
            </a:pPr>
            <a:r>
              <a:rPr sz="225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PREDICT：把 FIRST 与 FOLLOW 合成产生式的选择集合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55A7F00-3259-A23D-D734-A322A9F9DD63}" type="slidenum">
              <a:t>38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16D87653-E62A-4852-AA26-A34C79EF6AEC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PREDICT(A → α) 直接告诉 Parser：current 属于哪些集合时选择这条产生式。</a:t>
            </a:r>
          </a:p>
        </p:txBody>
      </p:sp>
      <p:sp>
        <p:nvSpPr>
          <p:cNvPr id="6" name="predict-case1-label">
            <a:extLst>
              <a:ext uri="{FF2B5EF4-FFF2-40B4-BE49-F238E27FC236}">
                <a16:creationId xmlns:a16="http://schemas.microsoft.com/office/drawing/2014/main" id="{DCEE2FDC-53E5-4E93-A4C3-A8EA66A2C76F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667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α 不可为空</a:t>
            </a:r>
          </a:p>
        </p:txBody>
      </p:sp>
      <p:sp>
        <p:nvSpPr>
          <p:cNvPr id="7" name="predict-case1">
            <a:extLst>
              <a:ext uri="{FF2B5EF4-FFF2-40B4-BE49-F238E27FC236}">
                <a16:creationId xmlns:a16="http://schemas.microsoft.com/office/drawing/2014/main" id="{CBEFA1D3-8AAF-40F2-9322-7EF56753E798}"/>
              </a:ext>
            </a:extLst>
          </p:cNvPr>
          <p:cNvSpPr>
            <a:spLocks noGrp="1"/>
          </p:cNvSpPr>
          <p:nvPr/>
        </p:nvSpPr>
        <p:spPr>
          <a:xfrm>
            <a:off x="666750" y="2181225"/>
            <a:ext cx="3667125" cy="15049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若 ε ∉ FIRST(α)：</a:t>
            </a:r>
          </a:p>
          <a:p>
            <a:endParaRPr sz="135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α)</a:t>
            </a: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FIRST(α)</a:t>
            </a:r>
          </a:p>
        </p:txBody>
      </p:sp>
      <p:sp>
        <p:nvSpPr>
          <p:cNvPr id="8" name="predict-case1-explain">
            <a:extLst>
              <a:ext uri="{FF2B5EF4-FFF2-40B4-BE49-F238E27FC236}">
                <a16:creationId xmlns:a16="http://schemas.microsoft.com/office/drawing/2014/main" id="{0B389755-CAE1-423B-BD8A-31D07528AED1}"/>
              </a:ext>
            </a:extLst>
          </p:cNvPr>
          <p:cNvSpPr>
            <a:spLocks noGrp="1"/>
          </p:cNvSpPr>
          <p:nvPr/>
        </p:nvSpPr>
        <p:spPr>
          <a:xfrm>
            <a:off x="857250" y="3857625"/>
            <a:ext cx="3286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α 自己最先可能匹配的 Token，</a:t>
            </a:r>
          </a:p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就是选择该分支的条件。</a:t>
            </a:r>
          </a:p>
        </p:txBody>
      </p:sp>
      <p:sp>
        <p:nvSpPr>
          <p:cNvPr id="9" name="predict-case2-label">
            <a:extLst>
              <a:ext uri="{FF2B5EF4-FFF2-40B4-BE49-F238E27FC236}">
                <a16:creationId xmlns:a16="http://schemas.microsoft.com/office/drawing/2014/main" id="{FBF7BD67-6DB2-4E07-9B9C-17177B37FFE2}"/>
              </a:ext>
            </a:extLst>
          </p:cNvPr>
          <p:cNvSpPr>
            <a:spLocks noGrp="1"/>
          </p:cNvSpPr>
          <p:nvPr/>
        </p:nvSpPr>
        <p:spPr>
          <a:xfrm>
            <a:off x="4810125" y="1809750"/>
            <a:ext cx="3667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α 可以为空</a:t>
            </a:r>
          </a:p>
        </p:txBody>
      </p:sp>
      <p:sp>
        <p:nvSpPr>
          <p:cNvPr id="10" name="predict-case2">
            <a:extLst>
              <a:ext uri="{FF2B5EF4-FFF2-40B4-BE49-F238E27FC236}">
                <a16:creationId xmlns:a16="http://schemas.microsoft.com/office/drawing/2014/main" id="{B59D26DF-5A9F-47B0-80C7-80C746E5EFA4}"/>
              </a:ext>
            </a:extLst>
          </p:cNvPr>
          <p:cNvSpPr>
            <a:spLocks noGrp="1"/>
          </p:cNvSpPr>
          <p:nvPr/>
        </p:nvSpPr>
        <p:spPr>
          <a:xfrm>
            <a:off x="4810125" y="2181225"/>
            <a:ext cx="3667125" cy="15049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若 ε ∈ FIRST(α)：</a:t>
            </a:r>
          </a:p>
          <a:p>
            <a:endParaRPr sz="126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α)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(FIRST(α) − {ε}) ∪ FOLLOW(A)</a:t>
            </a:r>
          </a:p>
        </p:txBody>
      </p:sp>
      <p:sp>
        <p:nvSpPr>
          <p:cNvPr id="11" name="predict-case2-explain">
            <a:extLst>
              <a:ext uri="{FF2B5EF4-FFF2-40B4-BE49-F238E27FC236}">
                <a16:creationId xmlns:a16="http://schemas.microsoft.com/office/drawing/2014/main" id="{42452A7A-CC9F-4CE1-BC86-847AA77A3B18}"/>
              </a:ext>
            </a:extLst>
          </p:cNvPr>
          <p:cNvSpPr>
            <a:spLocks noGrp="1"/>
          </p:cNvSpPr>
          <p:nvPr/>
        </p:nvSpPr>
        <p:spPr>
          <a:xfrm>
            <a:off x="5000625" y="3857625"/>
            <a:ext cx="3286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α 可以匹配非空前缀；</a:t>
            </a:r>
          </a:p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也可以在 FOLLOW(A) 出现时选择 ε。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练习：计算每条产生式的 PREDICT 集合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166C477-A387-35CF-F492-F54B4FA4FEC9}" type="slidenum">
              <a:t>39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B600F688-BD63-484D-A15B-4F95749845FE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使用同一套文法，不需要重新计算 FIRST 与 FOLLOW。</a:t>
            </a:r>
          </a:p>
        </p:txBody>
      </p:sp>
      <p:sp>
        <p:nvSpPr>
          <p:cNvPr id="6" name="exercise-grammar-label">
            <a:extLst>
              <a:ext uri="{FF2B5EF4-FFF2-40B4-BE49-F238E27FC236}">
                <a16:creationId xmlns:a16="http://schemas.microsoft.com/office/drawing/2014/main" id="{732DBC8A-B345-4A2B-A8E5-E49CEB29B603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3476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产生式</a:t>
            </a:r>
          </a:p>
        </p:txBody>
      </p:sp>
      <p:sp>
        <p:nvSpPr>
          <p:cNvPr id="7" name="exercise-grammar">
            <a:extLst>
              <a:ext uri="{FF2B5EF4-FFF2-40B4-BE49-F238E27FC236}">
                <a16:creationId xmlns:a16="http://schemas.microsoft.com/office/drawing/2014/main" id="{C4A965D2-8036-4B9B-AD4A-28F6B780B77A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3476625" cy="13525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a → PUBLIC | PRIVATE | ε</a:t>
            </a:r>
          </a:p>
          <a:p>
            <a:endParaRPr sz="135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5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 → STATIC | ε</a:t>
            </a:r>
          </a:p>
        </p:txBody>
      </p:sp>
      <p:sp>
        <p:nvSpPr>
          <p:cNvPr id="8" name="exercise-known-label">
            <a:extLst>
              <a:ext uri="{FF2B5EF4-FFF2-40B4-BE49-F238E27FC236}">
                <a16:creationId xmlns:a16="http://schemas.microsoft.com/office/drawing/2014/main" id="{D374399B-1886-4A97-BCDA-9926686234F0}"/>
              </a:ext>
            </a:extLst>
          </p:cNvPr>
          <p:cNvSpPr>
            <a:spLocks noGrp="1"/>
          </p:cNvSpPr>
          <p:nvPr/>
        </p:nvSpPr>
        <p:spPr>
          <a:xfrm>
            <a:off x="685800" y="3648075"/>
            <a:ext cx="34766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已知</a:t>
            </a:r>
          </a:p>
        </p:txBody>
      </p:sp>
      <p:sp>
        <p:nvSpPr>
          <p:cNvPr id="9" name="exercise-known">
            <a:extLst>
              <a:ext uri="{FF2B5EF4-FFF2-40B4-BE49-F238E27FC236}">
                <a16:creationId xmlns:a16="http://schemas.microsoft.com/office/drawing/2014/main" id="{B9CE6087-D6A0-4A48-9663-E6C9B8A13966}"/>
              </a:ext>
            </a:extLst>
          </p:cNvPr>
          <p:cNvSpPr>
            <a:spLocks noGrp="1"/>
          </p:cNvSpPr>
          <p:nvPr/>
        </p:nvSpPr>
        <p:spPr>
          <a:xfrm>
            <a:off x="685800" y="3971925"/>
            <a:ext cx="3476625" cy="7810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FOLLOW(a) = { STATIC, $ }</a:t>
            </a:r>
          </a:p>
          <a:p>
            <a:pPr algn="l">
              <a:buNone/>
              <a:defRPr sz="126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6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FOLLOW(b) = { $ }</a:t>
            </a:r>
          </a:p>
        </p:txBody>
      </p:sp>
      <p:sp>
        <p:nvSpPr>
          <p:cNvPr id="10" name="exercise-question-label">
            <a:extLst>
              <a:ext uri="{FF2B5EF4-FFF2-40B4-BE49-F238E27FC236}">
                <a16:creationId xmlns:a16="http://schemas.microsoft.com/office/drawing/2014/main" id="{D12BECFB-FB0D-404B-BB0A-712776DB2DA3}"/>
              </a:ext>
            </a:extLst>
          </p:cNvPr>
          <p:cNvSpPr>
            <a:spLocks noGrp="1"/>
          </p:cNvSpPr>
          <p:nvPr/>
        </p:nvSpPr>
        <p:spPr>
          <a:xfrm>
            <a:off x="4762500" y="1752600"/>
            <a:ext cx="3524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请填写</a:t>
            </a:r>
          </a:p>
        </p:txBody>
      </p:sp>
      <p:sp>
        <p:nvSpPr>
          <p:cNvPr id="11" name="exercise-question">
            <a:extLst>
              <a:ext uri="{FF2B5EF4-FFF2-40B4-BE49-F238E27FC236}">
                <a16:creationId xmlns:a16="http://schemas.microsoft.com/office/drawing/2014/main" id="{3BB2AB98-CE2B-4B67-9307-C2B0573AC162}"/>
              </a:ext>
            </a:extLst>
          </p:cNvPr>
          <p:cNvSpPr>
            <a:spLocks noGrp="1"/>
          </p:cNvSpPr>
          <p:nvPr/>
        </p:nvSpPr>
        <p:spPr>
          <a:xfrm>
            <a:off x="4762500" y="2076450"/>
            <a:ext cx="3695700" cy="267652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52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52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PUBLIC)  = ?</a:t>
            </a:r>
          </a:p>
          <a:p>
            <a:endParaRPr sz="1252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52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52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PRIVATE) = ?</a:t>
            </a:r>
          </a:p>
          <a:p>
            <a:endParaRPr sz="1252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52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52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ε)       = ?</a:t>
            </a:r>
          </a:p>
          <a:p>
            <a:endParaRPr sz="1252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52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52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PREDICT(b → STATIC)  = ?</a:t>
            </a:r>
          </a:p>
          <a:p>
            <a:endParaRPr sz="1252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52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52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PREDICT(b → ε)       = ?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答案：各产生式的 PREDICT 集合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0C89EF0-BE71-8D92-BDDF-FF7D05F0AC04}" type="slidenum">
              <a:t>40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E1D8F9AE-C274-4DA0-9847-E11A61928FEE}"/>
              </a:ext>
            </a:extLst>
          </p:cNvPr>
          <p:cNvSpPr>
            <a:spLocks noGrp="1"/>
          </p:cNvSpPr>
          <p:nvPr/>
        </p:nvSpPr>
        <p:spPr>
          <a:xfrm>
            <a:off x="781050" y="1238250"/>
            <a:ext cx="762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将已经得到的 FIRST 与 FOLLOW 代入 PREDICT 定义。</a:t>
            </a:r>
          </a:p>
        </p:txBody>
      </p:sp>
      <p:sp>
        <p:nvSpPr>
          <p:cNvPr id="6" name="answer-a-label">
            <a:extLst>
              <a:ext uri="{FF2B5EF4-FFF2-40B4-BE49-F238E27FC236}">
                <a16:creationId xmlns:a16="http://schemas.microsoft.com/office/drawing/2014/main" id="{C00FC98E-8388-43B7-97BA-A5AB378AFBB2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3667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a 的三个分支</a:t>
            </a:r>
          </a:p>
        </p:txBody>
      </p:sp>
      <p:sp>
        <p:nvSpPr>
          <p:cNvPr id="7" name="answer-a">
            <a:extLst>
              <a:ext uri="{FF2B5EF4-FFF2-40B4-BE49-F238E27FC236}">
                <a16:creationId xmlns:a16="http://schemas.microsoft.com/office/drawing/2014/main" id="{9AEF9D90-8649-48FB-87D6-60532B9BEDE8}"/>
              </a:ext>
            </a:extLst>
          </p:cNvPr>
          <p:cNvSpPr>
            <a:spLocks noGrp="1"/>
          </p:cNvSpPr>
          <p:nvPr/>
        </p:nvSpPr>
        <p:spPr>
          <a:xfrm>
            <a:off x="666750" y="2085975"/>
            <a:ext cx="3667125" cy="185737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PUBLIC)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PUBLIC }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PRIVATE)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PRIVATE }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PREDICT(a → ε)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STATIC, $ }</a:t>
            </a:r>
          </a:p>
        </p:txBody>
      </p:sp>
      <p:sp>
        <p:nvSpPr>
          <p:cNvPr id="8" name="answer-b-label">
            <a:extLst>
              <a:ext uri="{FF2B5EF4-FFF2-40B4-BE49-F238E27FC236}">
                <a16:creationId xmlns:a16="http://schemas.microsoft.com/office/drawing/2014/main" id="{6D6EAE03-3735-4874-A3F7-F78B04FBF4B6}"/>
              </a:ext>
            </a:extLst>
          </p:cNvPr>
          <p:cNvSpPr>
            <a:spLocks noGrp="1"/>
          </p:cNvSpPr>
          <p:nvPr/>
        </p:nvSpPr>
        <p:spPr>
          <a:xfrm>
            <a:off x="4810125" y="1762125"/>
            <a:ext cx="3667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b 的两个分支</a:t>
            </a:r>
          </a:p>
        </p:txBody>
      </p:sp>
      <p:sp>
        <p:nvSpPr>
          <p:cNvPr id="9" name="answer-b">
            <a:extLst>
              <a:ext uri="{FF2B5EF4-FFF2-40B4-BE49-F238E27FC236}">
                <a16:creationId xmlns:a16="http://schemas.microsoft.com/office/drawing/2014/main" id="{C784A688-CD9A-4D7C-BD05-E644A4F800B7}"/>
              </a:ext>
            </a:extLst>
          </p:cNvPr>
          <p:cNvSpPr>
            <a:spLocks noGrp="1"/>
          </p:cNvSpPr>
          <p:nvPr/>
        </p:nvSpPr>
        <p:spPr>
          <a:xfrm>
            <a:off x="4810125" y="2085975"/>
            <a:ext cx="3667125" cy="185737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PREDICT(b → STATIC)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STATIC }</a:t>
            </a:r>
          </a:p>
          <a:p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PREDICT(b → ε)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$ }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第三步：把预测结果机械化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 PREDICT 集合到 LL(1) Parser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CAEC632-A9E6-82AB-6034-3014BC3905A0}" type="slidenum"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LL(1)文法：从左到右读输入，用一个 Token 预测最左推导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75CE1F1-F8E2-E359-8FD1-A9FA98B3A676}" type="slidenum">
              <a:t>42</a:t>
            </a:fld>
            <a:endParaRPr/>
          </a:p>
        </p:txBody>
      </p:sp>
      <p:sp>
        <p:nvSpPr>
          <p:cNvPr id="5" name="ll-symbol-0">
            <a:extLst>
              <a:ext uri="{FF2B5EF4-FFF2-40B4-BE49-F238E27FC236}">
                <a16:creationId xmlns:a16="http://schemas.microsoft.com/office/drawing/2014/main" id="{E13A1AAE-089F-474C-B971-A87ED92D5E01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2D7C93"/>
                </a:solidFill>
              </a:defRPr>
            </a:pPr>
            <a:r>
              <a:rPr sz="1875" b="1">
                <a:solidFill>
                  <a:srgbClr val="2D7C93"/>
                </a:solidFill>
              </a:rPr>
              <a:t>L</a:t>
            </a:r>
          </a:p>
        </p:txBody>
      </p:sp>
      <p:sp>
        <p:nvSpPr>
          <p:cNvPr id="6" name="ll-h-0">
            <a:extLst>
              <a:ext uri="{FF2B5EF4-FFF2-40B4-BE49-F238E27FC236}">
                <a16:creationId xmlns:a16="http://schemas.microsoft.com/office/drawing/2014/main" id="{E9AB29E9-2B77-4B9C-8C4A-04169FD43CC9}"/>
              </a:ext>
            </a:extLst>
          </p:cNvPr>
          <p:cNvSpPr>
            <a:spLocks noGrp="1"/>
          </p:cNvSpPr>
          <p:nvPr/>
        </p:nvSpPr>
        <p:spPr>
          <a:xfrm>
            <a:off x="1857375" y="18097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Left-to-right</a:t>
            </a:r>
          </a:p>
        </p:txBody>
      </p:sp>
      <p:sp>
        <p:nvSpPr>
          <p:cNvPr id="7" name="ll-b-0">
            <a:extLst>
              <a:ext uri="{FF2B5EF4-FFF2-40B4-BE49-F238E27FC236}">
                <a16:creationId xmlns:a16="http://schemas.microsoft.com/office/drawing/2014/main" id="{4AC32625-5572-44CA-B13B-F6BFF31CBD10}"/>
              </a:ext>
            </a:extLst>
          </p:cNvPr>
          <p:cNvSpPr>
            <a:spLocks noGrp="1"/>
          </p:cNvSpPr>
          <p:nvPr/>
        </p:nvSpPr>
        <p:spPr>
          <a:xfrm>
            <a:off x="4333875" y="1809750"/>
            <a:ext cx="3714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Token Stream 从左向右读取</a:t>
            </a:r>
          </a:p>
        </p:txBody>
      </p:sp>
      <p:sp>
        <p:nvSpPr>
          <p:cNvPr id="8" name="ll-symbol-1">
            <a:extLst>
              <a:ext uri="{FF2B5EF4-FFF2-40B4-BE49-F238E27FC236}">
                <a16:creationId xmlns:a16="http://schemas.microsoft.com/office/drawing/2014/main" id="{E11088DE-4C61-4EB0-8AC4-6C09B0F965C3}"/>
              </a:ext>
            </a:extLst>
          </p:cNvPr>
          <p:cNvSpPr>
            <a:spLocks noGrp="1"/>
          </p:cNvSpPr>
          <p:nvPr/>
        </p:nvSpPr>
        <p:spPr>
          <a:xfrm>
            <a:off x="904875" y="271462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2D7C93"/>
                </a:solidFill>
              </a:defRPr>
            </a:pPr>
            <a:r>
              <a:rPr sz="1875" b="1">
                <a:solidFill>
                  <a:srgbClr val="2D7C93"/>
                </a:solidFill>
              </a:rPr>
              <a:t>L</a:t>
            </a:r>
          </a:p>
        </p:txBody>
      </p:sp>
      <p:sp>
        <p:nvSpPr>
          <p:cNvPr id="9" name="ll-h-1">
            <a:extLst>
              <a:ext uri="{FF2B5EF4-FFF2-40B4-BE49-F238E27FC236}">
                <a16:creationId xmlns:a16="http://schemas.microsoft.com/office/drawing/2014/main" id="{1473891F-D74B-48BC-8F76-DFBE649C0CC6}"/>
              </a:ext>
            </a:extLst>
          </p:cNvPr>
          <p:cNvSpPr>
            <a:spLocks noGrp="1"/>
          </p:cNvSpPr>
          <p:nvPr/>
        </p:nvSpPr>
        <p:spPr>
          <a:xfrm>
            <a:off x="1857375" y="271462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Leftmost derivation</a:t>
            </a:r>
          </a:p>
        </p:txBody>
      </p:sp>
      <p:sp>
        <p:nvSpPr>
          <p:cNvPr id="10" name="ll-b-1">
            <a:extLst>
              <a:ext uri="{FF2B5EF4-FFF2-40B4-BE49-F238E27FC236}">
                <a16:creationId xmlns:a16="http://schemas.microsoft.com/office/drawing/2014/main" id="{B46930B7-D3ED-478D-BF69-705F8274968C}"/>
              </a:ext>
            </a:extLst>
          </p:cNvPr>
          <p:cNvSpPr>
            <a:spLocks noGrp="1"/>
          </p:cNvSpPr>
          <p:nvPr/>
        </p:nvSpPr>
        <p:spPr>
          <a:xfrm>
            <a:off x="4333875" y="2714625"/>
            <a:ext cx="3714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始终展开最左侧非终结符</a:t>
            </a:r>
          </a:p>
        </p:txBody>
      </p:sp>
      <p:sp>
        <p:nvSpPr>
          <p:cNvPr id="11" name="ll-symbol-2">
            <a:extLst>
              <a:ext uri="{FF2B5EF4-FFF2-40B4-BE49-F238E27FC236}">
                <a16:creationId xmlns:a16="http://schemas.microsoft.com/office/drawing/2014/main" id="{8017CF21-E291-41F7-AB9E-85DA64B706F6}"/>
              </a:ext>
            </a:extLst>
          </p:cNvPr>
          <p:cNvSpPr>
            <a:spLocks noGrp="1"/>
          </p:cNvSpPr>
          <p:nvPr/>
        </p:nvSpPr>
        <p:spPr>
          <a:xfrm>
            <a:off x="904875" y="3619500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FCEEF0"/>
          </a:solidFill>
          <a:ln w="12383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C4384D"/>
                </a:solidFill>
              </a:defRPr>
            </a:pPr>
            <a:r>
              <a:rPr sz="1875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12" name="ll-h-2">
            <a:extLst>
              <a:ext uri="{FF2B5EF4-FFF2-40B4-BE49-F238E27FC236}">
                <a16:creationId xmlns:a16="http://schemas.microsoft.com/office/drawing/2014/main" id="{4AA01AEB-B5BF-48C8-BE88-89C2D02D64F1}"/>
              </a:ext>
            </a:extLst>
          </p:cNvPr>
          <p:cNvSpPr>
            <a:spLocks noGrp="1"/>
          </p:cNvSpPr>
          <p:nvPr/>
        </p:nvSpPr>
        <p:spPr>
          <a:xfrm>
            <a:off x="1857375" y="361950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One-token lookahead</a:t>
            </a:r>
          </a:p>
        </p:txBody>
      </p:sp>
      <p:sp>
        <p:nvSpPr>
          <p:cNvPr id="13" name="ll-b-2">
            <a:extLst>
              <a:ext uri="{FF2B5EF4-FFF2-40B4-BE49-F238E27FC236}">
                <a16:creationId xmlns:a16="http://schemas.microsoft.com/office/drawing/2014/main" id="{9D9E44DB-2952-425F-9C15-44175E1A46F8}"/>
              </a:ext>
            </a:extLst>
          </p:cNvPr>
          <p:cNvSpPr>
            <a:spLocks noGrp="1"/>
          </p:cNvSpPr>
          <p:nvPr/>
        </p:nvSpPr>
        <p:spPr>
          <a:xfrm>
            <a:off x="4333875" y="3619499"/>
            <a:ext cx="3714750" cy="5524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只向前看 1 个 Token（其实就是之前看到的current）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LL(1) 分析表：把“非终结符 + lookahead”映射到产生式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70EE3B2-1325-F8E9-D276-8EA80C32ED19}" type="slidenum">
              <a:t>43</a:t>
            </a:fld>
            <a:endParaRPr/>
          </a:p>
        </p:txBody>
      </p:sp>
      <p:sp>
        <p:nvSpPr>
          <p:cNvPr id="5" name="subtitle-34">
            <a:extLst>
              <a:ext uri="{FF2B5EF4-FFF2-40B4-BE49-F238E27FC236}">
                <a16:creationId xmlns:a16="http://schemas.microsoft.com/office/drawing/2014/main" id="{5773D37A-F808-4F14-A05A-1D606A1A7E83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每个表格单元只能有一条产生式；空白单元表示语法错误。</a:t>
            </a:r>
          </a:p>
        </p:txBody>
      </p:sp>
      <p:sp>
        <p:nvSpPr>
          <p:cNvPr id="6" name="table-axis">
            <a:extLst>
              <a:ext uri="{FF2B5EF4-FFF2-40B4-BE49-F238E27FC236}">
                <a16:creationId xmlns:a16="http://schemas.microsoft.com/office/drawing/2014/main" id="{D38B9F77-0BA9-4B39-ADFC-FD4BFF1265E5}"/>
              </a:ext>
            </a:extLst>
          </p:cNvPr>
          <p:cNvSpPr>
            <a:spLocks noGrp="1"/>
          </p:cNvSpPr>
          <p:nvPr/>
        </p:nvSpPr>
        <p:spPr>
          <a:xfrm>
            <a:off x="1571625" y="2085975"/>
            <a:ext cx="6000750" cy="200025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7" name="table-col">
            <a:extLst>
              <a:ext uri="{FF2B5EF4-FFF2-40B4-BE49-F238E27FC236}">
                <a16:creationId xmlns:a16="http://schemas.microsoft.com/office/drawing/2014/main" id="{6187FFB9-8687-4847-BE18-90D1D7823183}"/>
              </a:ext>
            </a:extLst>
          </p:cNvPr>
          <p:cNvSpPr>
            <a:spLocks noGrp="1"/>
          </p:cNvSpPr>
          <p:nvPr/>
        </p:nvSpPr>
        <p:spPr>
          <a:xfrm>
            <a:off x="3714750" y="2228850"/>
            <a:ext cx="2857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500" b="1">
                <a:solidFill>
                  <a:srgbClr val="2D7C93"/>
                </a:solidFill>
              </a:defRPr>
            </a:pPr>
            <a:r>
              <a:rPr sz="1500" b="1">
                <a:solidFill>
                  <a:srgbClr val="2D7C93"/>
                </a:solidFill>
              </a:rPr>
              <a:t>lookahead Token</a:t>
            </a:r>
          </a:p>
        </p:txBody>
      </p:sp>
      <p:sp>
        <p:nvSpPr>
          <p:cNvPr id="8" name="table-row">
            <a:extLst>
              <a:ext uri="{FF2B5EF4-FFF2-40B4-BE49-F238E27FC236}">
                <a16:creationId xmlns:a16="http://schemas.microsoft.com/office/drawing/2014/main" id="{98428996-310B-4BF5-8E03-CFE7E0B347CA}"/>
              </a:ext>
            </a:extLst>
          </p:cNvPr>
          <p:cNvSpPr>
            <a:spLocks noGrp="1"/>
          </p:cNvSpPr>
          <p:nvPr/>
        </p:nvSpPr>
        <p:spPr>
          <a:xfrm>
            <a:off x="1666875" y="2943225"/>
            <a:ext cx="1619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C4384D"/>
                </a:solidFill>
              </a:defRPr>
            </a:pPr>
            <a:r>
              <a:rPr sz="1500" b="1">
                <a:solidFill>
                  <a:srgbClr val="C4384D"/>
                </a:solidFill>
              </a:rPr>
              <a:t>当前</a:t>
            </a:r>
          </a:p>
          <a:p>
            <a:pPr algn="ctr">
              <a:buNone/>
              <a:defRPr sz="1500" b="1">
                <a:solidFill>
                  <a:srgbClr val="C4384D"/>
                </a:solidFill>
              </a:defRPr>
            </a:pPr>
            <a:r>
              <a:rPr sz="1500" b="1">
                <a:solidFill>
                  <a:srgbClr val="C4384D"/>
                </a:solidFill>
              </a:rPr>
              <a:t>非终结符</a:t>
            </a:r>
          </a:p>
        </p:txBody>
      </p:sp>
      <p:sp>
        <p:nvSpPr>
          <p:cNvPr id="9" name="table-cell">
            <a:extLst>
              <a:ext uri="{FF2B5EF4-FFF2-40B4-BE49-F238E27FC236}">
                <a16:creationId xmlns:a16="http://schemas.microsoft.com/office/drawing/2014/main" id="{54E4BB57-A601-4CBB-837D-5878F89D87D0}"/>
              </a:ext>
            </a:extLst>
          </p:cNvPr>
          <p:cNvSpPr>
            <a:spLocks noGrp="1"/>
          </p:cNvSpPr>
          <p:nvPr/>
        </p:nvSpPr>
        <p:spPr>
          <a:xfrm>
            <a:off x="3714750" y="2847975"/>
            <a:ext cx="2857500" cy="8572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选择哪条产生式？</a:t>
            </a:r>
          </a:p>
        </p:txBody>
      </p:sp>
      <p:sp>
        <p:nvSpPr>
          <p:cNvPr id="10" name="takeaway-bg-40">
            <a:extLst>
              <a:ext uri="{FF2B5EF4-FFF2-40B4-BE49-F238E27FC236}">
                <a16:creationId xmlns:a16="http://schemas.microsoft.com/office/drawing/2014/main" id="{65378FE5-EEDC-4EC2-9EC3-B3FF69CB8ED9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EF0"/>
          </a:solidFill>
          <a:ln w="9525">
            <a:solidFill>
              <a:srgbClr val="E9A3AE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1" name="takeaway-text-40">
            <a:extLst>
              <a:ext uri="{FF2B5EF4-FFF2-40B4-BE49-F238E27FC236}">
                <a16:creationId xmlns:a16="http://schemas.microsoft.com/office/drawing/2014/main" id="{0B532E4D-C025-469F-BBC7-C222CBA385D9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分析表只是把前面已经计算出的 PREDICT 集合换成可执行数据。 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回顾：用于构造分析表的表达式文法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1110800D-D5E6-B48B-B335-F070B0EAA3B9}" type="slidenum">
              <a:t>44</a:t>
            </a:fld>
            <a:endParaRPr/>
          </a:p>
        </p:txBody>
      </p:sp>
      <p:sp>
        <p:nvSpPr>
          <p:cNvPr id="5" name="subtitle-35">
            <a:extLst>
              <a:ext uri="{FF2B5EF4-FFF2-40B4-BE49-F238E27FC236}">
                <a16:creationId xmlns:a16="http://schemas.microsoft.com/office/drawing/2014/main" id="{765017DB-A950-41BA-AD42-0D9A5D6BBA4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它已经消除了左递归，并显式编码乘法高于加法。</a:t>
            </a:r>
          </a:p>
        </p:txBody>
      </p:sp>
      <p:sp>
        <p:nvSpPr>
          <p:cNvPr id="6" name="table-grammar">
            <a:extLst>
              <a:ext uri="{FF2B5EF4-FFF2-40B4-BE49-F238E27FC236}">
                <a16:creationId xmlns:a16="http://schemas.microsoft.com/office/drawing/2014/main" id="{7040819D-1347-426C-9FFF-571F30D9CFCD}"/>
              </a:ext>
            </a:extLst>
          </p:cNvPr>
          <p:cNvSpPr>
            <a:spLocks noGrp="1"/>
          </p:cNvSpPr>
          <p:nvPr/>
        </p:nvSpPr>
        <p:spPr>
          <a:xfrm>
            <a:off x="1476375" y="2066396"/>
            <a:ext cx="6191250" cy="2333626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term expr_tail</a:t>
            </a:r>
          </a:p>
          <a:p>
            <a:endParaRPr sz="142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→ PLUS term expr_tail | ε</a:t>
            </a:r>
          </a:p>
          <a:p>
            <a:endParaRPr sz="142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→ factor term_tail</a:t>
            </a:r>
          </a:p>
          <a:p>
            <a:endParaRPr sz="142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→ STAR factor term_tail | ε</a:t>
            </a:r>
          </a:p>
          <a:p>
            <a:endParaRPr sz="142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42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→ INT | LPAREN expr RPAREN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计算器文法的 FIRST / FOLLOW 集合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E060EEA-E29B-CF3D-E7B7-BE01DFE3A2D2}" type="slidenum">
              <a:t>45</a:t>
            </a:fld>
            <a:endParaRPr/>
          </a:p>
        </p:txBody>
      </p:sp>
      <p:sp>
        <p:nvSpPr>
          <p:cNvPr id="6" name="first-label">
            <a:extLst>
              <a:ext uri="{FF2B5EF4-FFF2-40B4-BE49-F238E27FC236}">
                <a16:creationId xmlns:a16="http://schemas.microsoft.com/office/drawing/2014/main" id="{2493221F-F51C-4A5F-AE5B-3904DDEC3B63}"/>
              </a:ext>
            </a:extLst>
          </p:cNvPr>
          <p:cNvSpPr>
            <a:spLocks noGrp="1"/>
          </p:cNvSpPr>
          <p:nvPr/>
        </p:nvSpPr>
        <p:spPr>
          <a:xfrm>
            <a:off x="685800" y="1655797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FIRST</a:t>
            </a:r>
          </a:p>
        </p:txBody>
      </p:sp>
      <p:sp>
        <p:nvSpPr>
          <p:cNvPr id="7" name="first-sets">
            <a:extLst>
              <a:ext uri="{FF2B5EF4-FFF2-40B4-BE49-F238E27FC236}">
                <a16:creationId xmlns:a16="http://schemas.microsoft.com/office/drawing/2014/main" id="{DEE572ED-42BB-4A28-8C87-14AC8AE1077E}"/>
              </a:ext>
            </a:extLst>
          </p:cNvPr>
          <p:cNvSpPr>
            <a:spLocks noGrp="1"/>
          </p:cNvSpPr>
          <p:nvPr/>
        </p:nvSpPr>
        <p:spPr>
          <a:xfrm>
            <a:off x="685800" y="1979647"/>
            <a:ext cx="3667125" cy="22098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FIRST(expr)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INT, LPAREN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FIRST(expr_tail)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PLUS, ε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FIRST(term)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INT, LPAREN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FIRST(term_tail)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STAR, ε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FIRST(factor)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INT, LPAREN }</a:t>
            </a:r>
          </a:p>
        </p:txBody>
      </p:sp>
      <p:sp>
        <p:nvSpPr>
          <p:cNvPr id="8" name="follow-label">
            <a:extLst>
              <a:ext uri="{FF2B5EF4-FFF2-40B4-BE49-F238E27FC236}">
                <a16:creationId xmlns:a16="http://schemas.microsoft.com/office/drawing/2014/main" id="{88F88B95-3709-4D96-A1A2-3D0C7BA2BF74}"/>
              </a:ext>
            </a:extLst>
          </p:cNvPr>
          <p:cNvSpPr>
            <a:spLocks noGrp="1"/>
          </p:cNvSpPr>
          <p:nvPr/>
        </p:nvSpPr>
        <p:spPr>
          <a:xfrm>
            <a:off x="4810125" y="1655797"/>
            <a:ext cx="3667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FOLLOW</a:t>
            </a:r>
          </a:p>
        </p:txBody>
      </p:sp>
      <p:sp>
        <p:nvSpPr>
          <p:cNvPr id="9" name="follow-sets">
            <a:extLst>
              <a:ext uri="{FF2B5EF4-FFF2-40B4-BE49-F238E27FC236}">
                <a16:creationId xmlns:a16="http://schemas.microsoft.com/office/drawing/2014/main" id="{574F677A-E436-4FEC-9B0C-72B5E6C4DD8A}"/>
              </a:ext>
            </a:extLst>
          </p:cNvPr>
          <p:cNvSpPr>
            <a:spLocks noGrp="1"/>
          </p:cNvSpPr>
          <p:nvPr/>
        </p:nvSpPr>
        <p:spPr>
          <a:xfrm>
            <a:off x="4810125" y="1979647"/>
            <a:ext cx="3667125" cy="22098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FOLLOW(expr)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RPAREN, $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FOLLOW(expr_tail)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RPAREN, $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FOLLOW(term)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PLUS, RPAREN, $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FOLLOW(term_tail)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PLUS, RPAREN, $ }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FOLLOW(factor)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{ STAR, PLUS, RPAREN, $ }</a:t>
            </a:r>
          </a:p>
        </p:txBody>
      </p:sp>
      <p:sp>
        <p:nvSpPr>
          <p:cNvPr id="10" name="predict-reminder">
            <a:extLst>
              <a:ext uri="{FF2B5EF4-FFF2-40B4-BE49-F238E27FC236}">
                <a16:creationId xmlns:a16="http://schemas.microsoft.com/office/drawing/2014/main" id="{7A1D5296-7887-4309-B816-ABB0A506D522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7791450" cy="5143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对 A → α：在 FIRST(α) − {ε} 对应的列填入该产生式；</a:t>
            </a:r>
          </a:p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若 α 可为空，再在 FOLLOW(A) 对应的列填入该产生式。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完整 LL(1) 分析表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72DB7CE-501A-BBF4-0CAD-B084CE0A592C}" type="slidenum">
              <a:t>46</a:t>
            </a:fld>
            <a:endParaRPr/>
          </a:p>
        </p:txBody>
      </p:sp>
      <p:sp>
        <p:nvSpPr>
          <p:cNvPr id="5" name="subtitle-36">
            <a:extLst>
              <a:ext uri="{FF2B5EF4-FFF2-40B4-BE49-F238E27FC236}">
                <a16:creationId xmlns:a16="http://schemas.microsoft.com/office/drawing/2014/main" id="{29EEF54E-18BC-4B8B-9B66-ADC92DE82C5E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每个非空单元都是一个确定动作；这里只列出表达式子语法需要的 Token。</a:t>
            </a:r>
          </a:p>
        </p:txBody>
      </p:sp>
      <p:sp>
        <p:nvSpPr>
          <p:cNvPr id="6" name="ll-table-0-0">
            <a:extLst>
              <a:ext uri="{FF2B5EF4-FFF2-40B4-BE49-F238E27FC236}">
                <a16:creationId xmlns:a16="http://schemas.microsoft.com/office/drawing/2014/main" id="{BAD93F17-68E1-4C57-966E-A8FF463A3EC8}"/>
              </a:ext>
            </a:extLst>
          </p:cNvPr>
          <p:cNvSpPr>
            <a:spLocks noGrp="1"/>
          </p:cNvSpPr>
          <p:nvPr/>
        </p:nvSpPr>
        <p:spPr>
          <a:xfrm>
            <a:off x="381000" y="1666875"/>
            <a:ext cx="1143000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7" name="ll-table-0-1">
            <a:extLst>
              <a:ext uri="{FF2B5EF4-FFF2-40B4-BE49-F238E27FC236}">
                <a16:creationId xmlns:a16="http://schemas.microsoft.com/office/drawing/2014/main" id="{8825ACFC-8457-4691-891E-2BBB0A7E41D5}"/>
              </a:ext>
            </a:extLst>
          </p:cNvPr>
          <p:cNvSpPr>
            <a:spLocks noGrp="1"/>
          </p:cNvSpPr>
          <p:nvPr/>
        </p:nvSpPr>
        <p:spPr>
          <a:xfrm>
            <a:off x="1524000" y="1666875"/>
            <a:ext cx="1204913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8" name="ll-table-0-2">
            <a:extLst>
              <a:ext uri="{FF2B5EF4-FFF2-40B4-BE49-F238E27FC236}">
                <a16:creationId xmlns:a16="http://schemas.microsoft.com/office/drawing/2014/main" id="{BACEB87D-3B71-4AEB-983B-50B428D80B55}"/>
              </a:ext>
            </a:extLst>
          </p:cNvPr>
          <p:cNvSpPr>
            <a:spLocks noGrp="1"/>
          </p:cNvSpPr>
          <p:nvPr/>
        </p:nvSpPr>
        <p:spPr>
          <a:xfrm>
            <a:off x="2728913" y="1666875"/>
            <a:ext cx="1204913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LPAREN</a:t>
            </a:r>
          </a:p>
        </p:txBody>
      </p:sp>
      <p:sp>
        <p:nvSpPr>
          <p:cNvPr id="9" name="ll-table-0-3">
            <a:extLst>
              <a:ext uri="{FF2B5EF4-FFF2-40B4-BE49-F238E27FC236}">
                <a16:creationId xmlns:a16="http://schemas.microsoft.com/office/drawing/2014/main" id="{92F82755-3D53-49C2-A3C9-9D5BF1507DEE}"/>
              </a:ext>
            </a:extLst>
          </p:cNvPr>
          <p:cNvSpPr>
            <a:spLocks noGrp="1"/>
          </p:cNvSpPr>
          <p:nvPr/>
        </p:nvSpPr>
        <p:spPr>
          <a:xfrm>
            <a:off x="3933825" y="1666875"/>
            <a:ext cx="1204913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</a:t>
            </a:r>
          </a:p>
        </p:txBody>
      </p:sp>
      <p:sp>
        <p:nvSpPr>
          <p:cNvPr id="10" name="ll-table-0-4">
            <a:extLst>
              <a:ext uri="{FF2B5EF4-FFF2-40B4-BE49-F238E27FC236}">
                <a16:creationId xmlns:a16="http://schemas.microsoft.com/office/drawing/2014/main" id="{0AE14467-BCAE-4FAF-AA42-F9B1AF1F8391}"/>
              </a:ext>
            </a:extLst>
          </p:cNvPr>
          <p:cNvSpPr>
            <a:spLocks noGrp="1"/>
          </p:cNvSpPr>
          <p:nvPr/>
        </p:nvSpPr>
        <p:spPr>
          <a:xfrm>
            <a:off x="5138738" y="1666875"/>
            <a:ext cx="1204913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</a:t>
            </a:r>
          </a:p>
        </p:txBody>
      </p:sp>
      <p:sp>
        <p:nvSpPr>
          <p:cNvPr id="11" name="ll-table-0-5">
            <a:extLst>
              <a:ext uri="{FF2B5EF4-FFF2-40B4-BE49-F238E27FC236}">
                <a16:creationId xmlns:a16="http://schemas.microsoft.com/office/drawing/2014/main" id="{B8A2F18E-5CE8-4DC8-8FB6-FA9A9F8EB279}"/>
              </a:ext>
            </a:extLst>
          </p:cNvPr>
          <p:cNvSpPr>
            <a:spLocks noGrp="1"/>
          </p:cNvSpPr>
          <p:nvPr/>
        </p:nvSpPr>
        <p:spPr>
          <a:xfrm>
            <a:off x="6343650" y="1666875"/>
            <a:ext cx="1204913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</a:t>
            </a:r>
          </a:p>
        </p:txBody>
      </p:sp>
      <p:sp>
        <p:nvSpPr>
          <p:cNvPr id="12" name="ll-table-0-6">
            <a:extLst>
              <a:ext uri="{FF2B5EF4-FFF2-40B4-BE49-F238E27FC236}">
                <a16:creationId xmlns:a16="http://schemas.microsoft.com/office/drawing/2014/main" id="{07BEA457-0FA1-4B28-8C68-06037C3276F0}"/>
              </a:ext>
            </a:extLst>
          </p:cNvPr>
          <p:cNvSpPr>
            <a:spLocks noGrp="1"/>
          </p:cNvSpPr>
          <p:nvPr/>
        </p:nvSpPr>
        <p:spPr>
          <a:xfrm>
            <a:off x="7548563" y="1666875"/>
            <a:ext cx="1204913" cy="476250"/>
          </a:xfrm>
          <a:prstGeom prst="rect">
            <a:avLst/>
          </a:prstGeom>
          <a:solidFill>
            <a:srgbClr val="E1E4E6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  <p:sp>
        <p:nvSpPr>
          <p:cNvPr id="13" name="ll-table-1-0">
            <a:extLst>
              <a:ext uri="{FF2B5EF4-FFF2-40B4-BE49-F238E27FC236}">
                <a16:creationId xmlns:a16="http://schemas.microsoft.com/office/drawing/2014/main" id="{0355D0E4-9534-47F9-B600-E3A28F654C02}"/>
              </a:ext>
            </a:extLst>
          </p:cNvPr>
          <p:cNvSpPr>
            <a:spLocks noGrp="1"/>
          </p:cNvSpPr>
          <p:nvPr/>
        </p:nvSpPr>
        <p:spPr>
          <a:xfrm>
            <a:off x="381000" y="2143125"/>
            <a:ext cx="1143000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</a:t>
            </a:r>
          </a:p>
        </p:txBody>
      </p:sp>
      <p:sp>
        <p:nvSpPr>
          <p:cNvPr id="14" name="ll-table-1-1">
            <a:extLst>
              <a:ext uri="{FF2B5EF4-FFF2-40B4-BE49-F238E27FC236}">
                <a16:creationId xmlns:a16="http://schemas.microsoft.com/office/drawing/2014/main" id="{8900121F-3D9D-441B-9BD6-0FF9B66D2CC5}"/>
              </a:ext>
            </a:extLst>
          </p:cNvPr>
          <p:cNvSpPr>
            <a:spLocks noGrp="1"/>
          </p:cNvSpPr>
          <p:nvPr/>
        </p:nvSpPr>
        <p:spPr>
          <a:xfrm>
            <a:off x="1524000" y="2143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expr_tail</a:t>
            </a:r>
          </a:p>
        </p:txBody>
      </p:sp>
      <p:sp>
        <p:nvSpPr>
          <p:cNvPr id="15" name="ll-table-1-2">
            <a:extLst>
              <a:ext uri="{FF2B5EF4-FFF2-40B4-BE49-F238E27FC236}">
                <a16:creationId xmlns:a16="http://schemas.microsoft.com/office/drawing/2014/main" id="{49CF95A6-04F8-4137-934D-924208FEE32D}"/>
              </a:ext>
            </a:extLst>
          </p:cNvPr>
          <p:cNvSpPr>
            <a:spLocks noGrp="1"/>
          </p:cNvSpPr>
          <p:nvPr/>
        </p:nvSpPr>
        <p:spPr>
          <a:xfrm>
            <a:off x="2728913" y="2143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expr_tail</a:t>
            </a:r>
          </a:p>
        </p:txBody>
      </p:sp>
      <p:sp>
        <p:nvSpPr>
          <p:cNvPr id="16" name="ll-table-1-3">
            <a:extLst>
              <a:ext uri="{FF2B5EF4-FFF2-40B4-BE49-F238E27FC236}">
                <a16:creationId xmlns:a16="http://schemas.microsoft.com/office/drawing/2014/main" id="{A2D745D9-8708-44FB-BBE3-9F905423EB20}"/>
              </a:ext>
            </a:extLst>
          </p:cNvPr>
          <p:cNvSpPr>
            <a:spLocks noGrp="1"/>
          </p:cNvSpPr>
          <p:nvPr/>
        </p:nvSpPr>
        <p:spPr>
          <a:xfrm>
            <a:off x="3933825" y="2143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7" name="ll-table-1-4">
            <a:extLst>
              <a:ext uri="{FF2B5EF4-FFF2-40B4-BE49-F238E27FC236}">
                <a16:creationId xmlns:a16="http://schemas.microsoft.com/office/drawing/2014/main" id="{7E145F44-25F9-4489-A25C-3389F3323F7A}"/>
              </a:ext>
            </a:extLst>
          </p:cNvPr>
          <p:cNvSpPr>
            <a:spLocks noGrp="1"/>
          </p:cNvSpPr>
          <p:nvPr/>
        </p:nvSpPr>
        <p:spPr>
          <a:xfrm>
            <a:off x="5138738" y="2143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8" name="ll-table-1-5">
            <a:extLst>
              <a:ext uri="{FF2B5EF4-FFF2-40B4-BE49-F238E27FC236}">
                <a16:creationId xmlns:a16="http://schemas.microsoft.com/office/drawing/2014/main" id="{4C54E7F1-8140-4576-80D5-8C22A34C0BF4}"/>
              </a:ext>
            </a:extLst>
          </p:cNvPr>
          <p:cNvSpPr>
            <a:spLocks noGrp="1"/>
          </p:cNvSpPr>
          <p:nvPr/>
        </p:nvSpPr>
        <p:spPr>
          <a:xfrm>
            <a:off x="6343650" y="2143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9" name="ll-table-1-6">
            <a:extLst>
              <a:ext uri="{FF2B5EF4-FFF2-40B4-BE49-F238E27FC236}">
                <a16:creationId xmlns:a16="http://schemas.microsoft.com/office/drawing/2014/main" id="{5AB7C165-75E9-4429-A691-7F75B90A2864}"/>
              </a:ext>
            </a:extLst>
          </p:cNvPr>
          <p:cNvSpPr>
            <a:spLocks noGrp="1"/>
          </p:cNvSpPr>
          <p:nvPr/>
        </p:nvSpPr>
        <p:spPr>
          <a:xfrm>
            <a:off x="7548563" y="2143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0" name="ll-table-2-0">
            <a:extLst>
              <a:ext uri="{FF2B5EF4-FFF2-40B4-BE49-F238E27FC236}">
                <a16:creationId xmlns:a16="http://schemas.microsoft.com/office/drawing/2014/main" id="{BF83F3BE-2597-46D9-A2D8-7ED3819D89D6}"/>
              </a:ext>
            </a:extLst>
          </p:cNvPr>
          <p:cNvSpPr>
            <a:spLocks noGrp="1"/>
          </p:cNvSpPr>
          <p:nvPr/>
        </p:nvSpPr>
        <p:spPr>
          <a:xfrm>
            <a:off x="381000" y="2619375"/>
            <a:ext cx="1143000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</a:t>
            </a:r>
          </a:p>
        </p:txBody>
      </p:sp>
      <p:sp>
        <p:nvSpPr>
          <p:cNvPr id="21" name="ll-table-2-1">
            <a:extLst>
              <a:ext uri="{FF2B5EF4-FFF2-40B4-BE49-F238E27FC236}">
                <a16:creationId xmlns:a16="http://schemas.microsoft.com/office/drawing/2014/main" id="{96AE7FD4-A3DE-4842-9C15-5DC39DE29E5E}"/>
              </a:ext>
            </a:extLst>
          </p:cNvPr>
          <p:cNvSpPr>
            <a:spLocks noGrp="1"/>
          </p:cNvSpPr>
          <p:nvPr/>
        </p:nvSpPr>
        <p:spPr>
          <a:xfrm>
            <a:off x="1524000" y="26193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2" name="ll-table-2-2">
            <a:extLst>
              <a:ext uri="{FF2B5EF4-FFF2-40B4-BE49-F238E27FC236}">
                <a16:creationId xmlns:a16="http://schemas.microsoft.com/office/drawing/2014/main" id="{0C5540A2-A34E-4EE9-B328-8D45222CCD56}"/>
              </a:ext>
            </a:extLst>
          </p:cNvPr>
          <p:cNvSpPr>
            <a:spLocks noGrp="1"/>
          </p:cNvSpPr>
          <p:nvPr/>
        </p:nvSpPr>
        <p:spPr>
          <a:xfrm>
            <a:off x="2728913" y="26193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3" name="ll-table-2-3">
            <a:extLst>
              <a:ext uri="{FF2B5EF4-FFF2-40B4-BE49-F238E27FC236}">
                <a16:creationId xmlns:a16="http://schemas.microsoft.com/office/drawing/2014/main" id="{4CFA3161-9A0B-4982-8DE9-77837DB53792}"/>
              </a:ext>
            </a:extLst>
          </p:cNvPr>
          <p:cNvSpPr>
            <a:spLocks noGrp="1"/>
          </p:cNvSpPr>
          <p:nvPr/>
        </p:nvSpPr>
        <p:spPr>
          <a:xfrm>
            <a:off x="3933825" y="26193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 term expr_tail</a:t>
            </a:r>
          </a:p>
        </p:txBody>
      </p:sp>
      <p:sp>
        <p:nvSpPr>
          <p:cNvPr id="24" name="ll-table-2-4">
            <a:extLst>
              <a:ext uri="{FF2B5EF4-FFF2-40B4-BE49-F238E27FC236}">
                <a16:creationId xmlns:a16="http://schemas.microsoft.com/office/drawing/2014/main" id="{93B89C9F-6DE6-406A-862D-03F34028E995}"/>
              </a:ext>
            </a:extLst>
          </p:cNvPr>
          <p:cNvSpPr>
            <a:spLocks noGrp="1"/>
          </p:cNvSpPr>
          <p:nvPr/>
        </p:nvSpPr>
        <p:spPr>
          <a:xfrm>
            <a:off x="5138738" y="26193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5" name="ll-table-2-5">
            <a:extLst>
              <a:ext uri="{FF2B5EF4-FFF2-40B4-BE49-F238E27FC236}">
                <a16:creationId xmlns:a16="http://schemas.microsoft.com/office/drawing/2014/main" id="{43362CB3-48F6-4441-B23E-A7404CE2DB41}"/>
              </a:ext>
            </a:extLst>
          </p:cNvPr>
          <p:cNvSpPr>
            <a:spLocks noGrp="1"/>
          </p:cNvSpPr>
          <p:nvPr/>
        </p:nvSpPr>
        <p:spPr>
          <a:xfrm>
            <a:off x="6343650" y="26193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ε</a:t>
            </a:r>
          </a:p>
        </p:txBody>
      </p:sp>
      <p:sp>
        <p:nvSpPr>
          <p:cNvPr id="26" name="ll-table-2-6">
            <a:extLst>
              <a:ext uri="{FF2B5EF4-FFF2-40B4-BE49-F238E27FC236}">
                <a16:creationId xmlns:a16="http://schemas.microsoft.com/office/drawing/2014/main" id="{5DCA5BC7-FA27-4A35-9CA4-6B9EF05C88F9}"/>
              </a:ext>
            </a:extLst>
          </p:cNvPr>
          <p:cNvSpPr>
            <a:spLocks noGrp="1"/>
          </p:cNvSpPr>
          <p:nvPr/>
        </p:nvSpPr>
        <p:spPr>
          <a:xfrm>
            <a:off x="7548563" y="26193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ε</a:t>
            </a:r>
          </a:p>
        </p:txBody>
      </p:sp>
      <p:sp>
        <p:nvSpPr>
          <p:cNvPr id="27" name="ll-table-3-0">
            <a:extLst>
              <a:ext uri="{FF2B5EF4-FFF2-40B4-BE49-F238E27FC236}">
                <a16:creationId xmlns:a16="http://schemas.microsoft.com/office/drawing/2014/main" id="{70130122-715E-4180-86AF-01F0B9FE46A7}"/>
              </a:ext>
            </a:extLst>
          </p:cNvPr>
          <p:cNvSpPr>
            <a:spLocks noGrp="1"/>
          </p:cNvSpPr>
          <p:nvPr/>
        </p:nvSpPr>
        <p:spPr>
          <a:xfrm>
            <a:off x="381000" y="3095625"/>
            <a:ext cx="1143000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</a:t>
            </a:r>
          </a:p>
        </p:txBody>
      </p:sp>
      <p:sp>
        <p:nvSpPr>
          <p:cNvPr id="28" name="ll-table-3-1">
            <a:extLst>
              <a:ext uri="{FF2B5EF4-FFF2-40B4-BE49-F238E27FC236}">
                <a16:creationId xmlns:a16="http://schemas.microsoft.com/office/drawing/2014/main" id="{29C48FD5-973E-4140-952F-9EFDB7740E1F}"/>
              </a:ext>
            </a:extLst>
          </p:cNvPr>
          <p:cNvSpPr>
            <a:spLocks noGrp="1"/>
          </p:cNvSpPr>
          <p:nvPr/>
        </p:nvSpPr>
        <p:spPr>
          <a:xfrm>
            <a:off x="1524000" y="30956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term_tail</a:t>
            </a:r>
          </a:p>
        </p:txBody>
      </p:sp>
      <p:sp>
        <p:nvSpPr>
          <p:cNvPr id="29" name="ll-table-3-2">
            <a:extLst>
              <a:ext uri="{FF2B5EF4-FFF2-40B4-BE49-F238E27FC236}">
                <a16:creationId xmlns:a16="http://schemas.microsoft.com/office/drawing/2014/main" id="{2A7A7BBE-DBAC-4EF5-9C7C-94B60B304BAF}"/>
              </a:ext>
            </a:extLst>
          </p:cNvPr>
          <p:cNvSpPr>
            <a:spLocks noGrp="1"/>
          </p:cNvSpPr>
          <p:nvPr/>
        </p:nvSpPr>
        <p:spPr>
          <a:xfrm>
            <a:off x="2728913" y="30956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term_tail</a:t>
            </a:r>
          </a:p>
        </p:txBody>
      </p:sp>
      <p:sp>
        <p:nvSpPr>
          <p:cNvPr id="30" name="ll-table-3-3">
            <a:extLst>
              <a:ext uri="{FF2B5EF4-FFF2-40B4-BE49-F238E27FC236}">
                <a16:creationId xmlns:a16="http://schemas.microsoft.com/office/drawing/2014/main" id="{9FE06A57-5C84-47E2-85BA-FAD8219F0A30}"/>
              </a:ext>
            </a:extLst>
          </p:cNvPr>
          <p:cNvSpPr>
            <a:spLocks noGrp="1"/>
          </p:cNvSpPr>
          <p:nvPr/>
        </p:nvSpPr>
        <p:spPr>
          <a:xfrm>
            <a:off x="3933825" y="30956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1" name="ll-table-3-4">
            <a:extLst>
              <a:ext uri="{FF2B5EF4-FFF2-40B4-BE49-F238E27FC236}">
                <a16:creationId xmlns:a16="http://schemas.microsoft.com/office/drawing/2014/main" id="{1D899B0E-A9C4-45FD-AD84-EC7E01F23DED}"/>
              </a:ext>
            </a:extLst>
          </p:cNvPr>
          <p:cNvSpPr>
            <a:spLocks noGrp="1"/>
          </p:cNvSpPr>
          <p:nvPr/>
        </p:nvSpPr>
        <p:spPr>
          <a:xfrm>
            <a:off x="5138738" y="30956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2" name="ll-table-3-5">
            <a:extLst>
              <a:ext uri="{FF2B5EF4-FFF2-40B4-BE49-F238E27FC236}">
                <a16:creationId xmlns:a16="http://schemas.microsoft.com/office/drawing/2014/main" id="{C55945A9-E365-47AA-BB93-FFE74B85C87B}"/>
              </a:ext>
            </a:extLst>
          </p:cNvPr>
          <p:cNvSpPr>
            <a:spLocks noGrp="1"/>
          </p:cNvSpPr>
          <p:nvPr/>
        </p:nvSpPr>
        <p:spPr>
          <a:xfrm>
            <a:off x="6343650" y="30956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3" name="ll-table-3-6">
            <a:extLst>
              <a:ext uri="{FF2B5EF4-FFF2-40B4-BE49-F238E27FC236}">
                <a16:creationId xmlns:a16="http://schemas.microsoft.com/office/drawing/2014/main" id="{93D63ED7-C20D-4594-92B4-6897AB23B72A}"/>
              </a:ext>
            </a:extLst>
          </p:cNvPr>
          <p:cNvSpPr>
            <a:spLocks noGrp="1"/>
          </p:cNvSpPr>
          <p:nvPr/>
        </p:nvSpPr>
        <p:spPr>
          <a:xfrm>
            <a:off x="7548563" y="30956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4" name="ll-table-4-0">
            <a:extLst>
              <a:ext uri="{FF2B5EF4-FFF2-40B4-BE49-F238E27FC236}">
                <a16:creationId xmlns:a16="http://schemas.microsoft.com/office/drawing/2014/main" id="{BFEFB5E3-8AB7-4561-B47F-AFDEA5F8EDC4}"/>
              </a:ext>
            </a:extLst>
          </p:cNvPr>
          <p:cNvSpPr>
            <a:spLocks noGrp="1"/>
          </p:cNvSpPr>
          <p:nvPr/>
        </p:nvSpPr>
        <p:spPr>
          <a:xfrm>
            <a:off x="381000" y="3571875"/>
            <a:ext cx="1143000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</a:t>
            </a:r>
          </a:p>
        </p:txBody>
      </p:sp>
      <p:sp>
        <p:nvSpPr>
          <p:cNvPr id="35" name="ll-table-4-1">
            <a:extLst>
              <a:ext uri="{FF2B5EF4-FFF2-40B4-BE49-F238E27FC236}">
                <a16:creationId xmlns:a16="http://schemas.microsoft.com/office/drawing/2014/main" id="{8F5DCF6E-A2F6-45CB-8029-7F4DA9477ECA}"/>
              </a:ext>
            </a:extLst>
          </p:cNvPr>
          <p:cNvSpPr>
            <a:spLocks noGrp="1"/>
          </p:cNvSpPr>
          <p:nvPr/>
        </p:nvSpPr>
        <p:spPr>
          <a:xfrm>
            <a:off x="1524000" y="35718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6" name="ll-table-4-2">
            <a:extLst>
              <a:ext uri="{FF2B5EF4-FFF2-40B4-BE49-F238E27FC236}">
                <a16:creationId xmlns:a16="http://schemas.microsoft.com/office/drawing/2014/main" id="{6080AC3E-3DF8-4DB5-984F-3A741C56CDD9}"/>
              </a:ext>
            </a:extLst>
          </p:cNvPr>
          <p:cNvSpPr>
            <a:spLocks noGrp="1"/>
          </p:cNvSpPr>
          <p:nvPr/>
        </p:nvSpPr>
        <p:spPr>
          <a:xfrm>
            <a:off x="2728913" y="35718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7" name="ll-table-4-3">
            <a:extLst>
              <a:ext uri="{FF2B5EF4-FFF2-40B4-BE49-F238E27FC236}">
                <a16:creationId xmlns:a16="http://schemas.microsoft.com/office/drawing/2014/main" id="{929A50E4-F6A7-46D8-BFCA-82A3DFD7784C}"/>
              </a:ext>
            </a:extLst>
          </p:cNvPr>
          <p:cNvSpPr>
            <a:spLocks noGrp="1"/>
          </p:cNvSpPr>
          <p:nvPr/>
        </p:nvSpPr>
        <p:spPr>
          <a:xfrm>
            <a:off x="3933825" y="35718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ε</a:t>
            </a:r>
          </a:p>
        </p:txBody>
      </p:sp>
      <p:sp>
        <p:nvSpPr>
          <p:cNvPr id="38" name="ll-table-4-4">
            <a:extLst>
              <a:ext uri="{FF2B5EF4-FFF2-40B4-BE49-F238E27FC236}">
                <a16:creationId xmlns:a16="http://schemas.microsoft.com/office/drawing/2014/main" id="{15AD4287-6B12-420E-A03F-5020EAC48994}"/>
              </a:ext>
            </a:extLst>
          </p:cNvPr>
          <p:cNvSpPr>
            <a:spLocks noGrp="1"/>
          </p:cNvSpPr>
          <p:nvPr/>
        </p:nvSpPr>
        <p:spPr>
          <a:xfrm>
            <a:off x="5138738" y="35718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 factor term_tail</a:t>
            </a:r>
          </a:p>
        </p:txBody>
      </p:sp>
      <p:sp>
        <p:nvSpPr>
          <p:cNvPr id="39" name="ll-table-4-5">
            <a:extLst>
              <a:ext uri="{FF2B5EF4-FFF2-40B4-BE49-F238E27FC236}">
                <a16:creationId xmlns:a16="http://schemas.microsoft.com/office/drawing/2014/main" id="{C74E742A-1FE2-4B3F-832D-5DC8D204D607}"/>
              </a:ext>
            </a:extLst>
          </p:cNvPr>
          <p:cNvSpPr>
            <a:spLocks noGrp="1"/>
          </p:cNvSpPr>
          <p:nvPr/>
        </p:nvSpPr>
        <p:spPr>
          <a:xfrm>
            <a:off x="6343650" y="35718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ε</a:t>
            </a:r>
          </a:p>
        </p:txBody>
      </p:sp>
      <p:sp>
        <p:nvSpPr>
          <p:cNvPr id="40" name="ll-table-4-6">
            <a:extLst>
              <a:ext uri="{FF2B5EF4-FFF2-40B4-BE49-F238E27FC236}">
                <a16:creationId xmlns:a16="http://schemas.microsoft.com/office/drawing/2014/main" id="{3265C8CD-FAB2-4C9B-9D45-80E5CFF4979E}"/>
              </a:ext>
            </a:extLst>
          </p:cNvPr>
          <p:cNvSpPr>
            <a:spLocks noGrp="1"/>
          </p:cNvSpPr>
          <p:nvPr/>
        </p:nvSpPr>
        <p:spPr>
          <a:xfrm>
            <a:off x="7548563" y="357187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ε</a:t>
            </a:r>
          </a:p>
        </p:txBody>
      </p:sp>
      <p:sp>
        <p:nvSpPr>
          <p:cNvPr id="41" name="ll-table-5-0">
            <a:extLst>
              <a:ext uri="{FF2B5EF4-FFF2-40B4-BE49-F238E27FC236}">
                <a16:creationId xmlns:a16="http://schemas.microsoft.com/office/drawing/2014/main" id="{1AA77950-B85E-4C10-82D9-5B4FC23AE81C}"/>
              </a:ext>
            </a:extLst>
          </p:cNvPr>
          <p:cNvSpPr>
            <a:spLocks noGrp="1"/>
          </p:cNvSpPr>
          <p:nvPr/>
        </p:nvSpPr>
        <p:spPr>
          <a:xfrm>
            <a:off x="381000" y="4048125"/>
            <a:ext cx="1143000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</a:t>
            </a:r>
          </a:p>
        </p:txBody>
      </p:sp>
      <p:sp>
        <p:nvSpPr>
          <p:cNvPr id="42" name="ll-table-5-1">
            <a:extLst>
              <a:ext uri="{FF2B5EF4-FFF2-40B4-BE49-F238E27FC236}">
                <a16:creationId xmlns:a16="http://schemas.microsoft.com/office/drawing/2014/main" id="{1DF6D725-2D64-4DCB-AB31-A153533E8CEA}"/>
              </a:ext>
            </a:extLst>
          </p:cNvPr>
          <p:cNvSpPr>
            <a:spLocks noGrp="1"/>
          </p:cNvSpPr>
          <p:nvPr/>
        </p:nvSpPr>
        <p:spPr>
          <a:xfrm>
            <a:off x="1524000" y="4048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</a:t>
            </a:r>
          </a:p>
        </p:txBody>
      </p:sp>
      <p:sp>
        <p:nvSpPr>
          <p:cNvPr id="43" name="ll-table-5-2">
            <a:extLst>
              <a:ext uri="{FF2B5EF4-FFF2-40B4-BE49-F238E27FC236}">
                <a16:creationId xmlns:a16="http://schemas.microsoft.com/office/drawing/2014/main" id="{93AEA8D7-22A9-448B-ABA7-F6C342A22D91}"/>
              </a:ext>
            </a:extLst>
          </p:cNvPr>
          <p:cNvSpPr>
            <a:spLocks noGrp="1"/>
          </p:cNvSpPr>
          <p:nvPr/>
        </p:nvSpPr>
        <p:spPr>
          <a:xfrm>
            <a:off x="2728913" y="4048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LPAREN expr RPAREN</a:t>
            </a:r>
          </a:p>
        </p:txBody>
      </p:sp>
      <p:sp>
        <p:nvSpPr>
          <p:cNvPr id="44" name="ll-table-5-3">
            <a:extLst>
              <a:ext uri="{FF2B5EF4-FFF2-40B4-BE49-F238E27FC236}">
                <a16:creationId xmlns:a16="http://schemas.microsoft.com/office/drawing/2014/main" id="{933F89FE-16CC-4B5B-BFC9-5F6FF30B6073}"/>
              </a:ext>
            </a:extLst>
          </p:cNvPr>
          <p:cNvSpPr>
            <a:spLocks noGrp="1"/>
          </p:cNvSpPr>
          <p:nvPr/>
        </p:nvSpPr>
        <p:spPr>
          <a:xfrm>
            <a:off x="3933825" y="4048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5" name="ll-table-5-4">
            <a:extLst>
              <a:ext uri="{FF2B5EF4-FFF2-40B4-BE49-F238E27FC236}">
                <a16:creationId xmlns:a16="http://schemas.microsoft.com/office/drawing/2014/main" id="{613140D1-F77C-4898-9C5F-122680232DD6}"/>
              </a:ext>
            </a:extLst>
          </p:cNvPr>
          <p:cNvSpPr>
            <a:spLocks noGrp="1"/>
          </p:cNvSpPr>
          <p:nvPr/>
        </p:nvSpPr>
        <p:spPr>
          <a:xfrm>
            <a:off x="5138738" y="4048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6" name="ll-table-5-5">
            <a:extLst>
              <a:ext uri="{FF2B5EF4-FFF2-40B4-BE49-F238E27FC236}">
                <a16:creationId xmlns:a16="http://schemas.microsoft.com/office/drawing/2014/main" id="{62258ED1-4BEC-4ABB-8D3E-F3F7873EC7D3}"/>
              </a:ext>
            </a:extLst>
          </p:cNvPr>
          <p:cNvSpPr>
            <a:spLocks noGrp="1"/>
          </p:cNvSpPr>
          <p:nvPr/>
        </p:nvSpPr>
        <p:spPr>
          <a:xfrm>
            <a:off x="6343650" y="4048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7" name="ll-table-5-6">
            <a:extLst>
              <a:ext uri="{FF2B5EF4-FFF2-40B4-BE49-F238E27FC236}">
                <a16:creationId xmlns:a16="http://schemas.microsoft.com/office/drawing/2014/main" id="{6941F69F-8D51-47FC-938D-9E4239081456}"/>
              </a:ext>
            </a:extLst>
          </p:cNvPr>
          <p:cNvSpPr>
            <a:spLocks noGrp="1"/>
          </p:cNvSpPr>
          <p:nvPr/>
        </p:nvSpPr>
        <p:spPr>
          <a:xfrm>
            <a:off x="7548563" y="4048125"/>
            <a:ext cx="1204913" cy="47625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表驱动 Parser：栈 + 输入 + 分析表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766E625-45F0-7FC0-7206-B9D4780D3461}" type="slidenum">
              <a:t>47</a:t>
            </a:fld>
            <a:endParaRPr/>
          </a:p>
        </p:txBody>
      </p:sp>
      <p:sp>
        <p:nvSpPr>
          <p:cNvPr id="5" name="subtitle-37">
            <a:extLst>
              <a:ext uri="{FF2B5EF4-FFF2-40B4-BE49-F238E27FC236}">
                <a16:creationId xmlns:a16="http://schemas.microsoft.com/office/drawing/2014/main" id="{CA215F34-4A3F-435C-B9F6-CBC0298F10E1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以下统一把栈顶写在左侧。</a:t>
            </a:r>
          </a:p>
        </p:txBody>
      </p:sp>
      <p:sp>
        <p:nvSpPr>
          <p:cNvPr id="6" name="driver-code">
            <a:extLst>
              <a:ext uri="{FF2B5EF4-FFF2-40B4-BE49-F238E27FC236}">
                <a16:creationId xmlns:a16="http://schemas.microsoft.com/office/drawing/2014/main" id="{A72E7EDF-672B-4582-93EB-1C2D1640F66A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7429500" cy="29527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stack = [expr, $]  // 栈顶在左</a:t>
            </a:r>
          </a:p>
          <a:p>
            <a:endParaRPr sz="1313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while stack not empty: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X = removeFirst(stack)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a = peek()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if X is a terminal: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require(X == a); consume()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else: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production = table[X, a]</a:t>
            </a:r>
          </a:p>
          <a:p>
            <a:pPr algn="l">
              <a:buNone/>
              <a:defRPr sz="131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31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prepend production.rhs to stack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运行分析表：1 + 2 * 3（前半段）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79CF87E8-8F71-04A5-6F3A-BEE8F630D5E2}" type="slidenum">
              <a:t>48</a:t>
            </a:fld>
            <a:endParaRPr/>
          </a:p>
        </p:txBody>
      </p:sp>
      <p:sp>
        <p:nvSpPr>
          <p:cNvPr id="5" name="subtitle-38">
            <a:extLst>
              <a:ext uri="{FF2B5EF4-FFF2-40B4-BE49-F238E27FC236}">
                <a16:creationId xmlns:a16="http://schemas.microsoft.com/office/drawing/2014/main" id="{502F5705-0191-4DF2-B2AF-D28F1AABCE6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栈顶写在左侧；数字统一记为 INT。</a:t>
            </a:r>
          </a:p>
        </p:txBody>
      </p:sp>
      <p:sp>
        <p:nvSpPr>
          <p:cNvPr id="6" name="trace-1-0-0">
            <a:extLst>
              <a:ext uri="{FF2B5EF4-FFF2-40B4-BE49-F238E27FC236}">
                <a16:creationId xmlns:a16="http://schemas.microsoft.com/office/drawing/2014/main" id="{604BA7E6-041C-49B5-9839-6608600933DA}"/>
              </a:ext>
            </a:extLst>
          </p:cNvPr>
          <p:cNvSpPr>
            <a:spLocks noGrp="1"/>
          </p:cNvSpPr>
          <p:nvPr/>
        </p:nvSpPr>
        <p:spPr>
          <a:xfrm>
            <a:off x="476250" y="1666875"/>
            <a:ext cx="3000375" cy="457200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栈</a:t>
            </a:r>
          </a:p>
        </p:txBody>
      </p:sp>
      <p:sp>
        <p:nvSpPr>
          <p:cNvPr id="7" name="trace-1-0-1">
            <a:extLst>
              <a:ext uri="{FF2B5EF4-FFF2-40B4-BE49-F238E27FC236}">
                <a16:creationId xmlns:a16="http://schemas.microsoft.com/office/drawing/2014/main" id="{5466C859-E8F9-48ED-9441-9ECA3BBAB519}"/>
              </a:ext>
            </a:extLst>
          </p:cNvPr>
          <p:cNvSpPr>
            <a:spLocks noGrp="1"/>
          </p:cNvSpPr>
          <p:nvPr/>
        </p:nvSpPr>
        <p:spPr>
          <a:xfrm>
            <a:off x="3476625" y="1666875"/>
            <a:ext cx="3143250" cy="457200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剩余输入</a:t>
            </a:r>
          </a:p>
        </p:txBody>
      </p:sp>
      <p:sp>
        <p:nvSpPr>
          <p:cNvPr id="8" name="trace-1-0-2">
            <a:extLst>
              <a:ext uri="{FF2B5EF4-FFF2-40B4-BE49-F238E27FC236}">
                <a16:creationId xmlns:a16="http://schemas.microsoft.com/office/drawing/2014/main" id="{81AD7779-E55B-4F36-9D6B-A5B172770FAC}"/>
              </a:ext>
            </a:extLst>
          </p:cNvPr>
          <p:cNvSpPr>
            <a:spLocks noGrp="1"/>
          </p:cNvSpPr>
          <p:nvPr/>
        </p:nvSpPr>
        <p:spPr>
          <a:xfrm>
            <a:off x="6619875" y="1666875"/>
            <a:ext cx="2238375" cy="457200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动作</a:t>
            </a:r>
          </a:p>
        </p:txBody>
      </p:sp>
      <p:sp>
        <p:nvSpPr>
          <p:cNvPr id="9" name="trace-1-1-0">
            <a:extLst>
              <a:ext uri="{FF2B5EF4-FFF2-40B4-BE49-F238E27FC236}">
                <a16:creationId xmlns:a16="http://schemas.microsoft.com/office/drawing/2014/main" id="{07AD6A73-BA3D-4EB0-8732-0DB7E530B3C0}"/>
              </a:ext>
            </a:extLst>
          </p:cNvPr>
          <p:cNvSpPr>
            <a:spLocks noGrp="1"/>
          </p:cNvSpPr>
          <p:nvPr/>
        </p:nvSpPr>
        <p:spPr>
          <a:xfrm>
            <a:off x="476250" y="2124075"/>
            <a:ext cx="3000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$</a:t>
            </a:r>
          </a:p>
        </p:txBody>
      </p:sp>
      <p:sp>
        <p:nvSpPr>
          <p:cNvPr id="10" name="trace-1-1-1">
            <a:extLst>
              <a:ext uri="{FF2B5EF4-FFF2-40B4-BE49-F238E27FC236}">
                <a16:creationId xmlns:a16="http://schemas.microsoft.com/office/drawing/2014/main" id="{B62A4009-C4AF-4818-835D-9473DA40564C}"/>
              </a:ext>
            </a:extLst>
          </p:cNvPr>
          <p:cNvSpPr>
            <a:spLocks noGrp="1"/>
          </p:cNvSpPr>
          <p:nvPr/>
        </p:nvSpPr>
        <p:spPr>
          <a:xfrm>
            <a:off x="3476625" y="2124075"/>
            <a:ext cx="3143250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PLUS INT STAR INT $</a:t>
            </a:r>
          </a:p>
        </p:txBody>
      </p:sp>
      <p:sp>
        <p:nvSpPr>
          <p:cNvPr id="11" name="trace-1-1-2">
            <a:extLst>
              <a:ext uri="{FF2B5EF4-FFF2-40B4-BE49-F238E27FC236}">
                <a16:creationId xmlns:a16="http://schemas.microsoft.com/office/drawing/2014/main" id="{C0DF7F82-D380-433E-B002-846803CF4A25}"/>
              </a:ext>
            </a:extLst>
          </p:cNvPr>
          <p:cNvSpPr>
            <a:spLocks noGrp="1"/>
          </p:cNvSpPr>
          <p:nvPr/>
        </p:nvSpPr>
        <p:spPr>
          <a:xfrm>
            <a:off x="6619875" y="2124075"/>
            <a:ext cx="2238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term expr_tail</a:t>
            </a:r>
          </a:p>
        </p:txBody>
      </p:sp>
      <p:sp>
        <p:nvSpPr>
          <p:cNvPr id="12" name="trace-1-2-0">
            <a:extLst>
              <a:ext uri="{FF2B5EF4-FFF2-40B4-BE49-F238E27FC236}">
                <a16:creationId xmlns:a16="http://schemas.microsoft.com/office/drawing/2014/main" id="{A5F33E87-939C-48CB-8128-2E2DEFFB2CB8}"/>
              </a:ext>
            </a:extLst>
          </p:cNvPr>
          <p:cNvSpPr>
            <a:spLocks noGrp="1"/>
          </p:cNvSpPr>
          <p:nvPr/>
        </p:nvSpPr>
        <p:spPr>
          <a:xfrm>
            <a:off x="476250" y="2581275"/>
            <a:ext cx="3000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expr_tail $</a:t>
            </a:r>
          </a:p>
        </p:txBody>
      </p:sp>
      <p:sp>
        <p:nvSpPr>
          <p:cNvPr id="13" name="trace-1-2-1">
            <a:extLst>
              <a:ext uri="{FF2B5EF4-FFF2-40B4-BE49-F238E27FC236}">
                <a16:creationId xmlns:a16="http://schemas.microsoft.com/office/drawing/2014/main" id="{56430478-5797-4DB4-8B5A-75AE98B78E1A}"/>
              </a:ext>
            </a:extLst>
          </p:cNvPr>
          <p:cNvSpPr>
            <a:spLocks noGrp="1"/>
          </p:cNvSpPr>
          <p:nvPr/>
        </p:nvSpPr>
        <p:spPr>
          <a:xfrm>
            <a:off x="3476625" y="2581275"/>
            <a:ext cx="3143250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PLUS INT STAR INT $</a:t>
            </a:r>
          </a:p>
        </p:txBody>
      </p:sp>
      <p:sp>
        <p:nvSpPr>
          <p:cNvPr id="14" name="trace-1-2-2">
            <a:extLst>
              <a:ext uri="{FF2B5EF4-FFF2-40B4-BE49-F238E27FC236}">
                <a16:creationId xmlns:a16="http://schemas.microsoft.com/office/drawing/2014/main" id="{1156C3CB-1B8C-4A06-8B95-8896A48AA085}"/>
              </a:ext>
            </a:extLst>
          </p:cNvPr>
          <p:cNvSpPr>
            <a:spLocks noGrp="1"/>
          </p:cNvSpPr>
          <p:nvPr/>
        </p:nvSpPr>
        <p:spPr>
          <a:xfrm>
            <a:off x="6619875" y="2581275"/>
            <a:ext cx="2238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→ factor term_tail</a:t>
            </a:r>
          </a:p>
        </p:txBody>
      </p:sp>
      <p:sp>
        <p:nvSpPr>
          <p:cNvPr id="15" name="trace-1-3-0">
            <a:extLst>
              <a:ext uri="{FF2B5EF4-FFF2-40B4-BE49-F238E27FC236}">
                <a16:creationId xmlns:a16="http://schemas.microsoft.com/office/drawing/2014/main" id="{7DA4E759-880F-4856-A21B-5BD536FA294D}"/>
              </a:ext>
            </a:extLst>
          </p:cNvPr>
          <p:cNvSpPr>
            <a:spLocks noGrp="1"/>
          </p:cNvSpPr>
          <p:nvPr/>
        </p:nvSpPr>
        <p:spPr>
          <a:xfrm>
            <a:off x="476250" y="3038475"/>
            <a:ext cx="3000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term_tail expr_tail $</a:t>
            </a:r>
          </a:p>
        </p:txBody>
      </p:sp>
      <p:sp>
        <p:nvSpPr>
          <p:cNvPr id="16" name="trace-1-3-1">
            <a:extLst>
              <a:ext uri="{FF2B5EF4-FFF2-40B4-BE49-F238E27FC236}">
                <a16:creationId xmlns:a16="http://schemas.microsoft.com/office/drawing/2014/main" id="{D86BCF22-70E7-4202-AFBE-61FA20D6B6E1}"/>
              </a:ext>
            </a:extLst>
          </p:cNvPr>
          <p:cNvSpPr>
            <a:spLocks noGrp="1"/>
          </p:cNvSpPr>
          <p:nvPr/>
        </p:nvSpPr>
        <p:spPr>
          <a:xfrm>
            <a:off x="3476625" y="3038475"/>
            <a:ext cx="3143250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PLUS INT STAR INT $</a:t>
            </a:r>
          </a:p>
        </p:txBody>
      </p:sp>
      <p:sp>
        <p:nvSpPr>
          <p:cNvPr id="17" name="trace-1-3-2">
            <a:extLst>
              <a:ext uri="{FF2B5EF4-FFF2-40B4-BE49-F238E27FC236}">
                <a16:creationId xmlns:a16="http://schemas.microsoft.com/office/drawing/2014/main" id="{D63123E1-39F9-4CFB-844B-A8E259431249}"/>
              </a:ext>
            </a:extLst>
          </p:cNvPr>
          <p:cNvSpPr>
            <a:spLocks noGrp="1"/>
          </p:cNvSpPr>
          <p:nvPr/>
        </p:nvSpPr>
        <p:spPr>
          <a:xfrm>
            <a:off x="6619875" y="3038475"/>
            <a:ext cx="2238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→ INT</a:t>
            </a:r>
          </a:p>
        </p:txBody>
      </p:sp>
      <p:sp>
        <p:nvSpPr>
          <p:cNvPr id="18" name="trace-1-4-0">
            <a:extLst>
              <a:ext uri="{FF2B5EF4-FFF2-40B4-BE49-F238E27FC236}">
                <a16:creationId xmlns:a16="http://schemas.microsoft.com/office/drawing/2014/main" id="{491AA856-35E2-4CCA-BC61-62612BD0ECD4}"/>
              </a:ext>
            </a:extLst>
          </p:cNvPr>
          <p:cNvSpPr>
            <a:spLocks noGrp="1"/>
          </p:cNvSpPr>
          <p:nvPr/>
        </p:nvSpPr>
        <p:spPr>
          <a:xfrm>
            <a:off x="476250" y="3495675"/>
            <a:ext cx="3000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term_tail expr_tail $</a:t>
            </a:r>
          </a:p>
        </p:txBody>
      </p:sp>
      <p:sp>
        <p:nvSpPr>
          <p:cNvPr id="19" name="trace-1-4-1">
            <a:extLst>
              <a:ext uri="{FF2B5EF4-FFF2-40B4-BE49-F238E27FC236}">
                <a16:creationId xmlns:a16="http://schemas.microsoft.com/office/drawing/2014/main" id="{59FA6A85-DE45-457F-AE31-8105971C0554}"/>
              </a:ext>
            </a:extLst>
          </p:cNvPr>
          <p:cNvSpPr>
            <a:spLocks noGrp="1"/>
          </p:cNvSpPr>
          <p:nvPr/>
        </p:nvSpPr>
        <p:spPr>
          <a:xfrm>
            <a:off x="3476625" y="3495675"/>
            <a:ext cx="3143250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PLUS INT STAR INT $</a:t>
            </a:r>
          </a:p>
        </p:txBody>
      </p:sp>
      <p:sp>
        <p:nvSpPr>
          <p:cNvPr id="20" name="trace-1-4-2">
            <a:extLst>
              <a:ext uri="{FF2B5EF4-FFF2-40B4-BE49-F238E27FC236}">
                <a16:creationId xmlns:a16="http://schemas.microsoft.com/office/drawing/2014/main" id="{A0BDE0E4-82C8-410C-A56A-0CF96DE55165}"/>
              </a:ext>
            </a:extLst>
          </p:cNvPr>
          <p:cNvSpPr>
            <a:spLocks noGrp="1"/>
          </p:cNvSpPr>
          <p:nvPr/>
        </p:nvSpPr>
        <p:spPr>
          <a:xfrm>
            <a:off x="6619875" y="3495675"/>
            <a:ext cx="2238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匹配 INT</a:t>
            </a:r>
          </a:p>
        </p:txBody>
      </p:sp>
      <p:sp>
        <p:nvSpPr>
          <p:cNvPr id="21" name="trace-1-5-0">
            <a:extLst>
              <a:ext uri="{FF2B5EF4-FFF2-40B4-BE49-F238E27FC236}">
                <a16:creationId xmlns:a16="http://schemas.microsoft.com/office/drawing/2014/main" id="{9F5A71E0-1D75-4576-97BE-F5E8F9454E3E}"/>
              </a:ext>
            </a:extLst>
          </p:cNvPr>
          <p:cNvSpPr>
            <a:spLocks noGrp="1"/>
          </p:cNvSpPr>
          <p:nvPr/>
        </p:nvSpPr>
        <p:spPr>
          <a:xfrm>
            <a:off x="476250" y="3952875"/>
            <a:ext cx="3000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expr_tail $</a:t>
            </a:r>
          </a:p>
        </p:txBody>
      </p:sp>
      <p:sp>
        <p:nvSpPr>
          <p:cNvPr id="22" name="trace-1-5-1">
            <a:extLst>
              <a:ext uri="{FF2B5EF4-FFF2-40B4-BE49-F238E27FC236}">
                <a16:creationId xmlns:a16="http://schemas.microsoft.com/office/drawing/2014/main" id="{DE798346-E8AF-4779-B4EF-963DCA165FD7}"/>
              </a:ext>
            </a:extLst>
          </p:cNvPr>
          <p:cNvSpPr>
            <a:spLocks noGrp="1"/>
          </p:cNvSpPr>
          <p:nvPr/>
        </p:nvSpPr>
        <p:spPr>
          <a:xfrm>
            <a:off x="3476625" y="3952875"/>
            <a:ext cx="3143250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 INT STAR INT $</a:t>
            </a:r>
          </a:p>
        </p:txBody>
      </p:sp>
      <p:sp>
        <p:nvSpPr>
          <p:cNvPr id="23" name="trace-1-5-2">
            <a:extLst>
              <a:ext uri="{FF2B5EF4-FFF2-40B4-BE49-F238E27FC236}">
                <a16:creationId xmlns:a16="http://schemas.microsoft.com/office/drawing/2014/main" id="{AD88402A-8F71-4F1D-AD3F-ACC294BF082C}"/>
              </a:ext>
            </a:extLst>
          </p:cNvPr>
          <p:cNvSpPr>
            <a:spLocks noGrp="1"/>
          </p:cNvSpPr>
          <p:nvPr/>
        </p:nvSpPr>
        <p:spPr>
          <a:xfrm>
            <a:off x="6619875" y="3952875"/>
            <a:ext cx="2238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→ ε</a:t>
            </a:r>
          </a:p>
        </p:txBody>
      </p:sp>
      <p:sp>
        <p:nvSpPr>
          <p:cNvPr id="24" name="trace-1-6-0">
            <a:extLst>
              <a:ext uri="{FF2B5EF4-FFF2-40B4-BE49-F238E27FC236}">
                <a16:creationId xmlns:a16="http://schemas.microsoft.com/office/drawing/2014/main" id="{819F3D0A-42E5-4CC6-B578-7FEC85A995FD}"/>
              </a:ext>
            </a:extLst>
          </p:cNvPr>
          <p:cNvSpPr>
            <a:spLocks noGrp="1"/>
          </p:cNvSpPr>
          <p:nvPr/>
        </p:nvSpPr>
        <p:spPr>
          <a:xfrm>
            <a:off x="476250" y="4410075"/>
            <a:ext cx="3000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$</a:t>
            </a:r>
          </a:p>
        </p:txBody>
      </p:sp>
      <p:sp>
        <p:nvSpPr>
          <p:cNvPr id="25" name="trace-1-6-1">
            <a:extLst>
              <a:ext uri="{FF2B5EF4-FFF2-40B4-BE49-F238E27FC236}">
                <a16:creationId xmlns:a16="http://schemas.microsoft.com/office/drawing/2014/main" id="{FF572934-1A55-4792-BF49-78FC53A2AA04}"/>
              </a:ext>
            </a:extLst>
          </p:cNvPr>
          <p:cNvSpPr>
            <a:spLocks noGrp="1"/>
          </p:cNvSpPr>
          <p:nvPr/>
        </p:nvSpPr>
        <p:spPr>
          <a:xfrm>
            <a:off x="3476625" y="4410075"/>
            <a:ext cx="3143250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 INT STAR INT $</a:t>
            </a:r>
          </a:p>
        </p:txBody>
      </p:sp>
      <p:sp>
        <p:nvSpPr>
          <p:cNvPr id="26" name="trace-1-6-2">
            <a:extLst>
              <a:ext uri="{FF2B5EF4-FFF2-40B4-BE49-F238E27FC236}">
                <a16:creationId xmlns:a16="http://schemas.microsoft.com/office/drawing/2014/main" id="{7BBAAFFD-62E4-4CA3-B849-DF073F533839}"/>
              </a:ext>
            </a:extLst>
          </p:cNvPr>
          <p:cNvSpPr>
            <a:spLocks noGrp="1"/>
          </p:cNvSpPr>
          <p:nvPr/>
        </p:nvSpPr>
        <p:spPr>
          <a:xfrm>
            <a:off x="6619875" y="4410075"/>
            <a:ext cx="2238375" cy="4572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expr_tail → PLUS term expr_tail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运行分析表：乘法分支被自然保留到 term 内部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74175A-4E66-87FD-D56A-AAD4D4BBF877}" type="slidenum">
              <a:t>49</a:t>
            </a:fld>
            <a:endParaRPr/>
          </a:p>
        </p:txBody>
      </p:sp>
      <p:sp>
        <p:nvSpPr>
          <p:cNvPr id="5" name="subtitle-39">
            <a:extLst>
              <a:ext uri="{FF2B5EF4-FFF2-40B4-BE49-F238E27FC236}">
                <a16:creationId xmlns:a16="http://schemas.microsoft.com/office/drawing/2014/main" id="{7EE8885F-F406-4984-8628-EDBB233E1A2F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454545"/>
                </a:solidFill>
              </a:defRPr>
            </a:pPr>
            <a:r>
              <a:rPr sz="1425" b="1">
                <a:solidFill>
                  <a:srgbClr val="454545"/>
                </a:solidFill>
              </a:rPr>
              <a:t>最终栈与输入同时到达 $，解析成功。</a:t>
            </a:r>
          </a:p>
        </p:txBody>
      </p:sp>
      <p:sp>
        <p:nvSpPr>
          <p:cNvPr id="6" name="trace-2-0-0">
            <a:extLst>
              <a:ext uri="{FF2B5EF4-FFF2-40B4-BE49-F238E27FC236}">
                <a16:creationId xmlns:a16="http://schemas.microsoft.com/office/drawing/2014/main" id="{1992DFAD-6BAC-4D4F-9DF7-EB75359A6C0A}"/>
              </a:ext>
            </a:extLst>
          </p:cNvPr>
          <p:cNvSpPr>
            <a:spLocks noGrp="1"/>
          </p:cNvSpPr>
          <p:nvPr/>
        </p:nvSpPr>
        <p:spPr>
          <a:xfrm>
            <a:off x="476250" y="1619250"/>
            <a:ext cx="3000375" cy="419100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栈</a:t>
            </a:r>
          </a:p>
        </p:txBody>
      </p:sp>
      <p:sp>
        <p:nvSpPr>
          <p:cNvPr id="7" name="trace-2-0-1">
            <a:extLst>
              <a:ext uri="{FF2B5EF4-FFF2-40B4-BE49-F238E27FC236}">
                <a16:creationId xmlns:a16="http://schemas.microsoft.com/office/drawing/2014/main" id="{81877A4C-42FD-461E-9283-76E05B8F37F1}"/>
              </a:ext>
            </a:extLst>
          </p:cNvPr>
          <p:cNvSpPr>
            <a:spLocks noGrp="1"/>
          </p:cNvSpPr>
          <p:nvPr/>
        </p:nvSpPr>
        <p:spPr>
          <a:xfrm>
            <a:off x="3476625" y="1619250"/>
            <a:ext cx="3143250" cy="419100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剩余输入</a:t>
            </a:r>
          </a:p>
        </p:txBody>
      </p:sp>
      <p:sp>
        <p:nvSpPr>
          <p:cNvPr id="8" name="trace-2-0-2">
            <a:extLst>
              <a:ext uri="{FF2B5EF4-FFF2-40B4-BE49-F238E27FC236}">
                <a16:creationId xmlns:a16="http://schemas.microsoft.com/office/drawing/2014/main" id="{4D3B208E-637D-4EB6-A0AD-E57A4D2CD99C}"/>
              </a:ext>
            </a:extLst>
          </p:cNvPr>
          <p:cNvSpPr>
            <a:spLocks noGrp="1"/>
          </p:cNvSpPr>
          <p:nvPr/>
        </p:nvSpPr>
        <p:spPr>
          <a:xfrm>
            <a:off x="6619875" y="1619250"/>
            <a:ext cx="2238375" cy="419100"/>
          </a:xfrm>
          <a:prstGeom prst="rect">
            <a:avLst/>
          </a:prstGeom>
          <a:solidFill>
            <a:srgbClr val="E5E7E9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动作</a:t>
            </a:r>
          </a:p>
        </p:txBody>
      </p:sp>
      <p:sp>
        <p:nvSpPr>
          <p:cNvPr id="9" name="trace-2-1-0">
            <a:extLst>
              <a:ext uri="{FF2B5EF4-FFF2-40B4-BE49-F238E27FC236}">
                <a16:creationId xmlns:a16="http://schemas.microsoft.com/office/drawing/2014/main" id="{9E7B9DB6-A237-4ABE-9955-8AF960E7EE7D}"/>
              </a:ext>
            </a:extLst>
          </p:cNvPr>
          <p:cNvSpPr>
            <a:spLocks noGrp="1"/>
          </p:cNvSpPr>
          <p:nvPr/>
        </p:nvSpPr>
        <p:spPr>
          <a:xfrm>
            <a:off x="476250" y="20383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 term expr_tail $</a:t>
            </a:r>
          </a:p>
        </p:txBody>
      </p:sp>
      <p:sp>
        <p:nvSpPr>
          <p:cNvPr id="10" name="trace-2-1-1">
            <a:extLst>
              <a:ext uri="{FF2B5EF4-FFF2-40B4-BE49-F238E27FC236}">
                <a16:creationId xmlns:a16="http://schemas.microsoft.com/office/drawing/2014/main" id="{7F493020-C773-4872-8A78-D5DB62AFC499}"/>
              </a:ext>
            </a:extLst>
          </p:cNvPr>
          <p:cNvSpPr>
            <a:spLocks noGrp="1"/>
          </p:cNvSpPr>
          <p:nvPr/>
        </p:nvSpPr>
        <p:spPr>
          <a:xfrm>
            <a:off x="3476625" y="20383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PLUS INT STAR INT $</a:t>
            </a:r>
          </a:p>
        </p:txBody>
      </p:sp>
      <p:sp>
        <p:nvSpPr>
          <p:cNvPr id="11" name="trace-2-1-2">
            <a:extLst>
              <a:ext uri="{FF2B5EF4-FFF2-40B4-BE49-F238E27FC236}">
                <a16:creationId xmlns:a16="http://schemas.microsoft.com/office/drawing/2014/main" id="{09FBBA34-D084-412B-BAF9-308CD1A5727E}"/>
              </a:ext>
            </a:extLst>
          </p:cNvPr>
          <p:cNvSpPr>
            <a:spLocks noGrp="1"/>
          </p:cNvSpPr>
          <p:nvPr/>
        </p:nvSpPr>
        <p:spPr>
          <a:xfrm>
            <a:off x="6619875" y="20383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匹配 PLUS</a:t>
            </a:r>
          </a:p>
        </p:txBody>
      </p:sp>
      <p:sp>
        <p:nvSpPr>
          <p:cNvPr id="12" name="trace-2-2-0">
            <a:extLst>
              <a:ext uri="{FF2B5EF4-FFF2-40B4-BE49-F238E27FC236}">
                <a16:creationId xmlns:a16="http://schemas.microsoft.com/office/drawing/2014/main" id="{F96D9B2A-13A2-445F-8F71-664F507A1261}"/>
              </a:ext>
            </a:extLst>
          </p:cNvPr>
          <p:cNvSpPr>
            <a:spLocks noGrp="1"/>
          </p:cNvSpPr>
          <p:nvPr/>
        </p:nvSpPr>
        <p:spPr>
          <a:xfrm>
            <a:off x="476250" y="24574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expr_tail $</a:t>
            </a:r>
          </a:p>
        </p:txBody>
      </p:sp>
      <p:sp>
        <p:nvSpPr>
          <p:cNvPr id="13" name="trace-2-2-1">
            <a:extLst>
              <a:ext uri="{FF2B5EF4-FFF2-40B4-BE49-F238E27FC236}">
                <a16:creationId xmlns:a16="http://schemas.microsoft.com/office/drawing/2014/main" id="{ECADB988-2930-4CDA-B8AF-39BD5266974D}"/>
              </a:ext>
            </a:extLst>
          </p:cNvPr>
          <p:cNvSpPr>
            <a:spLocks noGrp="1"/>
          </p:cNvSpPr>
          <p:nvPr/>
        </p:nvSpPr>
        <p:spPr>
          <a:xfrm>
            <a:off x="3476625" y="24574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STAR INT $</a:t>
            </a:r>
          </a:p>
        </p:txBody>
      </p:sp>
      <p:sp>
        <p:nvSpPr>
          <p:cNvPr id="14" name="trace-2-2-2">
            <a:extLst>
              <a:ext uri="{FF2B5EF4-FFF2-40B4-BE49-F238E27FC236}">
                <a16:creationId xmlns:a16="http://schemas.microsoft.com/office/drawing/2014/main" id="{783B837B-15DF-4354-B3BE-68282E4E6DB2}"/>
              </a:ext>
            </a:extLst>
          </p:cNvPr>
          <p:cNvSpPr>
            <a:spLocks noGrp="1"/>
          </p:cNvSpPr>
          <p:nvPr/>
        </p:nvSpPr>
        <p:spPr>
          <a:xfrm>
            <a:off x="6619875" y="24574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展开 term 与 factor；匹配 INT</a:t>
            </a:r>
          </a:p>
        </p:txBody>
      </p:sp>
      <p:sp>
        <p:nvSpPr>
          <p:cNvPr id="15" name="trace-2-3-0">
            <a:extLst>
              <a:ext uri="{FF2B5EF4-FFF2-40B4-BE49-F238E27FC236}">
                <a16:creationId xmlns:a16="http://schemas.microsoft.com/office/drawing/2014/main" id="{6951ABB4-E8A2-4FFC-AFF0-0154C1E1FB6E}"/>
              </a:ext>
            </a:extLst>
          </p:cNvPr>
          <p:cNvSpPr>
            <a:spLocks noGrp="1"/>
          </p:cNvSpPr>
          <p:nvPr/>
        </p:nvSpPr>
        <p:spPr>
          <a:xfrm>
            <a:off x="476250" y="28765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expr_tail $</a:t>
            </a:r>
          </a:p>
        </p:txBody>
      </p:sp>
      <p:sp>
        <p:nvSpPr>
          <p:cNvPr id="16" name="trace-2-3-1">
            <a:extLst>
              <a:ext uri="{FF2B5EF4-FFF2-40B4-BE49-F238E27FC236}">
                <a16:creationId xmlns:a16="http://schemas.microsoft.com/office/drawing/2014/main" id="{5A9674CB-3C8C-49B5-AD3C-4EB2705D5290}"/>
              </a:ext>
            </a:extLst>
          </p:cNvPr>
          <p:cNvSpPr>
            <a:spLocks noGrp="1"/>
          </p:cNvSpPr>
          <p:nvPr/>
        </p:nvSpPr>
        <p:spPr>
          <a:xfrm>
            <a:off x="3476625" y="28765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 INT $</a:t>
            </a:r>
          </a:p>
        </p:txBody>
      </p:sp>
      <p:sp>
        <p:nvSpPr>
          <p:cNvPr id="17" name="trace-2-3-2">
            <a:extLst>
              <a:ext uri="{FF2B5EF4-FFF2-40B4-BE49-F238E27FC236}">
                <a16:creationId xmlns:a16="http://schemas.microsoft.com/office/drawing/2014/main" id="{1F8A94FC-0FB9-4908-8DC5-D250497C13AC}"/>
              </a:ext>
            </a:extLst>
          </p:cNvPr>
          <p:cNvSpPr>
            <a:spLocks noGrp="1"/>
          </p:cNvSpPr>
          <p:nvPr/>
        </p:nvSpPr>
        <p:spPr>
          <a:xfrm>
            <a:off x="6619875" y="28765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→ STAR factor term_tail</a:t>
            </a:r>
          </a:p>
        </p:txBody>
      </p:sp>
      <p:sp>
        <p:nvSpPr>
          <p:cNvPr id="18" name="trace-2-4-0">
            <a:extLst>
              <a:ext uri="{FF2B5EF4-FFF2-40B4-BE49-F238E27FC236}">
                <a16:creationId xmlns:a16="http://schemas.microsoft.com/office/drawing/2014/main" id="{92836B64-2F62-4B9B-B006-C40325424B16}"/>
              </a:ext>
            </a:extLst>
          </p:cNvPr>
          <p:cNvSpPr>
            <a:spLocks noGrp="1"/>
          </p:cNvSpPr>
          <p:nvPr/>
        </p:nvSpPr>
        <p:spPr>
          <a:xfrm>
            <a:off x="476250" y="32956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 factor term_tail expr_tail $</a:t>
            </a:r>
          </a:p>
        </p:txBody>
      </p:sp>
      <p:sp>
        <p:nvSpPr>
          <p:cNvPr id="19" name="trace-2-4-1">
            <a:extLst>
              <a:ext uri="{FF2B5EF4-FFF2-40B4-BE49-F238E27FC236}">
                <a16:creationId xmlns:a16="http://schemas.microsoft.com/office/drawing/2014/main" id="{6D010008-E52E-4FF3-BFC5-C8B73AE96B06}"/>
              </a:ext>
            </a:extLst>
          </p:cNvPr>
          <p:cNvSpPr>
            <a:spLocks noGrp="1"/>
          </p:cNvSpPr>
          <p:nvPr/>
        </p:nvSpPr>
        <p:spPr>
          <a:xfrm>
            <a:off x="3476625" y="32956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STAR INT $</a:t>
            </a:r>
          </a:p>
        </p:txBody>
      </p:sp>
      <p:sp>
        <p:nvSpPr>
          <p:cNvPr id="20" name="trace-2-4-2">
            <a:extLst>
              <a:ext uri="{FF2B5EF4-FFF2-40B4-BE49-F238E27FC236}">
                <a16:creationId xmlns:a16="http://schemas.microsoft.com/office/drawing/2014/main" id="{84D4FA46-ACFC-4CB2-9196-3AAA6D46B340}"/>
              </a:ext>
            </a:extLst>
          </p:cNvPr>
          <p:cNvSpPr>
            <a:spLocks noGrp="1"/>
          </p:cNvSpPr>
          <p:nvPr/>
        </p:nvSpPr>
        <p:spPr>
          <a:xfrm>
            <a:off x="6619875" y="32956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匹配 STAR</a:t>
            </a:r>
          </a:p>
        </p:txBody>
      </p:sp>
      <p:sp>
        <p:nvSpPr>
          <p:cNvPr id="21" name="trace-2-5-0">
            <a:extLst>
              <a:ext uri="{FF2B5EF4-FFF2-40B4-BE49-F238E27FC236}">
                <a16:creationId xmlns:a16="http://schemas.microsoft.com/office/drawing/2014/main" id="{1ACCB6A2-806A-472E-BE4C-568616AA6DDD}"/>
              </a:ext>
            </a:extLst>
          </p:cNvPr>
          <p:cNvSpPr>
            <a:spLocks noGrp="1"/>
          </p:cNvSpPr>
          <p:nvPr/>
        </p:nvSpPr>
        <p:spPr>
          <a:xfrm>
            <a:off x="476250" y="37147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term_tail expr_tail $</a:t>
            </a:r>
          </a:p>
        </p:txBody>
      </p:sp>
      <p:sp>
        <p:nvSpPr>
          <p:cNvPr id="22" name="trace-2-5-1">
            <a:extLst>
              <a:ext uri="{FF2B5EF4-FFF2-40B4-BE49-F238E27FC236}">
                <a16:creationId xmlns:a16="http://schemas.microsoft.com/office/drawing/2014/main" id="{7F5A3A3B-BC5D-4FA2-BCBA-81C14F340020}"/>
              </a:ext>
            </a:extLst>
          </p:cNvPr>
          <p:cNvSpPr>
            <a:spLocks noGrp="1"/>
          </p:cNvSpPr>
          <p:nvPr/>
        </p:nvSpPr>
        <p:spPr>
          <a:xfrm>
            <a:off x="3476625" y="37147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$</a:t>
            </a:r>
          </a:p>
        </p:txBody>
      </p:sp>
      <p:sp>
        <p:nvSpPr>
          <p:cNvPr id="23" name="trace-2-5-2">
            <a:extLst>
              <a:ext uri="{FF2B5EF4-FFF2-40B4-BE49-F238E27FC236}">
                <a16:creationId xmlns:a16="http://schemas.microsoft.com/office/drawing/2014/main" id="{254F5C85-1BEA-416E-8DBD-E75C6430E9F9}"/>
              </a:ext>
            </a:extLst>
          </p:cNvPr>
          <p:cNvSpPr>
            <a:spLocks noGrp="1"/>
          </p:cNvSpPr>
          <p:nvPr/>
        </p:nvSpPr>
        <p:spPr>
          <a:xfrm>
            <a:off x="6619875" y="37147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factor → INT；匹配 INT</a:t>
            </a:r>
          </a:p>
        </p:txBody>
      </p:sp>
      <p:sp>
        <p:nvSpPr>
          <p:cNvPr id="24" name="trace-2-6-0">
            <a:extLst>
              <a:ext uri="{FF2B5EF4-FFF2-40B4-BE49-F238E27FC236}">
                <a16:creationId xmlns:a16="http://schemas.microsoft.com/office/drawing/2014/main" id="{364E6873-DEF3-48F2-AA20-DA0B522E0D4D}"/>
              </a:ext>
            </a:extLst>
          </p:cNvPr>
          <p:cNvSpPr>
            <a:spLocks noGrp="1"/>
          </p:cNvSpPr>
          <p:nvPr/>
        </p:nvSpPr>
        <p:spPr>
          <a:xfrm>
            <a:off x="476250" y="41338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term_tail expr_tail $</a:t>
            </a:r>
          </a:p>
        </p:txBody>
      </p:sp>
      <p:sp>
        <p:nvSpPr>
          <p:cNvPr id="25" name="trace-2-6-1">
            <a:extLst>
              <a:ext uri="{FF2B5EF4-FFF2-40B4-BE49-F238E27FC236}">
                <a16:creationId xmlns:a16="http://schemas.microsoft.com/office/drawing/2014/main" id="{119399CF-89A7-4B09-9F62-282F8DE27336}"/>
              </a:ext>
            </a:extLst>
          </p:cNvPr>
          <p:cNvSpPr>
            <a:spLocks noGrp="1"/>
          </p:cNvSpPr>
          <p:nvPr/>
        </p:nvSpPr>
        <p:spPr>
          <a:xfrm>
            <a:off x="3476625" y="41338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  <p:sp>
        <p:nvSpPr>
          <p:cNvPr id="26" name="trace-2-6-2">
            <a:extLst>
              <a:ext uri="{FF2B5EF4-FFF2-40B4-BE49-F238E27FC236}">
                <a16:creationId xmlns:a16="http://schemas.microsoft.com/office/drawing/2014/main" id="{47530719-DDD2-41A8-ADF9-A2818CF245D8}"/>
              </a:ext>
            </a:extLst>
          </p:cNvPr>
          <p:cNvSpPr>
            <a:spLocks noGrp="1"/>
          </p:cNvSpPr>
          <p:nvPr/>
        </p:nvSpPr>
        <p:spPr>
          <a:xfrm>
            <a:off x="6619875" y="41338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两者均选择 ε</a:t>
            </a:r>
          </a:p>
        </p:txBody>
      </p:sp>
      <p:sp>
        <p:nvSpPr>
          <p:cNvPr id="27" name="trace-2-7-0">
            <a:extLst>
              <a:ext uri="{FF2B5EF4-FFF2-40B4-BE49-F238E27FC236}">
                <a16:creationId xmlns:a16="http://schemas.microsoft.com/office/drawing/2014/main" id="{73367066-2283-430E-A171-DF938810B5A7}"/>
              </a:ext>
            </a:extLst>
          </p:cNvPr>
          <p:cNvSpPr>
            <a:spLocks noGrp="1"/>
          </p:cNvSpPr>
          <p:nvPr/>
        </p:nvSpPr>
        <p:spPr>
          <a:xfrm>
            <a:off x="476250" y="4552950"/>
            <a:ext cx="3000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  <p:sp>
        <p:nvSpPr>
          <p:cNvPr id="28" name="trace-2-7-1">
            <a:extLst>
              <a:ext uri="{FF2B5EF4-FFF2-40B4-BE49-F238E27FC236}">
                <a16:creationId xmlns:a16="http://schemas.microsoft.com/office/drawing/2014/main" id="{E8B25C24-F687-4DD2-BE6C-F50F19C3A7BB}"/>
              </a:ext>
            </a:extLst>
          </p:cNvPr>
          <p:cNvSpPr>
            <a:spLocks noGrp="1"/>
          </p:cNvSpPr>
          <p:nvPr/>
        </p:nvSpPr>
        <p:spPr>
          <a:xfrm>
            <a:off x="3476625" y="4552950"/>
            <a:ext cx="3143250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$</a:t>
            </a:r>
          </a:p>
        </p:txBody>
      </p:sp>
      <p:sp>
        <p:nvSpPr>
          <p:cNvPr id="29" name="trace-2-7-2">
            <a:extLst>
              <a:ext uri="{FF2B5EF4-FFF2-40B4-BE49-F238E27FC236}">
                <a16:creationId xmlns:a16="http://schemas.microsoft.com/office/drawing/2014/main" id="{BBB7B4BA-BFC8-4FDC-B4BB-A9AB9D368655}"/>
              </a:ext>
            </a:extLst>
          </p:cNvPr>
          <p:cNvSpPr>
            <a:spLocks noGrp="1"/>
          </p:cNvSpPr>
          <p:nvPr/>
        </p:nvSpPr>
        <p:spPr>
          <a:xfrm>
            <a:off x="6619875" y="4552950"/>
            <a:ext cx="2238375" cy="419100"/>
          </a:xfrm>
          <a:prstGeom prst="rect">
            <a:avLst/>
          </a:prstGeom>
          <a:solidFill>
            <a:srgbClr val="FFFFFF"/>
          </a:solidFill>
          <a:ln w="7620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8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8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接受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递归下降和表驱动 LL(1) 使用的可以是同一份预测信息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491E0C6-B3E9-2F0E-6F4F-4638278C4AE4}" type="slidenum">
              <a:t>50</a:t>
            </a:fld>
            <a:endParaRPr/>
          </a:p>
        </p:txBody>
      </p:sp>
      <p:sp>
        <p:nvSpPr>
          <p:cNvPr id="5" name="section-h-46-75-180">
            <a:extLst>
              <a:ext uri="{FF2B5EF4-FFF2-40B4-BE49-F238E27FC236}">
                <a16:creationId xmlns:a16="http://schemas.microsoft.com/office/drawing/2014/main" id="{E297D9B5-5E1D-473F-9F39-0CFB7F0FD7D1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2D7C93"/>
                </a:solidFill>
              </a:defRPr>
            </a:pPr>
            <a:r>
              <a:rPr sz="1575" b="1">
                <a:solidFill>
                  <a:srgbClr val="2D7C93"/>
                </a:solidFill>
              </a:rPr>
              <a:t>手写递归下降</a:t>
            </a:r>
          </a:p>
        </p:txBody>
      </p:sp>
      <p:sp>
        <p:nvSpPr>
          <p:cNvPr id="6" name="section-b-46-75-180">
            <a:extLst>
              <a:ext uri="{FF2B5EF4-FFF2-40B4-BE49-F238E27FC236}">
                <a16:creationId xmlns:a16="http://schemas.microsoft.com/office/drawing/2014/main" id="{35F7A96C-DC36-4F28-AE77-8CF9A8D7FF6A}"/>
              </a:ext>
            </a:extLst>
          </p:cNvPr>
          <p:cNvSpPr>
            <a:spLocks noGrp="1"/>
          </p:cNvSpPr>
          <p:nvPr/>
        </p:nvSpPr>
        <p:spPr>
          <a:xfrm>
            <a:off x="714375" y="2076450"/>
            <a:ext cx="3619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• 选择写成 switch / if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• 调用关系贴近文法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• 便于构造节点与定制诊断</a:t>
            </a:r>
          </a:p>
        </p:txBody>
      </p:sp>
      <p:sp>
        <p:nvSpPr>
          <p:cNvPr id="7" name="section-h-46-505-180">
            <a:extLst>
              <a:ext uri="{FF2B5EF4-FFF2-40B4-BE49-F238E27FC236}">
                <a16:creationId xmlns:a16="http://schemas.microsoft.com/office/drawing/2014/main" id="{D369C3CD-4921-4F4C-B62A-88FEF25A0474}"/>
              </a:ext>
            </a:extLst>
          </p:cNvPr>
          <p:cNvSpPr>
            <a:spLocks noGrp="1"/>
          </p:cNvSpPr>
          <p:nvPr/>
        </p:nvSpPr>
        <p:spPr>
          <a:xfrm>
            <a:off x="4810125" y="171450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C4384D"/>
                </a:solidFill>
              </a:defRPr>
            </a:pPr>
            <a:r>
              <a:rPr sz="1575" b="1">
                <a:solidFill>
                  <a:srgbClr val="C4384D"/>
                </a:solidFill>
              </a:rPr>
              <a:t>表驱动 Parser</a:t>
            </a:r>
          </a:p>
        </p:txBody>
      </p:sp>
      <p:sp>
        <p:nvSpPr>
          <p:cNvPr id="8" name="section-b-46-505-180">
            <a:extLst>
              <a:ext uri="{FF2B5EF4-FFF2-40B4-BE49-F238E27FC236}">
                <a16:creationId xmlns:a16="http://schemas.microsoft.com/office/drawing/2014/main" id="{29FC657A-2A9E-483A-B5C2-06B099E90BDE}"/>
              </a:ext>
            </a:extLst>
          </p:cNvPr>
          <p:cNvSpPr>
            <a:spLocks noGrp="1"/>
          </p:cNvSpPr>
          <p:nvPr/>
        </p:nvSpPr>
        <p:spPr>
          <a:xfrm>
            <a:off x="4810125" y="2076450"/>
            <a:ext cx="3619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• 选择存入二维表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• 主循环与具体文法解耦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• 适合由工具自动生成</a:t>
            </a:r>
          </a:p>
        </p:txBody>
      </p:sp>
      <p:sp>
        <p:nvSpPr>
          <p:cNvPr id="9" name="same-info">
            <a:extLst>
              <a:ext uri="{FF2B5EF4-FFF2-40B4-BE49-F238E27FC236}">
                <a16:creationId xmlns:a16="http://schemas.microsoft.com/office/drawing/2014/main" id="{F3B63A2F-D23D-4BED-B0CA-9D16773512F5}"/>
              </a:ext>
            </a:extLst>
          </p:cNvPr>
          <p:cNvSpPr>
            <a:spLocks noGrp="1"/>
          </p:cNvSpPr>
          <p:nvPr/>
        </p:nvSpPr>
        <p:spPr>
          <a:xfrm>
            <a:off x="1762125" y="3714750"/>
            <a:ext cx="5619750" cy="74295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5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(nonterminal, lookahead) → production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buNone/>
              <a:defRPr sz="2475" b="1">
                <a:solidFill>
                  <a:srgbClr val="C4384D"/>
                </a:solidFill>
              </a:defRPr>
            </a:pPr>
            <a:r>
              <a:rPr sz="3200"/>
              <a:t>递归下降/表驱动对文法的要求2：公共前缀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043A58D-60CA-DFB2-80EC-B65AE4CB9481}" type="slidenum">
              <a:t>51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B82C96AB-2443-48DA-8E60-09408B8F94E4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两个 stmt 分支的第一个 Token 都是 IDENT。</a:t>
            </a:r>
          </a:p>
        </p:txBody>
      </p:sp>
      <p:sp>
        <p:nvSpPr>
          <p:cNvPr id="6" name="conflict-rules-label">
            <a:extLst>
              <a:ext uri="{FF2B5EF4-FFF2-40B4-BE49-F238E27FC236}">
                <a16:creationId xmlns:a16="http://schemas.microsoft.com/office/drawing/2014/main" id="{421BFEDE-BAF7-4825-A6E4-D90A7D3AC066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两条候选产生式</a:t>
            </a:r>
          </a:p>
        </p:txBody>
      </p:sp>
      <p:sp>
        <p:nvSpPr>
          <p:cNvPr id="7" name="conflict-rules">
            <a:extLst>
              <a:ext uri="{FF2B5EF4-FFF2-40B4-BE49-F238E27FC236}">
                <a16:creationId xmlns:a16="http://schemas.microsoft.com/office/drawing/2014/main" id="{28B7FA09-A4B8-4005-865B-C8FF8A4181EB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829050" cy="15049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p₁: stmt → IDENT ASSIGN expr SEMI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p₂: stmt → IDENT LPAREN args RPAREN SEMI</a:t>
            </a:r>
          </a:p>
          <a:p>
            <a:endParaRPr sz="118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PREDICT(p₁) = { IDENT }</a:t>
            </a:r>
          </a:p>
          <a:p>
            <a:pPr algn="l">
              <a:buNone/>
              <a:defRPr sz="118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8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PREDICT(p₂) = { IDENT }</a:t>
            </a:r>
          </a:p>
        </p:txBody>
      </p:sp>
      <p:sp>
        <p:nvSpPr>
          <p:cNvPr id="8" name="conflict-cell-label">
            <a:extLst>
              <a:ext uri="{FF2B5EF4-FFF2-40B4-BE49-F238E27FC236}">
                <a16:creationId xmlns:a16="http://schemas.microsoft.com/office/drawing/2014/main" id="{AD8DC11F-0FC9-422B-BA5B-F9DF9636DC56}"/>
              </a:ext>
            </a:extLst>
          </p:cNvPr>
          <p:cNvSpPr>
            <a:spLocks noGrp="1"/>
          </p:cNvSpPr>
          <p:nvPr/>
        </p:nvSpPr>
        <p:spPr>
          <a:xfrm>
            <a:off x="4905375" y="1790700"/>
            <a:ext cx="35528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分析表的同一个单元</a:t>
            </a:r>
          </a:p>
        </p:txBody>
      </p:sp>
      <p:sp>
        <p:nvSpPr>
          <p:cNvPr id="9" name="conflict-cell">
            <a:extLst>
              <a:ext uri="{FF2B5EF4-FFF2-40B4-BE49-F238E27FC236}">
                <a16:creationId xmlns:a16="http://schemas.microsoft.com/office/drawing/2014/main" id="{32EAF968-1DA6-487A-B16C-E649A94750AB}"/>
              </a:ext>
            </a:extLst>
          </p:cNvPr>
          <p:cNvSpPr>
            <a:spLocks noGrp="1"/>
          </p:cNvSpPr>
          <p:nvPr/>
        </p:nvSpPr>
        <p:spPr>
          <a:xfrm>
            <a:off x="4905375" y="2114550"/>
            <a:ext cx="3552825" cy="7810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C4384D"/>
                </a:solidFill>
                <a:latin typeface="Menlo"/>
                <a:ea typeface="Menlo"/>
                <a:cs typeface="Menlo"/>
              </a:defRPr>
            </a:pPr>
            <a:r>
              <a:rPr sz="1425" b="1">
                <a:solidFill>
                  <a:srgbClr val="C4384D"/>
                </a:solidFill>
                <a:latin typeface="Menlo"/>
                <a:ea typeface="Menlo"/>
                <a:cs typeface="Menlo"/>
              </a:rPr>
              <a:t>M[stmt, IDENT] = { p₁, p₂ }</a:t>
            </a:r>
          </a:p>
        </p:txBody>
      </p:sp>
      <p:sp>
        <p:nvSpPr>
          <p:cNvPr id="10" name="conflict-why">
            <a:extLst>
              <a:ext uri="{FF2B5EF4-FFF2-40B4-BE49-F238E27FC236}">
                <a16:creationId xmlns:a16="http://schemas.microsoft.com/office/drawing/2014/main" id="{6A325473-1303-4603-A441-1DE17DB8E8B6}"/>
              </a:ext>
            </a:extLst>
          </p:cNvPr>
          <p:cNvSpPr>
            <a:spLocks noGrp="1"/>
          </p:cNvSpPr>
          <p:nvPr/>
        </p:nvSpPr>
        <p:spPr>
          <a:xfrm>
            <a:off x="4905375" y="3086100"/>
            <a:ext cx="35528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90" b="1">
                <a:solidFill>
                  <a:srgbClr val="454545"/>
                </a:solidFill>
              </a:defRPr>
            </a:pPr>
            <a:r>
              <a:rPr sz="1290" b="1">
                <a:solidFill>
                  <a:srgbClr val="454545"/>
                </a:solidFill>
              </a:rPr>
              <a:t>current = IDENT 时，LL(1) 还看不到后面的</a:t>
            </a:r>
          </a:p>
          <a:p>
            <a:pPr algn="l">
              <a:buNone/>
              <a:defRPr sz="1290" b="1">
                <a:solidFill>
                  <a:srgbClr val="454545"/>
                </a:solidFill>
              </a:defRPr>
            </a:pPr>
            <a:r>
              <a:rPr sz="1290" b="1">
                <a:solidFill>
                  <a:srgbClr val="454545"/>
                </a:solidFill>
              </a:rPr>
              <a:t>ASSIGN 或 LPAREN，因此无法选择。</a:t>
            </a:r>
          </a:p>
        </p:txBody>
      </p:sp>
      <p:sp>
        <p:nvSpPr>
          <p:cNvPr id="11" name="conflict-conclusion">
            <a:extLst>
              <a:ext uri="{FF2B5EF4-FFF2-40B4-BE49-F238E27FC236}">
                <a16:creationId xmlns:a16="http://schemas.microsoft.com/office/drawing/2014/main" id="{41B16CB2-C540-461B-8C2E-7AD0ABE0E2AF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7772400" cy="5524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C4384D"/>
                </a:solidFill>
              </a:defRPr>
            </a:pPr>
            <a:r>
              <a:rPr sz="1313" b="1">
                <a:solidFill>
                  <a:srgbClr val="C4384D"/>
                </a:solidFill>
              </a:rPr>
              <a:t>一个分析表单元必须至多包含一条产生式；这里出现两条，因此会发生 LL(1) 冲突。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00" b="1">
                <a:solidFill>
                  <a:srgbClr val="C4384D"/>
                </a:solidFill>
              </a:rPr>
              <a:t>左因子提取</a:t>
            </a:r>
            <a:r>
              <a:rPr sz="2400">
                <a:solidFill>
                  <a:srgbClr val="C4384D"/>
                </a:solidFill>
              </a:rPr>
              <a:t>（</a:t>
            </a:r>
            <a:r>
              <a:rPr sz="2400" b="1">
                <a:solidFill>
                  <a:srgbClr val="C4384D"/>
                </a:solidFill>
              </a:rPr>
              <a:t>left factoring</a:t>
            </a:r>
            <a:r>
              <a:rPr sz="2400">
                <a:solidFill>
                  <a:srgbClr val="C4384D"/>
                </a:solidFill>
              </a:rPr>
              <a:t>）</a:t>
            </a:r>
            <a:r>
              <a:rPr sz="2400" b="1">
                <a:solidFill>
                  <a:srgbClr val="C4384D"/>
                </a:solidFill>
              </a:rPr>
              <a:t>：先匹配公共前缀，再做选择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633A456-5465-3671-5B0B-A8DFBB753E5A}" type="slidenum">
              <a:t>52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AD8C6BC2-74E9-44BC-AF50-2BBD02F1D6ED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把共同的 IDENT 提前，让真正的分歧推迟到 stmt_tail。</a:t>
            </a:r>
          </a:p>
        </p:txBody>
      </p:sp>
      <p:sp>
        <p:nvSpPr>
          <p:cNvPr id="6" name="factor-grammar-label">
            <a:extLst>
              <a:ext uri="{FF2B5EF4-FFF2-40B4-BE49-F238E27FC236}">
                <a16:creationId xmlns:a16="http://schemas.microsoft.com/office/drawing/2014/main" id="{9EACFDB2-86AE-48EE-A2B4-CE8A8E210E66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改写后的文法</a:t>
            </a:r>
          </a:p>
        </p:txBody>
      </p:sp>
      <p:sp>
        <p:nvSpPr>
          <p:cNvPr id="7" name="factor-grammar">
            <a:extLst>
              <a:ext uri="{FF2B5EF4-FFF2-40B4-BE49-F238E27FC236}">
                <a16:creationId xmlns:a16="http://schemas.microsoft.com/office/drawing/2014/main" id="{23866DCA-C2FA-4897-A716-0AFD249909E1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667125" cy="14097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IDENT stmt_tail</a:t>
            </a:r>
          </a:p>
          <a:p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stmt_tail → ASSIGN expr SEMI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    | LPAREN args RPAREN SEMI</a:t>
            </a:r>
          </a:p>
        </p:txBody>
      </p:sp>
      <p:sp>
        <p:nvSpPr>
          <p:cNvPr id="8" name="factor-table-label">
            <a:extLst>
              <a:ext uri="{FF2B5EF4-FFF2-40B4-BE49-F238E27FC236}">
                <a16:creationId xmlns:a16="http://schemas.microsoft.com/office/drawing/2014/main" id="{733A9FEC-C32E-4A0D-A8B1-5496B562B8C1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每个表格单元只剩一条产生式</a:t>
            </a:r>
          </a:p>
        </p:txBody>
      </p:sp>
      <p:sp>
        <p:nvSpPr>
          <p:cNvPr id="9" name="factor-table">
            <a:extLst>
              <a:ext uri="{FF2B5EF4-FFF2-40B4-BE49-F238E27FC236}">
                <a16:creationId xmlns:a16="http://schemas.microsoft.com/office/drawing/2014/main" id="{DEE10767-E91A-45B7-B318-741BC151B0BE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67125" cy="14097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M[stmt, IDENT]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= stmt → IDENT stmt_tail</a:t>
            </a:r>
          </a:p>
          <a:p>
            <a:endParaRPr sz="1163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M[stmt_tail, ASSIGN] = 第一个分支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M[stmt_tail, LPAREN] = 第二个分支</a:t>
            </a:r>
          </a:p>
        </p:txBody>
      </p:sp>
      <p:sp>
        <p:nvSpPr>
          <p:cNvPr id="10" name="step-1-number">
            <a:extLst>
              <a:ext uri="{FF2B5EF4-FFF2-40B4-BE49-F238E27FC236}">
                <a16:creationId xmlns:a16="http://schemas.microsoft.com/office/drawing/2014/main" id="{C26E7919-02EE-4D8F-9A51-73FF76791632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361950" cy="361950"/>
          </a:xfrm>
          <a:prstGeom prst="roundRect">
            <a:avLst>
              <a:gd name="adj" fmla="val 21053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11" name="step-1-title">
            <a:extLst>
              <a:ext uri="{FF2B5EF4-FFF2-40B4-BE49-F238E27FC236}">
                <a16:creationId xmlns:a16="http://schemas.microsoft.com/office/drawing/2014/main" id="{71C5D21E-08EB-41F9-8F28-4724CC051753}"/>
              </a:ext>
            </a:extLst>
          </p:cNvPr>
          <p:cNvSpPr>
            <a:spLocks noGrp="1"/>
          </p:cNvSpPr>
          <p:nvPr/>
        </p:nvSpPr>
        <p:spPr>
          <a:xfrm>
            <a:off x="1162050" y="3848100"/>
            <a:ext cx="2000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 b="1">
                <a:solidFill>
                  <a:srgbClr val="C4384D"/>
                </a:solidFill>
              </a:defRPr>
            </a:pPr>
            <a:r>
              <a:rPr sz="1290" b="1">
                <a:solidFill>
                  <a:srgbClr val="C4384D"/>
                </a:solidFill>
              </a:rPr>
              <a:t>先匹配 IDENT</a:t>
            </a:r>
          </a:p>
        </p:txBody>
      </p:sp>
      <p:sp>
        <p:nvSpPr>
          <p:cNvPr id="12" name="step-1-body">
            <a:extLst>
              <a:ext uri="{FF2B5EF4-FFF2-40B4-BE49-F238E27FC236}">
                <a16:creationId xmlns:a16="http://schemas.microsoft.com/office/drawing/2014/main" id="{33D01C8D-3087-45F2-B3E4-3E873C33FAF8}"/>
              </a:ext>
            </a:extLst>
          </p:cNvPr>
          <p:cNvSpPr>
            <a:spLocks noGrp="1"/>
          </p:cNvSpPr>
          <p:nvPr/>
        </p:nvSpPr>
        <p:spPr>
          <a:xfrm>
            <a:off x="1162050" y="41052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两个程序共享的前缀</a:t>
            </a:r>
          </a:p>
        </p:txBody>
      </p:sp>
      <p:sp>
        <p:nvSpPr>
          <p:cNvPr id="13" name="step-2-number">
            <a:extLst>
              <a:ext uri="{FF2B5EF4-FFF2-40B4-BE49-F238E27FC236}">
                <a16:creationId xmlns:a16="http://schemas.microsoft.com/office/drawing/2014/main" id="{5A14240E-F5AA-4DD6-A552-7052782B704B}"/>
              </a:ext>
            </a:extLst>
          </p:cNvPr>
          <p:cNvSpPr>
            <a:spLocks noGrp="1"/>
          </p:cNvSpPr>
          <p:nvPr/>
        </p:nvSpPr>
        <p:spPr>
          <a:xfrm>
            <a:off x="3286125" y="3857625"/>
            <a:ext cx="361950" cy="361950"/>
          </a:xfrm>
          <a:prstGeom prst="roundRect">
            <a:avLst>
              <a:gd name="adj" fmla="val 21053"/>
            </a:avLst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2D7C93"/>
                </a:solidFill>
              </a:defRPr>
            </a:pPr>
            <a:r>
              <a:rPr sz="1275" b="1">
                <a:solidFill>
                  <a:srgbClr val="2D7C93"/>
                </a:solidFill>
              </a:rPr>
              <a:t>2</a:t>
            </a:r>
          </a:p>
        </p:txBody>
      </p:sp>
      <p:sp>
        <p:nvSpPr>
          <p:cNvPr id="14" name="step-2-title">
            <a:extLst>
              <a:ext uri="{FF2B5EF4-FFF2-40B4-BE49-F238E27FC236}">
                <a16:creationId xmlns:a16="http://schemas.microsoft.com/office/drawing/2014/main" id="{6BA0581C-BA2E-43AF-97E0-DEDD06FD41B4}"/>
              </a:ext>
            </a:extLst>
          </p:cNvPr>
          <p:cNvSpPr>
            <a:spLocks noGrp="1"/>
          </p:cNvSpPr>
          <p:nvPr/>
        </p:nvSpPr>
        <p:spPr>
          <a:xfrm>
            <a:off x="3762375" y="3848100"/>
            <a:ext cx="2000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 b="1">
                <a:solidFill>
                  <a:srgbClr val="2D7C93"/>
                </a:solidFill>
              </a:defRPr>
            </a:pPr>
            <a:r>
              <a:rPr sz="1290" b="1">
                <a:solidFill>
                  <a:srgbClr val="2D7C93"/>
                </a:solidFill>
              </a:rPr>
              <a:t>进入 stmt_tail</a:t>
            </a:r>
          </a:p>
        </p:txBody>
      </p:sp>
      <p:sp>
        <p:nvSpPr>
          <p:cNvPr id="15" name="step-2-body">
            <a:extLst>
              <a:ext uri="{FF2B5EF4-FFF2-40B4-BE49-F238E27FC236}">
                <a16:creationId xmlns:a16="http://schemas.microsoft.com/office/drawing/2014/main" id="{EDA9A62F-0B94-42E6-9034-8D1B53E14032}"/>
              </a:ext>
            </a:extLst>
          </p:cNvPr>
          <p:cNvSpPr>
            <a:spLocks noGrp="1"/>
          </p:cNvSpPr>
          <p:nvPr/>
        </p:nvSpPr>
        <p:spPr>
          <a:xfrm>
            <a:off x="3762375" y="41052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此时读取下一个 Token</a:t>
            </a:r>
          </a:p>
        </p:txBody>
      </p:sp>
      <p:sp>
        <p:nvSpPr>
          <p:cNvPr id="16" name="step-3-number">
            <a:extLst>
              <a:ext uri="{FF2B5EF4-FFF2-40B4-BE49-F238E27FC236}">
                <a16:creationId xmlns:a16="http://schemas.microsoft.com/office/drawing/2014/main" id="{F80529AE-D91A-49E8-8302-5E91E1EB056E}"/>
              </a:ext>
            </a:extLst>
          </p:cNvPr>
          <p:cNvSpPr>
            <a:spLocks noGrp="1"/>
          </p:cNvSpPr>
          <p:nvPr/>
        </p:nvSpPr>
        <p:spPr>
          <a:xfrm>
            <a:off x="5886450" y="3857625"/>
            <a:ext cx="361950" cy="361950"/>
          </a:xfrm>
          <a:prstGeom prst="roundRect">
            <a:avLst>
              <a:gd name="adj" fmla="val 21053"/>
            </a:avLst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3</a:t>
            </a:r>
          </a:p>
        </p:txBody>
      </p:sp>
      <p:sp>
        <p:nvSpPr>
          <p:cNvPr id="17" name="step-3-title">
            <a:extLst>
              <a:ext uri="{FF2B5EF4-FFF2-40B4-BE49-F238E27FC236}">
                <a16:creationId xmlns:a16="http://schemas.microsoft.com/office/drawing/2014/main" id="{87D612E0-4148-462F-903F-BAD9BE171428}"/>
              </a:ext>
            </a:extLst>
          </p:cNvPr>
          <p:cNvSpPr>
            <a:spLocks noGrp="1"/>
          </p:cNvSpPr>
          <p:nvPr/>
        </p:nvSpPr>
        <p:spPr>
          <a:xfrm>
            <a:off x="6362700" y="3848100"/>
            <a:ext cx="2000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90" b="1">
                <a:solidFill>
                  <a:srgbClr val="C4384D"/>
                </a:solidFill>
              </a:defRPr>
            </a:pPr>
            <a:r>
              <a:rPr sz="1290" b="1">
                <a:solidFill>
                  <a:srgbClr val="C4384D"/>
                </a:solidFill>
              </a:rPr>
              <a:t>唯一选择</a:t>
            </a:r>
          </a:p>
        </p:txBody>
      </p:sp>
      <p:sp>
        <p:nvSpPr>
          <p:cNvPr id="18" name="step-3-body">
            <a:extLst>
              <a:ext uri="{FF2B5EF4-FFF2-40B4-BE49-F238E27FC236}">
                <a16:creationId xmlns:a16="http://schemas.microsoft.com/office/drawing/2014/main" id="{51C2D939-898A-4A3B-9DBB-FD7C88DCD8CC}"/>
              </a:ext>
            </a:extLst>
          </p:cNvPr>
          <p:cNvSpPr>
            <a:spLocks noGrp="1"/>
          </p:cNvSpPr>
          <p:nvPr/>
        </p:nvSpPr>
        <p:spPr>
          <a:xfrm>
            <a:off x="6362700" y="41052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ASSIGN 或 LPAREN</a:t>
            </a:r>
          </a:p>
        </p:txBody>
      </p:sp>
      <p:sp>
        <p:nvSpPr>
          <p:cNvPr id="19" name="factor-conclusion">
            <a:extLst>
              <a:ext uri="{FF2B5EF4-FFF2-40B4-BE49-F238E27FC236}">
                <a16:creationId xmlns:a16="http://schemas.microsoft.com/office/drawing/2014/main" id="{7C39ACBF-9EEB-4D05-9979-8CC656A99582}"/>
              </a:ext>
            </a:extLst>
          </p:cNvPr>
          <p:cNvSpPr>
            <a:spLocks noGrp="1"/>
          </p:cNvSpPr>
          <p:nvPr/>
        </p:nvSpPr>
        <p:spPr>
          <a:xfrm>
            <a:off x="685800" y="4629150"/>
            <a:ext cx="7772400" cy="3048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85" b="1">
                <a:solidFill>
                  <a:srgbClr val="454545"/>
                </a:solidFill>
              </a:defRPr>
            </a:pPr>
            <a:r>
              <a:rPr sz="1185" b="1">
                <a:solidFill>
                  <a:srgbClr val="454545"/>
                </a:solidFill>
              </a:rPr>
              <a:t>左因子提取没有改变语言，只改变了 Parser 做决定的时机。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表驱动 Parser 在哪里发现语法错误？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477B42F-3A06-F812-16D6-7080D8A12563}" type="slidenum">
              <a:t>53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8694619E-4942-46E3-89BA-AC79442B0E10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错误既可能来自终结符不匹配，也可能来自空白分析表单元。</a:t>
            </a:r>
          </a:p>
        </p:txBody>
      </p:sp>
      <p:sp>
        <p:nvSpPr>
          <p:cNvPr id="6" name="terminal-error-label">
            <a:extLst>
              <a:ext uri="{FF2B5EF4-FFF2-40B4-BE49-F238E27FC236}">
                <a16:creationId xmlns:a16="http://schemas.microsoft.com/office/drawing/2014/main" id="{55D64AB6-C631-418F-B94D-F825C60F3F56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情况一：栈顶终结符不匹配</a:t>
            </a:r>
          </a:p>
        </p:txBody>
      </p:sp>
      <p:sp>
        <p:nvSpPr>
          <p:cNvPr id="7" name="terminal-error">
            <a:extLst>
              <a:ext uri="{FF2B5EF4-FFF2-40B4-BE49-F238E27FC236}">
                <a16:creationId xmlns:a16="http://schemas.microsoft.com/office/drawing/2014/main" id="{0B42ACA5-4576-4F62-A017-ADE3C7515AE7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667125" cy="16954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输入：print(1 + 2;</a:t>
            </a:r>
          </a:p>
          <a:p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stack: RPAREN SEMI $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input: SEMI $</a:t>
            </a:r>
          </a:p>
          <a:p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RPAREN ≠ SEMI</a:t>
            </a:r>
          </a:p>
        </p:txBody>
      </p:sp>
      <p:sp>
        <p:nvSpPr>
          <p:cNvPr id="8" name="terminal-diagnostic">
            <a:extLst>
              <a:ext uri="{FF2B5EF4-FFF2-40B4-BE49-F238E27FC236}">
                <a16:creationId xmlns:a16="http://schemas.microsoft.com/office/drawing/2014/main" id="{FEFC3AA0-B99E-4896-A193-2EF8083FEF40}"/>
              </a:ext>
            </a:extLst>
          </p:cNvPr>
          <p:cNvSpPr>
            <a:spLocks noGrp="1"/>
          </p:cNvSpPr>
          <p:nvPr/>
        </p:nvSpPr>
        <p:spPr>
          <a:xfrm>
            <a:off x="838200" y="3962400"/>
            <a:ext cx="3352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>
                <a:solidFill>
                  <a:srgbClr val="C4384D"/>
                </a:solidFill>
              </a:defRPr>
            </a:pPr>
            <a:r>
              <a:rPr sz="1313" b="1">
                <a:solidFill>
                  <a:srgbClr val="C4384D"/>
                </a:solidFill>
              </a:rPr>
              <a:t>期望：RPAREN</a:t>
            </a:r>
          </a:p>
          <a:p>
            <a:pPr algn="l">
              <a:buNone/>
              <a:defRPr sz="1313" b="1">
                <a:solidFill>
                  <a:srgbClr val="C4384D"/>
                </a:solidFill>
              </a:defRPr>
            </a:pPr>
            <a:r>
              <a:rPr sz="1313" b="1">
                <a:solidFill>
                  <a:srgbClr val="C4384D"/>
                </a:solidFill>
              </a:rPr>
              <a:t>实际：SEMI</a:t>
            </a:r>
          </a:p>
        </p:txBody>
      </p:sp>
      <p:sp>
        <p:nvSpPr>
          <p:cNvPr id="9" name="blank-error-label">
            <a:extLst>
              <a:ext uri="{FF2B5EF4-FFF2-40B4-BE49-F238E27FC236}">
                <a16:creationId xmlns:a16="http://schemas.microsoft.com/office/drawing/2014/main" id="{44EC0FFD-0CB1-4448-8726-140780F02B15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情况二：分析表单元为空</a:t>
            </a:r>
          </a:p>
        </p:txBody>
      </p:sp>
      <p:sp>
        <p:nvSpPr>
          <p:cNvPr id="10" name="blank-error">
            <a:extLst>
              <a:ext uri="{FF2B5EF4-FFF2-40B4-BE49-F238E27FC236}">
                <a16:creationId xmlns:a16="http://schemas.microsoft.com/office/drawing/2014/main" id="{09B4C517-7288-4F1F-8222-52D2FBF5703F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67125" cy="16954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输入：1 + * 2</a:t>
            </a:r>
          </a:p>
          <a:p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stack: term expr_tail $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input: STAR INT $</a:t>
            </a:r>
          </a:p>
          <a:p>
            <a:endParaRPr sz="1238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M[term, STAR] = 空白</a:t>
            </a:r>
          </a:p>
        </p:txBody>
      </p:sp>
      <p:sp>
        <p:nvSpPr>
          <p:cNvPr id="11" name="blank-diagnostic">
            <a:extLst>
              <a:ext uri="{FF2B5EF4-FFF2-40B4-BE49-F238E27FC236}">
                <a16:creationId xmlns:a16="http://schemas.microsoft.com/office/drawing/2014/main" id="{35C97800-3FD8-4A6B-9F90-08AD0B1583D6}"/>
              </a:ext>
            </a:extLst>
          </p:cNvPr>
          <p:cNvSpPr>
            <a:spLocks noGrp="1"/>
          </p:cNvSpPr>
          <p:nvPr/>
        </p:nvSpPr>
        <p:spPr>
          <a:xfrm>
            <a:off x="4962525" y="3962400"/>
            <a:ext cx="3352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 b="1">
                <a:solidFill>
                  <a:srgbClr val="2D7C93"/>
                </a:solidFill>
              </a:defRPr>
            </a:pPr>
            <a:r>
              <a:rPr sz="1313" b="1">
                <a:solidFill>
                  <a:srgbClr val="2D7C93"/>
                </a:solidFill>
              </a:rPr>
              <a:t>term 只能从 INT 或 LPAREN 开始。</a:t>
            </a:r>
          </a:p>
        </p:txBody>
      </p:sp>
      <p:sp>
        <p:nvSpPr>
          <p:cNvPr id="12" name="detection-conclusion">
            <a:extLst>
              <a:ext uri="{FF2B5EF4-FFF2-40B4-BE49-F238E27FC236}">
                <a16:creationId xmlns:a16="http://schemas.microsoft.com/office/drawing/2014/main" id="{742130B5-DE55-4C24-BA48-096223307543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779145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15" b="1">
                <a:solidFill>
                  <a:srgbClr val="454545"/>
                </a:solidFill>
              </a:defRPr>
            </a:pPr>
            <a:r>
              <a:rPr sz="1215" b="1">
                <a:solidFill>
                  <a:srgbClr val="454545"/>
                </a:solidFill>
              </a:rPr>
              <a:t>栈顶与分析表共同给出“期望什么”，因此错误位置和诊断都不是猜出来的。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发现错误后：恢复目标是继续分析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FFCF489-DFD6-64BD-BCB3-4D97AF36B1FB}" type="slidenum">
              <a:t>54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CDF80B8A-C808-4100-ACB0-7DF94C01D713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尽快回到一个可信的语法边界，继续分析以暴露更多问题</a:t>
            </a:r>
          </a:p>
        </p:txBody>
      </p:sp>
      <p:sp>
        <p:nvSpPr>
          <p:cNvPr id="6" name="strategy-head-1">
            <a:extLst>
              <a:ext uri="{FF2B5EF4-FFF2-40B4-BE49-F238E27FC236}">
                <a16:creationId xmlns:a16="http://schemas.microsoft.com/office/drawing/2014/main" id="{AF66E6EB-CDF5-4986-94C6-B15B2DB35470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42875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策略</a:t>
            </a:r>
          </a:p>
        </p:txBody>
      </p:sp>
      <p:sp>
        <p:nvSpPr>
          <p:cNvPr id="7" name="strategy-head-2">
            <a:extLst>
              <a:ext uri="{FF2B5EF4-FFF2-40B4-BE49-F238E27FC236}">
                <a16:creationId xmlns:a16="http://schemas.microsoft.com/office/drawing/2014/main" id="{EB988F3B-8B0F-488A-BD5D-CD194A158A69}"/>
              </a:ext>
            </a:extLst>
          </p:cNvPr>
          <p:cNvSpPr>
            <a:spLocks noGrp="1"/>
          </p:cNvSpPr>
          <p:nvPr/>
        </p:nvSpPr>
        <p:spPr>
          <a:xfrm>
            <a:off x="2114550" y="1809750"/>
            <a:ext cx="3000375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Parser 的动作</a:t>
            </a:r>
          </a:p>
        </p:txBody>
      </p:sp>
      <p:sp>
        <p:nvSpPr>
          <p:cNvPr id="8" name="strategy-head-3">
            <a:extLst>
              <a:ext uri="{FF2B5EF4-FFF2-40B4-BE49-F238E27FC236}">
                <a16:creationId xmlns:a16="http://schemas.microsoft.com/office/drawing/2014/main" id="{82052A8F-EC4F-4438-9BAD-B6A844902BCF}"/>
              </a:ext>
            </a:extLst>
          </p:cNvPr>
          <p:cNvSpPr>
            <a:spLocks noGrp="1"/>
          </p:cNvSpPr>
          <p:nvPr/>
        </p:nvSpPr>
        <p:spPr>
          <a:xfrm>
            <a:off x="5114925" y="1809750"/>
            <a:ext cx="3343275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适用情况</a:t>
            </a:r>
          </a:p>
        </p:txBody>
      </p:sp>
      <p:sp>
        <p:nvSpPr>
          <p:cNvPr id="9" name="strategy-0-label">
            <a:extLst>
              <a:ext uri="{FF2B5EF4-FFF2-40B4-BE49-F238E27FC236}">
                <a16:creationId xmlns:a16="http://schemas.microsoft.com/office/drawing/2014/main" id="{EFE56038-8885-47A2-9503-F77ADD39D57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428750" cy="72390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插入</a:t>
            </a:r>
          </a:p>
        </p:txBody>
      </p:sp>
      <p:sp>
        <p:nvSpPr>
          <p:cNvPr id="10" name="strategy-0-action">
            <a:extLst>
              <a:ext uri="{FF2B5EF4-FFF2-40B4-BE49-F238E27FC236}">
                <a16:creationId xmlns:a16="http://schemas.microsoft.com/office/drawing/2014/main" id="{85D29FB4-DDF2-484F-8E45-7A84D057B42C}"/>
              </a:ext>
            </a:extLst>
          </p:cNvPr>
          <p:cNvSpPr>
            <a:spLocks noGrp="1"/>
          </p:cNvSpPr>
          <p:nvPr/>
        </p:nvSpPr>
        <p:spPr>
          <a:xfrm>
            <a:off x="2114550" y="2190750"/>
            <a:ext cx="3000375" cy="72390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合成期望 Token；</a:t>
            </a:r>
          </a:p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不消费 current</a:t>
            </a:r>
          </a:p>
        </p:txBody>
      </p:sp>
      <p:sp>
        <p:nvSpPr>
          <p:cNvPr id="11" name="strategy-0-use">
            <a:extLst>
              <a:ext uri="{FF2B5EF4-FFF2-40B4-BE49-F238E27FC236}">
                <a16:creationId xmlns:a16="http://schemas.microsoft.com/office/drawing/2014/main" id="{780B8C91-7794-4929-820F-0F1D868EB9E7}"/>
              </a:ext>
            </a:extLst>
          </p:cNvPr>
          <p:cNvSpPr>
            <a:spLocks noGrp="1"/>
          </p:cNvSpPr>
          <p:nvPr/>
        </p:nvSpPr>
        <p:spPr>
          <a:xfrm>
            <a:off x="5114925" y="2190750"/>
            <a:ext cx="3343275" cy="723900"/>
          </a:xfrm>
          <a:prstGeom prst="rect">
            <a:avLst/>
          </a:prstGeom>
          <a:solidFill>
            <a:srgbClr val="FCEEF0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缺少确定的分隔符，</a:t>
            </a:r>
          </a:p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例如 RPAREN</a:t>
            </a:r>
          </a:p>
        </p:txBody>
      </p:sp>
      <p:sp>
        <p:nvSpPr>
          <p:cNvPr id="12" name="strategy-1-label">
            <a:extLst>
              <a:ext uri="{FF2B5EF4-FFF2-40B4-BE49-F238E27FC236}">
                <a16:creationId xmlns:a16="http://schemas.microsoft.com/office/drawing/2014/main" id="{9B5BB017-E9E3-4EF7-B91D-D7E89B3D2786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14287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删除</a:t>
            </a:r>
          </a:p>
        </p:txBody>
      </p:sp>
      <p:sp>
        <p:nvSpPr>
          <p:cNvPr id="13" name="strategy-1-action">
            <a:extLst>
              <a:ext uri="{FF2B5EF4-FFF2-40B4-BE49-F238E27FC236}">
                <a16:creationId xmlns:a16="http://schemas.microsoft.com/office/drawing/2014/main" id="{5AFE4A62-2294-4401-9E61-619986F53B58}"/>
              </a:ext>
            </a:extLst>
          </p:cNvPr>
          <p:cNvSpPr>
            <a:spLocks noGrp="1"/>
          </p:cNvSpPr>
          <p:nvPr/>
        </p:nvSpPr>
        <p:spPr>
          <a:xfrm>
            <a:off x="2114550" y="2914650"/>
            <a:ext cx="3000375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消费意外 current；</a:t>
            </a:r>
          </a:p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保持 Parser 状态</a:t>
            </a:r>
          </a:p>
        </p:txBody>
      </p:sp>
      <p:sp>
        <p:nvSpPr>
          <p:cNvPr id="14" name="strategy-1-use">
            <a:extLst>
              <a:ext uri="{FF2B5EF4-FFF2-40B4-BE49-F238E27FC236}">
                <a16:creationId xmlns:a16="http://schemas.microsoft.com/office/drawing/2014/main" id="{374D05E6-7C42-4F06-B793-B61823287AFC}"/>
              </a:ext>
            </a:extLst>
          </p:cNvPr>
          <p:cNvSpPr>
            <a:spLocks noGrp="1"/>
          </p:cNvSpPr>
          <p:nvPr/>
        </p:nvSpPr>
        <p:spPr>
          <a:xfrm>
            <a:off x="5114925" y="2914650"/>
            <a:ext cx="3343275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孤立或多余 Token，</a:t>
            </a:r>
          </a:p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例如重复的 STAR</a:t>
            </a:r>
          </a:p>
        </p:txBody>
      </p:sp>
      <p:sp>
        <p:nvSpPr>
          <p:cNvPr id="15" name="strategy-2-label">
            <a:extLst>
              <a:ext uri="{FF2B5EF4-FFF2-40B4-BE49-F238E27FC236}">
                <a16:creationId xmlns:a16="http://schemas.microsoft.com/office/drawing/2014/main" id="{502F4515-AE79-4BE9-8E27-3A85D93F5E89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1428750" cy="72390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同步</a:t>
            </a:r>
          </a:p>
        </p:txBody>
      </p:sp>
      <p:sp>
        <p:nvSpPr>
          <p:cNvPr id="16" name="strategy-2-action">
            <a:extLst>
              <a:ext uri="{FF2B5EF4-FFF2-40B4-BE49-F238E27FC236}">
                <a16:creationId xmlns:a16="http://schemas.microsoft.com/office/drawing/2014/main" id="{584F4164-87EA-47FB-97D2-ABB9A0370C3A}"/>
              </a:ext>
            </a:extLst>
          </p:cNvPr>
          <p:cNvSpPr>
            <a:spLocks noGrp="1"/>
          </p:cNvSpPr>
          <p:nvPr/>
        </p:nvSpPr>
        <p:spPr>
          <a:xfrm>
            <a:off x="2114550" y="3638550"/>
            <a:ext cx="3000375" cy="72390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跳过输入，直到遇到</a:t>
            </a:r>
          </a:p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SEMI / RBRACE / $</a:t>
            </a:r>
          </a:p>
        </p:txBody>
      </p:sp>
      <p:sp>
        <p:nvSpPr>
          <p:cNvPr id="17" name="strategy-2-use">
            <a:extLst>
              <a:ext uri="{FF2B5EF4-FFF2-40B4-BE49-F238E27FC236}">
                <a16:creationId xmlns:a16="http://schemas.microsoft.com/office/drawing/2014/main" id="{C11087F9-0D8D-4245-8290-7DD07C46E489}"/>
              </a:ext>
            </a:extLst>
          </p:cNvPr>
          <p:cNvSpPr>
            <a:spLocks noGrp="1"/>
          </p:cNvSpPr>
          <p:nvPr/>
        </p:nvSpPr>
        <p:spPr>
          <a:xfrm>
            <a:off x="5114925" y="3638550"/>
            <a:ext cx="3343275" cy="723900"/>
          </a:xfrm>
          <a:prstGeom prst="rect">
            <a:avLst/>
          </a:prstGeom>
          <a:solidFill>
            <a:srgbClr val="EAF5F8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局部信息不足时，</a:t>
            </a:r>
          </a:p>
          <a:p>
            <a:pPr algn="ctr">
              <a:buNone/>
              <a:defRPr sz="1238" b="0">
                <a:solidFill>
                  <a:srgbClr val="454545"/>
                </a:solidFill>
              </a:defRPr>
            </a:pPr>
            <a:r>
              <a:rPr sz="1238" b="0">
                <a:solidFill>
                  <a:srgbClr val="454545"/>
                </a:solidFill>
              </a:rPr>
              <a:t>退到语句或块边界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局部修复：哪种修改能让 Parser 立即继续？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C0BC6D5-207B-F838-F994-CD836D38A6B0}" type="slidenum">
              <a:t>55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3AFC1CF-B83A-40EB-AD2D-423FA4E47F4A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先尝试只改一个 Token，再验证修改后是否重新进入可解析状态。</a:t>
            </a:r>
          </a:p>
        </p:txBody>
      </p:sp>
      <p:sp>
        <p:nvSpPr>
          <p:cNvPr id="6" name="insert-label">
            <a:extLst>
              <a:ext uri="{FF2B5EF4-FFF2-40B4-BE49-F238E27FC236}">
                <a16:creationId xmlns:a16="http://schemas.microsoft.com/office/drawing/2014/main" id="{AC12189F-4326-49C4-88FE-00CC71128EB3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候选一：插入缺失的 RPAREN</a:t>
            </a:r>
          </a:p>
        </p:txBody>
      </p:sp>
      <p:sp>
        <p:nvSpPr>
          <p:cNvPr id="7" name="insert-case">
            <a:extLst>
              <a:ext uri="{FF2B5EF4-FFF2-40B4-BE49-F238E27FC236}">
                <a16:creationId xmlns:a16="http://schemas.microsoft.com/office/drawing/2014/main" id="{215B59C5-CB8F-4FB2-BA89-1E2DF40E567A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667125" cy="175260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expected = { RPAREN }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current  = SEMI</a:t>
            </a:r>
          </a:p>
          <a:p>
            <a:endParaRPr sz="127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尝试：insert RPAREN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结果：current 仍为 SEMI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SEMI 可以继续匹配</a:t>
            </a:r>
          </a:p>
        </p:txBody>
      </p:sp>
      <p:sp>
        <p:nvSpPr>
          <p:cNvPr id="8" name="delete-label">
            <a:extLst>
              <a:ext uri="{FF2B5EF4-FFF2-40B4-BE49-F238E27FC236}">
                <a16:creationId xmlns:a16="http://schemas.microsoft.com/office/drawing/2014/main" id="{97C38914-1313-46E9-8A51-CA9A17FD7349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候选二：删除意外的 STAR</a:t>
            </a:r>
          </a:p>
        </p:txBody>
      </p:sp>
      <p:sp>
        <p:nvSpPr>
          <p:cNvPr id="9" name="delete-case">
            <a:extLst>
              <a:ext uri="{FF2B5EF4-FFF2-40B4-BE49-F238E27FC236}">
                <a16:creationId xmlns:a16="http://schemas.microsoft.com/office/drawing/2014/main" id="{16A3C36C-AD05-4CA4-BAFD-AC88752A5712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67125" cy="175260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expected = { INT, LPAREN }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current  = STAR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next     = INT</a:t>
            </a:r>
          </a:p>
          <a:p>
            <a:endParaRPr sz="127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尝试：delete STAR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结果：current = INT，可以继续匹配</a:t>
            </a:r>
          </a:p>
        </p:txBody>
      </p:sp>
      <p:sp>
        <p:nvSpPr>
          <p:cNvPr id="10" name="local-decision">
            <a:extLst>
              <a:ext uri="{FF2B5EF4-FFF2-40B4-BE49-F238E27FC236}">
                <a16:creationId xmlns:a16="http://schemas.microsoft.com/office/drawing/2014/main" id="{64BFBBF1-09BA-4ADD-BD83-8A4935B3F54C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7791450" cy="62865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现代 Parser 通常同时生成少量插入/删除候选，并向前试跑若干步；</a:t>
            </a:r>
          </a:p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能持续前进、且不会立刻制造新错误的候选更可信。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80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局部修复不够时：同步到可信边界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3265AEE-4D99-0673-12C8-99EFF695690A}" type="slidenum">
              <a:t>56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D955DE93-58D4-4086-97CC-C8EADCEE2839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若局部修复仍失败，就跳到同步 Token：它表示当前结构结束或下一结构开始。</a:t>
            </a:r>
          </a:p>
        </p:txBody>
      </p:sp>
      <p:sp>
        <p:nvSpPr>
          <p:cNvPr id="6" name="sync-set-label">
            <a:extLst>
              <a:ext uri="{FF2B5EF4-FFF2-40B4-BE49-F238E27FC236}">
                <a16:creationId xmlns:a16="http://schemas.microsoft.com/office/drawing/2014/main" id="{B8A2D26A-828F-4B68-A44A-99546B8D027E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同步集合来自当前语法上下文</a:t>
            </a:r>
          </a:p>
        </p:txBody>
      </p:sp>
      <p:sp>
        <p:nvSpPr>
          <p:cNvPr id="7" name="sync-sets">
            <a:extLst>
              <a:ext uri="{FF2B5EF4-FFF2-40B4-BE49-F238E27FC236}">
                <a16:creationId xmlns:a16="http://schemas.microsoft.com/office/drawing/2014/main" id="{ECDD2C85-EF79-4937-89C7-1E11104B4634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667125" cy="17335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 : RPAREN, COMMA, SEMI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 : SEMI, RBRACE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block : RBRACE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file  : 声明起始 Token, $</a:t>
            </a:r>
          </a:p>
          <a:p>
            <a:endParaRPr sz="121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while current ∉ sync(context):</a:t>
            </a:r>
          </a:p>
          <a:p>
            <a:pPr algn="l">
              <a:buNone/>
              <a:defRPr sz="121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1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consume()</a:t>
            </a:r>
          </a:p>
        </p:txBody>
      </p:sp>
      <p:sp>
        <p:nvSpPr>
          <p:cNvPr id="9" name="candidate-label">
            <a:extLst>
              <a:ext uri="{FF2B5EF4-FFF2-40B4-BE49-F238E27FC236}">
                <a16:creationId xmlns:a16="http://schemas.microsoft.com/office/drawing/2014/main" id="{BF945D52-0A47-402F-A52A-1B1F69B59588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67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多个候选如何比较？</a:t>
            </a:r>
          </a:p>
        </p:txBody>
      </p:sp>
      <p:sp>
        <p:nvSpPr>
          <p:cNvPr id="10" name="candidate-steps">
            <a:extLst>
              <a:ext uri="{FF2B5EF4-FFF2-40B4-BE49-F238E27FC236}">
                <a16:creationId xmlns:a16="http://schemas.microsoft.com/office/drawing/2014/main" id="{5B30427C-160F-49CF-9557-0A69F9E7E652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67125" cy="237172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   生成局部插入 / 删除候选</a:t>
            </a:r>
          </a:p>
          <a:p>
            <a:endParaRPr sz="1275" b="1">
              <a:solidFill>
                <a:srgbClr val="454545"/>
              </a:solidFill>
            </a:endParaRPr>
          </a:p>
          <a:p>
            <a:pPr algn="l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   模拟后续若干次解析动作</a:t>
            </a:r>
          </a:p>
          <a:p>
            <a:endParaRPr sz="1275" b="1">
              <a:solidFill>
                <a:srgbClr val="454545"/>
              </a:solidFill>
            </a:endParaRPr>
          </a:p>
          <a:p>
            <a:pPr algn="l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   比较编辑代价、前进距离、</a:t>
            </a:r>
          </a:p>
          <a:p>
            <a:pPr algn="l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    是否立即出现下一个错误</a:t>
            </a:r>
          </a:p>
          <a:p>
            <a:endParaRPr sz="1275" b="1">
              <a:solidFill>
                <a:srgbClr val="454545"/>
              </a:solidFill>
            </a:endParaRPr>
          </a:p>
          <a:p>
            <a:pPr algn="l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4   没有稳定候选时进入同步</a:t>
            </a:r>
          </a:p>
        </p:txBody>
      </p:sp>
      <p:sp>
        <p:nvSpPr>
          <p:cNvPr id="11" name="sync-conclusion">
            <a:extLst>
              <a:ext uri="{FF2B5EF4-FFF2-40B4-BE49-F238E27FC236}">
                <a16:creationId xmlns:a16="http://schemas.microsoft.com/office/drawing/2014/main" id="{69725B7C-073C-42AD-ADAE-36F123B1FF90}"/>
              </a:ext>
            </a:extLst>
          </p:cNvPr>
          <p:cNvSpPr>
            <a:spLocks noGrp="1"/>
          </p:cNvSpPr>
          <p:nvPr/>
        </p:nvSpPr>
        <p:spPr>
          <a:xfrm>
            <a:off x="685800" y="4629150"/>
            <a:ext cx="7791450" cy="3048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85" b="1">
                <a:solidFill>
                  <a:srgbClr val="C4384D"/>
                </a:solidFill>
              </a:defRPr>
            </a:pPr>
            <a:r>
              <a:rPr sz="1185" b="1">
                <a:solidFill>
                  <a:srgbClr val="C4384D"/>
                </a:solidFill>
              </a:rPr>
              <a:t>恢复没有唯一正确答案：目标是低代价、稳定继续，并给出有用诊断。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LL(1) 之上的现代工具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ANTLR4：让 Parser Generator 承担更多文法改写与预测工作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F0DF58B-F0CC-EE04-B3E8-87EC24B7009F}" type="slidenum"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475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经典 LL(1) 的两类工程负担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C5D86DB-0D22-4F3A-B798-73C3EACC87D6}" type="slidenum">
              <a:t>58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DC5E978-5666-4034-88EF-3388452D00EF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这些改写服务于预测式 Parser，却会让文法和生成代码偏离语言本身的直观结构。</a:t>
            </a:r>
          </a:p>
        </p:txBody>
      </p:sp>
      <p:sp>
        <p:nvSpPr>
          <p:cNvPr id="6" name="left-rec-label">
            <a:extLst>
              <a:ext uri="{FF2B5EF4-FFF2-40B4-BE49-F238E27FC236}">
                <a16:creationId xmlns:a16="http://schemas.microsoft.com/office/drawing/2014/main" id="{31D51ED9-9909-4BE4-9FC2-1F4CCAFB0AC7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负担一：表达式左递归</a:t>
            </a:r>
          </a:p>
        </p:txBody>
      </p:sp>
      <p:sp>
        <p:nvSpPr>
          <p:cNvPr id="7" name="left-rec-grammar">
            <a:extLst>
              <a:ext uri="{FF2B5EF4-FFF2-40B4-BE49-F238E27FC236}">
                <a16:creationId xmlns:a16="http://schemas.microsoft.com/office/drawing/2014/main" id="{67538BEC-0A94-4B3C-B177-65414BAC54F3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714750" cy="100012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expr STAR expr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expr PLUS expr</a:t>
            </a:r>
          </a:p>
          <a:p>
            <a:pPr algn="l">
              <a:buNone/>
              <a:defRPr sz="123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INT</a:t>
            </a:r>
          </a:p>
        </p:txBody>
      </p:sp>
      <p:sp>
        <p:nvSpPr>
          <p:cNvPr id="8" name="left-rec-rewrite">
            <a:extLst>
              <a:ext uri="{FF2B5EF4-FFF2-40B4-BE49-F238E27FC236}">
                <a16:creationId xmlns:a16="http://schemas.microsoft.com/office/drawing/2014/main" id="{C5F19DDE-7700-4F6E-8435-A2D0F441339A}"/>
              </a:ext>
            </a:extLst>
          </p:cNvPr>
          <p:cNvSpPr>
            <a:spLocks noGrp="1"/>
          </p:cNvSpPr>
          <p:nvPr/>
        </p:nvSpPr>
        <p:spPr>
          <a:xfrm>
            <a:off x="685800" y="3276600"/>
            <a:ext cx="3714750" cy="1114425"/>
          </a:xfrm>
          <a:prstGeom prst="rect">
            <a:avLst/>
          </a:prstGeom>
          <a:solidFill>
            <a:srgbClr val="FFFFFF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→ term expr_tail</a:t>
            </a:r>
          </a:p>
          <a:p>
            <a:pPr algn="l">
              <a:buNone/>
              <a:defRPr sz="114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term → factor term_tail</a:t>
            </a:r>
          </a:p>
          <a:p>
            <a:endParaRPr sz="114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4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每一级优先级通常对应一个非终结符与解析函数</a:t>
            </a:r>
          </a:p>
        </p:txBody>
      </p:sp>
      <p:sp>
        <p:nvSpPr>
          <p:cNvPr id="9" name="prefix-label">
            <a:extLst>
              <a:ext uri="{FF2B5EF4-FFF2-40B4-BE49-F238E27FC236}">
                <a16:creationId xmlns:a16="http://schemas.microsoft.com/office/drawing/2014/main" id="{0811D14C-A39A-4709-8AD7-BA53DB545598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480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负担二：产生式具有公共前缀</a:t>
            </a:r>
          </a:p>
        </p:txBody>
      </p:sp>
      <p:sp>
        <p:nvSpPr>
          <p:cNvPr id="10" name="prefix-grammar">
            <a:extLst>
              <a:ext uri="{FF2B5EF4-FFF2-40B4-BE49-F238E27FC236}">
                <a16:creationId xmlns:a16="http://schemas.microsoft.com/office/drawing/2014/main" id="{95099D42-A1E6-4433-8AB4-49AE8CC2438D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48075" cy="100012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14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IDENT ASSIGN expr SEMI</a:t>
            </a:r>
          </a:p>
          <a:p>
            <a:pPr algn="l">
              <a:buNone/>
              <a:defRPr sz="1148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8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IDENT LPAREN args RPAREN SEMI</a:t>
            </a:r>
          </a:p>
        </p:txBody>
      </p:sp>
      <p:sp>
        <p:nvSpPr>
          <p:cNvPr id="11" name="prefix-rewrite">
            <a:extLst>
              <a:ext uri="{FF2B5EF4-FFF2-40B4-BE49-F238E27FC236}">
                <a16:creationId xmlns:a16="http://schemas.microsoft.com/office/drawing/2014/main" id="{631B8931-94AE-4CB5-8566-6546A4568E2A}"/>
              </a:ext>
            </a:extLst>
          </p:cNvPr>
          <p:cNvSpPr>
            <a:spLocks noGrp="1"/>
          </p:cNvSpPr>
          <p:nvPr/>
        </p:nvSpPr>
        <p:spPr>
          <a:xfrm>
            <a:off x="4810125" y="3276600"/>
            <a:ext cx="3648075" cy="1114425"/>
          </a:xfrm>
          <a:prstGeom prst="rect">
            <a:avLst/>
          </a:prstGeom>
          <a:solidFill>
            <a:srgbClr val="FFFFFF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IDENT stmt_tail</a:t>
            </a:r>
          </a:p>
          <a:p>
            <a:endParaRPr sz="114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4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stmt_tail → ASSIGN expr SEMI</a:t>
            </a:r>
          </a:p>
          <a:p>
            <a:pPr algn="l">
              <a:buNone/>
              <a:defRPr sz="114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4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    | LPAREN args RPAREN SEMI</a:t>
            </a:r>
          </a:p>
        </p:txBody>
      </p:sp>
      <p:sp>
        <p:nvSpPr>
          <p:cNvPr id="12" name="burden-conclusion">
            <a:extLst>
              <a:ext uri="{FF2B5EF4-FFF2-40B4-BE49-F238E27FC236}">
                <a16:creationId xmlns:a16="http://schemas.microsoft.com/office/drawing/2014/main" id="{87ED3E49-AB34-45B5-AD06-36AD7880BE14}"/>
              </a:ext>
            </a:extLst>
          </p:cNvPr>
          <p:cNvSpPr>
            <a:spLocks noGrp="1"/>
          </p:cNvSpPr>
          <p:nvPr/>
        </p:nvSpPr>
        <p:spPr>
          <a:xfrm>
            <a:off x="685800" y="4591050"/>
            <a:ext cx="777240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15" b="1">
                <a:solidFill>
                  <a:srgbClr val="C4384D"/>
                </a:solidFill>
              </a:defRPr>
            </a:pPr>
            <a:r>
              <a:rPr sz="1215" b="1">
                <a:solidFill>
                  <a:srgbClr val="C4384D"/>
                </a:solidFill>
              </a:rPr>
              <a:t>ANTLR4 的目标：尽量保留直观文法，把机械改写与预测交给生成器。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C4384D"/>
                </a:solidFill>
              </a:defRPr>
            </a:pPr>
            <a:r>
              <a:rPr sz="225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ANTLR4：grammar-first 的现代 Parser Generator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9F1FA4F-5E1D-6DD7-8899-DB45C4C32C6E}" type="slidenum">
              <a:t>59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FB7C9690-43A2-4D28-AF39-7E56798A55DE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编写 .g4 语法规约，由工具生成 Lexer、Parser 和语法树遍历接口。</a:t>
            </a:r>
          </a:p>
        </p:txBody>
      </p:sp>
      <p:sp>
        <p:nvSpPr>
          <p:cNvPr id="6" name="history-line">
            <a:extLst>
              <a:ext uri="{FF2B5EF4-FFF2-40B4-BE49-F238E27FC236}">
                <a16:creationId xmlns:a16="http://schemas.microsoft.com/office/drawing/2014/main" id="{A0A42EE7-13B6-4435-82C7-4E4B45FEAD93}"/>
              </a:ext>
            </a:extLst>
          </p:cNvPr>
          <p:cNvSpPr>
            <a:spLocks noGrp="1"/>
          </p:cNvSpPr>
          <p:nvPr/>
        </p:nvSpPr>
        <p:spPr>
          <a:xfrm>
            <a:off x="800100" y="1562100"/>
            <a:ext cx="7658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>
                <a:solidFill>
                  <a:srgbClr val="777777"/>
                </a:solidFill>
              </a:defRPr>
            </a:pPr>
            <a:r>
              <a:rPr sz="1013">
                <a:solidFill>
                  <a:srgbClr val="777777"/>
                </a:solidFill>
              </a:rPr>
              <a:t>历史坐标：项目源头可追溯到 1989 年的 PCCTS；Terence Parr 主导的 ANTLR4 于 2013 年发布。</a:t>
            </a:r>
          </a:p>
        </p:txBody>
      </p:sp>
      <p:sp>
        <p:nvSpPr>
          <p:cNvPr id="7" name="pipeline-label">
            <a:extLst>
              <a:ext uri="{FF2B5EF4-FFF2-40B4-BE49-F238E27FC236}">
                <a16:creationId xmlns:a16="http://schemas.microsoft.com/office/drawing/2014/main" id="{3667F575-31E1-44DE-8AA6-80C480EEBF9A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从规约到可调用的解析器</a:t>
            </a:r>
          </a:p>
        </p:txBody>
      </p:sp>
      <p:sp>
        <p:nvSpPr>
          <p:cNvPr id="8" name="pipeline">
            <a:extLst>
              <a:ext uri="{FF2B5EF4-FFF2-40B4-BE49-F238E27FC236}">
                <a16:creationId xmlns:a16="http://schemas.microsoft.com/office/drawing/2014/main" id="{2F20DB97-15F5-4FB8-AB5E-565290470C24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714750" cy="227647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Language.g4</a:t>
            </a:r>
          </a:p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↓  ANTLR4 generate</a:t>
            </a:r>
          </a:p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Lexer + Parser</a:t>
            </a:r>
          </a:p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↓  parse(input)</a:t>
            </a:r>
          </a:p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Parse Tree</a:t>
            </a:r>
          </a:p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↓</a:t>
            </a:r>
          </a:p>
          <a:p>
            <a:pPr algn="ctr">
              <a:buNone/>
              <a:defRPr sz="1275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遍历支持（Listener / Visitor）</a:t>
            </a:r>
          </a:p>
        </p:txBody>
      </p:sp>
      <p:sp>
        <p:nvSpPr>
          <p:cNvPr id="9" name="features-label">
            <a:extLst>
              <a:ext uri="{FF2B5EF4-FFF2-40B4-BE49-F238E27FC236}">
                <a16:creationId xmlns:a16="http://schemas.microsoft.com/office/drawing/2014/main" id="{5105500B-417F-4B5F-9AE5-2B99CA03402F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480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为什么今天仍然常用</a:t>
            </a:r>
          </a:p>
        </p:txBody>
      </p:sp>
      <p:sp>
        <p:nvSpPr>
          <p:cNvPr id="10" name="features">
            <a:extLst>
              <a:ext uri="{FF2B5EF4-FFF2-40B4-BE49-F238E27FC236}">
                <a16:creationId xmlns:a16="http://schemas.microsoft.com/office/drawing/2014/main" id="{7FA10772-7B4B-48D9-B28A-3EF913452B3F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48075" cy="227647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15" b="1">
                <a:solidFill>
                  <a:srgbClr val="2D7C93"/>
                </a:solidFill>
              </a:defRPr>
            </a:pPr>
            <a:r>
              <a:rPr sz="1215" b="1">
                <a:solidFill>
                  <a:srgbClr val="2D7C93"/>
                </a:solidFill>
              </a:rPr>
              <a:t>• grammar-first：语法仍是核心规约</a:t>
            </a:r>
          </a:p>
          <a:p>
            <a:endParaRPr sz="1215" b="1">
              <a:solidFill>
                <a:srgbClr val="2D7C93"/>
              </a:solidFill>
            </a:endParaRPr>
          </a:p>
          <a:p>
            <a:pPr algn="l">
              <a:buNone/>
              <a:defRPr sz="1215" b="1">
                <a:solidFill>
                  <a:srgbClr val="2D7C93"/>
                </a:solidFill>
              </a:defRPr>
            </a:pPr>
            <a:r>
              <a:rPr sz="1215" b="1">
                <a:solidFill>
                  <a:srgbClr val="2D7C93"/>
                </a:solidFill>
              </a:rPr>
              <a:t>• Adaptive LL(*)：减少手工 left factoring</a:t>
            </a:r>
          </a:p>
          <a:p>
            <a:endParaRPr sz="1215" b="1">
              <a:solidFill>
                <a:srgbClr val="2D7C93"/>
              </a:solidFill>
            </a:endParaRPr>
          </a:p>
          <a:p>
            <a:pPr algn="l">
              <a:buNone/>
              <a:defRPr sz="1215" b="1">
                <a:solidFill>
                  <a:srgbClr val="2D7C93"/>
                </a:solidFill>
              </a:defRPr>
            </a:pPr>
            <a:r>
              <a:rPr sz="1215" b="1">
                <a:solidFill>
                  <a:srgbClr val="2D7C93"/>
                </a:solidFill>
              </a:rPr>
              <a:t>• 支持直接左递归与多种目标语言</a:t>
            </a:r>
          </a:p>
          <a:p>
            <a:endParaRPr sz="1215" b="1">
              <a:solidFill>
                <a:srgbClr val="2D7C93"/>
              </a:solidFill>
            </a:endParaRPr>
          </a:p>
          <a:p>
            <a:pPr algn="l">
              <a:buNone/>
              <a:defRPr sz="1215" b="1">
                <a:solidFill>
                  <a:srgbClr val="2D7C93"/>
                </a:solidFill>
              </a:defRPr>
            </a:pPr>
            <a:r>
              <a:rPr sz="1215" b="1">
                <a:solidFill>
                  <a:srgbClr val="2D7C93"/>
                </a:solidFill>
              </a:rPr>
              <a:t>• 自动生成 Parse Tree 与遍历支持</a:t>
            </a:r>
          </a:p>
        </p:txBody>
      </p:sp>
      <p:sp>
        <p:nvSpPr>
          <p:cNvPr id="11" name="uses">
            <a:extLst>
              <a:ext uri="{FF2B5EF4-FFF2-40B4-BE49-F238E27FC236}">
                <a16:creationId xmlns:a16="http://schemas.microsoft.com/office/drawing/2014/main" id="{844075DF-52CB-4B69-9E85-34A2EAB946A6}"/>
              </a:ext>
            </a:extLst>
          </p:cNvPr>
          <p:cNvSpPr>
            <a:spLocks noGrp="1"/>
          </p:cNvSpPr>
          <p:nvPr/>
        </p:nvSpPr>
        <p:spPr>
          <a:xfrm>
            <a:off x="685800" y="4591050"/>
            <a:ext cx="777240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85" b="1">
                <a:solidFill>
                  <a:srgbClr val="C4384D"/>
                </a:solidFill>
              </a:defRPr>
            </a:pPr>
            <a:r>
              <a:rPr sz="1185" b="1">
                <a:solidFill>
                  <a:srgbClr val="C4384D"/>
                </a:solidFill>
              </a:rPr>
              <a:t>常见案例：Spark SQL 用 ANTLR 解析 SQL，得到 Parse Tree，再构造查询计划。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l">
              <a:buNone/>
              <a:defRPr sz="2475" b="1">
                <a:solidFill>
                  <a:srgbClr val="C4384D"/>
                </a:solidFill>
              </a:defRPr>
            </a:pPr>
            <a:r>
              <a:rPr sz="2800">
                <a:solidFill>
                  <a:srgbClr val="C4384D"/>
                </a:solidFill>
                <a:latin typeface="Arial"/>
                <a:ea typeface="Arial"/>
                <a:cs typeface="Arial"/>
              </a:rPr>
              <a:t>（部分）解决左递归：</a:t>
            </a:r>
            <a:r>
              <a:rPr sz="280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ANTLR4 如何找到非递归起点？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8F55584-BE3A-83D9-FA7F-21221C333295}" type="slidenum">
              <a:t>60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84C79B56-69AF-4322-AF42-E0A390925C41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生成期扫描每个分支，按“右侧是否以当前规则 expr 自引用开头”进行机械分类。</a:t>
            </a:r>
          </a:p>
        </p:txBody>
      </p:sp>
      <p:sp>
        <p:nvSpPr>
          <p:cNvPr id="6" name="grammar-label">
            <a:extLst>
              <a:ext uri="{FF2B5EF4-FFF2-40B4-BE49-F238E27FC236}">
                <a16:creationId xmlns:a16="http://schemas.microsoft.com/office/drawing/2014/main" id="{8038319B-10FF-412C-A65C-693CD9CA86B8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输入规则</a:t>
            </a:r>
          </a:p>
        </p:txBody>
      </p:sp>
      <p:sp>
        <p:nvSpPr>
          <p:cNvPr id="7" name="grammar">
            <a:extLst>
              <a:ext uri="{FF2B5EF4-FFF2-40B4-BE49-F238E27FC236}">
                <a16:creationId xmlns:a16="http://schemas.microsoft.com/office/drawing/2014/main" id="{9D2920B0-192D-4197-841F-E8A94DB2ED9D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714750" cy="227647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: expr STAR expr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| expr PLUS expr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| INT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;</a:t>
            </a:r>
          </a:p>
          <a:p>
            <a:endParaRPr sz="1200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只检查产生式的结构，</a:t>
            </a:r>
          </a:p>
          <a:p>
            <a:pPr algn="l">
              <a:buNone/>
              <a:defRPr sz="1200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00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不是通过测试输入猜测。</a:t>
            </a:r>
          </a:p>
        </p:txBody>
      </p:sp>
      <p:sp>
        <p:nvSpPr>
          <p:cNvPr id="8" name="classification-label">
            <a:extLst>
              <a:ext uri="{FF2B5EF4-FFF2-40B4-BE49-F238E27FC236}">
                <a16:creationId xmlns:a16="http://schemas.microsoft.com/office/drawing/2014/main" id="{DB417BB7-EDEC-4F5D-844B-4D5A5788CF78}"/>
              </a:ext>
            </a:extLst>
          </p:cNvPr>
          <p:cNvSpPr>
            <a:spLocks noGrp="1"/>
          </p:cNvSpPr>
          <p:nvPr/>
        </p:nvSpPr>
        <p:spPr>
          <a:xfrm>
            <a:off x="4810125" y="1790700"/>
            <a:ext cx="36480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逐条分类</a:t>
            </a:r>
          </a:p>
        </p:txBody>
      </p:sp>
      <p:sp>
        <p:nvSpPr>
          <p:cNvPr id="9" name="classification">
            <a:extLst>
              <a:ext uri="{FF2B5EF4-FFF2-40B4-BE49-F238E27FC236}">
                <a16:creationId xmlns:a16="http://schemas.microsoft.com/office/drawing/2014/main" id="{0E7E15E8-21E5-4DE9-9039-45368AA32B55}"/>
              </a:ext>
            </a:extLst>
          </p:cNvPr>
          <p:cNvSpPr>
            <a:spLocks noGrp="1"/>
          </p:cNvSpPr>
          <p:nvPr/>
        </p:nvSpPr>
        <p:spPr>
          <a:xfrm>
            <a:off x="4810125" y="2114550"/>
            <a:ext cx="3648075" cy="132397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09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9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STAR expr  →  以 expr 开头：递归分支</a:t>
            </a:r>
          </a:p>
          <a:p>
            <a:pPr algn="l">
              <a:buNone/>
              <a:defRPr sz="109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9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expr PLUS expr  →  以 expr 开头：递归分支</a:t>
            </a:r>
          </a:p>
          <a:p>
            <a:pPr algn="l">
              <a:buNone/>
              <a:defRPr sz="109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09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INT             →  不以 expr 开头：基础分支</a:t>
            </a:r>
          </a:p>
        </p:txBody>
      </p:sp>
      <p:sp>
        <p:nvSpPr>
          <p:cNvPr id="10" name="rewrite-result">
            <a:extLst>
              <a:ext uri="{FF2B5EF4-FFF2-40B4-BE49-F238E27FC236}">
                <a16:creationId xmlns:a16="http://schemas.microsoft.com/office/drawing/2014/main" id="{5B8F468F-323B-4F93-A0A1-A7A4E2497A30}"/>
              </a:ext>
            </a:extLst>
          </p:cNvPr>
          <p:cNvSpPr>
            <a:spLocks noGrp="1"/>
          </p:cNvSpPr>
          <p:nvPr/>
        </p:nvSpPr>
        <p:spPr>
          <a:xfrm>
            <a:off x="4810125" y="3609975"/>
            <a:ext cx="364807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15" b="1">
                <a:solidFill>
                  <a:srgbClr val="2D7C93"/>
                </a:solidFill>
              </a:defRPr>
            </a:pPr>
            <a:r>
              <a:rPr sz="1215" b="1">
                <a:solidFill>
                  <a:srgbClr val="2D7C93"/>
                </a:solidFill>
              </a:rPr>
              <a:t>基础分支 INT 成为入口；</a:t>
            </a:r>
          </a:p>
          <a:p>
            <a:pPr algn="ctr">
              <a:buNone/>
              <a:defRPr sz="1215" b="1">
                <a:solidFill>
                  <a:srgbClr val="2D7C93"/>
                </a:solidFill>
              </a:defRPr>
            </a:pPr>
            <a:r>
              <a:rPr sz="1215" b="1">
                <a:solidFill>
                  <a:srgbClr val="2D7C93"/>
                </a:solidFill>
              </a:rPr>
              <a:t>递归分支 STAR / PLUS 被改写成优先级循环。</a:t>
            </a:r>
          </a:p>
        </p:txBody>
      </p:sp>
      <p:sp>
        <p:nvSpPr>
          <p:cNvPr id="11" name="scope-boundary">
            <a:extLst>
              <a:ext uri="{FF2B5EF4-FFF2-40B4-BE49-F238E27FC236}">
                <a16:creationId xmlns:a16="http://schemas.microsoft.com/office/drawing/2014/main" id="{9DCD9C4B-AE76-4F60-BD76-FCCA7779452D}"/>
              </a:ext>
            </a:extLst>
          </p:cNvPr>
          <p:cNvSpPr>
            <a:spLocks noGrp="1"/>
          </p:cNvSpPr>
          <p:nvPr/>
        </p:nvSpPr>
        <p:spPr>
          <a:xfrm>
            <a:off x="685800" y="4591050"/>
            <a:ext cx="777240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70" b="1">
                <a:solidFill>
                  <a:srgbClr val="C4384D"/>
                </a:solidFill>
              </a:defRPr>
            </a:pPr>
            <a:r>
              <a:rPr sz="1170" b="1">
                <a:solidFill>
                  <a:srgbClr val="C4384D"/>
                </a:solidFill>
              </a:rPr>
              <a:t>ANTLR4可处理受支持的直接左递归，expr → term → expr 这类间接左递归不会被自动解决。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C4384D"/>
                </a:solidFill>
              </a:defRPr>
            </a:pPr>
            <a:r>
              <a:rPr sz="280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案例：1 + 2 * 3 如何得到唯一结构？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1E013D6-0C4B-FE2D-855A-F1342FCB0974}" type="slidenum">
              <a:t>61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C45B8B1B-B4F6-4A67-B521-6492496D7E6A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STAR 分支排在 PLUS 之前，因此生成的 Parser 让乘法比加法结合得更紧。</a:t>
            </a:r>
          </a:p>
        </p:txBody>
      </p:sp>
      <p:sp>
        <p:nvSpPr>
          <p:cNvPr id="6" name="input-label">
            <a:extLst>
              <a:ext uri="{FF2B5EF4-FFF2-40B4-BE49-F238E27FC236}">
                <a16:creationId xmlns:a16="http://schemas.microsoft.com/office/drawing/2014/main" id="{4B1526F4-CA7C-4967-B3F0-3DA408155911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输入 Token：INT PLUS INT STAR INT</a:t>
            </a:r>
          </a:p>
        </p:txBody>
      </p:sp>
      <p:sp>
        <p:nvSpPr>
          <p:cNvPr id="7" name="input-stream">
            <a:extLst>
              <a:ext uri="{FF2B5EF4-FFF2-40B4-BE49-F238E27FC236}">
                <a16:creationId xmlns:a16="http://schemas.microsoft.com/office/drawing/2014/main" id="{2B13F17C-4220-4CCE-A517-4D7196ABB766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4810125" cy="590550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 b="1">
                <a:solidFill>
                  <a:srgbClr val="454545"/>
                </a:solidFill>
                <a:latin typeface="Menlo"/>
                <a:ea typeface="Menlo"/>
                <a:cs typeface="Menlo"/>
              </a:rPr>
              <a:t>1    +    2    *    3</a:t>
            </a:r>
          </a:p>
        </p:txBody>
      </p:sp>
      <p:sp>
        <p:nvSpPr>
          <p:cNvPr id="8" name="step-one">
            <a:extLst>
              <a:ext uri="{FF2B5EF4-FFF2-40B4-BE49-F238E27FC236}">
                <a16:creationId xmlns:a16="http://schemas.microsoft.com/office/drawing/2014/main" id="{0D09252F-EB5B-4101-B8C1-608E2861CDB7}"/>
              </a:ext>
            </a:extLst>
          </p:cNvPr>
          <p:cNvSpPr>
            <a:spLocks noGrp="1"/>
          </p:cNvSpPr>
          <p:nvPr/>
        </p:nvSpPr>
        <p:spPr>
          <a:xfrm>
            <a:off x="685800" y="2867025"/>
            <a:ext cx="4810125" cy="581025"/>
          </a:xfrm>
          <a:prstGeom prst="rect">
            <a:avLst/>
          </a:prstGeom>
          <a:solidFill>
            <a:srgbClr val="FFFFFF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15" b="1">
                <a:solidFill>
                  <a:srgbClr val="454545"/>
                </a:solidFill>
              </a:defRPr>
            </a:pPr>
            <a:r>
              <a:rPr sz="1215" b="1">
                <a:solidFill>
                  <a:srgbClr val="454545"/>
                </a:solidFill>
              </a:rPr>
              <a:t>1  先从非递归分支得到左侧 INT(1)</a:t>
            </a:r>
          </a:p>
        </p:txBody>
      </p:sp>
      <p:sp>
        <p:nvSpPr>
          <p:cNvPr id="9" name="step-two">
            <a:extLst>
              <a:ext uri="{FF2B5EF4-FFF2-40B4-BE49-F238E27FC236}">
                <a16:creationId xmlns:a16="http://schemas.microsoft.com/office/drawing/2014/main" id="{BF3CF01C-A929-46EE-BCAC-716D8AE56A78}"/>
              </a:ext>
            </a:extLst>
          </p:cNvPr>
          <p:cNvSpPr>
            <a:spLocks noGrp="1"/>
          </p:cNvSpPr>
          <p:nvPr/>
        </p:nvSpPr>
        <p:spPr>
          <a:xfrm>
            <a:off x="685800" y="3581400"/>
            <a:ext cx="4810125" cy="809625"/>
          </a:xfrm>
          <a:prstGeom prst="rect">
            <a:avLst/>
          </a:prstGeom>
          <a:solidFill>
            <a:srgbClr val="FFFFFF"/>
          </a:solidFill>
          <a:ln w="9525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15" b="1">
                <a:solidFill>
                  <a:srgbClr val="454545"/>
                </a:solidFill>
              </a:defRPr>
            </a:pPr>
            <a:r>
              <a:rPr sz="1215" b="1">
                <a:solidFill>
                  <a:srgbClr val="454545"/>
                </a:solidFill>
              </a:rPr>
              <a:t>2  遇到 PLUS 后解析右侧；STAR 的优先级更高，</a:t>
            </a:r>
          </a:p>
          <a:p>
            <a:pPr algn="l">
              <a:buNone/>
              <a:defRPr sz="1215" b="1">
                <a:solidFill>
                  <a:srgbClr val="454545"/>
                </a:solidFill>
              </a:defRPr>
            </a:pPr>
            <a:r>
              <a:rPr sz="1215" b="1">
                <a:solidFill>
                  <a:srgbClr val="454545"/>
                </a:solidFill>
              </a:rPr>
              <a:t>   因而右侧先形成 STAR(2, 3)</a:t>
            </a:r>
          </a:p>
        </p:txBody>
      </p:sp>
      <p:sp>
        <p:nvSpPr>
          <p:cNvPr id="10" name="tree-label">
            <a:extLst>
              <a:ext uri="{FF2B5EF4-FFF2-40B4-BE49-F238E27FC236}">
                <a16:creationId xmlns:a16="http://schemas.microsoft.com/office/drawing/2014/main" id="{40A68207-6931-4A81-A14A-05B7C2202EDB}"/>
              </a:ext>
            </a:extLst>
          </p:cNvPr>
          <p:cNvSpPr>
            <a:spLocks noGrp="1"/>
          </p:cNvSpPr>
          <p:nvPr/>
        </p:nvSpPr>
        <p:spPr>
          <a:xfrm>
            <a:off x="5810250" y="1790700"/>
            <a:ext cx="2647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生成的唯一结构</a:t>
            </a:r>
          </a:p>
        </p:txBody>
      </p:sp>
      <p:sp>
        <p:nvSpPr>
          <p:cNvPr id="11" name="accepted-tree">
            <a:extLst>
              <a:ext uri="{FF2B5EF4-FFF2-40B4-BE49-F238E27FC236}">
                <a16:creationId xmlns:a16="http://schemas.microsoft.com/office/drawing/2014/main" id="{3EAC667B-0E5E-459E-B523-5C96C3CFD75B}"/>
              </a:ext>
            </a:extLst>
          </p:cNvPr>
          <p:cNvSpPr>
            <a:spLocks noGrp="1"/>
          </p:cNvSpPr>
          <p:nvPr/>
        </p:nvSpPr>
        <p:spPr>
          <a:xfrm>
            <a:off x="5810250" y="2114550"/>
            <a:ext cx="2647950" cy="1200150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238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238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PLUS</a:t>
            </a:r>
          </a:p>
          <a:p>
            <a:pPr algn="l">
              <a:buNone/>
              <a:defRPr sz="1238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238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├─ INT(1)</a:t>
            </a:r>
          </a:p>
          <a:p>
            <a:pPr algn="l">
              <a:buNone/>
              <a:defRPr sz="1238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238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└─ STAR</a:t>
            </a:r>
          </a:p>
          <a:p>
            <a:pPr algn="l">
              <a:buNone/>
              <a:defRPr sz="1238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238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   ├─ INT(2)</a:t>
            </a:r>
          </a:p>
          <a:p>
            <a:pPr algn="l">
              <a:buNone/>
              <a:defRPr sz="1238" b="1">
                <a:solidFill>
                  <a:srgbClr val="2D7C93"/>
                </a:solidFill>
                <a:latin typeface="Menlo"/>
                <a:ea typeface="Menlo"/>
                <a:cs typeface="Menlo"/>
              </a:defRPr>
            </a:pPr>
            <a:r>
              <a:rPr sz="1238" b="1">
                <a:solidFill>
                  <a:srgbClr val="2D7C93"/>
                </a:solidFill>
                <a:latin typeface="Menlo"/>
                <a:ea typeface="Menlo"/>
                <a:cs typeface="Menlo"/>
              </a:rPr>
              <a:t>   └─ INT(3)</a:t>
            </a:r>
          </a:p>
        </p:txBody>
      </p:sp>
      <p:sp>
        <p:nvSpPr>
          <p:cNvPr id="12" name="not-tree">
            <a:extLst>
              <a:ext uri="{FF2B5EF4-FFF2-40B4-BE49-F238E27FC236}">
                <a16:creationId xmlns:a16="http://schemas.microsoft.com/office/drawing/2014/main" id="{D4B8CB92-C4F4-4D53-B387-FA629EBE68C7}"/>
              </a:ext>
            </a:extLst>
          </p:cNvPr>
          <p:cNvSpPr>
            <a:spLocks noGrp="1"/>
          </p:cNvSpPr>
          <p:nvPr/>
        </p:nvSpPr>
        <p:spPr>
          <a:xfrm>
            <a:off x="5810250" y="3495675"/>
            <a:ext cx="2647950" cy="895350"/>
          </a:xfrm>
          <a:prstGeom prst="rect">
            <a:avLst/>
          </a:prstGeom>
          <a:solidFill>
            <a:srgbClr val="FFFFFF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2D7C93"/>
                </a:solidFill>
              </a:defRPr>
            </a:pPr>
            <a:r>
              <a:rPr sz="1275" b="1">
                <a:solidFill>
                  <a:srgbClr val="2D7C93"/>
                </a:solidFill>
              </a:rPr>
              <a:t>不会生成</a:t>
            </a:r>
          </a:p>
          <a:p>
            <a:endParaRPr sz="1275" b="1">
              <a:solidFill>
                <a:srgbClr val="2D7C93"/>
              </a:solidFill>
            </a:endParaRPr>
          </a:p>
          <a:p>
            <a:pPr algn="ctr">
              <a:buNone/>
              <a:defRPr sz="1275" b="1">
                <a:solidFill>
                  <a:srgbClr val="2D7C93"/>
                </a:solidFill>
              </a:defRPr>
            </a:pPr>
            <a:r>
              <a:rPr sz="1275" b="1">
                <a:solidFill>
                  <a:srgbClr val="2D7C93"/>
                </a:solidFill>
              </a:rPr>
              <a:t>(1 + 2) * 3</a:t>
            </a:r>
          </a:p>
        </p:txBody>
      </p:sp>
      <p:sp>
        <p:nvSpPr>
          <p:cNvPr id="13" name="precedence-conclusion">
            <a:extLst>
              <a:ext uri="{FF2B5EF4-FFF2-40B4-BE49-F238E27FC236}">
                <a16:creationId xmlns:a16="http://schemas.microsoft.com/office/drawing/2014/main" id="{BD1A313A-DF8A-45E4-8739-AE739280EB47}"/>
              </a:ext>
            </a:extLst>
          </p:cNvPr>
          <p:cNvSpPr>
            <a:spLocks noGrp="1"/>
          </p:cNvSpPr>
          <p:nvPr/>
        </p:nvSpPr>
        <p:spPr>
          <a:xfrm>
            <a:off x="685800" y="4591050"/>
            <a:ext cx="777240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15" b="1">
                <a:solidFill>
                  <a:srgbClr val="C4384D"/>
                </a:solidFill>
              </a:defRPr>
            </a:pPr>
            <a:r>
              <a:rPr sz="1215" b="1">
                <a:solidFill>
                  <a:srgbClr val="C4384D"/>
                </a:solidFill>
              </a:rPr>
              <a:t>语法仍保持紧凑；消除左递归和按优先级组织控制流由生成器完成。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C4384D"/>
                </a:solidFill>
              </a:defRPr>
            </a:pPr>
            <a:r>
              <a:rPr sz="2250" b="1">
                <a:solidFill>
                  <a:srgbClr val="C4384D"/>
                </a:solidFill>
                <a:latin typeface="Arial"/>
                <a:ea typeface="Arial"/>
                <a:cs typeface="Arial"/>
              </a:rPr>
              <a:t>ANTLR4 的 Adaptive LL(*)：公共前缀不必手工提取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71E1DC6-F89D-8D69-6333-36D980A4F9DD}" type="slidenum">
              <a:t>62</a:t>
            </a:fld>
            <a:endParaRPr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0AFA5B48-7C28-481C-BF4A-79E2A7D5E0E0}"/>
              </a:ext>
            </a:extLst>
          </p:cNvPr>
          <p:cNvSpPr>
            <a:spLocks noGrp="1"/>
          </p:cNvSpPr>
          <p:nvPr/>
        </p:nvSpPr>
        <p:spPr>
          <a:xfrm>
            <a:off x="800100" y="1238250"/>
            <a:ext cx="7658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88" b="1">
                <a:solidFill>
                  <a:srgbClr val="454545"/>
                </a:solidFill>
              </a:defRPr>
            </a:pPr>
            <a:r>
              <a:rPr sz="1388" b="1">
                <a:solidFill>
                  <a:srgbClr val="454545"/>
                </a:solidFill>
              </a:rPr>
              <a:t>一个 lookahead 不能区分分支时，根据当前预测需要继续观察输入。</a:t>
            </a:r>
          </a:p>
        </p:txBody>
      </p:sp>
      <p:sp>
        <p:nvSpPr>
          <p:cNvPr id="7" name="antlr-grammar-label">
            <a:extLst>
              <a:ext uri="{FF2B5EF4-FFF2-40B4-BE49-F238E27FC236}">
                <a16:creationId xmlns:a16="http://schemas.microsoft.com/office/drawing/2014/main" id="{ECCF74D4-F692-46B0-AE07-9F5553CBC69D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857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LL(1) 冲突：两个分支都从 IDENT 开始</a:t>
            </a:r>
          </a:p>
        </p:txBody>
      </p:sp>
      <p:sp>
        <p:nvSpPr>
          <p:cNvPr id="8" name="antlr-grammar">
            <a:extLst>
              <a:ext uri="{FF2B5EF4-FFF2-40B4-BE49-F238E27FC236}">
                <a16:creationId xmlns:a16="http://schemas.microsoft.com/office/drawing/2014/main" id="{39D05911-3F7B-49DA-A9D1-C44009EB0ED4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3857625" cy="1571625"/>
          </a:xfrm>
          <a:prstGeom prst="rect">
            <a:avLst/>
          </a:prstGeom>
          <a:solidFill>
            <a:srgbClr val="FCEEF0"/>
          </a:solidFill>
          <a:ln w="9525">
            <a:solidFill>
              <a:srgbClr val="C4384D"/>
            </a:solidFill>
            <a:prstDash val="solid"/>
          </a:ln>
        </p:spPr>
        <p:txBody>
          <a:bodyPr anchor="t"/>
          <a:lstStyle/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p₁: stmt → IDENT ASSIGN expr SEMI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p₂: stmt → IDENT LPAREN args RPAREN SEMI</a:t>
            </a:r>
          </a:p>
          <a:p>
            <a:endParaRPr sz="1163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PREDICT(p₁) = { IDENT }</a:t>
            </a:r>
          </a:p>
          <a:p>
            <a:pPr algn="l">
              <a:buNone/>
              <a:defRPr sz="1163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PREDICT(p₂) = { IDENT }</a:t>
            </a:r>
          </a:p>
        </p:txBody>
      </p:sp>
      <p:sp>
        <p:nvSpPr>
          <p:cNvPr id="9" name="antlr-traditional">
            <a:extLst>
              <a:ext uri="{FF2B5EF4-FFF2-40B4-BE49-F238E27FC236}">
                <a16:creationId xmlns:a16="http://schemas.microsoft.com/office/drawing/2014/main" id="{978BD692-E043-4AAE-B7F0-ABF094F2BAD0}"/>
              </a:ext>
            </a:extLst>
          </p:cNvPr>
          <p:cNvSpPr>
            <a:spLocks noGrp="1"/>
          </p:cNvSpPr>
          <p:nvPr/>
        </p:nvSpPr>
        <p:spPr>
          <a:xfrm>
            <a:off x="838200" y="3857625"/>
            <a:ext cx="3552825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经典 LL(1)：手工 left factoring，</a:t>
            </a:r>
          </a:p>
          <a:p>
            <a:pPr algn="l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把选择推迟到 stmt_tail。</a:t>
            </a:r>
          </a:p>
        </p:txBody>
      </p:sp>
      <p:sp>
        <p:nvSpPr>
          <p:cNvPr id="10" name="antlr-decision-label">
            <a:extLst>
              <a:ext uri="{FF2B5EF4-FFF2-40B4-BE49-F238E27FC236}">
                <a16:creationId xmlns:a16="http://schemas.microsoft.com/office/drawing/2014/main" id="{B9FDC734-BD0E-4FEF-8F3F-4F099CC95289}"/>
              </a:ext>
            </a:extLst>
          </p:cNvPr>
          <p:cNvSpPr>
            <a:spLocks noGrp="1"/>
          </p:cNvSpPr>
          <p:nvPr/>
        </p:nvSpPr>
        <p:spPr>
          <a:xfrm>
            <a:off x="4905375" y="1790700"/>
            <a:ext cx="35528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2D7C93"/>
                </a:solidFill>
              </a:defRPr>
            </a:pPr>
            <a:r>
              <a:rPr sz="1388" b="1">
                <a:solidFill>
                  <a:srgbClr val="2D7C93"/>
                </a:solidFill>
              </a:rPr>
              <a:t>Adaptive prediction：需要时继续看</a:t>
            </a:r>
          </a:p>
        </p:txBody>
      </p:sp>
      <p:sp>
        <p:nvSpPr>
          <p:cNvPr id="11" name="antlr-decision">
            <a:extLst>
              <a:ext uri="{FF2B5EF4-FFF2-40B4-BE49-F238E27FC236}">
                <a16:creationId xmlns:a16="http://schemas.microsoft.com/office/drawing/2014/main" id="{1A681481-25E1-4E9A-ABD5-ADFD8B82E0D4}"/>
              </a:ext>
            </a:extLst>
          </p:cNvPr>
          <p:cNvSpPr>
            <a:spLocks noGrp="1"/>
          </p:cNvSpPr>
          <p:nvPr/>
        </p:nvSpPr>
        <p:spPr>
          <a:xfrm>
            <a:off x="4905375" y="2114550"/>
            <a:ext cx="3552825" cy="2276475"/>
          </a:xfrm>
          <a:prstGeom prst="rect">
            <a:avLst/>
          </a:prstGeom>
          <a:solidFill>
            <a:srgbClr val="EAF5F8"/>
          </a:solidFill>
          <a:ln w="9525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current = IDENT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→ 仍不能选择</a:t>
            </a:r>
          </a:p>
          <a:p>
            <a:endParaRPr sz="127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next = ASSIGN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→ 选择 p₁</a:t>
            </a:r>
          </a:p>
          <a:p>
            <a:endParaRPr sz="1275" b="0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next = LPAREN</a:t>
            </a:r>
          </a:p>
          <a:p>
            <a:pPr algn="l">
              <a:buNone/>
              <a:defRPr sz="1275" b="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454545"/>
                </a:solidFill>
                <a:latin typeface="Menlo"/>
                <a:ea typeface="Menlo"/>
                <a:cs typeface="Menlo"/>
              </a:rPr>
              <a:t>  → 选择 p₂</a:t>
            </a:r>
          </a:p>
        </p:txBody>
      </p:sp>
      <p:sp>
        <p:nvSpPr>
          <p:cNvPr id="12" name="antlr-boundary">
            <a:extLst>
              <a:ext uri="{FF2B5EF4-FFF2-40B4-BE49-F238E27FC236}">
                <a16:creationId xmlns:a16="http://schemas.microsoft.com/office/drawing/2014/main" id="{12AB66FB-E416-43A3-9EB9-C085E58D3AB4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7772400" cy="381000"/>
          </a:xfrm>
          <a:prstGeom prst="rect">
            <a:avLst/>
          </a:prstGeom>
          <a:solidFill>
            <a:srgbClr val="F4F5F6"/>
          </a:solidFill>
          <a:ln w="9525">
            <a:solidFill>
              <a:srgbClr val="B8B8B8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85" b="1">
                <a:solidFill>
                  <a:srgbClr val="C4384D"/>
                </a:solidFill>
              </a:defRPr>
            </a:pPr>
            <a:r>
              <a:rPr sz="1185" b="1">
                <a:solidFill>
                  <a:srgbClr val="C4384D"/>
                </a:solidFill>
              </a:rPr>
              <a:t>更强预测减少文法改写，但不能消除真正的歧义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5CC-B198-42E7-A225-E8CC986BA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本讲结论：推导变成可执行选择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8BECC1C-8AF1-E14F-B384-26C5966C006A}" type="slidenum">
              <a:t>63</a:t>
            </a:fld>
            <a:endParaRPr/>
          </a:p>
        </p:txBody>
      </p:sp>
      <p:sp>
        <p:nvSpPr>
          <p:cNvPr id="5" name="sum-n-0">
            <a:extLst>
              <a:ext uri="{FF2B5EF4-FFF2-40B4-BE49-F238E27FC236}">
                <a16:creationId xmlns:a16="http://schemas.microsoft.com/office/drawing/2014/main" id="{9A52AC4C-EAB8-4EAE-A49D-E438B5EA80EE}"/>
              </a:ext>
            </a:extLst>
          </p:cNvPr>
          <p:cNvSpPr>
            <a:spLocks noGrp="1"/>
          </p:cNvSpPr>
          <p:nvPr/>
        </p:nvSpPr>
        <p:spPr>
          <a:xfrm>
            <a:off x="742950" y="166687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FCEEF0"/>
          </a:solidFill>
          <a:ln w="12383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6" name="sum-h-0">
            <a:extLst>
              <a:ext uri="{FF2B5EF4-FFF2-40B4-BE49-F238E27FC236}">
                <a16:creationId xmlns:a16="http://schemas.microsoft.com/office/drawing/2014/main" id="{DA5F2CE8-F266-4056-AE3B-42D5B9B52061}"/>
              </a:ext>
            </a:extLst>
          </p:cNvPr>
          <p:cNvSpPr>
            <a:spLocks noGrp="1"/>
          </p:cNvSpPr>
          <p:nvPr/>
        </p:nvSpPr>
        <p:spPr>
          <a:xfrm>
            <a:off x="1428750" y="166687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枚举推导</a:t>
            </a:r>
          </a:p>
        </p:txBody>
      </p:sp>
      <p:sp>
        <p:nvSpPr>
          <p:cNvPr id="7" name="sum-b-0">
            <a:extLst>
              <a:ext uri="{FF2B5EF4-FFF2-40B4-BE49-F238E27FC236}">
                <a16:creationId xmlns:a16="http://schemas.microsoft.com/office/drawing/2014/main" id="{33898DC0-8B1F-4C2A-A8C7-6A9464635EDB}"/>
              </a:ext>
            </a:extLst>
          </p:cNvPr>
          <p:cNvSpPr>
            <a:spLocks noGrp="1"/>
          </p:cNvSpPr>
          <p:nvPr/>
        </p:nvSpPr>
        <p:spPr>
          <a:xfrm>
            <a:off x="3476625" y="1666875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从开始符号展开，失败时回溯</a:t>
            </a:r>
          </a:p>
        </p:txBody>
      </p:sp>
      <p:sp>
        <p:nvSpPr>
          <p:cNvPr id="8" name="sum-n-1">
            <a:extLst>
              <a:ext uri="{FF2B5EF4-FFF2-40B4-BE49-F238E27FC236}">
                <a16:creationId xmlns:a16="http://schemas.microsoft.com/office/drawing/2014/main" id="{43A6B864-CC35-467D-AA11-7F48550A6D38}"/>
              </a:ext>
            </a:extLst>
          </p:cNvPr>
          <p:cNvSpPr>
            <a:spLocks noGrp="1"/>
          </p:cNvSpPr>
          <p:nvPr/>
        </p:nvSpPr>
        <p:spPr>
          <a:xfrm>
            <a:off x="742950" y="24098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FCEEF0"/>
          </a:solidFill>
          <a:ln w="12383">
            <a:solidFill>
              <a:srgbClr val="C4384D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9" name="sum-h-1">
            <a:extLst>
              <a:ext uri="{FF2B5EF4-FFF2-40B4-BE49-F238E27FC236}">
                <a16:creationId xmlns:a16="http://schemas.microsoft.com/office/drawing/2014/main" id="{CB48786F-7361-4609-9C8E-3711D045F364}"/>
              </a:ext>
            </a:extLst>
          </p:cNvPr>
          <p:cNvSpPr>
            <a:spLocks noGrp="1"/>
          </p:cNvSpPr>
          <p:nvPr/>
        </p:nvSpPr>
        <p:spPr>
          <a:xfrm>
            <a:off x="1428750" y="240982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预测产生式</a:t>
            </a:r>
          </a:p>
        </p:txBody>
      </p:sp>
      <p:sp>
        <p:nvSpPr>
          <p:cNvPr id="10" name="sum-b-1">
            <a:extLst>
              <a:ext uri="{FF2B5EF4-FFF2-40B4-BE49-F238E27FC236}">
                <a16:creationId xmlns:a16="http://schemas.microsoft.com/office/drawing/2014/main" id="{3D34DA27-3319-46AB-B820-E34A33E31658}"/>
              </a:ext>
            </a:extLst>
          </p:cNvPr>
          <p:cNvSpPr>
            <a:spLocks noGrp="1"/>
          </p:cNvSpPr>
          <p:nvPr/>
        </p:nvSpPr>
        <p:spPr>
          <a:xfrm>
            <a:off x="3476625" y="2409825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FIRST / FOLLOW 把 lookahead 变成选择依据</a:t>
            </a:r>
          </a:p>
        </p:txBody>
      </p:sp>
      <p:sp>
        <p:nvSpPr>
          <p:cNvPr id="11" name="sum-n-2">
            <a:extLst>
              <a:ext uri="{FF2B5EF4-FFF2-40B4-BE49-F238E27FC236}">
                <a16:creationId xmlns:a16="http://schemas.microsoft.com/office/drawing/2014/main" id="{CB8747A1-2980-4564-86EE-4746707EBA22}"/>
              </a:ext>
            </a:extLst>
          </p:cNvPr>
          <p:cNvSpPr>
            <a:spLocks noGrp="1"/>
          </p:cNvSpPr>
          <p:nvPr/>
        </p:nvSpPr>
        <p:spPr>
          <a:xfrm>
            <a:off x="742950" y="315277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3</a:t>
            </a:r>
          </a:p>
        </p:txBody>
      </p:sp>
      <p:sp>
        <p:nvSpPr>
          <p:cNvPr id="12" name="sum-h-2">
            <a:extLst>
              <a:ext uri="{FF2B5EF4-FFF2-40B4-BE49-F238E27FC236}">
                <a16:creationId xmlns:a16="http://schemas.microsoft.com/office/drawing/2014/main" id="{8E780150-FA97-4B3D-9E0A-8E938DB5CCC4}"/>
              </a:ext>
            </a:extLst>
          </p:cNvPr>
          <p:cNvSpPr>
            <a:spLocks noGrp="1"/>
          </p:cNvSpPr>
          <p:nvPr/>
        </p:nvSpPr>
        <p:spPr>
          <a:xfrm>
            <a:off x="1428750" y="315277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LL(1)</a:t>
            </a:r>
          </a:p>
        </p:txBody>
      </p:sp>
      <p:sp>
        <p:nvSpPr>
          <p:cNvPr id="13" name="sum-b-2">
            <a:extLst>
              <a:ext uri="{FF2B5EF4-FFF2-40B4-BE49-F238E27FC236}">
                <a16:creationId xmlns:a16="http://schemas.microsoft.com/office/drawing/2014/main" id="{2C54C7BA-94E8-487D-AB31-B29CDDA7D787}"/>
              </a:ext>
            </a:extLst>
          </p:cNvPr>
          <p:cNvSpPr>
            <a:spLocks noGrp="1"/>
          </p:cNvSpPr>
          <p:nvPr/>
        </p:nvSpPr>
        <p:spPr>
          <a:xfrm>
            <a:off x="3476625" y="3152775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分析表把预测结果变成可执行数据</a:t>
            </a:r>
          </a:p>
        </p:txBody>
      </p:sp>
      <p:sp>
        <p:nvSpPr>
          <p:cNvPr id="14" name="sum-n-3">
            <a:extLst>
              <a:ext uri="{FF2B5EF4-FFF2-40B4-BE49-F238E27FC236}">
                <a16:creationId xmlns:a16="http://schemas.microsoft.com/office/drawing/2014/main" id="{89E9E76F-69DF-4B74-B2A1-1A0713E18A6D}"/>
              </a:ext>
            </a:extLst>
          </p:cNvPr>
          <p:cNvSpPr>
            <a:spLocks noGrp="1"/>
          </p:cNvSpPr>
          <p:nvPr/>
        </p:nvSpPr>
        <p:spPr>
          <a:xfrm>
            <a:off x="742950" y="38957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EAF5F8"/>
          </a:solidFill>
          <a:ln w="12383">
            <a:solidFill>
              <a:srgbClr val="2D7C93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2D7C93"/>
                </a:solidFill>
              </a:defRPr>
            </a:pPr>
            <a:r>
              <a:rPr sz="1425" b="1">
                <a:solidFill>
                  <a:srgbClr val="2D7C93"/>
                </a:solidFill>
              </a:rPr>
              <a:t>4</a:t>
            </a:r>
          </a:p>
        </p:txBody>
      </p:sp>
      <p:sp>
        <p:nvSpPr>
          <p:cNvPr id="15" name="sum-h-3">
            <a:extLst>
              <a:ext uri="{FF2B5EF4-FFF2-40B4-BE49-F238E27FC236}">
                <a16:creationId xmlns:a16="http://schemas.microsoft.com/office/drawing/2014/main" id="{B1267B3D-6637-42C4-984C-4E3BE1B6938A}"/>
              </a:ext>
            </a:extLst>
          </p:cNvPr>
          <p:cNvSpPr>
            <a:spLocks noGrp="1"/>
          </p:cNvSpPr>
          <p:nvPr/>
        </p:nvSpPr>
        <p:spPr>
          <a:xfrm>
            <a:off x="1428750" y="3895725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工程边界</a:t>
            </a:r>
          </a:p>
        </p:txBody>
      </p:sp>
      <p:sp>
        <p:nvSpPr>
          <p:cNvPr id="16" name="sum-b-3">
            <a:extLst>
              <a:ext uri="{FF2B5EF4-FFF2-40B4-BE49-F238E27FC236}">
                <a16:creationId xmlns:a16="http://schemas.microsoft.com/office/drawing/2014/main" id="{A2B6548C-5FED-44E7-8B3C-D3CD2C6C9804}"/>
              </a:ext>
            </a:extLst>
          </p:cNvPr>
          <p:cNvSpPr>
            <a:spLocks noGrp="1"/>
          </p:cNvSpPr>
          <p:nvPr/>
        </p:nvSpPr>
        <p:spPr>
          <a:xfrm>
            <a:off x="3476625" y="3895725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左递归、公共前缀、错误恢复与更强预测</a:t>
            </a:r>
          </a:p>
        </p:txBody>
      </p:sp>
      <p:sp>
        <p:nvSpPr>
          <p:cNvPr id="17" name="takeaway-bg-53">
            <a:extLst>
              <a:ext uri="{FF2B5EF4-FFF2-40B4-BE49-F238E27FC236}">
                <a16:creationId xmlns:a16="http://schemas.microsoft.com/office/drawing/2014/main" id="{323459B9-1C08-4B99-86F7-FD0D8C63A94D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EF0"/>
          </a:solidFill>
          <a:ln w="9525">
            <a:solidFill>
              <a:srgbClr val="E9A3AE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8" name="takeaway-text-53">
            <a:extLst>
              <a:ext uri="{FF2B5EF4-FFF2-40B4-BE49-F238E27FC236}">
                <a16:creationId xmlns:a16="http://schemas.microsoft.com/office/drawing/2014/main" id="{3DCD2B20-1643-4CEC-97AD-F9311E91995E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C4384D"/>
                </a:solidFill>
              </a:defRPr>
            </a:pPr>
            <a:r>
              <a:rPr sz="1350" b="1">
                <a:solidFill>
                  <a:srgbClr val="C4384D"/>
                </a:solidFill>
              </a:rPr>
              <a:t>下一讲：如果不从根向下展开，能否从 Token 出发，自底向上归约出整棵树？ </a:t>
            </a:r>
          </a:p>
        </p:txBody>
      </p:sp>
    </p:spTree>
    <p:extLst>
      <p:ext uri="{BB962C8B-B14F-4D97-AF65-F5344CB8AC3E}">
        <p14:creationId xmlns:p14="http://schemas.microsoft.com/office/powerpoint/2010/main" val="1637883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4581</Words>
  <Application>Microsoft Macintosh PowerPoint</Application>
  <DocSecurity>0</DocSecurity>
  <PresentationFormat>全屏显示(16:10)</PresentationFormat>
  <Paragraphs>1104</Paragraphs>
  <Slides>63</Slides>
  <Notes>63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68" baseType="lpstr">
      <vt:lpstr>DengXian</vt:lpstr>
      <vt:lpstr>微软雅黑</vt:lpstr>
      <vt:lpstr>Arial</vt:lpstr>
      <vt:lpstr>Menlo</vt:lpstr>
      <vt:lpstr>Office 主题​​</vt:lpstr>
      <vt:lpstr>语法分析（二）</vt:lpstr>
      <vt:lpstr>上一讲留下的问题：如何生成 Parse Tree？</vt:lpstr>
      <vt:lpstr>文法给出答案空间，Parser 负责找到一棵树</vt:lpstr>
      <vt:lpstr>本讲目标：把推导过程变成一个可执行 Parser</vt:lpstr>
      <vt:lpstr>第一步：直接从根节点开始展开</vt:lpstr>
      <vt:lpstr>案例：解析 print(1 + 2 * 3);</vt:lpstr>
      <vt:lpstr>产生式可以机械地翻译成 Parser 代码</vt:lpstr>
      <vt:lpstr>枚举产生式：失败就恢复输入位置，再尝试下一条</vt:lpstr>
      <vt:lpstr>第一次尝试 IF 分支：第一个 eat(...) 就失败</vt:lpstr>
      <vt:lpstr>第二次尝试 PRINT 分支：先消费两个终结符</vt:lpstr>
      <vt:lpstr>进入 expr：递归展开到 factor，再消费 INT</vt:lpstr>
      <vt:lpstr>继续处理尾部：PLUS 与 STAR 选择对应产生式</vt:lpstr>
      <vt:lpstr>返回外层：消费剩余 Token，解析成功</vt:lpstr>
      <vt:lpstr>递归下降解析器：每个非终结符对应一个解析函数</vt:lpstr>
      <vt:lpstr>parseStmt() 把产生式选择写成代码</vt:lpstr>
      <vt:lpstr>解析函数返回已经构造好的语法子树</vt:lpstr>
      <vt:lpstr>递归下降的执行顺序，对应一条最左推导</vt:lpstr>
      <vt:lpstr>递归下降对文法的要求1：左递归问题</vt:lpstr>
      <vt:lpstr>消除左递归：把重复结构移到尾部</vt:lpstr>
      <vt:lpstr>修改后文法：会变成右结合吗？</vt:lpstr>
      <vt:lpstr>通用左递归消除算法</vt:lpstr>
      <vt:lpstr>第二步：从试错变成预测</vt:lpstr>
      <vt:lpstr>当前递归下降存在的问题：回溯带来的浪费</vt:lpstr>
      <vt:lpstr>能否在递归之前，直接排除整棵错误子树？</vt:lpstr>
      <vt:lpstr>FIRST：把“可能的首个 Token”变成集合</vt:lpstr>
      <vt:lpstr>FIRST的正式定义</vt:lpstr>
      <vt:lpstr>FIRST 的计算规则：沿产生式右侧从左向右扫描</vt:lpstr>
      <vt:lpstr>课堂练习：计算 FIRST(s)</vt:lpstr>
      <vt:lpstr>答案：a 可为空，因此必须继续查看 b</vt:lpstr>
      <vt:lpstr>有了 FIRST，就能在递归前排除错误分支吗？</vt:lpstr>
      <vt:lpstr>引入FOLLOW：一个非终结符结束后，允许看到什么？</vt:lpstr>
      <vt:lpstr>FOLLOW 的计算规则：查看非终结符右侧的后缀</vt:lpstr>
      <vt:lpstr>回到例子：b 可为空，因此 FOLLOW(s) 还要传给 a</vt:lpstr>
      <vt:lpstr>FOLLOW 给出了 ε 分支的合法选择条件</vt:lpstr>
      <vt:lpstr>算法小结之FIRST：反复扫描产生式，直到集合不再变化</vt:lpstr>
      <vt:lpstr>算法小结之FOLLOW：FIRST 稳定后再迭代传播右侧信息</vt:lpstr>
      <vt:lpstr>为什么要迭代：信息需要沿依赖链逐层传播</vt:lpstr>
      <vt:lpstr>PREDICT：把 FIRST 与 FOLLOW 合成产生式的选择集合</vt:lpstr>
      <vt:lpstr>练习：计算每条产生式的 PREDICT 集合</vt:lpstr>
      <vt:lpstr>答案：各产生式的 PREDICT 集合</vt:lpstr>
      <vt:lpstr>第三步：把预测结果机械化</vt:lpstr>
      <vt:lpstr>LL(1)文法：从左到右读输入，用一个 Token 预测最左推导</vt:lpstr>
      <vt:lpstr>LL(1) 分析表：把“非终结符 + lookahead”映射到产生式</vt:lpstr>
      <vt:lpstr>回顾：用于构造分析表的表达式文法</vt:lpstr>
      <vt:lpstr>计算器文法的 FIRST / FOLLOW 集合</vt:lpstr>
      <vt:lpstr>完整 LL(1) 分析表</vt:lpstr>
      <vt:lpstr>表驱动 Parser：栈 + 输入 + 分析表</vt:lpstr>
      <vt:lpstr>运行分析表：1 + 2 * 3（前半段）</vt:lpstr>
      <vt:lpstr>运行分析表：乘法分支被自然保留到 term 内部</vt:lpstr>
      <vt:lpstr>递归下降和表驱动 LL(1) 使用的可以是同一份预测信息</vt:lpstr>
      <vt:lpstr>递归下降/表驱动对文法的要求2：公共前缀</vt:lpstr>
      <vt:lpstr>左因子提取（left factoring）：先匹配公共前缀，再做选择</vt:lpstr>
      <vt:lpstr>表驱动 Parser 在哪里发现语法错误？</vt:lpstr>
      <vt:lpstr>发现错误后：恢复目标是继续分析</vt:lpstr>
      <vt:lpstr>局部修复：哪种修改能让 Parser 立即继续？</vt:lpstr>
      <vt:lpstr>局部修复不够时：同步到可信边界</vt:lpstr>
      <vt:lpstr>LL(1) 之上的现代工具</vt:lpstr>
      <vt:lpstr>经典 LL(1) 的两类工程负担</vt:lpstr>
      <vt:lpstr>ANTLR4：grammar-first 的现代 Parser Generator</vt:lpstr>
      <vt:lpstr>（部分）解决左递归：ANTLR4 如何找到非递归起点？</vt:lpstr>
      <vt:lpstr>案例：1 + 2 * 3 如何得到唯一结构？</vt:lpstr>
      <vt:lpstr>ANTLR4 的 Adaptive LL(*)：公共前缀不必手工提取</vt:lpstr>
      <vt:lpstr>本讲结论：推导变成可执行选择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wu mingyu</cp:lastModifiedBy>
  <cp:revision>2</cp:revision>
  <dcterms:created xsi:type="dcterms:W3CDTF">2026-09-22T03:26:28Z</dcterms:created>
  <dcterms:modified xsi:type="dcterms:W3CDTF">2026-09-22T04:44:08Z</dcterms:modified>
</cp:coreProperties>
</file>