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89" r:id="rId3"/>
    <p:sldId id="290" r:id="rId4"/>
    <p:sldId id="285" r:id="rId5"/>
    <p:sldId id="286" r:id="rId6"/>
    <p:sldId id="287" r:id="rId7"/>
    <p:sldId id="260" r:id="rId8"/>
    <p:sldId id="291" r:id="rId9"/>
    <p:sldId id="261" r:id="rId10"/>
    <p:sldId id="262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71" autoAdjust="0"/>
    <p:restoredTop sz="83173" autoAdjust="0"/>
  </p:normalViewPr>
  <p:slideViewPr>
    <p:cSldViewPr>
      <p:cViewPr varScale="1">
        <p:scale>
          <a:sx n="106" d="100"/>
          <a:sy n="106" d="100"/>
        </p:scale>
        <p:origin x="808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2017/9/20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Everything is a file: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same operations: open,</a:t>
            </a:r>
            <a:r>
              <a:rPr lang="en-US" baseline="0" dirty="0" smtClean="0"/>
              <a:t> read, write, </a:t>
            </a:r>
            <a:r>
              <a:rPr lang="en-US" baseline="0" dirty="0" err="1" smtClean="0"/>
              <a:t>ioctl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same naming scheme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704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Here comes a demo~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327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bash is being "friendly"; when you cd /into/a/</a:t>
            </a:r>
            <a:r>
              <a:rPr kumimoji="1" lang="en-US" altLang="zh-CN" dirty="0" err="1" smtClean="0"/>
              <a:t>symlink</a:t>
            </a:r>
            <a:r>
              <a:rPr kumimoji="1" lang="en-US" altLang="zh-CN" dirty="0" smtClean="0"/>
              <a:t>/, the shell remembers the old location (in $OLDPWD) and will use that directory when you cd .. under the assumption that you want to return to the directory you were just in.</a:t>
            </a:r>
          </a:p>
          <a:p>
            <a:endParaRPr kumimoji="1" lang="en-US" altLang="zh-CN" dirty="0" smtClean="0"/>
          </a:p>
          <a:p>
            <a:r>
              <a:rPr kumimoji="1" lang="en-US" altLang="zh-CN" dirty="0" smtClean="0"/>
              <a:t>If you want to use the real .., then you must also use cd -P:</a:t>
            </a:r>
          </a:p>
          <a:p>
            <a:endParaRPr kumimoji="1" lang="en-US" altLang="zh-CN" dirty="0" smtClean="0"/>
          </a:p>
          <a:p>
            <a:r>
              <a:rPr kumimoji="1" lang="en-US" altLang="zh-CN" dirty="0" smtClean="0"/>
              <a:t>          The -P option says to use the physical directory</a:t>
            </a:r>
          </a:p>
          <a:p>
            <a:r>
              <a:rPr kumimoji="1" lang="en-US" altLang="zh-CN" dirty="0" smtClean="0"/>
              <a:t>          structure instead of following symbolic links (see</a:t>
            </a:r>
          </a:p>
          <a:p>
            <a:r>
              <a:rPr kumimoji="1" lang="en-US" altLang="zh-CN" dirty="0" smtClean="0"/>
              <a:t>          also the -P option to the set </a:t>
            </a:r>
            <a:r>
              <a:rPr kumimoji="1" lang="en-US" altLang="zh-CN" dirty="0" err="1" smtClean="0"/>
              <a:t>builtin</a:t>
            </a:r>
            <a:r>
              <a:rPr kumimoji="1" lang="en-US" altLang="zh-CN" dirty="0" smtClean="0"/>
              <a:t> command);</a:t>
            </a:r>
          </a:p>
          <a:p>
            <a:r>
              <a:rPr kumimoji="1" lang="en-US" altLang="zh-CN" dirty="0" smtClean="0"/>
              <a:t>          the -L option forces symbolic links to be followed.</a:t>
            </a:r>
          </a:p>
          <a:p>
            <a:r>
              <a:rPr kumimoji="1" lang="en-US" altLang="zh-CN" dirty="0" smtClean="0"/>
              <a:t>$ cd</a:t>
            </a:r>
          </a:p>
          <a:p>
            <a:r>
              <a:rPr kumimoji="1" lang="en-US" altLang="zh-CN" dirty="0" smtClean="0"/>
              <a:t>$ cd a/b/</a:t>
            </a:r>
            <a:r>
              <a:rPr kumimoji="1" lang="en-US" altLang="zh-CN" dirty="0" err="1" smtClean="0"/>
              <a:t>symlink</a:t>
            </a:r>
            <a:endParaRPr kumimoji="1" lang="en-US" altLang="zh-CN" dirty="0" smtClean="0"/>
          </a:p>
          <a:p>
            <a:r>
              <a:rPr kumimoji="1" lang="en-US" altLang="zh-CN" dirty="0" smtClean="0"/>
              <a:t>$ cd -P ..</a:t>
            </a:r>
          </a:p>
          <a:p>
            <a:r>
              <a:rPr kumimoji="1" lang="en-US" altLang="zh-CN" dirty="0" smtClean="0"/>
              <a:t>$ </a:t>
            </a:r>
            <a:r>
              <a:rPr kumimoji="1" lang="en-US" altLang="zh-CN" dirty="0" err="1" smtClean="0"/>
              <a:t>pwd</a:t>
            </a:r>
            <a:r>
              <a:rPr kumimoji="1" lang="en-US" altLang="zh-CN" dirty="0" smtClean="0"/>
              <a:t> -P</a:t>
            </a:r>
          </a:p>
          <a:p>
            <a:r>
              <a:rPr kumimoji="1" lang="en-US" altLang="zh-CN" dirty="0" smtClean="0"/>
              <a:t>/home/</a:t>
            </a:r>
            <a:r>
              <a:rPr kumimoji="1" lang="en-US" altLang="zh-CN" dirty="0" err="1" smtClean="0"/>
              <a:t>sarnold</a:t>
            </a:r>
            <a:endParaRPr kumimoji="1" lang="en-US" altLang="zh-CN" dirty="0" smtClean="0"/>
          </a:p>
          <a:p>
            <a:r>
              <a:rPr kumimoji="1" lang="en-US" altLang="zh-CN" dirty="0" smtClean="0"/>
              <a:t>$ 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457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368"/>
              </a:spcBef>
            </a:pPr>
            <a:r>
              <a:rPr kumimoji="1" lang="en-US" altLang="zh-CN" sz="2000" dirty="0" err="1" smtClean="0"/>
              <a:t>Vnode</a:t>
            </a:r>
            <a:r>
              <a:rPr kumimoji="1" lang="en-US" altLang="zh-CN" sz="2000" dirty="0" smtClean="0"/>
              <a:t> is in Memory-only</a:t>
            </a:r>
          </a:p>
          <a:p>
            <a:pPr lvl="1"/>
            <a:r>
              <a:rPr kumimoji="1" lang="en-US" altLang="zh-CN" sz="1600" dirty="0" smtClean="0"/>
              <a:t>It hides different FS implementation from upper layers</a:t>
            </a:r>
          </a:p>
          <a:p>
            <a:pPr lvl="1"/>
            <a:r>
              <a:rPr kumimoji="1" lang="en-US" altLang="zh-CN" sz="1600" dirty="0" err="1" smtClean="0"/>
              <a:t>Vnode</a:t>
            </a:r>
            <a:r>
              <a:rPr kumimoji="1" lang="en-US" altLang="zh-CN" sz="1600" dirty="0" smtClean="0"/>
              <a:t> only exists when a file is open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918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 smtClean="0"/>
              <a:t>What is the difference</a:t>
            </a:r>
            <a:r>
              <a:rPr kumimoji="1" lang="en-US" altLang="zh-CN" baseline="0" dirty="0" smtClean="0"/>
              <a:t> between FILE* and </a:t>
            </a:r>
            <a:r>
              <a:rPr kumimoji="1" lang="en-US" altLang="zh-CN" baseline="0" dirty="0" err="1" smtClean="0"/>
              <a:t>fd</a:t>
            </a:r>
            <a:r>
              <a:rPr kumimoji="1" lang="en-US" altLang="zh-CN" baseline="0" dirty="0" smtClean="0"/>
              <a:t>? </a:t>
            </a:r>
            <a:r>
              <a:rPr kumimoji="1" lang="en-US" altLang="zh-CN" baseline="0" dirty="0" err="1" smtClean="0"/>
              <a:t>Fopen</a:t>
            </a:r>
            <a:r>
              <a:rPr kumimoji="1" lang="en-US" altLang="zh-CN" baseline="0" dirty="0" smtClean="0"/>
              <a:t> and open?</a:t>
            </a:r>
            <a:endParaRPr kumimoji="1" lang="zh-CN" altLang="en-US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715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There are three more mode bits:</a:t>
            </a:r>
            <a:r>
              <a:rPr kumimoji="1" lang="en-US" altLang="zh-CN" baseline="0" dirty="0" smtClean="0"/>
              <a:t> </a:t>
            </a:r>
            <a:r>
              <a:rPr kumimoji="1" lang="en-US" altLang="zh-CN" baseline="0" dirty="0" err="1" smtClean="0"/>
              <a:t>s</a:t>
            </a:r>
            <a:r>
              <a:rPr kumimoji="1" lang="en-US" altLang="zh-CN" dirty="0" err="1" smtClean="0"/>
              <a:t>etuid</a:t>
            </a:r>
            <a:r>
              <a:rPr kumimoji="1" lang="en-US" altLang="zh-CN" dirty="0" smtClean="0"/>
              <a:t>, </a:t>
            </a:r>
            <a:r>
              <a:rPr kumimoji="1" lang="en-US" altLang="zh-CN" dirty="0" err="1" smtClean="0"/>
              <a:t>setgid</a:t>
            </a:r>
            <a:r>
              <a:rPr kumimoji="1" lang="en-US" altLang="zh-CN" dirty="0" smtClean="0"/>
              <a:t>, </a:t>
            </a:r>
            <a:r>
              <a:rPr kumimoji="1" lang="en-US" altLang="zh-CN" dirty="0" err="1" smtClean="0"/>
              <a:t>stick_bit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72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What</a:t>
            </a:r>
            <a:r>
              <a:rPr kumimoji="1" lang="en-US" altLang="zh-CN" baseline="0" dirty="0" smtClean="0"/>
              <a:t> is the different between </a:t>
            </a:r>
            <a:r>
              <a:rPr kumimoji="1" lang="en-US" altLang="zh-CN" baseline="0" dirty="0" err="1" smtClean="0"/>
              <a:t>fd</a:t>
            </a:r>
            <a:r>
              <a:rPr kumimoji="1" lang="en-US" altLang="zh-CN" baseline="0" dirty="0" smtClean="0"/>
              <a:t> and </a:t>
            </a:r>
            <a:r>
              <a:rPr kumimoji="1" lang="en-US" altLang="zh-CN" baseline="0" dirty="0" err="1" smtClean="0"/>
              <a:t>inode</a:t>
            </a:r>
            <a:r>
              <a:rPr kumimoji="1" lang="en-US" altLang="zh-CN" baseline="0" dirty="0" smtClean="0"/>
              <a:t>?</a:t>
            </a:r>
          </a:p>
          <a:p>
            <a:endParaRPr kumimoji="1" lang="en-US" altLang="zh-CN" baseline="0" dirty="0" smtClean="0"/>
          </a:p>
          <a:p>
            <a:r>
              <a:rPr kumimoji="1" lang="en-US" altLang="zh-CN" baseline="0" dirty="0" smtClean="0"/>
              <a:t>More details on device as a file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323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Note: the </a:t>
            </a:r>
            <a:r>
              <a:rPr kumimoji="1" lang="en-US" altLang="zh-CN" dirty="0" err="1" smtClean="0"/>
              <a:t>refcnt</a:t>
            </a:r>
            <a:r>
              <a:rPr kumimoji="1" lang="en-US" altLang="zh-CN" baseline="0" dirty="0" smtClean="0"/>
              <a:t> is not the </a:t>
            </a:r>
            <a:r>
              <a:rPr kumimoji="1" lang="en-US" altLang="zh-CN" baseline="0" dirty="0" err="1" smtClean="0"/>
              <a:t>refcnt</a:t>
            </a:r>
            <a:r>
              <a:rPr kumimoji="1" lang="en-US" altLang="zh-CN" baseline="0" dirty="0" smtClean="0"/>
              <a:t> of </a:t>
            </a:r>
            <a:r>
              <a:rPr kumimoji="1" lang="en-US" altLang="zh-CN" baseline="0" dirty="0" err="1" smtClean="0"/>
              <a:t>inode</a:t>
            </a:r>
            <a:r>
              <a:rPr kumimoji="1" lang="en-US" altLang="zh-CN" baseline="0" dirty="0" smtClean="0"/>
              <a:t>!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733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2017/9/20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2017/9/20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b="1" dirty="0" smtClean="0">
                <a:solidFill>
                  <a:schemeClr val="bg1"/>
                </a:solidFill>
              </a:rPr>
              <a:t>File</a:t>
            </a:r>
            <a:r>
              <a:rPr kumimoji="1" lang="zh-CN" altLang="en-US" sz="44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4400" b="1" dirty="0" smtClean="0">
                <a:solidFill>
                  <a:schemeClr val="bg1"/>
                </a:solidFill>
              </a:rPr>
              <a:t>System</a:t>
            </a:r>
            <a:r>
              <a:rPr kumimoji="1" lang="zh-CN" altLang="en-US" sz="44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4400" b="1" dirty="0" smtClean="0">
                <a:solidFill>
                  <a:schemeClr val="bg1"/>
                </a:solidFill>
              </a:rPr>
              <a:t>API</a:t>
            </a:r>
            <a:endParaRPr kumimoji="1"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2017.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OPEN, READ, WRITE, SEEK, CLOSE, ...</a:t>
            </a:r>
            <a:endParaRPr lang="en-US" altLang="zh-CN" sz="28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  <a:endParaRPr lang="en-US" altLang="zh-CN" sz="20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Review: File</a:t>
            </a:r>
            <a:endParaRPr lang="zh-CN" altLang="en-US" dirty="0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2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File is a high-level version of the memory </a:t>
            </a:r>
            <a:r>
              <a:rPr lang="en-US" altLang="zh-CN" sz="2000" dirty="0" smtClean="0"/>
              <a:t>abstraction</a:t>
            </a:r>
          </a:p>
          <a:p>
            <a:pPr lvl="1"/>
            <a:r>
              <a:rPr lang="en-US" altLang="zh-CN" sz="1800" i="1" dirty="0" smtClean="0"/>
              <a:t>Recall: Abstraction VS. Virtualization</a:t>
            </a:r>
            <a:endParaRPr lang="en-US" altLang="zh-CN" sz="1800" i="1" dirty="0"/>
          </a:p>
          <a:p>
            <a:r>
              <a:rPr lang="en-US" altLang="zh-CN" sz="2000" dirty="0"/>
              <a:t> A file has two key properties</a:t>
            </a:r>
          </a:p>
          <a:p>
            <a:pPr lvl="1"/>
            <a:r>
              <a:rPr lang="en-US" altLang="zh-CN" sz="1800" dirty="0"/>
              <a:t>It is </a:t>
            </a:r>
            <a:r>
              <a:rPr lang="en-US" altLang="zh-CN" sz="1800" b="1" dirty="0">
                <a:solidFill>
                  <a:srgbClr val="0096FF"/>
                </a:solidFill>
              </a:rPr>
              <a:t>durable</a:t>
            </a:r>
            <a:r>
              <a:rPr lang="en-US" altLang="zh-CN" sz="1800" dirty="0">
                <a:solidFill>
                  <a:srgbClr val="0096FF"/>
                </a:solidFill>
              </a:rPr>
              <a:t> </a:t>
            </a:r>
            <a:r>
              <a:rPr lang="en-US" altLang="zh-CN" sz="1800" dirty="0"/>
              <a:t>&amp;  has a </a:t>
            </a:r>
            <a:r>
              <a:rPr lang="en-US" altLang="zh-CN" sz="1800" b="1" dirty="0">
                <a:solidFill>
                  <a:srgbClr val="0096FF"/>
                </a:solidFill>
              </a:rPr>
              <a:t>name</a:t>
            </a:r>
          </a:p>
          <a:p>
            <a:r>
              <a:rPr lang="en-US" altLang="zh-CN" sz="2000" dirty="0" smtClean="0"/>
              <a:t>System </a:t>
            </a:r>
            <a:r>
              <a:rPr lang="en-US" altLang="zh-CN" sz="2000" dirty="0"/>
              <a:t>layer implements files using modules from </a:t>
            </a:r>
            <a:r>
              <a:rPr lang="en-US" altLang="zh-CN" sz="2000" dirty="0" smtClean="0"/>
              <a:t>hardware </a:t>
            </a:r>
            <a:r>
              <a:rPr lang="en-US" altLang="zh-CN" sz="2000" dirty="0"/>
              <a:t>layer</a:t>
            </a:r>
          </a:p>
          <a:p>
            <a:pPr lvl="1"/>
            <a:r>
              <a:rPr lang="en-US" altLang="zh-CN" sz="1800" dirty="0"/>
              <a:t>Divide-and-conquer strategy</a:t>
            </a:r>
          </a:p>
          <a:p>
            <a:pPr lvl="1"/>
            <a:r>
              <a:rPr lang="en-US" altLang="zh-CN" sz="18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1800" dirty="0"/>
              <a:t>Maps user-friendly names to these </a:t>
            </a:r>
            <a:r>
              <a:rPr lang="en-US" altLang="zh-CN" sz="1800" dirty="0" smtClean="0"/>
              <a:t>files</a:t>
            </a:r>
            <a:endParaRPr lang="en-US" altLang="zh-CN" sz="1800" dirty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A07DD86-4574-9541-9399-7D7443422F7E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01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 smtClean="0"/>
              <a:t>Review: The Naming </a:t>
            </a:r>
            <a:r>
              <a:rPr lang="en-US" altLang="zh-CN" sz="2800" dirty="0"/>
              <a:t>L</a:t>
            </a:r>
            <a:r>
              <a:rPr lang="en-US" altLang="zh-CN" sz="2800" dirty="0" smtClean="0"/>
              <a:t>ayers </a:t>
            </a:r>
            <a:r>
              <a:rPr lang="en-US" altLang="zh-CN" sz="2800" dirty="0"/>
              <a:t>of the UNIX </a:t>
            </a:r>
            <a:r>
              <a:rPr lang="en-US" altLang="zh-CN" sz="2800" dirty="0" smtClean="0"/>
              <a:t>FS (v6</a:t>
            </a:r>
            <a:r>
              <a:rPr lang="en-US" altLang="zh-CN" sz="2800" dirty="0"/>
              <a:t>)</a:t>
            </a:r>
            <a:endParaRPr lang="zh-CN" sz="2800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94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Review 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Q: Is file name a part of a file? Data or metadata?</a:t>
            </a:r>
          </a:p>
          <a:p>
            <a:r>
              <a:rPr lang="en-US" altLang="zh-CN" dirty="0" smtClean="0"/>
              <a:t>Q: What is the actual content of a directory? Size?</a:t>
            </a:r>
          </a:p>
        </p:txBody>
      </p:sp>
    </p:spTree>
    <p:extLst>
      <p:ext uri="{BB962C8B-B14F-4D97-AF65-F5344CB8AC3E}">
        <p14:creationId xmlns:p14="http://schemas.microsoft.com/office/powerpoint/2010/main" val="128999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Directly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Dump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 smtClean="0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 smtClean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” | </a:t>
            </a:r>
            <a:r>
              <a:rPr lang="hr-HR" altLang="zh-CN" sz="14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 smtClean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 smtClean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 smtClean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/sbin/debugfs /dev/</a:t>
            </a:r>
            <a:r>
              <a:rPr lang="zh-CN" altLang="en-US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sda1</a:t>
            </a:r>
          </a:p>
          <a:p>
            <a:r>
              <a:rPr lang="zh-CN" altLang="en-US" sz="1400" dirty="0" smtClean="0">
                <a:latin typeface="Courier" charset="0"/>
                <a:ea typeface="Courier" charset="0"/>
                <a:cs typeface="Courier" charset="0"/>
              </a:rPr>
              <a:t>debugfs 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1.43.4 (31-Jan-2017</a:t>
            </a:r>
            <a:r>
              <a:rPr lang="zh-CN" altLang="en-US" sz="1400" dirty="0" smtClean="0">
                <a:latin typeface="Courier" charset="0"/>
                <a:ea typeface="Courier" charset="0"/>
                <a:cs typeface="Courier" charset="0"/>
              </a:rPr>
              <a:t>)</a:t>
            </a:r>
          </a:p>
          <a:p>
            <a:r>
              <a:rPr lang="zh-CN" altLang="en-US" sz="1400" dirty="0" smtClean="0">
                <a:latin typeface="Courier" charset="0"/>
                <a:ea typeface="Courier" charset="0"/>
                <a:cs typeface="Courier" charset="0"/>
              </a:rPr>
              <a:t>debugfs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:  dump temp </a:t>
            </a:r>
            <a:r>
              <a:rPr lang="en-US" altLang="zh-CN" sz="1400" dirty="0" err="1" smtClean="0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 smtClean="0">
                <a:latin typeface="Courier" charset="0"/>
                <a:ea typeface="Courier" charset="0"/>
                <a:cs typeface="Courier" charset="0"/>
              </a:rPr>
              <a:t>debugfs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:  </a:t>
            </a:r>
            <a:r>
              <a:rPr lang="zh-CN" altLang="en-US" sz="1400" dirty="0" smtClean="0">
                <a:latin typeface="Courier" charset="0"/>
                <a:ea typeface="Courier" charset="0"/>
                <a:cs typeface="Courier" charset="0"/>
              </a:rPr>
              <a:t>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</a:t>
            </a:r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.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0000010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</a:t>
            </a:r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.....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0000020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</a:t>
            </a:r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0000030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</a:t>
            </a:r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.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0000040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</a:t>
            </a:r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...........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 smtClean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 smtClean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04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 smtClean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 smtClean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 smtClean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 smtClean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 smtClean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</a:t>
            </a:r>
            <a:r>
              <a:rPr lang="fi-FI" altLang="zh-CN" sz="1400" b="1" dirty="0" smtClean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lang="zh-CN" altLang="en-US" sz="1400" b="1" dirty="0" smtClean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 smtClean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 smtClean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</a:t>
            </a:r>
            <a:r>
              <a:rPr kumimoji="1" lang="en-US" altLang="zh-CN" sz="1400" b="1" dirty="0" err="1" smtClean="0">
                <a:latin typeface="Courier" charset="0"/>
                <a:ea typeface="Courier" charset="0"/>
                <a:cs typeface="Courier" charset="0"/>
              </a:rPr>
              <a:t>truct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 smtClean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 smtClean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 smtClean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 smtClean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 smtClean="0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 smtClean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 smtClean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 smtClean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 smtClean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 smtClean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 smtClean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latin typeface="Courier" charset="0"/>
                <a:ea typeface="Courier" charset="0"/>
                <a:cs typeface="Courier" charset="0"/>
              </a:rPr>
              <a:t>“.”)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 smtClean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 smtClean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 smtClean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 smtClean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 smtClean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 smtClean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 smtClean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 smtClean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smtClean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chemeClr val="accent4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89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 smtClean="0"/>
              <a:t>Two Types </a:t>
            </a:r>
            <a:r>
              <a:rPr lang="en-US" altLang="zh-CN" sz="4000" dirty="0"/>
              <a:t>of </a:t>
            </a:r>
            <a:r>
              <a:rPr lang="en-US" altLang="zh-CN" sz="4000" dirty="0" smtClean="0"/>
              <a:t>Links (Synonyms</a:t>
            </a:r>
            <a:r>
              <a:rPr lang="en-US" altLang="zh-CN" sz="4000" dirty="0"/>
              <a:t>)</a:t>
            </a:r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80"/>
          </a:xfrm>
        </p:spPr>
        <p:txBody>
          <a:bodyPr>
            <a:normAutofit fontScale="70000" lnSpcReduction="20000"/>
          </a:bodyPr>
          <a:lstStyle/>
          <a:p>
            <a:pPr marL="342900" lvl="1" indent="-342900">
              <a:buFontTx/>
              <a:buChar char="•"/>
            </a:pPr>
            <a:r>
              <a:rPr lang="en-US" altLang="zh-CN" sz="3400" dirty="0"/>
              <a:t>Add link “assignment” to “Mail/new-assignment”</a:t>
            </a:r>
            <a:endParaRPr lang="en-US" altLang="zh-CN" sz="4600" dirty="0"/>
          </a:p>
          <a:p>
            <a:pPr marL="742950" lvl="2" indent="-342900"/>
            <a:r>
              <a:rPr lang="en-US" altLang="zh-CN" sz="2800" dirty="0"/>
              <a:t>Hard link</a:t>
            </a:r>
          </a:p>
          <a:p>
            <a:pPr marL="1200150" lvl="3" indent="-342900"/>
            <a:r>
              <a:rPr lang="en-US" altLang="zh-CN" sz="2400" dirty="0"/>
              <a:t>No new file is </a:t>
            </a:r>
            <a:r>
              <a:rPr lang="en-US" altLang="zh-CN" sz="2400" dirty="0" smtClean="0"/>
              <a:t>created</a:t>
            </a:r>
          </a:p>
          <a:p>
            <a:pPr marL="1200150" lvl="3" indent="-342900"/>
            <a:r>
              <a:rPr lang="en-US" altLang="zh-CN" sz="2400" dirty="0"/>
              <a:t>J</a:t>
            </a:r>
            <a:r>
              <a:rPr lang="en-US" altLang="zh-CN" sz="2400" dirty="0" smtClean="0"/>
              <a:t>ust </a:t>
            </a:r>
            <a:r>
              <a:rPr lang="en-US" altLang="zh-CN" sz="2400" dirty="0"/>
              <a:t>add a binding between a string and an </a:t>
            </a:r>
            <a:r>
              <a:rPr lang="en-US" altLang="zh-CN" sz="2400" b="1" dirty="0"/>
              <a:t>existing</a:t>
            </a:r>
            <a:r>
              <a:rPr lang="en-US" altLang="zh-CN" sz="2400" dirty="0"/>
              <a:t> inode</a:t>
            </a:r>
          </a:p>
          <a:p>
            <a:pPr marL="1200150" lvl="3" indent="-342900"/>
            <a:r>
              <a:rPr lang="en-US" altLang="zh-CN" sz="2400" dirty="0"/>
              <a:t>Target inode reference count is increased</a:t>
            </a:r>
          </a:p>
          <a:p>
            <a:pPr marL="1200150" lvl="3" indent="-342900"/>
            <a:r>
              <a:rPr lang="en-US" altLang="zh-CN" sz="2400" dirty="0"/>
              <a:t>If target file is deleted, the link is still valid</a:t>
            </a:r>
          </a:p>
          <a:p>
            <a:pPr marL="742950" lvl="2" indent="-342900"/>
            <a:r>
              <a:rPr lang="en-US" altLang="zh-CN" sz="2800" dirty="0"/>
              <a:t>Soft link</a:t>
            </a:r>
          </a:p>
          <a:p>
            <a:pPr marL="1200150" lvl="3" indent="-342900"/>
            <a:r>
              <a:rPr lang="en-US" altLang="zh-CN" sz="2400" dirty="0"/>
              <a:t>A new file is created, the data is the string “Mail/new-assignment”</a:t>
            </a:r>
          </a:p>
          <a:p>
            <a:pPr marL="1200150" lvl="3" indent="-342900"/>
            <a:r>
              <a:rPr lang="en-US" altLang="zh-CN" sz="2400" dirty="0"/>
              <a:t>Target inode reference count is not increased</a:t>
            </a:r>
          </a:p>
          <a:p>
            <a:pPr marL="1200150" lvl="3" indent="-342900"/>
            <a:r>
              <a:rPr lang="en-US" altLang="zh-CN" sz="2400" dirty="0"/>
              <a:t>If target file is deleted, the link is not valid</a:t>
            </a:r>
          </a:p>
          <a:p>
            <a:r>
              <a:rPr lang="en-US" altLang="zh-CN" sz="2800" dirty="0"/>
              <a:t>Soft link can create cycle by SYMLINK(“a”, “a”)</a:t>
            </a:r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DEC29B7-5C85-F44E-9238-D31C312A5DF9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7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05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9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Symbolic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Link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“/</a:t>
            </a:r>
            <a:r>
              <a:rPr lang="en-US" altLang="zh-CN" sz="16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”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 smtClean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C0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 smtClean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slink</a:t>
            </a:r>
            <a:endParaRPr lang="zh-CN" altLang="en-US" sz="1600" b="1" dirty="0" smtClean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 smtClean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 smtClean="0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 smtClean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 smtClean="0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 smtClean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</a:t>
            </a:r>
            <a:r>
              <a:rPr lang="en-US" altLang="zh-CN" sz="1600" dirty="0" smtClean="0">
                <a:latin typeface="Courier" charset="0"/>
                <a:ea typeface="Courier" charset="0"/>
                <a:cs typeface="Courier" charset="0"/>
              </a:rPr>
              <a:t>directory</a:t>
            </a:r>
            <a:endParaRPr lang="zh-CN" altLang="en-US" sz="1600" dirty="0" smtClean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“hello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world”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&gt; /</a:t>
            </a:r>
            <a:r>
              <a:rPr lang="en-US" altLang="zh-CN" sz="16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 smtClean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 smtClean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 smtClean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 smtClean="0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17920" y="2533464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This “8” means?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329035" y="2541005"/>
            <a:ext cx="10342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712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Two </a:t>
            </a:r>
            <a:r>
              <a:rPr lang="en-US" altLang="zh-CN" dirty="0"/>
              <a:t>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36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Comparison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of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Soft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Hard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Link</a:t>
            </a:r>
            <a:endParaRPr kumimoji="1" lang="zh-CN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/>
          </p:nvPr>
        </p:nvGraphicFramePr>
        <p:xfrm>
          <a:off x="385192" y="1332244"/>
          <a:ext cx="8435280" cy="3834400"/>
        </p:xfrm>
        <a:graphic>
          <a:graphicData uri="http://schemas.openxmlformats.org/drawingml/2006/table">
            <a:tbl>
              <a:tblPr/>
              <a:tblGrid>
                <a:gridCol w="17819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213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319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60506">
                <a:tc>
                  <a:txBody>
                    <a:bodyPr/>
                    <a:lstStyle/>
                    <a:p>
                      <a:pPr algn="l"/>
                      <a:r>
                        <a:rPr lang="en-US" sz="1200" b="1" i="0" dirty="0">
                          <a:solidFill>
                            <a:srgbClr val="0070C0"/>
                          </a:solidFill>
                          <a:latin typeface="Myriad Pro" charset="0"/>
                          <a:ea typeface="Myriad Pro" charset="0"/>
                          <a:cs typeface="Myriad Pro" charset="0"/>
                        </a:rPr>
                        <a:t>Item</a:t>
                      </a:r>
                    </a:p>
                  </a:txBody>
                  <a:tcPr marL="40127" marR="40127" marT="20063" marB="200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i="0">
                          <a:solidFill>
                            <a:srgbClr val="0070C0"/>
                          </a:solidFill>
                          <a:latin typeface="Myriad Pro" charset="0"/>
                          <a:ea typeface="Myriad Pro" charset="0"/>
                          <a:cs typeface="Myriad Pro" charset="0"/>
                        </a:rPr>
                        <a:t>Hard Link</a:t>
                      </a:r>
                    </a:p>
                  </a:txBody>
                  <a:tcPr marL="40127" marR="40127" marT="20063" marB="200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i="0" dirty="0">
                          <a:solidFill>
                            <a:srgbClr val="0070C0"/>
                          </a:solidFill>
                          <a:latin typeface="Myriad Pro" charset="0"/>
                          <a:ea typeface="Myriad Pro" charset="0"/>
                          <a:cs typeface="Myriad Pro" charset="0"/>
                        </a:rPr>
                        <a:t>Symbolic Link</a:t>
                      </a:r>
                    </a:p>
                  </a:txBody>
                  <a:tcPr marL="40127" marR="40127" marT="20063" marB="20063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1646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latin typeface="Myriad Pro" charset="0"/>
                          <a:ea typeface="Myriad Pro" charset="0"/>
                          <a:cs typeface="Myriad Pro" charset="0"/>
                        </a:rPr>
                        <a:t>Name resolution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latin typeface="Myriad Pro" charset="0"/>
                          <a:ea typeface="Myriad Pro" charset="0"/>
                          <a:cs typeface="Myriad Pro" charset="0"/>
                        </a:rPr>
                        <a:t>Faster. A hard link contains a direct reference to the object.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latin typeface="Myriad Pro" charset="0"/>
                          <a:ea typeface="Myriad Pro" charset="0"/>
                          <a:cs typeface="Myriad Pro" charset="0"/>
                        </a:rPr>
                        <a:t>Slower. A symbolic link contains a path name to the object, which must be resolved to find the object.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1646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latin typeface="Myriad Pro" charset="0"/>
                          <a:ea typeface="Myriad Pro" charset="0"/>
                          <a:cs typeface="Myriad Pro" charset="0"/>
                        </a:rPr>
                        <a:t>Object existence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latin typeface="Myriad Pro" charset="0"/>
                          <a:ea typeface="Myriad Pro" charset="0"/>
                          <a:cs typeface="Myriad Pro" charset="0"/>
                        </a:rPr>
                        <a:t>Required. An object must exist in order to create a hard link to it.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latin typeface="Myriad Pro" charset="0"/>
                          <a:ea typeface="Myriad Pro" charset="0"/>
                          <a:cs typeface="Myriad Pro" charset="0"/>
                        </a:rPr>
                        <a:t>Optional. A symbolic link can be created when the object it refers to does not exist.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1646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latin typeface="Myriad Pro" charset="0"/>
                          <a:ea typeface="Myriad Pro" charset="0"/>
                          <a:cs typeface="Myriad Pro" charset="0"/>
                        </a:rPr>
                        <a:t>Object deletion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latin typeface="Myriad Pro" charset="0"/>
                          <a:ea typeface="Myriad Pro" charset="0"/>
                          <a:cs typeface="Myriad Pro" charset="0"/>
                        </a:rPr>
                        <a:t>Restricted. All hard links to an object must be unlinked (removed) to delete the object.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latin typeface="Myriad Pro" charset="0"/>
                          <a:ea typeface="Myriad Pro" charset="0"/>
                          <a:cs typeface="Myriad Pro" charset="0"/>
                        </a:rPr>
                        <a:t>Unrestricted. An object can be deleted even if there are symbolic links referring to it.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03165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latin typeface="Myriad Pro" charset="0"/>
                          <a:ea typeface="Myriad Pro" charset="0"/>
                          <a:cs typeface="Myriad Pro" charset="0"/>
                        </a:rPr>
                        <a:t>Dynamic objects (attributes change)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latin typeface="Myriad Pro" charset="0"/>
                          <a:ea typeface="Myriad Pro" charset="0"/>
                          <a:cs typeface="Myriad Pro" charset="0"/>
                        </a:rPr>
                        <a:t>Slower. Many of the attributes of an object are stored in each hard link. Changes to a dynamic object, therefore, are slower as the number of hard links to the object increases.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latin typeface="Myriad Pro" charset="0"/>
                          <a:ea typeface="Myriad Pro" charset="0"/>
                          <a:cs typeface="Myriad Pro" charset="0"/>
                        </a:rPr>
                        <a:t>Faster. Changes to a dynamic object are not affected by symbolic links.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2405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latin typeface="Myriad Pro" charset="0"/>
                          <a:ea typeface="Myriad Pro" charset="0"/>
                          <a:cs typeface="Myriad Pro" charset="0"/>
                        </a:rPr>
                        <a:t>Static objects (attributes do not change)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latin typeface="Myriad Pro" charset="0"/>
                          <a:ea typeface="Myriad Pro" charset="0"/>
                          <a:cs typeface="Myriad Pro" charset="0"/>
                        </a:rPr>
                        <a:t>Faster. For a static object, name resolution is the primary performance concern. Name resolution is faster when hard links are used.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latin typeface="Myriad Pro" charset="0"/>
                          <a:ea typeface="Myriad Pro" charset="0"/>
                          <a:cs typeface="Myriad Pro" charset="0"/>
                        </a:rPr>
                        <a:t>Slower. Name resolution is slower when symbolic links are used.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0886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latin typeface="Myriad Pro" charset="0"/>
                          <a:ea typeface="Myriad Pro" charset="0"/>
                          <a:cs typeface="Myriad Pro" charset="0"/>
                        </a:rPr>
                        <a:t>Scope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latin typeface="Myriad Pro" charset="0"/>
                          <a:ea typeface="Myriad Pro" charset="0"/>
                          <a:cs typeface="Myriad Pro" charset="0"/>
                        </a:rPr>
                        <a:t>Restricted. Hard links cannot cross file systems.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0" i="0" dirty="0">
                          <a:latin typeface="Myriad Pro" charset="0"/>
                          <a:ea typeface="Myriad Pro" charset="0"/>
                          <a:cs typeface="Myriad Pro" charset="0"/>
                        </a:rPr>
                        <a:t>Unrestricted. Symbolic links can cross file systems.</a:t>
                      </a:r>
                    </a:p>
                  </a:txBody>
                  <a:tcPr marL="40127" marR="40127" marT="20063" marB="2006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4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Sidebar: Notice the Context Change</a:t>
            </a:r>
            <a:endParaRPr lang="zh-CN" altLang="en-US" dirty="0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96346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800" dirty="0"/>
              <a:t>Another interesting behavior of soft link</a:t>
            </a:r>
          </a:p>
          <a:p>
            <a:pPr lvl="1"/>
            <a:r>
              <a:rPr lang="en-US" altLang="zh-CN" sz="2400" dirty="0"/>
              <a:t>Current directory is “/Scholarly/programs/www”</a:t>
            </a:r>
          </a:p>
          <a:p>
            <a:pPr lvl="1"/>
            <a:r>
              <a:rPr lang="en-US" altLang="zh-CN" sz="2400" dirty="0" smtClean="0"/>
              <a:t>This directory </a:t>
            </a:r>
            <a:r>
              <a:rPr lang="en-US" altLang="zh-CN" sz="2400" dirty="0"/>
              <a:t>contains a soft link</a:t>
            </a:r>
          </a:p>
          <a:p>
            <a:pPr lvl="2"/>
            <a:r>
              <a:rPr lang="en-US" altLang="zh-CN" sz="2000" dirty="0"/>
              <a:t>“</a:t>
            </a:r>
            <a:r>
              <a:rPr lang="en-US" altLang="zh-CN" sz="2000" dirty="0" smtClean="0"/>
              <a:t>CSE-</a:t>
            </a:r>
            <a:r>
              <a:rPr lang="en-US" altLang="zh-CN" sz="2000" dirty="0"/>
              <a:t>web” -&gt; “Scholarly/programs/www”</a:t>
            </a:r>
          </a:p>
          <a:p>
            <a:pPr lvl="1"/>
            <a:r>
              <a:rPr lang="en-US" altLang="zh-CN" sz="2400" dirty="0"/>
              <a:t>Run following commands</a:t>
            </a:r>
          </a:p>
          <a:p>
            <a:pPr lvl="2"/>
            <a:r>
              <a:rPr lang="en-US" altLang="zh-CN" sz="2000" dirty="0" smtClean="0"/>
              <a:t>cd CSE-web</a:t>
            </a:r>
            <a:endParaRPr lang="en-US" altLang="zh-CN" sz="2000" dirty="0"/>
          </a:p>
          <a:p>
            <a:pPr lvl="2"/>
            <a:r>
              <a:rPr lang="en-US" altLang="zh-CN" sz="2000" dirty="0" smtClean="0"/>
              <a:t>cd ..</a:t>
            </a:r>
            <a:endParaRPr lang="en-US" altLang="zh-CN" sz="2000" dirty="0"/>
          </a:p>
          <a:p>
            <a:pPr lvl="1"/>
            <a:r>
              <a:rPr lang="en-US" altLang="zh-CN" dirty="0"/>
              <a:t>What is the current directory</a:t>
            </a:r>
            <a:r>
              <a:rPr lang="en-US" altLang="zh-CN" dirty="0" smtClean="0"/>
              <a:t>? Why?</a:t>
            </a:r>
            <a:endParaRPr lang="en-US" altLang="zh-CN" dirty="0"/>
          </a:p>
          <a:p>
            <a:pPr lvl="2"/>
            <a:r>
              <a:rPr lang="en-US" altLang="zh-CN" sz="2000" dirty="0"/>
              <a:t>“..” is resolved in </a:t>
            </a:r>
            <a:r>
              <a:rPr lang="en-US" altLang="zh-CN" sz="2000" dirty="0" smtClean="0"/>
              <a:t>a </a:t>
            </a:r>
            <a:r>
              <a:rPr lang="en-US" altLang="zh-CN" sz="2000" dirty="0"/>
              <a:t>new default </a:t>
            </a:r>
            <a:r>
              <a:rPr lang="en-US" altLang="zh-CN" sz="2000" dirty="0" smtClean="0"/>
              <a:t>context: by bash, not by file system</a:t>
            </a:r>
            <a:endParaRPr lang="zh-CN" altLang="en-US" sz="2000" dirty="0"/>
          </a:p>
        </p:txBody>
      </p:sp>
      <p:sp>
        <p:nvSpPr>
          <p:cNvPr id="4710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0C1C636-4DAD-1A48-A401-D750A9E59F4A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11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66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Summary of File System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7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Layers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kumimoji="1" lang="en-US" altLang="zh-CN" sz="2400" dirty="0" smtClean="0"/>
              <a:t>File name is not part of a file (neither </a:t>
            </a:r>
            <a:r>
              <a:rPr kumimoji="1" lang="en-US" altLang="zh-CN" sz="2400" i="1" dirty="0" smtClean="0"/>
              <a:t>data</a:t>
            </a:r>
            <a:r>
              <a:rPr kumimoji="1" lang="en-US" altLang="zh-CN" sz="2400" dirty="0" smtClean="0"/>
              <a:t> nor </a:t>
            </a:r>
            <a:r>
              <a:rPr kumimoji="1" lang="en-US" altLang="zh-CN" sz="2400" i="1" dirty="0" smtClean="0"/>
              <a:t>metadata</a:t>
            </a:r>
            <a:r>
              <a:rPr kumimoji="1" lang="en-US" altLang="zh-CN" sz="2400" dirty="0" smtClean="0"/>
              <a:t>!)</a:t>
            </a:r>
          </a:p>
          <a:p>
            <a:pPr lvl="1"/>
            <a:r>
              <a:rPr kumimoji="1" lang="en-US" altLang="zh-CN" sz="1800" dirty="0" smtClean="0"/>
              <a:t>Name is </a:t>
            </a:r>
            <a:r>
              <a:rPr kumimoji="1" lang="en-US" altLang="zh-CN" sz="1800" b="1" dirty="0" smtClean="0">
                <a:solidFill>
                  <a:srgbClr val="0096FF"/>
                </a:solidFill>
              </a:rPr>
              <a:t>not</a:t>
            </a:r>
            <a:r>
              <a:rPr kumimoji="1" lang="en-US" altLang="zh-CN" sz="1800" dirty="0" smtClean="0"/>
              <a:t> a part of an </a:t>
            </a:r>
            <a:r>
              <a:rPr kumimoji="1" lang="en-US" altLang="zh-CN" sz="1800" dirty="0" err="1" smtClean="0"/>
              <a:t>inode</a:t>
            </a:r>
            <a:endParaRPr kumimoji="1" lang="en-US" altLang="zh-CN" sz="1800" dirty="0" smtClean="0"/>
          </a:p>
          <a:p>
            <a:pPr lvl="1"/>
            <a:r>
              <a:rPr kumimoji="1" lang="en-US" altLang="zh-CN" sz="1800" dirty="0" smtClean="0"/>
              <a:t>Name is actually the data of a directory</a:t>
            </a:r>
          </a:p>
          <a:p>
            <a:pPr lvl="1"/>
            <a:r>
              <a:rPr kumimoji="1" lang="en-US" altLang="zh-CN" sz="1800" dirty="0" smtClean="0"/>
              <a:t>An </a:t>
            </a:r>
            <a:r>
              <a:rPr kumimoji="1" lang="en-US" altLang="zh-CN" sz="1800" dirty="0" err="1" smtClean="0"/>
              <a:t>inode</a:t>
            </a:r>
            <a:r>
              <a:rPr kumimoji="1" lang="en-US" altLang="zh-CN" sz="1800" dirty="0" smtClean="0"/>
              <a:t> can have several names (hard LINK)</a:t>
            </a:r>
          </a:p>
          <a:p>
            <a:pPr>
              <a:spcBef>
                <a:spcPts val="1368"/>
              </a:spcBef>
            </a:pPr>
            <a:r>
              <a:rPr kumimoji="1" lang="en-US" altLang="zh-CN" sz="2400" dirty="0" smtClean="0"/>
              <a:t>Hard links are equal</a:t>
            </a:r>
          </a:p>
          <a:p>
            <a:pPr lvl="1"/>
            <a:r>
              <a:rPr kumimoji="1" lang="en-US" altLang="zh-CN" sz="1800" dirty="0" smtClean="0"/>
              <a:t>If a file has two names, both are links (instead of a link and a name)</a:t>
            </a:r>
          </a:p>
          <a:p>
            <a:pPr>
              <a:spcBef>
                <a:spcPts val="1368"/>
              </a:spcBef>
            </a:pPr>
            <a:r>
              <a:rPr kumimoji="1" lang="en-US" altLang="zh-CN" sz="2400" dirty="0"/>
              <a:t>Directory </a:t>
            </a:r>
            <a:r>
              <a:rPr kumimoji="1" lang="en-US" altLang="zh-CN" sz="2400" dirty="0" smtClean="0"/>
              <a:t>size </a:t>
            </a:r>
            <a:r>
              <a:rPr kumimoji="1" lang="en-US" altLang="zh-CN" sz="2400" dirty="0"/>
              <a:t>is </a:t>
            </a:r>
            <a:r>
              <a:rPr kumimoji="1" lang="en-US" altLang="zh-CN" sz="2400" dirty="0" smtClean="0"/>
              <a:t>small</a:t>
            </a:r>
            <a:endParaRPr kumimoji="1" lang="en-US" altLang="zh-CN" sz="2400" dirty="0"/>
          </a:p>
          <a:p>
            <a:pPr lvl="1"/>
            <a:r>
              <a:rPr kumimoji="1" lang="en-US" altLang="zh-CN" sz="1800" dirty="0" smtClean="0"/>
              <a:t>Only mapping from name to </a:t>
            </a:r>
            <a:r>
              <a:rPr kumimoji="1" lang="en-US" altLang="zh-CN" sz="1800" dirty="0" err="1" smtClean="0"/>
              <a:t>inode</a:t>
            </a:r>
            <a:r>
              <a:rPr kumimoji="1" lang="en-US" altLang="zh-CN" sz="1800" dirty="0" smtClean="0"/>
              <a:t> number</a:t>
            </a:r>
          </a:p>
          <a:p>
            <a:pPr lvl="1"/>
            <a:r>
              <a:rPr kumimoji="1" lang="en-US" altLang="zh-CN" sz="1800" dirty="0" smtClean="0"/>
              <a:t>“Folder” is somewhat misleading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67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File system API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41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Implementing the </a:t>
            </a:r>
            <a:r>
              <a:rPr kumimoji="1" lang="en-US" altLang="zh-CN" dirty="0" smtClean="0"/>
              <a:t>File System </a:t>
            </a:r>
            <a:r>
              <a:rPr kumimoji="1" lang="en-US" altLang="zh-CN" dirty="0"/>
              <a:t>API</a:t>
            </a:r>
            <a:endParaRPr kumimoji="1" lang="zh-CN" altLang="en-US" dirty="0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CN" dirty="0" smtClean="0"/>
              <a:t>API</a:t>
            </a:r>
            <a:endParaRPr lang="en-US" altLang="zh-CN" dirty="0"/>
          </a:p>
          <a:p>
            <a:pPr lvl="1"/>
            <a:r>
              <a:rPr lang="en-US" altLang="zh-CN" dirty="0"/>
              <a:t>CHDIR, MKDIR</a:t>
            </a:r>
          </a:p>
          <a:p>
            <a:pPr lvl="1"/>
            <a:r>
              <a:rPr lang="en-US" altLang="zh-CN" dirty="0" smtClean="0"/>
              <a:t>CREAT, LINK</a:t>
            </a:r>
            <a:r>
              <a:rPr lang="en-US" altLang="zh-CN" dirty="0"/>
              <a:t>, UNLINK, RENAME</a:t>
            </a:r>
          </a:p>
          <a:p>
            <a:pPr lvl="1"/>
            <a:r>
              <a:rPr lang="en-US" altLang="zh-CN" dirty="0"/>
              <a:t>SYMLINK</a:t>
            </a:r>
          </a:p>
          <a:p>
            <a:pPr lvl="1"/>
            <a:r>
              <a:rPr lang="en-US" altLang="zh-CN" dirty="0"/>
              <a:t>MOUNT, UNMOUNT</a:t>
            </a:r>
          </a:p>
          <a:p>
            <a:pPr lvl="1"/>
            <a:r>
              <a:rPr lang="en-US" altLang="zh-CN" dirty="0" smtClean="0"/>
              <a:t>OPEN</a:t>
            </a:r>
            <a:r>
              <a:rPr lang="en-US" altLang="zh-CN" dirty="0"/>
              <a:t>, READ, WRITE, CLOSE</a:t>
            </a:r>
          </a:p>
          <a:p>
            <a:pPr lvl="1"/>
            <a:r>
              <a:rPr lang="en-US" altLang="zh-CN" dirty="0" smtClean="0"/>
              <a:t>SYNC</a:t>
            </a:r>
          </a:p>
          <a:p>
            <a:r>
              <a:rPr lang="en-US" altLang="zh-CN" dirty="0" smtClean="0"/>
              <a:t>Implemented as </a:t>
            </a:r>
            <a:r>
              <a:rPr lang="en-US" altLang="zh-CN" b="1" dirty="0" smtClean="0">
                <a:solidFill>
                  <a:srgbClr val="0096FF"/>
                </a:solidFill>
              </a:rPr>
              <a:t>system calls </a:t>
            </a:r>
            <a:r>
              <a:rPr lang="en-US" altLang="zh-CN" dirty="0" smtClean="0"/>
              <a:t>to user applications</a:t>
            </a:r>
          </a:p>
          <a:p>
            <a:pPr lvl="1"/>
            <a:r>
              <a:rPr lang="en-US" altLang="zh-CN" dirty="0" smtClean="0"/>
              <a:t>Kernel has many sets of function pointers implementing the API</a:t>
            </a:r>
          </a:p>
          <a:p>
            <a:pPr lvl="1"/>
            <a:r>
              <a:rPr lang="en-US" altLang="zh-CN" dirty="0" smtClean="0"/>
              <a:t>Each set is specific to a FS (chose at mount point)</a:t>
            </a:r>
            <a:endParaRPr lang="en-US" altLang="zh-CN" dirty="0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A038C7A-4AB2-0B47-9F6F-D1F5109ACEE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95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6" y="2281436"/>
            <a:ext cx="3171825" cy="25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</a:t>
            </a:r>
            <a:r>
              <a:rPr kumimoji="1" lang="en-US" altLang="zh-CN" dirty="0" smtClean="0"/>
              <a:t>Meta-data</a:t>
            </a:r>
            <a:endParaRPr kumimoji="1" lang="zh-CN" altLang="en-US" dirty="0"/>
          </a:p>
        </p:txBody>
      </p:sp>
      <p:sp>
        <p:nvSpPr>
          <p:cNvPr id="5018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Owner ID</a:t>
            </a:r>
          </a:p>
          <a:p>
            <a:pPr lvl="1"/>
            <a:r>
              <a:rPr lang="en-US" altLang="zh-CN" sz="1800" dirty="0"/>
              <a:t>User ID and group ID that own this </a:t>
            </a:r>
            <a:r>
              <a:rPr lang="en-US" altLang="zh-CN" sz="1800" dirty="0" err="1"/>
              <a:t>inode</a:t>
            </a:r>
            <a:endParaRPr lang="en-US" altLang="zh-CN" sz="1800" dirty="0"/>
          </a:p>
          <a:p>
            <a:r>
              <a:rPr lang="en-US" altLang="zh-CN" sz="2000" dirty="0"/>
              <a:t>Types of permission</a:t>
            </a:r>
          </a:p>
          <a:p>
            <a:pPr lvl="1"/>
            <a:r>
              <a:rPr lang="en-US" altLang="zh-CN" sz="1800" dirty="0"/>
              <a:t>Owner, group, other</a:t>
            </a:r>
          </a:p>
          <a:p>
            <a:pPr lvl="1"/>
            <a:r>
              <a:rPr lang="en-US" altLang="zh-CN" sz="1800" dirty="0"/>
              <a:t>Read, write, execute</a:t>
            </a:r>
          </a:p>
          <a:p>
            <a:r>
              <a:rPr lang="en-US" altLang="zh-CN" sz="2000" dirty="0"/>
              <a:t>Time stamps</a:t>
            </a:r>
          </a:p>
          <a:p>
            <a:pPr lvl="1"/>
            <a:r>
              <a:rPr lang="en-US" altLang="zh-CN" sz="1800" dirty="0"/>
              <a:t>Last access (by </a:t>
            </a:r>
            <a:r>
              <a:rPr lang="en-US" altLang="zh-CN" sz="1800" dirty="0" smtClean="0"/>
              <a:t>READ)</a:t>
            </a:r>
            <a:endParaRPr lang="en-US" altLang="zh-CN" sz="1800" dirty="0"/>
          </a:p>
          <a:p>
            <a:pPr lvl="1"/>
            <a:r>
              <a:rPr lang="en-US" altLang="zh-CN" sz="1800" dirty="0"/>
              <a:t>Last modification (by WRITE)</a:t>
            </a:r>
          </a:p>
          <a:p>
            <a:pPr lvl="1"/>
            <a:r>
              <a:rPr lang="en-US" altLang="zh-CN" sz="1800" dirty="0"/>
              <a:t>Last change of </a:t>
            </a:r>
            <a:r>
              <a:rPr lang="en-US" altLang="zh-CN" sz="1800" dirty="0" err="1"/>
              <a:t>inode</a:t>
            </a:r>
            <a:r>
              <a:rPr lang="en-US" altLang="zh-CN" sz="1800" dirty="0"/>
              <a:t> (by LINK)</a:t>
            </a:r>
          </a:p>
          <a:p>
            <a:pPr lvl="1"/>
            <a:endParaRPr lang="zh-CN" altLang="en-US" sz="1800" dirty="0"/>
          </a:p>
        </p:txBody>
      </p:sp>
      <p:sp>
        <p:nvSpPr>
          <p:cNvPr id="5018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53C3BC-E2E4-5345-BAE8-9F86872ADFE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50182" name="矩形 4"/>
          <p:cNvSpPr>
            <a:spLocks noChangeArrowheads="1"/>
          </p:cNvSpPr>
          <p:nvPr/>
        </p:nvSpPr>
        <p:spPr bwMode="auto">
          <a:xfrm>
            <a:off x="5972175" y="3464123"/>
            <a:ext cx="1828800" cy="1397000"/>
          </a:xfrm>
          <a:prstGeom prst="rect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60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OPEN A</a:t>
            </a:r>
            <a:r>
              <a:rPr kumimoji="1" lang="en-US" altLang="zh-CN" dirty="0" smtClean="0"/>
              <a:t> File</a:t>
            </a:r>
            <a:endParaRPr kumimoji="1" lang="zh-CN" altLang="en-US" dirty="0"/>
          </a:p>
        </p:txBody>
      </p:sp>
      <p:sp>
        <p:nvSpPr>
          <p:cNvPr id="5120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Check user’s permission</a:t>
            </a:r>
          </a:p>
          <a:p>
            <a:r>
              <a:rPr lang="en-US" altLang="zh-CN" dirty="0"/>
              <a:t>Update last access time</a:t>
            </a:r>
          </a:p>
          <a:p>
            <a:r>
              <a:rPr lang="en-US" altLang="zh-CN" dirty="0"/>
              <a:t>Return a short name for a file</a:t>
            </a:r>
          </a:p>
          <a:p>
            <a:pPr lvl="1"/>
            <a:r>
              <a:rPr lang="en-US" altLang="zh-CN" dirty="0" smtClean="0"/>
              <a:t>File descriptor</a:t>
            </a:r>
            <a:r>
              <a:rPr lang="zh-CN" altLang="en-US" dirty="0" smtClean="0"/>
              <a:t> </a:t>
            </a:r>
            <a:r>
              <a:rPr lang="en-US" altLang="zh-CN" dirty="0" smtClean="0"/>
              <a:t>(</a:t>
            </a:r>
            <a:r>
              <a:rPr lang="en-US" altLang="zh-CN" b="1" dirty="0" err="1" smtClean="0">
                <a:solidFill>
                  <a:srgbClr val="0096FF"/>
                </a:solidFill>
              </a:rPr>
              <a:t>fd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Used by </a:t>
            </a:r>
            <a:r>
              <a:rPr lang="en-US" altLang="zh-CN" b="1" dirty="0"/>
              <a:t>READ</a:t>
            </a:r>
            <a:r>
              <a:rPr lang="en-US" altLang="zh-CN" dirty="0"/>
              <a:t>, </a:t>
            </a:r>
            <a:r>
              <a:rPr lang="en-US" altLang="zh-CN" b="1" dirty="0"/>
              <a:t>WRITE</a:t>
            </a:r>
            <a:r>
              <a:rPr lang="en-US" altLang="zh-CN" dirty="0"/>
              <a:t>, </a:t>
            </a:r>
            <a:r>
              <a:rPr lang="en-US" altLang="zh-CN" b="1" dirty="0" smtClean="0"/>
              <a:t>CLOSE</a:t>
            </a:r>
            <a:r>
              <a:rPr lang="en-US" altLang="zh-CN" dirty="0" smtClean="0"/>
              <a:t>,</a:t>
            </a:r>
            <a:r>
              <a:rPr lang="zh-CN" altLang="en-US" dirty="0" smtClean="0"/>
              <a:t> </a:t>
            </a:r>
            <a:r>
              <a:rPr lang="en-US" altLang="zh-CN" dirty="0" smtClean="0"/>
              <a:t>etc.</a:t>
            </a:r>
            <a:endParaRPr lang="en-US" altLang="zh-CN" dirty="0"/>
          </a:p>
        </p:txBody>
      </p:sp>
      <p:sp>
        <p:nvSpPr>
          <p:cNvPr id="5120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CEF0D2-A51D-B64B-9A73-39A59E086253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16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62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</a:t>
            </a:r>
            <a:r>
              <a:rPr kumimoji="1" lang="en-US" altLang="zh-CN" dirty="0" smtClean="0"/>
              <a:t>Descriptor</a:t>
            </a:r>
            <a:endParaRPr kumimoji="1" lang="zh-CN" altLang="en-US" dirty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Each process starts with three open files</a:t>
            </a:r>
          </a:p>
          <a:p>
            <a:pPr lvl="1"/>
            <a:r>
              <a:rPr lang="en-US" altLang="zh-CN" sz="2000" dirty="0"/>
              <a:t>Standard in: </a:t>
            </a:r>
            <a:r>
              <a:rPr lang="en-US" altLang="zh-CN" sz="2000" b="1" dirty="0" err="1">
                <a:solidFill>
                  <a:srgbClr val="0096FF"/>
                </a:solidFill>
              </a:rPr>
              <a:t>fd</a:t>
            </a:r>
            <a:r>
              <a:rPr lang="en-US" altLang="zh-CN" sz="2000" b="1" dirty="0">
                <a:solidFill>
                  <a:srgbClr val="0096FF"/>
                </a:solidFill>
              </a:rPr>
              <a:t> = </a:t>
            </a:r>
            <a:r>
              <a:rPr lang="en-US" altLang="zh-CN" sz="2000" b="1" dirty="0" smtClean="0">
                <a:solidFill>
                  <a:srgbClr val="0096FF"/>
                </a:solidFill>
              </a:rPr>
              <a:t>0</a:t>
            </a:r>
            <a:r>
              <a:rPr lang="en-US" altLang="zh-CN" sz="2000" dirty="0" smtClean="0"/>
              <a:t>,</a:t>
            </a:r>
            <a:r>
              <a:rPr lang="zh-CN" altLang="en-US" sz="2000" dirty="0" smtClean="0"/>
              <a:t> </a:t>
            </a:r>
            <a:r>
              <a:rPr lang="en-US" altLang="zh-CN" sz="2000" dirty="0"/>
              <a:t>s</a:t>
            </a:r>
            <a:r>
              <a:rPr lang="en-US" altLang="zh-CN" sz="2000" dirty="0" smtClean="0"/>
              <a:t>tandard </a:t>
            </a:r>
            <a:r>
              <a:rPr lang="en-US" altLang="zh-CN" sz="2000" dirty="0"/>
              <a:t>out: </a:t>
            </a:r>
            <a:r>
              <a:rPr lang="en-US" altLang="zh-CN" sz="2000" b="1" dirty="0" err="1">
                <a:solidFill>
                  <a:srgbClr val="0096FF"/>
                </a:solidFill>
              </a:rPr>
              <a:t>fd</a:t>
            </a:r>
            <a:r>
              <a:rPr lang="en-US" altLang="zh-CN" sz="2000" b="1" dirty="0">
                <a:solidFill>
                  <a:srgbClr val="0096FF"/>
                </a:solidFill>
              </a:rPr>
              <a:t> = </a:t>
            </a:r>
            <a:r>
              <a:rPr lang="en-US" altLang="zh-CN" sz="2000" b="1" dirty="0" smtClean="0">
                <a:solidFill>
                  <a:srgbClr val="0096FF"/>
                </a:solidFill>
              </a:rPr>
              <a:t>1</a:t>
            </a:r>
            <a:r>
              <a:rPr lang="en-US" altLang="zh-CN" sz="2000" dirty="0" smtClean="0"/>
              <a:t>,</a:t>
            </a:r>
            <a:r>
              <a:rPr lang="zh-CN" altLang="en-US" sz="2000" dirty="0" smtClean="0"/>
              <a:t> </a:t>
            </a:r>
            <a:r>
              <a:rPr lang="en-US" altLang="zh-CN" sz="2000" dirty="0"/>
              <a:t>s</a:t>
            </a:r>
            <a:r>
              <a:rPr lang="en-US" altLang="zh-CN" sz="2000" dirty="0" smtClean="0"/>
              <a:t>tandard </a:t>
            </a:r>
            <a:r>
              <a:rPr lang="en-US" altLang="zh-CN" sz="2000" dirty="0"/>
              <a:t>error: </a:t>
            </a:r>
            <a:r>
              <a:rPr lang="en-US" altLang="zh-CN" sz="2000" b="1" dirty="0" err="1">
                <a:solidFill>
                  <a:srgbClr val="0096FF"/>
                </a:solidFill>
              </a:rPr>
              <a:t>fd</a:t>
            </a:r>
            <a:r>
              <a:rPr lang="en-US" altLang="zh-CN" sz="2000" b="1" dirty="0">
                <a:solidFill>
                  <a:srgbClr val="0096FF"/>
                </a:solidFill>
              </a:rPr>
              <a:t> = 2</a:t>
            </a:r>
          </a:p>
          <a:p>
            <a:r>
              <a:rPr lang="en-US" altLang="zh-CN" sz="2400" dirty="0"/>
              <a:t>Can also use </a:t>
            </a:r>
            <a:r>
              <a:rPr lang="en-US" altLang="zh-CN" sz="2400" dirty="0" err="1"/>
              <a:t>fd</a:t>
            </a:r>
            <a:r>
              <a:rPr lang="en-US" altLang="zh-CN" sz="2400" dirty="0"/>
              <a:t> to name opened </a:t>
            </a:r>
            <a:r>
              <a:rPr lang="en-US" altLang="zh-CN" sz="2400" b="1" dirty="0">
                <a:solidFill>
                  <a:srgbClr val="0096FF"/>
                </a:solidFill>
              </a:rPr>
              <a:t>devices</a:t>
            </a:r>
          </a:p>
          <a:p>
            <a:pPr lvl="1"/>
            <a:r>
              <a:rPr lang="en-US" altLang="zh-CN" sz="2000" dirty="0"/>
              <a:t>Keyboard, display, etc.</a:t>
            </a:r>
          </a:p>
          <a:p>
            <a:pPr lvl="1"/>
            <a:r>
              <a:rPr lang="en-US" altLang="zh-CN" sz="2000" dirty="0"/>
              <a:t>Allow a designer not to worry about input/output</a:t>
            </a:r>
          </a:p>
          <a:p>
            <a:pPr lvl="2"/>
            <a:r>
              <a:rPr lang="en-US" altLang="zh-CN" sz="1800" dirty="0"/>
              <a:t>Just read from </a:t>
            </a:r>
            <a:r>
              <a:rPr lang="en-US" altLang="zh-CN" sz="1800" b="1" dirty="0" err="1">
                <a:solidFill>
                  <a:srgbClr val="0096FF"/>
                </a:solidFill>
              </a:rPr>
              <a:t>fd</a:t>
            </a:r>
            <a:r>
              <a:rPr lang="en-US" altLang="zh-CN" sz="1800" b="1" dirty="0">
                <a:solidFill>
                  <a:srgbClr val="0096FF"/>
                </a:solidFill>
              </a:rPr>
              <a:t> 0</a:t>
            </a:r>
            <a:r>
              <a:rPr lang="en-US" altLang="zh-CN" sz="1800" dirty="0"/>
              <a:t> and write to </a:t>
            </a:r>
            <a:r>
              <a:rPr lang="en-US" altLang="zh-CN" sz="1800" b="1" dirty="0" err="1">
                <a:solidFill>
                  <a:srgbClr val="0096FF"/>
                </a:solidFill>
              </a:rPr>
              <a:t>fd</a:t>
            </a:r>
            <a:r>
              <a:rPr lang="en-US" altLang="zh-CN" sz="1800" b="1" dirty="0">
                <a:solidFill>
                  <a:srgbClr val="0096FF"/>
                </a:solidFill>
              </a:rPr>
              <a:t> 1</a:t>
            </a:r>
          </a:p>
          <a:p>
            <a:r>
              <a:rPr lang="en-US" altLang="zh-CN" sz="2400" dirty="0"/>
              <a:t>Each process has its own </a:t>
            </a:r>
            <a:r>
              <a:rPr lang="en-US" altLang="zh-CN" sz="2400" u="sng" dirty="0" err="1"/>
              <a:t>fd</a:t>
            </a:r>
            <a:r>
              <a:rPr lang="en-US" altLang="zh-CN" sz="2400" u="sng" dirty="0"/>
              <a:t> name space</a:t>
            </a:r>
            <a:endParaRPr lang="zh-CN" altLang="en-US" sz="2400" u="sng" dirty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C0A1CE4-DDA1-5441-810F-C6EBE5AB38CF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58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</a:t>
            </a:r>
            <a:r>
              <a:rPr kumimoji="1" lang="en-US" altLang="zh-CN" dirty="0" smtClean="0"/>
              <a:t>Cursor</a:t>
            </a:r>
            <a:endParaRPr kumimoji="1" lang="zh-CN" altLang="en-US" dirty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/>
              <a:t>File cursor</a:t>
            </a:r>
          </a:p>
          <a:p>
            <a:pPr lvl="1"/>
            <a:r>
              <a:rPr lang="en-US" altLang="zh-CN" dirty="0"/>
              <a:t>Keep track of operation position within a </a:t>
            </a:r>
            <a:r>
              <a:rPr lang="en-US" altLang="zh-CN" dirty="0" smtClean="0"/>
              <a:t>file</a:t>
            </a:r>
          </a:p>
          <a:p>
            <a:pPr lvl="1"/>
            <a:r>
              <a:rPr lang="en-US" altLang="zh-CN" dirty="0" smtClean="0"/>
              <a:t>Can be changed by </a:t>
            </a:r>
            <a:r>
              <a:rPr lang="en-US" altLang="zh-CN" b="1" dirty="0" smtClean="0"/>
              <a:t>SEEK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opeartion</a:t>
            </a:r>
            <a:endParaRPr lang="en-US" altLang="zh-CN" dirty="0"/>
          </a:p>
          <a:p>
            <a:r>
              <a:rPr lang="en-US" altLang="zh-CN" dirty="0" smtClean="0"/>
              <a:t>Case-1: </a:t>
            </a:r>
            <a:r>
              <a:rPr lang="en-US" altLang="zh-CN" dirty="0" smtClean="0">
                <a:solidFill>
                  <a:srgbClr val="0096FF"/>
                </a:solidFill>
              </a:rPr>
              <a:t>Sharing file cursor</a:t>
            </a:r>
            <a:endParaRPr lang="en-US" altLang="zh-CN" dirty="0">
              <a:solidFill>
                <a:srgbClr val="0096FF"/>
              </a:solidFill>
            </a:endParaRPr>
          </a:p>
          <a:p>
            <a:pPr lvl="1"/>
            <a:r>
              <a:rPr lang="en-US" altLang="zh-CN" dirty="0"/>
              <a:t>Parent passes its </a:t>
            </a:r>
            <a:r>
              <a:rPr lang="en-US" altLang="zh-CN" dirty="0" err="1"/>
              <a:t>fd</a:t>
            </a:r>
            <a:r>
              <a:rPr lang="en-US" altLang="zh-CN" dirty="0"/>
              <a:t> to its child</a:t>
            </a:r>
          </a:p>
          <a:p>
            <a:pPr lvl="2"/>
            <a:r>
              <a:rPr lang="en-US" altLang="zh-CN" sz="2000" dirty="0"/>
              <a:t>In UNIX, child inherits all open </a:t>
            </a:r>
            <a:r>
              <a:rPr lang="en-US" altLang="zh-CN" sz="2000" dirty="0" err="1"/>
              <a:t>fds</a:t>
            </a:r>
            <a:r>
              <a:rPr lang="en-US" altLang="zh-CN" sz="2000" dirty="0"/>
              <a:t> from its parent</a:t>
            </a:r>
          </a:p>
          <a:p>
            <a:pPr lvl="1"/>
            <a:r>
              <a:rPr lang="en-US" altLang="zh-CN" dirty="0"/>
              <a:t>Allow parent and child to share </a:t>
            </a:r>
            <a:r>
              <a:rPr lang="en-US" altLang="zh-CN" dirty="0" smtClean="0"/>
              <a:t>an </a:t>
            </a:r>
            <a:r>
              <a:rPr lang="en-US" altLang="zh-CN" dirty="0"/>
              <a:t>output file</a:t>
            </a:r>
          </a:p>
          <a:p>
            <a:r>
              <a:rPr lang="en-US" altLang="zh-CN" dirty="0" smtClean="0"/>
              <a:t>Case-2: </a:t>
            </a:r>
            <a:r>
              <a:rPr lang="en-US" altLang="zh-CN" dirty="0" smtClean="0">
                <a:solidFill>
                  <a:srgbClr val="0096FF"/>
                </a:solidFill>
              </a:rPr>
              <a:t>Not </a:t>
            </a:r>
            <a:r>
              <a:rPr lang="en-US" altLang="zh-CN" dirty="0">
                <a:solidFill>
                  <a:srgbClr val="0096FF"/>
                </a:solidFill>
              </a:rPr>
              <a:t>sharing </a:t>
            </a:r>
            <a:r>
              <a:rPr lang="en-US" altLang="zh-CN" dirty="0" smtClean="0">
                <a:solidFill>
                  <a:srgbClr val="0096FF"/>
                </a:solidFill>
              </a:rPr>
              <a:t>file cursor</a:t>
            </a:r>
            <a:endParaRPr lang="en-US" altLang="zh-CN" dirty="0">
              <a:solidFill>
                <a:srgbClr val="0096FF"/>
              </a:solidFill>
            </a:endParaRPr>
          </a:p>
          <a:p>
            <a:pPr lvl="1"/>
            <a:r>
              <a:rPr lang="en-US" altLang="zh-CN" dirty="0"/>
              <a:t>Two processes open the same file</a:t>
            </a:r>
          </a:p>
          <a:p>
            <a:pPr lvl="2"/>
            <a:endParaRPr lang="zh-CN" altLang="en-US" sz="2000" dirty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67BDB8C-2347-FB47-A6E7-D362F98CD574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18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58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err="1"/>
              <a:t>fd_table</a:t>
            </a:r>
            <a:r>
              <a:rPr kumimoji="1" lang="en-US" altLang="zh-CN" dirty="0"/>
              <a:t> &amp; </a:t>
            </a:r>
            <a:r>
              <a:rPr kumimoji="1" lang="en-US" altLang="zh-CN" dirty="0" err="1"/>
              <a:t>file_table</a:t>
            </a:r>
            <a:endParaRPr kumimoji="1" lang="zh-CN" altLang="en-US" dirty="0"/>
          </a:p>
        </p:txBody>
      </p:sp>
      <p:sp>
        <p:nvSpPr>
          <p:cNvPr id="54275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One </a:t>
            </a:r>
            <a:r>
              <a:rPr lang="en-US" altLang="zh-CN" b="1" dirty="0" err="1">
                <a:solidFill>
                  <a:srgbClr val="0096FF"/>
                </a:solidFill>
              </a:rPr>
              <a:t>file_table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for the whole system</a:t>
            </a:r>
          </a:p>
          <a:p>
            <a:pPr lvl="1"/>
            <a:r>
              <a:rPr lang="en-US" altLang="zh-CN" dirty="0"/>
              <a:t>Records information for opened files</a:t>
            </a:r>
          </a:p>
          <a:p>
            <a:pPr lvl="1"/>
            <a:r>
              <a:rPr lang="en-US" altLang="zh-CN" dirty="0" err="1" smtClean="0"/>
              <a:t>inode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num</a:t>
            </a:r>
            <a:r>
              <a:rPr lang="en-US" altLang="zh-CN" dirty="0" smtClean="0"/>
              <a:t>, </a:t>
            </a:r>
            <a:r>
              <a:rPr lang="en-US" altLang="zh-CN" dirty="0"/>
              <a:t>file cursor, </a:t>
            </a:r>
            <a:r>
              <a:rPr lang="en-US" altLang="zh-CN" dirty="0" err="1" smtClean="0"/>
              <a:t>ref_count</a:t>
            </a:r>
            <a:r>
              <a:rPr lang="en-US" altLang="zh-CN" dirty="0" smtClean="0"/>
              <a:t> </a:t>
            </a:r>
            <a:r>
              <a:rPr lang="en-US" altLang="zh-CN" dirty="0"/>
              <a:t>of opening processes</a:t>
            </a:r>
          </a:p>
          <a:p>
            <a:pPr lvl="1"/>
            <a:r>
              <a:rPr lang="en-US" altLang="zh-CN" dirty="0"/>
              <a:t>Children can share the cursor with their parent</a:t>
            </a:r>
          </a:p>
          <a:p>
            <a:r>
              <a:rPr lang="en-US" altLang="zh-CN" dirty="0"/>
              <a:t>One </a:t>
            </a:r>
            <a:r>
              <a:rPr lang="en-US" altLang="zh-CN" b="1" dirty="0" err="1">
                <a:solidFill>
                  <a:srgbClr val="0096FF"/>
                </a:solidFill>
              </a:rPr>
              <a:t>fd_table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for each process</a:t>
            </a:r>
          </a:p>
          <a:p>
            <a:pPr lvl="1"/>
            <a:r>
              <a:rPr lang="en-US" altLang="zh-CN" dirty="0"/>
              <a:t>Records mapping of </a:t>
            </a:r>
            <a:r>
              <a:rPr lang="en-US" altLang="zh-CN" b="1" dirty="0" err="1">
                <a:solidFill>
                  <a:srgbClr val="0096FF"/>
                </a:solidFill>
              </a:rPr>
              <a:t>fd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to index of the </a:t>
            </a:r>
            <a:r>
              <a:rPr lang="en-US" altLang="zh-CN" b="1" dirty="0" err="1">
                <a:solidFill>
                  <a:srgbClr val="0096FF"/>
                </a:solidFill>
              </a:rPr>
              <a:t>file_table</a:t>
            </a:r>
            <a:r>
              <a:rPr lang="en-US" altLang="zh-CN" b="1" dirty="0">
                <a:solidFill>
                  <a:srgbClr val="0096FF"/>
                </a:solidFill>
              </a:rPr>
              <a:t> </a:t>
            </a:r>
            <a:endParaRPr lang="zh-CN" altLang="en-US" b="1" dirty="0">
              <a:solidFill>
                <a:srgbClr val="0096FF"/>
              </a:solidFill>
            </a:endParaRPr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8D140E2-2B87-B74B-B26F-2DA50DAEC8AA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19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20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</a:t>
            </a:r>
            <a:r>
              <a:rPr kumimoji="1" lang="en-US" altLang="zh-CN" dirty="0" smtClean="0"/>
              <a:t>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20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C is B’s child</a:t>
            </a:r>
            <a:endParaRPr lang="zh-CN" altLang="en-US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50584" y="4153644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Process A, B and C all open just one file with </a:t>
            </a:r>
            <a:r>
              <a:rPr lang="en-US" altLang="zh-CN" sz="2000" dirty="0" err="1"/>
              <a:t>inode</a:t>
            </a:r>
            <a:r>
              <a:rPr lang="en-US" altLang="zh-CN" sz="200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 </a:t>
            </a:r>
            <a:r>
              <a:rPr lang="en-US" altLang="zh-CN" sz="2000" dirty="0" smtClean="0"/>
              <a:t>B </a:t>
            </a:r>
            <a:r>
              <a:rPr lang="en-US" altLang="zh-CN" sz="2000" dirty="0"/>
              <a:t>and C share the file cursor </a:t>
            </a:r>
            <a:endParaRPr lang="zh-CN" altLang="en-US" sz="200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2400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sz="2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22090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OPEN </a:t>
            </a:r>
            <a:r>
              <a:rPr kumimoji="1" lang="en-US" altLang="zh-CN" dirty="0" smtClean="0"/>
              <a:t>Implementation</a:t>
            </a:r>
            <a:endParaRPr kumimoji="1" lang="zh-CN" altLang="en-US" dirty="0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89B3D5-BFF2-FC43-B7C1-57A5C51D233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63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6" y="1587500"/>
            <a:ext cx="8505825" cy="293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325" name="Straight Connector 2"/>
          <p:cNvCxnSpPr>
            <a:cxnSpLocks noChangeShapeType="1"/>
          </p:cNvCxnSpPr>
          <p:nvPr/>
        </p:nvCxnSpPr>
        <p:spPr bwMode="auto">
          <a:xfrm>
            <a:off x="1295400" y="2032000"/>
            <a:ext cx="5410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26" name="Straight Connector 7"/>
          <p:cNvCxnSpPr>
            <a:cxnSpLocks noChangeShapeType="1"/>
          </p:cNvCxnSpPr>
          <p:nvPr/>
        </p:nvCxnSpPr>
        <p:spPr bwMode="auto">
          <a:xfrm>
            <a:off x="1371600" y="3175000"/>
            <a:ext cx="4648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27" name="Straight Connector 10"/>
          <p:cNvCxnSpPr>
            <a:cxnSpLocks noChangeShapeType="1"/>
          </p:cNvCxnSpPr>
          <p:nvPr/>
        </p:nvCxnSpPr>
        <p:spPr bwMode="auto">
          <a:xfrm>
            <a:off x="1600200" y="3619500"/>
            <a:ext cx="10668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6328" name="Straight Connector 12"/>
          <p:cNvCxnSpPr>
            <a:cxnSpLocks noChangeShapeType="1"/>
          </p:cNvCxnSpPr>
          <p:nvPr/>
        </p:nvCxn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7943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READ </a:t>
            </a:r>
            <a:r>
              <a:rPr kumimoji="1" lang="en-US" altLang="zh-CN" dirty="0" smtClean="0"/>
              <a:t>Implementation</a:t>
            </a:r>
            <a:endParaRPr kumimoji="1" lang="zh-CN" altLang="en-US" dirty="0"/>
          </a:p>
        </p:txBody>
      </p:sp>
      <p:sp>
        <p:nvSpPr>
          <p:cNvPr id="573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D458072-E0DE-BB44-A077-94ABC680075E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3484"/>
            <a:ext cx="8305800" cy="350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21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2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</a:t>
            </a:r>
            <a:r>
              <a:rPr lang="en-US" altLang="zh-CN" dirty="0" smtClean="0"/>
              <a:t>Head </a:t>
            </a:r>
            <a:r>
              <a:rPr lang="en-US" altLang="zh-CN" dirty="0"/>
              <a:t>of a </a:t>
            </a:r>
            <a:r>
              <a:rPr lang="en-US" altLang="zh-CN" dirty="0" smtClean="0"/>
              <a:t>Disk </a:t>
            </a:r>
            <a:r>
              <a:rPr lang="en-US" altLang="zh-CN" dirty="0"/>
              <a:t>P</a:t>
            </a:r>
            <a:r>
              <a:rPr lang="en-US" altLang="zh-CN" dirty="0" smtClean="0"/>
              <a:t>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73524"/>
            <a:ext cx="8229600" cy="2520279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 smtClean="0"/>
              <a:t>i: </a:t>
            </a:r>
            <a:r>
              <a:rPr lang="en-US" altLang="zh-CN" dirty="0" err="1" smtClean="0"/>
              <a:t>inode</a:t>
            </a:r>
            <a:r>
              <a:rPr lang="en-US" altLang="zh-CN" dirty="0" smtClean="0"/>
              <a:t> free block bitmap</a:t>
            </a:r>
          </a:p>
          <a:p>
            <a:r>
              <a:rPr lang="en-US" altLang="zh-CN" dirty="0" smtClean="0"/>
              <a:t>d: data </a:t>
            </a:r>
            <a:r>
              <a:rPr lang="en-US" altLang="zh-CN" dirty="0"/>
              <a:t>free block </a:t>
            </a:r>
            <a:r>
              <a:rPr lang="en-US" altLang="zh-CN" dirty="0" smtClean="0"/>
              <a:t>bitmap</a:t>
            </a:r>
          </a:p>
          <a:p>
            <a:r>
              <a:rPr lang="en-US" altLang="zh-CN" dirty="0" smtClean="0">
                <a:solidFill>
                  <a:srgbClr val="0096FF"/>
                </a:solidFill>
              </a:rPr>
              <a:t>S: super-block</a:t>
            </a:r>
          </a:p>
          <a:p>
            <a:pPr lvl="1"/>
            <a:r>
              <a:rPr lang="en-US" altLang="zh-CN" dirty="0" smtClean="0"/>
              <a:t>How many </a:t>
            </a:r>
            <a:r>
              <a:rPr lang="en-US" altLang="zh-CN" dirty="0" err="1" smtClean="0"/>
              <a:t>inodes</a:t>
            </a:r>
            <a:r>
              <a:rPr lang="en-US" altLang="zh-CN" dirty="0" smtClean="0"/>
              <a:t>: 80</a:t>
            </a:r>
          </a:p>
          <a:p>
            <a:pPr lvl="1"/>
            <a:r>
              <a:rPr lang="en-US" altLang="zh-CN" dirty="0" smtClean="0"/>
              <a:t>How many data blocks: 56</a:t>
            </a:r>
          </a:p>
          <a:p>
            <a:pPr lvl="1"/>
            <a:r>
              <a:rPr lang="en-US" altLang="zh-CN" dirty="0" smtClean="0"/>
              <a:t>Where the </a:t>
            </a:r>
            <a:r>
              <a:rPr lang="en-US" altLang="zh-CN" dirty="0" err="1" smtClean="0"/>
              <a:t>inode</a:t>
            </a:r>
            <a:r>
              <a:rPr lang="en-US" altLang="zh-CN" dirty="0" smtClean="0"/>
              <a:t> table begins: block 3</a:t>
            </a:r>
          </a:p>
          <a:p>
            <a:pPr lvl="1"/>
            <a:r>
              <a:rPr lang="en-US" altLang="zh-CN" dirty="0" smtClean="0"/>
              <a:t>…</a:t>
            </a:r>
          </a:p>
          <a:p>
            <a:pPr lvl="1"/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en-US" altLang="zh-CN" dirty="0" smtClean="0"/>
              <a:t>magic number to identify the file system type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solidFill>
                  <a:schemeClr val="bg1"/>
                </a:solidFill>
              </a:rPr>
              <a:t>i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</a:rPr>
              <a:t>d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S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92080" y="4010497"/>
            <a:ext cx="3150221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The super-block is used when</a:t>
            </a:r>
          </a:p>
          <a:p>
            <a:pPr algn="ctr"/>
            <a:r>
              <a:rPr lang="en-US" altLang="zh-CN" dirty="0" smtClean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the file system is mounted</a:t>
            </a:r>
            <a:endParaRPr lang="zh-CN" altLang="en-US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87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Questions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How many read and write in a OPEN?</a:t>
            </a:r>
          </a:p>
          <a:p>
            <a:r>
              <a:rPr kumimoji="1" lang="en-US" altLang="zh-CN" dirty="0"/>
              <a:t>How many read and write </a:t>
            </a:r>
            <a:r>
              <a:rPr kumimoji="1" lang="en-US" altLang="zh-CN" dirty="0" smtClean="0"/>
              <a:t>in </a:t>
            </a:r>
            <a:r>
              <a:rPr kumimoji="1" lang="en-US" altLang="zh-CN" dirty="0"/>
              <a:t>a </a:t>
            </a:r>
            <a:r>
              <a:rPr kumimoji="1" lang="en-US" altLang="zh-CN" dirty="0" smtClean="0"/>
              <a:t>READ?</a:t>
            </a:r>
          </a:p>
          <a:p>
            <a:r>
              <a:rPr kumimoji="1" lang="en-US" altLang="zh-CN" dirty="0"/>
              <a:t>How many read and write </a:t>
            </a:r>
            <a:r>
              <a:rPr kumimoji="1" lang="en-US" altLang="zh-CN" dirty="0" smtClean="0"/>
              <a:t>in </a:t>
            </a:r>
            <a:r>
              <a:rPr kumimoji="1" lang="en-US" altLang="zh-CN" dirty="0"/>
              <a:t>a </a:t>
            </a:r>
            <a:r>
              <a:rPr kumimoji="1" lang="en-US" altLang="zh-CN" dirty="0" smtClean="0"/>
              <a:t>CREATION?</a:t>
            </a:r>
            <a:endParaRPr kumimoji="1" lang="zh-CN" altLang="en-US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366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File Open 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288132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23728" y="51617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dirty="0">
                <a:solidFill>
                  <a:srgbClr val="0096FF"/>
                </a:solidFill>
                <a:latin typeface="Courier"/>
              </a:rPr>
              <a:t>open("/foo/bar", </a:t>
            </a:r>
            <a:r>
              <a:rPr lang="en-US" altLang="zh-CN" dirty="0" smtClean="0">
                <a:solidFill>
                  <a:srgbClr val="0096FF"/>
                </a:solidFill>
                <a:latin typeface="Courier"/>
              </a:rPr>
              <a:t>O_RDONLY)</a:t>
            </a:r>
            <a:endParaRPr lang="zh-CN" altLang="en-US" dirty="0">
              <a:solidFill>
                <a:srgbClr val="0096FF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851920" y="1993404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427984" y="2209428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427984" y="2441506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932040" y="2664934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5076056" y="3070445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5076056" y="3330990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5076056" y="3685862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5076056" y="3946407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5076056" y="4346295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5076056" y="4606840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41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46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WRITE &amp; CLOSE</a:t>
            </a:r>
            <a:endParaRPr kumimoji="1" lang="zh-CN" altLang="en-US" dirty="0"/>
          </a:p>
        </p:txBody>
      </p:sp>
      <p:sp>
        <p:nvSpPr>
          <p:cNvPr id="5837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r>
              <a:rPr lang="en-US" altLang="zh-CN" sz="2400" b="1" dirty="0"/>
              <a:t>WRITE</a:t>
            </a:r>
            <a:r>
              <a:rPr lang="en-US" altLang="zh-CN" sz="2400" dirty="0"/>
              <a:t> is similar to </a:t>
            </a:r>
            <a:r>
              <a:rPr lang="en-US" altLang="zh-CN" sz="2400" b="1" dirty="0"/>
              <a:t>READ</a:t>
            </a:r>
          </a:p>
          <a:p>
            <a:pPr lvl="1"/>
            <a:r>
              <a:rPr lang="en-US" altLang="zh-CN" sz="2000" dirty="0"/>
              <a:t>Allocate new block if necessary</a:t>
            </a:r>
          </a:p>
          <a:p>
            <a:pPr lvl="1"/>
            <a:r>
              <a:rPr lang="en-US" altLang="zh-CN" sz="2000" dirty="0"/>
              <a:t>Update </a:t>
            </a:r>
            <a:r>
              <a:rPr lang="en-US" altLang="zh-CN" sz="2000" dirty="0" err="1"/>
              <a:t>inode’s</a:t>
            </a:r>
            <a:r>
              <a:rPr lang="en-US" altLang="zh-CN" sz="2000" dirty="0"/>
              <a:t> </a:t>
            </a:r>
            <a:r>
              <a:rPr lang="en-US" altLang="zh-CN" sz="2000" i="1" dirty="0"/>
              <a:t>size</a:t>
            </a:r>
            <a:r>
              <a:rPr lang="en-US" altLang="zh-CN" sz="2000" dirty="0"/>
              <a:t> and </a:t>
            </a:r>
            <a:r>
              <a:rPr lang="en-US" altLang="zh-CN" sz="2000" i="1" dirty="0" err="1"/>
              <a:t>mtime</a:t>
            </a:r>
            <a:endParaRPr lang="en-US" altLang="zh-CN" sz="2000" i="1" dirty="0"/>
          </a:p>
          <a:p>
            <a:r>
              <a:rPr lang="en-US" altLang="zh-CN" sz="2400" b="1" dirty="0"/>
              <a:t>CLOSE</a:t>
            </a:r>
          </a:p>
          <a:p>
            <a:pPr lvl="1"/>
            <a:r>
              <a:rPr lang="en-US" altLang="zh-CN" sz="2000" dirty="0"/>
              <a:t>Free the entry in the </a:t>
            </a:r>
            <a:r>
              <a:rPr lang="en-US" altLang="zh-CN" sz="2000" dirty="0" err="1"/>
              <a:t>fd_table</a:t>
            </a:r>
            <a:r>
              <a:rPr lang="en-US" altLang="zh-CN" sz="2000" dirty="0"/>
              <a:t> </a:t>
            </a:r>
          </a:p>
          <a:p>
            <a:pPr lvl="1"/>
            <a:r>
              <a:rPr lang="en-US" altLang="zh-CN" sz="2000" dirty="0"/>
              <a:t>Decrease the reference counter in file table</a:t>
            </a:r>
          </a:p>
          <a:p>
            <a:pPr lvl="1"/>
            <a:r>
              <a:rPr lang="en-US" altLang="zh-CN" sz="2000" dirty="0"/>
              <a:t>Free the entry in file table if counter is </a:t>
            </a:r>
            <a:r>
              <a:rPr lang="en-US" altLang="zh-CN" sz="2000" dirty="0" smtClean="0"/>
              <a:t>0</a:t>
            </a:r>
            <a:endParaRPr lang="zh-CN" altLang="en-US" sz="2400" i="1" dirty="0" smtClean="0"/>
          </a:p>
          <a:p>
            <a:r>
              <a:rPr lang="en-US" altLang="zh-CN" sz="2400" dirty="0" smtClean="0">
                <a:solidFill>
                  <a:srgbClr val="C00000"/>
                </a:solidFill>
              </a:rPr>
              <a:t>Failures </a:t>
            </a:r>
            <a:r>
              <a:rPr lang="en-US" altLang="zh-CN" sz="2400" dirty="0">
                <a:solidFill>
                  <a:srgbClr val="C00000"/>
                </a:solidFill>
              </a:rPr>
              <a:t>in the middle may cause </a:t>
            </a:r>
            <a:r>
              <a:rPr lang="en-US" altLang="zh-CN" sz="2400" dirty="0" smtClean="0">
                <a:solidFill>
                  <a:srgbClr val="C00000"/>
                </a:solidFill>
              </a:rPr>
              <a:t>inconsistency!</a:t>
            </a:r>
            <a:endParaRPr lang="en-US" altLang="zh-CN" sz="2400" dirty="0">
              <a:solidFill>
                <a:srgbClr val="C00000"/>
              </a:solidFill>
            </a:endParaRPr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D40AA32-A82E-8C4B-944E-AB7102F425D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06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Questions</a:t>
            </a:r>
            <a:endParaRPr kumimoji="1" lang="en-US" altLang="zh-CN" dirty="0"/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When writing, which order is </a:t>
            </a:r>
            <a:r>
              <a:rPr lang="en-US" altLang="zh-CN" b="1" dirty="0" smtClean="0"/>
              <a:t>preferred?</a:t>
            </a:r>
            <a:endParaRPr lang="en-US" altLang="zh-CN" b="1" dirty="0"/>
          </a:p>
          <a:p>
            <a:pPr lvl="1"/>
            <a:r>
              <a:rPr lang="en-US" altLang="zh-CN" dirty="0"/>
              <a:t>Allocate new blocks, write new data, update size</a:t>
            </a:r>
          </a:p>
          <a:p>
            <a:pPr lvl="1"/>
            <a:r>
              <a:rPr lang="en-US" altLang="zh-CN" dirty="0"/>
              <a:t>Allocate new blocks, update size, write new data</a:t>
            </a:r>
          </a:p>
          <a:p>
            <a:pPr lvl="1"/>
            <a:r>
              <a:rPr lang="en-US" altLang="zh-CN" dirty="0"/>
              <a:t>Update size, allocate new blocks,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43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Delete after OPEN but before CLOSE</a:t>
            </a:r>
            <a:endParaRPr kumimoji="1" lang="zh-CN" altLang="en-US" dirty="0"/>
          </a:p>
        </p:txBody>
      </p:sp>
      <p:sp>
        <p:nvSpPr>
          <p:cNvPr id="5325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One process has </a:t>
            </a:r>
            <a:r>
              <a:rPr lang="en-US" altLang="zh-CN" sz="2400" b="1" dirty="0" smtClean="0"/>
              <a:t>OPEN</a:t>
            </a:r>
            <a:r>
              <a:rPr lang="en-US" altLang="zh-CN" sz="2400" dirty="0" smtClean="0"/>
              <a:t> a file</a:t>
            </a:r>
          </a:p>
          <a:p>
            <a:r>
              <a:rPr lang="en-US" altLang="zh-CN" sz="2400" dirty="0" smtClean="0"/>
              <a:t>Another </a:t>
            </a:r>
            <a:r>
              <a:rPr lang="en-US" altLang="zh-CN" sz="2400" dirty="0"/>
              <a:t>process removes </a:t>
            </a:r>
            <a:r>
              <a:rPr lang="en-US" altLang="zh-CN" sz="2400" dirty="0" smtClean="0"/>
              <a:t>the last </a:t>
            </a:r>
            <a:r>
              <a:rPr lang="en-US" altLang="zh-CN" sz="2400" dirty="0"/>
              <a:t>name pointing to </a:t>
            </a:r>
            <a:r>
              <a:rPr lang="en-US" altLang="zh-CN" sz="2400" dirty="0" smtClean="0"/>
              <a:t>the </a:t>
            </a:r>
            <a:r>
              <a:rPr lang="en-US" altLang="zh-CN" sz="2400" dirty="0"/>
              <a:t>file</a:t>
            </a:r>
          </a:p>
          <a:p>
            <a:pPr lvl="1"/>
            <a:r>
              <a:rPr lang="en-US" altLang="zh-CN" sz="2000" dirty="0"/>
              <a:t>Reference counter is now 0</a:t>
            </a:r>
          </a:p>
          <a:p>
            <a:r>
              <a:rPr lang="en-US" altLang="zh-CN" sz="2400" dirty="0"/>
              <a:t>The </a:t>
            </a:r>
            <a:r>
              <a:rPr lang="en-US" altLang="zh-CN" sz="2400" dirty="0" err="1"/>
              <a:t>inode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is not </a:t>
            </a:r>
            <a:r>
              <a:rPr lang="en-US" altLang="zh-CN" sz="2400" dirty="0"/>
              <a:t>freed until the first process calls </a:t>
            </a:r>
            <a:r>
              <a:rPr lang="en-US" altLang="zh-CN" sz="2400" b="1" dirty="0"/>
              <a:t>CLOSE</a:t>
            </a:r>
          </a:p>
          <a:p>
            <a:endParaRPr lang="zh-CN" altLang="en-US" sz="2400" dirty="0"/>
          </a:p>
        </p:txBody>
      </p:sp>
      <p:sp>
        <p:nvSpPr>
          <p:cNvPr id="6042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16947D-8954-8045-A51D-70A54E8B6949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70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SYNC</a:t>
            </a:r>
            <a:endParaRPr kumimoji="1" lang="zh-CN" altLang="en-US" dirty="0"/>
          </a:p>
        </p:txBody>
      </p:sp>
      <p:sp>
        <p:nvSpPr>
          <p:cNvPr id="6144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Block cache</a:t>
            </a:r>
          </a:p>
          <a:p>
            <a:pPr lvl="1"/>
            <a:r>
              <a:rPr lang="en-US" altLang="zh-CN" sz="2000" dirty="0"/>
              <a:t>Cache of recently used disk blocks</a:t>
            </a:r>
          </a:p>
          <a:p>
            <a:pPr lvl="1"/>
            <a:r>
              <a:rPr lang="en-US" altLang="zh-CN" sz="2000" dirty="0"/>
              <a:t>Read from disk if cache miss</a:t>
            </a:r>
          </a:p>
          <a:p>
            <a:pPr lvl="1"/>
            <a:r>
              <a:rPr lang="en-US" altLang="zh-CN" sz="2000" dirty="0"/>
              <a:t>Delay the writes for batching</a:t>
            </a:r>
          </a:p>
          <a:p>
            <a:pPr lvl="1"/>
            <a:r>
              <a:rPr lang="en-US" altLang="zh-CN" sz="2000" dirty="0"/>
              <a:t>Improve performance</a:t>
            </a:r>
          </a:p>
          <a:p>
            <a:pPr lvl="1"/>
            <a:r>
              <a:rPr lang="en-US" altLang="zh-CN" sz="2000" dirty="0"/>
              <a:t>Problem: may cause inconsistency if fail before write</a:t>
            </a:r>
          </a:p>
          <a:p>
            <a:r>
              <a:rPr lang="en-US" altLang="zh-CN" sz="2400" dirty="0" smtClean="0"/>
              <a:t>SYNC</a:t>
            </a:r>
            <a:endParaRPr lang="en-US" altLang="zh-CN" sz="2400" dirty="0"/>
          </a:p>
          <a:p>
            <a:pPr lvl="1"/>
            <a:r>
              <a:rPr lang="en-US" altLang="zh-CN" sz="2000" dirty="0"/>
              <a:t>Ensure all changes to the file have been written to the storage device</a:t>
            </a:r>
            <a:endParaRPr lang="zh-CN" altLang="en-US" sz="2000" dirty="0"/>
          </a:p>
        </p:txBody>
      </p:sp>
      <p:sp>
        <p:nvSpPr>
          <p:cNvPr id="614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DF509B4-1C50-AC4A-BAEF-4C232081326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3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1685</TotalTime>
  <Words>1946</Words>
  <Application>Microsoft Macintosh PowerPoint</Application>
  <PresentationFormat>全屏显示(16:10)</PresentationFormat>
  <Paragraphs>334</Paragraphs>
  <Slides>31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0" baseType="lpstr">
      <vt:lpstr>Adobe 楷体 Std R</vt:lpstr>
      <vt:lpstr>Calibri</vt:lpstr>
      <vt:lpstr>Courier</vt:lpstr>
      <vt:lpstr>DengXian</vt:lpstr>
      <vt:lpstr>Myriad Pro</vt:lpstr>
      <vt:lpstr>等线</vt:lpstr>
      <vt:lpstr>宋体</vt:lpstr>
      <vt:lpstr>Arial</vt:lpstr>
      <vt:lpstr>Office 主题​​</vt:lpstr>
      <vt:lpstr>File System API</vt:lpstr>
      <vt:lpstr>Review: File</vt:lpstr>
      <vt:lpstr>Review: The Naming Layers of the UNIX FS (v6)</vt:lpstr>
      <vt:lpstr>Review Questions</vt:lpstr>
      <vt:lpstr>Directly Dump a Directory</vt:lpstr>
      <vt:lpstr>Directly Dump a Directory</vt:lpstr>
      <vt:lpstr>Two Types of Links (Synonyms)</vt:lpstr>
      <vt:lpstr>Directly Dump a Symbolic Link</vt:lpstr>
      <vt:lpstr>Two Types of Links (Synonyms)</vt:lpstr>
      <vt:lpstr>Comparison of Soft and Hard Link</vt:lpstr>
      <vt:lpstr>Sidebar: Notice the Context Change</vt:lpstr>
      <vt:lpstr>Summary of File System 7 Layers</vt:lpstr>
      <vt:lpstr>File system API</vt:lpstr>
      <vt:lpstr>Implementing the File System API</vt:lpstr>
      <vt:lpstr>File Meta-data</vt:lpstr>
      <vt:lpstr>OPEN A File</vt:lpstr>
      <vt:lpstr>File Descriptor</vt:lpstr>
      <vt:lpstr>File Cursor</vt:lpstr>
      <vt:lpstr>fd_table &amp; file_table</vt:lpstr>
      <vt:lpstr>File Cursor Sharing</vt:lpstr>
      <vt:lpstr>OPEN Implementation</vt:lpstr>
      <vt:lpstr>READ Implementation</vt:lpstr>
      <vt:lpstr>Disk Layout of a Simple File System</vt:lpstr>
      <vt:lpstr>At the Head of a Disk Partition</vt:lpstr>
      <vt:lpstr>Questions</vt:lpstr>
      <vt:lpstr>File Open  &amp; Read Timeline</vt:lpstr>
      <vt:lpstr>File Creation Timeline</vt:lpstr>
      <vt:lpstr>WRITE &amp; CLOSE</vt:lpstr>
      <vt:lpstr>Questions</vt:lpstr>
      <vt:lpstr>Delete after OPEN but before CLOSE</vt:lpstr>
      <vt:lpstr>SYNC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Xia Yubin</cp:lastModifiedBy>
  <cp:revision>42</cp:revision>
  <cp:lastPrinted>2016-06-13T07:55:34Z</cp:lastPrinted>
  <dcterms:created xsi:type="dcterms:W3CDTF">2017-05-12T06:55:38Z</dcterms:created>
  <dcterms:modified xsi:type="dcterms:W3CDTF">2017-09-20T01:45:26Z</dcterms:modified>
</cp:coreProperties>
</file>