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01" r:id="rId3"/>
    <p:sldId id="259" r:id="rId4"/>
    <p:sldId id="310" r:id="rId5"/>
    <p:sldId id="311" r:id="rId6"/>
    <p:sldId id="312" r:id="rId7"/>
    <p:sldId id="313" r:id="rId8"/>
    <p:sldId id="314" r:id="rId9"/>
    <p:sldId id="315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302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303" r:id="rId30"/>
    <p:sldId id="289" r:id="rId31"/>
    <p:sldId id="290" r:id="rId32"/>
    <p:sldId id="291" r:id="rId33"/>
    <p:sldId id="292" r:id="rId34"/>
    <p:sldId id="304" r:id="rId35"/>
    <p:sldId id="308" r:id="rId36"/>
    <p:sldId id="309" r:id="rId37"/>
    <p:sldId id="305" r:id="rId38"/>
    <p:sldId id="306" r:id="rId39"/>
    <p:sldId id="307" r:id="rId4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3" autoAdjust="0"/>
    <p:restoredTop sz="91277" autoAdjust="0"/>
  </p:normalViewPr>
  <p:slideViewPr>
    <p:cSldViewPr>
      <p:cViewPr varScale="1">
        <p:scale>
          <a:sx n="138" d="100"/>
          <a:sy n="138" d="100"/>
        </p:scale>
        <p:origin x="920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2018/9/21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Note: the </a:t>
            </a:r>
            <a:r>
              <a:rPr kumimoji="1" lang="en-US" altLang="zh-CN" dirty="0" err="1"/>
              <a:t>refcnt</a:t>
            </a:r>
            <a:r>
              <a:rPr kumimoji="1" lang="en-US" altLang="zh-CN" baseline="0" dirty="0"/>
              <a:t> is not the </a:t>
            </a:r>
            <a:r>
              <a:rPr kumimoji="1" lang="en-US" altLang="zh-CN" baseline="0" dirty="0" err="1"/>
              <a:t>refcnt</a:t>
            </a:r>
            <a:r>
              <a:rPr kumimoji="1" lang="en-US" altLang="zh-CN" baseline="0" dirty="0"/>
              <a:t> of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!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1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614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Yes. The compiler does</a:t>
            </a:r>
            <a:r>
              <a:rPr lang="en-US" altLang="zh-CN" baseline="0" dirty="0"/>
              <a:t> not know [ebp-4] is the address of </a:t>
            </a:r>
            <a:r>
              <a:rPr lang="en-US" altLang="zh-CN" baseline="0" dirty="0" err="1"/>
              <a:t>i</a:t>
            </a:r>
            <a:r>
              <a:rPr lang="en-US" altLang="zh-CN" baseline="0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698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2018/9/21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Disk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I/O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Interrupt,</a:t>
            </a:r>
            <a:r>
              <a:rPr lang="zh-CN" altLang="en-US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PIO, MMIO, DMA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Review: 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C is B’s child</a:t>
            </a:r>
            <a:endParaRPr lang="zh-CN" altLang="en-US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50584" y="4153644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Process A, B and C all open just one file with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B and C share the file cursor </a:t>
            </a:r>
            <a:endParaRPr lang="zh-CN" altLang="en-US" sz="200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34193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File Open 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288132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23728" y="51617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0096FF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851920" y="1993404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427984" y="2209428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427984" y="2441506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932040" y="2664934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076056" y="3070445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5076056" y="3330990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5076056" y="3685862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5076056" y="3946407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5076056" y="4346295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5076056" y="4606840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869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288132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23728" y="51617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0096FF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851920" y="1993404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427984" y="2209428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427984" y="2441506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932040" y="2664934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076056" y="3070445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5076056" y="3330990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5076056" y="3685862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5076056" y="3946407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5076056" y="4346295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5076056" y="4606840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279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0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WRITE &amp; CLOSE</a:t>
            </a:r>
            <a:endParaRPr kumimoji="1" lang="zh-CN" altLang="en-US" dirty="0"/>
          </a:p>
        </p:txBody>
      </p:sp>
      <p:sp>
        <p:nvSpPr>
          <p:cNvPr id="5837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WRITE</a:t>
            </a:r>
            <a:r>
              <a:rPr lang="en-US" altLang="zh-CN" sz="2400" dirty="0"/>
              <a:t> is similar to </a:t>
            </a:r>
            <a:r>
              <a:rPr lang="en-US" altLang="zh-CN" sz="2400" b="1" dirty="0"/>
              <a:t>READ</a:t>
            </a:r>
          </a:p>
          <a:p>
            <a:pPr lvl="1"/>
            <a:r>
              <a:rPr lang="en-US" altLang="zh-CN" sz="2000" dirty="0"/>
              <a:t>Allocate new block if necessary</a:t>
            </a:r>
          </a:p>
          <a:p>
            <a:pPr lvl="1"/>
            <a:r>
              <a:rPr lang="en-US" altLang="zh-CN" sz="2000" dirty="0"/>
              <a:t>Update </a:t>
            </a:r>
            <a:r>
              <a:rPr lang="en-US" altLang="zh-CN" sz="2000" dirty="0" err="1"/>
              <a:t>inode’s</a:t>
            </a:r>
            <a:r>
              <a:rPr lang="en-US" altLang="zh-CN" sz="2000" dirty="0"/>
              <a:t> </a:t>
            </a:r>
            <a:r>
              <a:rPr lang="en-US" altLang="zh-CN" sz="2000" i="1" dirty="0"/>
              <a:t>size</a:t>
            </a:r>
            <a:r>
              <a:rPr lang="en-US" altLang="zh-CN" sz="2000" dirty="0"/>
              <a:t> and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r>
              <a:rPr lang="en-US" altLang="zh-CN" sz="2400" b="1" dirty="0"/>
              <a:t>CLOSE</a:t>
            </a:r>
          </a:p>
          <a:p>
            <a:pPr lvl="1"/>
            <a:r>
              <a:rPr lang="en-US" altLang="zh-CN" sz="2000" dirty="0"/>
              <a:t>Free the entry in the </a:t>
            </a:r>
            <a:r>
              <a:rPr lang="en-US" altLang="zh-CN" sz="2000" dirty="0" err="1"/>
              <a:t>fd_table</a:t>
            </a:r>
            <a:r>
              <a:rPr lang="en-US" altLang="zh-CN" sz="2000" dirty="0"/>
              <a:t> </a:t>
            </a:r>
          </a:p>
          <a:p>
            <a:pPr lvl="1"/>
            <a:r>
              <a:rPr lang="en-US" altLang="zh-CN" sz="2000" dirty="0"/>
              <a:t>Decrease the reference counter in file table</a:t>
            </a:r>
          </a:p>
          <a:p>
            <a:pPr lvl="1"/>
            <a:r>
              <a:rPr lang="en-US" altLang="zh-CN" sz="2000" dirty="0"/>
              <a:t>Free the entry in file table if counter is 0</a:t>
            </a:r>
            <a:endParaRPr lang="zh-CN" altLang="en-US" sz="2400" i="1" dirty="0"/>
          </a:p>
          <a:p>
            <a:r>
              <a:rPr lang="en-US" altLang="zh-CN" sz="2400" dirty="0">
                <a:solidFill>
                  <a:srgbClr val="C00000"/>
                </a:solidFill>
              </a:rPr>
              <a:t>Failures in the middle may cause inconsistency!</a:t>
            </a: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D40AA32-A82E-8C4B-944E-AB7102F425D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2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When writing, which order is preferred?</a:t>
            </a:r>
          </a:p>
          <a:p>
            <a:pPr lvl="1"/>
            <a:r>
              <a:rPr lang="en-US" altLang="zh-CN" dirty="0"/>
              <a:t>Allocate new blocks, write new data, update size</a:t>
            </a:r>
          </a:p>
          <a:p>
            <a:pPr lvl="1"/>
            <a:r>
              <a:rPr lang="en-US" altLang="zh-CN" dirty="0"/>
              <a:t>Allocate new blocks, update size, write new data</a:t>
            </a:r>
          </a:p>
          <a:p>
            <a:pPr lvl="1"/>
            <a:r>
              <a:rPr lang="en-US" altLang="zh-CN" dirty="0"/>
              <a:t>Update size, allocate new blocks,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80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Delete after OPEN but before CLOSE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One process has </a:t>
            </a:r>
            <a:r>
              <a:rPr lang="en-US" altLang="zh-CN" sz="2400" b="1" dirty="0"/>
              <a:t>OPEN</a:t>
            </a:r>
            <a:r>
              <a:rPr lang="en-US" altLang="zh-CN" sz="2400" dirty="0"/>
              <a:t> a file</a:t>
            </a:r>
          </a:p>
          <a:p>
            <a:r>
              <a:rPr lang="en-US" altLang="zh-CN" sz="2400" dirty="0"/>
              <a:t>Another process removes the last name pointing to the file</a:t>
            </a:r>
          </a:p>
          <a:p>
            <a:pPr lvl="1"/>
            <a:r>
              <a:rPr lang="en-US" altLang="zh-CN" sz="2000" dirty="0"/>
              <a:t>Reference counter is now 0</a:t>
            </a:r>
          </a:p>
          <a:p>
            <a:r>
              <a:rPr lang="en-US" altLang="zh-CN" sz="2400" dirty="0"/>
              <a:t>The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is not freed until the first process calls </a:t>
            </a:r>
            <a:r>
              <a:rPr lang="en-US" altLang="zh-CN" sz="2400" b="1" dirty="0"/>
              <a:t>CLOSE</a:t>
            </a:r>
          </a:p>
          <a:p>
            <a:endParaRPr lang="zh-CN" altLang="en-US" sz="2400" dirty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16947D-8954-8045-A51D-70A54E8B6949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6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SYNC</a:t>
            </a:r>
            <a:endParaRPr kumimoji="1" lang="zh-CN" altLang="en-US" dirty="0"/>
          </a:p>
        </p:txBody>
      </p:sp>
      <p:sp>
        <p:nvSpPr>
          <p:cNvPr id="6144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Block cache</a:t>
            </a:r>
          </a:p>
          <a:p>
            <a:pPr lvl="1"/>
            <a:r>
              <a:rPr lang="en-US" altLang="zh-CN" sz="2000" dirty="0"/>
              <a:t>Cache of recently used disk blocks</a:t>
            </a:r>
          </a:p>
          <a:p>
            <a:pPr lvl="1"/>
            <a:r>
              <a:rPr lang="en-US" altLang="zh-CN" sz="2000" dirty="0"/>
              <a:t>Read from disk if cache miss</a:t>
            </a:r>
          </a:p>
          <a:p>
            <a:pPr lvl="1"/>
            <a:r>
              <a:rPr lang="en-US" altLang="zh-CN" sz="2000" dirty="0"/>
              <a:t>Delay the writes for batching</a:t>
            </a:r>
          </a:p>
          <a:p>
            <a:pPr lvl="1"/>
            <a:r>
              <a:rPr lang="en-US" altLang="zh-CN" sz="2000" dirty="0"/>
              <a:t>Improve performance</a:t>
            </a:r>
          </a:p>
          <a:p>
            <a:pPr lvl="1"/>
            <a:r>
              <a:rPr lang="en-US" altLang="zh-CN" sz="2000" dirty="0"/>
              <a:t>Problem: may cause inconsistency if fail before write</a:t>
            </a:r>
          </a:p>
          <a:p>
            <a:r>
              <a:rPr lang="en-US" altLang="zh-CN" sz="2400" dirty="0"/>
              <a:t>SYNC</a:t>
            </a:r>
          </a:p>
          <a:p>
            <a:pPr lvl="1"/>
            <a:r>
              <a:rPr lang="en-US" altLang="zh-CN" sz="2000" dirty="0"/>
              <a:t>Ensure all changes to the file have been written to the storage device</a:t>
            </a:r>
            <a:endParaRPr lang="zh-CN" altLang="en-US" sz="2000" dirty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DF509B4-1C50-AC4A-BAEF-4C232081326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20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Canonical I/O Protocol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89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Device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55576" y="2051534"/>
            <a:ext cx="6855922" cy="2462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70738" y="3073524"/>
            <a:ext cx="68407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138890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Status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704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Address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5558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Data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2889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Command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0738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Registers</a:t>
            </a:r>
            <a:endParaRPr lang="zh-CN" altLang="en-US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42746" y="3180308"/>
            <a:ext cx="6624736" cy="1189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Micro-controller (CPU)</a:t>
            </a:r>
          </a:p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Memory (DRAM or SRAM or both)</a:t>
            </a:r>
          </a:p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Other Hardware-specific Chips</a:t>
            </a:r>
            <a:endParaRPr lang="zh-CN" altLang="en-US" sz="20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55514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Interface</a:t>
            </a:r>
            <a:endParaRPr lang="zh-CN" altLang="en-US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55514" y="3180308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Internals</a:t>
            </a:r>
            <a:endParaRPr lang="zh-CN" altLang="en-US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68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27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4138255"/>
            <a:ext cx="8229600" cy="1239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C00000"/>
                </a:solidFill>
                <a:latin typeface="DengXian" charset="0"/>
                <a:ea typeface="DengXian" charset="0"/>
                <a:cs typeface="DengXian" charset="0"/>
              </a:rPr>
              <a:t>Polling</a:t>
            </a:r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: CPU waits until the device is ready to receive a command by repeatedly reading the status register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207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881158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dirty="0">
                <a:latin typeface="DengXian" charset="0"/>
                <a:ea typeface="DengXian" charset="0"/>
                <a:cs typeface="DengXian" charset="0"/>
              </a:rPr>
              <a:t>If this were a disk, then multiple writes would need to take place to transfer a disk block (say 512 Bytes) to the device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en-US" altLang="zh-CN" sz="2000" dirty="0">
                <a:latin typeface="DengXian" charset="0"/>
                <a:ea typeface="DengXian" charset="0"/>
                <a:cs typeface="DengXian" charset="0"/>
              </a:rPr>
              <a:t>When the main CPU is involved with the data movement (as in this example protocol), we refer to it as </a:t>
            </a:r>
            <a:r>
              <a:rPr lang="en-US" altLang="zh-CN" sz="2000" dirty="0">
                <a:solidFill>
                  <a:srgbClr val="C00000"/>
                </a:solidFill>
                <a:latin typeface="DengXian" charset="0"/>
                <a:ea typeface="DengXian" charset="0"/>
                <a:cs typeface="DengXian" charset="0"/>
              </a:rPr>
              <a:t>programmed I/O (PIO)</a:t>
            </a:r>
            <a:endParaRPr lang="zh-CN" altLang="en-US" sz="2000" dirty="0">
              <a:solidFill>
                <a:srgbClr val="C0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539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OS writes a command to the command register; doing so implicitly lets the device know that both the data is present and that it should begin working on the command</a:t>
            </a: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endParaRPr lang="zh-CN" altLang="en-US" sz="2400" dirty="0">
              <a:solidFill>
                <a:srgbClr val="C0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21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OS waits for the device to finish by again polling it</a:t>
            </a: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in a loop, waiting to see if it is finished</a:t>
            </a:r>
          </a:p>
          <a:p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It may then get an error code to indicate success or failure</a:t>
            </a: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b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</a:br>
            <a:endParaRPr lang="zh-CN" altLang="en-US" sz="2400" dirty="0">
              <a:solidFill>
                <a:srgbClr val="C0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131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Canonical Protocol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91264" cy="246010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; //wait until device is not busy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data to DATA register and address to ADDRESS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Write command to COMMAND register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(Doing so starts the device and executes the command 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While(STATUS == BUSY)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pt-BR" altLang="zh-CN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; //wait until device is done with your request</a:t>
            </a: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57200" y="3945739"/>
            <a:ext cx="8229600" cy="172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latin typeface="DengXian" charset="0"/>
                <a:ea typeface="DengXian" charset="0"/>
                <a:cs typeface="DengXian" charset="0"/>
              </a:rPr>
              <a:t>Problem: polling wastes too much CPU</a:t>
            </a:r>
          </a:p>
          <a:p>
            <a:r>
              <a:rPr lang="en-US" altLang="zh-CN" sz="2800" dirty="0">
                <a:latin typeface="DengXian" charset="0"/>
                <a:ea typeface="DengXian" charset="0"/>
                <a:cs typeface="DengXian" charset="0"/>
              </a:rPr>
              <a:t>Solution: using </a:t>
            </a:r>
            <a:r>
              <a:rPr lang="en-US" altLang="zh-CN" sz="28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interrupt</a:t>
            </a:r>
            <a:endParaRPr lang="zh-CN" altLang="en-US" sz="2800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854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Interrupts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Lowering CPU Overhead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486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Lowering CPU Overhead With Interrupts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Instead of polling, the OS can issue a request, put the calling process to sleep, and context switch to another task</a:t>
            </a:r>
          </a:p>
          <a:p>
            <a:r>
              <a:rPr lang="en-US" altLang="zh-CN" sz="2000" dirty="0"/>
              <a:t>When the device finishes, it will raise a hardware interrupt</a:t>
            </a:r>
          </a:p>
          <a:p>
            <a:r>
              <a:rPr lang="en-US" altLang="zh-CN" sz="2000" dirty="0"/>
              <a:t>The CPU jumps into the OS at a pre-determined </a:t>
            </a:r>
            <a:r>
              <a:rPr lang="en-US" altLang="zh-CN" sz="2000" b="1" dirty="0">
                <a:solidFill>
                  <a:srgbClr val="0096FF"/>
                </a:solidFill>
              </a:rPr>
              <a:t>interrupt service routine (ISR)</a:t>
            </a:r>
            <a:r>
              <a:rPr lang="en-US" altLang="zh-CN" sz="2000" b="1" dirty="0">
                <a:solidFill>
                  <a:srgbClr val="C00000"/>
                </a:solidFill>
              </a:rPr>
              <a:t> </a:t>
            </a:r>
            <a:r>
              <a:rPr lang="en-US" altLang="zh-CN" sz="2000" dirty="0"/>
              <a:t>or more simply an </a:t>
            </a:r>
            <a:r>
              <a:rPr lang="en-US" altLang="zh-CN" sz="2000" b="1" dirty="0">
                <a:solidFill>
                  <a:srgbClr val="0096FF"/>
                </a:solidFill>
              </a:rPr>
              <a:t>interrupt handler</a:t>
            </a:r>
            <a:endParaRPr lang="en-US" altLang="zh-CN" sz="2000" dirty="0">
              <a:solidFill>
                <a:srgbClr val="0096FF"/>
              </a:solidFill>
            </a:endParaRPr>
          </a:p>
          <a:p>
            <a:r>
              <a:rPr lang="en-US" altLang="zh-CN" sz="2000" dirty="0"/>
              <a:t>The handler is just a piece of OS code that will finish the request</a:t>
            </a:r>
          </a:p>
          <a:p>
            <a:pPr lvl="1"/>
            <a:r>
              <a:rPr lang="en-US" altLang="zh-CN" sz="1800" dirty="0"/>
              <a:t>For example, by reading data and perhaps an error code from the device, and wake the process waiting for the I/O, which can then proceed as desired</a:t>
            </a:r>
            <a:endParaRPr lang="zh-CN" altLang="en-US" sz="1800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478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Lowering CPU Overhead With Interrupts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38" y="1800132"/>
            <a:ext cx="6934200" cy="1066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3829485"/>
            <a:ext cx="6896100" cy="10382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843808" y="2866932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Using Polling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43808" y="4867710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Using Interrupt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5976" y="1345332"/>
            <a:ext cx="4185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CPU is polling without doing anything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V="1">
            <a:off x="4716016" y="1705372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436096" y="3361556"/>
            <a:ext cx="2412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CPU can run</a:t>
            </a:r>
            <a:r>
              <a:rPr lang="zh-CN" altLang="en-US" b="1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thread</a:t>
            </a:r>
            <a:r>
              <a:rPr lang="zh-CN" altLang="en-US" b="1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1" name="直线连接符 10"/>
          <p:cNvCxnSpPr/>
          <p:nvPr/>
        </p:nvCxnSpPr>
        <p:spPr>
          <a:xfrm flipV="1">
            <a:off x="5580112" y="3721596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495386" y="1345332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CPU runs</a:t>
            </a:r>
            <a:r>
              <a:rPr lang="zh-CN" altLang="en-US" b="1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thread</a:t>
            </a:r>
            <a:r>
              <a:rPr lang="zh-CN" altLang="en-US" b="1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b="1" dirty="0"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3" name="直线连接符 12"/>
          <p:cNvCxnSpPr/>
          <p:nvPr/>
        </p:nvCxnSpPr>
        <p:spPr>
          <a:xfrm flipV="1">
            <a:off x="2267744" y="1705372"/>
            <a:ext cx="144016" cy="216024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674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 of Interrupt: Keyboard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When user depresses a key, keyboard SENDs a message to the processor containing the key value</a:t>
            </a:r>
          </a:p>
          <a:p>
            <a:r>
              <a:rPr lang="en-US" altLang="zh-CN" sz="2000" dirty="0"/>
              <a:t>As the processor is not ready, its bus interface:</a:t>
            </a:r>
          </a:p>
          <a:p>
            <a:pPr lvl="1"/>
            <a:r>
              <a:rPr lang="en-US" altLang="zh-CN" sz="1800" dirty="0"/>
              <a:t>copies the data into a temporary register, </a:t>
            </a:r>
          </a:p>
          <a:p>
            <a:pPr lvl="1"/>
            <a:r>
              <a:rPr lang="en-US" altLang="zh-CN" sz="1800" dirty="0"/>
              <a:t>acknowledges the keyboard, </a:t>
            </a:r>
          </a:p>
          <a:p>
            <a:pPr lvl="1"/>
            <a:r>
              <a:rPr lang="en-US" altLang="zh-CN" sz="1800" dirty="0"/>
              <a:t>SENDs an </a:t>
            </a:r>
            <a:r>
              <a:rPr lang="en-US" altLang="zh-CN" sz="1800" b="1" dirty="0">
                <a:solidFill>
                  <a:srgbClr val="0096FF"/>
                </a:solidFill>
              </a:rPr>
              <a:t>interrupt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/>
              <a:t>signal to the processor</a:t>
            </a:r>
          </a:p>
          <a:p>
            <a:r>
              <a:rPr lang="en-US" sz="2000" dirty="0"/>
              <a:t>The processor handles the interrupt in </a:t>
            </a:r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sz="2000" dirty="0"/>
              <a:t>next cycle</a:t>
            </a:r>
          </a:p>
          <a:p>
            <a:pPr lvl="1"/>
            <a:r>
              <a:rPr lang="en-US" sz="1800" dirty="0"/>
              <a:t>SENDs the value over the bus to memory module</a:t>
            </a:r>
          </a:p>
          <a:p>
            <a:r>
              <a:rPr lang="en-US" altLang="zh-CN" sz="2000" dirty="0"/>
              <a:t>Only</a:t>
            </a:r>
            <a:r>
              <a:rPr lang="zh-CN" altLang="en-US" sz="2000" dirty="0"/>
              <a:t> </a:t>
            </a:r>
            <a:r>
              <a:rPr lang="en-US" altLang="zh-CN" sz="2000" dirty="0"/>
              <a:t>s</a:t>
            </a:r>
            <a:r>
              <a:rPr lang="en-US" sz="2000" dirty="0"/>
              <a:t>uitable for slow device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2BC835-D558-A444-B6D4-FF61D51C0BEC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21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64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of Interrupt: </a:t>
            </a:r>
            <a:r>
              <a:rPr lang="en-US" altLang="zh-CN" dirty="0" err="1"/>
              <a:t>Livelock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Using interrupts arises in networks</a:t>
            </a:r>
          </a:p>
          <a:p>
            <a:pPr lvl="1"/>
            <a:r>
              <a:rPr lang="en-US" altLang="zh-CN" sz="1800" dirty="0"/>
              <a:t>When a huge stream of incoming packets each generate an interrupt it is possible for the OS to </a:t>
            </a:r>
            <a:r>
              <a:rPr lang="en-US" altLang="zh-CN" sz="1800" b="1" dirty="0" err="1"/>
              <a:t>livelock</a:t>
            </a:r>
            <a:endParaRPr lang="en-US" altLang="zh-CN" sz="1800" b="1" dirty="0"/>
          </a:p>
          <a:p>
            <a:pPr lvl="1"/>
            <a:r>
              <a:rPr lang="en-US" altLang="zh-CN" sz="1800" b="1" dirty="0" err="1"/>
              <a:t>Livelock</a:t>
            </a:r>
            <a:r>
              <a:rPr lang="en-US" altLang="zh-CN" sz="1800" dirty="0"/>
              <a:t>: the CPU only processes interrupts and never allows a user-level process to run and actually service the requests</a:t>
            </a:r>
          </a:p>
          <a:p>
            <a:r>
              <a:rPr lang="en-US" altLang="zh-CN" sz="2000" b="1" dirty="0">
                <a:solidFill>
                  <a:srgbClr val="0096FF"/>
                </a:solidFill>
              </a:rPr>
              <a:t>Solution: hybrid</a:t>
            </a:r>
          </a:p>
          <a:p>
            <a:pPr lvl="1"/>
            <a:r>
              <a:rPr lang="en-US" altLang="zh-CN" sz="1800" dirty="0"/>
              <a:t>Default using interrupts</a:t>
            </a:r>
          </a:p>
          <a:p>
            <a:pPr lvl="1"/>
            <a:r>
              <a:rPr lang="en-US" altLang="zh-CN" sz="1800" dirty="0"/>
              <a:t>When an interrupt happens, handle it and polling for a while to solve subsequence requests</a:t>
            </a:r>
          </a:p>
          <a:p>
            <a:pPr lvl="1"/>
            <a:r>
              <a:rPr lang="en-US" altLang="zh-CN" sz="1800" dirty="0"/>
              <a:t>If no further request or time-out, fall back to interrupt again</a:t>
            </a:r>
          </a:p>
          <a:p>
            <a:pPr lvl="1"/>
            <a:r>
              <a:rPr lang="en-US" altLang="zh-CN" sz="1800" dirty="0"/>
              <a:t>Used in Linux network driver with the name </a:t>
            </a:r>
            <a:r>
              <a:rPr lang="en-US" altLang="zh-CN" sz="1800" b="1" dirty="0">
                <a:solidFill>
                  <a:srgbClr val="0096FF"/>
                </a:solidFill>
              </a:rPr>
              <a:t>NAPI</a:t>
            </a:r>
            <a:r>
              <a:rPr lang="en-US" altLang="zh-CN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/>
              <a:t>(New API)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510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Interrupt Coalescing for Optimization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59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A device which needs to raise an interrupt first </a:t>
            </a:r>
            <a:r>
              <a:rPr lang="en-US" altLang="zh-CN" sz="2000" dirty="0">
                <a:solidFill>
                  <a:srgbClr val="0096FF"/>
                </a:solidFill>
              </a:rPr>
              <a:t>waits for a bit </a:t>
            </a:r>
            <a:r>
              <a:rPr lang="en-US" altLang="zh-CN" sz="2000" dirty="0"/>
              <a:t>before delivering the interrupt to the CPU</a:t>
            </a:r>
          </a:p>
          <a:p>
            <a:r>
              <a:rPr lang="en-US" altLang="zh-CN" sz="2000" dirty="0"/>
              <a:t>While waiting, other requests may soon complete, and thus multiple interrupts can be </a:t>
            </a:r>
            <a:r>
              <a:rPr lang="en-US" altLang="zh-CN" sz="2000" b="1" dirty="0">
                <a:solidFill>
                  <a:srgbClr val="0096FF"/>
                </a:solidFill>
              </a:rPr>
              <a:t>merged</a:t>
            </a:r>
            <a:r>
              <a:rPr lang="zh-CN" altLang="en-US" sz="2000" b="1" dirty="0"/>
              <a:t> </a:t>
            </a:r>
            <a:r>
              <a:rPr lang="en-US" altLang="zh-CN" sz="2000" dirty="0"/>
              <a:t>into a single interrupt delivery, thus lowering the overhead of interrupt processing</a:t>
            </a:r>
          </a:p>
          <a:p>
            <a:endParaRPr lang="en-US" altLang="zh-CN" sz="2000" dirty="0"/>
          </a:p>
          <a:p>
            <a:r>
              <a:rPr lang="en-US" altLang="zh-CN" sz="2000" i="1" dirty="0"/>
              <a:t>Note: waiting too long will increase the latency of a request, this is a common </a:t>
            </a:r>
            <a:r>
              <a:rPr lang="en-US" altLang="zh-CN" sz="2000" i="1" dirty="0">
                <a:solidFill>
                  <a:srgbClr val="0096FF"/>
                </a:solidFill>
              </a:rPr>
              <a:t>trade-off</a:t>
            </a:r>
            <a:r>
              <a:rPr lang="en-US" altLang="zh-CN" sz="2000" i="1" dirty="0"/>
              <a:t> in systems</a:t>
            </a:r>
            <a:endParaRPr lang="zh-CN" altLang="en-US" sz="2000" i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633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DMA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More Efficient Data Movement</a:t>
            </a:r>
            <a:endParaRPr lang="zh-CN" altLang="en-US" dirty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9079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Disk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DMA (Direct Memory Access)</a:t>
            </a:r>
          </a:p>
          <a:p>
            <a:pPr lvl="1"/>
            <a:r>
              <a:rPr lang="en-US" dirty="0"/>
              <a:t>A processor </a:t>
            </a:r>
            <a:r>
              <a:rPr lang="en-US" b="1" dirty="0"/>
              <a:t>SENDs</a:t>
            </a:r>
            <a:r>
              <a:rPr lang="en-US" dirty="0"/>
              <a:t> a request to a disk controller to </a:t>
            </a:r>
            <a:r>
              <a:rPr lang="en-US" b="1" dirty="0"/>
              <a:t>READ</a:t>
            </a:r>
            <a:r>
              <a:rPr lang="en-US" dirty="0"/>
              <a:t> a block of data</a:t>
            </a:r>
          </a:p>
          <a:p>
            <a:pPr lvl="1"/>
            <a:r>
              <a:rPr lang="en-US" dirty="0"/>
              <a:t>Including the address of a buffer in memory</a:t>
            </a:r>
          </a:p>
          <a:p>
            <a:r>
              <a:rPr lang="en-US" dirty="0"/>
              <a:t>The disk </a:t>
            </a:r>
            <a:r>
              <a:rPr lang="en-US" b="1" dirty="0"/>
              <a:t>SENDs</a:t>
            </a:r>
            <a:r>
              <a:rPr lang="en-US" dirty="0"/>
              <a:t> the data directly to memory</a:t>
            </a:r>
          </a:p>
          <a:p>
            <a:pPr lvl="1"/>
            <a:r>
              <a:rPr lang="en-US" dirty="0"/>
              <a:t>Incrementing the memory address appropriately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011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DMA for Disk Device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489348"/>
            <a:ext cx="6896100" cy="1000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231" y="3573469"/>
            <a:ext cx="6877050" cy="14097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843808" y="2602465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Without DMA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43808" y="5089748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With DMA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51920" y="922782"/>
            <a:ext cx="374441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‘c’ is for copy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4860032" y="1287946"/>
            <a:ext cx="288032" cy="2746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497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 for Disk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Benefits of DMA</a:t>
            </a:r>
          </a:p>
          <a:p>
            <a:pPr lvl="1"/>
            <a:r>
              <a:rPr lang="en-US" dirty="0"/>
              <a:t>Relieve the CPU’s load to execute other program</a:t>
            </a:r>
          </a:p>
          <a:p>
            <a:pPr lvl="1"/>
            <a:r>
              <a:rPr lang="en-US" dirty="0"/>
              <a:t>Reduce one transfer (original two)</a:t>
            </a:r>
          </a:p>
          <a:p>
            <a:pPr lvl="1"/>
            <a:r>
              <a:rPr lang="en-US" dirty="0"/>
              <a:t>Take better advantage of long message if the bus supports</a:t>
            </a:r>
          </a:p>
          <a:p>
            <a:pPr lvl="1"/>
            <a:r>
              <a:rPr lang="en-US" dirty="0"/>
              <a:t>Amortize the overhead of the bus protocol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60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Methods of Device Interaction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200" dirty="0"/>
              <a:t>Method-1: </a:t>
            </a:r>
            <a:r>
              <a:rPr lang="en-US" altLang="zh-CN" sz="2200" b="1" dirty="0"/>
              <a:t>PIO</a:t>
            </a:r>
            <a:r>
              <a:rPr lang="en-US" altLang="zh-CN" sz="2200" dirty="0"/>
              <a:t> through </a:t>
            </a:r>
            <a:r>
              <a:rPr lang="en-US" altLang="zh-CN" sz="2200" b="1" dirty="0"/>
              <a:t>I/O instructions</a:t>
            </a:r>
            <a:endParaRPr lang="en-US" altLang="zh-CN" sz="2200" dirty="0"/>
          </a:p>
          <a:p>
            <a:pPr lvl="1"/>
            <a:r>
              <a:rPr lang="en-US" altLang="zh-CN" sz="2000" dirty="0"/>
              <a:t>On x86, </a:t>
            </a:r>
            <a:r>
              <a:rPr lang="en-US" altLang="zh-CN" sz="2000" b="1" dirty="0">
                <a:solidFill>
                  <a:srgbClr val="0096FF"/>
                </a:solidFill>
              </a:rPr>
              <a:t>in</a:t>
            </a:r>
            <a:r>
              <a:rPr lang="en-US" altLang="zh-CN" sz="2000" dirty="0"/>
              <a:t> and </a:t>
            </a:r>
            <a:r>
              <a:rPr lang="en-US" altLang="zh-CN" sz="2000" b="1" dirty="0">
                <a:solidFill>
                  <a:srgbClr val="0096FF"/>
                </a:solidFill>
              </a:rPr>
              <a:t>out</a:t>
            </a:r>
            <a:r>
              <a:rPr lang="en-US" altLang="zh-CN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/>
              <a:t>instructions</a:t>
            </a:r>
          </a:p>
          <a:p>
            <a:pPr lvl="1"/>
            <a:r>
              <a:rPr lang="en-US" altLang="zh-CN" sz="2200" dirty="0"/>
              <a:t>Must be executed in privileged mode (kernel mode)</a:t>
            </a:r>
          </a:p>
          <a:p>
            <a:pPr lvl="1"/>
            <a:endParaRPr lang="en-US" altLang="zh-CN" sz="2200" dirty="0"/>
          </a:p>
          <a:p>
            <a:r>
              <a:rPr lang="en-US" altLang="zh-CN" sz="2200" dirty="0"/>
              <a:t>Method-2: </a:t>
            </a:r>
            <a:r>
              <a:rPr lang="en-US" altLang="zh-CN" sz="2200" b="1" dirty="0"/>
              <a:t>Memory-mapped I/O</a:t>
            </a:r>
            <a:endParaRPr lang="en-US" altLang="zh-CN" sz="2200" dirty="0"/>
          </a:p>
          <a:p>
            <a:pPr lvl="1"/>
            <a:r>
              <a:rPr lang="en-US" altLang="zh-CN" sz="2000" dirty="0"/>
              <a:t>Using </a:t>
            </a:r>
            <a:r>
              <a:rPr lang="en-US" altLang="zh-CN" sz="2000" b="1" dirty="0">
                <a:solidFill>
                  <a:srgbClr val="0096FF"/>
                </a:solidFill>
              </a:rPr>
              <a:t>LOAD</a:t>
            </a:r>
            <a:r>
              <a:rPr lang="en-US" altLang="zh-CN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/>
              <a:t>and </a:t>
            </a:r>
            <a:r>
              <a:rPr lang="en-US" altLang="zh-CN" sz="2000" b="1" dirty="0">
                <a:solidFill>
                  <a:srgbClr val="0096FF"/>
                </a:solidFill>
              </a:rPr>
              <a:t>STORE</a:t>
            </a:r>
          </a:p>
          <a:p>
            <a:pPr lvl="1"/>
            <a:r>
              <a:rPr lang="en-US" altLang="zh-CN" sz="2200" dirty="0"/>
              <a:t>Can also be executed in unprivileged mode (user mode)</a:t>
            </a:r>
            <a:endParaRPr lang="zh-CN" altLang="en-US" sz="22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1110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I/O Instructions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Example: send data to a device by </a:t>
            </a:r>
            <a:r>
              <a:rPr lang="en-US" altLang="zh-CN" b="1" dirty="0">
                <a:solidFill>
                  <a:srgbClr val="0096FF"/>
                </a:solidFill>
              </a:rPr>
              <a:t>out</a:t>
            </a:r>
            <a:r>
              <a:rPr lang="en-US" altLang="zh-CN" dirty="0"/>
              <a:t> instruction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 %</a:t>
            </a:r>
            <a:r>
              <a:rPr lang="en-US" altLang="zh-CN" b="1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altLang="zh-CN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0x120</a:t>
            </a:r>
          </a:p>
          <a:p>
            <a:pPr lvl="1"/>
            <a:r>
              <a:rPr lang="en-US" altLang="zh-CN" dirty="0"/>
              <a:t>Specify a register with data (</a:t>
            </a:r>
            <a:r>
              <a:rPr lang="en-US" altLang="zh-CN" dirty="0">
                <a:solidFill>
                  <a:srgbClr val="0096FF"/>
                </a:solidFill>
              </a:rPr>
              <a:t>%</a:t>
            </a:r>
            <a:r>
              <a:rPr lang="en-US" altLang="zh-CN" dirty="0" err="1">
                <a:solidFill>
                  <a:srgbClr val="0096FF"/>
                </a:solidFill>
              </a:rPr>
              <a:t>eax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Specific an I/O Port which names the device (</a:t>
            </a:r>
            <a:r>
              <a:rPr lang="en-US" altLang="zh-CN" dirty="0">
                <a:solidFill>
                  <a:srgbClr val="0096FF"/>
                </a:solidFill>
              </a:rPr>
              <a:t>0x120</a:t>
            </a:r>
            <a:r>
              <a:rPr lang="en-US" altLang="zh-CN" dirty="0"/>
              <a:t>)</a:t>
            </a:r>
          </a:p>
          <a:p>
            <a:pPr lvl="2"/>
            <a:r>
              <a:rPr lang="en-US" altLang="zh-CN" dirty="0"/>
              <a:t>I/O port: another name space, not physical memory space</a:t>
            </a:r>
          </a:p>
          <a:p>
            <a:r>
              <a:rPr lang="en-US" altLang="zh-CN" dirty="0"/>
              <a:t>Privileged instructions</a:t>
            </a:r>
          </a:p>
          <a:p>
            <a:pPr lvl="1"/>
            <a:r>
              <a:rPr lang="en-US" altLang="zh-CN" dirty="0"/>
              <a:t>Only the OS can directly communicate with devices</a:t>
            </a:r>
          </a:p>
        </p:txBody>
      </p:sp>
    </p:spTree>
    <p:extLst>
      <p:ext uri="{BB962C8B-B14F-4D97-AF65-F5344CB8AC3E}">
        <p14:creationId xmlns:p14="http://schemas.microsoft.com/office/powerpoint/2010/main" val="3425505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Mapped I/O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Use </a:t>
            </a:r>
            <a:r>
              <a:rPr lang="en-US" altLang="zh-CN" sz="2400" b="1" dirty="0">
                <a:solidFill>
                  <a:srgbClr val="0096FF"/>
                </a:solidFill>
              </a:rPr>
              <a:t>LOAD</a:t>
            </a:r>
            <a:r>
              <a:rPr lang="en-US" altLang="zh-CN" sz="2400" dirty="0">
                <a:solidFill>
                  <a:srgbClr val="0096FF"/>
                </a:solidFill>
              </a:rPr>
              <a:t> </a:t>
            </a:r>
            <a:r>
              <a:rPr lang="en-US" altLang="zh-CN" sz="2400" dirty="0"/>
              <a:t>and </a:t>
            </a:r>
            <a:r>
              <a:rPr lang="en-US" altLang="zh-CN" sz="2400" b="1" dirty="0">
                <a:solidFill>
                  <a:srgbClr val="0096FF"/>
                </a:solidFill>
              </a:rPr>
              <a:t>STORE</a:t>
            </a:r>
            <a:r>
              <a:rPr lang="en-US" altLang="zh-CN" sz="2400" dirty="0">
                <a:solidFill>
                  <a:srgbClr val="0096FF"/>
                </a:solidFill>
              </a:rPr>
              <a:t> </a:t>
            </a:r>
            <a:r>
              <a:rPr lang="en-US" altLang="zh-CN" sz="2400" dirty="0"/>
              <a:t>instructions to address the register and buffer of the I/O modules</a:t>
            </a:r>
          </a:p>
          <a:p>
            <a:pPr lvl="1"/>
            <a:r>
              <a:rPr lang="en-US" altLang="zh-CN" sz="2000" dirty="0"/>
              <a:t>Just like access memory</a:t>
            </a:r>
          </a:p>
          <a:p>
            <a:pPr lvl="1"/>
            <a:r>
              <a:rPr lang="en-US" altLang="zh-CN" sz="2000" dirty="0"/>
              <a:t>Address is overloaded name with location info</a:t>
            </a:r>
          </a:p>
          <a:p>
            <a:r>
              <a:rPr lang="en-US" altLang="zh-CN" sz="2400" dirty="0"/>
              <a:t>Provide a </a:t>
            </a:r>
            <a:r>
              <a:rPr lang="en-US" altLang="zh-CN" sz="2400" b="1" dirty="0">
                <a:solidFill>
                  <a:srgbClr val="0096FF"/>
                </a:solidFill>
              </a:rPr>
              <a:t>uniform interface</a:t>
            </a:r>
            <a:r>
              <a:rPr lang="en-US" altLang="zh-CN" sz="2400" dirty="0"/>
              <a:t> to bus modules</a:t>
            </a:r>
          </a:p>
          <a:p>
            <a:pPr lvl="1"/>
            <a:r>
              <a:rPr lang="en-US" altLang="zh-CN" sz="2000" dirty="0"/>
              <a:t>MMU translates virtual address to physical address</a:t>
            </a:r>
          </a:p>
          <a:p>
            <a:pPr lvl="2"/>
            <a:r>
              <a:rPr lang="en-US" altLang="zh-CN" sz="1800" dirty="0"/>
              <a:t>Physical address is system bus address</a:t>
            </a:r>
          </a:p>
          <a:p>
            <a:pPr lvl="1"/>
            <a:r>
              <a:rPr lang="en-US" altLang="zh-CN" sz="2000" dirty="0"/>
              <a:t>I/O modules translate bus address to register address internally</a:t>
            </a:r>
          </a:p>
          <a:p>
            <a:pPr lvl="1"/>
            <a:endParaRPr lang="en-US" altLang="zh-CN" sz="2000" dirty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F39D5E8-5E2D-DC4A-B152-E605FD17831B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8498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Mapped I/O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9D40B8F-C72D-7742-A37E-5449E511622E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31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743075" y="1479021"/>
            <a:ext cx="1752600" cy="5715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Processor</a:t>
            </a:r>
            <a:endParaRPr lang="zh-CN" altLang="en-US" sz="24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1989" name="直接连接符 6"/>
          <p:cNvCxnSpPr>
            <a:cxnSpLocks noChangeShapeType="1"/>
          </p:cNvCxnSpPr>
          <p:nvPr/>
        </p:nvCxnSpPr>
        <p:spPr bwMode="auto">
          <a:xfrm>
            <a:off x="1219200" y="36830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" name="矩形 7"/>
          <p:cNvSpPr/>
          <p:nvPr/>
        </p:nvSpPr>
        <p:spPr bwMode="auto">
          <a:xfrm>
            <a:off x="2087563" y="2667000"/>
            <a:ext cx="1066800" cy="381000"/>
          </a:xfrm>
          <a:prstGeom prst="rect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MMU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1991" name="直接箭头连接符 9"/>
          <p:cNvCxnSpPr>
            <a:cxnSpLocks noChangeShapeType="1"/>
            <a:stCxn id="5" idx="2"/>
            <a:endCxn id="8" idx="0"/>
          </p:cNvCxnSpPr>
          <p:nvPr/>
        </p:nvCxnSpPr>
        <p:spPr bwMode="auto">
          <a:xfrm>
            <a:off x="2619375" y="2050521"/>
            <a:ext cx="1588" cy="616479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992" name="直接箭头连接符 11"/>
          <p:cNvCxnSpPr>
            <a:cxnSpLocks noChangeShapeType="1"/>
            <a:stCxn id="8" idx="2"/>
          </p:cNvCxnSpPr>
          <p:nvPr/>
        </p:nvCxnSpPr>
        <p:spPr bwMode="auto">
          <a:xfrm>
            <a:off x="2620963" y="3048000"/>
            <a:ext cx="0" cy="635000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993" name="TextBox 14"/>
          <p:cNvSpPr txBox="1">
            <a:spLocks noChangeArrowheads="1"/>
          </p:cNvSpPr>
          <p:nvPr/>
        </p:nvSpPr>
        <p:spPr bwMode="auto">
          <a:xfrm>
            <a:off x="2871788" y="2206625"/>
            <a:ext cx="18526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Virtual address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1994" name="TextBox 17"/>
          <p:cNvSpPr txBox="1">
            <a:spLocks noChangeArrowheads="1"/>
          </p:cNvSpPr>
          <p:nvPr/>
        </p:nvSpPr>
        <p:spPr bwMode="auto">
          <a:xfrm>
            <a:off x="2871788" y="3175000"/>
            <a:ext cx="4443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Physical address (System bus address)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371601" y="4429125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4429125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Disk</a:t>
            </a:r>
            <a:endParaRPr lang="zh-CN" altLang="en-US" sz="20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08713" y="4429125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Keyboard</a:t>
            </a:r>
            <a:endParaRPr lang="zh-CN" altLang="en-US" sz="20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1998" name="直接箭头连接符 25"/>
          <p:cNvCxnSpPr>
            <a:cxnSpLocks noChangeShapeType="1"/>
            <a:endCxn id="24" idx="0"/>
          </p:cNvCxnSpPr>
          <p:nvPr/>
        </p:nvCxnSpPr>
        <p:spPr bwMode="auto">
          <a:xfrm flipH="1">
            <a:off x="4416426" y="3683000"/>
            <a:ext cx="4763" cy="746125"/>
          </a:xfrm>
          <a:prstGeom prst="straightConnector1">
            <a:avLst/>
          </a:prstGeom>
          <a:noFill/>
          <a:ln w="28575">
            <a:solidFill>
              <a:srgbClr val="C0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999" name="直接箭头连接符 28"/>
          <p:cNvCxnSpPr>
            <a:cxnSpLocks noChangeShapeType="1"/>
            <a:endCxn id="25" idx="0"/>
          </p:cNvCxnSpPr>
          <p:nvPr/>
        </p:nvCxnSpPr>
        <p:spPr bwMode="auto">
          <a:xfrm>
            <a:off x="6913563" y="3683000"/>
            <a:ext cx="0" cy="7461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000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3683000"/>
            <a:ext cx="11113" cy="7461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2001" name="TextBox 35"/>
          <p:cNvSpPr txBox="1">
            <a:spLocks noChangeArrowheads="1"/>
          </p:cNvSpPr>
          <p:nvPr/>
        </p:nvSpPr>
        <p:spPr bwMode="auto">
          <a:xfrm>
            <a:off x="4483100" y="3746500"/>
            <a:ext cx="22225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Internally translate</a:t>
            </a:r>
          </a:p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to register address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1524001" y="1333500"/>
            <a:ext cx="2189163" cy="18415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24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911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NOTE: Volatile Address if using MMIO</a:t>
            </a:r>
            <a:endParaRPr lang="zh-CN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579296" cy="397227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13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(void)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         *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pdev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(void *) 0x40400000;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size_t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size = (1024*1024);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*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base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volatile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*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base =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mmap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pdev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size, PROT_READ|PROT_WRITE,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MAP_ANONYMOUS|MAP_PRIVATE, -1, 0);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(base == MAP_FAILED)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errx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(1, "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mmap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failure");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*) (((void *) base) + 0xf0704);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*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%d\n",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*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pcid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(“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%d\n", </a:t>
            </a:r>
            <a:r>
              <a:rPr lang="en-US" altLang="zh-CN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cid</a:t>
            </a:r>
            <a:r>
              <a:rPr lang="en-US" altLang="zh-CN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munmap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(base, size);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矩形 5"/>
          <p:cNvSpPr/>
          <p:nvPr/>
        </p:nvSpPr>
        <p:spPr>
          <a:xfrm>
            <a:off x="3923928" y="4347948"/>
            <a:ext cx="4680520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If no </a:t>
            </a:r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volatile</a:t>
            </a:r>
            <a:r>
              <a:rPr lang="zh-CN" altLang="en-US" dirty="0">
                <a:solidFill>
                  <a:srgbClr val="C00000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is</a:t>
            </a:r>
            <a:r>
              <a:rPr lang="zh-CN" altLang="en-US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used, the compiler will think </a:t>
            </a:r>
            <a:br>
              <a:rPr lang="en-US" altLang="zh-CN" dirty="0">
                <a:latin typeface="DengXian" charset="0"/>
                <a:ea typeface="DengXian" charset="0"/>
                <a:cs typeface="DengXian" charset="0"/>
              </a:rPr>
            </a:b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the two </a:t>
            </a:r>
            <a:r>
              <a:rPr lang="en-US" altLang="zh-CN" i="1" dirty="0" err="1">
                <a:latin typeface="DengXian" charset="0"/>
                <a:ea typeface="DengXian" charset="0"/>
                <a:cs typeface="DengXian" charset="0"/>
              </a:rPr>
              <a:t>printf</a:t>
            </a:r>
            <a:r>
              <a:rPr lang="en-US" altLang="zh-CN" i="1" dirty="0">
                <a:latin typeface="DengXian" charset="0"/>
                <a:ea typeface="DengXian" charset="0"/>
                <a:cs typeface="DengXian" charset="0"/>
              </a:rPr>
              <a:t>()</a:t>
            </a: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 are redundant and will </a:t>
            </a:r>
            <a:br>
              <a:rPr lang="en-US" altLang="zh-CN" dirty="0">
                <a:latin typeface="DengXian" charset="0"/>
                <a:ea typeface="DengXian" charset="0"/>
                <a:cs typeface="DengXian" charset="0"/>
              </a:rPr>
            </a:br>
            <a:r>
              <a:rPr lang="en-US" altLang="zh-CN" dirty="0">
                <a:latin typeface="DengXian" charset="0"/>
                <a:ea typeface="DengXian" charset="0"/>
                <a:cs typeface="DengXian" charset="0"/>
              </a:rPr>
              <a:t>eliminate the second memory load operation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68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Sidebar: Another Volatile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#include &lt;</a:t>
            </a:r>
            <a:r>
              <a:rPr lang="en-US" b="1" dirty="0" err="1">
                <a:latin typeface="Courier New"/>
                <a:cs typeface="Courier New"/>
              </a:rPr>
              <a:t>stdio.h</a:t>
            </a:r>
            <a:r>
              <a:rPr lang="en-US" b="1" dirty="0">
                <a:latin typeface="Courier New"/>
                <a:cs typeface="Courier New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i-FI" b="1" dirty="0" err="1">
                <a:latin typeface="Courier New"/>
                <a:cs typeface="Courier New"/>
              </a:rPr>
              <a:t>void</a:t>
            </a:r>
            <a:r>
              <a:rPr lang="fi-FI" b="1" dirty="0">
                <a:latin typeface="Courier New"/>
                <a:cs typeface="Courier New"/>
              </a:rPr>
              <a:t> </a:t>
            </a:r>
            <a:r>
              <a:rPr lang="fi-FI" b="1" dirty="0">
                <a:solidFill>
                  <a:srgbClr val="FF0000"/>
                </a:solidFill>
                <a:latin typeface="Courier New"/>
                <a:cs typeface="Courier New"/>
              </a:rPr>
              <a:t>main</a:t>
            </a:r>
            <a:r>
              <a:rPr lang="fi-FI" b="1" dirty="0">
                <a:latin typeface="Courier New"/>
                <a:cs typeface="Courier New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b="1" dirty="0">
                <a:latin typeface="Courier New"/>
                <a:cs typeface="Courier New"/>
              </a:rPr>
              <a:t>    </a:t>
            </a:r>
            <a:r>
              <a:rPr lang="fr-FR" b="1" dirty="0" err="1">
                <a:latin typeface="Courier New"/>
                <a:cs typeface="Courier New"/>
              </a:rPr>
              <a:t>int</a:t>
            </a:r>
            <a:r>
              <a:rPr lang="fr-FR" b="1" dirty="0">
                <a:latin typeface="Courier New"/>
                <a:cs typeface="Courier New"/>
              </a:rPr>
              <a:t> i = 10;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b="1" dirty="0">
                <a:latin typeface="Courier New"/>
                <a:cs typeface="Courier New"/>
              </a:rPr>
              <a:t>    int a = i;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b="1" dirty="0">
                <a:latin typeface="Courier New"/>
                <a:cs typeface="Courier New"/>
              </a:rPr>
              <a:t>    printf("i= %d\n",a);</a:t>
            </a:r>
          </a:p>
          <a:p>
            <a:pPr marL="0" indent="0">
              <a:spcBef>
                <a:spcPts val="0"/>
              </a:spcBef>
              <a:buNone/>
            </a:pPr>
            <a:endParaRPr lang="ro-RO" b="1" dirty="0"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b="1" dirty="0">
                <a:latin typeface="Courier New"/>
                <a:cs typeface="Courier New"/>
              </a:rPr>
              <a:t>   </a:t>
            </a:r>
            <a:r>
              <a:rPr lang="en-US" altLang="zh-TW" b="1" dirty="0">
                <a:latin typeface="Courier New"/>
                <a:cs typeface="Courier New"/>
              </a:rPr>
              <a:t> </a:t>
            </a:r>
            <a:r>
              <a:rPr lang="en-US" altLang="zh-TW" b="1" dirty="0">
                <a:solidFill>
                  <a:srgbClr val="0096FF"/>
                </a:solidFill>
                <a:latin typeface="Courier New"/>
                <a:cs typeface="Courier New"/>
              </a:rPr>
              <a:t>// Change value of </a:t>
            </a:r>
            <a:r>
              <a:rPr lang="en-US" altLang="zh-TW" b="1" dirty="0" err="1">
                <a:solidFill>
                  <a:srgbClr val="0096FF"/>
                </a:solidFill>
                <a:latin typeface="Courier New"/>
                <a:cs typeface="Courier New"/>
              </a:rPr>
              <a:t>i</a:t>
            </a:r>
            <a:endParaRPr lang="zh-TW" altLang="en-US" b="1" dirty="0">
              <a:solidFill>
                <a:srgbClr val="0096FF"/>
              </a:solidFill>
              <a:latin typeface="Courier New"/>
              <a:cs typeface="Courier New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    __</a:t>
            </a:r>
            <a:r>
              <a:rPr lang="en-US" b="1" dirty="0" err="1">
                <a:latin typeface="Courier New"/>
                <a:cs typeface="Courier New"/>
              </a:rPr>
              <a:t>asm</a:t>
            </a:r>
            <a:r>
              <a:rPr lang="en-US" b="1" dirty="0">
                <a:latin typeface="Courier New"/>
                <a:cs typeface="Courier New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b="1" dirty="0">
                <a:latin typeface="Courier New"/>
                <a:cs typeface="Courier New"/>
              </a:rPr>
              <a:t>          </a:t>
            </a:r>
            <a:r>
              <a:rPr lang="nl-NL" b="1" dirty="0" err="1">
                <a:latin typeface="Courier New"/>
                <a:cs typeface="Courier New"/>
              </a:rPr>
              <a:t>mov</a:t>
            </a:r>
            <a:r>
              <a:rPr lang="nl-NL" b="1" dirty="0">
                <a:latin typeface="Courier New"/>
                <a:cs typeface="Courier New"/>
              </a:rPr>
              <a:t> </a:t>
            </a:r>
            <a:r>
              <a:rPr lang="nl-NL" b="1" dirty="0" err="1">
                <a:latin typeface="Courier New"/>
                <a:cs typeface="Courier New"/>
              </a:rPr>
              <a:t>dword</a:t>
            </a:r>
            <a:r>
              <a:rPr lang="nl-NL" b="1" dirty="0">
                <a:latin typeface="Courier New"/>
                <a:cs typeface="Courier New"/>
              </a:rPr>
              <a:t> </a:t>
            </a:r>
            <a:r>
              <a:rPr lang="nl-NL" b="1" dirty="0" err="1">
                <a:latin typeface="Courier New"/>
                <a:cs typeface="Courier New"/>
              </a:rPr>
              <a:t>ptr</a:t>
            </a:r>
            <a:r>
              <a:rPr lang="nl-NL" b="1" dirty="0">
                <a:latin typeface="Courier New"/>
                <a:cs typeface="Courier New"/>
              </a:rPr>
              <a:t> [ebp-4], 20h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b="1" dirty="0">
                <a:latin typeface="Courier New"/>
                <a:cs typeface="Courier New"/>
              </a:rPr>
              <a:t>    </a:t>
            </a:r>
            <a:r>
              <a:rPr lang="fr-FR" b="1" dirty="0" err="1">
                <a:latin typeface="Courier New"/>
                <a:cs typeface="Courier New"/>
              </a:rPr>
              <a:t>int</a:t>
            </a:r>
            <a:r>
              <a:rPr lang="fr-FR" b="1" dirty="0">
                <a:latin typeface="Courier New"/>
                <a:cs typeface="Courier New"/>
              </a:rPr>
              <a:t> b = i;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o-RO" b="1" dirty="0">
                <a:latin typeface="Courier New"/>
                <a:cs typeface="Courier New"/>
              </a:rPr>
              <a:t>    printf("i= %d\n",b);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ourier New"/>
                <a:cs typeface="Courier New"/>
              </a:rPr>
              <a:t>}      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385558" y="4524474"/>
            <a:ext cx="3300904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Is </a:t>
            </a:r>
            <a:r>
              <a:rPr lang="en-US" altLang="zh-CN" sz="24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volatile</a:t>
            </a:r>
            <a:r>
              <a:rPr lang="en-US" altLang="zh-CN" sz="2400" dirty="0">
                <a:latin typeface="DengXian" charset="0"/>
                <a:ea typeface="DengXian" charset="0"/>
                <a:cs typeface="DengXian" charset="0"/>
              </a:rPr>
              <a:t> needed here?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38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IDE Disk Driver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563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Protocol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r>
              <a:rPr lang="en-US" altLang="zh-CN" sz="1800" b="1" dirty="0"/>
              <a:t>Wait for drive to be ready (</a:t>
            </a:r>
            <a:r>
              <a:rPr lang="en-US" altLang="zh-CN" sz="1800" b="1" dirty="0">
                <a:solidFill>
                  <a:srgbClr val="0096FF"/>
                </a:solidFill>
              </a:rPr>
              <a:t>0x1F7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Read Status Register until drive is READY </a:t>
            </a:r>
            <a:br>
              <a:rPr lang="en-US" altLang="zh-CN" sz="1800" dirty="0"/>
            </a:br>
            <a:r>
              <a:rPr lang="en-US" altLang="zh-CN" sz="1800" dirty="0"/>
              <a:t>and not BUSY</a:t>
            </a:r>
          </a:p>
          <a:p>
            <a:r>
              <a:rPr lang="en-US" altLang="zh-CN" sz="1800" b="1" dirty="0"/>
              <a:t>Write parameters to command registers (</a:t>
            </a:r>
            <a:r>
              <a:rPr lang="en-US" altLang="zh-CN" sz="1800" b="1" dirty="0">
                <a:solidFill>
                  <a:srgbClr val="0096FF"/>
                </a:solidFill>
              </a:rPr>
              <a:t>0x1F2 – 0x1F6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Sector count</a:t>
            </a:r>
          </a:p>
          <a:p>
            <a:pPr lvl="1"/>
            <a:r>
              <a:rPr lang="en-US" altLang="zh-CN" sz="1800" dirty="0"/>
              <a:t>Logical block address (LBA) of the sectors to be accessed</a:t>
            </a:r>
          </a:p>
          <a:p>
            <a:pPr lvl="1"/>
            <a:r>
              <a:rPr lang="en-US" altLang="zh-CN" sz="1800" dirty="0"/>
              <a:t>Drive number</a:t>
            </a:r>
          </a:p>
          <a:p>
            <a:pPr lvl="2"/>
            <a:r>
              <a:rPr lang="en-US" altLang="zh-CN" sz="1400" dirty="0"/>
              <a:t>Master=0x00 or slave=0x10, as IDE permits just two drives</a:t>
            </a:r>
          </a:p>
          <a:p>
            <a:r>
              <a:rPr lang="en-US" altLang="zh-CN" sz="1800" b="1" dirty="0"/>
              <a:t>Start the I/O (</a:t>
            </a:r>
            <a:r>
              <a:rPr lang="en-US" altLang="zh-CN" sz="1800" b="1" dirty="0">
                <a:solidFill>
                  <a:srgbClr val="0096FF"/>
                </a:solidFill>
              </a:rPr>
              <a:t>0x1F7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By issuing read/write to command register</a:t>
            </a:r>
          </a:p>
          <a:p>
            <a:pPr lvl="1"/>
            <a:r>
              <a:rPr lang="en-US" altLang="zh-CN" sz="1800" dirty="0"/>
              <a:t>Write READ / WRITE command to command register</a:t>
            </a:r>
          </a:p>
        </p:txBody>
      </p:sp>
      <p:sp>
        <p:nvSpPr>
          <p:cNvPr id="6" name="矩形 5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238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Protocol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b="1" dirty="0"/>
              <a:t>Data transfer (for writes)</a:t>
            </a:r>
          </a:p>
          <a:p>
            <a:pPr lvl="1"/>
            <a:r>
              <a:rPr lang="en-US" altLang="zh-CN" dirty="0"/>
              <a:t>Wait until drive status is READY and </a:t>
            </a:r>
            <a:br>
              <a:rPr lang="en-US" altLang="zh-CN" dirty="0"/>
            </a:br>
            <a:r>
              <a:rPr lang="en-US" altLang="zh-CN" dirty="0"/>
              <a:t>DRQ (drive request for data)</a:t>
            </a:r>
          </a:p>
          <a:p>
            <a:pPr lvl="1"/>
            <a:r>
              <a:rPr lang="en-US" altLang="zh-CN" dirty="0"/>
              <a:t>Write data to data port</a:t>
            </a:r>
          </a:p>
          <a:p>
            <a:r>
              <a:rPr lang="en-US" altLang="zh-CN" b="1" dirty="0"/>
              <a:t>Handle interrupts</a:t>
            </a:r>
          </a:p>
          <a:p>
            <a:pPr lvl="1"/>
            <a:r>
              <a:rPr lang="en-US" altLang="zh-CN" dirty="0"/>
              <a:t>In the simplest case, handle an interrupt for each sector transferred</a:t>
            </a:r>
          </a:p>
          <a:p>
            <a:pPr lvl="1"/>
            <a:r>
              <a:rPr lang="en-US" altLang="zh-CN" dirty="0"/>
              <a:t>More complex approaches allow batching and thus one final interrupt when the entire transfer is complete</a:t>
            </a:r>
          </a:p>
          <a:p>
            <a:r>
              <a:rPr lang="en-US" altLang="zh-CN" b="1" dirty="0"/>
              <a:t>Error handling</a:t>
            </a:r>
          </a:p>
          <a:p>
            <a:pPr lvl="1"/>
            <a:r>
              <a:rPr lang="en-US" altLang="zh-CN" dirty="0"/>
              <a:t>After each operation, read the status register</a:t>
            </a:r>
          </a:p>
          <a:p>
            <a:pPr lvl="1"/>
            <a:r>
              <a:rPr lang="en-US" altLang="zh-CN" dirty="0"/>
              <a:t>If the ERROR bit is on, read the error register for details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505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1057300"/>
            <a:ext cx="8579296" cy="448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r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(0x1f7)) &amp; IDE_BSY) || !(r &amp; IDE_DRDY))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loop until drive isn’t busy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void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(0x3f6, 0);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generate interrupt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(0x1f2, 1);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how many sectors?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(0x1f3, b-&gt;sector &amp; 0xff);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Block address here ...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(0x1f4, (b-&gt;sector &gt;&gt; 8) &amp; 0xff);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(0x1f5, (b-&gt;sector &gt;&gt; 16) &amp; 0xff);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(0x1f6, 0xe0 | ((b-&gt;dev&amp;1)&lt;&lt;4) | ((b-&gt;sector&gt;&gt;24)&amp;0x0f));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if(b-&gt;flags &amp; B_DIRTY){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IDE_CMD_WRITE);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WRITE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transfer data too!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IDE_CMD_READ);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READ (no data)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zh-CN" altLang="en-US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6692" y="2209428"/>
            <a:ext cx="1241612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Status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BUSY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READY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FAULT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SEEK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DRQ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CORR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IDDEX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ERROR</a:t>
            </a:r>
          </a:p>
        </p:txBody>
      </p:sp>
      <p:sp>
        <p:nvSpPr>
          <p:cNvPr id="7" name="矩形 6"/>
          <p:cNvSpPr/>
          <p:nvPr/>
        </p:nvSpPr>
        <p:spPr>
          <a:xfrm>
            <a:off x="7740352" y="2227475"/>
            <a:ext cx="1234480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(0x1F1):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BBK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UNC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MC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IDNF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MCR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ABRT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T0NF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AMNF</a:t>
            </a:r>
          </a:p>
        </p:txBody>
      </p:sp>
      <p:sp>
        <p:nvSpPr>
          <p:cNvPr id="8" name="矩形 7"/>
          <p:cNvSpPr/>
          <p:nvPr/>
        </p:nvSpPr>
        <p:spPr>
          <a:xfrm>
            <a:off x="6066692" y="4263443"/>
            <a:ext cx="290814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BBK  = Bad Block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UNC  = Uncorrectable data error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   = Media Changed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IDNF = ID mark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MCR  = Media Change Requested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ABRT = Command aborted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T0NF = Track 0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AMNF = Address Mark Not Found</a:t>
            </a:r>
            <a:endParaRPr lang="zh-CN" alt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2779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200" y="1273324"/>
            <a:ext cx="8579296" cy="361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ide_rw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acquire(&amp;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for 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**pp = 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*pp; pp=&amp;(*pp)-&gt;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qnext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walk queue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*pp = b;              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request to end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b)   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 q is empty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(b);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send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disk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((b-&gt;flags &amp; (B_VALID|B_DIRTY)) != B_VALID)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sleep(b, 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wait for completion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release(&amp;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561027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200" y="1273324"/>
            <a:ext cx="8579296" cy="405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zh-CN" sz="11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ide_intr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acquire(&amp;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((b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== 0)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release*&amp;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return;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b-&gt; next;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(!(b-&gt;flags &amp; B_DIRTY) &amp;&amp;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&gt;= 0)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 READ: get data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b-&gt;flags |= B_VALID;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b-&gt;flags &amp;= ~˜B_DIRTY;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wakeup(b);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wake waiting process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solidFill>
                <a:srgbClr val="0096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0)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start next request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(if one exists)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release(&amp;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3873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1887</TotalTime>
  <Words>2671</Words>
  <Application>Microsoft Macintosh PowerPoint</Application>
  <PresentationFormat>全屏显示(16:10)</PresentationFormat>
  <Paragraphs>430</Paragraphs>
  <Slides>39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8" baseType="lpstr">
      <vt:lpstr>DengXian</vt:lpstr>
      <vt:lpstr>宋体</vt:lpstr>
      <vt:lpstr>Adobe 楷体 Std R</vt:lpstr>
      <vt:lpstr>Arial</vt:lpstr>
      <vt:lpstr>Calibri</vt:lpstr>
      <vt:lpstr>Comic Sans MS</vt:lpstr>
      <vt:lpstr>Courier</vt:lpstr>
      <vt:lpstr>Courier New</vt:lpstr>
      <vt:lpstr>Office 主题​​</vt:lpstr>
      <vt:lpstr>Disk I/O</vt:lpstr>
      <vt:lpstr>Review: File Cursor Sharing</vt:lpstr>
      <vt:lpstr>Review: File Open  &amp; Read Timeline</vt:lpstr>
      <vt:lpstr>File Open  &amp; Read Timeline</vt:lpstr>
      <vt:lpstr>File Creation Timeline</vt:lpstr>
      <vt:lpstr>WRITE &amp; CLOSE</vt:lpstr>
      <vt:lpstr>Questions</vt:lpstr>
      <vt:lpstr>Delete after OPEN but before CLOSE</vt:lpstr>
      <vt:lpstr>SYNC</vt:lpstr>
      <vt:lpstr>Canonical I/O Protocol</vt:lpstr>
      <vt:lpstr>A Canonical Device</vt:lpstr>
      <vt:lpstr>A Canonical Protocol</vt:lpstr>
      <vt:lpstr>A Canonical Protocol</vt:lpstr>
      <vt:lpstr>A Canonical Protocol</vt:lpstr>
      <vt:lpstr>A Canonical Protocol</vt:lpstr>
      <vt:lpstr>A Canonical Protocol</vt:lpstr>
      <vt:lpstr>A Canonical Protocol</vt:lpstr>
      <vt:lpstr>Interrupts</vt:lpstr>
      <vt:lpstr>Lowering CPU Overhead With Interrupts</vt:lpstr>
      <vt:lpstr>Lowering CPU Overhead With Interrupts</vt:lpstr>
      <vt:lpstr>Example of Interrupt: Keyboard</vt:lpstr>
      <vt:lpstr>Problem of Interrupt: Livelock</vt:lpstr>
      <vt:lpstr>Interrupt Coalescing for Optimization</vt:lpstr>
      <vt:lpstr>DMA</vt:lpstr>
      <vt:lpstr>DMA for Disk Device</vt:lpstr>
      <vt:lpstr>DMA for Disk Device</vt:lpstr>
      <vt:lpstr>DMA for Disk Device</vt:lpstr>
      <vt:lpstr>Methods of Device Interaction</vt:lpstr>
      <vt:lpstr>I/O Instructions</vt:lpstr>
      <vt:lpstr>Memory Mapped I/O</vt:lpstr>
      <vt:lpstr>Memory Mapped I/O</vt:lpstr>
      <vt:lpstr>NOTE: Volatile Address if using MMIO</vt:lpstr>
      <vt:lpstr>Sidebar: Another Volatile Example</vt:lpstr>
      <vt:lpstr>Case Study: IDE Disk Driver</vt:lpstr>
      <vt:lpstr>IDE Protocol</vt:lpstr>
      <vt:lpstr>IDE Protocol</vt:lpstr>
      <vt:lpstr>IDE Disk Driver using PIO</vt:lpstr>
      <vt:lpstr>IDE Disk Driver using PIO</vt:lpstr>
      <vt:lpstr>IDE Disk Driver using PIO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62</cp:revision>
  <cp:lastPrinted>2016-06-13T07:55:34Z</cp:lastPrinted>
  <dcterms:created xsi:type="dcterms:W3CDTF">2017-05-12T06:55:38Z</dcterms:created>
  <dcterms:modified xsi:type="dcterms:W3CDTF">2018-09-21T01:59:25Z</dcterms:modified>
</cp:coreProperties>
</file>