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56" r:id="rId2"/>
    <p:sldId id="387" r:id="rId3"/>
    <p:sldId id="382" r:id="rId4"/>
    <p:sldId id="386" r:id="rId5"/>
    <p:sldId id="383" r:id="rId6"/>
    <p:sldId id="388" r:id="rId7"/>
    <p:sldId id="389" r:id="rId8"/>
    <p:sldId id="390" r:id="rId9"/>
    <p:sldId id="391" r:id="rId10"/>
    <p:sldId id="392" r:id="rId11"/>
    <p:sldId id="393" r:id="rId12"/>
    <p:sldId id="384" r:id="rId13"/>
    <p:sldId id="385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297" r:id="rId31"/>
    <p:sldId id="300" r:id="rId32"/>
    <p:sldId id="298" r:id="rId33"/>
    <p:sldId id="299" r:id="rId34"/>
    <p:sldId id="366" r:id="rId35"/>
    <p:sldId id="367" r:id="rId36"/>
    <p:sldId id="368" r:id="rId37"/>
    <p:sldId id="369" r:id="rId38"/>
    <p:sldId id="370" r:id="rId39"/>
    <p:sldId id="371" r:id="rId40"/>
    <p:sldId id="372" r:id="rId41"/>
    <p:sldId id="373" r:id="rId42"/>
    <p:sldId id="374" r:id="rId43"/>
    <p:sldId id="375" r:id="rId44"/>
    <p:sldId id="376" r:id="rId45"/>
    <p:sldId id="377" r:id="rId46"/>
    <p:sldId id="378" r:id="rId47"/>
    <p:sldId id="379" r:id="rId48"/>
    <p:sldId id="380" r:id="rId49"/>
    <p:sldId id="381" r:id="rId5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48" autoAdjust="0"/>
    <p:restoredTop sz="83173" autoAdjust="0"/>
  </p:normalViewPr>
  <p:slideViewPr>
    <p:cSldViewPr>
      <p:cViewPr varScale="1">
        <p:scale>
          <a:sx n="162" d="100"/>
          <a:sy n="162" d="100"/>
        </p:scale>
        <p:origin x="1740" y="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2018/9/28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901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2018/9/28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Bus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&amp;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Naming</a:t>
            </a:r>
            <a:r>
              <a:rPr kumimoji="1" lang="zh-CN" altLang="en-US" sz="4400" dirty="0">
                <a:solidFill>
                  <a:schemeClr val="bg1"/>
                </a:solidFill>
              </a:rPr>
              <a:t> </a:t>
            </a:r>
            <a:r>
              <a:rPr kumimoji="1" lang="en-US" altLang="zh-CN" sz="4400" dirty="0">
                <a:solidFill>
                  <a:schemeClr val="bg1"/>
                </a:solidFill>
              </a:rPr>
              <a:t>Scheme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smtClean="0">
                <a:solidFill>
                  <a:schemeClr val="bg1"/>
                </a:solidFill>
              </a:rPr>
              <a:t>2018.</a:t>
            </a:r>
            <a:r>
              <a:rPr lang="zh-CN" altLang="en-US" sz="1600" dirty="0" smtClean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Physical address space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Layers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489348"/>
            <a:ext cx="761596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76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A Canonical Device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755576" y="2051534"/>
            <a:ext cx="6855922" cy="24621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70738" y="3073524"/>
            <a:ext cx="68407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2138890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Status</a:t>
            </a:r>
            <a:endParaRPr lang="zh-CN" altLang="en-US" sz="1600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07042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Address</a:t>
            </a:r>
            <a:endParaRPr lang="zh-CN" altLang="en-US" sz="1600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5558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Data</a:t>
            </a:r>
            <a:endParaRPr lang="zh-CN" altLang="en-US" sz="1600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228892" y="2275422"/>
            <a:ext cx="1238590" cy="5100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Command</a:t>
            </a:r>
            <a:endParaRPr lang="zh-CN" altLang="en-US" sz="1600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70738" y="2266047"/>
            <a:ext cx="122413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Registers</a:t>
            </a:r>
            <a:endParaRPr lang="zh-CN" altLang="en-US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42746" y="3180308"/>
            <a:ext cx="6624736" cy="1189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Micro-controller (CPU)</a:t>
            </a:r>
          </a:p>
          <a:p>
            <a:r>
              <a:rPr lang="en-US" altLang="zh-CN" sz="20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Memory (DRAM or SRAM or both)</a:t>
            </a:r>
          </a:p>
          <a:p>
            <a:r>
              <a:rPr lang="en-US" altLang="zh-CN" sz="2000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Other Hardware-specific Chips</a:t>
            </a:r>
            <a:endParaRPr lang="zh-CN" altLang="en-US" sz="2000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755514" y="2266047"/>
            <a:ext cx="122413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Interface</a:t>
            </a:r>
            <a:endParaRPr lang="zh-CN" altLang="en-US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755514" y="3180308"/>
            <a:ext cx="122413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Internals</a:t>
            </a:r>
            <a:endParaRPr lang="zh-CN" altLang="en-US" b="1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322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Interrupt &amp; DMA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328" y="1224694"/>
            <a:ext cx="5944805" cy="9145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328" y="2291342"/>
            <a:ext cx="5912141" cy="89008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85192" y="1288179"/>
            <a:ext cx="158417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Using Polling</a:t>
            </a:r>
            <a:endParaRPr lang="zh-CN" altLang="en-US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3672" y="2327893"/>
            <a:ext cx="1835696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Using Interrupt</a:t>
            </a:r>
            <a:endParaRPr lang="zh-CN" altLang="en-US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354" y="3396479"/>
            <a:ext cx="5912141" cy="85742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999" y="4385245"/>
            <a:ext cx="5895809" cy="120855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6948264" y="3396479"/>
            <a:ext cx="1800200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Without DMA</a:t>
            </a:r>
            <a:endParaRPr lang="zh-CN" altLang="en-US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48264" y="4321881"/>
            <a:ext cx="1800200" cy="510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With DMA</a:t>
            </a:r>
            <a:endParaRPr lang="zh-CN" altLang="en-US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41176" y="3289548"/>
            <a:ext cx="8928992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2629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Review: Methods of Device Interaction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sz="2200" dirty="0"/>
              <a:t>Method-1: </a:t>
            </a:r>
            <a:r>
              <a:rPr lang="en-US" altLang="zh-CN" sz="2200" b="1" dirty="0"/>
              <a:t>PIO</a:t>
            </a:r>
            <a:r>
              <a:rPr lang="en-US" altLang="zh-CN" sz="2200" dirty="0"/>
              <a:t> through </a:t>
            </a:r>
            <a:r>
              <a:rPr lang="en-US" altLang="zh-CN" sz="2200" b="1" dirty="0"/>
              <a:t>I/O instructions</a:t>
            </a:r>
            <a:endParaRPr lang="en-US" altLang="zh-CN" sz="2200" dirty="0"/>
          </a:p>
          <a:p>
            <a:pPr lvl="1"/>
            <a:r>
              <a:rPr lang="en-US" altLang="zh-CN" sz="2000" dirty="0"/>
              <a:t>On x86, </a:t>
            </a:r>
            <a:r>
              <a:rPr lang="en-US" altLang="zh-CN" sz="2000" b="1" dirty="0">
                <a:solidFill>
                  <a:srgbClr val="0096FF"/>
                </a:solidFill>
              </a:rPr>
              <a:t>in</a:t>
            </a:r>
            <a:r>
              <a:rPr lang="en-US" altLang="zh-CN" sz="2000" dirty="0"/>
              <a:t> and </a:t>
            </a:r>
            <a:r>
              <a:rPr lang="en-US" altLang="zh-CN" sz="2000" b="1" dirty="0">
                <a:solidFill>
                  <a:srgbClr val="0096FF"/>
                </a:solidFill>
              </a:rPr>
              <a:t>out</a:t>
            </a:r>
            <a:r>
              <a:rPr lang="en-US" altLang="zh-CN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/>
              <a:t>instructions</a:t>
            </a:r>
          </a:p>
          <a:p>
            <a:pPr lvl="1"/>
            <a:r>
              <a:rPr lang="en-US" altLang="zh-CN" sz="2000" dirty="0"/>
              <a:t>I/O port name space</a:t>
            </a:r>
          </a:p>
          <a:p>
            <a:pPr lvl="1"/>
            <a:r>
              <a:rPr lang="en-US" altLang="zh-CN" sz="2200" dirty="0"/>
              <a:t>Must be executed in privileged mode (kernel mode)</a:t>
            </a:r>
          </a:p>
          <a:p>
            <a:r>
              <a:rPr lang="en-US" altLang="zh-CN" sz="2200" dirty="0"/>
              <a:t>Method-2: </a:t>
            </a:r>
            <a:r>
              <a:rPr lang="en-US" altLang="zh-CN" sz="2200" b="1" dirty="0"/>
              <a:t>Memory-mapped I/O</a:t>
            </a:r>
            <a:endParaRPr lang="en-US" altLang="zh-CN" sz="2200" dirty="0"/>
          </a:p>
          <a:p>
            <a:pPr lvl="1"/>
            <a:r>
              <a:rPr lang="en-US" altLang="zh-CN" sz="2000" dirty="0"/>
              <a:t>Using </a:t>
            </a:r>
            <a:r>
              <a:rPr lang="en-US" altLang="zh-CN" sz="2000" b="1" dirty="0">
                <a:solidFill>
                  <a:srgbClr val="0096FF"/>
                </a:solidFill>
              </a:rPr>
              <a:t>LOAD</a:t>
            </a:r>
            <a:r>
              <a:rPr lang="en-US" altLang="zh-CN" sz="2000" dirty="0">
                <a:solidFill>
                  <a:srgbClr val="0096FF"/>
                </a:solidFill>
              </a:rPr>
              <a:t> </a:t>
            </a:r>
            <a:r>
              <a:rPr lang="en-US" altLang="zh-CN" sz="2000" dirty="0"/>
              <a:t>and </a:t>
            </a:r>
            <a:r>
              <a:rPr lang="en-US" altLang="zh-CN" sz="2000" b="1" dirty="0">
                <a:solidFill>
                  <a:srgbClr val="0096FF"/>
                </a:solidFill>
              </a:rPr>
              <a:t>STORE</a:t>
            </a:r>
          </a:p>
          <a:p>
            <a:pPr lvl="1"/>
            <a:r>
              <a:rPr lang="en-US" altLang="zh-CN" sz="2000" dirty="0"/>
              <a:t>Physical address space</a:t>
            </a:r>
          </a:p>
          <a:p>
            <a:pPr lvl="1"/>
            <a:r>
              <a:rPr lang="en-US" altLang="zh-CN" sz="2000" dirty="0"/>
              <a:t>Can also be executed in unprivileged mode (user mode)</a:t>
            </a:r>
            <a:endParaRPr lang="zh-CN" altLang="en-US" sz="2000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144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 Study: IDE Disk Driver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269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Protocol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r>
              <a:rPr lang="en-US" altLang="zh-CN" sz="1800" b="1" dirty="0"/>
              <a:t>Wait for drive to be ready (</a:t>
            </a:r>
            <a:r>
              <a:rPr lang="en-US" altLang="zh-CN" sz="1800" b="1" dirty="0">
                <a:solidFill>
                  <a:srgbClr val="0096FF"/>
                </a:solidFill>
              </a:rPr>
              <a:t>0x1F7</a:t>
            </a:r>
            <a:r>
              <a:rPr lang="en-US" altLang="zh-CN" sz="1800" b="1" dirty="0"/>
              <a:t>)</a:t>
            </a:r>
          </a:p>
          <a:p>
            <a:pPr lvl="1"/>
            <a:r>
              <a:rPr lang="en-US" altLang="zh-CN" sz="1800" dirty="0"/>
              <a:t>Read Status Register until drive is READY </a:t>
            </a:r>
            <a:br>
              <a:rPr lang="en-US" altLang="zh-CN" sz="1800" dirty="0"/>
            </a:br>
            <a:r>
              <a:rPr lang="en-US" altLang="zh-CN" sz="1800" dirty="0"/>
              <a:t>and not BUSY</a:t>
            </a:r>
          </a:p>
          <a:p>
            <a:r>
              <a:rPr lang="en-US" altLang="zh-CN" sz="1800" b="1" dirty="0"/>
              <a:t>Write parameters to command registers (</a:t>
            </a:r>
            <a:r>
              <a:rPr lang="en-US" altLang="zh-CN" sz="1800" b="1" dirty="0">
                <a:solidFill>
                  <a:srgbClr val="0096FF"/>
                </a:solidFill>
              </a:rPr>
              <a:t>0x1F2 – 0x1F6</a:t>
            </a:r>
            <a:r>
              <a:rPr lang="en-US" altLang="zh-CN" sz="1800" b="1" dirty="0"/>
              <a:t>)</a:t>
            </a:r>
          </a:p>
          <a:p>
            <a:pPr lvl="1"/>
            <a:r>
              <a:rPr lang="en-US" altLang="zh-CN" sz="1800" dirty="0"/>
              <a:t>Sector count</a:t>
            </a:r>
          </a:p>
          <a:p>
            <a:pPr lvl="1"/>
            <a:r>
              <a:rPr lang="en-US" altLang="zh-CN" sz="1800" dirty="0"/>
              <a:t>Logical block address (LBA) of the sectors to be accessed</a:t>
            </a:r>
          </a:p>
          <a:p>
            <a:pPr lvl="1"/>
            <a:r>
              <a:rPr lang="en-US" altLang="zh-CN" sz="1800" dirty="0"/>
              <a:t>Drive number</a:t>
            </a:r>
          </a:p>
          <a:p>
            <a:pPr lvl="2"/>
            <a:r>
              <a:rPr lang="en-US" altLang="zh-CN" sz="1400" dirty="0"/>
              <a:t>Master=0x00 or slave=0x10, as IDE permits just two drives</a:t>
            </a:r>
          </a:p>
          <a:p>
            <a:r>
              <a:rPr lang="en-US" altLang="zh-CN" sz="1800" b="1" dirty="0"/>
              <a:t>Start the I/O (</a:t>
            </a:r>
            <a:r>
              <a:rPr lang="en-US" altLang="zh-CN" sz="1800" b="1" dirty="0">
                <a:solidFill>
                  <a:srgbClr val="0096FF"/>
                </a:solidFill>
              </a:rPr>
              <a:t>0x1F7</a:t>
            </a:r>
            <a:r>
              <a:rPr lang="en-US" altLang="zh-CN" sz="1800" b="1" dirty="0"/>
              <a:t>)</a:t>
            </a:r>
          </a:p>
          <a:p>
            <a:pPr lvl="1"/>
            <a:r>
              <a:rPr lang="en-US" altLang="zh-CN" sz="1800" dirty="0"/>
              <a:t>By issuing read/write to command register</a:t>
            </a:r>
          </a:p>
          <a:p>
            <a:pPr lvl="1"/>
            <a:r>
              <a:rPr lang="en-US" altLang="zh-CN" sz="1800" dirty="0"/>
              <a:t>Write READ / WRITE command to command register</a:t>
            </a:r>
          </a:p>
        </p:txBody>
      </p:sp>
      <p:sp>
        <p:nvSpPr>
          <p:cNvPr id="6" name="矩形 5"/>
          <p:cNvSpPr/>
          <p:nvPr/>
        </p:nvSpPr>
        <p:spPr>
          <a:xfrm>
            <a:off x="6084168" y="481236"/>
            <a:ext cx="2890664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0x1F0 = Data Port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0x1F1 = 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0x1F2 = Sector Count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0x1F3 = LBA low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0x1F4 = LBA mid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0x1F5 = LBA hi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0x1F6 = 1B1D TOP4LBA: B=LBA, D=drive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0x1F7 = Command/status</a:t>
            </a:r>
            <a:endParaRPr lang="zh-CN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2535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Protocol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 fontScale="77500" lnSpcReduction="20000"/>
          </a:bodyPr>
          <a:lstStyle/>
          <a:p>
            <a:r>
              <a:rPr lang="en-US" altLang="zh-CN" b="1" dirty="0"/>
              <a:t>Data transfer (for writes)</a:t>
            </a:r>
          </a:p>
          <a:p>
            <a:pPr lvl="1"/>
            <a:r>
              <a:rPr lang="en-US" altLang="zh-CN" dirty="0"/>
              <a:t>Wait until drive status is READY and </a:t>
            </a:r>
            <a:br>
              <a:rPr lang="en-US" altLang="zh-CN" dirty="0"/>
            </a:br>
            <a:r>
              <a:rPr lang="en-US" altLang="zh-CN" dirty="0"/>
              <a:t>DRQ (drive request for data)</a:t>
            </a:r>
          </a:p>
          <a:p>
            <a:pPr lvl="1"/>
            <a:r>
              <a:rPr lang="en-US" altLang="zh-CN" dirty="0"/>
              <a:t>Write data to data port</a:t>
            </a:r>
          </a:p>
          <a:p>
            <a:r>
              <a:rPr lang="en-US" altLang="zh-CN" b="1" dirty="0"/>
              <a:t>Handle interrupts</a:t>
            </a:r>
          </a:p>
          <a:p>
            <a:pPr lvl="1"/>
            <a:r>
              <a:rPr lang="en-US" altLang="zh-CN" dirty="0"/>
              <a:t>In the simplest case, handle an interrupt for each sector transferred</a:t>
            </a:r>
          </a:p>
          <a:p>
            <a:pPr lvl="1"/>
            <a:r>
              <a:rPr lang="en-US" altLang="zh-CN" dirty="0"/>
              <a:t>More complex approaches allow batching and thus one final interrupt when the entire transfer is complete</a:t>
            </a:r>
          </a:p>
          <a:p>
            <a:r>
              <a:rPr lang="en-US" altLang="zh-CN" b="1" dirty="0"/>
              <a:t>Error handling</a:t>
            </a:r>
          </a:p>
          <a:p>
            <a:pPr lvl="1"/>
            <a:r>
              <a:rPr lang="en-US" altLang="zh-CN" dirty="0"/>
              <a:t>After each operation, read the status register</a:t>
            </a:r>
          </a:p>
          <a:p>
            <a:pPr lvl="1"/>
            <a:r>
              <a:rPr lang="en-US" altLang="zh-CN" dirty="0"/>
              <a:t>If the ERROR bit is on, read the error register for details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084168" y="481236"/>
            <a:ext cx="2890664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0x1F0 = Data Port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0x1F1 = 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0x1F2 = Sector Count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0x1F3 = LBA low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0x1F4 = LBA mid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0x1F5 = LBA hi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0x1F6 = 1B1D TOP4LBA: B=LBA, D=drive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0x1F7 = Command/status</a:t>
            </a:r>
            <a:endParaRPr lang="zh-CN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07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4" y="1057300"/>
            <a:ext cx="8579296" cy="4480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static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100" b="1" dirty="0" err="1">
                <a:solidFill>
                  <a:srgbClr val="FF2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ide_wait_ready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while (((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r =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(0x1f7)) &amp; IDE_BSY) || !(r &amp; IDE_DRDY))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;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loop until drive isn’t busy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>
              <a:lnSpc>
                <a:spcPct val="130000"/>
              </a:lnSpc>
            </a:pPr>
            <a:endParaRPr lang="en-US" altLang="zh-CN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static void </a:t>
            </a:r>
            <a:r>
              <a:rPr lang="en-US" altLang="zh-CN" sz="1100" b="1" dirty="0" err="1">
                <a:solidFill>
                  <a:srgbClr val="FF2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ide_start_request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*b)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ide_wait_ready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(0x3f6, 0);              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generate interrupt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(0x1f2, 1);              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how many sectors?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(0x1f3, b-&gt;sector &amp; 0xff);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Block address here ...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(0x1f4, (b-&gt;sector &gt;&gt; 8) &amp; 0xff);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... and here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(0x1f5, (b-&gt;sector &gt;&gt; 16) &amp; 0xff);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... and here!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(0x1f6, 0xe0 | ((b-&gt;dev&amp;1)&lt;&lt;4) | ((b-&gt;sector&gt;&gt;24)&amp;0x0f));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if(b-&gt;flags &amp; B_DIRTY){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(0x1f7, IDE_CMD_WRITE);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this is a WRITE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outsl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(0x1f0, b-&gt;data, 512/4);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transfer data too!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 else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outb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(0x1f7, IDE_CMD_READ);        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this is a READ (no data)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zh-CN" altLang="en-US" sz="3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84168" y="481236"/>
            <a:ext cx="2890664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0x1F0 = Data Port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0x1F1 = 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0x1F2 = Sector Count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0x1F3 = LBA low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0x1F4 = LBA mid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0x1F5 = LBA hi byte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0x1F6 = 1B1D TOP4LBA: B=LBA, D=drive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Address 0x1F7 = Command/status</a:t>
            </a:r>
            <a:endParaRPr lang="zh-CN" altLang="en-US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66692" y="2209428"/>
            <a:ext cx="1241612" cy="1785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Status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Register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(0x1F7):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7: BUSY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6: READY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5: FAULT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4: SEEK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3: DRQ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2: CORR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1: IDDEX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0: ERROR</a:t>
            </a:r>
          </a:p>
        </p:txBody>
      </p:sp>
      <p:sp>
        <p:nvSpPr>
          <p:cNvPr id="7" name="矩形 6"/>
          <p:cNvSpPr/>
          <p:nvPr/>
        </p:nvSpPr>
        <p:spPr>
          <a:xfrm>
            <a:off x="7740352" y="2227475"/>
            <a:ext cx="1234480" cy="17851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Error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Register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(0x1F1):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7: BBK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6: UNC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5: MC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4: IDNF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3: MCR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2: ABRT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1: T0NF</a:t>
            </a:r>
          </a:p>
          <a:p>
            <a:r>
              <a:rPr lang="en-US" altLang="zh-CN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0: AMNF</a:t>
            </a:r>
          </a:p>
        </p:txBody>
      </p:sp>
      <p:sp>
        <p:nvSpPr>
          <p:cNvPr id="8" name="矩形 7"/>
          <p:cNvSpPr/>
          <p:nvPr/>
        </p:nvSpPr>
        <p:spPr>
          <a:xfrm>
            <a:off x="6066692" y="4263443"/>
            <a:ext cx="2908140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BBK  = Bad Block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UNC  = Uncorrectable data error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MC   = Media Changed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IDNF = ID mark Not Found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MCR  = Media Change Requested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ABRT = Command aborted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T0NF = Track 0 Not Found</a:t>
            </a:r>
          </a:p>
          <a:p>
            <a:r>
              <a:rPr lang="en-US" altLang="zh-CN" sz="900" b="1" dirty="0">
                <a:latin typeface="Courier New" panose="02070309020205020404" pitchFamily="49" charset="0"/>
                <a:cs typeface="Courier New" panose="02070309020205020404" pitchFamily="49" charset="0"/>
              </a:rPr>
              <a:t>AMNF = Address Mark Not Found</a:t>
            </a:r>
            <a:endParaRPr lang="zh-CN" altLang="en-US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lang="en-US" altLang="zh-CN" dirty="0"/>
              <a:t>IDE Disk Driver using PIO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57630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Disk Driver using PIO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57200" y="1273324"/>
            <a:ext cx="8579296" cy="361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altLang="zh-CN" sz="16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ide_rw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*b) {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acquire(&amp;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for (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**pp = 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; *pp; pp=&amp;(*pp)-&gt;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qnext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;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walk queue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*pp = b;               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add request to end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== b)    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if q is empty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ide_start_request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(b);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send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req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to disk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while ((b-&gt;flags &amp; (B_VALID|B_DIRTY)) != B_VALID)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sleep(b, 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       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wait for completion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release(&amp;</a:t>
            </a:r>
            <a:r>
              <a:rPr lang="en-US" altLang="zh-CN" sz="16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3854030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IDE Disk Driver using PIO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57200" y="1273324"/>
            <a:ext cx="8579296" cy="405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altLang="zh-CN" sz="1100" b="1" dirty="0" err="1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ide_intr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buf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*b;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acquire(&amp;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((b =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== 0) {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release*&amp;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idelock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return;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b-&gt; next;</a:t>
            </a:r>
          </a:p>
          <a:p>
            <a:pPr>
              <a:lnSpc>
                <a:spcPct val="130000"/>
              </a:lnSpc>
            </a:pPr>
            <a:endParaRPr lang="en-US" altLang="zh-CN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(!(b-&gt;flags &amp; B_DIRTY) &amp;&amp;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ide_wait_ready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 &gt;= 0)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insl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(0x1f0, b-&gt;data, 512/4); 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if READ: get data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b-&gt;flags |= B_VALID;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b-&gt;flags &amp;= ~˜B_DIRTY;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wakeup(b);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wake waiting process</a:t>
            </a:r>
          </a:p>
          <a:p>
            <a:pPr>
              <a:lnSpc>
                <a:spcPct val="130000"/>
              </a:lnSpc>
            </a:pPr>
            <a:endParaRPr lang="en-US" altLang="zh-CN" sz="1100" b="1" dirty="0">
              <a:solidFill>
                <a:srgbClr val="0096FF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if 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!= 0)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start next request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ide_start_request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ide_queue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  </a:t>
            </a:r>
            <a:r>
              <a:rPr lang="en-US" altLang="zh-CN" sz="11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(if one exists)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release(&amp;</a:t>
            </a:r>
            <a:r>
              <a:rPr lang="en-US" altLang="zh-CN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ide_lock</a:t>
            </a: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pPr>
              <a:lnSpc>
                <a:spcPct val="130000"/>
              </a:lnSpc>
            </a:pPr>
            <a:r>
              <a:rPr lang="en-US" altLang="zh-CN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54761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IDE Driver using PIO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Q: </a:t>
            </a:r>
            <a:r>
              <a:rPr lang="en-US" altLang="zh-CN" sz="2400" dirty="0">
                <a:solidFill>
                  <a:srgbClr val="C00000"/>
                </a:solidFill>
              </a:rPr>
              <a:t>What is the process of disk write?</a:t>
            </a:r>
          </a:p>
          <a:p>
            <a:pPr lvl="1"/>
            <a:r>
              <a:rPr lang="en-US" altLang="zh-CN" sz="2000" dirty="0"/>
              <a:t>CPU waits for disk to be ready (</a:t>
            </a:r>
            <a:r>
              <a:rPr lang="en-US" altLang="zh-CN" sz="2000" dirty="0" err="1"/>
              <a:t>ide_wait_ready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sz="2000" dirty="0"/>
              <a:t>CPU sends </a:t>
            </a:r>
            <a:r>
              <a:rPr lang="en-US" altLang="zh-CN" sz="2000" b="1" dirty="0"/>
              <a:t>WRITE</a:t>
            </a:r>
            <a:r>
              <a:rPr lang="en-US" altLang="zh-CN" sz="2000" dirty="0"/>
              <a:t> request to disk (which block to write? LBA)</a:t>
            </a:r>
          </a:p>
          <a:p>
            <a:pPr lvl="1"/>
            <a:r>
              <a:rPr lang="en-US" altLang="zh-CN" sz="2000" dirty="0"/>
              <a:t>CPU transfers data to the disk (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outsl</a:t>
            </a:r>
            <a:r>
              <a:rPr lang="en-US" altLang="zh-CN" sz="16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(0x1f0, b-&gt;data, 512/4)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sz="2000" dirty="0"/>
              <a:t>CPU waits (CPU switches to another thread)</a:t>
            </a:r>
          </a:p>
          <a:p>
            <a:pPr lvl="1"/>
            <a:r>
              <a:rPr lang="en-US" altLang="zh-CN" sz="2000" dirty="0"/>
              <a:t>…</a:t>
            </a:r>
          </a:p>
          <a:p>
            <a:pPr lvl="1"/>
            <a:r>
              <a:rPr lang="en-US" altLang="zh-CN" sz="2000" dirty="0"/>
              <a:t>Disk finishes write (data maybe in disk’s buffer)</a:t>
            </a:r>
          </a:p>
          <a:p>
            <a:pPr lvl="1"/>
            <a:r>
              <a:rPr lang="en-US" altLang="zh-CN" sz="2000" dirty="0"/>
              <a:t>Disk sends an </a:t>
            </a:r>
            <a:r>
              <a:rPr lang="en-US" altLang="zh-CN" sz="2000" dirty="0">
                <a:solidFill>
                  <a:srgbClr val="0096FF"/>
                </a:solidFill>
              </a:rPr>
              <a:t>interrupt</a:t>
            </a:r>
            <a:r>
              <a:rPr lang="en-US" altLang="zh-CN" sz="2000" dirty="0"/>
              <a:t> to CPU</a:t>
            </a:r>
          </a:p>
          <a:p>
            <a:pPr lvl="1"/>
            <a:r>
              <a:rPr lang="en-US" altLang="zh-CN" sz="2000" dirty="0"/>
              <a:t>CPU wakes up the waiting thread</a:t>
            </a:r>
            <a:endParaRPr lang="en-US" altLang="zh-CN" sz="1800" dirty="0"/>
          </a:p>
          <a:p>
            <a:pPr lvl="1"/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3124988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IDE Driver using PIO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579296" cy="4116287"/>
          </a:xfrm>
        </p:spPr>
        <p:txBody>
          <a:bodyPr>
            <a:norm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Q: </a:t>
            </a:r>
            <a:r>
              <a:rPr lang="en-US" altLang="zh-CN" sz="2400" dirty="0">
                <a:solidFill>
                  <a:srgbClr val="C00000"/>
                </a:solidFill>
              </a:rPr>
              <a:t>What is the process of disk read?</a:t>
            </a:r>
          </a:p>
          <a:p>
            <a:pPr lvl="1"/>
            <a:r>
              <a:rPr lang="en-US" altLang="zh-CN" sz="2000" dirty="0"/>
              <a:t>CPU waits for disk to be ready (</a:t>
            </a:r>
            <a:r>
              <a:rPr lang="en-US" altLang="zh-CN" sz="2000" dirty="0" err="1"/>
              <a:t>ide_wait_ready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sz="2000" dirty="0"/>
              <a:t>CPU sends </a:t>
            </a:r>
            <a:r>
              <a:rPr lang="en-US" altLang="zh-CN" sz="2000" b="1" dirty="0"/>
              <a:t>READ</a:t>
            </a:r>
            <a:r>
              <a:rPr lang="en-US" altLang="zh-CN" sz="2000" dirty="0"/>
              <a:t> request to disk (which block to read? LBA)</a:t>
            </a:r>
          </a:p>
          <a:p>
            <a:pPr lvl="1"/>
            <a:r>
              <a:rPr lang="en-US" altLang="zh-CN" sz="2000" dirty="0"/>
              <a:t>CPU waits (CPU switches to another thread)</a:t>
            </a:r>
          </a:p>
          <a:p>
            <a:pPr lvl="1"/>
            <a:r>
              <a:rPr lang="en-US" altLang="zh-CN" sz="2000" dirty="0"/>
              <a:t>… (can be a long time)</a:t>
            </a:r>
          </a:p>
          <a:p>
            <a:pPr lvl="1"/>
            <a:r>
              <a:rPr lang="en-US" altLang="zh-CN" sz="2000" dirty="0"/>
              <a:t>Disk finishes read (data now in disk’s buffer)</a:t>
            </a:r>
          </a:p>
          <a:p>
            <a:pPr lvl="1"/>
            <a:r>
              <a:rPr lang="en-US" altLang="zh-CN" sz="2000" dirty="0"/>
              <a:t>Disk sends an </a:t>
            </a:r>
            <a:r>
              <a:rPr lang="en-US" altLang="zh-CN" sz="2000" dirty="0">
                <a:solidFill>
                  <a:srgbClr val="0096FF"/>
                </a:solidFill>
              </a:rPr>
              <a:t>interrupt</a:t>
            </a:r>
            <a:r>
              <a:rPr lang="en-US" altLang="zh-CN" sz="2000" dirty="0"/>
              <a:t> to CPU</a:t>
            </a:r>
          </a:p>
          <a:p>
            <a:pPr lvl="1"/>
            <a:r>
              <a:rPr lang="en-US" altLang="zh-CN" sz="2000" dirty="0"/>
              <a:t>CPU reads data from disk’s buffer to memory (</a:t>
            </a:r>
            <a:r>
              <a:rPr lang="en-US" altLang="zh-CN" sz="1200" b="1" dirty="0" err="1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insl</a:t>
            </a:r>
            <a:r>
              <a:rPr lang="en-US" altLang="zh-CN" sz="1200" b="1" dirty="0">
                <a:solidFill>
                  <a:srgbClr val="0096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(0x1f0, b-&gt;data, 512/4)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sz="2000" dirty="0"/>
              <a:t>CPU wakes up the waiting thread</a:t>
            </a:r>
          </a:p>
          <a:p>
            <a:pPr lvl="1"/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346481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BUS: a hardware layer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613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 Hardware Layer: the Bus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553E80A-5CF0-A74C-ADE3-B9055378F941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25604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60500"/>
            <a:ext cx="8204200" cy="3701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4377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Bus Features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b="1" dirty="0"/>
              <a:t>A set of wires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Comprising address, data, control lines that connect to a bus interface on each module</a:t>
            </a:r>
          </a:p>
          <a:p>
            <a:pPr>
              <a:lnSpc>
                <a:spcPct val="120000"/>
              </a:lnSpc>
            </a:pPr>
            <a:r>
              <a:rPr lang="en-US" altLang="zh-CN" sz="2000" b="1" dirty="0"/>
              <a:t>Broadcast link</a:t>
            </a:r>
            <a:endParaRPr lang="en-US" altLang="zh-CN" sz="2000" dirty="0"/>
          </a:p>
          <a:p>
            <a:pPr lvl="1"/>
            <a:r>
              <a:rPr lang="en-US" altLang="zh-CN" sz="1800" dirty="0"/>
              <a:t>Every module hears every message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Bus address: identify the intended recipient, as the name</a:t>
            </a:r>
          </a:p>
          <a:p>
            <a:pPr>
              <a:lnSpc>
                <a:spcPct val="120000"/>
              </a:lnSpc>
            </a:pPr>
            <a:r>
              <a:rPr lang="en-US" altLang="zh-CN" sz="2000" b="1" dirty="0"/>
              <a:t>Bus arbitration protocol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Decide which module may send or receive message at any particular time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Bus arbiter (optional): a circuit to choose which modules can use the bus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1CAF89D-CDFD-B94F-BE24-D41E65A72B2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16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84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5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5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5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5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5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55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Bus Transaction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440432" y="1206500"/>
            <a:ext cx="8596064" cy="4191000"/>
          </a:xfrm>
        </p:spPr>
        <p:txBody>
          <a:bodyPr>
            <a:noAutofit/>
          </a:bodyPr>
          <a:lstStyle/>
          <a:p>
            <a:pPr marL="514350" indent="-514350">
              <a:buFont typeface="Calibri" charset="0"/>
              <a:buAutoNum type="arabicPeriod"/>
            </a:pPr>
            <a:r>
              <a:rPr lang="en-US" altLang="zh-CN" sz="2000" dirty="0"/>
              <a:t>Source module requires exclusive use of the bus: the data sender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2000" dirty="0"/>
              <a:t>Source module places a bus address of the destine module on the bus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2000" dirty="0"/>
              <a:t>Source module signals </a:t>
            </a:r>
            <a:r>
              <a:rPr lang="en-US" altLang="zh-CN" sz="2000" b="1" dirty="0"/>
              <a:t>READY</a:t>
            </a:r>
            <a:r>
              <a:rPr lang="en-US" altLang="zh-CN" sz="2000" dirty="0"/>
              <a:t> wire to alert the other module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2000" dirty="0"/>
              <a:t>The destine module singles </a:t>
            </a:r>
            <a:r>
              <a:rPr lang="en-US" altLang="zh-CN" sz="2000" b="1" dirty="0"/>
              <a:t>ACKNOWLEDGE</a:t>
            </a:r>
            <a:r>
              <a:rPr lang="en-US" altLang="zh-CN" sz="2000" dirty="0"/>
              <a:t> wire after copied the data</a:t>
            </a:r>
          </a:p>
          <a:p>
            <a:pPr marL="914400" lvl="1" indent="-457200"/>
            <a:r>
              <a:rPr lang="en-US" altLang="zh-CN" sz="1800" dirty="0"/>
              <a:t>If synchronized, then READY &amp; ACKNOWLEDGE are not needed, just need to check the address lines on each clock cycle</a:t>
            </a:r>
          </a:p>
          <a:p>
            <a:pPr marL="514350" indent="-514350">
              <a:buFont typeface="Calibri" charset="0"/>
              <a:buAutoNum type="arabicPeriod"/>
            </a:pPr>
            <a:r>
              <a:rPr lang="en-US" altLang="zh-CN" sz="2000" dirty="0"/>
              <a:t>Source module releases the bus</a:t>
            </a: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98B0360-D7B7-7C4C-BC52-24E80ADBD4C9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17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590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29700" name="Content Placeholder 2"/>
          <p:cNvSpPr>
            <a:spLocks noGrp="1"/>
          </p:cNvSpPr>
          <p:nvPr>
            <p:ph idx="1"/>
          </p:nvPr>
        </p:nvSpPr>
        <p:spPr>
          <a:xfrm>
            <a:off x="611560" y="4318000"/>
            <a:ext cx="8456240" cy="8890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altLang="zh-CN" sz="2400" dirty="0"/>
              <a:t>Processor #2 =&gt; all bus modules: {1742, READ, 102}</a:t>
            </a:r>
          </a:p>
        </p:txBody>
      </p:sp>
      <p:sp>
        <p:nvSpPr>
          <p:cNvPr id="2970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A25B8A8-15DF-194B-AC9C-F6D71756699E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18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  <p:cxnSp>
        <p:nvCxnSpPr>
          <p:cNvPr id="29702" name="Straight Connector 6"/>
          <p:cNvCxnSpPr>
            <a:cxnSpLocks noChangeShapeType="1"/>
          </p:cNvCxnSpPr>
          <p:nvPr/>
        </p:nvCxnSpPr>
        <p:spPr bwMode="auto">
          <a:xfrm>
            <a:off x="5410200" y="1841500"/>
            <a:ext cx="0" cy="254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9703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6913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0724" name="Content Placeholder 2"/>
          <p:cNvSpPr>
            <a:spLocks noGrp="1"/>
          </p:cNvSpPr>
          <p:nvPr>
            <p:ph idx="1"/>
          </p:nvPr>
        </p:nvSpPr>
        <p:spPr>
          <a:xfrm>
            <a:off x="457200" y="4416772"/>
            <a:ext cx="8305800" cy="889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Memory</a:t>
            </a:r>
            <a:r>
              <a:rPr lang="zh-CN" altLang="en-US" sz="2400" dirty="0"/>
              <a:t> </a:t>
            </a:r>
            <a:r>
              <a:rPr lang="en-US" altLang="zh-CN" sz="2400" dirty="0"/>
              <a:t>1 recognizes the address is within its range</a:t>
            </a:r>
          </a:p>
          <a:p>
            <a:pPr lvl="1"/>
            <a:r>
              <a:rPr lang="en-US" altLang="zh-CN" sz="1800" dirty="0"/>
              <a:t>By examining just a few high-order address bits</a:t>
            </a:r>
          </a:p>
        </p:txBody>
      </p:sp>
      <p:sp>
        <p:nvSpPr>
          <p:cNvPr id="3072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8064DD3-1284-054E-AE8B-47DB7962E9F1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19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  <p:cxnSp>
        <p:nvCxnSpPr>
          <p:cNvPr id="30726" name="Straight Connector 6"/>
          <p:cNvCxnSpPr>
            <a:cxnSpLocks noChangeShapeType="1"/>
          </p:cNvCxnSpPr>
          <p:nvPr/>
        </p:nvCxnSpPr>
        <p:spPr bwMode="auto">
          <a:xfrm>
            <a:off x="5410200" y="1841500"/>
            <a:ext cx="0" cy="254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0727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0728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30729" name="Straight Connector 8"/>
          <p:cNvCxnSpPr>
            <a:cxnSpLocks noChangeShapeType="1"/>
          </p:cNvCxnSpPr>
          <p:nvPr/>
        </p:nvCxnSpPr>
        <p:spPr bwMode="auto">
          <a:xfrm>
            <a:off x="2819400" y="2095500"/>
            <a:ext cx="0" cy="279136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408678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1748" name="Content Placeholder 2"/>
          <p:cNvSpPr>
            <a:spLocks noGrp="1"/>
          </p:cNvSpPr>
          <p:nvPr>
            <p:ph idx="1"/>
          </p:nvPr>
        </p:nvSpPr>
        <p:spPr>
          <a:xfrm>
            <a:off x="457200" y="4369668"/>
            <a:ext cx="8534400" cy="114564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1800" dirty="0"/>
              <a:t>Memory</a:t>
            </a:r>
            <a:r>
              <a:rPr lang="zh-CN" altLang="en-US" sz="1800" dirty="0"/>
              <a:t> </a:t>
            </a:r>
            <a:r>
              <a:rPr lang="en-US" altLang="zh-CN" sz="1800" dirty="0"/>
              <a:t>1 acknowledges and processor</a:t>
            </a:r>
            <a:r>
              <a:rPr lang="zh-CN" altLang="en-US" sz="1800" dirty="0"/>
              <a:t> </a:t>
            </a:r>
            <a:r>
              <a:rPr lang="en-US" altLang="zh-CN" sz="1800" dirty="0"/>
              <a:t>2 releases the bus</a:t>
            </a:r>
          </a:p>
          <a:p>
            <a:pPr>
              <a:lnSpc>
                <a:spcPct val="100000"/>
              </a:lnSpc>
            </a:pPr>
            <a:r>
              <a:rPr lang="en-US" altLang="zh-CN" sz="1800" dirty="0"/>
              <a:t>Memory</a:t>
            </a:r>
            <a:r>
              <a:rPr lang="zh-CN" altLang="en-US" sz="1800" dirty="0"/>
              <a:t> </a:t>
            </a:r>
            <a:r>
              <a:rPr lang="en-US" altLang="zh-CN" sz="1800" dirty="0"/>
              <a:t>1 performs the internal operation to get the value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value &lt;- READ (1742)</a:t>
            </a:r>
          </a:p>
        </p:txBody>
      </p:sp>
      <p:sp>
        <p:nvSpPr>
          <p:cNvPr id="3174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50519C9-3583-AB49-BA1B-1D3D335822BE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20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  <p:sp>
        <p:nvSpPr>
          <p:cNvPr id="31750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</p:spTree>
    <p:extLst>
      <p:ext uri="{BB962C8B-B14F-4D97-AF65-F5344CB8AC3E}">
        <p14:creationId xmlns:p14="http://schemas.microsoft.com/office/powerpoint/2010/main" val="1826393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2772" name="Content Placeholder 2"/>
          <p:cNvSpPr>
            <a:spLocks noGrp="1"/>
          </p:cNvSpPr>
          <p:nvPr>
            <p:ph idx="1"/>
          </p:nvPr>
        </p:nvSpPr>
        <p:spPr>
          <a:xfrm>
            <a:off x="457200" y="4318000"/>
            <a:ext cx="8305800" cy="889000"/>
          </a:xfrm>
        </p:spPr>
        <p:txBody>
          <a:bodyPr/>
          <a:lstStyle/>
          <a:p>
            <a:r>
              <a:rPr lang="en-US" altLang="zh-CN" dirty="0"/>
              <a:t>Memory1 =&gt; all bus modules: {102, value}</a:t>
            </a:r>
            <a:endParaRPr lang="en-US" altLang="zh-CN" sz="2400" dirty="0"/>
          </a:p>
        </p:txBody>
      </p:sp>
      <p:sp>
        <p:nvSpPr>
          <p:cNvPr id="3277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CF2FFC4-ADD4-3542-8FA4-55BE03301A71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21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  <p:cxnSp>
        <p:nvCxnSpPr>
          <p:cNvPr id="32774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2775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32776" name="Straight Connector 8"/>
          <p:cNvCxnSpPr>
            <a:cxnSpLocks noChangeShapeType="1"/>
          </p:cNvCxnSpPr>
          <p:nvPr/>
        </p:nvCxnSpPr>
        <p:spPr bwMode="auto">
          <a:xfrm>
            <a:off x="2819400" y="2095500"/>
            <a:ext cx="0" cy="279136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 type="stealth" w="med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54661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3796" name="Content Placeholder 2"/>
          <p:cNvSpPr>
            <a:spLocks noGrp="1"/>
          </p:cNvSpPr>
          <p:nvPr>
            <p:ph idx="1"/>
          </p:nvPr>
        </p:nvSpPr>
        <p:spPr>
          <a:xfrm>
            <a:off x="457200" y="4318000"/>
            <a:ext cx="8305800" cy="889000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/>
              <a:t>Processor</a:t>
            </a:r>
            <a:r>
              <a:rPr lang="zh-CN" altLang="en-US" dirty="0"/>
              <a:t> </a:t>
            </a:r>
            <a:r>
              <a:rPr lang="en-US" altLang="zh-CN" dirty="0"/>
              <a:t>2 is waiting for this result, just copies the data on the bus to its register R1</a:t>
            </a:r>
            <a:endParaRPr lang="en-US" altLang="zh-CN" sz="2400" dirty="0"/>
          </a:p>
        </p:txBody>
      </p:sp>
      <p:sp>
        <p:nvSpPr>
          <p:cNvPr id="3379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AA2EFC4B-99C1-354E-B5F0-408C6FB9FEA7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22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  <p:cxnSp>
        <p:nvCxnSpPr>
          <p:cNvPr id="33798" name="Straight Connector 6"/>
          <p:cNvCxnSpPr>
            <a:cxnSpLocks noChangeShapeType="1"/>
          </p:cNvCxnSpPr>
          <p:nvPr/>
        </p:nvCxnSpPr>
        <p:spPr bwMode="auto">
          <a:xfrm>
            <a:off x="5410200" y="1841500"/>
            <a:ext cx="0" cy="254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 type="stealth" w="med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3799" name="Straight Connector 7"/>
          <p:cNvCxnSpPr>
            <a:cxnSpLocks noChangeShapeType="1"/>
          </p:cNvCxnSpPr>
          <p:nvPr/>
        </p:nvCxnSpPr>
        <p:spPr bwMode="auto">
          <a:xfrm flipH="1">
            <a:off x="990600" y="2095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3800" name="Rectangle 5"/>
          <p:cNvSpPr>
            <a:spLocks noChangeArrowheads="1"/>
          </p:cNvSpPr>
          <p:nvPr/>
        </p:nvSpPr>
        <p:spPr bwMode="auto">
          <a:xfrm>
            <a:off x="2305050" y="2413000"/>
            <a:ext cx="9525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33801" name="Straight Connector 8"/>
          <p:cNvCxnSpPr>
            <a:cxnSpLocks noChangeShapeType="1"/>
          </p:cNvCxnSpPr>
          <p:nvPr/>
        </p:nvCxnSpPr>
        <p:spPr bwMode="auto">
          <a:xfrm>
            <a:off x="2819400" y="2095500"/>
            <a:ext cx="0" cy="279136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 type="stealth" w="med" len="sm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13814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b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06500"/>
            <a:ext cx="8204200" cy="3249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Memory Load Example: LOAD 1742, R1</a:t>
            </a:r>
          </a:p>
        </p:txBody>
      </p:sp>
      <p:sp>
        <p:nvSpPr>
          <p:cNvPr id="34820" name="Content Placeholder 2"/>
          <p:cNvSpPr>
            <a:spLocks noGrp="1"/>
          </p:cNvSpPr>
          <p:nvPr>
            <p:ph idx="1"/>
          </p:nvPr>
        </p:nvSpPr>
        <p:spPr>
          <a:xfrm>
            <a:off x="457200" y="4318000"/>
            <a:ext cx="8305800" cy="889000"/>
          </a:xfrm>
        </p:spPr>
        <p:txBody>
          <a:bodyPr>
            <a:normAutofit fontScale="92500"/>
          </a:bodyPr>
          <a:lstStyle/>
          <a:p>
            <a:r>
              <a:rPr lang="en-US" altLang="zh-CN" dirty="0"/>
              <a:t>Processor</a:t>
            </a:r>
            <a:r>
              <a:rPr lang="zh-CN" altLang="en-US" dirty="0"/>
              <a:t> </a:t>
            </a:r>
            <a:r>
              <a:rPr lang="en-US" altLang="zh-CN" dirty="0"/>
              <a:t>2 acknowledges and memory</a:t>
            </a:r>
            <a:r>
              <a:rPr lang="zh-CN" altLang="en-US" dirty="0"/>
              <a:t> </a:t>
            </a:r>
            <a:r>
              <a:rPr lang="en-US" altLang="zh-CN" dirty="0"/>
              <a:t>1 releases the bus</a:t>
            </a:r>
          </a:p>
        </p:txBody>
      </p:sp>
      <p:sp>
        <p:nvSpPr>
          <p:cNvPr id="3482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E8FEA81-3295-5840-94F9-27A6917F632A}" type="slidenum">
              <a:rPr lang="zh-CN" altLang="en-US" sz="1400" b="0">
                <a:ea typeface="Adobe 楷体 Std R" charset="0"/>
                <a:cs typeface="Adobe 楷体 Std R" charset="0"/>
              </a:rPr>
              <a:pPr/>
              <a:t>23</a:t>
            </a:fld>
            <a:endParaRPr lang="en-US" altLang="zh-CN" sz="1400" b="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1153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Sync VS. </a:t>
            </a:r>
            <a:r>
              <a:rPr kumimoji="1" lang="en-US" altLang="zh-CN" dirty="0" err="1"/>
              <a:t>Async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1" dirty="0"/>
              <a:t>Sync</a:t>
            </a:r>
            <a:r>
              <a:rPr kumimoji="1" lang="en-US" altLang="zh-CN" dirty="0"/>
              <a:t> data transfer</a:t>
            </a:r>
          </a:p>
          <a:p>
            <a:pPr lvl="1"/>
            <a:r>
              <a:rPr kumimoji="1" lang="en-US" altLang="zh-CN" dirty="0"/>
              <a:t>Source &amp; destination cooperate through a </a:t>
            </a:r>
            <a:r>
              <a:rPr kumimoji="1" lang="en-US" altLang="zh-CN" dirty="0">
                <a:solidFill>
                  <a:srgbClr val="0096FF"/>
                </a:solidFill>
              </a:rPr>
              <a:t>shared clock</a:t>
            </a:r>
          </a:p>
          <a:p>
            <a:pPr lvl="1"/>
            <a:endParaRPr kumimoji="1" lang="en-US" altLang="zh-CN" dirty="0">
              <a:solidFill>
                <a:srgbClr val="0096FF"/>
              </a:solidFill>
            </a:endParaRPr>
          </a:p>
          <a:p>
            <a:r>
              <a:rPr kumimoji="1" lang="en-US" altLang="zh-CN" b="1" dirty="0" err="1"/>
              <a:t>Async</a:t>
            </a:r>
            <a:r>
              <a:rPr kumimoji="1" lang="en-US" altLang="zh-CN" dirty="0"/>
              <a:t> data transfer</a:t>
            </a:r>
          </a:p>
          <a:p>
            <a:pPr lvl="1"/>
            <a:r>
              <a:rPr kumimoji="1" lang="en-US" altLang="zh-CN" dirty="0"/>
              <a:t>Source and destination cooperate through </a:t>
            </a:r>
            <a:r>
              <a:rPr kumimoji="1" lang="en-US" altLang="zh-CN" dirty="0">
                <a:solidFill>
                  <a:srgbClr val="0096FF"/>
                </a:solidFill>
              </a:rPr>
              <a:t>explicit signal line</a:t>
            </a:r>
            <a:endParaRPr kumimoji="1" lang="en-US" altLang="zh-CN" dirty="0"/>
          </a:p>
          <a:p>
            <a:pPr lvl="2"/>
            <a:r>
              <a:rPr kumimoji="1" lang="en-US" altLang="zh-CN" dirty="0"/>
              <a:t>E.g., acknowledge line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029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on Bus</a:t>
            </a:r>
            <a:endParaRPr lang="zh-CN" dirty="0"/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713AE97-202D-4B46-A982-36B5E55B3AF3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25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88" y="1377157"/>
            <a:ext cx="3746500" cy="1227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677584"/>
            <a:ext cx="6934200" cy="117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07657"/>
            <a:ext cx="6781800" cy="718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 bwMode="auto">
          <a:xfrm>
            <a:off x="1627188" y="1587500"/>
            <a:ext cx="533400" cy="9525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  <p:sp>
        <p:nvSpPr>
          <p:cNvPr id="8" name="矩形 7"/>
          <p:cNvSpPr/>
          <p:nvPr/>
        </p:nvSpPr>
        <p:spPr bwMode="auto">
          <a:xfrm>
            <a:off x="1627188" y="2898511"/>
            <a:ext cx="533400" cy="952500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>
              <a:solidFill>
                <a:schemeClr val="tx1"/>
              </a:solidFill>
              <a:latin typeface="Comic Sans MS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479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Example</a:t>
            </a:r>
            <a:endParaRPr lang="zh-CN" altLang="en-US" dirty="0"/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5F2D0220-0A5C-2949-A91C-EAAD4F7E052D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26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44036" name="直接连接符 6"/>
          <p:cNvCxnSpPr>
            <a:cxnSpLocks noChangeShapeType="1"/>
          </p:cNvCxnSpPr>
          <p:nvPr/>
        </p:nvCxnSpPr>
        <p:spPr bwMode="auto">
          <a:xfrm>
            <a:off x="1219200" y="23495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矩形 22"/>
          <p:cNvSpPr/>
          <p:nvPr/>
        </p:nvSpPr>
        <p:spPr bwMode="auto">
          <a:xfrm>
            <a:off x="13716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BIOS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2730500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Memory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484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Disk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4040" name="直接箭头连接符 28"/>
          <p:cNvCxnSpPr>
            <a:cxnSpLocks noChangeShapeType="1"/>
          </p:cNvCxnSpPr>
          <p:nvPr/>
        </p:nvCxnSpPr>
        <p:spPr bwMode="auto">
          <a:xfrm>
            <a:off x="6913563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41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2349500"/>
            <a:ext cx="11113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" name="矩形 36"/>
          <p:cNvSpPr/>
          <p:nvPr/>
        </p:nvSpPr>
        <p:spPr bwMode="auto">
          <a:xfrm>
            <a:off x="2438400" y="1460500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1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4043" name="直接箭头连接符 28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44" name="直接箭头连接符 28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45" name="直接箭头连接符 28"/>
          <p:cNvCxnSpPr>
            <a:cxnSpLocks noChangeShapeType="1"/>
          </p:cNvCxnSpPr>
          <p:nvPr/>
        </p:nvCxnSpPr>
        <p:spPr bwMode="auto">
          <a:xfrm>
            <a:off x="60198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4046" name="TextBox 29"/>
          <p:cNvSpPr txBox="1">
            <a:spLocks noChangeArrowheads="1"/>
          </p:cNvSpPr>
          <p:nvPr/>
        </p:nvSpPr>
        <p:spPr bwMode="auto">
          <a:xfrm>
            <a:off x="3276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101</a:t>
            </a:r>
          </a:p>
        </p:txBody>
      </p:sp>
      <p:sp>
        <p:nvSpPr>
          <p:cNvPr id="44047" name="TextBox 30"/>
          <p:cNvSpPr txBox="1">
            <a:spLocks noChangeArrowheads="1"/>
          </p:cNvSpPr>
          <p:nvPr/>
        </p:nvSpPr>
        <p:spPr bwMode="auto">
          <a:xfrm>
            <a:off x="20574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256-511</a:t>
            </a:r>
          </a:p>
        </p:txBody>
      </p:sp>
      <p:sp>
        <p:nvSpPr>
          <p:cNvPr id="44048" name="TextBox 31"/>
          <p:cNvSpPr txBox="1">
            <a:spLocks noChangeArrowheads="1"/>
          </p:cNvSpPr>
          <p:nvPr/>
        </p:nvSpPr>
        <p:spPr bwMode="auto">
          <a:xfrm>
            <a:off x="4419600" y="234950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3072-4095</a:t>
            </a:r>
          </a:p>
        </p:txBody>
      </p:sp>
      <p:sp>
        <p:nvSpPr>
          <p:cNvPr id="44049" name="TextBox 32"/>
          <p:cNvSpPr txBox="1">
            <a:spLocks noChangeArrowheads="1"/>
          </p:cNvSpPr>
          <p:nvPr/>
        </p:nvSpPr>
        <p:spPr bwMode="auto">
          <a:xfrm>
            <a:off x="69342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121-124</a:t>
            </a:r>
          </a:p>
        </p:txBody>
      </p:sp>
      <p:sp>
        <p:nvSpPr>
          <p:cNvPr id="34" name="Content Placeholder 2"/>
          <p:cNvSpPr>
            <a:spLocks noGrp="1"/>
          </p:cNvSpPr>
          <p:nvPr>
            <p:ph idx="1"/>
          </p:nvPr>
        </p:nvSpPr>
        <p:spPr>
          <a:xfrm>
            <a:off x="457200" y="3619499"/>
            <a:ext cx="8305800" cy="18415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400" dirty="0"/>
              <a:t>Processor #1 =&gt; all bus modules: {121, WRITE, 11742}</a:t>
            </a:r>
          </a:p>
          <a:p>
            <a:pPr lvl="1"/>
            <a:r>
              <a:rPr lang="en-US" altLang="zh-CN" sz="2600" dirty="0"/>
              <a:t>Disk acknowledge and write the value 11742 to its control register</a:t>
            </a:r>
          </a:p>
          <a:p>
            <a:r>
              <a:rPr lang="en-US" altLang="zh-CN" sz="2400" dirty="0"/>
              <a:t>Processor #1 =&gt; all bus modules: {122, WRITE, 3328}</a:t>
            </a:r>
          </a:p>
          <a:p>
            <a:r>
              <a:rPr lang="en-US" altLang="zh-CN" sz="2400" dirty="0"/>
              <a:t>Processor #1 =&gt; all bus modules: {123, WRITE, 256}</a:t>
            </a:r>
          </a:p>
          <a:p>
            <a:r>
              <a:rPr lang="en-US" altLang="zh-CN" sz="2400" dirty="0"/>
              <a:t>Processor #1 =&gt; all bus modules: {124, WRITE, 1}</a:t>
            </a:r>
          </a:p>
          <a:p>
            <a:pPr>
              <a:buFontTx/>
              <a:buNone/>
            </a:pPr>
            <a:endParaRPr lang="en-US" altLang="zh-CN" sz="2400" dirty="0"/>
          </a:p>
        </p:txBody>
      </p:sp>
      <p:cxnSp>
        <p:nvCxnSpPr>
          <p:cNvPr id="44051" name="Straight Connector 6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4052" name="Straight Connector 7"/>
          <p:cNvCxnSpPr>
            <a:cxnSpLocks noChangeShapeType="1"/>
          </p:cNvCxnSpPr>
          <p:nvPr/>
        </p:nvCxnSpPr>
        <p:spPr bwMode="auto">
          <a:xfrm flipH="1">
            <a:off x="990600" y="2349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4053" name="Rectangle 5"/>
          <p:cNvSpPr>
            <a:spLocks noChangeArrowheads="1"/>
          </p:cNvSpPr>
          <p:nvPr/>
        </p:nvSpPr>
        <p:spPr bwMode="auto">
          <a:xfrm>
            <a:off x="6210300" y="2730500"/>
            <a:ext cx="14097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44054" name="Straight Connector 6"/>
          <p:cNvCxnSpPr>
            <a:cxnSpLocks noChangeShapeType="1"/>
          </p:cNvCxnSpPr>
          <p:nvPr/>
        </p:nvCxnSpPr>
        <p:spPr bwMode="auto">
          <a:xfrm>
            <a:off x="69342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4405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1" y="115095"/>
            <a:ext cx="2944813" cy="96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56" name="TextBox 47"/>
          <p:cNvSpPr txBox="1">
            <a:spLocks noChangeArrowheads="1"/>
          </p:cNvSpPr>
          <p:nvPr/>
        </p:nvSpPr>
        <p:spPr bwMode="auto">
          <a:xfrm>
            <a:off x="5943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102</a:t>
            </a:r>
          </a:p>
        </p:txBody>
      </p:sp>
      <p:sp>
        <p:nvSpPr>
          <p:cNvPr id="27" name="矩形 26"/>
          <p:cNvSpPr/>
          <p:nvPr/>
        </p:nvSpPr>
        <p:spPr bwMode="auto">
          <a:xfrm>
            <a:off x="5181600" y="1455208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2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7846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Example</a:t>
            </a:r>
            <a:endParaRPr lang="zh-CN" altLang="en-US" dirty="0"/>
          </a:p>
        </p:txBody>
      </p:sp>
      <p:sp>
        <p:nvSpPr>
          <p:cNvPr id="4505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BC2F529-AD72-5149-9B05-594EDED389FC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27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45060" name="直接连接符 6"/>
          <p:cNvCxnSpPr>
            <a:cxnSpLocks noChangeShapeType="1"/>
          </p:cNvCxnSpPr>
          <p:nvPr/>
        </p:nvCxnSpPr>
        <p:spPr bwMode="auto">
          <a:xfrm>
            <a:off x="1219200" y="23495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矩形 22"/>
          <p:cNvSpPr/>
          <p:nvPr/>
        </p:nvSpPr>
        <p:spPr bwMode="auto">
          <a:xfrm>
            <a:off x="13716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BIOS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2730500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Memory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484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Disk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5064" name="直接箭头连接符 28"/>
          <p:cNvCxnSpPr>
            <a:cxnSpLocks noChangeShapeType="1"/>
          </p:cNvCxnSpPr>
          <p:nvPr/>
        </p:nvCxnSpPr>
        <p:spPr bwMode="auto">
          <a:xfrm>
            <a:off x="6913563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65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2349500"/>
            <a:ext cx="11113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" name="矩形 36"/>
          <p:cNvSpPr/>
          <p:nvPr/>
        </p:nvSpPr>
        <p:spPr bwMode="auto">
          <a:xfrm>
            <a:off x="2438400" y="1460500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1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5067" name="直接箭头连接符 28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68" name="直接箭头连接符 28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69" name="直接箭头连接符 28"/>
          <p:cNvCxnSpPr>
            <a:cxnSpLocks noChangeShapeType="1"/>
          </p:cNvCxnSpPr>
          <p:nvPr/>
        </p:nvCxnSpPr>
        <p:spPr bwMode="auto">
          <a:xfrm>
            <a:off x="60198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5070" name="TextBox 29"/>
          <p:cNvSpPr txBox="1">
            <a:spLocks noChangeArrowheads="1"/>
          </p:cNvSpPr>
          <p:nvPr/>
        </p:nvSpPr>
        <p:spPr bwMode="auto">
          <a:xfrm>
            <a:off x="3276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101</a:t>
            </a:r>
          </a:p>
        </p:txBody>
      </p:sp>
      <p:sp>
        <p:nvSpPr>
          <p:cNvPr id="45071" name="TextBox 30"/>
          <p:cNvSpPr txBox="1">
            <a:spLocks noChangeArrowheads="1"/>
          </p:cNvSpPr>
          <p:nvPr/>
        </p:nvSpPr>
        <p:spPr bwMode="auto">
          <a:xfrm>
            <a:off x="20574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256-511</a:t>
            </a:r>
          </a:p>
        </p:txBody>
      </p:sp>
      <p:sp>
        <p:nvSpPr>
          <p:cNvPr id="45072" name="TextBox 31"/>
          <p:cNvSpPr txBox="1">
            <a:spLocks noChangeArrowheads="1"/>
          </p:cNvSpPr>
          <p:nvPr/>
        </p:nvSpPr>
        <p:spPr bwMode="auto">
          <a:xfrm>
            <a:off x="4419600" y="234950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3072-4095</a:t>
            </a:r>
          </a:p>
        </p:txBody>
      </p:sp>
      <p:sp>
        <p:nvSpPr>
          <p:cNvPr id="45073" name="TextBox 32"/>
          <p:cNvSpPr txBox="1">
            <a:spLocks noChangeArrowheads="1"/>
          </p:cNvSpPr>
          <p:nvPr/>
        </p:nvSpPr>
        <p:spPr bwMode="auto">
          <a:xfrm>
            <a:off x="69342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121-124</a:t>
            </a:r>
          </a:p>
        </p:txBody>
      </p:sp>
      <p:sp>
        <p:nvSpPr>
          <p:cNvPr id="45074" name="Content Placeholder 2"/>
          <p:cNvSpPr>
            <a:spLocks noGrp="1"/>
          </p:cNvSpPr>
          <p:nvPr>
            <p:ph idx="1"/>
          </p:nvPr>
        </p:nvSpPr>
        <p:spPr>
          <a:xfrm>
            <a:off x="457200" y="3492500"/>
            <a:ext cx="8305800" cy="2029296"/>
          </a:xfrm>
        </p:spPr>
        <p:txBody>
          <a:bodyPr>
            <a:normAutofit fontScale="70000" lnSpcReduction="20000"/>
          </a:bodyPr>
          <a:lstStyle/>
          <a:p>
            <a:r>
              <a:rPr lang="en-US" altLang="zh-CN" sz="2400" dirty="0"/>
              <a:t>Disk =&gt; all bus modules: {3328, WRITE, </a:t>
            </a:r>
            <a:r>
              <a:rPr lang="en-US" altLang="zh-CN" sz="2400" i="1" dirty="0"/>
              <a:t>data[11742]</a:t>
            </a:r>
            <a:r>
              <a:rPr lang="en-US" altLang="zh-CN" sz="2400" dirty="0"/>
              <a:t>}</a:t>
            </a:r>
          </a:p>
          <a:p>
            <a:pPr lvl="1"/>
            <a:r>
              <a:rPr lang="en-US" altLang="zh-CN" sz="2600" dirty="0"/>
              <a:t>Memory acknowledge and save data[11742]</a:t>
            </a:r>
          </a:p>
          <a:p>
            <a:r>
              <a:rPr lang="en-US" altLang="zh-CN" sz="2400" dirty="0"/>
              <a:t>Disk =&gt; all bus modules: {3329, WRITE, </a:t>
            </a:r>
            <a:r>
              <a:rPr lang="en-US" altLang="zh-CN" sz="2400" i="1" dirty="0"/>
              <a:t>data[11743]</a:t>
            </a:r>
            <a:r>
              <a:rPr lang="en-US" altLang="zh-CN" sz="2400" dirty="0"/>
              <a:t>}</a:t>
            </a:r>
          </a:p>
          <a:p>
            <a:r>
              <a:rPr lang="en-US" altLang="zh-CN" sz="2400" i="1" dirty="0"/>
              <a:t>... (loop)</a:t>
            </a:r>
          </a:p>
          <a:p>
            <a:r>
              <a:rPr lang="en-US" altLang="zh-CN" sz="2400" dirty="0"/>
              <a:t>Disk =&gt; all bus modules: {3583, WRITE, </a:t>
            </a:r>
            <a:r>
              <a:rPr lang="en-US" altLang="zh-CN" sz="2400" i="1" dirty="0"/>
              <a:t>data[11997]</a:t>
            </a:r>
            <a:r>
              <a:rPr lang="en-US" altLang="zh-CN" sz="2400" dirty="0"/>
              <a:t>}</a:t>
            </a:r>
          </a:p>
        </p:txBody>
      </p:sp>
      <p:cxnSp>
        <p:nvCxnSpPr>
          <p:cNvPr id="45075" name="Straight Connector 7"/>
          <p:cNvCxnSpPr>
            <a:cxnSpLocks noChangeShapeType="1"/>
          </p:cNvCxnSpPr>
          <p:nvPr/>
        </p:nvCxnSpPr>
        <p:spPr bwMode="auto">
          <a:xfrm flipH="1">
            <a:off x="990600" y="2349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76" name="Straight Connector 6"/>
          <p:cNvCxnSpPr>
            <a:cxnSpLocks noChangeShapeType="1"/>
          </p:cNvCxnSpPr>
          <p:nvPr/>
        </p:nvCxnSpPr>
        <p:spPr bwMode="auto">
          <a:xfrm flipV="1">
            <a:off x="69342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5077" name="Straight Connector 6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5078" name="Rectangle 5"/>
          <p:cNvSpPr>
            <a:spLocks noChangeArrowheads="1"/>
          </p:cNvSpPr>
          <p:nvPr/>
        </p:nvSpPr>
        <p:spPr bwMode="auto">
          <a:xfrm>
            <a:off x="3733800" y="2730500"/>
            <a:ext cx="14097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pic>
        <p:nvPicPr>
          <p:cNvPr id="4507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90501"/>
            <a:ext cx="4800600" cy="81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80" name="TextBox 26"/>
          <p:cNvSpPr txBox="1">
            <a:spLocks noChangeArrowheads="1"/>
          </p:cNvSpPr>
          <p:nvPr/>
        </p:nvSpPr>
        <p:spPr bwMode="auto">
          <a:xfrm>
            <a:off x="5943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102</a:t>
            </a:r>
          </a:p>
        </p:txBody>
      </p:sp>
      <p:sp>
        <p:nvSpPr>
          <p:cNvPr id="35" name="矩形 34"/>
          <p:cNvSpPr/>
          <p:nvPr/>
        </p:nvSpPr>
        <p:spPr bwMode="auto">
          <a:xfrm>
            <a:off x="5181600" y="1455208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2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7062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DMA Example</a:t>
            </a:r>
            <a:endParaRPr lang="zh-CN" altLang="en-US" dirty="0"/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6EFAEDF3-6B49-7843-B3C3-CC47AA1CD074}" type="slidenum">
              <a:rPr lang="zh-CN" altLang="en-US" sz="1400" b="0">
                <a:latin typeface="Calibri" charset="0"/>
                <a:ea typeface="Adobe 楷体 Std R" charset="0"/>
                <a:cs typeface="Adobe 楷体 Std R" charset="0"/>
              </a:rPr>
              <a:pPr/>
              <a:t>28</a:t>
            </a:fld>
            <a:endParaRPr lang="en-US" altLang="zh-CN" sz="1400" b="0">
              <a:latin typeface="Calibri" charset="0"/>
              <a:ea typeface="Adobe 楷体 Std R" charset="0"/>
              <a:cs typeface="Adobe 楷体 Std R" charset="0"/>
            </a:endParaRPr>
          </a:p>
        </p:txBody>
      </p:sp>
      <p:cxnSp>
        <p:nvCxnSpPr>
          <p:cNvPr id="46084" name="直接连接符 6"/>
          <p:cNvCxnSpPr>
            <a:cxnSpLocks noChangeShapeType="1"/>
          </p:cNvCxnSpPr>
          <p:nvPr/>
        </p:nvCxnSpPr>
        <p:spPr bwMode="auto">
          <a:xfrm>
            <a:off x="1219200" y="2349500"/>
            <a:ext cx="6629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矩形 22"/>
          <p:cNvSpPr/>
          <p:nvPr/>
        </p:nvSpPr>
        <p:spPr bwMode="auto">
          <a:xfrm>
            <a:off x="13716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BIOS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3713163" y="2730500"/>
            <a:ext cx="1408112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Memory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6248401" y="2730500"/>
            <a:ext cx="1408113" cy="508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Disk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6088" name="直接箭头连接符 28"/>
          <p:cNvCxnSpPr>
            <a:cxnSpLocks noChangeShapeType="1"/>
          </p:cNvCxnSpPr>
          <p:nvPr/>
        </p:nvCxnSpPr>
        <p:spPr bwMode="auto">
          <a:xfrm>
            <a:off x="6913563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89" name="直接箭头连接符 31"/>
          <p:cNvCxnSpPr>
            <a:cxnSpLocks noChangeShapeType="1"/>
            <a:endCxn id="23" idx="0"/>
          </p:cNvCxnSpPr>
          <p:nvPr/>
        </p:nvCxnSpPr>
        <p:spPr bwMode="auto">
          <a:xfrm flipH="1">
            <a:off x="2076451" y="2349500"/>
            <a:ext cx="11113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37" name="矩形 36"/>
          <p:cNvSpPr/>
          <p:nvPr/>
        </p:nvSpPr>
        <p:spPr bwMode="auto">
          <a:xfrm>
            <a:off x="2438400" y="1460500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1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6091" name="直接箭头连接符 28"/>
          <p:cNvCxnSpPr>
            <a:cxnSpLocks noChangeShapeType="1"/>
          </p:cNvCxnSpPr>
          <p:nvPr/>
        </p:nvCxnSpPr>
        <p:spPr bwMode="auto">
          <a:xfrm>
            <a:off x="4419600" y="2349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92" name="直接箭头连接符 28"/>
          <p:cNvCxnSpPr>
            <a:cxnSpLocks noChangeShapeType="1"/>
          </p:cNvCxnSpPr>
          <p:nvPr/>
        </p:nvCxnSpPr>
        <p:spPr bwMode="auto">
          <a:xfrm>
            <a:off x="32766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093" name="直接箭头连接符 28"/>
          <p:cNvCxnSpPr>
            <a:cxnSpLocks noChangeShapeType="1"/>
          </p:cNvCxnSpPr>
          <p:nvPr/>
        </p:nvCxnSpPr>
        <p:spPr bwMode="auto">
          <a:xfrm>
            <a:off x="6019800" y="1968500"/>
            <a:ext cx="0" cy="38100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6094" name="TextBox 29"/>
          <p:cNvSpPr txBox="1">
            <a:spLocks noChangeArrowheads="1"/>
          </p:cNvSpPr>
          <p:nvPr/>
        </p:nvSpPr>
        <p:spPr bwMode="auto">
          <a:xfrm>
            <a:off x="3276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101</a:t>
            </a:r>
          </a:p>
        </p:txBody>
      </p:sp>
      <p:sp>
        <p:nvSpPr>
          <p:cNvPr id="46095" name="TextBox 30"/>
          <p:cNvSpPr txBox="1">
            <a:spLocks noChangeArrowheads="1"/>
          </p:cNvSpPr>
          <p:nvPr/>
        </p:nvSpPr>
        <p:spPr bwMode="auto">
          <a:xfrm>
            <a:off x="20574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256-511</a:t>
            </a:r>
          </a:p>
        </p:txBody>
      </p:sp>
      <p:sp>
        <p:nvSpPr>
          <p:cNvPr id="46096" name="TextBox 31"/>
          <p:cNvSpPr txBox="1">
            <a:spLocks noChangeArrowheads="1"/>
          </p:cNvSpPr>
          <p:nvPr/>
        </p:nvSpPr>
        <p:spPr bwMode="auto">
          <a:xfrm>
            <a:off x="4419600" y="2349500"/>
            <a:ext cx="1295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3072-4095</a:t>
            </a:r>
          </a:p>
        </p:txBody>
      </p:sp>
      <p:sp>
        <p:nvSpPr>
          <p:cNvPr id="46097" name="TextBox 32"/>
          <p:cNvSpPr txBox="1">
            <a:spLocks noChangeArrowheads="1"/>
          </p:cNvSpPr>
          <p:nvPr/>
        </p:nvSpPr>
        <p:spPr bwMode="auto">
          <a:xfrm>
            <a:off x="6934200" y="2349500"/>
            <a:ext cx="1143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121-124</a:t>
            </a:r>
          </a:p>
        </p:txBody>
      </p:sp>
      <p:sp>
        <p:nvSpPr>
          <p:cNvPr id="46098" name="Content Placeholder 2"/>
          <p:cNvSpPr>
            <a:spLocks noGrp="1"/>
          </p:cNvSpPr>
          <p:nvPr>
            <p:ph idx="1"/>
          </p:nvPr>
        </p:nvSpPr>
        <p:spPr>
          <a:xfrm>
            <a:off x="457200" y="3492500"/>
            <a:ext cx="8305800" cy="22225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/>
              <a:t>When transferring is finished, disk controller SENDs message to the processor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/>
              <a:t>Just like keyboard controller does when press a key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Processor will enter interrupt handler next cycle</a:t>
            </a:r>
          </a:p>
          <a:p>
            <a:pPr>
              <a:lnSpc>
                <a:spcPct val="100000"/>
              </a:lnSpc>
            </a:pPr>
            <a:r>
              <a:rPr lang="en-US" altLang="zh-CN" sz="2000" dirty="0"/>
              <a:t>Now the processor knows that the DMA is done</a:t>
            </a:r>
          </a:p>
        </p:txBody>
      </p:sp>
      <p:sp>
        <p:nvSpPr>
          <p:cNvPr id="46099" name="TextBox 34"/>
          <p:cNvSpPr txBox="1">
            <a:spLocks noChangeArrowheads="1"/>
          </p:cNvSpPr>
          <p:nvPr/>
        </p:nvSpPr>
        <p:spPr bwMode="auto">
          <a:xfrm>
            <a:off x="5943600" y="1968500"/>
            <a:ext cx="6858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>
                <a:latin typeface="Calibri" charset="0"/>
              </a:rPr>
              <a:t>102</a:t>
            </a:r>
          </a:p>
        </p:txBody>
      </p:sp>
      <p:sp>
        <p:nvSpPr>
          <p:cNvPr id="36" name="矩形 35"/>
          <p:cNvSpPr/>
          <p:nvPr/>
        </p:nvSpPr>
        <p:spPr bwMode="auto">
          <a:xfrm>
            <a:off x="5181600" y="1455208"/>
            <a:ext cx="1676400" cy="508000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rPr>
              <a:t>Processor 2</a:t>
            </a:r>
            <a:endParaRPr lang="zh-CN" altLang="en-US" sz="2400">
              <a:solidFill>
                <a:schemeClr val="tx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46101" name="Straight Connector 7"/>
          <p:cNvCxnSpPr>
            <a:cxnSpLocks noChangeShapeType="1"/>
          </p:cNvCxnSpPr>
          <p:nvPr/>
        </p:nvCxnSpPr>
        <p:spPr bwMode="auto">
          <a:xfrm flipH="1">
            <a:off x="990600" y="2349500"/>
            <a:ext cx="7315200" cy="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6102" name="Rectangle 5"/>
          <p:cNvSpPr>
            <a:spLocks noChangeArrowheads="1"/>
          </p:cNvSpPr>
          <p:nvPr/>
        </p:nvSpPr>
        <p:spPr bwMode="auto">
          <a:xfrm>
            <a:off x="2438400" y="1461823"/>
            <a:ext cx="1676400" cy="508000"/>
          </a:xfrm>
          <a:prstGeom prst="rect">
            <a:avLst/>
          </a:prstGeom>
          <a:noFill/>
          <a:ln w="101600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/>
          </a:p>
        </p:txBody>
      </p:sp>
      <p:cxnSp>
        <p:nvCxnSpPr>
          <p:cNvPr id="46103" name="Straight Connector 6"/>
          <p:cNvCxnSpPr>
            <a:cxnSpLocks noChangeShapeType="1"/>
          </p:cNvCxnSpPr>
          <p:nvPr/>
        </p:nvCxnSpPr>
        <p:spPr bwMode="auto">
          <a:xfrm flipV="1">
            <a:off x="3276600" y="1969823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104" name="Straight Connector 6"/>
          <p:cNvCxnSpPr>
            <a:cxnSpLocks noChangeShapeType="1"/>
          </p:cNvCxnSpPr>
          <p:nvPr/>
        </p:nvCxnSpPr>
        <p:spPr bwMode="auto">
          <a:xfrm flipV="1">
            <a:off x="6934200" y="2349500"/>
            <a:ext cx="0" cy="381000"/>
          </a:xfrm>
          <a:prstGeom prst="line">
            <a:avLst/>
          </a:prstGeom>
          <a:noFill/>
          <a:ln w="101600">
            <a:solidFill>
              <a:srgbClr val="800000"/>
            </a:solidFill>
            <a:round/>
            <a:headEnd/>
            <a:tailEnd type="stealth" w="med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7665729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9658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/>
          </a:bodyPr>
          <a:lstStyle/>
          <a:p>
            <a:r>
              <a:rPr lang="en-US" altLang="zh-CN" dirty="0"/>
              <a:t>CPU interacts with </a:t>
            </a:r>
            <a:r>
              <a:rPr lang="en-US" altLang="zh-CN" dirty="0">
                <a:solidFill>
                  <a:srgbClr val="0096FF"/>
                </a:solidFill>
              </a:rPr>
              <a:t>physical memory</a:t>
            </a:r>
          </a:p>
          <a:p>
            <a:pPr lvl="1"/>
            <a:r>
              <a:rPr lang="en-US" altLang="zh-CN" dirty="0"/>
              <a:t>Through system bus that connects each other</a:t>
            </a:r>
          </a:p>
          <a:p>
            <a:pPr lvl="1"/>
            <a:r>
              <a:rPr lang="en-US" altLang="zh-CN" dirty="0"/>
              <a:t>Using physical address to name memory content</a:t>
            </a:r>
          </a:p>
          <a:p>
            <a:r>
              <a:rPr lang="en-US" altLang="zh-CN" dirty="0"/>
              <a:t>CPU interacts with a </a:t>
            </a:r>
            <a:r>
              <a:rPr lang="en-US" altLang="zh-CN" dirty="0">
                <a:solidFill>
                  <a:srgbClr val="0096FF"/>
                </a:solidFill>
              </a:rPr>
              <a:t>device</a:t>
            </a:r>
          </a:p>
          <a:p>
            <a:pPr lvl="1"/>
            <a:r>
              <a:rPr lang="en-US" altLang="zh-CN" dirty="0"/>
              <a:t>Also using physical address (aka., bus address)</a:t>
            </a:r>
          </a:p>
          <a:p>
            <a:pPr lvl="1"/>
            <a:r>
              <a:rPr lang="en-US" altLang="zh-CN" dirty="0"/>
              <a:t>Polling, interrupt and DMA</a:t>
            </a:r>
          </a:p>
          <a:p>
            <a:pPr lvl="1"/>
            <a:r>
              <a:rPr lang="en-US" altLang="zh-CN" dirty="0"/>
              <a:t>I/O instruction</a:t>
            </a:r>
            <a:r>
              <a:rPr lang="zh-CN" altLang="en-US" dirty="0"/>
              <a:t> </a:t>
            </a:r>
            <a:r>
              <a:rPr lang="en-US" altLang="zh-CN" dirty="0"/>
              <a:t>(PIO) or MMIO</a:t>
            </a:r>
            <a:endParaRPr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04609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6" name="矩形 36"/>
          <p:cNvSpPr/>
          <p:nvPr/>
        </p:nvSpPr>
        <p:spPr bwMode="auto">
          <a:xfrm>
            <a:off x="5724128" y="1777380"/>
            <a:ext cx="1656184" cy="660073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Processor</a:t>
            </a:r>
            <a:endParaRPr lang="zh-CN" altLang="en-US" sz="20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矩形 36"/>
          <p:cNvSpPr/>
          <p:nvPr/>
        </p:nvSpPr>
        <p:spPr bwMode="auto">
          <a:xfrm>
            <a:off x="4499992" y="3637586"/>
            <a:ext cx="1656184" cy="660073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Memory</a:t>
            </a:r>
            <a:endParaRPr lang="zh-CN" altLang="en-US" sz="20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矩形 36"/>
          <p:cNvSpPr/>
          <p:nvPr/>
        </p:nvSpPr>
        <p:spPr bwMode="auto">
          <a:xfrm>
            <a:off x="6948264" y="3637586"/>
            <a:ext cx="1656184" cy="660073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2000" dirty="0">
                <a:solidFill>
                  <a:schemeClr val="tx1"/>
                </a:solidFill>
                <a:latin typeface="DengXian" charset="0"/>
                <a:ea typeface="DengXian" charset="0"/>
                <a:cs typeface="DengXian" charset="0"/>
              </a:rPr>
              <a:t>I/O Device</a:t>
            </a:r>
            <a:endParaRPr lang="zh-CN" altLang="en-US" sz="2000" dirty="0">
              <a:solidFill>
                <a:schemeClr val="tx1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cxnSp>
        <p:nvCxnSpPr>
          <p:cNvPr id="10" name="Straight Arrow Connector 9"/>
          <p:cNvCxnSpPr>
            <a:stCxn id="7" idx="0"/>
          </p:cNvCxnSpPr>
          <p:nvPr/>
        </p:nvCxnSpPr>
        <p:spPr>
          <a:xfrm flipV="1">
            <a:off x="5328084" y="2437454"/>
            <a:ext cx="972108" cy="1200133"/>
          </a:xfrm>
          <a:prstGeom prst="straightConnector1">
            <a:avLst/>
          </a:prstGeom>
          <a:ln>
            <a:solidFill>
              <a:srgbClr val="009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8" idx="0"/>
          </p:cNvCxnSpPr>
          <p:nvPr/>
        </p:nvCxnSpPr>
        <p:spPr>
          <a:xfrm>
            <a:off x="6804248" y="2437454"/>
            <a:ext cx="972108" cy="1200133"/>
          </a:xfrm>
          <a:prstGeom prst="straightConnector1">
            <a:avLst/>
          </a:prstGeom>
          <a:ln>
            <a:solidFill>
              <a:srgbClr val="009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7" idx="3"/>
            <a:endCxn id="8" idx="1"/>
          </p:cNvCxnSpPr>
          <p:nvPr/>
        </p:nvCxnSpPr>
        <p:spPr>
          <a:xfrm>
            <a:off x="6156176" y="3967623"/>
            <a:ext cx="792088" cy="0"/>
          </a:xfrm>
          <a:prstGeom prst="straightConnector1">
            <a:avLst/>
          </a:prstGeom>
          <a:ln>
            <a:solidFill>
              <a:srgbClr val="0096FF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4716019" y="2737486"/>
            <a:ext cx="10871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DengXian" charset="0"/>
                <a:ea typeface="DengXian" charset="0"/>
                <a:cs typeface="DengXian" charset="0"/>
              </a:rPr>
              <a:t>load/store</a:t>
            </a:r>
            <a:endParaRPr lang="en-US" sz="16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424910" y="2619324"/>
            <a:ext cx="16898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DengXian" charset="0"/>
                <a:ea typeface="DengXian" charset="0"/>
                <a:cs typeface="DengXian" charset="0"/>
              </a:rPr>
              <a:t>PIO</a:t>
            </a:r>
            <a:r>
              <a:rPr lang="zh-CN" altLang="en-US" sz="140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dirty="0">
                <a:latin typeface="DengXian" charset="0"/>
                <a:ea typeface="DengXian" charset="0"/>
                <a:cs typeface="DengXian" charset="0"/>
              </a:rPr>
              <a:t>(in/out)</a:t>
            </a:r>
            <a:endParaRPr lang="zh-CN" altLang="en-US" sz="1400" dirty="0">
              <a:latin typeface="DengXian" charset="0"/>
              <a:ea typeface="DengXian" charset="0"/>
              <a:cs typeface="DengXian" charset="0"/>
            </a:endParaRPr>
          </a:p>
          <a:p>
            <a:r>
              <a:rPr lang="en-US" sz="1400" dirty="0">
                <a:latin typeface="DengXian" charset="0"/>
                <a:ea typeface="DengXian" charset="0"/>
                <a:cs typeface="DengXian" charset="0"/>
              </a:rPr>
              <a:t>/MMIO</a:t>
            </a:r>
            <a:r>
              <a:rPr lang="zh-CN" altLang="en-US" sz="1400" dirty="0"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lang="en-US" altLang="zh-CN" sz="1400" dirty="0">
                <a:latin typeface="DengXian" charset="0"/>
                <a:ea typeface="DengXian" charset="0"/>
                <a:cs typeface="DengXian" charset="0"/>
              </a:rPr>
              <a:t>(load/store)</a:t>
            </a:r>
            <a:endParaRPr lang="en-US" sz="14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218654" y="3637586"/>
            <a:ext cx="6335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DengXian" charset="0"/>
                <a:ea typeface="DengXian" charset="0"/>
                <a:cs typeface="DengXian" charset="0"/>
              </a:rPr>
              <a:t>DMA</a:t>
            </a:r>
          </a:p>
        </p:txBody>
      </p:sp>
      <p:sp>
        <p:nvSpPr>
          <p:cNvPr id="55" name="Content Placeholder 2"/>
          <p:cNvSpPr>
            <a:spLocks noGrp="1"/>
          </p:cNvSpPr>
          <p:nvPr>
            <p:ph idx="1"/>
          </p:nvPr>
        </p:nvSpPr>
        <p:spPr>
          <a:xfrm>
            <a:off x="457200" y="1345332"/>
            <a:ext cx="4906888" cy="4047836"/>
          </a:xfrm>
        </p:spPr>
        <p:txBody>
          <a:bodyPr>
            <a:noAutofit/>
          </a:bodyPr>
          <a:lstStyle/>
          <a:p>
            <a:r>
              <a:rPr lang="en-US" sz="2400" dirty="0"/>
              <a:t>Memory Load/Store</a:t>
            </a:r>
          </a:p>
          <a:p>
            <a:pPr lvl="1"/>
            <a:r>
              <a:rPr lang="en-US" sz="1800" dirty="0"/>
              <a:t>Between CPU and memory</a:t>
            </a:r>
          </a:p>
          <a:p>
            <a:pPr lvl="1"/>
            <a:r>
              <a:rPr lang="en-US" sz="1800" dirty="0"/>
              <a:t>Physical memory address space</a:t>
            </a:r>
          </a:p>
          <a:p>
            <a:r>
              <a:rPr lang="en-US" sz="2400" dirty="0"/>
              <a:t>I/O Operations</a:t>
            </a:r>
          </a:p>
          <a:p>
            <a:pPr lvl="1"/>
            <a:r>
              <a:rPr lang="en-US" sz="1800" dirty="0"/>
              <a:t>MMIO: map device memory </a:t>
            </a:r>
            <a:br>
              <a:rPr lang="en-US" sz="1800" dirty="0"/>
            </a:br>
            <a:r>
              <a:rPr lang="en-US" sz="1800" dirty="0"/>
              <a:t>and registers into physical </a:t>
            </a:r>
            <a:br>
              <a:rPr lang="en-US" sz="1800" dirty="0"/>
            </a:br>
            <a:r>
              <a:rPr lang="en-US" sz="1800" dirty="0"/>
              <a:t>address space</a:t>
            </a:r>
          </a:p>
          <a:p>
            <a:r>
              <a:rPr lang="en-US" sz="2400" dirty="0"/>
              <a:t>DMA</a:t>
            </a:r>
          </a:p>
          <a:p>
            <a:pPr lvl="1"/>
            <a:r>
              <a:rPr lang="en-US" sz="1800" dirty="0"/>
              <a:t>Also using physical address</a:t>
            </a:r>
          </a:p>
        </p:txBody>
      </p:sp>
    </p:spTree>
    <p:extLst>
      <p:ext uri="{BB962C8B-B14F-4D97-AF65-F5344CB8AC3E}">
        <p14:creationId xmlns:p14="http://schemas.microsoft.com/office/powerpoint/2010/main" val="19321508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</a:rPr>
              <a:t>Q: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How are the physical addresses assigned?</a:t>
            </a:r>
          </a:p>
          <a:p>
            <a:pPr lvl="1"/>
            <a:r>
              <a:rPr lang="en-US" altLang="zh-CN" dirty="0"/>
              <a:t>Memory physical addresses: by </a:t>
            </a:r>
            <a:r>
              <a:rPr lang="en-US" altLang="zh-CN" dirty="0">
                <a:solidFill>
                  <a:srgbClr val="0096FF"/>
                </a:solidFill>
              </a:rPr>
              <a:t>BIOS</a:t>
            </a:r>
          </a:p>
          <a:p>
            <a:pPr lvl="1"/>
            <a:r>
              <a:rPr lang="en-US" altLang="zh-CN" dirty="0"/>
              <a:t>Some devices (e.g., keyboard, IDE): </a:t>
            </a:r>
            <a:r>
              <a:rPr lang="en-US" altLang="zh-CN" dirty="0">
                <a:solidFill>
                  <a:srgbClr val="0096FF"/>
                </a:solidFill>
              </a:rPr>
              <a:t>fixed </a:t>
            </a:r>
            <a:r>
              <a:rPr lang="en-US" altLang="zh-CN" dirty="0"/>
              <a:t>for all time</a:t>
            </a:r>
          </a:p>
          <a:p>
            <a:pPr lvl="1"/>
            <a:r>
              <a:rPr lang="en-US" altLang="zh-CN" dirty="0"/>
              <a:t>Other devices: assigned by the </a:t>
            </a:r>
            <a:r>
              <a:rPr lang="en-US" altLang="zh-CN" dirty="0">
                <a:solidFill>
                  <a:srgbClr val="0096FF"/>
                </a:solidFill>
              </a:rPr>
              <a:t>OS</a:t>
            </a:r>
            <a:endParaRPr lang="zh-CN" altLang="en-US" dirty="0">
              <a:solidFill>
                <a:srgbClr val="0096FF"/>
              </a:solidFill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9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rgbClr val="C00000"/>
                </a:solidFill>
              </a:rPr>
              <a:t>Q: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dirty="0">
                <a:solidFill>
                  <a:srgbClr val="C00000"/>
                </a:solidFill>
              </a:rPr>
              <a:t>Why not map the whole disk to memory?</a:t>
            </a:r>
          </a:p>
          <a:p>
            <a:pPr lvl="1"/>
            <a:r>
              <a:rPr lang="en-US" altLang="zh-CN" dirty="0"/>
              <a:t>So that the CPU can access a byte on the disk directly by system bus</a:t>
            </a:r>
          </a:p>
          <a:p>
            <a:pPr lvl="1"/>
            <a:r>
              <a:rPr lang="en-US" altLang="zh-CN" dirty="0"/>
              <a:t>1. Too large</a:t>
            </a:r>
          </a:p>
          <a:p>
            <a:pPr lvl="1"/>
            <a:r>
              <a:rPr lang="en-US" altLang="zh-CN" dirty="0"/>
              <a:t>2. Too slow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CE914C9-AA9F-4E42-A2F2-FBCE018C863D}" type="slidenum">
              <a:rPr lang="zh-CN" altLang="en-US" sz="1400" b="0">
                <a:latin typeface="Times New Roman" charset="0"/>
              </a:rPr>
              <a:pPr/>
              <a:t>33</a:t>
            </a:fld>
            <a:endParaRPr lang="en-US" altLang="zh-CN" sz="1400" b="0">
              <a:latin typeface="Times New Roman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200" y="3952136"/>
            <a:ext cx="8153400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en-US" sz="2400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The principle of least astonishment: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  <a:p>
            <a:pPr algn="ctr" eaLnBrk="1" hangingPunct="1"/>
            <a:r>
              <a:rPr lang="en-US" altLang="zh-CN" sz="2400" b="0" i="1" dirty="0">
                <a:latin typeface="DengXian" charset="0"/>
                <a:ea typeface="DengXian" charset="0"/>
                <a:cs typeface="DengXian" charset="0"/>
              </a:rPr>
              <a:t>People are part of the system. The design should match the user’s experience, expectations, and mental models</a:t>
            </a:r>
          </a:p>
        </p:txBody>
      </p:sp>
    </p:spTree>
    <p:extLst>
      <p:ext uri="{BB962C8B-B14F-4D97-AF65-F5344CB8AC3E}">
        <p14:creationId xmlns:p14="http://schemas.microsoft.com/office/powerpoint/2010/main" val="46802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Scheme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Naming: the glue of modules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93082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in General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 err="1"/>
              <a:t>ipads.se.sjtu.edu.cn</a:t>
            </a:r>
            <a:r>
              <a:rPr kumimoji="1" lang="en-US" altLang="zh-CN" dirty="0"/>
              <a:t> – hostname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 err="1"/>
              <a:t>steven@apple.com</a:t>
            </a:r>
            <a:r>
              <a:rPr kumimoji="1" lang="en-US" altLang="zh-CN" dirty="0"/>
              <a:t> - email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 err="1"/>
              <a:t>steven</a:t>
            </a:r>
            <a:r>
              <a:rPr kumimoji="1" lang="en-US" altLang="zh-CN" dirty="0"/>
              <a:t> – username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/>
              <a:t>EAX - x86 processor register name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/>
              <a:t>main() - function name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 err="1"/>
              <a:t>WebBrowser</a:t>
            </a:r>
            <a:r>
              <a:rPr kumimoji="1" lang="en-US" altLang="zh-CN" dirty="0"/>
              <a:t> - class name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/>
              <a:t>/courses/</a:t>
            </a:r>
            <a:r>
              <a:rPr kumimoji="1" lang="en-US" altLang="zh-CN" dirty="0" err="1"/>
              <a:t>cse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index.html</a:t>
            </a:r>
            <a:r>
              <a:rPr kumimoji="1" lang="en-US" altLang="zh-CN" dirty="0"/>
              <a:t> - path name (fully-qualified)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 err="1"/>
              <a:t>index.html</a:t>
            </a:r>
            <a:r>
              <a:rPr kumimoji="1" lang="en-US" altLang="zh-CN" dirty="0"/>
              <a:t> - path name (relative)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/>
              <a:t>http://</a:t>
            </a:r>
            <a:r>
              <a:rPr kumimoji="1" lang="en-US" altLang="zh-CN" dirty="0" err="1"/>
              <a:t>ipads.se.sjtu.edu.cn</a:t>
            </a:r>
            <a:r>
              <a:rPr kumimoji="1" lang="en-US" altLang="zh-CN" dirty="0"/>
              <a:t>/courses/</a:t>
            </a:r>
            <a:r>
              <a:rPr kumimoji="1" lang="en-US" altLang="zh-CN" dirty="0" err="1"/>
              <a:t>cse</a:t>
            </a:r>
            <a:r>
              <a:rPr kumimoji="1" lang="en-US" altLang="zh-CN" dirty="0"/>
              <a:t>/</a:t>
            </a:r>
            <a:r>
              <a:rPr kumimoji="1" lang="en-US" altLang="zh-CN" dirty="0" err="1"/>
              <a:t>index.html</a:t>
            </a:r>
            <a:r>
              <a:rPr kumimoji="1" lang="en-US" altLang="zh-CN" dirty="0"/>
              <a:t> - URL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/>
              <a:t>13918275839- Phone number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kumimoji="1" lang="en-US" altLang="zh-CN" dirty="0"/>
              <a:t>202.120.40.188 - IP Address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183451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Naming a Disk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File name: </a:t>
            </a:r>
            <a:r>
              <a:rPr kumimoji="1" lang="en-US" altLang="zh-CN" dirty="0">
                <a:solidFill>
                  <a:srgbClr val="C00000"/>
                </a:solidFill>
              </a:rPr>
              <a:t>/dev/sda1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As a special type of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: device </a:t>
            </a:r>
            <a:r>
              <a:rPr kumimoji="1" lang="en-US" altLang="zh-CN" dirty="0" err="1"/>
              <a:t>inode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8,0 as (major, minor)</a:t>
            </a:r>
          </a:p>
          <a:p>
            <a:r>
              <a:rPr kumimoji="1" lang="en-US" altLang="zh-CN" dirty="0"/>
              <a:t>PCI address (name): </a:t>
            </a:r>
            <a:r>
              <a:rPr kumimoji="1" lang="en-US" altLang="zh-CN" dirty="0">
                <a:solidFill>
                  <a:srgbClr val="C00000"/>
                </a:solidFill>
              </a:rPr>
              <a:t>19:00.0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SCSI storage controller: LSI Logic / </a:t>
            </a:r>
            <a:r>
              <a:rPr kumimoji="1" lang="en-US" altLang="zh-CN" dirty="0" err="1"/>
              <a:t>Symbios</a:t>
            </a:r>
            <a:r>
              <a:rPr kumimoji="1" lang="en-US" altLang="zh-CN" dirty="0"/>
              <a:t> Logic SAS1068E PCI-Express Fusion-MPT SAS (rev 08)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2167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for Modularity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333500"/>
            <a:ext cx="8507288" cy="4260303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Retrieval</a:t>
            </a:r>
            <a:r>
              <a:rPr lang="en-US" altLang="zh-CN" sz="2400" dirty="0"/>
              <a:t>: e.g., using URL to get a web page</a:t>
            </a:r>
          </a:p>
          <a:p>
            <a:r>
              <a:rPr lang="en-US" altLang="zh-CN" sz="2400" b="1" dirty="0">
                <a:solidFill>
                  <a:srgbClr val="C00000"/>
                </a:solidFill>
              </a:rPr>
              <a:t>Sharing</a:t>
            </a:r>
            <a:r>
              <a:rPr lang="en-US" altLang="zh-CN" sz="2400" dirty="0"/>
              <a:t>: e.g., passing an object reference to a function</a:t>
            </a:r>
          </a:p>
          <a:p>
            <a:pPr lvl="1"/>
            <a:r>
              <a:rPr lang="en-US" altLang="zh-CN" sz="2000" dirty="0"/>
              <a:t>Save space as well: only sending the name, not the object</a:t>
            </a:r>
          </a:p>
          <a:p>
            <a:r>
              <a:rPr lang="en-US" altLang="zh-CN" sz="2400" b="1" dirty="0">
                <a:solidFill>
                  <a:srgbClr val="C00000"/>
                </a:solidFill>
              </a:rPr>
              <a:t>Hiding</a:t>
            </a:r>
            <a:r>
              <a:rPr lang="en-US" altLang="zh-CN" sz="2400" dirty="0"/>
              <a:t>: e.g., using a file name without knowing file system</a:t>
            </a:r>
          </a:p>
          <a:p>
            <a:pPr lvl="1"/>
            <a:r>
              <a:rPr lang="en-US" altLang="zh-CN" sz="2000" dirty="0"/>
              <a:t>Can support access control: use an object only if knowing its name</a:t>
            </a:r>
          </a:p>
          <a:p>
            <a:pPr lvl="1"/>
            <a:r>
              <a:rPr lang="en-US" altLang="zh-CN" sz="2000" dirty="0"/>
              <a:t>E.g., Windows has many undocumented API</a:t>
            </a:r>
          </a:p>
          <a:p>
            <a:r>
              <a:rPr lang="en-US" altLang="zh-CN" sz="2400" b="1" dirty="0">
                <a:solidFill>
                  <a:srgbClr val="C00000"/>
                </a:solidFill>
              </a:rPr>
              <a:t>User-friendly identifiers</a:t>
            </a:r>
            <a:r>
              <a:rPr lang="en-US" altLang="zh-CN" sz="2400" dirty="0"/>
              <a:t>: e.g., “homework.txt” instead of 0x051DE540</a:t>
            </a:r>
          </a:p>
          <a:p>
            <a:r>
              <a:rPr lang="en-US" altLang="zh-CN" sz="2400" b="1" dirty="0">
                <a:solidFill>
                  <a:srgbClr val="C00000"/>
                </a:solidFill>
              </a:rPr>
              <a:t>Indirection</a:t>
            </a:r>
            <a:r>
              <a:rPr lang="en-US" altLang="zh-CN" sz="2400" dirty="0"/>
              <a:t>: e.g., OS can move the location of the file data without notifying the user</a:t>
            </a:r>
          </a:p>
          <a:p>
            <a:pPr lvl="1"/>
            <a:r>
              <a:rPr lang="en-US" altLang="zh-CN" sz="2000" dirty="0"/>
              <a:t>Have you ever defragmented your hard driver?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250285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</a:t>
            </a:r>
            <a:r>
              <a:rPr lang="en-US" altLang="zh-CN" dirty="0"/>
              <a:t>es</a:t>
            </a:r>
            <a:r>
              <a:rPr 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dirty="0"/>
              <a:t>Nam</a:t>
            </a:r>
            <a:r>
              <a:rPr lang="en-US" altLang="zh-CN" dirty="0"/>
              <a:t>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972441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altLang="zh-CN" dirty="0"/>
              <a:t>Software uses these names in an obvious way</a:t>
            </a:r>
          </a:p>
          <a:p>
            <a:pPr lvl="1">
              <a:spcBef>
                <a:spcPts val="300"/>
              </a:spcBef>
            </a:pPr>
            <a:r>
              <a:rPr lang="en-US" altLang="zh-CN" dirty="0"/>
              <a:t>E.g., memory addresses</a:t>
            </a:r>
          </a:p>
          <a:p>
            <a:pPr>
              <a:spcBef>
                <a:spcPts val="1200"/>
              </a:spcBef>
            </a:pPr>
            <a:r>
              <a:rPr lang="en-US" altLang="zh-CN" dirty="0"/>
              <a:t>Hardware modules connected to a bus </a:t>
            </a:r>
          </a:p>
          <a:p>
            <a:pPr lvl="1">
              <a:spcBef>
                <a:spcPts val="300"/>
              </a:spcBef>
            </a:pPr>
            <a:r>
              <a:rPr lang="en-US" altLang="zh-CN" dirty="0"/>
              <a:t>Use bus addresses (a kind of name) for interconnection</a:t>
            </a:r>
            <a:endParaRPr lang="en-US" altLang="zh-CN" dirty="0">
              <a:ea typeface="宋体" charset="0"/>
              <a:cs typeface="宋体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9467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Schemes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 naming schemes contains three parts:</a:t>
            </a:r>
          </a:p>
          <a:p>
            <a:pPr lvl="1"/>
            <a:r>
              <a:rPr lang="en-US" altLang="zh-CN" dirty="0"/>
              <a:t>1. Set of all possible </a:t>
            </a:r>
            <a:r>
              <a:rPr lang="en-US" altLang="zh-CN" b="1" dirty="0">
                <a:solidFill>
                  <a:srgbClr val="0096FF"/>
                </a:solidFill>
              </a:rPr>
              <a:t>names</a:t>
            </a:r>
            <a:r>
              <a:rPr lang="en-US" altLang="zh-CN" b="1" dirty="0">
                <a:solidFill>
                  <a:srgbClr val="C00000"/>
                </a:solidFill>
              </a:rPr>
              <a:t> </a:t>
            </a:r>
          </a:p>
          <a:p>
            <a:pPr lvl="2"/>
            <a:r>
              <a:rPr lang="en-US" altLang="zh-CN" dirty="0"/>
              <a:t>You cannot use ‘for’ as a variable in C</a:t>
            </a:r>
          </a:p>
          <a:p>
            <a:pPr lvl="1"/>
            <a:r>
              <a:rPr lang="en-US" altLang="zh-CN" dirty="0"/>
              <a:t>2. Set of all possible </a:t>
            </a:r>
            <a:r>
              <a:rPr lang="en-US" altLang="zh-CN" b="1" dirty="0">
                <a:solidFill>
                  <a:srgbClr val="0096FF"/>
                </a:solidFill>
              </a:rPr>
              <a:t>values</a:t>
            </a:r>
            <a:r>
              <a:rPr lang="en-US" altLang="zh-CN" b="1" dirty="0">
                <a:solidFill>
                  <a:srgbClr val="C00000"/>
                </a:solidFill>
              </a:rPr>
              <a:t> </a:t>
            </a:r>
          </a:p>
          <a:p>
            <a:pPr lvl="1"/>
            <a:r>
              <a:rPr lang="en-US" altLang="zh-CN" dirty="0"/>
              <a:t>3. </a:t>
            </a:r>
            <a:r>
              <a:rPr lang="en-US" altLang="zh-CN" b="1" dirty="0">
                <a:solidFill>
                  <a:srgbClr val="0096FF"/>
                </a:solidFill>
              </a:rPr>
              <a:t>Look-up algorithm </a:t>
            </a:r>
            <a:r>
              <a:rPr lang="en-US" altLang="zh-CN" dirty="0"/>
              <a:t>to translate a name into a value </a:t>
            </a:r>
          </a:p>
          <a:p>
            <a:pPr lvl="2"/>
            <a:r>
              <a:rPr lang="en-US" altLang="zh-CN" dirty="0"/>
              <a:t>or a set of values, or “none”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43995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Naming Model</a:t>
            </a:r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FC96CEC8-2285-0B4C-BD25-5E547E436099}" type="slidenum">
              <a:rPr lang="zh-CN" altLang="en-US" sz="1400" b="0">
                <a:latin typeface="Times New Roman" charset="0"/>
              </a:rPr>
              <a:pPr/>
              <a:t>40</a:t>
            </a:fld>
            <a:endParaRPr lang="en-US" altLang="zh-CN" sz="1400" b="0">
              <a:latin typeface="Times New Roman" charset="0"/>
            </a:endParaRPr>
          </a:p>
        </p:txBody>
      </p:sp>
      <p:pic>
        <p:nvPicPr>
          <p:cNvPr id="819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44" y="1705372"/>
            <a:ext cx="8129588" cy="301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29819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Terminology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96FF"/>
                </a:solidFill>
              </a:rPr>
              <a:t>Binding</a:t>
            </a:r>
            <a:r>
              <a:rPr kumimoji="1" lang="en-US" altLang="zh-CN" dirty="0">
                <a:solidFill>
                  <a:srgbClr val="C00101"/>
                </a:solidFill>
              </a:rPr>
              <a:t> </a:t>
            </a:r>
            <a:r>
              <a:rPr kumimoji="1" lang="en-US" altLang="zh-CN" dirty="0"/>
              <a:t>– A mapping from a name to value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</a:rPr>
              <a:t>Unbind</a:t>
            </a:r>
            <a:r>
              <a:rPr kumimoji="1" lang="zh-CN" altLang="en-US" dirty="0">
                <a:solidFill>
                  <a:srgbClr val="C00101"/>
                </a:solidFill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delete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mapping</a:t>
            </a:r>
          </a:p>
          <a:p>
            <a:pPr lvl="1"/>
            <a:r>
              <a:rPr kumimoji="1" lang="en-US" altLang="zh-CN" dirty="0"/>
              <a:t>A name that has a mapping is </a:t>
            </a:r>
            <a:r>
              <a:rPr kumimoji="1" lang="en-US" altLang="zh-CN" dirty="0">
                <a:solidFill>
                  <a:srgbClr val="0096FF"/>
                </a:solidFill>
              </a:rPr>
              <a:t>bound</a:t>
            </a:r>
          </a:p>
          <a:p>
            <a:r>
              <a:rPr kumimoji="1" lang="en-US" altLang="zh-CN" dirty="0"/>
              <a:t>A name mapping algorithm </a:t>
            </a:r>
            <a:r>
              <a:rPr kumimoji="1" lang="en-US" altLang="zh-CN" dirty="0">
                <a:solidFill>
                  <a:srgbClr val="0096FF"/>
                </a:solidFill>
              </a:rPr>
              <a:t>resolves</a:t>
            </a:r>
            <a:r>
              <a:rPr kumimoji="1" lang="en-US" altLang="zh-CN" dirty="0">
                <a:solidFill>
                  <a:srgbClr val="C00101"/>
                </a:solidFill>
              </a:rPr>
              <a:t> </a:t>
            </a:r>
            <a:r>
              <a:rPr kumimoji="1" lang="en-US" altLang="zh-CN" dirty="0"/>
              <a:t>a name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17323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Context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Type-1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: context and name are separated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E.g., 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inode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number’s context is the file system</a:t>
            </a:r>
          </a:p>
          <a:p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Type-2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: context is part of the name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E.g., xiayubin@sjtu.edu.cn</a:t>
            </a:r>
          </a:p>
          <a:p>
            <a:pPr lvl="2"/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  <a:p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Name spaces with only one possible context are called </a:t>
            </a:r>
            <a:r>
              <a:rPr lang="en-US" altLang="zh-CN" sz="24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universal name spaces</a:t>
            </a:r>
          </a:p>
          <a:p>
            <a:pPr lvl="1"/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Example: credit card number,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UUID, email address</a:t>
            </a:r>
          </a:p>
          <a:p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75052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Determining Context - 1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Hard code it in the resolver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Examples: Many universal name spaces work this way</a:t>
            </a:r>
          </a:p>
          <a:p>
            <a:pPr>
              <a:lnSpc>
                <a:spcPct val="90000"/>
              </a:lnSpc>
            </a:pP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Embedded in name itself</a:t>
            </a:r>
            <a:endParaRPr lang="en-US" altLang="zh-CN" sz="1600" dirty="0"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  <a:p>
            <a:pPr lvl="1"/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cse</a:t>
            </a:r>
            <a:r>
              <a:rPr lang="hu-HU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@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sjtu.edu.cn:</a:t>
            </a:r>
            <a:r>
              <a:rPr lang="hu-HU" sz="20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 </a:t>
            </a: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  <a:p>
            <a:pPr lvl="2"/>
            <a:r>
              <a:rPr lang="hu-HU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Name = </a:t>
            </a:r>
            <a:r>
              <a:rPr lang="hu-HU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“cse”</a:t>
            </a:r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  <a:p>
            <a:pPr lvl="2"/>
            <a:r>
              <a:rPr lang="hu-HU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Context = </a:t>
            </a:r>
            <a:r>
              <a:rPr lang="hu-HU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“</a:t>
            </a:r>
            <a:r>
              <a:rPr lang="en-US" sz="18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sjtu</a:t>
            </a:r>
            <a:r>
              <a:rPr lang="hu-HU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.edu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.</a:t>
            </a:r>
            <a:r>
              <a:rPr lang="en-US" altLang="zh-CN" sz="18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cn</a:t>
            </a:r>
            <a:r>
              <a:rPr lang="hu-HU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”</a:t>
            </a:r>
            <a:endParaRPr lang="hu-HU" altLang="zh-CN" sz="1800" dirty="0">
              <a:latin typeface="等线" panose="02010600030101010101" pitchFamily="2" charset="-122"/>
              <a:ea typeface="等线" panose="02010600030101010101" pitchFamily="2" charset="-122"/>
              <a:cs typeface="Calibri" charset="0"/>
            </a:endParaRPr>
          </a:p>
          <a:p>
            <a:pPr lvl="1"/>
            <a:r>
              <a:rPr lang="hu-HU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/</a:t>
            </a:r>
            <a:r>
              <a:rPr lang="hr-HR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ipads.se.sjtu.edu.cn</a:t>
            </a:r>
            <a:r>
              <a:rPr lang="hu-HU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/courses/cse/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README</a:t>
            </a:r>
            <a:r>
              <a:rPr lang="hu-HU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 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:</a:t>
            </a:r>
            <a:r>
              <a:rPr lang="hu-HU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 </a:t>
            </a:r>
            <a:endParaRPr lang="zh-CN" altLang="en-US" sz="1800" dirty="0"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  <a:p>
            <a:pPr lvl="2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Name = </a:t>
            </a:r>
            <a:r>
              <a:rPr lang="en-US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“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README</a:t>
            </a:r>
            <a:r>
              <a:rPr lang="en-US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”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 </a:t>
            </a:r>
          </a:p>
          <a:p>
            <a:pPr lvl="2"/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Context = “</a:t>
            </a:r>
            <a:r>
              <a:rPr lang="hu-HU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/</a:t>
            </a:r>
            <a:r>
              <a:rPr lang="hr-HR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ipads.se.sjtu.edu.cn</a:t>
            </a:r>
            <a:r>
              <a:rPr lang="hu-HU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/courses/cse</a:t>
            </a:r>
            <a:r>
              <a:rPr lang="en-US" sz="18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”</a:t>
            </a:r>
            <a:endParaRPr lang="en-US" altLang="zh-CN" sz="1800" dirty="0"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CF16769-21FC-1543-84E3-BBB3770DEDC1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</a:rPr>
              <a:pPr/>
              <a:t>43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63353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Determining Context - 2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Taken from environment (Dynamic)</a:t>
            </a: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Unix 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cmd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: </a:t>
            </a:r>
            <a:r>
              <a:rPr lang="en-US" sz="20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“</a:t>
            </a:r>
            <a:r>
              <a:rPr lang="en-US" altLang="ja-JP" sz="2000" b="1" dirty="0" err="1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rm</a:t>
            </a:r>
            <a:r>
              <a:rPr lang="en-US" altLang="ja-JP" sz="20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 foo</a:t>
            </a:r>
            <a:r>
              <a:rPr lang="en-US" sz="2000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”</a:t>
            </a:r>
            <a:r>
              <a:rPr lang="en-US" altLang="ja-JP" sz="2000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: </a:t>
            </a:r>
          </a:p>
          <a:p>
            <a:pPr lvl="2">
              <a:lnSpc>
                <a:spcPct val="100000"/>
              </a:lnSpc>
            </a:pPr>
            <a:r>
              <a:rPr lang="en-US" altLang="ja-JP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Name = </a:t>
            </a:r>
            <a:r>
              <a:rPr lang="en-US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“</a:t>
            </a:r>
            <a:r>
              <a:rPr lang="en-US" altLang="ja-JP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foo</a:t>
            </a:r>
            <a:r>
              <a:rPr lang="en-US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”</a:t>
            </a:r>
            <a:r>
              <a:rPr lang="en-US" altLang="ja-JP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, context is current </a:t>
            </a:r>
            <a:r>
              <a:rPr lang="en-US" altLang="ja-JP" dirty="0" err="1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dir</a:t>
            </a:r>
            <a:r>
              <a:rPr lang="en-US" altLang="ja-JP" dirty="0"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 </a:t>
            </a:r>
          </a:p>
          <a:p>
            <a:pPr lvl="2">
              <a:lnSpc>
                <a:spcPct val="100000"/>
              </a:lnSpc>
            </a:pPr>
            <a:r>
              <a:rPr lang="en-US" altLang="ja-JP" sz="1800" b="1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Question</a:t>
            </a:r>
            <a:r>
              <a:rPr lang="en-US" altLang="ja-JP" sz="18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: how to find the binary of “</a:t>
            </a:r>
            <a:r>
              <a:rPr lang="en-US" altLang="ja-JP" sz="1800" dirty="0" err="1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rm</a:t>
            </a:r>
            <a:r>
              <a:rPr lang="en-US" altLang="ja-JP" sz="18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MS PGothic" charset="0"/>
              </a:rPr>
              <a:t>” command?</a:t>
            </a:r>
            <a:endParaRPr lang="en-US" altLang="ja-JP" dirty="0">
              <a:solidFill>
                <a:srgbClr val="C00000"/>
              </a:solidFill>
              <a:latin typeface="等线" panose="02010600030101010101" pitchFamily="2" charset="-122"/>
              <a:ea typeface="等线" panose="02010600030101010101" pitchFamily="2" charset="-122"/>
              <a:cs typeface="MS PGothic" charset="0"/>
            </a:endParaRPr>
          </a:p>
          <a:p>
            <a:pPr lvl="1">
              <a:lnSpc>
                <a:spcPct val="100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Read memory 0x7c911109: </a:t>
            </a:r>
          </a:p>
          <a:p>
            <a:pPr lvl="2">
              <a:lnSpc>
                <a:spcPct val="100000"/>
              </a:lnSpc>
            </a:pP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Name = </a:t>
            </a:r>
            <a:r>
              <a:rPr lang="en-US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“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0x7c911109</a:t>
            </a:r>
            <a:r>
              <a:rPr lang="en-US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”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, </a:t>
            </a:r>
          </a:p>
          <a:p>
            <a:pPr lvl="2">
              <a:lnSpc>
                <a:spcPct val="100000"/>
              </a:lnSpc>
            </a:pP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Context is thread</a:t>
            </a:r>
            <a:r>
              <a:rPr lang="en-US" dirty="0">
                <a:latin typeface="等线" panose="02010600030101010101" pitchFamily="2" charset="-122"/>
                <a:ea typeface="等线" panose="02010600030101010101" pitchFamily="2" charset="-122"/>
                <a:cs typeface="Calibri" charset="0"/>
              </a:rPr>
              <a:t>’</a:t>
            </a: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s address space</a:t>
            </a:r>
          </a:p>
          <a:p>
            <a:pPr>
              <a:lnSpc>
                <a:spcPct val="100000"/>
              </a:lnSpc>
            </a:pP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Many errors in systems due to using wrong context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5D29F890-71E9-804A-8B7A-EB176DDB0A11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</a:rPr>
              <a:pPr/>
              <a:t>44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47134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Name Mapping Algorithms - 1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4191000" cy="3963462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en-US" altLang="zh-CN" b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Table lookup</a:t>
            </a:r>
          </a:p>
          <a:p>
            <a:pPr lvl="1">
              <a:lnSpc>
                <a:spcPct val="114000"/>
              </a:lnSpc>
            </a:pP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Find name in a table</a:t>
            </a:r>
          </a:p>
          <a:p>
            <a:pPr lvl="2">
              <a:lnSpc>
                <a:spcPct val="114000"/>
              </a:lnSpc>
            </a:pP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E.g., Phone book</a:t>
            </a:r>
          </a:p>
          <a:p>
            <a:pPr lvl="1">
              <a:lnSpc>
                <a:spcPct val="114000"/>
              </a:lnSpc>
            </a:pP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Context: which table?</a:t>
            </a:r>
          </a:p>
          <a:p>
            <a:pPr lvl="2">
              <a:lnSpc>
                <a:spcPct val="114000"/>
              </a:lnSpc>
            </a:pP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Implicit VS. explicit</a:t>
            </a:r>
          </a:p>
          <a:p>
            <a:pPr lvl="2">
              <a:lnSpc>
                <a:spcPct val="114000"/>
              </a:lnSpc>
            </a:pPr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Default context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88D77D30-E711-9B4D-9E3D-750026B7DF42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</a:rPr>
              <a:pPr/>
              <a:t>45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904" y="1333500"/>
            <a:ext cx="3651896" cy="330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33998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Name Mapping Algorithms - 2</a:t>
            </a:r>
            <a:endParaRPr kumimoji="1"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Recursive lookup</a:t>
            </a:r>
          </a:p>
          <a:p>
            <a:pPr lvl="1">
              <a:lnSpc>
                <a:spcPct val="114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E.g., “/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usr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/bin/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rm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”</a:t>
            </a:r>
          </a:p>
          <a:p>
            <a:pPr lvl="1">
              <a:lnSpc>
                <a:spcPct val="114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First find “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usr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” in “/”, then find “bin” in “/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usr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”, then “</a:t>
            </a:r>
            <a:r>
              <a:rPr lang="en-US" altLang="zh-CN" sz="20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rm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”</a:t>
            </a:r>
          </a:p>
          <a:p>
            <a:pPr lvl="1">
              <a:lnSpc>
                <a:spcPct val="114000"/>
              </a:lnSpc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Each look-up process is the same</a:t>
            </a:r>
          </a:p>
          <a:p>
            <a:pPr>
              <a:lnSpc>
                <a:spcPct val="114000"/>
              </a:lnSpc>
            </a:pPr>
            <a:r>
              <a:rPr lang="nl-NL" altLang="zh-CN" sz="2400" b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Multiple </a:t>
            </a:r>
            <a:r>
              <a:rPr lang="nl-NL" altLang="zh-CN" sz="2400" b="1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lookup</a:t>
            </a:r>
            <a:endParaRPr lang="nl-NL" altLang="zh-CN" sz="2400" b="1" dirty="0"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  <a:p>
            <a:pPr lvl="1">
              <a:lnSpc>
                <a:spcPct val="114000"/>
              </a:lnSpc>
            </a:pPr>
            <a:r>
              <a:rPr lang="nl-NL" altLang="zh-CN" sz="2000" b="1" dirty="0" err="1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Recall</a:t>
            </a:r>
            <a:r>
              <a:rPr lang="nl-NL" altLang="zh-CN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: </a:t>
            </a:r>
            <a:r>
              <a:rPr lang="nl-NL" altLang="zh-CN" sz="2000" dirty="0" err="1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how</a:t>
            </a:r>
            <a:r>
              <a:rPr lang="nl-NL" altLang="zh-CN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nl-NL" altLang="zh-CN" sz="2000" dirty="0" err="1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to</a:t>
            </a:r>
            <a:r>
              <a:rPr lang="nl-NL" altLang="zh-CN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nl-NL" altLang="zh-CN" sz="2000" dirty="0" err="1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find</a:t>
            </a:r>
            <a:r>
              <a:rPr lang="nl-NL" altLang="zh-CN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“</a:t>
            </a:r>
            <a:r>
              <a:rPr lang="nl-NL" altLang="zh-CN" sz="2000" dirty="0" err="1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rm</a:t>
            </a:r>
            <a:r>
              <a:rPr lang="nl-NL" altLang="zh-CN" sz="2000" dirty="0">
                <a:solidFill>
                  <a:srgbClr val="C00000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” without absolute name?</a:t>
            </a:r>
          </a:p>
          <a:p>
            <a:pPr lvl="1">
              <a:lnSpc>
                <a:spcPct val="114000"/>
              </a:lnSpc>
            </a:pPr>
            <a:r>
              <a:rPr lang="nl-NL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$PATH</a:t>
            </a:r>
          </a:p>
          <a:p>
            <a:pPr lvl="2">
              <a:lnSpc>
                <a:spcPct val="114000"/>
              </a:lnSpc>
            </a:pPr>
            <a:r>
              <a:rPr lang="nl-NL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E.g., “/</a:t>
            </a:r>
            <a:r>
              <a:rPr lang="nl-NL" altLang="zh-CN" sz="18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usr</a:t>
            </a:r>
            <a:r>
              <a:rPr lang="nl-NL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/</a:t>
            </a:r>
            <a:r>
              <a:rPr lang="nl-NL" altLang="zh-CN" sz="18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local</a:t>
            </a:r>
            <a:r>
              <a:rPr lang="nl-NL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/</a:t>
            </a:r>
            <a:r>
              <a:rPr lang="nl-NL" altLang="zh-CN" sz="18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sbin</a:t>
            </a:r>
            <a:r>
              <a:rPr lang="nl-NL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:/</a:t>
            </a:r>
            <a:r>
              <a:rPr lang="nl-NL" altLang="zh-CN" sz="18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usr</a:t>
            </a:r>
            <a:r>
              <a:rPr lang="nl-NL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/</a:t>
            </a:r>
            <a:r>
              <a:rPr lang="nl-NL" altLang="zh-CN" sz="18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local</a:t>
            </a:r>
            <a:r>
              <a:rPr lang="nl-NL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/bin:/</a:t>
            </a:r>
            <a:r>
              <a:rPr lang="nl-NL" altLang="zh-CN" sz="18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usr</a:t>
            </a:r>
            <a:r>
              <a:rPr lang="nl-NL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/</a:t>
            </a:r>
            <a:r>
              <a:rPr lang="nl-NL" altLang="zh-CN" sz="18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sbin</a:t>
            </a:r>
            <a:r>
              <a:rPr lang="nl-NL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:/</a:t>
            </a:r>
            <a:r>
              <a:rPr lang="nl-NL" altLang="zh-CN" sz="18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usr</a:t>
            </a:r>
            <a:r>
              <a:rPr lang="nl-NL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/bin:/</a:t>
            </a:r>
            <a:r>
              <a:rPr lang="nl-NL" altLang="zh-CN" sz="1800" dirty="0" err="1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sbin</a:t>
            </a:r>
            <a:r>
              <a:rPr lang="nl-NL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:/bin”</a:t>
            </a:r>
          </a:p>
          <a:p>
            <a:pPr lvl="1">
              <a:lnSpc>
                <a:spcPct val="114000"/>
              </a:lnSpc>
            </a:pPr>
            <a:r>
              <a:rPr lang="nl-NL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Look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-up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in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a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predefined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list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of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context</a:t>
            </a:r>
            <a:endParaRPr lang="nl-NL" altLang="zh-CN" sz="2000" dirty="0"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  <a:p>
            <a:pPr lvl="1">
              <a:lnSpc>
                <a:spcPct val="114000"/>
              </a:lnSpc>
            </a:pPr>
            <a:endParaRPr lang="zh-CN" altLang="en-US" sz="2000" dirty="0">
              <a:latin typeface="等线" panose="02010600030101010101" pitchFamily="2" charset="-122"/>
              <a:ea typeface="等线" panose="02010600030101010101" pitchFamily="2" charset="-122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6847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Interpreter Naming API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267732"/>
          </a:xfrm>
        </p:spPr>
        <p:txBody>
          <a:bodyPr>
            <a:noAutofit/>
          </a:bodyPr>
          <a:lstStyle/>
          <a:p>
            <a:r>
              <a:rPr lang="fi-FI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fi-FI" altLang="zh-CN" sz="1800" b="1" i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value</a:t>
            </a:r>
            <a:r>
              <a:rPr lang="fi-FI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fi-FI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← </a:t>
            </a:r>
            <a:r>
              <a:rPr lang="fi-FI" altLang="zh-CN" sz="1800" b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RESOLVE</a:t>
            </a:r>
            <a:r>
              <a:rPr lang="fi-FI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(</a:t>
            </a:r>
            <a:r>
              <a:rPr lang="fi-FI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name</a:t>
            </a:r>
            <a:r>
              <a:rPr lang="fi-FI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, </a:t>
            </a:r>
            <a:r>
              <a:rPr lang="fi-FI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context</a:t>
            </a:r>
            <a:r>
              <a:rPr lang="fi-FI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)</a:t>
            </a:r>
          </a:p>
          <a:p>
            <a:pPr lvl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Return the mapping of </a:t>
            </a:r>
            <a:r>
              <a:rPr lang="en-US" altLang="zh-CN" sz="16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name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in the </a:t>
            </a:r>
            <a:r>
              <a:rPr lang="en-US" altLang="zh-CN" sz="16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context</a:t>
            </a:r>
          </a:p>
          <a:p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1800" b="1" i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status</a:t>
            </a:r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← </a:t>
            </a:r>
            <a:r>
              <a:rPr lang="en-US" altLang="zh-CN" sz="1800" b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BIND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(</a:t>
            </a:r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name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, </a:t>
            </a:r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value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, </a:t>
            </a:r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context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)</a:t>
            </a:r>
          </a:p>
          <a:p>
            <a:pPr lvl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Establish a </a:t>
            </a:r>
            <a:r>
              <a:rPr lang="en-US" altLang="zh-CN" sz="16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name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to </a:t>
            </a:r>
            <a:r>
              <a:rPr lang="en-US" altLang="zh-CN" sz="16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value mapping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in the </a:t>
            </a:r>
            <a:r>
              <a:rPr lang="en-US" altLang="zh-CN" sz="16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context</a:t>
            </a:r>
          </a:p>
          <a:p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1800" b="1" i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status</a:t>
            </a:r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← </a:t>
            </a:r>
            <a:r>
              <a:rPr lang="en-US" altLang="zh-CN" sz="1800" b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UNBIND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(</a:t>
            </a:r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name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, </a:t>
            </a:r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context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)</a:t>
            </a:r>
          </a:p>
          <a:p>
            <a:pPr lvl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Delete name from </a:t>
            </a:r>
            <a:r>
              <a:rPr lang="en-US" altLang="zh-CN" sz="16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context</a:t>
            </a:r>
          </a:p>
          <a:p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1800" b="1" i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list</a:t>
            </a:r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← </a:t>
            </a:r>
            <a:r>
              <a:rPr lang="en-US" altLang="zh-CN" sz="1800" b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ENUMERATE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(</a:t>
            </a:r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context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)</a:t>
            </a:r>
          </a:p>
          <a:p>
            <a:pPr lvl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Return a list of all bindings</a:t>
            </a:r>
          </a:p>
          <a:p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1800" b="1" i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result</a:t>
            </a:r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← </a:t>
            </a:r>
            <a:r>
              <a:rPr lang="en-US" altLang="zh-CN" sz="1800" b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COMPARE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(</a:t>
            </a:r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name1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, </a:t>
            </a:r>
            <a:r>
              <a:rPr lang="en-US" altLang="zh-CN" sz="18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name2</a:t>
            </a:r>
            <a:r>
              <a:rPr lang="en-US" altLang="zh-CN" sz="18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)</a:t>
            </a:r>
          </a:p>
          <a:p>
            <a:pPr lvl="1"/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Check if </a:t>
            </a:r>
            <a:r>
              <a:rPr lang="en-US" altLang="zh-CN" sz="16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name1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and </a:t>
            </a:r>
            <a:r>
              <a:rPr lang="en-US" altLang="zh-CN" sz="1600" i="1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name2 </a:t>
            </a:r>
            <a:r>
              <a:rPr lang="en-US" altLang="zh-CN" sz="1600" dirty="0">
                <a:latin typeface="等线" panose="02010600030101010101" pitchFamily="2" charset="-122"/>
                <a:ea typeface="等线" panose="02010600030101010101" pitchFamily="2" charset="-122"/>
                <a:cs typeface="宋体" charset="0"/>
              </a:rPr>
              <a:t>are equal</a:t>
            </a: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50E4EF80-8ECA-5546-82DE-9FEEE6EB8DDB}" type="slidenum">
              <a:rPr lang="zh-CN" altLang="en-US" sz="1400" b="0">
                <a:latin typeface="等线" panose="02010600030101010101" pitchFamily="2" charset="-122"/>
                <a:ea typeface="等线" panose="02010600030101010101" pitchFamily="2" charset="-122"/>
              </a:rPr>
              <a:pPr/>
              <a:t>47</a:t>
            </a:fld>
            <a:endParaRPr lang="en-US" altLang="zh-CN" sz="1400" b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92738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FAQ of Naming Scheme - 1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What is the syntax of names?</a:t>
            </a:r>
          </a:p>
          <a:p>
            <a:r>
              <a:rPr lang="en-US" altLang="zh-CN" dirty="0"/>
              <a:t>What are the possible value?</a:t>
            </a:r>
          </a:p>
          <a:p>
            <a:r>
              <a:rPr lang="en-US" altLang="zh-CN" dirty="0"/>
              <a:t>What context is used to resolve names?</a:t>
            </a:r>
          </a:p>
          <a:p>
            <a:r>
              <a:rPr lang="en-US" altLang="zh-CN" dirty="0"/>
              <a:t>Who specifies the context?</a:t>
            </a:r>
          </a:p>
          <a:p>
            <a:r>
              <a:rPr lang="en-US" altLang="zh-CN" dirty="0"/>
              <a:t>Is a particular name global (context-free) or local?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54078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FAQ of Naming Scheme - 2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/>
              <a:t>Does every name have a value?</a:t>
            </a:r>
          </a:p>
          <a:p>
            <a:pPr lvl="1"/>
            <a:r>
              <a:rPr lang="en-US" altLang="zh-CN" dirty="0"/>
              <a:t>Or, can you have “dangling” names?</a:t>
            </a:r>
          </a:p>
          <a:p>
            <a:r>
              <a:rPr lang="en-US" altLang="zh-CN" dirty="0"/>
              <a:t>Can a single name have multiple values?</a:t>
            </a:r>
          </a:p>
          <a:p>
            <a:r>
              <a:rPr lang="en-US" altLang="zh-CN" dirty="0"/>
              <a:t>Does every value have a name?</a:t>
            </a:r>
          </a:p>
          <a:p>
            <a:pPr lvl="1"/>
            <a:r>
              <a:rPr lang="en-US" altLang="zh-CN" dirty="0"/>
              <a:t>Or, can you name everything?</a:t>
            </a:r>
          </a:p>
          <a:p>
            <a:r>
              <a:rPr lang="en-US" altLang="zh-CN" dirty="0"/>
              <a:t>Can a single value have multiple names?</a:t>
            </a:r>
          </a:p>
          <a:p>
            <a:pPr lvl="1"/>
            <a:r>
              <a:rPr lang="en-US" altLang="zh-CN" dirty="0"/>
              <a:t>Or, are there synonyms?</a:t>
            </a:r>
          </a:p>
          <a:p>
            <a:r>
              <a:rPr lang="en-US" altLang="zh-CN" dirty="0"/>
              <a:t>Can the value corresponding to a name change over time?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0696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1977</TotalTime>
  <Words>2538</Words>
  <Application>Microsoft Office PowerPoint</Application>
  <PresentationFormat>全屏显示(16:10)</PresentationFormat>
  <Paragraphs>449</Paragraphs>
  <Slides>49</Slides>
  <Notes>1</Notes>
  <HiddenSlides>2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60" baseType="lpstr">
      <vt:lpstr>Adobe 楷体 Std R</vt:lpstr>
      <vt:lpstr>MS PGothic</vt:lpstr>
      <vt:lpstr>DengXian</vt:lpstr>
      <vt:lpstr>DengXian</vt:lpstr>
      <vt:lpstr>宋体</vt:lpstr>
      <vt:lpstr>Arial</vt:lpstr>
      <vt:lpstr>Calibri</vt:lpstr>
      <vt:lpstr>Comic Sans MS</vt:lpstr>
      <vt:lpstr>Courier New</vt:lpstr>
      <vt:lpstr>Times New Roman</vt:lpstr>
      <vt:lpstr>Office 主题​​</vt:lpstr>
      <vt:lpstr>Bus &amp; Naming Scheme</vt:lpstr>
      <vt:lpstr>Review: Layers</vt:lpstr>
      <vt:lpstr>Review: A Canonical Device</vt:lpstr>
      <vt:lpstr>Review: Interrupt &amp; DMA</vt:lpstr>
      <vt:lpstr>Review: Methods of Device Interaction</vt:lpstr>
      <vt:lpstr>Case Study: IDE Disk Driver</vt:lpstr>
      <vt:lpstr>IDE Protocol</vt:lpstr>
      <vt:lpstr>IDE Protocol</vt:lpstr>
      <vt:lpstr>IDE Disk Driver using PIO</vt:lpstr>
      <vt:lpstr>IDE Disk Driver using PIO</vt:lpstr>
      <vt:lpstr>IDE Disk Driver using PIO</vt:lpstr>
      <vt:lpstr>Review: IDE Driver using PIO</vt:lpstr>
      <vt:lpstr>Review: IDE Driver using PIO</vt:lpstr>
      <vt:lpstr>BUS: a hardware layer</vt:lpstr>
      <vt:lpstr>A Hardware Layer: the Bus</vt:lpstr>
      <vt:lpstr>Bus Features</vt:lpstr>
      <vt:lpstr>Bus Transaction</vt:lpstr>
      <vt:lpstr>Memory Load Example: LOAD 1742, R1</vt:lpstr>
      <vt:lpstr>Memory Load Example: LOAD 1742, R1</vt:lpstr>
      <vt:lpstr>Memory Load Example: LOAD 1742, R1</vt:lpstr>
      <vt:lpstr>Memory Load Example: LOAD 1742, R1</vt:lpstr>
      <vt:lpstr>Memory Load Example: LOAD 1742, R1</vt:lpstr>
      <vt:lpstr>Memory Load Example: LOAD 1742, R1</vt:lpstr>
      <vt:lpstr>Sync VS. Async</vt:lpstr>
      <vt:lpstr>DMA on Bus</vt:lpstr>
      <vt:lpstr>DMA Example</vt:lpstr>
      <vt:lpstr>DMA Example</vt:lpstr>
      <vt:lpstr>DMA Example</vt:lpstr>
      <vt:lpstr>Summary</vt:lpstr>
      <vt:lpstr>Summary</vt:lpstr>
      <vt:lpstr>Summary</vt:lpstr>
      <vt:lpstr>Questions</vt:lpstr>
      <vt:lpstr>Questions</vt:lpstr>
      <vt:lpstr>Naming Scheme</vt:lpstr>
      <vt:lpstr>Naming in General</vt:lpstr>
      <vt:lpstr>Naming a Disk</vt:lpstr>
      <vt:lpstr>Naming for Modularity</vt:lpstr>
      <vt:lpstr>Addresses as Names</vt:lpstr>
      <vt:lpstr>Naming Schemes</vt:lpstr>
      <vt:lpstr>Naming Model</vt:lpstr>
      <vt:lpstr>Naming Terminology</vt:lpstr>
      <vt:lpstr>Naming Context</vt:lpstr>
      <vt:lpstr>Determining Context - 1</vt:lpstr>
      <vt:lpstr>Determining Context - 2</vt:lpstr>
      <vt:lpstr>Name Mapping Algorithms - 1</vt:lpstr>
      <vt:lpstr>Name Mapping Algorithms - 2</vt:lpstr>
      <vt:lpstr>Interpreter Naming API</vt:lpstr>
      <vt:lpstr>FAQ of Naming Scheme - 1</vt:lpstr>
      <vt:lpstr>FAQ of Naming Scheme - 2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Yubin Xia</cp:lastModifiedBy>
  <cp:revision>74</cp:revision>
  <cp:lastPrinted>2016-06-13T07:55:34Z</cp:lastPrinted>
  <dcterms:created xsi:type="dcterms:W3CDTF">2017-05-12T06:55:38Z</dcterms:created>
  <dcterms:modified xsi:type="dcterms:W3CDTF">2018-09-27T23:37:34Z</dcterms:modified>
</cp:coreProperties>
</file>