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256" r:id="rId2"/>
    <p:sldId id="377" r:id="rId3"/>
    <p:sldId id="378" r:id="rId4"/>
    <p:sldId id="379" r:id="rId5"/>
    <p:sldId id="330" r:id="rId6"/>
    <p:sldId id="331" r:id="rId7"/>
    <p:sldId id="332" r:id="rId8"/>
    <p:sldId id="333" r:id="rId9"/>
    <p:sldId id="335" r:id="rId10"/>
    <p:sldId id="336" r:id="rId11"/>
    <p:sldId id="337" r:id="rId12"/>
    <p:sldId id="338" r:id="rId13"/>
    <p:sldId id="339" r:id="rId14"/>
    <p:sldId id="340" r:id="rId15"/>
    <p:sldId id="341" r:id="rId16"/>
    <p:sldId id="342" r:id="rId17"/>
    <p:sldId id="343" r:id="rId18"/>
    <p:sldId id="344" r:id="rId19"/>
    <p:sldId id="345" r:id="rId20"/>
    <p:sldId id="346" r:id="rId21"/>
    <p:sldId id="347" r:id="rId22"/>
    <p:sldId id="348" r:id="rId23"/>
    <p:sldId id="349" r:id="rId24"/>
    <p:sldId id="350" r:id="rId25"/>
    <p:sldId id="351" r:id="rId26"/>
    <p:sldId id="352" r:id="rId27"/>
    <p:sldId id="353" r:id="rId28"/>
    <p:sldId id="354" r:id="rId29"/>
    <p:sldId id="355" r:id="rId30"/>
    <p:sldId id="356" r:id="rId31"/>
    <p:sldId id="381" r:id="rId32"/>
    <p:sldId id="357" r:id="rId33"/>
    <p:sldId id="358" r:id="rId34"/>
    <p:sldId id="359" r:id="rId35"/>
    <p:sldId id="360" r:id="rId36"/>
    <p:sldId id="361" r:id="rId37"/>
    <p:sldId id="382" r:id="rId38"/>
    <p:sldId id="362" r:id="rId39"/>
    <p:sldId id="383" r:id="rId40"/>
    <p:sldId id="363" r:id="rId41"/>
    <p:sldId id="364" r:id="rId42"/>
    <p:sldId id="365" r:id="rId43"/>
    <p:sldId id="366" r:id="rId44"/>
    <p:sldId id="367" r:id="rId45"/>
    <p:sldId id="368" r:id="rId46"/>
    <p:sldId id="369" r:id="rId47"/>
    <p:sldId id="370" r:id="rId48"/>
    <p:sldId id="371" r:id="rId49"/>
    <p:sldId id="372" r:id="rId50"/>
    <p:sldId id="373" r:id="rId51"/>
    <p:sldId id="374" r:id="rId52"/>
    <p:sldId id="375" r:id="rId53"/>
    <p:sldId id="376" r:id="rId54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61" autoAdjust="0"/>
    <p:restoredTop sz="83201" autoAdjust="0"/>
  </p:normalViewPr>
  <p:slideViewPr>
    <p:cSldViewPr>
      <p:cViewPr varScale="1">
        <p:scale>
          <a:sx n="162" d="100"/>
          <a:sy n="162" d="100"/>
        </p:scale>
        <p:origin x="1740" y="8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2018/9/28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5435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58066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com: 192.5.6.30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com.cn: 210.72.13.83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447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com: 192.5.6.30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com.cn: 210.72.13.83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38555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com: 192.5.6.30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com.cn: 210.72.13.83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38857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com: 192.5.6.30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com.cn: 210.72.13.83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70106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com: 192.5.6.30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com.cn: 210.72.13.83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83898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3256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Ex. 4.5 </a:t>
            </a: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is true only when M’s cache misses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prefix of the name has nothing in common with the domain that M serves. </a:t>
            </a:r>
            <a:endParaRPr lang="en-US" altLang="zh-CN" dirty="0" smtClean="0">
              <a:effectLst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 will be true only if the time-to-live of the DNS record cached by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has not expired. If the binding found by M in its cache for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www.cslab.scholarly.edu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has expired, then M must contact at least one other name server to resolve the domain name. </a:t>
            </a:r>
            <a:endParaRPr lang="en-US" altLang="zh-CN" dirty="0" smtClean="0">
              <a:effectLst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 is true only if M has no valid information in its cache for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www.cslab.scholarly.edu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US" altLang="zh-CN" dirty="0" smtClean="0">
              <a:effectLst/>
            </a:endParaRP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72583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 is not usually true, because the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scholarly.edu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name service will normally refer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the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cslab.scholarly.edu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name service, rather than answer the query itself. (Though it is possible to configure a name service to directly contain the data for one or more of its subdomains.) </a:t>
            </a:r>
            <a:endParaRPr lang="en-US" altLang="zh-CN" dirty="0" smtClean="0">
              <a:effectLst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will normally be true, though it is possible that the name is a synonym that requires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cslab.scholarly.edu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ask yet another name server for help. </a:t>
            </a:r>
            <a:endParaRPr lang="en-US" altLang="zh-CN" dirty="0" smtClean="0">
              <a:effectLst/>
            </a:endParaRP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83942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>
                <a:latin typeface="Times New Roman" charset="0"/>
                <a:ea typeface="宋体" charset="0"/>
              </a:rPr>
              <a:t>Occam</a:t>
            </a:r>
            <a:r>
              <a:rPr lang="en-US">
                <a:latin typeface="Times New Roman" charset="0"/>
                <a:ea typeface="宋体" charset="0"/>
              </a:rPr>
              <a:t>’</a:t>
            </a:r>
            <a:r>
              <a:rPr lang="en-US" altLang="zh-CN">
                <a:latin typeface="Times New Roman" charset="0"/>
                <a:ea typeface="宋体" charset="0"/>
              </a:rPr>
              <a:t>s Razor.</a:t>
            </a:r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93F2E630-0BD0-0847-8686-ACEA4CDFB969}" type="slidenum">
              <a:rPr lang="zh-CN" altLang="en-US" sz="1200" b="0">
                <a:latin typeface="Times New Roman" charset="0"/>
              </a:rPr>
              <a:pPr/>
              <a:t>51</a:t>
            </a:fld>
            <a:endParaRPr lang="en-US" altLang="zh-CN" sz="1200" b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643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2018/9/28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2018/9/28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 smtClean="0">
                <a:solidFill>
                  <a:schemeClr val="bg1"/>
                </a:solidFill>
              </a:rPr>
              <a:t>DNS</a:t>
            </a:r>
            <a:endParaRPr kumimoji="1"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</a:rPr>
              <a:t>Computer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System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Engineering,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</a:rPr>
              <a:t>2018.</a:t>
            </a:r>
            <a:r>
              <a:rPr lang="zh-CN" altLang="en-US" sz="1600" dirty="0" smtClean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(IPADS,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SJTU)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Naming in the Internet</a:t>
            </a:r>
            <a:endParaRPr lang="en-US" altLang="zh-CN" sz="2800" dirty="0">
              <a:solidFill>
                <a:schemeClr val="accent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Yubin Xia</a:t>
            </a:r>
            <a:endParaRPr lang="en-US" altLang="zh-CN" sz="2000" dirty="0">
              <a:solidFill>
                <a:schemeClr val="accent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Review: Bus</a:t>
            </a:r>
            <a:endParaRPr lang="en-US" altLang="zh-CN" dirty="0"/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553E80A-5CF0-A74C-ADE3-B9055378F941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25604" name="Picture 4" descr="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60500"/>
            <a:ext cx="8204200" cy="3701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608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Review: the Naming </a:t>
            </a:r>
            <a:r>
              <a:rPr lang="en-US" altLang="zh-CN" dirty="0"/>
              <a:t>Model</a:t>
            </a:r>
          </a:p>
        </p:txBody>
      </p:sp>
      <p:sp>
        <p:nvSpPr>
          <p:cNvPr id="819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C96CEC8-2285-0B4C-BD25-5E547E436099}" type="slidenum">
              <a:rPr lang="zh-CN" altLang="en-US" sz="1400" b="0">
                <a:latin typeface="Times New Roman" charset="0"/>
              </a:rPr>
              <a:pPr/>
              <a:t>3</a:t>
            </a:fld>
            <a:endParaRPr lang="en-US" altLang="zh-CN" sz="1400" b="0">
              <a:latin typeface="Times New Roman" charset="0"/>
            </a:endParaRPr>
          </a:p>
        </p:txBody>
      </p:sp>
      <p:pic>
        <p:nvPicPr>
          <p:cNvPr id="819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44" y="1705372"/>
            <a:ext cx="8129588" cy="3015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226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FAQ of Naming Scheme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73324"/>
            <a:ext cx="5698976" cy="411628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en-US" altLang="zh-CN" sz="2000" dirty="0" smtClean="0"/>
              <a:t>What is the syntax of names?</a:t>
            </a:r>
          </a:p>
          <a:p>
            <a:pPr>
              <a:lnSpc>
                <a:spcPct val="100000"/>
              </a:lnSpc>
            </a:pPr>
            <a:r>
              <a:rPr lang="en-US" altLang="zh-CN" sz="2000" dirty="0" smtClean="0"/>
              <a:t>What are the possible value?</a:t>
            </a:r>
          </a:p>
          <a:p>
            <a:pPr>
              <a:lnSpc>
                <a:spcPct val="100000"/>
              </a:lnSpc>
            </a:pPr>
            <a:r>
              <a:rPr lang="en-US" altLang="zh-CN" sz="2000" dirty="0" smtClean="0"/>
              <a:t>What context is used to resolve names?</a:t>
            </a:r>
          </a:p>
          <a:p>
            <a:pPr>
              <a:lnSpc>
                <a:spcPct val="100000"/>
              </a:lnSpc>
            </a:pPr>
            <a:r>
              <a:rPr lang="en-US" altLang="zh-CN" sz="2000" dirty="0" smtClean="0"/>
              <a:t>Who specifies the context?</a:t>
            </a:r>
            <a:endParaRPr lang="en-US" altLang="zh-CN" sz="2100" dirty="0"/>
          </a:p>
          <a:p>
            <a:pPr>
              <a:lnSpc>
                <a:spcPct val="100000"/>
              </a:lnSpc>
            </a:pPr>
            <a:r>
              <a:rPr lang="en-US" altLang="zh-CN" sz="2100" dirty="0"/>
              <a:t>Is a </a:t>
            </a:r>
            <a:r>
              <a:rPr lang="en-US" altLang="zh-CN" sz="2100" dirty="0" smtClean="0"/>
              <a:t>name </a:t>
            </a:r>
            <a:r>
              <a:rPr lang="en-US" altLang="zh-CN" sz="2100" dirty="0"/>
              <a:t>global (context-free) or local?</a:t>
            </a:r>
          </a:p>
          <a:p>
            <a:pPr>
              <a:lnSpc>
                <a:spcPct val="100000"/>
              </a:lnSpc>
            </a:pPr>
            <a:r>
              <a:rPr lang="en-US" altLang="zh-CN" sz="2100" dirty="0"/>
              <a:t>Does every name have a value?</a:t>
            </a:r>
          </a:p>
          <a:p>
            <a:pPr>
              <a:lnSpc>
                <a:spcPct val="100000"/>
              </a:lnSpc>
            </a:pPr>
            <a:r>
              <a:rPr lang="en-US" altLang="zh-CN" sz="2100" dirty="0" smtClean="0"/>
              <a:t>Can </a:t>
            </a:r>
            <a:r>
              <a:rPr lang="en-US" altLang="zh-CN" sz="2100" dirty="0"/>
              <a:t>a single name have multiple values?</a:t>
            </a:r>
          </a:p>
          <a:p>
            <a:pPr>
              <a:lnSpc>
                <a:spcPct val="100000"/>
              </a:lnSpc>
            </a:pPr>
            <a:r>
              <a:rPr lang="en-US" altLang="zh-CN" sz="2100" dirty="0"/>
              <a:t>Does every value have a name?</a:t>
            </a:r>
          </a:p>
          <a:p>
            <a:pPr>
              <a:lnSpc>
                <a:spcPct val="100000"/>
              </a:lnSpc>
            </a:pPr>
            <a:r>
              <a:rPr lang="en-US" altLang="zh-CN" sz="2100" dirty="0" smtClean="0"/>
              <a:t>Can </a:t>
            </a:r>
            <a:r>
              <a:rPr lang="en-US" altLang="zh-CN" sz="2100" dirty="0"/>
              <a:t>a single value have multiple names?</a:t>
            </a:r>
          </a:p>
          <a:p>
            <a:pPr>
              <a:lnSpc>
                <a:spcPct val="100000"/>
              </a:lnSpc>
            </a:pPr>
            <a:r>
              <a:rPr lang="en-US" altLang="zh-CN" sz="2100" dirty="0" smtClean="0"/>
              <a:t>Can </a:t>
            </a:r>
            <a:r>
              <a:rPr lang="en-US" altLang="zh-CN" sz="2100" dirty="0"/>
              <a:t>the value </a:t>
            </a:r>
            <a:r>
              <a:rPr lang="en-US" altLang="zh-CN" sz="2100" dirty="0" smtClean="0"/>
              <a:t>of a </a:t>
            </a:r>
            <a:r>
              <a:rPr lang="en-US" altLang="zh-CN" sz="2100" dirty="0"/>
              <a:t>name change over time</a:t>
            </a:r>
            <a:r>
              <a:rPr lang="en-US" altLang="zh-CN" sz="2100" dirty="0" smtClean="0"/>
              <a:t>?</a:t>
            </a:r>
            <a:endParaRPr lang="zh-CN" altLang="en-US" sz="2100" dirty="0"/>
          </a:p>
        </p:txBody>
      </p:sp>
    </p:spTree>
    <p:extLst>
      <p:ext uri="{BB962C8B-B14F-4D97-AF65-F5344CB8AC3E}">
        <p14:creationId xmlns:p14="http://schemas.microsoft.com/office/powerpoint/2010/main" val="22012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Design</a:t>
            </a:r>
            <a:r>
              <a:rPr lang="zh-CN" altLang="en-US" dirty="0" smtClean="0"/>
              <a:t> </a:t>
            </a:r>
            <a:r>
              <a:rPr lang="en-US" altLang="zh-CN" dirty="0" smtClean="0"/>
              <a:t>of DNS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Domain Name Service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1916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DNS: Binding IP and Domain Name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b="1" dirty="0" smtClean="0">
                <a:solidFill>
                  <a:srgbClr val="0096FF"/>
                </a:solidFill>
              </a:rPr>
              <a:t>Names</a:t>
            </a:r>
            <a:r>
              <a:rPr lang="en-US" altLang="zh-CN" dirty="0" smtClean="0"/>
              <a:t>: hostname strings</a:t>
            </a:r>
          </a:p>
          <a:p>
            <a:pPr lvl="1"/>
            <a:r>
              <a:rPr lang="en-US" altLang="zh-CN" dirty="0" smtClean="0"/>
              <a:t>E.g., </a:t>
            </a:r>
            <a:r>
              <a:rPr lang="en-US" altLang="zh-CN" u="sng" dirty="0" smtClean="0"/>
              <a:t>www.sjtu.edu.cn</a:t>
            </a:r>
          </a:p>
          <a:p>
            <a:r>
              <a:rPr lang="en-US" altLang="zh-CN" b="1" dirty="0" smtClean="0">
                <a:solidFill>
                  <a:srgbClr val="0096FF"/>
                </a:solidFill>
              </a:rPr>
              <a:t>Values</a:t>
            </a:r>
            <a:r>
              <a:rPr lang="en-US" altLang="zh-CN" dirty="0" smtClean="0"/>
              <a:t>: IP addresses</a:t>
            </a:r>
          </a:p>
          <a:p>
            <a:pPr lvl="1"/>
            <a:r>
              <a:rPr lang="en-US" altLang="zh-CN" dirty="0" smtClean="0"/>
              <a:t>E.g., 202.120.2.119</a:t>
            </a:r>
          </a:p>
          <a:p>
            <a:r>
              <a:rPr lang="en-US" altLang="zh-CN" b="1" dirty="0" smtClean="0">
                <a:solidFill>
                  <a:srgbClr val="0096FF"/>
                </a:solidFill>
              </a:rPr>
              <a:t>Look-up</a:t>
            </a:r>
            <a:r>
              <a:rPr lang="en-US" altLang="zh-CN" dirty="0" smtClean="0"/>
              <a:t> </a:t>
            </a:r>
            <a:r>
              <a:rPr lang="en-US" altLang="zh-CN" b="1" dirty="0" smtClean="0">
                <a:solidFill>
                  <a:srgbClr val="0096FF"/>
                </a:solidFill>
              </a:rPr>
              <a:t>algorithm</a:t>
            </a:r>
          </a:p>
          <a:p>
            <a:pPr lvl="1"/>
            <a:r>
              <a:rPr lang="en-US" altLang="zh-CN" dirty="0" smtClean="0"/>
              <a:t>Resolves </a:t>
            </a:r>
            <a:r>
              <a:rPr lang="en-US" altLang="zh-CN" dirty="0"/>
              <a:t>a hostname to an IP address so that your machine knows where to send </a:t>
            </a:r>
            <a:r>
              <a:rPr lang="en-US" altLang="zh-CN" dirty="0" smtClean="0"/>
              <a:t>packets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3739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IP Address as a Type of Name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dirty="0" smtClean="0"/>
              <a:t>An IP address itself is a type of name</a:t>
            </a:r>
          </a:p>
          <a:p>
            <a:pPr lvl="1"/>
            <a:r>
              <a:rPr lang="en-US" altLang="zh-CN" dirty="0" smtClean="0"/>
              <a:t>A structured name that is used to locate an object</a:t>
            </a:r>
          </a:p>
          <a:p>
            <a:pPr lvl="1"/>
            <a:r>
              <a:rPr lang="en-US" altLang="zh-CN" dirty="0" smtClean="0"/>
              <a:t>Use IP address to identify the server</a:t>
            </a:r>
          </a:p>
          <a:p>
            <a:pPr lvl="2"/>
            <a:r>
              <a:rPr lang="en-US" altLang="zh-CN" dirty="0"/>
              <a:t>Recall your labs in ICS on </a:t>
            </a:r>
            <a:r>
              <a:rPr lang="en-US" altLang="zh-CN" dirty="0" smtClean="0"/>
              <a:t>socket</a:t>
            </a:r>
          </a:p>
          <a:p>
            <a:pPr lvl="1"/>
            <a:r>
              <a:rPr lang="en-US" altLang="zh-CN" dirty="0" smtClean="0"/>
              <a:t>On Internet</a:t>
            </a:r>
          </a:p>
          <a:p>
            <a:pPr lvl="2"/>
            <a:r>
              <a:rPr lang="en-US" altLang="zh-CN" dirty="0" smtClean="0"/>
              <a:t>The router will know where to send a packet with destination IP</a:t>
            </a:r>
          </a:p>
          <a:p>
            <a:r>
              <a:rPr lang="en-US" altLang="zh-CN" dirty="0" smtClean="0"/>
              <a:t>Hostname has </a:t>
            </a:r>
            <a:r>
              <a:rPr lang="en-US" altLang="zh-CN" b="1" dirty="0" smtClean="0">
                <a:solidFill>
                  <a:srgbClr val="0096FF"/>
                </a:solidFill>
              </a:rPr>
              <a:t>no</a:t>
            </a:r>
            <a:r>
              <a:rPr lang="en-US" altLang="zh-CN" dirty="0" smtClean="0"/>
              <a:t> such semantic</a:t>
            </a:r>
          </a:p>
          <a:p>
            <a:pPr lvl="1"/>
            <a:r>
              <a:rPr lang="en-US" altLang="zh-CN" dirty="0" smtClean="0"/>
              <a:t>A router does not know how to send a packet to “</a:t>
            </a:r>
            <a:r>
              <a:rPr lang="en-US" altLang="zh-CN" u="sng" dirty="0" smtClean="0"/>
              <a:t>baidu.com</a:t>
            </a:r>
            <a:r>
              <a:rPr lang="en-US" altLang="zh-CN" dirty="0" smtClean="0"/>
              <a:t>”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56039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Why Not Just Using IP Address?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IPs are structured in a particular way for routing</a:t>
            </a:r>
          </a:p>
          <a:p>
            <a:pPr lvl="1"/>
            <a:r>
              <a:rPr lang="en-US" altLang="zh-CN" dirty="0" smtClean="0"/>
              <a:t>You cannot chose your IP address as you wish</a:t>
            </a:r>
          </a:p>
          <a:p>
            <a:pPr lvl="2"/>
            <a:r>
              <a:rPr lang="en-US" altLang="zh-CN" dirty="0" smtClean="0">
                <a:solidFill>
                  <a:srgbClr val="0096FF"/>
                </a:solidFill>
              </a:rPr>
              <a:t>Note: usually an address cannot be picked</a:t>
            </a:r>
          </a:p>
          <a:p>
            <a:pPr lvl="1"/>
            <a:r>
              <a:rPr lang="en-US" altLang="zh-CN" dirty="0" smtClean="0"/>
              <a:t>While you can chose your host names</a:t>
            </a:r>
          </a:p>
          <a:p>
            <a:r>
              <a:rPr lang="en-US" altLang="zh-CN" dirty="0" smtClean="0"/>
              <a:t>IPs are not</a:t>
            </a:r>
            <a:r>
              <a:rPr lang="zh-CN" altLang="en-US" dirty="0" smtClean="0"/>
              <a:t> </a:t>
            </a:r>
            <a:r>
              <a:rPr lang="en-US" altLang="zh-CN" dirty="0" smtClean="0"/>
              <a:t>user-friendly</a:t>
            </a:r>
            <a:r>
              <a:rPr lang="zh-CN" altLang="en-US" dirty="0" smtClean="0"/>
              <a:t> </a:t>
            </a:r>
            <a:r>
              <a:rPr lang="en-US" altLang="zh-CN" dirty="0" smtClean="0"/>
              <a:t>enough</a:t>
            </a:r>
          </a:p>
        </p:txBody>
      </p:sp>
    </p:spTree>
    <p:extLst>
      <p:ext uri="{BB962C8B-B14F-4D97-AF65-F5344CB8AC3E}">
        <p14:creationId xmlns:p14="http://schemas.microsoft.com/office/powerpoint/2010/main" val="1297970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Questions on DNS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b="1" dirty="0" smtClean="0">
                <a:solidFill>
                  <a:srgbClr val="C00000"/>
                </a:solidFill>
              </a:rPr>
              <a:t>Q: </a:t>
            </a:r>
            <a:r>
              <a:rPr lang="en-US" altLang="zh-CN" sz="2400" dirty="0" smtClean="0">
                <a:solidFill>
                  <a:srgbClr val="C00000"/>
                </a:solidFill>
              </a:rPr>
              <a:t>Can a name have multiple values (IP addresses)?</a:t>
            </a:r>
          </a:p>
          <a:p>
            <a:pPr lvl="1"/>
            <a:r>
              <a:rPr lang="en-US" altLang="zh-CN" sz="2000" dirty="0" smtClean="0"/>
              <a:t>Yes</a:t>
            </a:r>
          </a:p>
          <a:p>
            <a:pPr lvl="1"/>
            <a:r>
              <a:rPr lang="en-US" altLang="zh-CN" sz="2000" dirty="0" smtClean="0"/>
              <a:t>This allows a web server to balance its load over multiple machines</a:t>
            </a:r>
          </a:p>
          <a:p>
            <a:pPr lvl="1"/>
            <a:r>
              <a:rPr lang="en-US" altLang="zh-CN" sz="2000" dirty="0" smtClean="0"/>
              <a:t>Also allows a client to choice a nearest IP to access</a:t>
            </a:r>
          </a:p>
          <a:p>
            <a:r>
              <a:rPr lang="en-US" altLang="zh-CN" sz="2400" b="1" dirty="0" smtClean="0">
                <a:solidFill>
                  <a:srgbClr val="C00000"/>
                </a:solidFill>
              </a:rPr>
              <a:t>Q: </a:t>
            </a:r>
            <a:r>
              <a:rPr lang="en-US" altLang="zh-CN" sz="2400" dirty="0" smtClean="0">
                <a:solidFill>
                  <a:srgbClr val="C00000"/>
                </a:solidFill>
              </a:rPr>
              <a:t>Can a single value have multiple names?</a:t>
            </a:r>
          </a:p>
          <a:p>
            <a:pPr lvl="1"/>
            <a:r>
              <a:rPr lang="en-US" altLang="zh-CN" sz="2000" dirty="0" smtClean="0"/>
              <a:t>Yes</a:t>
            </a:r>
          </a:p>
          <a:p>
            <a:pPr lvl="1"/>
            <a:r>
              <a:rPr lang="en-US" altLang="zh-CN" sz="2000" dirty="0" smtClean="0"/>
              <a:t>This allows server consolidation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271766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Questions on DNS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b="1" dirty="0" smtClean="0">
                <a:solidFill>
                  <a:srgbClr val="C00000"/>
                </a:solidFill>
              </a:rPr>
              <a:t>Q: </a:t>
            </a:r>
            <a:r>
              <a:rPr lang="en-US" altLang="zh-CN" sz="2400" dirty="0" smtClean="0">
                <a:solidFill>
                  <a:srgbClr val="C00000"/>
                </a:solidFill>
              </a:rPr>
              <a:t>Can the value corresponding to a name change?</a:t>
            </a:r>
          </a:p>
          <a:p>
            <a:pPr lvl="1"/>
            <a:r>
              <a:rPr lang="en-US" altLang="zh-CN" sz="2000" dirty="0" smtClean="0"/>
              <a:t>Yes</a:t>
            </a:r>
          </a:p>
          <a:p>
            <a:pPr lvl="1"/>
            <a:r>
              <a:rPr lang="en-US" altLang="zh-CN" sz="2000" dirty="0" smtClean="0"/>
              <a:t>This allows to change the physical machine (with different IP) that stores the data without changing the hostname</a:t>
            </a:r>
          </a:p>
          <a:p>
            <a:pPr lvl="1"/>
            <a:r>
              <a:rPr lang="en-US" altLang="zh-CN" sz="2000" dirty="0" smtClean="0"/>
              <a:t>Such changing is hidden to clients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589543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Look-up Algorithm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200" dirty="0" smtClean="0"/>
              <a:t>At first, each machine kept a “</a:t>
            </a:r>
            <a:r>
              <a:rPr lang="en-US" altLang="zh-CN" sz="2200" dirty="0" smtClean="0">
                <a:solidFill>
                  <a:srgbClr val="0096FF"/>
                </a:solidFill>
              </a:rPr>
              <a:t>hosts.txt</a:t>
            </a:r>
            <a:r>
              <a:rPr lang="en-US" altLang="zh-CN" sz="2200" dirty="0" smtClean="0"/>
              <a:t>” for address binding</a:t>
            </a:r>
          </a:p>
          <a:p>
            <a:pPr lvl="1"/>
            <a:r>
              <a:rPr lang="en-US" altLang="zh-CN" sz="2000" dirty="0" smtClean="0"/>
              <a:t>E.g.,</a:t>
            </a:r>
            <a:r>
              <a:rPr lang="en-US" altLang="zh-CN" sz="2000" dirty="0"/>
              <a:t> </a:t>
            </a:r>
            <a:r>
              <a:rPr lang="en-US" altLang="zh-CN" sz="2000" dirty="0" smtClean="0"/>
              <a:t>“</a:t>
            </a:r>
            <a:r>
              <a:rPr lang="en-US" altLang="zh-CN" sz="2000" dirty="0" smtClean="0">
                <a:solidFill>
                  <a:srgbClr val="0096FF"/>
                </a:solidFill>
              </a:rPr>
              <a:t>r900 202.120.224.83</a:t>
            </a:r>
            <a:r>
              <a:rPr lang="en-US" altLang="zh-CN" sz="2000" dirty="0" smtClean="0"/>
              <a:t>”</a:t>
            </a:r>
          </a:p>
          <a:p>
            <a:pPr lvl="1"/>
            <a:r>
              <a:rPr lang="en-US" altLang="zh-CN" sz="2000" dirty="0" smtClean="0"/>
              <a:t>Using table look-up to resolve the binding</a:t>
            </a:r>
          </a:p>
          <a:p>
            <a:pPr lvl="1"/>
            <a:r>
              <a:rPr lang="en-US" altLang="zh-CN" sz="2000" dirty="0" smtClean="0"/>
              <a:t>This method </a:t>
            </a:r>
            <a:r>
              <a:rPr lang="en-US" altLang="zh-CN" sz="2000" dirty="0" smtClean="0">
                <a:solidFill>
                  <a:srgbClr val="C00000"/>
                </a:solidFill>
              </a:rPr>
              <a:t>cannot scale </a:t>
            </a:r>
            <a:r>
              <a:rPr lang="en-US" altLang="zh-CN" sz="2000" dirty="0" smtClean="0"/>
              <a:t>in Internet</a:t>
            </a:r>
            <a:endParaRPr lang="en-US" altLang="zh-CN" sz="2200" dirty="0" smtClean="0"/>
          </a:p>
          <a:p>
            <a:r>
              <a:rPr lang="en-US" altLang="zh-CN" sz="2200" dirty="0" smtClean="0"/>
              <a:t>1984</a:t>
            </a:r>
            <a:r>
              <a:rPr lang="en-US" altLang="zh-CN" sz="2200" dirty="0"/>
              <a:t>, four Berkeley students wrote </a:t>
            </a:r>
            <a:r>
              <a:rPr lang="en-US" altLang="zh-CN" sz="2200" b="1" dirty="0">
                <a:solidFill>
                  <a:srgbClr val="0096FF"/>
                </a:solidFill>
              </a:rPr>
              <a:t>BIND</a:t>
            </a:r>
          </a:p>
          <a:p>
            <a:pPr lvl="1"/>
            <a:r>
              <a:rPr lang="en-US" altLang="zh-CN" sz="2000" b="1" dirty="0">
                <a:solidFill>
                  <a:srgbClr val="0096FF"/>
                </a:solidFill>
              </a:rPr>
              <a:t>B</a:t>
            </a:r>
            <a:r>
              <a:rPr lang="en-US" altLang="zh-CN" sz="2000" dirty="0"/>
              <a:t>erkeley </a:t>
            </a:r>
            <a:r>
              <a:rPr lang="en-US" altLang="zh-CN" sz="2000" b="1" dirty="0">
                <a:solidFill>
                  <a:srgbClr val="0096FF"/>
                </a:solidFill>
              </a:rPr>
              <a:t>I</a:t>
            </a:r>
            <a:r>
              <a:rPr lang="en-US" altLang="zh-CN" sz="2000" dirty="0"/>
              <a:t>nternet </a:t>
            </a:r>
            <a:r>
              <a:rPr lang="en-US" altLang="zh-CN" sz="2000" b="1" dirty="0">
                <a:solidFill>
                  <a:srgbClr val="0096FF"/>
                </a:solidFill>
              </a:rPr>
              <a:t>N</a:t>
            </a:r>
            <a:r>
              <a:rPr lang="en-US" altLang="zh-CN" sz="2000" dirty="0"/>
              <a:t>ame </a:t>
            </a:r>
            <a:r>
              <a:rPr lang="en-US" altLang="zh-CN" sz="2000" b="1" dirty="0">
                <a:solidFill>
                  <a:srgbClr val="0096FF"/>
                </a:solidFill>
              </a:rPr>
              <a:t>D</a:t>
            </a:r>
            <a:r>
              <a:rPr lang="en-US" altLang="zh-CN" sz="2000" dirty="0"/>
              <a:t>omain</a:t>
            </a:r>
          </a:p>
          <a:p>
            <a:pPr lvl="1"/>
            <a:r>
              <a:rPr lang="en-US" altLang="zh-CN" sz="2000" dirty="0" smtClean="0"/>
              <a:t>Still </a:t>
            </a:r>
            <a:r>
              <a:rPr lang="en-US" altLang="zh-CN" sz="2000" dirty="0"/>
              <a:t>the dominant DNS software in use</a:t>
            </a:r>
          </a:p>
          <a:p>
            <a:endParaRPr lang="zh-CN" altLang="en-US" sz="2200" dirty="0"/>
          </a:p>
        </p:txBody>
      </p:sp>
    </p:spTree>
    <p:extLst>
      <p:ext uri="{BB962C8B-B14F-4D97-AF65-F5344CB8AC3E}">
        <p14:creationId xmlns:p14="http://schemas.microsoft.com/office/powerpoint/2010/main" val="219300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Distributing Responsibility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sz="2800" dirty="0" smtClean="0"/>
              <a:t>The binding</a:t>
            </a:r>
          </a:p>
          <a:p>
            <a:pPr lvl="1"/>
            <a:r>
              <a:rPr lang="en-US" altLang="zh-CN" sz="2400" dirty="0" smtClean="0"/>
              <a:t>Too large to be stored on a single machine</a:t>
            </a:r>
          </a:p>
          <a:p>
            <a:pPr lvl="1"/>
            <a:r>
              <a:rPr lang="en-US" altLang="zh-CN" sz="2400" dirty="0" smtClean="0"/>
              <a:t>Thus, the data are stored on many machines</a:t>
            </a:r>
          </a:p>
          <a:p>
            <a:pPr lvl="2"/>
            <a:r>
              <a:rPr lang="en-US" altLang="zh-CN" sz="2000" dirty="0" smtClean="0"/>
              <a:t>As known as “</a:t>
            </a:r>
            <a:r>
              <a:rPr lang="en-US" altLang="zh-CN" sz="2000" b="1" dirty="0" smtClean="0">
                <a:solidFill>
                  <a:srgbClr val="0096FF"/>
                </a:solidFill>
              </a:rPr>
              <a:t>name servers</a:t>
            </a:r>
            <a:r>
              <a:rPr lang="en-US" altLang="zh-CN" sz="2000" dirty="0" smtClean="0"/>
              <a:t>”</a:t>
            </a:r>
          </a:p>
          <a:p>
            <a:r>
              <a:rPr lang="en-US" altLang="zh-CN" sz="2800" dirty="0" smtClean="0"/>
              <a:t>How to know which name server has a particular binding?</a:t>
            </a:r>
          </a:p>
          <a:p>
            <a:pPr lvl="1"/>
            <a:r>
              <a:rPr lang="en-US" altLang="zh-CN" sz="2400" dirty="0" smtClean="0"/>
              <a:t>Solution: structure the hostname</a:t>
            </a:r>
          </a:p>
          <a:p>
            <a:pPr lvl="1"/>
            <a:r>
              <a:rPr lang="en-US" altLang="zh-CN" sz="2400" dirty="0" smtClean="0"/>
              <a:t>Names have a hierarchy, e.g., </a:t>
            </a:r>
            <a:r>
              <a:rPr lang="en-US" altLang="zh-CN" sz="2400" i="1" dirty="0" smtClean="0">
                <a:solidFill>
                  <a:srgbClr val="0096FF"/>
                </a:solidFill>
              </a:rPr>
              <a:t>com</a:t>
            </a:r>
            <a:r>
              <a:rPr lang="en-US" altLang="zh-CN" sz="2400" dirty="0" smtClean="0"/>
              <a:t>, </a:t>
            </a:r>
            <a:r>
              <a:rPr lang="en-US" altLang="zh-CN" sz="2400" i="1" dirty="0" smtClean="0">
                <a:solidFill>
                  <a:srgbClr val="0096FF"/>
                </a:solidFill>
              </a:rPr>
              <a:t>net</a:t>
            </a:r>
            <a:r>
              <a:rPr lang="en-US" altLang="zh-CN" sz="2400" dirty="0" smtClean="0"/>
              <a:t>, </a:t>
            </a:r>
            <a:r>
              <a:rPr lang="en-US" altLang="zh-CN" sz="2400" i="1" dirty="0" err="1" smtClean="0">
                <a:solidFill>
                  <a:srgbClr val="0096FF"/>
                </a:solidFill>
              </a:rPr>
              <a:t>gov</a:t>
            </a:r>
            <a:r>
              <a:rPr lang="en-US" altLang="zh-CN" sz="2400" dirty="0" smtClean="0"/>
              <a:t>, correspond to “</a:t>
            </a:r>
            <a:r>
              <a:rPr lang="en-US" altLang="zh-CN" sz="2400" b="1" dirty="0" smtClean="0">
                <a:solidFill>
                  <a:srgbClr val="0096FF"/>
                </a:solidFill>
              </a:rPr>
              <a:t>zones</a:t>
            </a:r>
            <a:r>
              <a:rPr lang="en-US" altLang="zh-CN" sz="2400" dirty="0" smtClean="0"/>
              <a:t>”</a:t>
            </a:r>
          </a:p>
          <a:p>
            <a:pPr lvl="1"/>
            <a:r>
              <a:rPr lang="en-US" altLang="zh-CN" sz="2400" dirty="0" smtClean="0"/>
              <a:t>Zones are mapped to name servers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35667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Name Servers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The root zone</a:t>
            </a:r>
          </a:p>
          <a:p>
            <a:pPr lvl="1"/>
            <a:r>
              <a:rPr lang="en-US" altLang="zh-CN" dirty="0" smtClean="0"/>
              <a:t>Maintained by </a:t>
            </a:r>
            <a:r>
              <a:rPr lang="en-US" altLang="zh-CN" b="1" u="sng" dirty="0" smtClean="0"/>
              <a:t>ICANN</a:t>
            </a:r>
            <a:r>
              <a:rPr lang="en-US" altLang="zh-CN" dirty="0" smtClean="0"/>
              <a:t>, non-profit</a:t>
            </a:r>
          </a:p>
          <a:p>
            <a:r>
              <a:rPr lang="en-US" altLang="zh-CN" dirty="0" smtClean="0"/>
              <a:t>The </a:t>
            </a:r>
            <a:r>
              <a:rPr lang="en-US" altLang="zh-CN" dirty="0" smtClean="0">
                <a:solidFill>
                  <a:srgbClr val="0096FF"/>
                </a:solidFill>
              </a:rPr>
              <a:t>“.com” </a:t>
            </a:r>
            <a:r>
              <a:rPr lang="en-US" altLang="zh-CN" dirty="0" smtClean="0"/>
              <a:t>zone</a:t>
            </a:r>
          </a:p>
          <a:p>
            <a:pPr lvl="1"/>
            <a:r>
              <a:rPr lang="en-US" altLang="zh-CN" dirty="0" smtClean="0"/>
              <a:t>Maintained by </a:t>
            </a:r>
            <a:r>
              <a:rPr lang="en-US" altLang="zh-CN" b="1" u="sng" dirty="0" smtClean="0"/>
              <a:t>VeriSign</a:t>
            </a:r>
            <a:r>
              <a:rPr lang="en-US" altLang="zh-CN" dirty="0" smtClean="0"/>
              <a:t>, add for money</a:t>
            </a:r>
          </a:p>
          <a:p>
            <a:r>
              <a:rPr lang="en-US" altLang="zh-CN" dirty="0" smtClean="0"/>
              <a:t>The </a:t>
            </a:r>
            <a:r>
              <a:rPr lang="en-US" altLang="zh-CN" dirty="0" smtClean="0">
                <a:solidFill>
                  <a:srgbClr val="0096FF"/>
                </a:solidFill>
              </a:rPr>
              <a:t>“.sjtu.edu.cn” </a:t>
            </a:r>
            <a:r>
              <a:rPr lang="en-US" altLang="zh-CN" dirty="0" smtClean="0"/>
              <a:t>zone</a:t>
            </a:r>
          </a:p>
          <a:p>
            <a:pPr lvl="1"/>
            <a:r>
              <a:rPr lang="en-US" altLang="zh-CN" dirty="0" smtClean="0"/>
              <a:t>Maintained by </a:t>
            </a:r>
            <a:r>
              <a:rPr lang="en-US" altLang="zh-CN" b="1" u="sng" dirty="0" smtClean="0"/>
              <a:t>SJTU</a:t>
            </a:r>
            <a:endParaRPr lang="zh-CN" altLang="en-US" b="1" u="sng" dirty="0"/>
          </a:p>
        </p:txBody>
      </p:sp>
      <p:pic>
        <p:nvPicPr>
          <p:cNvPr id="1034" name="Picture 10" descr="http://blogs-images.forbes.com/erikkain/files/2012/02/verisig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815" y="2608727"/>
            <a:ext cx="2040161" cy="1256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202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DNS Hierarchy (a partial view)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87904" y="1181366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root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887315" y="2020722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com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63648" y="2719921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apple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25093" y="2726817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google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27584" y="343051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drive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887315" y="343051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mail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947046" y="343051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www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572000" y="2020722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err="1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cn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963642" y="2020722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net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919989" y="2020722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org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876336" y="2020722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err="1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gov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6" name="肘形连接符 15"/>
          <p:cNvCxnSpPr>
            <a:stCxn id="4" idx="2"/>
            <a:endCxn id="5" idx="0"/>
          </p:cNvCxnSpPr>
          <p:nvPr/>
        </p:nvCxnSpPr>
        <p:spPr>
          <a:xfrm rot="5400000">
            <a:off x="3143991" y="740745"/>
            <a:ext cx="459366" cy="2100589"/>
          </a:xfrm>
          <a:prstGeom prst="bentConnector3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肘形连接符 16"/>
          <p:cNvCxnSpPr>
            <a:stCxn id="5" idx="2"/>
            <a:endCxn id="6" idx="0"/>
          </p:cNvCxnSpPr>
          <p:nvPr/>
        </p:nvCxnSpPr>
        <p:spPr>
          <a:xfrm rot="5400000">
            <a:off x="1851942" y="2248483"/>
            <a:ext cx="319209" cy="623667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肘形连接符 19"/>
          <p:cNvCxnSpPr>
            <a:stCxn id="5" idx="2"/>
            <a:endCxn id="7" idx="0"/>
          </p:cNvCxnSpPr>
          <p:nvPr/>
        </p:nvCxnSpPr>
        <p:spPr>
          <a:xfrm rot="16200000" flipH="1">
            <a:off x="2479216" y="2244875"/>
            <a:ext cx="326105" cy="63777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肘形连接符 22"/>
          <p:cNvCxnSpPr>
            <a:stCxn id="7" idx="2"/>
            <a:endCxn id="8" idx="0"/>
          </p:cNvCxnSpPr>
          <p:nvPr/>
        </p:nvCxnSpPr>
        <p:spPr>
          <a:xfrm rot="5400000">
            <a:off x="1950550" y="2419906"/>
            <a:ext cx="323707" cy="1697509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肘形连接符 25"/>
          <p:cNvCxnSpPr>
            <a:stCxn id="7" idx="2"/>
            <a:endCxn id="9" idx="0"/>
          </p:cNvCxnSpPr>
          <p:nvPr/>
        </p:nvCxnSpPr>
        <p:spPr>
          <a:xfrm rot="5400000">
            <a:off x="2480415" y="2949771"/>
            <a:ext cx="323707" cy="63777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肘形连接符 28"/>
          <p:cNvCxnSpPr>
            <a:stCxn id="7" idx="2"/>
            <a:endCxn id="10" idx="0"/>
          </p:cNvCxnSpPr>
          <p:nvPr/>
        </p:nvCxnSpPr>
        <p:spPr>
          <a:xfrm rot="16200000" flipH="1">
            <a:off x="3010280" y="3057683"/>
            <a:ext cx="323707" cy="421953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肘形连接符 31"/>
          <p:cNvCxnSpPr>
            <a:stCxn id="4" idx="2"/>
            <a:endCxn id="11" idx="0"/>
          </p:cNvCxnSpPr>
          <p:nvPr/>
        </p:nvCxnSpPr>
        <p:spPr>
          <a:xfrm rot="16200000" flipH="1">
            <a:off x="4486333" y="1498991"/>
            <a:ext cx="459366" cy="58409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肘形连接符 34"/>
          <p:cNvCxnSpPr>
            <a:stCxn id="4" idx="2"/>
            <a:endCxn id="12" idx="0"/>
          </p:cNvCxnSpPr>
          <p:nvPr/>
        </p:nvCxnSpPr>
        <p:spPr>
          <a:xfrm rot="16200000" flipH="1">
            <a:off x="5182154" y="803170"/>
            <a:ext cx="459366" cy="197573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肘形连接符 37"/>
          <p:cNvCxnSpPr>
            <a:stCxn id="4" idx="2"/>
            <a:endCxn id="13" idx="0"/>
          </p:cNvCxnSpPr>
          <p:nvPr/>
        </p:nvCxnSpPr>
        <p:spPr>
          <a:xfrm rot="16200000" flipH="1">
            <a:off x="5660327" y="324996"/>
            <a:ext cx="459366" cy="2932085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肘形连接符 40"/>
          <p:cNvCxnSpPr>
            <a:stCxn id="4" idx="2"/>
            <a:endCxn id="14" idx="0"/>
          </p:cNvCxnSpPr>
          <p:nvPr/>
        </p:nvCxnSpPr>
        <p:spPr>
          <a:xfrm rot="16200000" flipH="1">
            <a:off x="6138501" y="-153177"/>
            <a:ext cx="459366" cy="3888432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3991909" y="2719921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com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5253354" y="2726817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err="1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edu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572000" y="343051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err="1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fudan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963642" y="343051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err="1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sjtu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49" name="肘形连接符 48"/>
          <p:cNvCxnSpPr>
            <a:endCxn id="44" idx="0"/>
          </p:cNvCxnSpPr>
          <p:nvPr/>
        </p:nvCxnSpPr>
        <p:spPr>
          <a:xfrm rot="5400000">
            <a:off x="4580203" y="2248483"/>
            <a:ext cx="319209" cy="623667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肘形连接符 49"/>
          <p:cNvCxnSpPr>
            <a:endCxn id="45" idx="0"/>
          </p:cNvCxnSpPr>
          <p:nvPr/>
        </p:nvCxnSpPr>
        <p:spPr>
          <a:xfrm rot="16200000" flipH="1">
            <a:off x="5207477" y="2244875"/>
            <a:ext cx="326105" cy="63777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肘形连接符 50"/>
          <p:cNvCxnSpPr>
            <a:stCxn id="45" idx="2"/>
            <a:endCxn id="46" idx="0"/>
          </p:cNvCxnSpPr>
          <p:nvPr/>
        </p:nvCxnSpPr>
        <p:spPr>
          <a:xfrm rot="5400000">
            <a:off x="5186888" y="2927983"/>
            <a:ext cx="323707" cy="681354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肘形连接符 51"/>
          <p:cNvCxnSpPr>
            <a:stCxn id="45" idx="2"/>
            <a:endCxn id="47" idx="0"/>
          </p:cNvCxnSpPr>
          <p:nvPr/>
        </p:nvCxnSpPr>
        <p:spPr>
          <a:xfrm rot="16200000" flipH="1">
            <a:off x="5882709" y="2913516"/>
            <a:ext cx="323707" cy="71028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/>
        </p:nvSpPr>
        <p:spPr>
          <a:xfrm>
            <a:off x="5242114" y="4134211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se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58" name="肘形连接符 57"/>
          <p:cNvCxnSpPr>
            <a:stCxn id="47" idx="2"/>
            <a:endCxn id="57" idx="0"/>
          </p:cNvCxnSpPr>
          <p:nvPr/>
        </p:nvCxnSpPr>
        <p:spPr>
          <a:xfrm rot="5400000">
            <a:off x="5877089" y="3611593"/>
            <a:ext cx="323707" cy="72152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 60"/>
          <p:cNvSpPr/>
          <p:nvPr/>
        </p:nvSpPr>
        <p:spPr>
          <a:xfrm>
            <a:off x="4572000" y="4837908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err="1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ipads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2" name="肘形连接符 61"/>
          <p:cNvCxnSpPr>
            <a:stCxn id="57" idx="2"/>
            <a:endCxn id="61" idx="0"/>
          </p:cNvCxnSpPr>
          <p:nvPr/>
        </p:nvCxnSpPr>
        <p:spPr>
          <a:xfrm rot="5400000">
            <a:off x="5181268" y="4340997"/>
            <a:ext cx="323707" cy="670114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66"/>
          <p:cNvSpPr/>
          <p:nvPr/>
        </p:nvSpPr>
        <p:spPr>
          <a:xfrm>
            <a:off x="5927871" y="4837908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www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8" name="肘形连接符 67"/>
          <p:cNvCxnSpPr>
            <a:stCxn id="57" idx="2"/>
            <a:endCxn id="67" idx="0"/>
          </p:cNvCxnSpPr>
          <p:nvPr/>
        </p:nvCxnSpPr>
        <p:spPr>
          <a:xfrm rot="16200000" flipH="1">
            <a:off x="5859203" y="4333175"/>
            <a:ext cx="323707" cy="685757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矩形 70"/>
          <p:cNvSpPr/>
          <p:nvPr/>
        </p:nvSpPr>
        <p:spPr>
          <a:xfrm>
            <a:off x="6876256" y="413369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err="1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seiee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72" name="肘形连接符 71"/>
          <p:cNvCxnSpPr>
            <a:stCxn id="47" idx="2"/>
            <a:endCxn id="71" idx="0"/>
          </p:cNvCxnSpPr>
          <p:nvPr/>
        </p:nvCxnSpPr>
        <p:spPr>
          <a:xfrm rot="16200000" flipH="1">
            <a:off x="6694418" y="3515792"/>
            <a:ext cx="323190" cy="912614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矩形 74"/>
          <p:cNvSpPr/>
          <p:nvPr/>
        </p:nvSpPr>
        <p:spPr>
          <a:xfrm>
            <a:off x="7876834" y="413369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ma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76" name="肘形连接符 75"/>
          <p:cNvCxnSpPr>
            <a:stCxn id="47" idx="2"/>
            <a:endCxn id="75" idx="0"/>
          </p:cNvCxnSpPr>
          <p:nvPr/>
        </p:nvCxnSpPr>
        <p:spPr>
          <a:xfrm rot="16200000" flipH="1">
            <a:off x="7194707" y="3015503"/>
            <a:ext cx="323190" cy="1913192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250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Basic DNS Look-up Algorithm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972271"/>
          </a:xfrm>
        </p:spPr>
        <p:txBody>
          <a:bodyPr>
            <a:normAutofit/>
          </a:bodyPr>
          <a:lstStyle/>
          <a:p>
            <a:r>
              <a:rPr lang="en-US" altLang="zh-CN" sz="2000" dirty="0" smtClean="0"/>
              <a:t>Example: lookup IP of </a:t>
            </a:r>
            <a:r>
              <a:rPr lang="en-US" altLang="zh-CN" sz="2000" dirty="0" smtClean="0">
                <a:solidFill>
                  <a:srgbClr val="0096FF"/>
                </a:solidFill>
              </a:rPr>
              <a:t>“ipads.se.sjtu.edu.cn”</a:t>
            </a:r>
          </a:p>
          <a:p>
            <a:r>
              <a:rPr lang="en-US" altLang="zh-CN" sz="2000" dirty="0" smtClean="0"/>
              <a:t>Traverse the name hierarchy from the root</a:t>
            </a:r>
          </a:p>
          <a:p>
            <a:pPr lvl="1"/>
            <a:r>
              <a:rPr lang="en-US" altLang="zh-CN" sz="2000" dirty="0" smtClean="0"/>
              <a:t>The root will tell us the “</a:t>
            </a:r>
            <a:r>
              <a:rPr lang="en-US" altLang="zh-CN" sz="2000" dirty="0" err="1" smtClean="0">
                <a:solidFill>
                  <a:srgbClr val="0096FF"/>
                </a:solidFill>
              </a:rPr>
              <a:t>cn</a:t>
            </a:r>
            <a:r>
              <a:rPr lang="en-US" altLang="zh-CN" sz="2000" dirty="0" smtClean="0"/>
              <a:t>” name server IP,</a:t>
            </a:r>
          </a:p>
          <a:p>
            <a:pPr lvl="1"/>
            <a:r>
              <a:rPr lang="en-US" altLang="zh-CN" sz="2000" dirty="0" smtClean="0"/>
              <a:t>which will tell us the “</a:t>
            </a:r>
            <a:r>
              <a:rPr lang="en-US" altLang="zh-CN" sz="2000" dirty="0">
                <a:solidFill>
                  <a:srgbClr val="0096FF"/>
                </a:solidFill>
              </a:rPr>
              <a:t>edu.cn</a:t>
            </a:r>
            <a:r>
              <a:rPr lang="en-US" altLang="zh-CN" sz="2000" dirty="0" smtClean="0"/>
              <a:t>” name server IP,</a:t>
            </a:r>
          </a:p>
          <a:p>
            <a:pPr lvl="1"/>
            <a:r>
              <a:rPr lang="en-US" altLang="zh-CN" sz="2000" dirty="0" smtClean="0"/>
              <a:t>which will tell us the “</a:t>
            </a:r>
            <a:r>
              <a:rPr lang="en-US" altLang="zh-CN" sz="2000" dirty="0">
                <a:solidFill>
                  <a:srgbClr val="0096FF"/>
                </a:solidFill>
              </a:rPr>
              <a:t>sjtu.edu.cn</a:t>
            </a:r>
            <a:r>
              <a:rPr lang="en-US" altLang="zh-CN" sz="2000" dirty="0" smtClean="0"/>
              <a:t>” name server IP,</a:t>
            </a:r>
          </a:p>
          <a:p>
            <a:pPr lvl="1"/>
            <a:r>
              <a:rPr lang="en-US" altLang="zh-CN" sz="2000" dirty="0"/>
              <a:t>which will tell us the </a:t>
            </a:r>
            <a:r>
              <a:rPr lang="en-US" altLang="zh-CN" sz="2000" dirty="0" smtClean="0"/>
              <a:t>“</a:t>
            </a:r>
            <a:r>
              <a:rPr lang="en-US" altLang="zh-CN" sz="2000" dirty="0">
                <a:solidFill>
                  <a:srgbClr val="0096FF"/>
                </a:solidFill>
              </a:rPr>
              <a:t>se.sjtu.edu.cn</a:t>
            </a:r>
            <a:r>
              <a:rPr lang="en-US" altLang="zh-CN" sz="2000" dirty="0"/>
              <a:t>” name server IP,</a:t>
            </a:r>
          </a:p>
          <a:p>
            <a:pPr lvl="1"/>
            <a:r>
              <a:rPr lang="en-US" altLang="zh-CN" sz="2000" dirty="0" smtClean="0"/>
              <a:t>which finally tells us the “</a:t>
            </a:r>
            <a:r>
              <a:rPr lang="en-US" altLang="zh-CN" sz="2000" dirty="0">
                <a:solidFill>
                  <a:srgbClr val="0096FF"/>
                </a:solidFill>
              </a:rPr>
              <a:t>ipads.se.sjtu.edu.cn</a:t>
            </a:r>
            <a:r>
              <a:rPr lang="en-US" altLang="zh-CN" sz="2000" dirty="0" smtClean="0"/>
              <a:t>” IP</a:t>
            </a:r>
          </a:p>
          <a:p>
            <a:r>
              <a:rPr lang="en-US" altLang="zh-CN" sz="2000" dirty="0" smtClean="0"/>
              <a:t>Such algorithm is called </a:t>
            </a:r>
            <a:r>
              <a:rPr lang="en-US" altLang="zh-CN" sz="2000" b="1" u="sng" dirty="0" smtClean="0"/>
              <a:t>delegation</a:t>
            </a:r>
            <a:endParaRPr lang="zh-CN" altLang="en-US" sz="2000" b="1" u="sng" dirty="0"/>
          </a:p>
        </p:txBody>
      </p:sp>
    </p:spTree>
    <p:extLst>
      <p:ext uri="{BB962C8B-B14F-4D97-AF65-F5344CB8AC3E}">
        <p14:creationId xmlns:p14="http://schemas.microsoft.com/office/powerpoint/2010/main" val="416343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DNS Lookup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667584" y="1341248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root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55536" y="218060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com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331720" y="218060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cn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6" name="肘形连接符 15"/>
          <p:cNvCxnSpPr>
            <a:stCxn id="4" idx="2"/>
            <a:endCxn id="5" idx="0"/>
          </p:cNvCxnSpPr>
          <p:nvPr/>
        </p:nvCxnSpPr>
        <p:spPr>
          <a:xfrm rot="5400000">
            <a:off x="1517941" y="1594897"/>
            <a:ext cx="459366" cy="712048"/>
          </a:xfrm>
          <a:prstGeom prst="bentConnector3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肘形连接符 31"/>
          <p:cNvCxnSpPr>
            <a:stCxn id="4" idx="2"/>
            <a:endCxn id="11" idx="0"/>
          </p:cNvCxnSpPr>
          <p:nvPr/>
        </p:nvCxnSpPr>
        <p:spPr>
          <a:xfrm rot="16200000" flipH="1">
            <a:off x="2206033" y="1618853"/>
            <a:ext cx="459366" cy="66413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1667584" y="2886699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com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051800" y="2886699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edu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2362792" y="3590395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fudan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723362" y="3590396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sjtu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49" name="肘形连接符 48"/>
          <p:cNvCxnSpPr>
            <a:stCxn id="11" idx="2"/>
            <a:endCxn id="44" idx="0"/>
          </p:cNvCxnSpPr>
          <p:nvPr/>
        </p:nvCxnSpPr>
        <p:spPr>
          <a:xfrm rot="5400000">
            <a:off x="2272664" y="2391578"/>
            <a:ext cx="326105" cy="66413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肘形连接符 49"/>
          <p:cNvCxnSpPr>
            <a:stCxn id="11" idx="2"/>
            <a:endCxn id="45" idx="0"/>
          </p:cNvCxnSpPr>
          <p:nvPr/>
        </p:nvCxnSpPr>
        <p:spPr>
          <a:xfrm rot="16200000" flipH="1">
            <a:off x="2964772" y="2363606"/>
            <a:ext cx="326105" cy="72008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肘形连接符 50"/>
          <p:cNvCxnSpPr>
            <a:stCxn id="45" idx="2"/>
            <a:endCxn id="46" idx="0"/>
          </p:cNvCxnSpPr>
          <p:nvPr/>
        </p:nvCxnSpPr>
        <p:spPr>
          <a:xfrm rot="5400000">
            <a:off x="2981507" y="3084038"/>
            <a:ext cx="323706" cy="68900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肘形连接符 51"/>
          <p:cNvCxnSpPr>
            <a:stCxn id="45" idx="2"/>
            <a:endCxn id="47" idx="0"/>
          </p:cNvCxnSpPr>
          <p:nvPr/>
        </p:nvCxnSpPr>
        <p:spPr>
          <a:xfrm rot="16200000" flipH="1">
            <a:off x="3661792" y="3092761"/>
            <a:ext cx="323707" cy="671562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/>
        </p:nvSpPr>
        <p:spPr>
          <a:xfrm>
            <a:off x="3043768" y="4294093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se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58" name="肘形连接符 57"/>
          <p:cNvCxnSpPr>
            <a:stCxn id="47" idx="2"/>
            <a:endCxn id="57" idx="0"/>
          </p:cNvCxnSpPr>
          <p:nvPr/>
        </p:nvCxnSpPr>
        <p:spPr>
          <a:xfrm rot="5400000">
            <a:off x="3657776" y="3792442"/>
            <a:ext cx="323707" cy="679594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 60"/>
          <p:cNvSpPr/>
          <p:nvPr/>
        </p:nvSpPr>
        <p:spPr>
          <a:xfrm>
            <a:off x="2331720" y="4997790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ipads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2" name="肘形连接符 61"/>
          <p:cNvCxnSpPr>
            <a:stCxn id="57" idx="2"/>
            <a:endCxn id="61" idx="0"/>
          </p:cNvCxnSpPr>
          <p:nvPr/>
        </p:nvCxnSpPr>
        <p:spPr>
          <a:xfrm rot="5400000">
            <a:off x="2961955" y="4479912"/>
            <a:ext cx="323707" cy="71204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66"/>
          <p:cNvSpPr/>
          <p:nvPr/>
        </p:nvSpPr>
        <p:spPr>
          <a:xfrm>
            <a:off x="3763848" y="4997790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www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8" name="肘形连接符 67"/>
          <p:cNvCxnSpPr>
            <a:stCxn id="57" idx="2"/>
            <a:endCxn id="67" idx="0"/>
          </p:cNvCxnSpPr>
          <p:nvPr/>
        </p:nvCxnSpPr>
        <p:spPr>
          <a:xfrm rot="16200000" flipH="1">
            <a:off x="3678019" y="4475896"/>
            <a:ext cx="323707" cy="72008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3738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DNS Lookup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667584" y="1341248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root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55536" y="218060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com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331720" y="218060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cn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6" name="肘形连接符 15"/>
          <p:cNvCxnSpPr>
            <a:stCxn id="4" idx="2"/>
            <a:endCxn id="5" idx="0"/>
          </p:cNvCxnSpPr>
          <p:nvPr/>
        </p:nvCxnSpPr>
        <p:spPr>
          <a:xfrm rot="5400000">
            <a:off x="1517941" y="1594897"/>
            <a:ext cx="459366" cy="712048"/>
          </a:xfrm>
          <a:prstGeom prst="bentConnector3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肘形连接符 31"/>
          <p:cNvCxnSpPr>
            <a:stCxn id="4" idx="2"/>
            <a:endCxn id="11" idx="0"/>
          </p:cNvCxnSpPr>
          <p:nvPr/>
        </p:nvCxnSpPr>
        <p:spPr>
          <a:xfrm rot="16200000" flipH="1">
            <a:off x="2206033" y="1618853"/>
            <a:ext cx="459366" cy="66413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1667584" y="2886699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com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051800" y="2886699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edu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2362792" y="3590395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fudan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723362" y="3590396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sjtu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49" name="肘形连接符 48"/>
          <p:cNvCxnSpPr>
            <a:stCxn id="11" idx="2"/>
            <a:endCxn id="44" idx="0"/>
          </p:cNvCxnSpPr>
          <p:nvPr/>
        </p:nvCxnSpPr>
        <p:spPr>
          <a:xfrm rot="5400000">
            <a:off x="2272664" y="2391578"/>
            <a:ext cx="326105" cy="66413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肘形连接符 49"/>
          <p:cNvCxnSpPr>
            <a:stCxn id="11" idx="2"/>
            <a:endCxn id="45" idx="0"/>
          </p:cNvCxnSpPr>
          <p:nvPr/>
        </p:nvCxnSpPr>
        <p:spPr>
          <a:xfrm rot="16200000" flipH="1">
            <a:off x="2964772" y="2363606"/>
            <a:ext cx="326105" cy="72008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肘形连接符 50"/>
          <p:cNvCxnSpPr>
            <a:stCxn id="45" idx="2"/>
            <a:endCxn id="46" idx="0"/>
          </p:cNvCxnSpPr>
          <p:nvPr/>
        </p:nvCxnSpPr>
        <p:spPr>
          <a:xfrm rot="5400000">
            <a:off x="2981507" y="3084038"/>
            <a:ext cx="323706" cy="68900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肘形连接符 51"/>
          <p:cNvCxnSpPr>
            <a:stCxn id="45" idx="2"/>
            <a:endCxn id="47" idx="0"/>
          </p:cNvCxnSpPr>
          <p:nvPr/>
        </p:nvCxnSpPr>
        <p:spPr>
          <a:xfrm rot="16200000" flipH="1">
            <a:off x="3661792" y="3092761"/>
            <a:ext cx="323707" cy="671562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/>
        </p:nvSpPr>
        <p:spPr>
          <a:xfrm>
            <a:off x="3043768" y="4294093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se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58" name="肘形连接符 57"/>
          <p:cNvCxnSpPr>
            <a:stCxn id="47" idx="2"/>
            <a:endCxn id="57" idx="0"/>
          </p:cNvCxnSpPr>
          <p:nvPr/>
        </p:nvCxnSpPr>
        <p:spPr>
          <a:xfrm rot="5400000">
            <a:off x="3657776" y="3792442"/>
            <a:ext cx="323707" cy="679594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 60"/>
          <p:cNvSpPr/>
          <p:nvPr/>
        </p:nvSpPr>
        <p:spPr>
          <a:xfrm>
            <a:off x="2331720" y="4997790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ipads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2" name="肘形连接符 61"/>
          <p:cNvCxnSpPr>
            <a:stCxn id="57" idx="2"/>
            <a:endCxn id="61" idx="0"/>
          </p:cNvCxnSpPr>
          <p:nvPr/>
        </p:nvCxnSpPr>
        <p:spPr>
          <a:xfrm rot="5400000">
            <a:off x="2961955" y="4479912"/>
            <a:ext cx="323707" cy="71204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66"/>
          <p:cNvSpPr/>
          <p:nvPr/>
        </p:nvSpPr>
        <p:spPr>
          <a:xfrm>
            <a:off x="3763848" y="4997790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www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8" name="肘形连接符 67"/>
          <p:cNvCxnSpPr>
            <a:stCxn id="57" idx="2"/>
            <a:endCxn id="67" idx="0"/>
          </p:cNvCxnSpPr>
          <p:nvPr/>
        </p:nvCxnSpPr>
        <p:spPr>
          <a:xfrm rot="16200000" flipH="1">
            <a:off x="3678019" y="4475896"/>
            <a:ext cx="323707" cy="72008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57200" y="1357689"/>
            <a:ext cx="1210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198.41.0.4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92080" y="1345332"/>
            <a:ext cx="1779654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 err="1">
                <a:latin typeface="等线" panose="02010600030101010101" pitchFamily="2" charset="-122"/>
                <a:ea typeface="等线" panose="02010600030101010101" pitchFamily="2" charset="-122"/>
              </a:rPr>
              <a:t>cn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: 202.112.0.44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8" name="直接箭头连接符 7"/>
          <p:cNvCxnSpPr>
            <a:stCxn id="4" idx="3"/>
            <a:endCxn id="6" idx="1"/>
          </p:cNvCxnSpPr>
          <p:nvPr/>
        </p:nvCxnSpPr>
        <p:spPr>
          <a:xfrm flipV="1">
            <a:off x="2539712" y="1529998"/>
            <a:ext cx="2752368" cy="1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575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DNS Lookup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667584" y="1341248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root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55536" y="218060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com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331720" y="2180604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cn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6" name="肘形连接符 15"/>
          <p:cNvCxnSpPr>
            <a:stCxn id="4" idx="2"/>
            <a:endCxn id="5" idx="0"/>
          </p:cNvCxnSpPr>
          <p:nvPr/>
        </p:nvCxnSpPr>
        <p:spPr>
          <a:xfrm rot="5400000">
            <a:off x="1517941" y="1594897"/>
            <a:ext cx="459366" cy="712048"/>
          </a:xfrm>
          <a:prstGeom prst="bentConnector3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肘形连接符 31"/>
          <p:cNvCxnSpPr>
            <a:stCxn id="4" idx="2"/>
            <a:endCxn id="11" idx="0"/>
          </p:cNvCxnSpPr>
          <p:nvPr/>
        </p:nvCxnSpPr>
        <p:spPr>
          <a:xfrm rot="16200000" flipH="1">
            <a:off x="2206033" y="1618853"/>
            <a:ext cx="459366" cy="66413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1667584" y="2886699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com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051800" y="2886699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edu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2362792" y="3590395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fudan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723362" y="3590396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sjtu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49" name="肘形连接符 48"/>
          <p:cNvCxnSpPr>
            <a:stCxn id="11" idx="2"/>
            <a:endCxn id="44" idx="0"/>
          </p:cNvCxnSpPr>
          <p:nvPr/>
        </p:nvCxnSpPr>
        <p:spPr>
          <a:xfrm rot="5400000">
            <a:off x="2272664" y="2391578"/>
            <a:ext cx="326105" cy="66413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肘形连接符 49"/>
          <p:cNvCxnSpPr>
            <a:stCxn id="11" idx="2"/>
            <a:endCxn id="45" idx="0"/>
          </p:cNvCxnSpPr>
          <p:nvPr/>
        </p:nvCxnSpPr>
        <p:spPr>
          <a:xfrm rot="16200000" flipH="1">
            <a:off x="2964772" y="2363606"/>
            <a:ext cx="326105" cy="72008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肘形连接符 50"/>
          <p:cNvCxnSpPr>
            <a:stCxn id="45" idx="2"/>
            <a:endCxn id="46" idx="0"/>
          </p:cNvCxnSpPr>
          <p:nvPr/>
        </p:nvCxnSpPr>
        <p:spPr>
          <a:xfrm rot="5400000">
            <a:off x="2981507" y="3084038"/>
            <a:ext cx="323706" cy="68900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肘形连接符 51"/>
          <p:cNvCxnSpPr>
            <a:stCxn id="45" idx="2"/>
            <a:endCxn id="47" idx="0"/>
          </p:cNvCxnSpPr>
          <p:nvPr/>
        </p:nvCxnSpPr>
        <p:spPr>
          <a:xfrm rot="16200000" flipH="1">
            <a:off x="3661792" y="3092761"/>
            <a:ext cx="323707" cy="671562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/>
        </p:nvSpPr>
        <p:spPr>
          <a:xfrm>
            <a:off x="3043768" y="4294093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se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58" name="肘形连接符 57"/>
          <p:cNvCxnSpPr>
            <a:stCxn id="47" idx="2"/>
            <a:endCxn id="57" idx="0"/>
          </p:cNvCxnSpPr>
          <p:nvPr/>
        </p:nvCxnSpPr>
        <p:spPr>
          <a:xfrm rot="5400000">
            <a:off x="3657776" y="3792442"/>
            <a:ext cx="323707" cy="679594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 60"/>
          <p:cNvSpPr/>
          <p:nvPr/>
        </p:nvSpPr>
        <p:spPr>
          <a:xfrm>
            <a:off x="2331720" y="4997790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ipads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2" name="肘形连接符 61"/>
          <p:cNvCxnSpPr>
            <a:stCxn id="57" idx="2"/>
            <a:endCxn id="61" idx="0"/>
          </p:cNvCxnSpPr>
          <p:nvPr/>
        </p:nvCxnSpPr>
        <p:spPr>
          <a:xfrm rot="5400000">
            <a:off x="2961955" y="4479912"/>
            <a:ext cx="323707" cy="71204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66"/>
          <p:cNvSpPr/>
          <p:nvPr/>
        </p:nvSpPr>
        <p:spPr>
          <a:xfrm>
            <a:off x="3763848" y="4997790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www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8" name="肘形连接符 67"/>
          <p:cNvCxnSpPr>
            <a:stCxn id="57" idx="2"/>
            <a:endCxn id="67" idx="0"/>
          </p:cNvCxnSpPr>
          <p:nvPr/>
        </p:nvCxnSpPr>
        <p:spPr>
          <a:xfrm rot="16200000" flipH="1">
            <a:off x="3678019" y="4475896"/>
            <a:ext cx="323707" cy="72008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57200" y="1357689"/>
            <a:ext cx="1210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198.41.0.4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92080" y="1345332"/>
            <a:ext cx="1779654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 err="1">
                <a:latin typeface="等线" panose="02010600030101010101" pitchFamily="2" charset="-122"/>
                <a:ea typeface="等线" panose="02010600030101010101" pitchFamily="2" charset="-122"/>
              </a:rPr>
              <a:t>cn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: 202.112.0.44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292080" y="2187779"/>
            <a:ext cx="2209259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edu.cn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: </a:t>
            </a:r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202.112.0.35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8" name="直接箭头连接符 7"/>
          <p:cNvCxnSpPr>
            <a:stCxn id="4" idx="3"/>
            <a:endCxn id="6" idx="1"/>
          </p:cNvCxnSpPr>
          <p:nvPr/>
        </p:nvCxnSpPr>
        <p:spPr>
          <a:xfrm flipV="1">
            <a:off x="2539712" y="1529998"/>
            <a:ext cx="2752368" cy="1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>
            <a:stCxn id="11" idx="3"/>
            <a:endCxn id="27" idx="1"/>
          </p:cNvCxnSpPr>
          <p:nvPr/>
        </p:nvCxnSpPr>
        <p:spPr>
          <a:xfrm>
            <a:off x="3203848" y="2370599"/>
            <a:ext cx="2088232" cy="18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959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DNS Lookup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667584" y="1341248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root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55536" y="218060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com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331720" y="2180604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cn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6" name="肘形连接符 15"/>
          <p:cNvCxnSpPr>
            <a:stCxn id="4" idx="2"/>
            <a:endCxn id="5" idx="0"/>
          </p:cNvCxnSpPr>
          <p:nvPr/>
        </p:nvCxnSpPr>
        <p:spPr>
          <a:xfrm rot="5400000">
            <a:off x="1517941" y="1594897"/>
            <a:ext cx="459366" cy="712048"/>
          </a:xfrm>
          <a:prstGeom prst="bentConnector3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肘形连接符 31"/>
          <p:cNvCxnSpPr>
            <a:stCxn id="4" idx="2"/>
            <a:endCxn id="11" idx="0"/>
          </p:cNvCxnSpPr>
          <p:nvPr/>
        </p:nvCxnSpPr>
        <p:spPr>
          <a:xfrm rot="16200000" flipH="1">
            <a:off x="2206033" y="1618853"/>
            <a:ext cx="459366" cy="66413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1667584" y="2886699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com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051800" y="2886699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edu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2362792" y="3590395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fudan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723362" y="3590396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sjtu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49" name="肘形连接符 48"/>
          <p:cNvCxnSpPr>
            <a:stCxn id="11" idx="2"/>
            <a:endCxn id="44" idx="0"/>
          </p:cNvCxnSpPr>
          <p:nvPr/>
        </p:nvCxnSpPr>
        <p:spPr>
          <a:xfrm rot="5400000">
            <a:off x="2272664" y="2391578"/>
            <a:ext cx="326105" cy="66413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肘形连接符 49"/>
          <p:cNvCxnSpPr>
            <a:stCxn id="11" idx="2"/>
            <a:endCxn id="45" idx="0"/>
          </p:cNvCxnSpPr>
          <p:nvPr/>
        </p:nvCxnSpPr>
        <p:spPr>
          <a:xfrm rot="16200000" flipH="1">
            <a:off x="2964772" y="2363606"/>
            <a:ext cx="326105" cy="72008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肘形连接符 50"/>
          <p:cNvCxnSpPr>
            <a:stCxn id="45" idx="2"/>
            <a:endCxn id="46" idx="0"/>
          </p:cNvCxnSpPr>
          <p:nvPr/>
        </p:nvCxnSpPr>
        <p:spPr>
          <a:xfrm rot="5400000">
            <a:off x="2981507" y="3084038"/>
            <a:ext cx="323706" cy="68900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肘形连接符 51"/>
          <p:cNvCxnSpPr>
            <a:stCxn id="45" idx="2"/>
            <a:endCxn id="47" idx="0"/>
          </p:cNvCxnSpPr>
          <p:nvPr/>
        </p:nvCxnSpPr>
        <p:spPr>
          <a:xfrm rot="16200000" flipH="1">
            <a:off x="3661792" y="3092761"/>
            <a:ext cx="323707" cy="671562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/>
        </p:nvSpPr>
        <p:spPr>
          <a:xfrm>
            <a:off x="3043768" y="4294093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se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58" name="肘形连接符 57"/>
          <p:cNvCxnSpPr>
            <a:stCxn id="47" idx="2"/>
            <a:endCxn id="57" idx="0"/>
          </p:cNvCxnSpPr>
          <p:nvPr/>
        </p:nvCxnSpPr>
        <p:spPr>
          <a:xfrm rot="5400000">
            <a:off x="3657776" y="3792442"/>
            <a:ext cx="323707" cy="679594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 60"/>
          <p:cNvSpPr/>
          <p:nvPr/>
        </p:nvSpPr>
        <p:spPr>
          <a:xfrm>
            <a:off x="2331720" y="4997790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ipads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2" name="肘形连接符 61"/>
          <p:cNvCxnSpPr>
            <a:stCxn id="57" idx="2"/>
            <a:endCxn id="61" idx="0"/>
          </p:cNvCxnSpPr>
          <p:nvPr/>
        </p:nvCxnSpPr>
        <p:spPr>
          <a:xfrm rot="5400000">
            <a:off x="2961955" y="4479912"/>
            <a:ext cx="323707" cy="71204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66"/>
          <p:cNvSpPr/>
          <p:nvPr/>
        </p:nvSpPr>
        <p:spPr>
          <a:xfrm>
            <a:off x="3763848" y="4997790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www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8" name="肘形连接符 67"/>
          <p:cNvCxnSpPr>
            <a:stCxn id="57" idx="2"/>
            <a:endCxn id="67" idx="0"/>
          </p:cNvCxnSpPr>
          <p:nvPr/>
        </p:nvCxnSpPr>
        <p:spPr>
          <a:xfrm rot="16200000" flipH="1">
            <a:off x="3678019" y="4475896"/>
            <a:ext cx="323707" cy="72008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57200" y="1357689"/>
            <a:ext cx="1210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198.41.0.4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92080" y="1345332"/>
            <a:ext cx="1779654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 err="1">
                <a:latin typeface="等线" panose="02010600030101010101" pitchFamily="2" charset="-122"/>
                <a:ea typeface="等线" panose="02010600030101010101" pitchFamily="2" charset="-122"/>
              </a:rPr>
              <a:t>cn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: 202.112.0.44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292080" y="2187779"/>
            <a:ext cx="2209259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edu.cn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: </a:t>
            </a:r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202.112.0.35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292080" y="2894571"/>
            <a:ext cx="2728632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sjtu.edu.cn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: </a:t>
            </a:r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202.120.2.101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8" name="直接箭头连接符 7"/>
          <p:cNvCxnSpPr>
            <a:stCxn id="4" idx="3"/>
            <a:endCxn id="6" idx="1"/>
          </p:cNvCxnSpPr>
          <p:nvPr/>
        </p:nvCxnSpPr>
        <p:spPr>
          <a:xfrm flipV="1">
            <a:off x="2539712" y="1529998"/>
            <a:ext cx="2752368" cy="1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>
            <a:stCxn id="11" idx="3"/>
            <a:endCxn id="27" idx="1"/>
          </p:cNvCxnSpPr>
          <p:nvPr/>
        </p:nvCxnSpPr>
        <p:spPr>
          <a:xfrm>
            <a:off x="3203848" y="2370599"/>
            <a:ext cx="2088232" cy="18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>
            <a:stCxn id="45" idx="3"/>
            <a:endCxn id="29" idx="1"/>
          </p:cNvCxnSpPr>
          <p:nvPr/>
        </p:nvCxnSpPr>
        <p:spPr>
          <a:xfrm>
            <a:off x="3923928" y="3076694"/>
            <a:ext cx="1368152" cy="25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071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DNS Lookup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667584" y="1341248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root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55536" y="218060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com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331720" y="2180604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cn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6" name="肘形连接符 15"/>
          <p:cNvCxnSpPr>
            <a:stCxn id="4" idx="2"/>
            <a:endCxn id="5" idx="0"/>
          </p:cNvCxnSpPr>
          <p:nvPr/>
        </p:nvCxnSpPr>
        <p:spPr>
          <a:xfrm rot="5400000">
            <a:off x="1517941" y="1594897"/>
            <a:ext cx="459366" cy="712048"/>
          </a:xfrm>
          <a:prstGeom prst="bentConnector3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肘形连接符 31"/>
          <p:cNvCxnSpPr>
            <a:stCxn id="4" idx="2"/>
            <a:endCxn id="11" idx="0"/>
          </p:cNvCxnSpPr>
          <p:nvPr/>
        </p:nvCxnSpPr>
        <p:spPr>
          <a:xfrm rot="16200000" flipH="1">
            <a:off x="2206033" y="1618853"/>
            <a:ext cx="459366" cy="66413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1667584" y="2886699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com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051800" y="2886699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edu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2362792" y="3590395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fudan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723362" y="3590396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sjtu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49" name="肘形连接符 48"/>
          <p:cNvCxnSpPr>
            <a:stCxn id="11" idx="2"/>
            <a:endCxn id="44" idx="0"/>
          </p:cNvCxnSpPr>
          <p:nvPr/>
        </p:nvCxnSpPr>
        <p:spPr>
          <a:xfrm rot="5400000">
            <a:off x="2272664" y="2391578"/>
            <a:ext cx="326105" cy="66413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肘形连接符 49"/>
          <p:cNvCxnSpPr>
            <a:stCxn id="11" idx="2"/>
            <a:endCxn id="45" idx="0"/>
          </p:cNvCxnSpPr>
          <p:nvPr/>
        </p:nvCxnSpPr>
        <p:spPr>
          <a:xfrm rot="16200000" flipH="1">
            <a:off x="2964772" y="2363606"/>
            <a:ext cx="326105" cy="72008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肘形连接符 50"/>
          <p:cNvCxnSpPr>
            <a:stCxn id="45" idx="2"/>
            <a:endCxn id="46" idx="0"/>
          </p:cNvCxnSpPr>
          <p:nvPr/>
        </p:nvCxnSpPr>
        <p:spPr>
          <a:xfrm rot="5400000">
            <a:off x="2981507" y="3084038"/>
            <a:ext cx="323706" cy="68900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肘形连接符 51"/>
          <p:cNvCxnSpPr>
            <a:stCxn id="45" idx="2"/>
            <a:endCxn id="47" idx="0"/>
          </p:cNvCxnSpPr>
          <p:nvPr/>
        </p:nvCxnSpPr>
        <p:spPr>
          <a:xfrm rot="16200000" flipH="1">
            <a:off x="3661792" y="3092761"/>
            <a:ext cx="323707" cy="671562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/>
        </p:nvSpPr>
        <p:spPr>
          <a:xfrm>
            <a:off x="3043768" y="4294093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se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58" name="肘形连接符 57"/>
          <p:cNvCxnSpPr>
            <a:stCxn id="47" idx="2"/>
            <a:endCxn id="57" idx="0"/>
          </p:cNvCxnSpPr>
          <p:nvPr/>
        </p:nvCxnSpPr>
        <p:spPr>
          <a:xfrm rot="5400000">
            <a:off x="3657776" y="3792442"/>
            <a:ext cx="323707" cy="679594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 60"/>
          <p:cNvSpPr/>
          <p:nvPr/>
        </p:nvSpPr>
        <p:spPr>
          <a:xfrm>
            <a:off x="2331720" y="4997790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ipads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2" name="肘形连接符 61"/>
          <p:cNvCxnSpPr>
            <a:stCxn id="57" idx="2"/>
            <a:endCxn id="61" idx="0"/>
          </p:cNvCxnSpPr>
          <p:nvPr/>
        </p:nvCxnSpPr>
        <p:spPr>
          <a:xfrm rot="5400000">
            <a:off x="2961955" y="4479912"/>
            <a:ext cx="323707" cy="71204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66"/>
          <p:cNvSpPr/>
          <p:nvPr/>
        </p:nvSpPr>
        <p:spPr>
          <a:xfrm>
            <a:off x="3763848" y="4997790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www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8" name="肘形连接符 67"/>
          <p:cNvCxnSpPr>
            <a:stCxn id="57" idx="2"/>
            <a:endCxn id="67" idx="0"/>
          </p:cNvCxnSpPr>
          <p:nvPr/>
        </p:nvCxnSpPr>
        <p:spPr>
          <a:xfrm rot="16200000" flipH="1">
            <a:off x="3678019" y="4475896"/>
            <a:ext cx="323707" cy="72008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57200" y="1357689"/>
            <a:ext cx="1210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198.41.0.4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92080" y="1345332"/>
            <a:ext cx="1779654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 err="1">
                <a:latin typeface="等线" panose="02010600030101010101" pitchFamily="2" charset="-122"/>
                <a:ea typeface="等线" panose="02010600030101010101" pitchFamily="2" charset="-122"/>
              </a:rPr>
              <a:t>cn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: 202.112.0.44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292080" y="2187779"/>
            <a:ext cx="2209259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edu.cn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: </a:t>
            </a:r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202.112.0.35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292080" y="2894571"/>
            <a:ext cx="2728632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sjtu.edu.cn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: </a:t>
            </a:r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202.120.2.101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8" name="直接箭头连接符 7"/>
          <p:cNvCxnSpPr>
            <a:stCxn id="4" idx="3"/>
            <a:endCxn id="6" idx="1"/>
          </p:cNvCxnSpPr>
          <p:nvPr/>
        </p:nvCxnSpPr>
        <p:spPr>
          <a:xfrm flipV="1">
            <a:off x="2539712" y="1529998"/>
            <a:ext cx="2752368" cy="1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>
            <a:stCxn id="11" idx="3"/>
            <a:endCxn id="27" idx="1"/>
          </p:cNvCxnSpPr>
          <p:nvPr/>
        </p:nvCxnSpPr>
        <p:spPr>
          <a:xfrm>
            <a:off x="3203848" y="2370599"/>
            <a:ext cx="2088232" cy="18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>
            <a:stCxn id="45" idx="3"/>
            <a:endCxn id="29" idx="1"/>
          </p:cNvCxnSpPr>
          <p:nvPr/>
        </p:nvCxnSpPr>
        <p:spPr>
          <a:xfrm>
            <a:off x="3923928" y="3076694"/>
            <a:ext cx="1368152" cy="25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5292080" y="3590395"/>
            <a:ext cx="2871299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se.sjtu.edu.cn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: </a:t>
            </a:r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202.120.40.2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35" name="直接箭头连接符 34"/>
          <p:cNvCxnSpPr>
            <a:stCxn id="47" idx="3"/>
            <a:endCxn id="34" idx="1"/>
          </p:cNvCxnSpPr>
          <p:nvPr/>
        </p:nvCxnSpPr>
        <p:spPr>
          <a:xfrm flipV="1">
            <a:off x="4595490" y="3775061"/>
            <a:ext cx="696590" cy="53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420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DNS Lookup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667584" y="1341248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root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55536" y="2180604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com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331720" y="2180604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cn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6" name="肘形连接符 15"/>
          <p:cNvCxnSpPr>
            <a:stCxn id="4" idx="2"/>
            <a:endCxn id="5" idx="0"/>
          </p:cNvCxnSpPr>
          <p:nvPr/>
        </p:nvCxnSpPr>
        <p:spPr>
          <a:xfrm rot="5400000">
            <a:off x="1517941" y="1594897"/>
            <a:ext cx="459366" cy="712048"/>
          </a:xfrm>
          <a:prstGeom prst="bentConnector3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肘形连接符 31"/>
          <p:cNvCxnSpPr>
            <a:stCxn id="4" idx="2"/>
            <a:endCxn id="11" idx="0"/>
          </p:cNvCxnSpPr>
          <p:nvPr/>
        </p:nvCxnSpPr>
        <p:spPr>
          <a:xfrm rot="16200000" flipH="1">
            <a:off x="2206033" y="1618853"/>
            <a:ext cx="459366" cy="66413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1667584" y="2886699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com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051800" y="2886699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edu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2362792" y="3590395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fudan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723362" y="3590396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sjtu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49" name="肘形连接符 48"/>
          <p:cNvCxnSpPr>
            <a:stCxn id="11" idx="2"/>
            <a:endCxn id="44" idx="0"/>
          </p:cNvCxnSpPr>
          <p:nvPr/>
        </p:nvCxnSpPr>
        <p:spPr>
          <a:xfrm rot="5400000">
            <a:off x="2272664" y="2391578"/>
            <a:ext cx="326105" cy="664136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肘形连接符 49"/>
          <p:cNvCxnSpPr>
            <a:stCxn id="11" idx="2"/>
            <a:endCxn id="45" idx="0"/>
          </p:cNvCxnSpPr>
          <p:nvPr/>
        </p:nvCxnSpPr>
        <p:spPr>
          <a:xfrm rot="16200000" flipH="1">
            <a:off x="2964772" y="2363606"/>
            <a:ext cx="326105" cy="72008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肘形连接符 50"/>
          <p:cNvCxnSpPr>
            <a:stCxn id="45" idx="2"/>
            <a:endCxn id="46" idx="0"/>
          </p:cNvCxnSpPr>
          <p:nvPr/>
        </p:nvCxnSpPr>
        <p:spPr>
          <a:xfrm rot="5400000">
            <a:off x="2981507" y="3084038"/>
            <a:ext cx="323706" cy="68900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肘形连接符 51"/>
          <p:cNvCxnSpPr>
            <a:stCxn id="45" idx="2"/>
            <a:endCxn id="47" idx="0"/>
          </p:cNvCxnSpPr>
          <p:nvPr/>
        </p:nvCxnSpPr>
        <p:spPr>
          <a:xfrm rot="16200000" flipH="1">
            <a:off x="3661792" y="3092761"/>
            <a:ext cx="323707" cy="671562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/>
        </p:nvSpPr>
        <p:spPr>
          <a:xfrm>
            <a:off x="3043768" y="4294093"/>
            <a:ext cx="872128" cy="379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se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58" name="肘形连接符 57"/>
          <p:cNvCxnSpPr>
            <a:stCxn id="47" idx="2"/>
            <a:endCxn id="57" idx="0"/>
          </p:cNvCxnSpPr>
          <p:nvPr/>
        </p:nvCxnSpPr>
        <p:spPr>
          <a:xfrm rot="5400000">
            <a:off x="3657776" y="3792442"/>
            <a:ext cx="323707" cy="679594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 60"/>
          <p:cNvSpPr/>
          <p:nvPr/>
        </p:nvSpPr>
        <p:spPr>
          <a:xfrm>
            <a:off x="2331720" y="4997790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ipads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2" name="肘形连接符 61"/>
          <p:cNvCxnSpPr>
            <a:stCxn id="57" idx="2"/>
            <a:endCxn id="61" idx="0"/>
          </p:cNvCxnSpPr>
          <p:nvPr/>
        </p:nvCxnSpPr>
        <p:spPr>
          <a:xfrm rot="5400000">
            <a:off x="2961955" y="4479912"/>
            <a:ext cx="323707" cy="71204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66"/>
          <p:cNvSpPr/>
          <p:nvPr/>
        </p:nvSpPr>
        <p:spPr>
          <a:xfrm>
            <a:off x="3763848" y="4997790"/>
            <a:ext cx="872128" cy="37999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www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8" name="肘形连接符 67"/>
          <p:cNvCxnSpPr>
            <a:stCxn id="57" idx="2"/>
            <a:endCxn id="67" idx="0"/>
          </p:cNvCxnSpPr>
          <p:nvPr/>
        </p:nvCxnSpPr>
        <p:spPr>
          <a:xfrm rot="16200000" flipH="1">
            <a:off x="3678019" y="4475896"/>
            <a:ext cx="323707" cy="72008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57200" y="1357689"/>
            <a:ext cx="1210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198.41.0.4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92080" y="1345332"/>
            <a:ext cx="1779654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 err="1">
                <a:latin typeface="等线" panose="02010600030101010101" pitchFamily="2" charset="-122"/>
                <a:ea typeface="等线" panose="02010600030101010101" pitchFamily="2" charset="-122"/>
              </a:rPr>
              <a:t>cn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: 202.112.0.44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292080" y="2187779"/>
            <a:ext cx="2209259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edu.cn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: </a:t>
            </a:r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202.112.0.35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292080" y="2894571"/>
            <a:ext cx="2728632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sjtu.edu.cn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: </a:t>
            </a:r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202.120.2.101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8" name="直接箭头连接符 7"/>
          <p:cNvCxnSpPr>
            <a:stCxn id="4" idx="3"/>
            <a:endCxn id="6" idx="1"/>
          </p:cNvCxnSpPr>
          <p:nvPr/>
        </p:nvCxnSpPr>
        <p:spPr>
          <a:xfrm flipV="1">
            <a:off x="2539712" y="1529998"/>
            <a:ext cx="2752368" cy="1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>
            <a:stCxn id="11" idx="3"/>
            <a:endCxn id="27" idx="1"/>
          </p:cNvCxnSpPr>
          <p:nvPr/>
        </p:nvCxnSpPr>
        <p:spPr>
          <a:xfrm>
            <a:off x="3203848" y="2370599"/>
            <a:ext cx="2088232" cy="18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>
            <a:stCxn id="45" idx="3"/>
            <a:endCxn id="29" idx="1"/>
          </p:cNvCxnSpPr>
          <p:nvPr/>
        </p:nvCxnSpPr>
        <p:spPr>
          <a:xfrm>
            <a:off x="3923928" y="3076694"/>
            <a:ext cx="1368152" cy="25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5292080" y="3590395"/>
            <a:ext cx="2993127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se.sjtu.edu.cn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: </a:t>
            </a:r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202.120.2.101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35" name="直接箭头连接符 34"/>
          <p:cNvCxnSpPr>
            <a:stCxn id="47" idx="3"/>
            <a:endCxn id="34" idx="1"/>
          </p:cNvCxnSpPr>
          <p:nvPr/>
        </p:nvCxnSpPr>
        <p:spPr>
          <a:xfrm flipV="1">
            <a:off x="4595490" y="3775061"/>
            <a:ext cx="696590" cy="53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/>
          <p:cNvSpPr/>
          <p:nvPr/>
        </p:nvSpPr>
        <p:spPr>
          <a:xfrm>
            <a:off x="5292080" y="4304750"/>
            <a:ext cx="369364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ipads.se.sjtu.edu.cn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: </a:t>
            </a:r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202.120.40.188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37" name="直接箭头连接符 36"/>
          <p:cNvCxnSpPr>
            <a:stCxn id="57" idx="3"/>
            <a:endCxn id="36" idx="1"/>
          </p:cNvCxnSpPr>
          <p:nvPr/>
        </p:nvCxnSpPr>
        <p:spPr>
          <a:xfrm>
            <a:off x="3915896" y="4484088"/>
            <a:ext cx="1376184" cy="53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678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Context in DNS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 smtClean="0"/>
              <a:t>Names in DNS are </a:t>
            </a:r>
            <a:r>
              <a:rPr lang="en-US" altLang="zh-CN" sz="2400" b="1" dirty="0" smtClean="0">
                <a:solidFill>
                  <a:srgbClr val="0096FF"/>
                </a:solidFill>
              </a:rPr>
              <a:t>global</a:t>
            </a:r>
            <a:r>
              <a:rPr lang="en-US" altLang="zh-CN" sz="2400" dirty="0" smtClean="0"/>
              <a:t> (context-free)</a:t>
            </a:r>
          </a:p>
          <a:p>
            <a:pPr lvl="1"/>
            <a:r>
              <a:rPr lang="en-US" altLang="zh-CN" sz="2000" dirty="0" smtClean="0"/>
              <a:t>A hostname means the same thing everywhere in DNS</a:t>
            </a:r>
          </a:p>
          <a:p>
            <a:r>
              <a:rPr lang="en-US" altLang="zh-CN" sz="2400" dirty="0" smtClean="0"/>
              <a:t>Actually, it should be “ipads.se.sjtu.edu.cn</a:t>
            </a:r>
            <a:r>
              <a:rPr lang="en-US" altLang="zh-CN" sz="2400" dirty="0" smtClean="0">
                <a:solidFill>
                  <a:srgbClr val="FF0000"/>
                </a:solidFill>
              </a:rPr>
              <a:t>.</a:t>
            </a:r>
            <a:r>
              <a:rPr lang="en-US" altLang="zh-CN" sz="2400" dirty="0" smtClean="0"/>
              <a:t>”</a:t>
            </a:r>
          </a:p>
          <a:p>
            <a:pPr lvl="1"/>
            <a:r>
              <a:rPr lang="en-US" altLang="zh-CN" sz="2000" dirty="0" smtClean="0"/>
              <a:t>A hostname is a list of domain names concatenated with dots</a:t>
            </a:r>
          </a:p>
          <a:p>
            <a:pPr lvl="1"/>
            <a:r>
              <a:rPr lang="en-US" altLang="zh-CN" sz="2000" dirty="0" smtClean="0"/>
              <a:t>The root domain is unnamed, i.e., “.” + blank</a:t>
            </a:r>
          </a:p>
        </p:txBody>
      </p:sp>
      <p:cxnSp>
        <p:nvCxnSpPr>
          <p:cNvPr id="5" name="直接箭头连接符 4"/>
          <p:cNvCxnSpPr/>
          <p:nvPr/>
        </p:nvCxnSpPr>
        <p:spPr>
          <a:xfrm flipH="1">
            <a:off x="6444208" y="2713484"/>
            <a:ext cx="360040" cy="0"/>
          </a:xfrm>
          <a:prstGeom prst="straightConnector1">
            <a:avLst/>
          </a:prstGeom>
          <a:ln w="38100">
            <a:solidFill>
              <a:srgbClr val="FF2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089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Fault </a:t>
            </a:r>
            <a:r>
              <a:rPr lang="en-US" altLang="zh-CN" dirty="0" smtClean="0"/>
              <a:t>Tolerant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Each zone can have </a:t>
            </a:r>
            <a:r>
              <a:rPr lang="en-US" altLang="zh-CN" b="1" dirty="0">
                <a:solidFill>
                  <a:srgbClr val="0096FF"/>
                </a:solidFill>
              </a:rPr>
              <a:t>multiple</a:t>
            </a:r>
            <a:r>
              <a:rPr lang="en-US" altLang="zh-CN" dirty="0"/>
              <a:t> name servers</a:t>
            </a:r>
          </a:p>
          <a:p>
            <a:pPr lvl="1"/>
            <a:r>
              <a:rPr lang="en-US" altLang="zh-CN" dirty="0"/>
              <a:t>A </a:t>
            </a:r>
            <a:r>
              <a:rPr lang="en-US" altLang="zh-CN" b="1" dirty="0"/>
              <a:t>delegation</a:t>
            </a:r>
            <a:r>
              <a:rPr lang="en-US" altLang="zh-CN" dirty="0"/>
              <a:t> usually contains a list of name servers</a:t>
            </a:r>
          </a:p>
          <a:p>
            <a:pPr lvl="1"/>
            <a:r>
              <a:rPr lang="en-US" altLang="zh-CN" dirty="0"/>
              <a:t>If one name server is down, the others can be </a:t>
            </a:r>
            <a:r>
              <a:rPr lang="en-US" altLang="zh-CN" dirty="0" smtClean="0"/>
              <a:t>used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41929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Three Enhancements on Look-up Algorithm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 smtClean="0"/>
              <a:t>1. The initial DNS request can go to any name server, not just the root server</a:t>
            </a:r>
          </a:p>
          <a:p>
            <a:pPr lvl="1"/>
            <a:r>
              <a:rPr lang="en-US" altLang="zh-CN" sz="2000" dirty="0" smtClean="0"/>
              <a:t>Even on your own machine: </a:t>
            </a:r>
            <a:r>
              <a:rPr lang="en-US" altLang="zh-CN" sz="2000" dirty="0" smtClean="0">
                <a:solidFill>
                  <a:srgbClr val="0096FF"/>
                </a:solidFill>
              </a:rPr>
              <a:t>/</a:t>
            </a:r>
            <a:r>
              <a:rPr lang="en-US" altLang="zh-CN" sz="2000" dirty="0" err="1" smtClean="0">
                <a:solidFill>
                  <a:srgbClr val="0096FF"/>
                </a:solidFill>
              </a:rPr>
              <a:t>etc</a:t>
            </a:r>
            <a:r>
              <a:rPr lang="en-US" altLang="zh-CN" sz="2000" dirty="0" smtClean="0">
                <a:solidFill>
                  <a:srgbClr val="0096FF"/>
                </a:solidFill>
              </a:rPr>
              <a:t>/hosts</a:t>
            </a:r>
          </a:p>
          <a:p>
            <a:pPr lvl="1"/>
            <a:r>
              <a:rPr lang="en-US" altLang="zh-CN" sz="2000" dirty="0" smtClean="0"/>
              <a:t>You can specific name servers in </a:t>
            </a:r>
            <a:r>
              <a:rPr lang="en-US" altLang="zh-CN" sz="2000" dirty="0" smtClean="0">
                <a:solidFill>
                  <a:srgbClr val="0096FF"/>
                </a:solidFill>
              </a:rPr>
              <a:t>/</a:t>
            </a:r>
            <a:r>
              <a:rPr lang="en-US" altLang="zh-CN" sz="2000" dirty="0" err="1" smtClean="0">
                <a:solidFill>
                  <a:srgbClr val="0096FF"/>
                </a:solidFill>
              </a:rPr>
              <a:t>etc</a:t>
            </a:r>
            <a:r>
              <a:rPr lang="en-US" altLang="zh-CN" sz="2000" dirty="0" smtClean="0">
                <a:solidFill>
                  <a:srgbClr val="0096FF"/>
                </a:solidFill>
              </a:rPr>
              <a:t>/</a:t>
            </a:r>
            <a:r>
              <a:rPr lang="en-US" altLang="zh-CN" sz="2000" dirty="0" err="1" smtClean="0">
                <a:solidFill>
                  <a:srgbClr val="0096FF"/>
                </a:solidFill>
              </a:rPr>
              <a:t>resolv.conf</a:t>
            </a:r>
            <a:endParaRPr lang="en-US" altLang="zh-CN" sz="2000" dirty="0" smtClean="0">
              <a:solidFill>
                <a:srgbClr val="0096FF"/>
              </a:solidFill>
            </a:endParaRPr>
          </a:p>
          <a:p>
            <a:pPr lvl="1"/>
            <a:r>
              <a:rPr lang="en-US" altLang="zh-CN" sz="2000" dirty="0"/>
              <a:t>If no record, just returns address of the root </a:t>
            </a:r>
            <a:r>
              <a:rPr lang="en-US" altLang="zh-CN" sz="2000" dirty="0" smtClean="0"/>
              <a:t>server</a:t>
            </a:r>
          </a:p>
          <a:p>
            <a:pPr lvl="1"/>
            <a:endParaRPr lang="en-US" altLang="zh-CN" sz="2000" dirty="0" smtClean="0"/>
          </a:p>
          <a:p>
            <a:pPr lvl="1"/>
            <a:r>
              <a:rPr lang="en-US" altLang="zh-CN" sz="2000" b="1" dirty="0" smtClean="0">
                <a:solidFill>
                  <a:srgbClr val="C00000"/>
                </a:solidFill>
              </a:rPr>
              <a:t>Q</a:t>
            </a:r>
            <a:r>
              <a:rPr lang="en-US" altLang="zh-CN" sz="2000" dirty="0" smtClean="0">
                <a:solidFill>
                  <a:srgbClr val="C00000"/>
                </a:solidFill>
              </a:rPr>
              <a:t>: what are the benefits?</a:t>
            </a:r>
            <a:endParaRPr lang="en-US" altLang="zh-CN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75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Three Enhancements on Look-up Algorithm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2. Recursion</a:t>
            </a:r>
          </a:p>
          <a:p>
            <a:pPr lvl="1"/>
            <a:r>
              <a:rPr lang="en-US" altLang="zh-CN" sz="2000" dirty="0"/>
              <a:t>A client asks a name server “</a:t>
            </a:r>
            <a:r>
              <a:rPr lang="en-US" altLang="zh-CN" sz="2000" dirty="0">
                <a:solidFill>
                  <a:srgbClr val="0096FF"/>
                </a:solidFill>
              </a:rPr>
              <a:t>www.baidu.com</a:t>
            </a:r>
            <a:r>
              <a:rPr lang="en-US" altLang="zh-CN" sz="2000" dirty="0"/>
              <a:t>”</a:t>
            </a:r>
          </a:p>
          <a:p>
            <a:pPr lvl="1"/>
            <a:r>
              <a:rPr lang="en-US" altLang="zh-CN" sz="2000" dirty="0"/>
              <a:t>The name server </a:t>
            </a:r>
            <a:r>
              <a:rPr lang="en-US" altLang="zh-CN" sz="2000" b="1" dirty="0"/>
              <a:t>does all the lookup </a:t>
            </a:r>
            <a:r>
              <a:rPr lang="en-US" altLang="zh-CN" sz="2000" dirty="0"/>
              <a:t>through the tree and return the IP of </a:t>
            </a:r>
            <a:r>
              <a:rPr lang="en-US" altLang="zh-CN" sz="2000" dirty="0" smtClean="0">
                <a:solidFill>
                  <a:srgbClr val="0096FF"/>
                </a:solidFill>
              </a:rPr>
              <a:t>Baidu</a:t>
            </a:r>
            <a:r>
              <a:rPr lang="en-US" altLang="zh-CN" sz="2000" dirty="0" smtClean="0"/>
              <a:t> </a:t>
            </a:r>
            <a:r>
              <a:rPr lang="en-US" altLang="zh-CN" sz="2000" dirty="0"/>
              <a:t>to the </a:t>
            </a:r>
            <a:r>
              <a:rPr lang="en-US" altLang="zh-CN" sz="2000" dirty="0" smtClean="0"/>
              <a:t>client</a:t>
            </a:r>
          </a:p>
          <a:p>
            <a:pPr lvl="1"/>
            <a:r>
              <a:rPr lang="en-US" altLang="zh-CN" sz="2000" dirty="0" smtClean="0"/>
              <a:t>Usually, </a:t>
            </a:r>
            <a:r>
              <a:rPr lang="en-US" altLang="zh-CN" sz="2000" dirty="0"/>
              <a:t>a name server has a better network </a:t>
            </a:r>
            <a:r>
              <a:rPr lang="en-US" altLang="zh-CN" sz="2000" dirty="0" smtClean="0"/>
              <a:t>connection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77014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DNS </a:t>
            </a:r>
            <a:r>
              <a:rPr lang="en-US" altLang="zh-CN" dirty="0" smtClean="0"/>
              <a:t>Request </a:t>
            </a:r>
            <a:r>
              <a:rPr lang="en-US" altLang="zh-CN" dirty="0"/>
              <a:t>P</a:t>
            </a:r>
            <a:r>
              <a:rPr lang="en-US" altLang="zh-CN" dirty="0" smtClean="0"/>
              <a:t>rocess</a:t>
            </a:r>
            <a:endParaRPr lang="en-US" altLang="zh-CN" dirty="0"/>
          </a:p>
        </p:txBody>
      </p:sp>
      <p:sp>
        <p:nvSpPr>
          <p:cNvPr id="4710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619100" indent="-238115"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952462" indent="-190492"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333447" indent="-190492"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1714431" indent="-190492"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095416" indent="-190492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476401" indent="-190492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2857386" indent="-190492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238370" indent="-190492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C5436175-DB4E-6C42-A46C-275E7B7B1F66}" type="slidenum">
              <a:rPr lang="zh-CN" altLang="en-US" sz="1167" b="0">
                <a:latin typeface="Calibri" charset="0"/>
                <a:ea typeface="Adobe 楷体 Std R" charset="0"/>
                <a:cs typeface="Adobe 楷体 Std R" charset="0"/>
              </a:rPr>
              <a:pPr/>
              <a:t>26</a:t>
            </a:fld>
            <a:endParaRPr lang="en-US" altLang="zh-CN" sz="1167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272084" y="4254500"/>
            <a:ext cx="2730500" cy="698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1500" dirty="0">
                <a:solidFill>
                  <a:schemeClr val="tx1"/>
                </a:solidFill>
                <a:latin typeface="Myriad Pro SemiCond" panose="020B0503030403020204" pitchFamily="34" charset="0"/>
                <a:ea typeface="宋体" pitchFamily="2" charset="-122"/>
              </a:rPr>
              <a:t>Name client</a:t>
            </a:r>
          </a:p>
        </p:txBody>
      </p:sp>
      <p:cxnSp>
        <p:nvCxnSpPr>
          <p:cNvPr id="47108" name="Straight Arrow Connector 12"/>
          <p:cNvCxnSpPr>
            <a:cxnSpLocks noChangeShapeType="1"/>
          </p:cNvCxnSpPr>
          <p:nvPr/>
        </p:nvCxnSpPr>
        <p:spPr bwMode="auto">
          <a:xfrm flipV="1">
            <a:off x="1462584" y="2349500"/>
            <a:ext cx="0" cy="1905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09" name="Straight Arrow Connector 13"/>
          <p:cNvCxnSpPr>
            <a:cxnSpLocks noChangeShapeType="1"/>
          </p:cNvCxnSpPr>
          <p:nvPr/>
        </p:nvCxnSpPr>
        <p:spPr bwMode="auto">
          <a:xfrm>
            <a:off x="1716584" y="2413000"/>
            <a:ext cx="0" cy="1841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10" name="Straight Arrow Connector 16"/>
          <p:cNvCxnSpPr>
            <a:cxnSpLocks noChangeShapeType="1"/>
          </p:cNvCxnSpPr>
          <p:nvPr/>
        </p:nvCxnSpPr>
        <p:spPr bwMode="auto">
          <a:xfrm flipV="1">
            <a:off x="2351584" y="2984500"/>
            <a:ext cx="0" cy="1270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11" name="Straight Arrow Connector 22"/>
          <p:cNvCxnSpPr>
            <a:cxnSpLocks noChangeShapeType="1"/>
          </p:cNvCxnSpPr>
          <p:nvPr/>
        </p:nvCxnSpPr>
        <p:spPr bwMode="auto">
          <a:xfrm>
            <a:off x="2605584" y="3048000"/>
            <a:ext cx="0" cy="1206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12" name="Straight Arrow Connector 25"/>
          <p:cNvCxnSpPr>
            <a:cxnSpLocks noChangeShapeType="1"/>
          </p:cNvCxnSpPr>
          <p:nvPr/>
        </p:nvCxnSpPr>
        <p:spPr bwMode="auto">
          <a:xfrm flipV="1">
            <a:off x="3304084" y="3556000"/>
            <a:ext cx="0" cy="698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13" name="Straight Arrow Connector 27"/>
          <p:cNvCxnSpPr>
            <a:cxnSpLocks noChangeShapeType="1"/>
          </p:cNvCxnSpPr>
          <p:nvPr/>
        </p:nvCxnSpPr>
        <p:spPr bwMode="auto">
          <a:xfrm>
            <a:off x="3558084" y="3619500"/>
            <a:ext cx="0" cy="635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1" name="Rectangle 30"/>
          <p:cNvSpPr/>
          <p:nvPr/>
        </p:nvSpPr>
        <p:spPr bwMode="auto">
          <a:xfrm>
            <a:off x="5222866" y="4254500"/>
            <a:ext cx="2730500" cy="698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1500" dirty="0">
                <a:solidFill>
                  <a:schemeClr val="tx1"/>
                </a:solidFill>
                <a:latin typeface="Myriad Pro SemiCond" panose="020B0503030403020204" pitchFamily="34" charset="0"/>
                <a:ea typeface="宋体" pitchFamily="2" charset="-122"/>
              </a:rPr>
              <a:t>Name client</a:t>
            </a:r>
          </a:p>
        </p:txBody>
      </p:sp>
      <p:sp>
        <p:nvSpPr>
          <p:cNvPr id="32" name="Oval 31"/>
          <p:cNvSpPr/>
          <p:nvPr/>
        </p:nvSpPr>
        <p:spPr bwMode="auto">
          <a:xfrm>
            <a:off x="5159366" y="1397000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500">
              <a:solidFill>
                <a:srgbClr val="000000"/>
              </a:solidFill>
              <a:latin typeface="Myriad Pro SemiCond" panose="020B0503030403020204" pitchFamily="34" charset="0"/>
              <a:ea typeface="宋体" charset="0"/>
              <a:cs typeface="宋体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048366" y="2032000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333">
              <a:solidFill>
                <a:srgbClr val="000000"/>
              </a:solidFill>
              <a:latin typeface="Myriad Pro SemiCond" panose="020B0503030403020204" pitchFamily="34" charset="0"/>
              <a:ea typeface="宋体" charset="0"/>
              <a:cs typeface="宋体" charset="0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000866" y="2603500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167">
              <a:solidFill>
                <a:srgbClr val="000000"/>
              </a:solidFill>
              <a:latin typeface="Myriad Pro SemiCond" panose="020B0503030403020204" pitchFamily="34" charset="0"/>
              <a:ea typeface="宋体" charset="0"/>
              <a:cs typeface="宋体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783908" y="2866761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Myriad Pro SemiCond" panose="020B0503030403020204" pitchFamily="34" charset="0"/>
              </a:rPr>
              <a:t>ns.iss.edu</a:t>
            </a:r>
            <a:endParaRPr lang="en-US" sz="1500" dirty="0">
              <a:latin typeface="Myriad Pro SemiCond" panose="020B0503030403020204" pitchFamily="34" charset="0"/>
            </a:endParaRPr>
          </a:p>
        </p:txBody>
      </p:sp>
      <p:cxnSp>
        <p:nvCxnSpPr>
          <p:cNvPr id="47119" name="Straight Arrow Connector 35"/>
          <p:cNvCxnSpPr>
            <a:cxnSpLocks noChangeShapeType="1"/>
          </p:cNvCxnSpPr>
          <p:nvPr/>
        </p:nvCxnSpPr>
        <p:spPr bwMode="auto">
          <a:xfrm flipV="1">
            <a:off x="5413366" y="2349500"/>
            <a:ext cx="0" cy="1905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20" name="Straight Arrow Connector 36"/>
          <p:cNvCxnSpPr>
            <a:cxnSpLocks noChangeShapeType="1"/>
          </p:cNvCxnSpPr>
          <p:nvPr/>
        </p:nvCxnSpPr>
        <p:spPr bwMode="auto">
          <a:xfrm>
            <a:off x="5577408" y="2413000"/>
            <a:ext cx="0" cy="1841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21" name="Curved Connector 43"/>
          <p:cNvCxnSpPr>
            <a:cxnSpLocks noChangeShapeType="1"/>
            <a:stCxn id="32" idx="7"/>
            <a:endCxn id="33" idx="0"/>
          </p:cNvCxnSpPr>
          <p:nvPr/>
        </p:nvCxnSpPr>
        <p:spPr bwMode="auto">
          <a:xfrm rot="16200000" flipH="1">
            <a:off x="6048367" y="1524000"/>
            <a:ext cx="486833" cy="529167"/>
          </a:xfrm>
          <a:prstGeom prst="curvedConnector3">
            <a:avLst>
              <a:gd name="adj1" fmla="val -17181"/>
            </a:avLst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22" name="Curved Connector 45"/>
          <p:cNvCxnSpPr>
            <a:cxnSpLocks noChangeShapeType="1"/>
            <a:stCxn id="33" idx="7"/>
            <a:endCxn id="34" idx="0"/>
          </p:cNvCxnSpPr>
          <p:nvPr/>
        </p:nvCxnSpPr>
        <p:spPr bwMode="auto">
          <a:xfrm rot="16200000" flipH="1">
            <a:off x="7000867" y="2095500"/>
            <a:ext cx="423333" cy="592667"/>
          </a:xfrm>
          <a:prstGeom prst="curvedConnector3">
            <a:avLst>
              <a:gd name="adj1" fmla="val -26019"/>
            </a:avLst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23" name="Curved Connector 49"/>
          <p:cNvCxnSpPr>
            <a:cxnSpLocks noChangeShapeType="1"/>
            <a:stCxn id="34" idx="3"/>
            <a:endCxn id="33" idx="4"/>
          </p:cNvCxnSpPr>
          <p:nvPr/>
        </p:nvCxnSpPr>
        <p:spPr bwMode="auto">
          <a:xfrm rot="5400000" flipH="1">
            <a:off x="6641033" y="2963333"/>
            <a:ext cx="423333" cy="592667"/>
          </a:xfrm>
          <a:prstGeom prst="curvedConnector3">
            <a:avLst>
              <a:gd name="adj1" fmla="val -11412"/>
            </a:avLst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7124" name="Curved Connector 53"/>
          <p:cNvCxnSpPr>
            <a:cxnSpLocks noChangeShapeType="1"/>
            <a:stCxn id="33" idx="3"/>
            <a:endCxn id="32" idx="4"/>
          </p:cNvCxnSpPr>
          <p:nvPr/>
        </p:nvCxnSpPr>
        <p:spPr bwMode="auto">
          <a:xfrm rot="5400000" flipH="1">
            <a:off x="5688533" y="2391833"/>
            <a:ext cx="486833" cy="529167"/>
          </a:xfrm>
          <a:prstGeom prst="curvedConnector3">
            <a:avLst>
              <a:gd name="adj1" fmla="val -4481"/>
            </a:avLst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1" name="TextBox 60"/>
          <p:cNvSpPr txBox="1"/>
          <p:nvPr/>
        </p:nvSpPr>
        <p:spPr>
          <a:xfrm>
            <a:off x="827584" y="3679032"/>
            <a:ext cx="889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Myriad Pro SemiCond" panose="020B0503030403020204" pitchFamily="34" charset="0"/>
              </a:rPr>
              <a:t>ginger.</a:t>
            </a:r>
          </a:p>
          <a:p>
            <a:pPr algn="ctr">
              <a:defRPr/>
            </a:pPr>
            <a:r>
              <a:rPr lang="en-US" sz="1000" dirty="0" err="1">
                <a:latin typeface="Myriad Pro SemiCond" panose="020B0503030403020204" pitchFamily="34" charset="0"/>
              </a:rPr>
              <a:t>Scholar.edu</a:t>
            </a:r>
            <a:endParaRPr lang="en-US" sz="1000" dirty="0">
              <a:latin typeface="Myriad Pro SemiCond" panose="020B0503030403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399084" y="2857501"/>
            <a:ext cx="889000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Myriad Pro SemiCond" panose="020B0503030403020204" pitchFamily="34" charset="0"/>
              </a:rPr>
              <a:t>NS: for </a:t>
            </a:r>
            <a:r>
              <a:rPr lang="en-US" sz="1000" dirty="0" err="1">
                <a:latin typeface="Myriad Pro SemiCond" panose="020B0503030403020204" pitchFamily="34" charset="0"/>
              </a:rPr>
              <a:t>edu</a:t>
            </a:r>
            <a:endParaRPr lang="en-US" sz="1000" dirty="0">
              <a:latin typeface="Myriad Pro SemiCond" panose="020B050303040302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224584" y="3234532"/>
            <a:ext cx="889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Myriad Pro SemiCond" panose="020B0503030403020204" pitchFamily="34" charset="0"/>
              </a:rPr>
              <a:t>NS: for </a:t>
            </a:r>
          </a:p>
          <a:p>
            <a:pPr algn="ctr">
              <a:defRPr/>
            </a:pPr>
            <a:r>
              <a:rPr lang="en-US" sz="1000" dirty="0" err="1">
                <a:latin typeface="Myriad Pro SemiCond" panose="020B0503030403020204" pitchFamily="34" charset="0"/>
              </a:rPr>
              <a:t>Scholarly.edu</a:t>
            </a:r>
            <a:endParaRPr lang="en-US" sz="1000" dirty="0">
              <a:latin typeface="Myriad Pro SemiCond" panose="020B050303040302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494584" y="3683000"/>
            <a:ext cx="889000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Myriad Pro SemiCond" panose="020B0503030403020204" pitchFamily="34" charset="0"/>
              </a:rPr>
              <a:t>AP: for </a:t>
            </a:r>
          </a:p>
          <a:p>
            <a:pPr algn="ctr">
              <a:defRPr/>
            </a:pPr>
            <a:r>
              <a:rPr lang="en-US" sz="1000" dirty="0" err="1">
                <a:latin typeface="Myriad Pro SemiCond" panose="020B0503030403020204" pitchFamily="34" charset="0"/>
              </a:rPr>
              <a:t>ginger.Scholar.edu</a:t>
            </a:r>
            <a:endParaRPr lang="en-US" sz="1000" dirty="0">
              <a:latin typeface="Myriad Pro SemiCond" panose="020B0503030403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716584" y="3683000"/>
            <a:ext cx="889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Myriad Pro SemiCond" panose="020B0503030403020204" pitchFamily="34" charset="0"/>
              </a:rPr>
              <a:t>ginger.</a:t>
            </a:r>
          </a:p>
          <a:p>
            <a:pPr algn="ctr">
              <a:defRPr/>
            </a:pPr>
            <a:r>
              <a:rPr lang="en-US" sz="1000" dirty="0" err="1">
                <a:latin typeface="Myriad Pro SemiCond" panose="020B0503030403020204" pitchFamily="34" charset="0"/>
              </a:rPr>
              <a:t>Scholar.edu</a:t>
            </a:r>
            <a:endParaRPr lang="en-US" sz="1000" dirty="0">
              <a:latin typeface="Myriad Pro SemiCond" panose="020B0503030403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669084" y="3683000"/>
            <a:ext cx="889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Myriad Pro SemiCond" panose="020B0503030403020204" pitchFamily="34" charset="0"/>
              </a:rPr>
              <a:t>ginger.</a:t>
            </a:r>
          </a:p>
          <a:p>
            <a:pPr algn="ctr">
              <a:defRPr/>
            </a:pPr>
            <a:r>
              <a:rPr lang="en-US" sz="1000" dirty="0" err="1">
                <a:latin typeface="Myriad Pro SemiCond" panose="020B0503030403020204" pitchFamily="34" charset="0"/>
              </a:rPr>
              <a:t>Scholar.edu</a:t>
            </a:r>
            <a:endParaRPr lang="en-US" sz="1000" dirty="0">
              <a:latin typeface="Myriad Pro SemiCond" panose="020B0503030403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831408" y="2349501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Myriad Pro SemiCond" panose="020B0503030403020204" pitchFamily="34" charset="0"/>
              </a:rPr>
              <a:t>names.edu</a:t>
            </a:r>
            <a:endParaRPr lang="en-US" sz="1500" dirty="0">
              <a:latin typeface="Myriad Pro SemiCond" panose="020B0503030403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932040" y="1714501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Myriad Pro SemiCond" panose="020B0503030403020204" pitchFamily="34" charset="0"/>
              </a:rPr>
              <a:t>a.root.net</a:t>
            </a:r>
            <a:endParaRPr lang="en-US" sz="1500" dirty="0">
              <a:latin typeface="Myriad Pro SemiCond" panose="020B0503030403020204" pitchFamily="34" charset="0"/>
            </a:endParaRPr>
          </a:p>
        </p:txBody>
      </p:sp>
      <p:sp>
        <p:nvSpPr>
          <p:cNvPr id="72" name="Oval 71"/>
          <p:cNvSpPr/>
          <p:nvPr/>
        </p:nvSpPr>
        <p:spPr bwMode="auto">
          <a:xfrm>
            <a:off x="1208584" y="1359958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500">
              <a:solidFill>
                <a:srgbClr val="000000"/>
              </a:solidFill>
              <a:latin typeface="Myriad Pro SemiCond" panose="020B0503030403020204" pitchFamily="34" charset="0"/>
              <a:ea typeface="宋体" charset="0"/>
              <a:cs typeface="宋体" charset="0"/>
            </a:endParaRPr>
          </a:p>
        </p:txBody>
      </p:sp>
      <p:sp>
        <p:nvSpPr>
          <p:cNvPr id="73" name="Oval 72"/>
          <p:cNvSpPr/>
          <p:nvPr/>
        </p:nvSpPr>
        <p:spPr bwMode="auto">
          <a:xfrm>
            <a:off x="2097584" y="1994958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333">
              <a:solidFill>
                <a:srgbClr val="000000"/>
              </a:solidFill>
              <a:latin typeface="Myriad Pro SemiCond" panose="020B0503030403020204" pitchFamily="34" charset="0"/>
              <a:ea typeface="宋体" charset="0"/>
              <a:cs typeface="宋体" charset="0"/>
            </a:endParaRPr>
          </a:p>
        </p:txBody>
      </p:sp>
      <p:sp>
        <p:nvSpPr>
          <p:cNvPr id="74" name="Oval 73"/>
          <p:cNvSpPr/>
          <p:nvPr/>
        </p:nvSpPr>
        <p:spPr bwMode="auto">
          <a:xfrm>
            <a:off x="3050084" y="2566458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167">
              <a:solidFill>
                <a:srgbClr val="000000"/>
              </a:solidFill>
              <a:latin typeface="Myriad Pro SemiCond" panose="020B0503030403020204" pitchFamily="34" charset="0"/>
              <a:ea typeface="宋体" charset="0"/>
              <a:cs typeface="宋体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833126" y="2829720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Myriad Pro SemiCond" panose="020B0503030403020204" pitchFamily="34" charset="0"/>
              </a:rPr>
              <a:t>ns.iss.edu</a:t>
            </a:r>
            <a:endParaRPr lang="en-US" sz="1500" dirty="0">
              <a:latin typeface="Myriad Pro SemiCond" panose="020B0503030403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880626" y="2312459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Myriad Pro SemiCond" panose="020B0503030403020204" pitchFamily="34" charset="0"/>
              </a:rPr>
              <a:t>names.edu</a:t>
            </a:r>
            <a:endParaRPr lang="en-US" sz="1500" dirty="0">
              <a:latin typeface="Myriad Pro SemiCond" panose="020B0503030403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991626" y="1677459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Myriad Pro SemiCond" panose="020B0503030403020204" pitchFamily="34" charset="0"/>
              </a:rPr>
              <a:t>a.root.net</a:t>
            </a:r>
            <a:endParaRPr lang="en-US" sz="1500" dirty="0">
              <a:latin typeface="Myriad Pro SemiCond" panose="020B0503030403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074774" y="5152402"/>
            <a:ext cx="1213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Recursion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907704" y="5152402"/>
            <a:ext cx="17780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Non-Recursion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7350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7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/>
      <p:bldP spid="69" grpId="0"/>
      <p:bldP spid="7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Three Enhancements on Look-up Algorithm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260303"/>
          </a:xfrm>
        </p:spPr>
        <p:txBody>
          <a:bodyPr>
            <a:normAutofit/>
          </a:bodyPr>
          <a:lstStyle/>
          <a:p>
            <a:r>
              <a:rPr lang="en-US" altLang="zh-CN" sz="2400" dirty="0" smtClean="0"/>
              <a:t>3. Caching</a:t>
            </a:r>
          </a:p>
          <a:p>
            <a:pPr lvl="1"/>
            <a:r>
              <a:rPr lang="en-US" altLang="zh-CN" sz="2000" dirty="0" smtClean="0"/>
              <a:t>DNS clients and name servers keep a cache of names</a:t>
            </a:r>
          </a:p>
          <a:p>
            <a:pPr lvl="2"/>
            <a:r>
              <a:rPr lang="en-US" altLang="zh-CN" sz="1800" dirty="0" smtClean="0"/>
              <a:t>Your browser will not do two look-ups for one address</a:t>
            </a:r>
          </a:p>
          <a:p>
            <a:pPr lvl="1"/>
            <a:r>
              <a:rPr lang="en-US" altLang="zh-CN" sz="2000" dirty="0" smtClean="0"/>
              <a:t>Cache has expire time limit</a:t>
            </a:r>
          </a:p>
          <a:p>
            <a:pPr lvl="2"/>
            <a:r>
              <a:rPr lang="en-US" altLang="zh-CN" sz="1800" dirty="0" smtClean="0"/>
              <a:t>Controlled by a time-to-live parameter in the response itself</a:t>
            </a:r>
          </a:p>
          <a:p>
            <a:pPr lvl="2"/>
            <a:r>
              <a:rPr lang="en-US" altLang="zh-CN" sz="1800" dirty="0" smtClean="0"/>
              <a:t>E.g., SJTU sets the TTL of </a:t>
            </a:r>
            <a:r>
              <a:rPr lang="en-US" altLang="zh-CN" sz="1800" dirty="0" err="1" smtClean="0">
                <a:solidFill>
                  <a:srgbClr val="0096FF"/>
                </a:solidFill>
              </a:rPr>
              <a:t>www.sjtu.edu.cn</a:t>
            </a:r>
            <a:r>
              <a:rPr lang="zh-CN" altLang="en-US" sz="1800" dirty="0" smtClean="0">
                <a:solidFill>
                  <a:srgbClr val="0096FF"/>
                </a:solidFill>
              </a:rPr>
              <a:t> </a:t>
            </a:r>
            <a:r>
              <a:rPr lang="en-US" altLang="zh-CN" sz="1800" dirty="0"/>
              <a:t>to</a:t>
            </a:r>
            <a:r>
              <a:rPr lang="zh-CN" altLang="en-US" sz="1800" dirty="0"/>
              <a:t> </a:t>
            </a:r>
            <a:r>
              <a:rPr lang="en-US" altLang="zh-CN" sz="1800" dirty="0"/>
              <a:t>24h</a:t>
            </a:r>
          </a:p>
          <a:p>
            <a:pPr lvl="1"/>
            <a:r>
              <a:rPr lang="en-US" altLang="zh-CN" sz="2000" dirty="0" smtClean="0"/>
              <a:t>TTL (Time To Live)</a:t>
            </a:r>
          </a:p>
          <a:p>
            <a:pPr lvl="2"/>
            <a:r>
              <a:rPr lang="en-US" altLang="zh-CN" sz="1800" dirty="0" smtClean="0"/>
              <a:t>Long TTL VS. short TTL</a:t>
            </a:r>
          </a:p>
          <a:p>
            <a:pPr lvl="2"/>
            <a:r>
              <a:rPr lang="en-US" altLang="zh-CN" sz="1800" b="1" dirty="0" smtClean="0">
                <a:solidFill>
                  <a:srgbClr val="C00000"/>
                </a:solidFill>
              </a:rPr>
              <a:t>Q:</a:t>
            </a:r>
            <a:r>
              <a:rPr lang="en-US" altLang="zh-CN" sz="1800" dirty="0" smtClean="0">
                <a:solidFill>
                  <a:srgbClr val="C00000"/>
                </a:solidFill>
              </a:rPr>
              <a:t> what are the tradeoffs?</a:t>
            </a:r>
            <a:endParaRPr lang="zh-CN" altLang="en-US" sz="1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07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Combine These Enhancements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 smtClean="0"/>
              <a:t>If</a:t>
            </a:r>
          </a:p>
          <a:p>
            <a:pPr lvl="1"/>
            <a:r>
              <a:rPr lang="en-US" altLang="zh-CN" sz="2000" dirty="0" smtClean="0"/>
              <a:t>Many </a:t>
            </a:r>
            <a:r>
              <a:rPr lang="en-US" altLang="zh-CN" sz="2000" dirty="0"/>
              <a:t>machines at </a:t>
            </a:r>
            <a:r>
              <a:rPr lang="en-US" altLang="zh-CN" sz="2000" dirty="0" smtClean="0"/>
              <a:t>SJTU use </a:t>
            </a:r>
            <a:r>
              <a:rPr lang="en-US" altLang="zh-CN" sz="2000" dirty="0"/>
              <a:t>the </a:t>
            </a:r>
            <a:r>
              <a:rPr lang="en-US" altLang="zh-CN" sz="2000" dirty="0" smtClean="0"/>
              <a:t>SJTU name server </a:t>
            </a:r>
            <a:r>
              <a:rPr lang="en-US" altLang="zh-CN" sz="2000" dirty="0"/>
              <a:t>for </a:t>
            </a:r>
            <a:r>
              <a:rPr lang="en-US" altLang="zh-CN" sz="2000" dirty="0" smtClean="0"/>
              <a:t>their initial </a:t>
            </a:r>
            <a:r>
              <a:rPr lang="en-US" altLang="zh-CN" sz="2000" dirty="0"/>
              <a:t>DNS </a:t>
            </a:r>
            <a:r>
              <a:rPr lang="en-US" altLang="zh-CN" sz="2000" dirty="0" smtClean="0"/>
              <a:t>query</a:t>
            </a:r>
          </a:p>
          <a:p>
            <a:pPr lvl="1"/>
            <a:r>
              <a:rPr lang="en-US" altLang="zh-CN" sz="2000" dirty="0" smtClean="0"/>
              <a:t>The name server offers recursive querying and caching</a:t>
            </a:r>
          </a:p>
          <a:p>
            <a:r>
              <a:rPr lang="en-US" altLang="zh-CN" sz="2400" dirty="0" smtClean="0"/>
              <a:t>Then</a:t>
            </a:r>
          </a:p>
          <a:p>
            <a:pPr lvl="1"/>
            <a:r>
              <a:rPr lang="en-US" altLang="zh-CN" sz="2000" dirty="0" smtClean="0"/>
              <a:t>The name server’s cache will holding many bindings</a:t>
            </a:r>
          </a:p>
          <a:p>
            <a:pPr lvl="1"/>
            <a:r>
              <a:rPr lang="en-US" altLang="zh-CN" sz="2000" dirty="0" smtClean="0"/>
              <a:t>Performance benefits from this large cache</a:t>
            </a:r>
          </a:p>
          <a:p>
            <a:pPr lvl="1"/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64262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Other </a:t>
            </a:r>
            <a:r>
              <a:rPr lang="en-US" altLang="zh-CN" dirty="0" smtClean="0"/>
              <a:t>Features </a:t>
            </a:r>
            <a:r>
              <a:rPr lang="en-US" altLang="zh-CN" dirty="0"/>
              <a:t>of DNS</a:t>
            </a:r>
          </a:p>
        </p:txBody>
      </p:sp>
      <p:sp>
        <p:nvSpPr>
          <p:cNvPr id="51202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400" dirty="0"/>
              <a:t>At least two identical replica servers</a:t>
            </a:r>
          </a:p>
          <a:p>
            <a:pPr lvl="1"/>
            <a:r>
              <a:rPr lang="en-US" altLang="zh-CN" sz="2000" b="1" dirty="0"/>
              <a:t>80 replicas </a:t>
            </a:r>
            <a:r>
              <a:rPr lang="en-US" altLang="zh-CN" sz="2000" dirty="0"/>
              <a:t>of the root name server in 2008</a:t>
            </a:r>
          </a:p>
          <a:p>
            <a:pPr lvl="1"/>
            <a:r>
              <a:rPr lang="en-US" altLang="zh-CN" sz="2000" dirty="0"/>
              <a:t>Replicas are placed separated around the world</a:t>
            </a:r>
          </a:p>
          <a:p>
            <a:r>
              <a:rPr lang="en-US" altLang="zh-CN" sz="2400" dirty="0"/>
              <a:t>Organization</a:t>
            </a:r>
            <a:r>
              <a:rPr lang="en-US" sz="2400" dirty="0"/>
              <a:t>’</a:t>
            </a:r>
            <a:r>
              <a:rPr lang="en-US" altLang="zh-CN" sz="2400" dirty="0"/>
              <a:t>s name server </a:t>
            </a:r>
            <a:r>
              <a:rPr lang="en-US" altLang="zh-CN" sz="2400" dirty="0" smtClean="0"/>
              <a:t>(e.g., SJTU)</a:t>
            </a:r>
            <a:endParaRPr lang="en-US" altLang="zh-CN" sz="2400" dirty="0"/>
          </a:p>
          <a:p>
            <a:pPr lvl="1"/>
            <a:r>
              <a:rPr lang="en-US" altLang="zh-CN" sz="2000" b="1" dirty="0"/>
              <a:t>Several replicas </a:t>
            </a:r>
            <a:r>
              <a:rPr lang="en-US" altLang="zh-CN" sz="2000" dirty="0"/>
              <a:t>in campus</a:t>
            </a:r>
          </a:p>
          <a:p>
            <a:pPr lvl="2"/>
            <a:r>
              <a:rPr lang="en-US" altLang="zh-CN" sz="1800" dirty="0"/>
              <a:t>To enable communications within the organization</a:t>
            </a:r>
          </a:p>
          <a:p>
            <a:pPr lvl="1"/>
            <a:r>
              <a:rPr lang="en-US" altLang="zh-CN" sz="2000" dirty="0"/>
              <a:t>At least one </a:t>
            </a:r>
            <a:r>
              <a:rPr lang="en-US" altLang="zh-CN" sz="2000" b="1" dirty="0"/>
              <a:t>out of the campus</a:t>
            </a:r>
          </a:p>
          <a:p>
            <a:pPr lvl="2"/>
            <a:r>
              <a:rPr lang="en-US" altLang="zh-CN" sz="1800" dirty="0"/>
              <a:t>To validate the address for outside </a:t>
            </a:r>
            <a:r>
              <a:rPr lang="en-US" altLang="zh-CN" sz="1800" dirty="0" smtClean="0"/>
              <a:t>world</a:t>
            </a:r>
            <a:endParaRPr lang="en-US" altLang="zh-CN" sz="1800" dirty="0"/>
          </a:p>
        </p:txBody>
      </p:sp>
      <p:sp>
        <p:nvSpPr>
          <p:cNvPr id="5120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619100" indent="-238115"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952462" indent="-190492"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333447" indent="-190492"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1714431" indent="-190492" eaLnBrk="0" hangingPunct="0"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095416" indent="-190492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476401" indent="-190492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2857386" indent="-190492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238370" indent="-190492" eaLnBrk="0" fontAlgn="base" hangingPunct="0">
              <a:spcBef>
                <a:spcPct val="0"/>
              </a:spcBef>
              <a:spcAft>
                <a:spcPct val="0"/>
              </a:spcAft>
              <a:defRPr sz="1667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48377769-54C6-CF41-8CCD-66B1B3C9B982}" type="slidenum">
              <a:rPr lang="zh-CN" altLang="en-US" sz="1167" b="0">
                <a:latin typeface="Calibri" charset="0"/>
                <a:ea typeface="Adobe 楷体 Std R" charset="0"/>
                <a:cs typeface="Adobe 楷体 Std R" charset="0"/>
              </a:rPr>
              <a:pPr/>
              <a:t>29</a:t>
            </a:fld>
            <a:endParaRPr lang="en-US" altLang="zh-CN" sz="1167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12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Name </a:t>
            </a:r>
            <a:r>
              <a:rPr lang="en-US" altLang="zh-CN" dirty="0" smtClean="0"/>
              <a:t>Discovery </a:t>
            </a:r>
            <a:r>
              <a:rPr lang="en-US" altLang="zh-CN" dirty="0"/>
              <a:t>in </a:t>
            </a:r>
            <a:r>
              <a:rPr lang="en-US" altLang="zh-CN" dirty="0" smtClean="0"/>
              <a:t>DNS</a:t>
            </a:r>
            <a:r>
              <a:rPr lang="zh-CN" altLang="en-US" dirty="0" smtClean="0"/>
              <a:t> </a:t>
            </a:r>
            <a:r>
              <a:rPr lang="en-US" altLang="zh-CN" dirty="0" smtClean="0"/>
              <a:t>(at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first</a:t>
            </a:r>
            <a:r>
              <a:rPr lang="zh-CN" altLang="en-US" dirty="0" smtClean="0"/>
              <a:t> </a:t>
            </a:r>
            <a:r>
              <a:rPr lang="en-US" altLang="zh-CN" dirty="0" smtClean="0"/>
              <a:t>place)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A client must discover the name of a nearby name server</a:t>
            </a:r>
          </a:p>
          <a:p>
            <a:pPr lvl="1"/>
            <a:r>
              <a:rPr lang="en-US" altLang="zh-CN" sz="2000" dirty="0"/>
              <a:t>Name discovery broadcast to ISP at first time</a:t>
            </a:r>
          </a:p>
          <a:p>
            <a:pPr lvl="1"/>
            <a:r>
              <a:rPr lang="en-US" altLang="zh-CN" sz="2000" dirty="0"/>
              <a:t>Ask network manager</a:t>
            </a:r>
          </a:p>
          <a:p>
            <a:pPr lvl="1"/>
            <a:r>
              <a:rPr lang="en-US" altLang="zh-CN" sz="2000" dirty="0" smtClean="0"/>
              <a:t>Ask </a:t>
            </a:r>
            <a:r>
              <a:rPr lang="en-US" altLang="zh-CN" sz="2000" dirty="0"/>
              <a:t>by email, </a:t>
            </a:r>
            <a:r>
              <a:rPr lang="en-US" altLang="zh-CN" sz="2000" dirty="0" smtClean="0"/>
              <a:t>Google, etc.</a:t>
            </a:r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325016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Comparing Hostname &amp; Filename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651304" cy="3900264"/>
          </a:xfrm>
        </p:spPr>
        <p:txBody>
          <a:bodyPr>
            <a:normAutofit fontScale="85000" lnSpcReduction="10000"/>
          </a:bodyPr>
          <a:lstStyle/>
          <a:p>
            <a:r>
              <a:rPr lang="en-US" altLang="zh-CN" sz="2400" dirty="0" smtClean="0"/>
              <a:t>They are both for more </a:t>
            </a:r>
            <a:r>
              <a:rPr lang="en-US" altLang="zh-CN" sz="2400" b="1" dirty="0" smtClean="0"/>
              <a:t>user friendly</a:t>
            </a:r>
          </a:p>
          <a:p>
            <a:pPr lvl="1"/>
            <a:r>
              <a:rPr lang="en-US" altLang="zh-CN" sz="2000" dirty="0"/>
              <a:t>File name -&gt; </a:t>
            </a:r>
            <a:r>
              <a:rPr lang="en-US" altLang="zh-CN" sz="2000" dirty="0" err="1"/>
              <a:t>inode</a:t>
            </a:r>
            <a:r>
              <a:rPr lang="en-US" altLang="zh-CN" sz="2000" dirty="0"/>
              <a:t> number</a:t>
            </a:r>
          </a:p>
          <a:p>
            <a:pPr lvl="1"/>
            <a:r>
              <a:rPr lang="en-US" altLang="zh-CN" sz="2000" dirty="0" smtClean="0"/>
              <a:t>Hostname -&gt; IP address</a:t>
            </a:r>
          </a:p>
          <a:p>
            <a:pPr lvl="1"/>
            <a:r>
              <a:rPr lang="en-US" altLang="zh-CN" sz="2000" dirty="0" smtClean="0"/>
              <a:t>The file name and </a:t>
            </a:r>
            <a:r>
              <a:rPr lang="en-US" altLang="zh-CN" sz="2000" dirty="0"/>
              <a:t>hostname are </a:t>
            </a:r>
            <a:r>
              <a:rPr lang="en-US" altLang="zh-CN" sz="2000" b="1" dirty="0" smtClean="0">
                <a:solidFill>
                  <a:srgbClr val="0096FF"/>
                </a:solidFill>
              </a:rPr>
              <a:t>hierarchical</a:t>
            </a:r>
            <a:r>
              <a:rPr lang="en-US" altLang="zh-CN" sz="2000" dirty="0"/>
              <a:t>;</a:t>
            </a:r>
            <a:r>
              <a:rPr lang="en-US" altLang="zh-CN" sz="2000" dirty="0" smtClean="0"/>
              <a:t> </a:t>
            </a:r>
            <a:r>
              <a:rPr lang="en-US" altLang="zh-CN" sz="2000" dirty="0" err="1" smtClean="0"/>
              <a:t>inode</a:t>
            </a:r>
            <a:r>
              <a:rPr lang="en-US" altLang="zh-CN" sz="2000" dirty="0" smtClean="0"/>
              <a:t> </a:t>
            </a:r>
            <a:r>
              <a:rPr lang="en-US" altLang="zh-CN" sz="2000" dirty="0" err="1" smtClean="0"/>
              <a:t>num</a:t>
            </a:r>
            <a:r>
              <a:rPr lang="en-US" altLang="zh-CN" sz="2000" dirty="0" smtClean="0"/>
              <a:t> and IP address are </a:t>
            </a:r>
            <a:r>
              <a:rPr lang="en-US" altLang="zh-CN" sz="2000" b="1" dirty="0" smtClean="0">
                <a:solidFill>
                  <a:srgbClr val="0096FF"/>
                </a:solidFill>
              </a:rPr>
              <a:t>plane</a:t>
            </a:r>
          </a:p>
          <a:p>
            <a:r>
              <a:rPr lang="en-US" altLang="zh-CN" sz="2400" dirty="0" smtClean="0"/>
              <a:t>They are both </a:t>
            </a:r>
            <a:r>
              <a:rPr lang="en-US" altLang="zh-CN" sz="2400" b="1" dirty="0" smtClean="0">
                <a:solidFill>
                  <a:srgbClr val="0096FF"/>
                </a:solidFill>
              </a:rPr>
              <a:t>not</a:t>
            </a:r>
            <a:r>
              <a:rPr lang="en-US" altLang="zh-CN" sz="2400" dirty="0" smtClean="0"/>
              <a:t> a part of the object</a:t>
            </a:r>
          </a:p>
          <a:p>
            <a:pPr lvl="1"/>
            <a:r>
              <a:rPr lang="en-US" altLang="zh-CN" sz="2000" dirty="0" smtClean="0"/>
              <a:t>File name is not a part of a file (stored in directory)</a:t>
            </a:r>
          </a:p>
          <a:p>
            <a:pPr lvl="1"/>
            <a:r>
              <a:rPr lang="en-US" altLang="zh-CN" sz="2000" dirty="0" smtClean="0"/>
              <a:t>Hostname is not a part of a website (stored on name server)</a:t>
            </a:r>
          </a:p>
          <a:p>
            <a:r>
              <a:rPr lang="en-US" altLang="zh-CN" sz="2200" dirty="0" smtClean="0"/>
              <a:t>Name and value binding</a:t>
            </a:r>
          </a:p>
          <a:p>
            <a:pPr lvl="1"/>
            <a:r>
              <a:rPr lang="en-US" altLang="zh-CN" sz="2000" dirty="0" smtClean="0"/>
              <a:t>File:   1-name -&gt; N-values (no); N-name -&gt; 1-value (yes)</a:t>
            </a:r>
          </a:p>
          <a:p>
            <a:pPr lvl="1"/>
            <a:r>
              <a:rPr lang="en-US" altLang="zh-CN" sz="2000" dirty="0" smtClean="0"/>
              <a:t>DNS: </a:t>
            </a:r>
            <a:r>
              <a:rPr lang="en-US" altLang="zh-CN" sz="2000" dirty="0"/>
              <a:t>1-name -&gt; N-values </a:t>
            </a:r>
            <a:r>
              <a:rPr lang="en-US" altLang="zh-CN" sz="2000" dirty="0" smtClean="0"/>
              <a:t>(</a:t>
            </a:r>
            <a:r>
              <a:rPr lang="en-US" altLang="zh-CN" sz="2000" b="1" dirty="0" smtClean="0">
                <a:solidFill>
                  <a:srgbClr val="0096FF"/>
                </a:solidFill>
              </a:rPr>
              <a:t>yes</a:t>
            </a:r>
            <a:r>
              <a:rPr lang="en-US" altLang="zh-CN" sz="2000" dirty="0" smtClean="0"/>
              <a:t>); </a:t>
            </a:r>
            <a:r>
              <a:rPr lang="en-US" altLang="zh-CN" sz="2000" dirty="0"/>
              <a:t>N-name -&gt; 1-value (yes</a:t>
            </a:r>
            <a:r>
              <a:rPr lang="en-US" altLang="zh-CN" sz="2000" dirty="0" smtClean="0"/>
              <a:t>)</a:t>
            </a:r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1061917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Behind the DNS</a:t>
            </a:r>
            <a:r>
              <a:rPr lang="zh-CN" altLang="en-US" dirty="0" smtClean="0"/>
              <a:t> </a:t>
            </a:r>
            <a:r>
              <a:rPr lang="en-US" altLang="zh-CN" dirty="0" smtClean="0"/>
              <a:t>Design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Why was DNS designed in this way?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0671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Benefits of Hierarchical Design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Hierarchies delegate responsibility</a:t>
            </a:r>
          </a:p>
          <a:p>
            <a:r>
              <a:rPr lang="en-US" altLang="zh-CN" dirty="0" smtClean="0"/>
              <a:t>Each zone is only responsible for a small portion</a:t>
            </a:r>
          </a:p>
          <a:p>
            <a:r>
              <a:rPr lang="en-US" altLang="zh-CN" dirty="0" smtClean="0"/>
              <a:t>Hierarchies also limit interaction between modules</a:t>
            </a:r>
          </a:p>
          <a:p>
            <a:endParaRPr lang="en-US" altLang="zh-CN" dirty="0"/>
          </a:p>
          <a:p>
            <a:pPr marL="342900" lvl="1" indent="-342900">
              <a:spcBef>
                <a:spcPts val="1200"/>
              </a:spcBef>
              <a:buFont typeface="Arial" pitchFamily="34" charset="0"/>
              <a:buChar char="•"/>
            </a:pPr>
            <a:r>
              <a:rPr lang="en-US" altLang="zh-CN" dirty="0" smtClean="0"/>
              <a:t>A type of </a:t>
            </a:r>
            <a:r>
              <a:rPr lang="en-US" altLang="zh-CN" b="1" dirty="0" smtClean="0">
                <a:solidFill>
                  <a:srgbClr val="0096FF"/>
                </a:solidFill>
              </a:rPr>
              <a:t>de-centralization </a:t>
            </a:r>
            <a:endParaRPr lang="en-US" altLang="zh-CN" b="1" dirty="0">
              <a:solidFill>
                <a:srgbClr val="0096FF"/>
              </a:solidFill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52795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Good Points on DNS Design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400" b="1" dirty="0" smtClean="0"/>
              <a:t>Global names </a:t>
            </a:r>
            <a:r>
              <a:rPr lang="en-US" altLang="zh-CN" sz="2400" dirty="0" smtClean="0"/>
              <a:t>(assuming same root servers)</a:t>
            </a:r>
          </a:p>
          <a:p>
            <a:pPr lvl="1"/>
            <a:r>
              <a:rPr lang="en-US" altLang="zh-CN" sz="2000" dirty="0" smtClean="0"/>
              <a:t>No need to specific a context</a:t>
            </a:r>
          </a:p>
          <a:p>
            <a:pPr lvl="1"/>
            <a:r>
              <a:rPr lang="en-US" altLang="zh-CN" sz="2000" dirty="0" smtClean="0"/>
              <a:t>DNS has no trouble generating unique names</a:t>
            </a:r>
          </a:p>
          <a:p>
            <a:pPr lvl="1"/>
            <a:r>
              <a:rPr lang="en-US" altLang="zh-CN" sz="2000" dirty="0" smtClean="0"/>
              <a:t>The name can also be user-friendly</a:t>
            </a:r>
          </a:p>
          <a:p>
            <a:r>
              <a:rPr lang="en-US" altLang="zh-CN" sz="2400" b="1" dirty="0" smtClean="0"/>
              <a:t>Scalable</a:t>
            </a:r>
            <a:r>
              <a:rPr lang="en-US" altLang="zh-CN" sz="2400" dirty="0" smtClean="0"/>
              <a:t> in performance</a:t>
            </a:r>
          </a:p>
          <a:p>
            <a:pPr lvl="1"/>
            <a:r>
              <a:rPr lang="en-US" altLang="zh-CN" sz="2000" dirty="0" smtClean="0"/>
              <a:t>Simplicity: look-up is simple and can be done by a PC</a:t>
            </a:r>
          </a:p>
          <a:p>
            <a:pPr lvl="1"/>
            <a:r>
              <a:rPr lang="en-US" altLang="zh-CN" sz="2000" dirty="0" smtClean="0"/>
              <a:t>Caching: reduce number of total queries</a:t>
            </a:r>
          </a:p>
          <a:p>
            <a:pPr lvl="1"/>
            <a:r>
              <a:rPr lang="en-US" altLang="zh-CN" sz="2000" dirty="0" smtClean="0"/>
              <a:t>Delegation: many name severs handle lookups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70077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Good Points on DNS Design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b="1" dirty="0" smtClean="0"/>
              <a:t>Scalable</a:t>
            </a:r>
            <a:r>
              <a:rPr lang="en-US" altLang="zh-CN" sz="2400" dirty="0" smtClean="0"/>
              <a:t> in management</a:t>
            </a:r>
          </a:p>
          <a:p>
            <a:pPr lvl="1"/>
            <a:r>
              <a:rPr lang="en-US" altLang="zh-CN" sz="2000" dirty="0" smtClean="0"/>
              <a:t>Each zone makes its own policy decision on binding</a:t>
            </a:r>
          </a:p>
          <a:p>
            <a:pPr lvl="1"/>
            <a:r>
              <a:rPr lang="en-US" altLang="zh-CN" sz="2000" dirty="0" smtClean="0"/>
              <a:t>Hierarchy is great here</a:t>
            </a:r>
          </a:p>
          <a:p>
            <a:r>
              <a:rPr lang="en-US" altLang="zh-CN" sz="2400" b="1" dirty="0" smtClean="0"/>
              <a:t>Fault tolerant</a:t>
            </a:r>
          </a:p>
          <a:p>
            <a:pPr lvl="1"/>
            <a:r>
              <a:rPr lang="en-US" altLang="zh-CN" sz="2000" dirty="0" smtClean="0"/>
              <a:t>If one name server breaks, other will still work</a:t>
            </a:r>
          </a:p>
          <a:p>
            <a:pPr lvl="1"/>
            <a:r>
              <a:rPr lang="en-US" altLang="zh-CN" sz="2000" dirty="0" smtClean="0"/>
              <a:t>Duplicated name server for a same zone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97344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Bad Points </a:t>
            </a:r>
            <a:r>
              <a:rPr lang="en-US" altLang="zh-CN" dirty="0"/>
              <a:t>on DNS Design</a:t>
            </a:r>
            <a:endParaRPr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400" dirty="0" smtClean="0"/>
              <a:t>Policy</a:t>
            </a:r>
          </a:p>
          <a:p>
            <a:pPr lvl="1"/>
            <a:r>
              <a:rPr lang="en-US" altLang="zh-CN" sz="2000" dirty="0" smtClean="0"/>
              <a:t>Who should control the root zone, .com zone, </a:t>
            </a:r>
            <a:r>
              <a:rPr lang="en-US" altLang="zh-CN" sz="2000" dirty="0" err="1" smtClean="0"/>
              <a:t>etc</a:t>
            </a:r>
            <a:r>
              <a:rPr lang="en-US" altLang="zh-CN" sz="2000" dirty="0" smtClean="0"/>
              <a:t>? Government?</a:t>
            </a:r>
          </a:p>
          <a:p>
            <a:r>
              <a:rPr lang="en-US" altLang="zh-CN" sz="2400" dirty="0" smtClean="0"/>
              <a:t>Significant load on root servers</a:t>
            </a:r>
          </a:p>
          <a:p>
            <a:pPr lvl="1"/>
            <a:r>
              <a:rPr lang="en-US" altLang="zh-CN" sz="2000" dirty="0" smtClean="0"/>
              <a:t>Many DNS clients starts by talking to root server</a:t>
            </a:r>
          </a:p>
          <a:p>
            <a:pPr lvl="1"/>
            <a:r>
              <a:rPr lang="en-US" altLang="zh-CN" sz="2000" dirty="0" smtClean="0"/>
              <a:t>Many queries for non-existent names, becomes a </a:t>
            </a:r>
            <a:r>
              <a:rPr lang="en-US" altLang="zh-CN" sz="2000" dirty="0" err="1" smtClean="0"/>
              <a:t>DoS</a:t>
            </a:r>
            <a:r>
              <a:rPr lang="zh-CN" altLang="en-US" sz="2000" dirty="0" smtClean="0"/>
              <a:t> </a:t>
            </a:r>
            <a:r>
              <a:rPr lang="en-US" altLang="zh-CN" sz="2000" dirty="0" smtClean="0"/>
              <a:t>attack</a:t>
            </a:r>
          </a:p>
          <a:p>
            <a:r>
              <a:rPr lang="en-US" altLang="zh-CN" sz="2400" dirty="0" smtClean="0"/>
              <a:t>Security</a:t>
            </a:r>
          </a:p>
          <a:p>
            <a:pPr lvl="1"/>
            <a:r>
              <a:rPr lang="en-US" altLang="zh-CN" sz="2000" dirty="0" smtClean="0"/>
              <a:t>How does a client know if the response is correct?</a:t>
            </a:r>
          </a:p>
          <a:p>
            <a:pPr lvl="1"/>
            <a:r>
              <a:rPr lang="en-US" altLang="zh-CN" sz="2000" dirty="0" smtClean="0"/>
              <a:t>How does VeriSign know “change Amazon.com IP” is legal?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14350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DNS </a:t>
            </a:r>
            <a:r>
              <a:rPr lang="en-US" altLang="zh-CN" dirty="0" smtClean="0"/>
              <a:t>Amplification Attack</a:t>
            </a:r>
            <a:endParaRPr lang="zh-CN" altLang="en-US" dirty="0"/>
          </a:p>
        </p:txBody>
      </p:sp>
      <p:pic>
        <p:nvPicPr>
          <p:cNvPr id="1026" name="Picture 2" descr="http://s11.sinaimg.cn/large/002Ekp8Ity6EuBfJoHU6a&amp;69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177" y="1201316"/>
            <a:ext cx="6207646" cy="4345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310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DNS </a:t>
            </a:r>
            <a:r>
              <a:rPr lang="en-US" altLang="zh-CN" dirty="0" smtClean="0"/>
              <a:t>Security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1800" dirty="0" smtClean="0"/>
              <a:t>DNS Hijack: Cutting </a:t>
            </a:r>
            <a:r>
              <a:rPr lang="en-US" altLang="zh-CN" sz="1800" dirty="0"/>
              <a:t>the binding between name and IP</a:t>
            </a:r>
          </a:p>
          <a:p>
            <a:r>
              <a:rPr lang="en-US" altLang="zh-CN" sz="1800" dirty="0" smtClean="0"/>
              <a:t>DNS </a:t>
            </a:r>
            <a:r>
              <a:rPr lang="en-US" altLang="zh-CN" sz="1800" dirty="0" err="1" smtClean="0"/>
              <a:t>DoS</a:t>
            </a:r>
            <a:r>
              <a:rPr lang="zh-CN" altLang="en-US" sz="1800" dirty="0" smtClean="0"/>
              <a:t> </a:t>
            </a:r>
            <a:r>
              <a:rPr lang="en-US" altLang="zh-CN" sz="1800" dirty="0" smtClean="0"/>
              <a:t>(Denial</a:t>
            </a:r>
            <a:r>
              <a:rPr lang="zh-CN" altLang="en-US" sz="1800" dirty="0" smtClean="0"/>
              <a:t> </a:t>
            </a:r>
            <a:r>
              <a:rPr lang="en-US" altLang="zh-CN" sz="1800" dirty="0" smtClean="0"/>
              <a:t>of</a:t>
            </a:r>
            <a:r>
              <a:rPr lang="zh-CN" altLang="en-US" sz="1800" dirty="0" smtClean="0"/>
              <a:t> </a:t>
            </a:r>
            <a:r>
              <a:rPr lang="en-US" altLang="zh-CN" sz="1800" dirty="0" smtClean="0"/>
              <a:t>Service)</a:t>
            </a:r>
            <a:r>
              <a:rPr lang="zh-CN" altLang="en-US" sz="1800" dirty="0" smtClean="0"/>
              <a:t> </a:t>
            </a:r>
            <a:r>
              <a:rPr lang="en-US" altLang="zh-CN" sz="1800" dirty="0" smtClean="0"/>
              <a:t>attack</a:t>
            </a:r>
            <a:endParaRPr lang="en-US" altLang="zh-CN" sz="2000" dirty="0"/>
          </a:p>
          <a:p>
            <a:pPr lvl="1"/>
            <a:r>
              <a:rPr lang="en-US" altLang="zh-CN" sz="1800" dirty="0"/>
              <a:t>BAOFENG.com &amp; </a:t>
            </a:r>
            <a:r>
              <a:rPr lang="en-US" altLang="zh-CN" sz="1800" dirty="0" err="1"/>
              <a:t>DNSPod</a:t>
            </a:r>
            <a:endParaRPr lang="en-US" altLang="zh-CN" sz="1800" dirty="0"/>
          </a:p>
          <a:p>
            <a:pPr lvl="1"/>
            <a:r>
              <a:rPr lang="en-US" altLang="zh-CN" sz="1800" dirty="0"/>
              <a:t>2009-5-18: </a:t>
            </a:r>
            <a:r>
              <a:rPr lang="en-US" altLang="zh-CN" sz="1800" dirty="0" err="1"/>
              <a:t>DNSPod</a:t>
            </a:r>
            <a:r>
              <a:rPr lang="en-US" altLang="zh-CN" sz="1800" dirty="0"/>
              <a:t> is attacked and banned</a:t>
            </a:r>
          </a:p>
          <a:p>
            <a:pPr lvl="1"/>
            <a:r>
              <a:rPr lang="en-US" altLang="zh-CN" sz="1800" dirty="0"/>
              <a:t>2009-5-19: The Internet in China is almost </a:t>
            </a:r>
            <a:r>
              <a:rPr lang="en-US" altLang="zh-CN" sz="1800" dirty="0" smtClean="0"/>
              <a:t>down</a:t>
            </a:r>
          </a:p>
          <a:p>
            <a:pPr lvl="1"/>
            <a:r>
              <a:rPr lang="en-US" altLang="zh-CN" sz="1800" dirty="0" smtClean="0"/>
              <a:t>Fixed timer: query for BAOFENG.com once per second!</a:t>
            </a:r>
            <a:endParaRPr lang="en-US" altLang="zh-CN" sz="1800" dirty="0"/>
          </a:p>
          <a:p>
            <a:r>
              <a:rPr lang="en-US" altLang="zh-CN" sz="1800" dirty="0" smtClean="0"/>
              <a:t>Solutions</a:t>
            </a:r>
          </a:p>
          <a:p>
            <a:pPr lvl="1"/>
            <a:r>
              <a:rPr lang="en-US" altLang="zh-CN" sz="1800" dirty="0" smtClean="0"/>
              <a:t>/</a:t>
            </a:r>
            <a:r>
              <a:rPr lang="en-US" altLang="zh-CN" sz="1800" dirty="0" err="1" smtClean="0"/>
              <a:t>etc</a:t>
            </a:r>
            <a:r>
              <a:rPr lang="en-US" altLang="zh-CN" sz="1800" dirty="0" smtClean="0"/>
              <a:t>/hosts</a:t>
            </a:r>
            <a:r>
              <a:rPr lang="en-US" altLang="zh-CN" sz="1800" dirty="0"/>
              <a:t>, </a:t>
            </a:r>
            <a:r>
              <a:rPr lang="en-US" altLang="zh-CN" sz="1800" dirty="0" err="1"/>
              <a:t>dnsmasq</a:t>
            </a:r>
            <a:r>
              <a:rPr lang="en-US" altLang="zh-CN" sz="1800" dirty="0"/>
              <a:t>, </a:t>
            </a:r>
            <a:r>
              <a:rPr lang="en-US" altLang="zh-CN" sz="1800" dirty="0" err="1"/>
              <a:t>OpenDNS</a:t>
            </a:r>
            <a:r>
              <a:rPr lang="en-US" altLang="zh-CN" sz="1800" dirty="0"/>
              <a:t>, </a:t>
            </a:r>
            <a:r>
              <a:rPr lang="en-US" altLang="zh-CN" sz="1800" dirty="0" smtClean="0"/>
              <a:t>etc.</a:t>
            </a:r>
          </a:p>
          <a:p>
            <a:pPr lvl="1"/>
            <a:r>
              <a:rPr lang="en-US" altLang="zh-CN" sz="1800" dirty="0" smtClean="0"/>
              <a:t>DNS </a:t>
            </a:r>
            <a:r>
              <a:rPr lang="en-US" altLang="zh-CN" sz="1800" dirty="0"/>
              <a:t>shield to defend against </a:t>
            </a:r>
            <a:r>
              <a:rPr lang="en-US" altLang="zh-CN" sz="1800" dirty="0" err="1"/>
              <a:t>DoS</a:t>
            </a:r>
            <a:r>
              <a:rPr lang="en-US" altLang="zh-CN" sz="1800" dirty="0"/>
              <a:t> </a:t>
            </a:r>
            <a:r>
              <a:rPr lang="en-US" altLang="zh-CN" sz="1800" dirty="0" smtClean="0"/>
              <a:t>attack</a:t>
            </a:r>
            <a:endParaRPr lang="en-US" altLang="zh-CN" sz="1800" dirty="0"/>
          </a:p>
        </p:txBody>
      </p:sp>
    </p:spTree>
    <p:extLst>
      <p:ext uri="{BB962C8B-B14F-4D97-AF65-F5344CB8AC3E}">
        <p14:creationId xmlns:p14="http://schemas.microsoft.com/office/powerpoint/2010/main" val="212227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DNSSEC: Protect DNS Record</a:t>
            </a:r>
            <a:endParaRPr lang="zh-CN" altLang="en-US" dirty="0"/>
          </a:p>
        </p:txBody>
      </p:sp>
      <p:pic>
        <p:nvPicPr>
          <p:cNvPr id="2050" name="Picture 2" descr="With and Without DNSSE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51" y="1561356"/>
            <a:ext cx="8275849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“DNSSec”的图片搜索结果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284" y="341049"/>
            <a:ext cx="696798" cy="716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1331640" y="5161756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Only part of the zones are using DNSSEC, e.g., </a:t>
            </a:r>
            <a:r>
              <a:rPr lang="en-US" altLang="zh-CN" b="1" dirty="0" smtClean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.</a:t>
            </a:r>
            <a:r>
              <a:rPr lang="en-US" altLang="zh-CN" b="1" dirty="0" err="1" smtClean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gov</a:t>
            </a:r>
            <a:r>
              <a:rPr lang="en-US" altLang="zh-CN" b="1" dirty="0" smtClean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, .org</a:t>
            </a:r>
            <a:endParaRPr lang="zh-CN" altLang="en-US" b="1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88884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Problem 4.5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While browsing the Web, you click on a link that identifies an Internet host named </a:t>
            </a:r>
            <a:r>
              <a:rPr lang="en-US" altLang="zh-CN" sz="2400" u="sng" dirty="0"/>
              <a:t>www.cslab.scholarly.edu</a:t>
            </a:r>
            <a:r>
              <a:rPr lang="en-US" altLang="zh-CN" sz="2400" dirty="0" smtClean="0"/>
              <a:t>. Your </a:t>
            </a:r>
            <a:r>
              <a:rPr lang="en-US" altLang="zh-CN" sz="2400" dirty="0"/>
              <a:t>browser asks your Domain Name System (DNS</a:t>
            </a:r>
            <a:r>
              <a:rPr lang="en-US" altLang="zh-CN" sz="2400" dirty="0" smtClean="0"/>
              <a:t>) </a:t>
            </a:r>
            <a:r>
              <a:rPr lang="en-US" altLang="zh-CN" sz="2400" dirty="0"/>
              <a:t>name server</a:t>
            </a:r>
            <a:r>
              <a:rPr lang="en-US" altLang="zh-CN" sz="2400" dirty="0" smtClean="0"/>
              <a:t>, </a:t>
            </a:r>
            <a:r>
              <a:rPr lang="en-US" altLang="zh-CN" sz="2400" dirty="0" smtClean="0">
                <a:solidFill>
                  <a:srgbClr val="0096FF"/>
                </a:solidFill>
              </a:rPr>
              <a:t>M</a:t>
            </a:r>
            <a:r>
              <a:rPr lang="en-US" altLang="zh-CN" sz="2400" dirty="0" smtClean="0"/>
              <a:t>, to </a:t>
            </a:r>
            <a:r>
              <a:rPr lang="en-US" altLang="zh-CN" sz="2400" dirty="0"/>
              <a:t>find an Internet address for this domain name</a:t>
            </a:r>
            <a:r>
              <a:rPr lang="en-US" altLang="zh-CN" sz="2400" dirty="0" smtClean="0"/>
              <a:t>. Under </a:t>
            </a:r>
            <a:r>
              <a:rPr lang="en-US" altLang="zh-CN" sz="2400" dirty="0"/>
              <a:t>what </a:t>
            </a:r>
            <a:r>
              <a:rPr lang="en-US" altLang="zh-CN" sz="2400" dirty="0" smtClean="0"/>
              <a:t>conditions </a:t>
            </a:r>
            <a:r>
              <a:rPr lang="en-US" altLang="zh-CN" sz="2400" dirty="0"/>
              <a:t>is each of the following statements true of the name resolution process? </a:t>
            </a:r>
          </a:p>
          <a:p>
            <a:endParaRPr lang="en-US" altLang="zh-CN" sz="2400" dirty="0"/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54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 4.5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28608" indent="-428608">
              <a:buFont typeface="+mj-lt"/>
              <a:buAutoNum type="alphaUcPeriod"/>
            </a:pPr>
            <a:r>
              <a:rPr lang="en-US" altLang="zh-CN" sz="2000" b="0" dirty="0"/>
              <a:t>To answer your query, M must contact one of the root name servers</a:t>
            </a:r>
            <a:r>
              <a:rPr lang="en-US" altLang="zh-CN" sz="2000" b="0" dirty="0" smtClean="0"/>
              <a:t>.</a:t>
            </a:r>
            <a:endParaRPr lang="en-US" altLang="zh-CN" sz="2000" b="0" dirty="0"/>
          </a:p>
          <a:p>
            <a:pPr marL="428608" indent="-428608">
              <a:buFont typeface="+mj-lt"/>
              <a:buAutoNum type="alphaUcPeriod"/>
            </a:pPr>
            <a:r>
              <a:rPr lang="en-US" altLang="zh-CN" sz="2000" b="0" dirty="0"/>
              <a:t>If M answered a query for </a:t>
            </a:r>
            <a:r>
              <a:rPr lang="en-US" altLang="zh-CN" sz="2000" u="sng" dirty="0"/>
              <a:t>www.cslab.scholarly.edu</a:t>
            </a:r>
            <a:r>
              <a:rPr lang="en-US" altLang="zh-CN" sz="2000" b="0" dirty="0" smtClean="0"/>
              <a:t> in </a:t>
            </a:r>
            <a:r>
              <a:rPr lang="en-US" altLang="zh-CN" sz="2000" b="0" dirty="0"/>
              <a:t>the past</a:t>
            </a:r>
            <a:r>
              <a:rPr lang="en-US" altLang="zh-CN" sz="2000" b="0" dirty="0" smtClean="0"/>
              <a:t>, then </a:t>
            </a:r>
            <a:r>
              <a:rPr lang="en-US" altLang="zh-CN" sz="2000" b="0" dirty="0"/>
              <a:t>it can answer your query without asking any other name server. </a:t>
            </a:r>
          </a:p>
          <a:p>
            <a:pPr marL="428608" indent="-428608">
              <a:buFont typeface="+mj-lt"/>
              <a:buAutoNum type="alphaUcPeriod"/>
            </a:pPr>
            <a:r>
              <a:rPr lang="en-US" altLang="zh-CN" sz="2000" b="0" dirty="0"/>
              <a:t>M must contact one of the name servers for </a:t>
            </a:r>
            <a:r>
              <a:rPr lang="en-US" altLang="zh-CN" sz="2000" b="0" dirty="0" smtClean="0"/>
              <a:t>cslab.scholarly.edu</a:t>
            </a:r>
            <a:r>
              <a:rPr lang="en-US" altLang="zh-CN" sz="2000" b="0" dirty="0"/>
              <a:t> </a:t>
            </a:r>
            <a:r>
              <a:rPr lang="en-US" altLang="zh-CN" sz="2000" b="0" dirty="0" smtClean="0"/>
              <a:t>to </a:t>
            </a:r>
            <a:r>
              <a:rPr lang="en-US" altLang="zh-CN" sz="2000" b="0" dirty="0"/>
              <a:t>resolve the domain name. 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856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 4.5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28608" indent="-428608">
              <a:buFont typeface="+mj-lt"/>
              <a:buAutoNum type="alphaUcPeriod" startAt="4"/>
            </a:pPr>
            <a:r>
              <a:rPr lang="en-US" altLang="zh-CN" sz="2000" dirty="0"/>
              <a:t>If M has the current Internet address of a working name server for </a:t>
            </a:r>
            <a:r>
              <a:rPr lang="en-US" altLang="zh-CN" sz="2000" u="sng" dirty="0"/>
              <a:t>scholarly.edu</a:t>
            </a:r>
            <a:r>
              <a:rPr lang="en-US" altLang="zh-CN" sz="2000" dirty="0"/>
              <a:t> cached, then that name server will be able to directly provide an answer. </a:t>
            </a:r>
          </a:p>
          <a:p>
            <a:pPr marL="428608" indent="-428608">
              <a:buFont typeface="+mj-lt"/>
              <a:buAutoNum type="alphaUcPeriod" startAt="4"/>
            </a:pPr>
            <a:r>
              <a:rPr lang="en-US" altLang="zh-CN" sz="2000" dirty="0"/>
              <a:t>If M has the current Internet address of a working name server for </a:t>
            </a:r>
            <a:r>
              <a:rPr lang="en-US" altLang="zh-CN" sz="2000" u="sng" dirty="0"/>
              <a:t>cslab.scholarly.edu</a:t>
            </a:r>
            <a:r>
              <a:rPr lang="en-US" altLang="zh-CN" sz="2000" dirty="0"/>
              <a:t> cached, then that name server will be able to directly provide an answer. </a:t>
            </a:r>
          </a:p>
          <a:p>
            <a:endParaRPr lang="zh-CN" altLang="en-US" sz="2000" dirty="0"/>
          </a:p>
          <a:p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58027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Client &amp; Server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Enforced modularity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7990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Why </a:t>
            </a:r>
            <a:r>
              <a:rPr lang="en-US" altLang="zh-CN" dirty="0" smtClean="0">
                <a:ea typeface="MS PGothic" charset="0"/>
              </a:rPr>
              <a:t>Enforced </a:t>
            </a:r>
            <a:r>
              <a:rPr lang="en-US" altLang="zh-CN" dirty="0">
                <a:ea typeface="MS PGothic" charset="0"/>
              </a:rPr>
              <a:t>M</a:t>
            </a:r>
            <a:r>
              <a:rPr lang="en-US" altLang="zh-CN" dirty="0" smtClean="0">
                <a:ea typeface="MS PGothic" charset="0"/>
              </a:rPr>
              <a:t>odularity</a:t>
            </a:r>
            <a:r>
              <a:rPr lang="en-US" altLang="zh-CN" dirty="0">
                <a:ea typeface="MS PGothic" charset="0"/>
              </a:rPr>
              <a:t>?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19458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Modularity itself is not enough</a:t>
            </a:r>
          </a:p>
          <a:p>
            <a:pPr lvl="1"/>
            <a:r>
              <a:rPr lang="en-US" altLang="zh-CN" dirty="0">
                <a:ea typeface="MS PGothic" charset="0"/>
              </a:rPr>
              <a:t>Programmers make mistakes</a:t>
            </a:r>
          </a:p>
          <a:p>
            <a:pPr lvl="1"/>
            <a:r>
              <a:rPr lang="en-US" altLang="zh-CN" dirty="0">
                <a:ea typeface="MS PGothic" charset="0"/>
              </a:rPr>
              <a:t>Mistakes propagate easily</a:t>
            </a:r>
          </a:p>
          <a:p>
            <a:pPr lvl="1"/>
            <a:r>
              <a:rPr lang="en-US" altLang="zh-CN" dirty="0">
                <a:ea typeface="MS PGothic" charset="0"/>
              </a:rPr>
              <a:t>A way to strengthen the modularity is needed</a:t>
            </a:r>
          </a:p>
          <a:p>
            <a:pPr lvl="1"/>
            <a:endParaRPr lang="zh-CN" altLang="en-US" dirty="0">
              <a:ea typeface="MS PGothic" charset="0"/>
            </a:endParaRPr>
          </a:p>
        </p:txBody>
      </p:sp>
      <p:sp>
        <p:nvSpPr>
          <p:cNvPr id="1945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5F441C66-9BE6-A047-909E-A63D0A46DEA9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44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92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Modularity in the </a:t>
            </a:r>
            <a:r>
              <a:rPr lang="en-US" altLang="zh-CN" dirty="0" smtClean="0">
                <a:ea typeface="MS PGothic" charset="0"/>
              </a:rPr>
              <a:t>Code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20482" name="内容占位符 2"/>
          <p:cNvSpPr>
            <a:spLocks noGrp="1"/>
          </p:cNvSpPr>
          <p:nvPr>
            <p:ph idx="1"/>
          </p:nvPr>
        </p:nvSpPr>
        <p:spPr>
          <a:xfrm>
            <a:off x="457200" y="2857500"/>
            <a:ext cx="8305800" cy="2736304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ea typeface="MS PGothic" charset="0"/>
              </a:rPr>
              <a:t>Modularity in the code</a:t>
            </a:r>
          </a:p>
          <a:p>
            <a:pPr lvl="1"/>
            <a:r>
              <a:rPr lang="en-US" altLang="zh-CN" sz="2000" dirty="0">
                <a:ea typeface="MS PGothic" charset="0"/>
              </a:rPr>
              <a:t>E.g. hide CLOCK’s physical address</a:t>
            </a:r>
          </a:p>
          <a:p>
            <a:pPr lvl="1"/>
            <a:r>
              <a:rPr lang="en-US" altLang="zh-CN" sz="2000" dirty="0">
                <a:ea typeface="MS PGothic" charset="0"/>
              </a:rPr>
              <a:t>E.g. hide time unit</a:t>
            </a:r>
          </a:p>
          <a:p>
            <a:pPr lvl="1"/>
            <a:r>
              <a:rPr lang="en-US" altLang="zh-CN" sz="2000" dirty="0">
                <a:ea typeface="MS PGothic" charset="0"/>
              </a:rPr>
              <a:t>No need to change </a:t>
            </a:r>
            <a:r>
              <a:rPr lang="en-US" altLang="zh-CN" sz="2000" b="1" dirty="0">
                <a:ea typeface="MS PGothic" charset="0"/>
              </a:rPr>
              <a:t>MEASURE</a:t>
            </a:r>
            <a:r>
              <a:rPr lang="en-US" altLang="zh-CN" sz="2000" dirty="0">
                <a:ea typeface="MS PGothic" charset="0"/>
              </a:rPr>
              <a:t> on another computer, only change </a:t>
            </a:r>
            <a:r>
              <a:rPr lang="en-US" altLang="zh-CN" sz="2000" b="1" dirty="0">
                <a:ea typeface="MS PGothic" charset="0"/>
              </a:rPr>
              <a:t>GET_TIME</a:t>
            </a:r>
          </a:p>
          <a:p>
            <a:pPr lvl="1"/>
            <a:r>
              <a:rPr lang="en-US" altLang="zh-CN" sz="2000" dirty="0">
                <a:ea typeface="MS PGothic" charset="0"/>
              </a:rPr>
              <a:t>… but not enough</a:t>
            </a:r>
            <a:endParaRPr lang="zh-CN" altLang="en-US" sz="2000" dirty="0">
              <a:ea typeface="MS PGothic" charset="0"/>
            </a:endParaRPr>
          </a:p>
        </p:txBody>
      </p:sp>
      <p:sp>
        <p:nvSpPr>
          <p:cNvPr id="2048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375F6EA0-D7D6-5D41-A660-90B3B68D8DC8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45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34405"/>
            <a:ext cx="8064895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614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Soft </a:t>
            </a:r>
            <a:r>
              <a:rPr lang="en-US" altLang="zh-CN" dirty="0" smtClean="0">
                <a:ea typeface="MS PGothic" charset="0"/>
              </a:rPr>
              <a:t>Modularity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21506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Error leaks from one module to another</a:t>
            </a:r>
          </a:p>
          <a:p>
            <a:r>
              <a:rPr lang="en-US" altLang="zh-CN" dirty="0">
                <a:ea typeface="MS PGothic" charset="0"/>
              </a:rPr>
              <a:t>Function call</a:t>
            </a:r>
          </a:p>
          <a:p>
            <a:pPr lvl="1"/>
            <a:r>
              <a:rPr lang="en-US" altLang="zh-CN" dirty="0">
                <a:ea typeface="MS PGothic" charset="0"/>
              </a:rPr>
              <a:t>Stack discipline</a:t>
            </a:r>
          </a:p>
          <a:p>
            <a:pPr lvl="1"/>
            <a:r>
              <a:rPr lang="en-US" altLang="zh-CN" dirty="0">
                <a:ea typeface="MS PGothic" charset="0"/>
              </a:rPr>
              <a:t>Procedure calling convention</a:t>
            </a:r>
          </a:p>
          <a:p>
            <a:pPr lvl="1"/>
            <a:endParaRPr lang="zh-CN" altLang="en-US" dirty="0">
              <a:ea typeface="MS PGothic" charset="0"/>
            </a:endParaRPr>
          </a:p>
        </p:txBody>
      </p:sp>
      <p:sp>
        <p:nvSpPr>
          <p:cNvPr id="2150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DA659402-E8A7-3F44-B1D8-F3D3736EF1C7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46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546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Potential </a:t>
            </a:r>
            <a:r>
              <a:rPr lang="en-US" altLang="zh-CN" dirty="0" smtClean="0">
                <a:ea typeface="MS PGothic" charset="0"/>
              </a:rPr>
              <a:t>Problems </a:t>
            </a:r>
            <a:r>
              <a:rPr lang="en-US" altLang="zh-CN" dirty="0">
                <a:ea typeface="MS PGothic" charset="0"/>
              </a:rPr>
              <a:t>in </a:t>
            </a:r>
            <a:r>
              <a:rPr lang="en-US" altLang="zh-CN" dirty="0" smtClean="0">
                <a:ea typeface="MS PGothic" charset="0"/>
              </a:rPr>
              <a:t>Calling </a:t>
            </a:r>
            <a:r>
              <a:rPr lang="en-US" altLang="zh-CN" dirty="0">
                <a:ea typeface="MS PGothic" charset="0"/>
              </a:rPr>
              <a:t>- 1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9219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579296" cy="4116287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ea typeface="MS PGothic" charset="0"/>
              </a:rPr>
              <a:t>Errors in </a:t>
            </a:r>
            <a:r>
              <a:rPr lang="en-US" altLang="zh-CN" sz="2400" dirty="0" err="1">
                <a:ea typeface="MS PGothic" charset="0"/>
              </a:rPr>
              <a:t>callee</a:t>
            </a:r>
            <a:r>
              <a:rPr lang="en-US" altLang="zh-CN" sz="2400" dirty="0">
                <a:ea typeface="MS PGothic" charset="0"/>
              </a:rPr>
              <a:t> may corrupt the caller’s stack</a:t>
            </a:r>
          </a:p>
          <a:p>
            <a:pPr lvl="1"/>
            <a:r>
              <a:rPr lang="en-US" altLang="zh-CN" sz="2000" dirty="0">
                <a:ea typeface="MS PGothic" charset="0"/>
              </a:rPr>
              <a:t>The caller may later compute incorrect results or fails</a:t>
            </a:r>
          </a:p>
          <a:p>
            <a:r>
              <a:rPr lang="en-US" altLang="zh-CN" sz="2400" dirty="0" err="1">
                <a:ea typeface="MS PGothic" charset="0"/>
              </a:rPr>
              <a:t>Callee</a:t>
            </a:r>
            <a:r>
              <a:rPr lang="en-US" altLang="zh-CN" sz="2400" dirty="0">
                <a:ea typeface="MS PGothic" charset="0"/>
              </a:rPr>
              <a:t> may return somewhere else by mistake</a:t>
            </a:r>
          </a:p>
          <a:p>
            <a:pPr lvl="1"/>
            <a:r>
              <a:rPr lang="en-US" altLang="zh-CN" sz="2000" dirty="0">
                <a:ea typeface="MS PGothic" charset="0"/>
              </a:rPr>
              <a:t>The caller may lose control completely and fail</a:t>
            </a:r>
          </a:p>
          <a:p>
            <a:r>
              <a:rPr lang="en-US" altLang="zh-CN" sz="2400" dirty="0" err="1">
                <a:ea typeface="MS PGothic" charset="0"/>
              </a:rPr>
              <a:t>Callee</a:t>
            </a:r>
            <a:r>
              <a:rPr lang="en-US" altLang="zh-CN" sz="2400" dirty="0">
                <a:ea typeface="MS PGothic" charset="0"/>
              </a:rPr>
              <a:t> may not store return value in R0</a:t>
            </a:r>
          </a:p>
          <a:p>
            <a:pPr lvl="1"/>
            <a:r>
              <a:rPr lang="en-US" altLang="zh-CN" sz="2000" dirty="0">
                <a:ea typeface="MS PGothic" charset="0"/>
              </a:rPr>
              <a:t>The caller may read error value and compute incorrectly</a:t>
            </a:r>
          </a:p>
          <a:p>
            <a:r>
              <a:rPr lang="en-US" altLang="zh-CN" sz="2400" dirty="0">
                <a:ea typeface="MS PGothic" charset="0"/>
              </a:rPr>
              <a:t>Caller may not save temp registers before the call</a:t>
            </a:r>
          </a:p>
          <a:p>
            <a:pPr lvl="1"/>
            <a:r>
              <a:rPr lang="en-US" altLang="zh-CN" sz="2000" dirty="0">
                <a:ea typeface="MS PGothic" charset="0"/>
              </a:rPr>
              <a:t>The </a:t>
            </a:r>
            <a:r>
              <a:rPr lang="en-US" altLang="zh-CN" sz="2000" dirty="0" err="1">
                <a:ea typeface="MS PGothic" charset="0"/>
              </a:rPr>
              <a:t>callee</a:t>
            </a:r>
            <a:r>
              <a:rPr lang="en-US" altLang="zh-CN" sz="2000" dirty="0">
                <a:ea typeface="MS PGothic" charset="0"/>
              </a:rPr>
              <a:t> may change the registers and causes the caller </a:t>
            </a:r>
            <a:r>
              <a:rPr lang="en-US" altLang="zh-CN" sz="2000" dirty="0" smtClean="0">
                <a:ea typeface="MS PGothic" charset="0"/>
              </a:rPr>
              <a:t>incorrect</a:t>
            </a:r>
            <a:endParaRPr lang="en-US" altLang="zh-CN" sz="2000" dirty="0">
              <a:ea typeface="MS PGothic" charset="0"/>
            </a:endParaRPr>
          </a:p>
        </p:txBody>
      </p:sp>
      <p:sp>
        <p:nvSpPr>
          <p:cNvPr id="2253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0F95BC0B-7745-1E48-840B-15F9A566889C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47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096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Potential </a:t>
            </a:r>
            <a:r>
              <a:rPr lang="en-US" altLang="zh-CN" dirty="0" smtClean="0">
                <a:ea typeface="MS PGothic" charset="0"/>
              </a:rPr>
              <a:t>Problems </a:t>
            </a:r>
            <a:r>
              <a:rPr lang="en-US" altLang="zh-CN" dirty="0">
                <a:ea typeface="MS PGothic" charset="0"/>
              </a:rPr>
              <a:t>in </a:t>
            </a:r>
            <a:r>
              <a:rPr lang="en-US" altLang="zh-CN" dirty="0" smtClean="0">
                <a:ea typeface="MS PGothic" charset="0"/>
              </a:rPr>
              <a:t>Calling </a:t>
            </a:r>
            <a:r>
              <a:rPr lang="en-US" altLang="zh-CN" dirty="0">
                <a:ea typeface="MS PGothic" charset="0"/>
              </a:rPr>
              <a:t>- 2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1024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435280" cy="3771636"/>
          </a:xfrm>
        </p:spPr>
        <p:txBody>
          <a:bodyPr>
            <a:noAutofit/>
          </a:bodyPr>
          <a:lstStyle/>
          <a:p>
            <a:r>
              <a:rPr lang="en-US" altLang="zh-CN" sz="2400" dirty="0" err="1">
                <a:ea typeface="MS PGothic" charset="0"/>
              </a:rPr>
              <a:t>Callee</a:t>
            </a:r>
            <a:r>
              <a:rPr lang="en-US" altLang="zh-CN" sz="2400" dirty="0">
                <a:ea typeface="MS PGothic" charset="0"/>
              </a:rPr>
              <a:t> may have disasters (e.g. divided by 0)</a:t>
            </a:r>
          </a:p>
          <a:p>
            <a:pPr lvl="1"/>
            <a:r>
              <a:rPr lang="en-US" altLang="zh-CN" sz="2000" dirty="0">
                <a:ea typeface="MS PGothic" charset="0"/>
              </a:rPr>
              <a:t>Caller may terminate too, known as </a:t>
            </a:r>
            <a:r>
              <a:rPr lang="en-US" altLang="zh-CN" sz="2000" u="sng" dirty="0">
                <a:solidFill>
                  <a:srgbClr val="FF0000"/>
                </a:solidFill>
                <a:ea typeface="MS PGothic" charset="0"/>
              </a:rPr>
              <a:t>fate sharing</a:t>
            </a:r>
          </a:p>
          <a:p>
            <a:r>
              <a:rPr lang="en-US" altLang="zh-CN" sz="2400" dirty="0" err="1">
                <a:ea typeface="MS PGothic" charset="0"/>
              </a:rPr>
              <a:t>Callee</a:t>
            </a:r>
            <a:r>
              <a:rPr lang="en-US" altLang="zh-CN" sz="2400" dirty="0">
                <a:ea typeface="MS PGothic" charset="0"/>
              </a:rPr>
              <a:t> may change </a:t>
            </a:r>
            <a:r>
              <a:rPr lang="en-US" altLang="zh-CN" sz="2400" dirty="0" smtClean="0">
                <a:ea typeface="MS PGothic" charset="0"/>
              </a:rPr>
              <a:t>global variables </a:t>
            </a:r>
            <a:r>
              <a:rPr lang="en-US" altLang="zh-CN" sz="2400" dirty="0">
                <a:ea typeface="MS PGothic" charset="0"/>
              </a:rPr>
              <a:t>that it shouldn’t change</a:t>
            </a:r>
          </a:p>
          <a:p>
            <a:pPr lvl="1"/>
            <a:r>
              <a:rPr lang="en-US" altLang="zh-CN" sz="2000" dirty="0">
                <a:ea typeface="MS PGothic" charset="0"/>
              </a:rPr>
              <a:t>Caller and </a:t>
            </a:r>
            <a:r>
              <a:rPr lang="en-US" altLang="zh-CN" sz="2000" dirty="0" err="1">
                <a:ea typeface="MS PGothic" charset="0"/>
              </a:rPr>
              <a:t>callee</a:t>
            </a:r>
            <a:r>
              <a:rPr lang="en-US" altLang="zh-CN" sz="2000" dirty="0">
                <a:ea typeface="MS PGothic" charset="0"/>
              </a:rPr>
              <a:t> may compute incorrectly or fail altogether</a:t>
            </a:r>
          </a:p>
          <a:p>
            <a:pPr lvl="1"/>
            <a:r>
              <a:rPr lang="en-US" altLang="zh-CN" sz="2000" dirty="0">
                <a:ea typeface="MS PGothic" charset="0"/>
              </a:rPr>
              <a:t>Even other procedures may be </a:t>
            </a:r>
            <a:r>
              <a:rPr lang="en-US" altLang="zh-CN" sz="2000" dirty="0" smtClean="0">
                <a:ea typeface="MS PGothic" charset="0"/>
              </a:rPr>
              <a:t>affected</a:t>
            </a:r>
            <a:endParaRPr lang="en-US" altLang="zh-CN" sz="1400" dirty="0">
              <a:ea typeface="MS PGothic" charset="0"/>
            </a:endParaRPr>
          </a:p>
          <a:p>
            <a:r>
              <a:rPr lang="en-US" altLang="zh-CN" sz="2400" dirty="0">
                <a:ea typeface="MS PGothic" charset="0"/>
              </a:rPr>
              <a:t>Procedure call contract provides only </a:t>
            </a:r>
            <a:r>
              <a:rPr lang="en-US" altLang="zh-CN" sz="2400" u="sng" dirty="0">
                <a:solidFill>
                  <a:srgbClr val="FF0000"/>
                </a:solidFill>
                <a:ea typeface="MS PGothic" charset="0"/>
              </a:rPr>
              <a:t>soft modularity</a:t>
            </a:r>
          </a:p>
          <a:p>
            <a:pPr lvl="1"/>
            <a:r>
              <a:rPr lang="en-US" altLang="zh-CN" sz="2000" dirty="0">
                <a:ea typeface="MS PGothic" charset="0"/>
              </a:rPr>
              <a:t>Attained through specifications</a:t>
            </a:r>
          </a:p>
          <a:p>
            <a:pPr lvl="1"/>
            <a:r>
              <a:rPr lang="en-US" altLang="zh-CN" sz="2000" dirty="0" smtClean="0">
                <a:ea typeface="MS PGothic" charset="0"/>
              </a:rPr>
              <a:t>Cannot</a:t>
            </a:r>
            <a:r>
              <a:rPr lang="zh-CN" altLang="en-US" sz="2000" dirty="0" smtClean="0">
                <a:ea typeface="MS PGothic" charset="0"/>
              </a:rPr>
              <a:t> </a:t>
            </a:r>
            <a:r>
              <a:rPr lang="en-US" altLang="zh-CN" sz="2000" dirty="0" smtClean="0">
                <a:ea typeface="MS PGothic" charset="0"/>
              </a:rPr>
              <a:t>force interactions </a:t>
            </a:r>
            <a:r>
              <a:rPr lang="en-US" altLang="zh-CN" sz="2000" dirty="0">
                <a:ea typeface="MS PGothic" charset="0"/>
              </a:rPr>
              <a:t>among modules to their defined interfaces</a:t>
            </a:r>
            <a:endParaRPr lang="zh-CN" altLang="en-US" sz="2000" dirty="0">
              <a:ea typeface="MS PGothic" charset="0"/>
            </a:endParaRPr>
          </a:p>
        </p:txBody>
      </p:sp>
      <p:sp>
        <p:nvSpPr>
          <p:cNvPr id="2355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AE9D51D5-DFAE-8F40-A988-61E903FB22D4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48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819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Enforced </a:t>
            </a:r>
            <a:r>
              <a:rPr lang="en-US" altLang="zh-CN" dirty="0" smtClean="0">
                <a:ea typeface="MS PGothic" charset="0"/>
              </a:rPr>
              <a:t>Modularity </a:t>
            </a:r>
            <a:r>
              <a:rPr lang="en-US" altLang="zh-CN" dirty="0">
                <a:ea typeface="MS PGothic" charset="0"/>
              </a:rPr>
              <a:t>is </a:t>
            </a:r>
            <a:r>
              <a:rPr lang="en-US" altLang="zh-CN" dirty="0" smtClean="0">
                <a:ea typeface="MS PGothic" charset="0"/>
              </a:rPr>
              <a:t>Needed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2662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>
                <a:ea typeface="MS PGothic" charset="0"/>
              </a:rPr>
              <a:t>Using external mechanism</a:t>
            </a:r>
          </a:p>
          <a:p>
            <a:pPr lvl="1"/>
            <a:r>
              <a:rPr lang="en-US" altLang="zh-CN" sz="2000" dirty="0">
                <a:ea typeface="MS PGothic" charset="0"/>
              </a:rPr>
              <a:t>Limits the interaction among modules</a:t>
            </a:r>
          </a:p>
          <a:p>
            <a:pPr lvl="1"/>
            <a:r>
              <a:rPr lang="en-US" altLang="zh-CN" sz="2000" dirty="0">
                <a:ea typeface="MS PGothic" charset="0"/>
              </a:rPr>
              <a:t>Reduces the opportunities for propagation of errors</a:t>
            </a:r>
          </a:p>
          <a:p>
            <a:pPr lvl="1"/>
            <a:r>
              <a:rPr lang="en-US" altLang="zh-CN" sz="2000" dirty="0">
                <a:ea typeface="MS PGothic" charset="0"/>
              </a:rPr>
              <a:t>Allows verification that a user uses a module correctly</a:t>
            </a:r>
          </a:p>
          <a:p>
            <a:pPr lvl="1"/>
            <a:r>
              <a:rPr lang="en-US" altLang="zh-CN" sz="2000" dirty="0">
                <a:ea typeface="MS PGothic" charset="0"/>
              </a:rPr>
              <a:t>Prevent an attacker from penetrating the security of a module</a:t>
            </a:r>
            <a:endParaRPr lang="zh-CN" altLang="en-US" sz="2000" dirty="0">
              <a:ea typeface="MS PGothic" charset="0"/>
            </a:endParaRPr>
          </a:p>
        </p:txBody>
      </p:sp>
      <p:sp>
        <p:nvSpPr>
          <p:cNvPr id="2662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E29FDB1A-921D-494C-8520-BBBDC4FAA7F9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49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62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069108"/>
            <a:ext cx="7315200" cy="245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0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Client/Service </a:t>
            </a:r>
            <a:r>
              <a:rPr lang="en-US" altLang="zh-CN" dirty="0" smtClean="0">
                <a:ea typeface="MS PGothic" charset="0"/>
              </a:rPr>
              <a:t>Organization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27651" name="内容占位符 2"/>
          <p:cNvSpPr>
            <a:spLocks noGrp="1"/>
          </p:cNvSpPr>
          <p:nvPr>
            <p:ph idx="1"/>
          </p:nvPr>
        </p:nvSpPr>
        <p:spPr>
          <a:xfrm>
            <a:off x="457200" y="1117306"/>
            <a:ext cx="8305800" cy="1884209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ea typeface="MS PGothic" charset="0"/>
              </a:rPr>
              <a:t>Limit interactions to explicit messages</a:t>
            </a:r>
          </a:p>
          <a:p>
            <a:pPr lvl="1"/>
            <a:r>
              <a:rPr lang="en-US" altLang="zh-CN" sz="2000" dirty="0">
                <a:ea typeface="MS PGothic" charset="0"/>
              </a:rPr>
              <a:t>Client: request; service: response or reply</a:t>
            </a:r>
          </a:p>
          <a:p>
            <a:pPr lvl="1"/>
            <a:r>
              <a:rPr lang="en-US" altLang="zh-CN" sz="2000" dirty="0">
                <a:ea typeface="MS PGothic" charset="0"/>
              </a:rPr>
              <a:t>On different computers, connected by a wire</a:t>
            </a:r>
          </a:p>
          <a:p>
            <a:pPr lvl="2"/>
            <a:r>
              <a:rPr lang="en-US" altLang="zh-CN" sz="1800" dirty="0">
                <a:ea typeface="MS PGothic" charset="0"/>
              </a:rPr>
              <a:t>Chap 5 will explain how to get them into one computer</a:t>
            </a:r>
            <a:endParaRPr lang="zh-CN" altLang="en-US" sz="1800" dirty="0">
              <a:ea typeface="MS PGothic" charset="0"/>
            </a:endParaRPr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B7432BF3-3A85-3C4D-B384-DFE7B4680FF7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50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334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C/S Model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28674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>
                <a:ea typeface="MS PGothic" charset="0"/>
              </a:rPr>
              <a:t>Client/Service </a:t>
            </a:r>
            <a:r>
              <a:rPr lang="en-US" altLang="zh-CN" dirty="0">
                <a:ea typeface="MS PGothic" charset="0"/>
              </a:rPr>
              <a:t>model</a:t>
            </a:r>
          </a:p>
          <a:p>
            <a:pPr lvl="1"/>
            <a:r>
              <a:rPr lang="en-US" altLang="zh-CN" dirty="0">
                <a:ea typeface="MS PGothic" charset="0"/>
              </a:rPr>
              <a:t>Separates functions (</a:t>
            </a:r>
            <a:r>
              <a:rPr lang="en-US" altLang="zh-CN" b="1" dirty="0">
                <a:ea typeface="MS PGothic" charset="0"/>
              </a:rPr>
              <a:t>abstraction</a:t>
            </a:r>
            <a:r>
              <a:rPr lang="en-US" altLang="zh-CN" dirty="0">
                <a:ea typeface="MS PGothic" charset="0"/>
              </a:rPr>
              <a:t>)</a:t>
            </a:r>
          </a:p>
          <a:p>
            <a:pPr lvl="1"/>
            <a:r>
              <a:rPr lang="en-US" altLang="zh-CN" dirty="0">
                <a:ea typeface="MS PGothic" charset="0"/>
              </a:rPr>
              <a:t>Enforces that separation (</a:t>
            </a:r>
            <a:r>
              <a:rPr lang="en-US" altLang="zh-CN" b="1" dirty="0">
                <a:ea typeface="MS PGothic" charset="0"/>
              </a:rPr>
              <a:t>enforced modularity</a:t>
            </a:r>
            <a:r>
              <a:rPr lang="en-US" altLang="zh-CN" dirty="0">
                <a:ea typeface="MS PGothic" charset="0"/>
              </a:rPr>
              <a:t>)</a:t>
            </a:r>
          </a:p>
          <a:p>
            <a:pPr lvl="1"/>
            <a:r>
              <a:rPr lang="en-US" altLang="zh-CN" dirty="0">
                <a:ea typeface="MS PGothic" charset="0"/>
              </a:rPr>
              <a:t>Reduce </a:t>
            </a:r>
            <a:r>
              <a:rPr lang="en-US" altLang="zh-CN" u="sng" dirty="0">
                <a:ea typeface="MS PGothic" charset="0"/>
              </a:rPr>
              <a:t>fate sharing</a:t>
            </a:r>
            <a:r>
              <a:rPr lang="en-US" altLang="zh-CN" dirty="0">
                <a:ea typeface="MS PGothic" charset="0"/>
              </a:rPr>
              <a:t> but </a:t>
            </a:r>
            <a:r>
              <a:rPr lang="en-US" altLang="zh-CN" b="1" dirty="0">
                <a:solidFill>
                  <a:srgbClr val="0096FF"/>
                </a:solidFill>
                <a:ea typeface="MS PGothic" charset="0"/>
              </a:rPr>
              <a:t>not</a:t>
            </a:r>
            <a:r>
              <a:rPr lang="en-US" altLang="zh-CN" dirty="0">
                <a:ea typeface="MS PGothic" charset="0"/>
              </a:rPr>
              <a:t> eliminate </a:t>
            </a:r>
            <a:r>
              <a:rPr lang="en-US" altLang="zh-CN" dirty="0" smtClean="0">
                <a:ea typeface="MS PGothic" charset="0"/>
              </a:rPr>
              <a:t>it</a:t>
            </a:r>
            <a:endParaRPr lang="en-US" altLang="zh-CN" dirty="0">
              <a:ea typeface="MS PGothic" charset="0"/>
            </a:endParaRPr>
          </a:p>
        </p:txBody>
      </p:sp>
      <p:sp>
        <p:nvSpPr>
          <p:cNvPr id="2867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5F2CE3A0-904E-D249-8E8C-AF05A8A456B4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51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93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Multiple </a:t>
            </a:r>
            <a:r>
              <a:rPr lang="en-US" altLang="zh-CN" dirty="0" smtClean="0">
                <a:ea typeface="MS PGothic" charset="0"/>
              </a:rPr>
              <a:t>Clients </a:t>
            </a:r>
            <a:r>
              <a:rPr lang="en-US" altLang="zh-CN" dirty="0">
                <a:ea typeface="MS PGothic" charset="0"/>
              </a:rPr>
              <a:t>and </a:t>
            </a:r>
            <a:r>
              <a:rPr lang="en-US" altLang="zh-CN" dirty="0" smtClean="0">
                <a:ea typeface="MS PGothic" charset="0"/>
              </a:rPr>
              <a:t>Services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3072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ea typeface="MS PGothic" charset="0"/>
              </a:rPr>
              <a:t>One services can work for multiple clients</a:t>
            </a:r>
          </a:p>
          <a:p>
            <a:r>
              <a:rPr lang="en-US" altLang="zh-CN" sz="2800" dirty="0">
                <a:ea typeface="MS PGothic" charset="0"/>
              </a:rPr>
              <a:t>One client can use several services</a:t>
            </a:r>
          </a:p>
          <a:p>
            <a:r>
              <a:rPr lang="en-US" altLang="zh-CN" sz="2800" dirty="0" smtClean="0">
                <a:ea typeface="MS PGothic" charset="0"/>
              </a:rPr>
              <a:t>One module </a:t>
            </a:r>
            <a:r>
              <a:rPr lang="en-US" altLang="zh-CN" sz="2800" dirty="0">
                <a:ea typeface="MS PGothic" charset="0"/>
              </a:rPr>
              <a:t>can </a:t>
            </a:r>
            <a:r>
              <a:rPr lang="en-US" altLang="zh-CN" sz="2800" dirty="0" smtClean="0">
                <a:ea typeface="MS PGothic" charset="0"/>
              </a:rPr>
              <a:t>be both a client </a:t>
            </a:r>
            <a:r>
              <a:rPr lang="en-US" altLang="zh-CN" sz="2800" dirty="0">
                <a:ea typeface="MS PGothic" charset="0"/>
              </a:rPr>
              <a:t>and </a:t>
            </a:r>
            <a:r>
              <a:rPr lang="en-US" altLang="zh-CN" sz="2800" dirty="0" smtClean="0">
                <a:ea typeface="MS PGothic" charset="0"/>
              </a:rPr>
              <a:t>a service</a:t>
            </a:r>
            <a:endParaRPr lang="en-US" altLang="zh-CN" sz="2800" dirty="0">
              <a:ea typeface="MS PGothic" charset="0"/>
            </a:endParaRPr>
          </a:p>
          <a:p>
            <a:pPr lvl="1"/>
            <a:r>
              <a:rPr lang="en-US" altLang="zh-CN" sz="2400" dirty="0">
                <a:ea typeface="MS PGothic" charset="0"/>
              </a:rPr>
              <a:t>Printer as a service for printing request</a:t>
            </a:r>
          </a:p>
          <a:p>
            <a:pPr lvl="1"/>
            <a:r>
              <a:rPr lang="en-US" altLang="zh-CN" sz="2400" dirty="0">
                <a:ea typeface="MS PGothic" charset="0"/>
              </a:rPr>
              <a:t>Also a client of the file service</a:t>
            </a:r>
            <a:endParaRPr lang="zh-CN" altLang="en-US" sz="2400" dirty="0">
              <a:ea typeface="MS PGothic" charset="0"/>
            </a:endParaRPr>
          </a:p>
        </p:txBody>
      </p:sp>
      <p:sp>
        <p:nvSpPr>
          <p:cNvPr id="3072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6A3EA57F-8456-BD40-AF0D-718D5B579773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52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798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Trusted Intermediaries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27650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/>
          </a:bodyPr>
          <a:lstStyle/>
          <a:p>
            <a:r>
              <a:rPr lang="en-US" altLang="zh-CN" sz="2000" b="1" dirty="0">
                <a:ea typeface="MS PGothic" charset="0"/>
              </a:rPr>
              <a:t>Service as </a:t>
            </a:r>
            <a:r>
              <a:rPr lang="en-US" altLang="zh-CN" sz="2000" b="1" dirty="0" smtClean="0">
                <a:ea typeface="MS PGothic" charset="0"/>
              </a:rPr>
              <a:t>trusted </a:t>
            </a:r>
            <a:r>
              <a:rPr lang="en-US" altLang="zh-CN" sz="2000" b="1" dirty="0">
                <a:ea typeface="MS PGothic" charset="0"/>
              </a:rPr>
              <a:t>3</a:t>
            </a:r>
            <a:r>
              <a:rPr lang="en-US" altLang="zh-CN" sz="2000" b="1" baseline="30000" dirty="0">
                <a:ea typeface="MS PGothic" charset="0"/>
              </a:rPr>
              <a:t>rd</a:t>
            </a:r>
            <a:r>
              <a:rPr lang="en-US" altLang="zh-CN" sz="2000" b="1" dirty="0">
                <a:ea typeface="MS PGothic" charset="0"/>
              </a:rPr>
              <a:t> </a:t>
            </a:r>
            <a:r>
              <a:rPr lang="en-US" altLang="zh-CN" sz="2000" b="1" dirty="0" smtClean="0">
                <a:ea typeface="MS PGothic" charset="0"/>
              </a:rPr>
              <a:t>party</a:t>
            </a:r>
            <a:endParaRPr lang="en-US" altLang="zh-CN" sz="2000" b="1" dirty="0">
              <a:ea typeface="MS PGothic" charset="0"/>
            </a:endParaRPr>
          </a:p>
          <a:p>
            <a:pPr lvl="1"/>
            <a:r>
              <a:rPr lang="en-US" altLang="zh-CN" sz="1800" dirty="0">
                <a:ea typeface="MS PGothic" charset="0"/>
              </a:rPr>
              <a:t>Run critical procedures as a service</a:t>
            </a:r>
          </a:p>
          <a:p>
            <a:pPr lvl="1"/>
            <a:r>
              <a:rPr lang="en-US" altLang="zh-CN" sz="1800" dirty="0">
                <a:ea typeface="MS PGothic" charset="0"/>
              </a:rPr>
              <a:t>E.g</a:t>
            </a:r>
            <a:r>
              <a:rPr lang="en-US" altLang="zh-CN" sz="1800" dirty="0" smtClean="0">
                <a:ea typeface="MS PGothic" charset="0"/>
              </a:rPr>
              <a:t>., </a:t>
            </a:r>
            <a:r>
              <a:rPr lang="en-US" altLang="zh-CN" sz="1800" dirty="0">
                <a:ea typeface="MS PGothic" charset="0"/>
              </a:rPr>
              <a:t>a file service to keep clients’ file distinct, email service</a:t>
            </a:r>
          </a:p>
          <a:p>
            <a:pPr lvl="1"/>
            <a:r>
              <a:rPr lang="en-US" altLang="zh-CN" sz="1800" dirty="0">
                <a:ea typeface="MS PGothic" charset="0"/>
              </a:rPr>
              <a:t>Enforces modularity among multiple clients</a:t>
            </a:r>
          </a:p>
          <a:p>
            <a:pPr lvl="1"/>
            <a:r>
              <a:rPr lang="en-US" altLang="zh-CN" sz="1800" dirty="0">
                <a:ea typeface="MS PGothic" charset="0"/>
              </a:rPr>
              <a:t>Ensures that a fault in one client has limited effect on another </a:t>
            </a:r>
            <a:r>
              <a:rPr lang="en-US" altLang="zh-CN" sz="1800" dirty="0" smtClean="0">
                <a:ea typeface="MS PGothic" charset="0"/>
              </a:rPr>
              <a:t>client</a:t>
            </a:r>
            <a:endParaRPr lang="en-US" altLang="zh-CN" sz="1800" dirty="0">
              <a:ea typeface="MS PGothic" charset="0"/>
            </a:endParaRPr>
          </a:p>
          <a:p>
            <a:r>
              <a:rPr lang="en-US" altLang="zh-CN" sz="2000" b="1" dirty="0">
                <a:ea typeface="MS PGothic" charset="0"/>
              </a:rPr>
              <a:t>Thin client </a:t>
            </a:r>
            <a:r>
              <a:rPr lang="en-US" altLang="zh-CN" sz="2000" b="1" dirty="0" smtClean="0">
                <a:ea typeface="MS PGothic" charset="0"/>
              </a:rPr>
              <a:t>computing</a:t>
            </a:r>
            <a:r>
              <a:rPr lang="en-US" altLang="zh-CN" sz="2000" dirty="0" smtClean="0">
                <a:ea typeface="MS PGothic" charset="0"/>
              </a:rPr>
              <a:t> (the ultimate version of C/S?)</a:t>
            </a:r>
            <a:endParaRPr lang="en-US" altLang="zh-CN" sz="2000" dirty="0">
              <a:ea typeface="MS PGothic" charset="0"/>
            </a:endParaRPr>
          </a:p>
          <a:p>
            <a:pPr lvl="1"/>
            <a:r>
              <a:rPr lang="en-US" altLang="zh-CN" sz="1800" dirty="0">
                <a:ea typeface="MS PGothic" charset="0"/>
              </a:rPr>
              <a:t>Simplify clients by having the trusted intermediary provide most functions</a:t>
            </a:r>
          </a:p>
          <a:p>
            <a:pPr lvl="1"/>
            <a:r>
              <a:rPr lang="en-US" altLang="zh-CN" sz="1800" dirty="0">
                <a:ea typeface="MS PGothic" charset="0"/>
              </a:rPr>
              <a:t>Only the trusted intermediaries run on powerful computers</a:t>
            </a:r>
          </a:p>
          <a:p>
            <a:pPr lvl="1"/>
            <a:r>
              <a:rPr lang="en-US" altLang="zh-CN" sz="1800" dirty="0">
                <a:ea typeface="MS PGothic" charset="0"/>
              </a:rPr>
              <a:t>What if the powerful computers fail…</a:t>
            </a:r>
            <a:endParaRPr lang="zh-CN" altLang="en-US" sz="1800" dirty="0">
              <a:ea typeface="MS PGothic" charset="0"/>
            </a:endParaRPr>
          </a:p>
        </p:txBody>
      </p:sp>
      <p:sp>
        <p:nvSpPr>
          <p:cNvPr id="3174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F64328BD-EF91-BF48-B65F-60E2777DEF38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53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729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6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2012</TotalTime>
  <Words>2429</Words>
  <Application>Microsoft Office PowerPoint</Application>
  <PresentationFormat>全屏显示(16:10)</PresentationFormat>
  <Paragraphs>452</Paragraphs>
  <Slides>53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53</vt:i4>
      </vt:variant>
    </vt:vector>
  </HeadingPairs>
  <TitlesOfParts>
    <vt:vector size="63" baseType="lpstr">
      <vt:lpstr>Adobe 楷体 Std R</vt:lpstr>
      <vt:lpstr>MS PGothic</vt:lpstr>
      <vt:lpstr>DengXian</vt:lpstr>
      <vt:lpstr>DengXian</vt:lpstr>
      <vt:lpstr>宋体</vt:lpstr>
      <vt:lpstr>Arial</vt:lpstr>
      <vt:lpstr>Calibri</vt:lpstr>
      <vt:lpstr>Myriad Pro SemiCond</vt:lpstr>
      <vt:lpstr>Times New Roman</vt:lpstr>
      <vt:lpstr>Office 主题​​</vt:lpstr>
      <vt:lpstr>DNS</vt:lpstr>
      <vt:lpstr>Review: Bus</vt:lpstr>
      <vt:lpstr>Review: the Naming Model</vt:lpstr>
      <vt:lpstr>FAQ of Naming Scheme</vt:lpstr>
      <vt:lpstr>The Design of DNS</vt:lpstr>
      <vt:lpstr>DNS: Binding IP and Domain Name</vt:lpstr>
      <vt:lpstr>IP Address as a Type of Name</vt:lpstr>
      <vt:lpstr>Why Not Just Using IP Address?</vt:lpstr>
      <vt:lpstr>Questions on DNS</vt:lpstr>
      <vt:lpstr>Questions on DNS</vt:lpstr>
      <vt:lpstr>Look-up Algorithm</vt:lpstr>
      <vt:lpstr>Distributing Responsibility</vt:lpstr>
      <vt:lpstr>Name Servers</vt:lpstr>
      <vt:lpstr>DNS Hierarchy (a partial view)</vt:lpstr>
      <vt:lpstr>Basic DNS Look-up Algorithm</vt:lpstr>
      <vt:lpstr>DNS Lookup</vt:lpstr>
      <vt:lpstr>DNS Lookup</vt:lpstr>
      <vt:lpstr>DNS Lookup</vt:lpstr>
      <vt:lpstr>DNS Lookup</vt:lpstr>
      <vt:lpstr>DNS Lookup</vt:lpstr>
      <vt:lpstr>DNS Lookup</vt:lpstr>
      <vt:lpstr>Context in DNS</vt:lpstr>
      <vt:lpstr>Fault Tolerant</vt:lpstr>
      <vt:lpstr>Three Enhancements on Look-up Algorithm</vt:lpstr>
      <vt:lpstr>Three Enhancements on Look-up Algorithm</vt:lpstr>
      <vt:lpstr>DNS Request Process</vt:lpstr>
      <vt:lpstr>Three Enhancements on Look-up Algorithm</vt:lpstr>
      <vt:lpstr>Combine These Enhancements</vt:lpstr>
      <vt:lpstr>Other Features of DNS</vt:lpstr>
      <vt:lpstr>Name Discovery in DNS (at the first place)</vt:lpstr>
      <vt:lpstr>Comparing Hostname &amp; Filename</vt:lpstr>
      <vt:lpstr>Behind the DNS Design</vt:lpstr>
      <vt:lpstr>Benefits of Hierarchical Design</vt:lpstr>
      <vt:lpstr>Good Points on DNS Design</vt:lpstr>
      <vt:lpstr>Good Points on DNS Design</vt:lpstr>
      <vt:lpstr>Bad Points on DNS Design</vt:lpstr>
      <vt:lpstr>DNS Amplification Attack</vt:lpstr>
      <vt:lpstr>DNS Security</vt:lpstr>
      <vt:lpstr>DNSSEC: Protect DNS Record</vt:lpstr>
      <vt:lpstr>Problem 4.5</vt:lpstr>
      <vt:lpstr>Problem 4.5</vt:lpstr>
      <vt:lpstr>Problem 4.5</vt:lpstr>
      <vt:lpstr>Client &amp; Server</vt:lpstr>
      <vt:lpstr>Why Enforced Modularity?</vt:lpstr>
      <vt:lpstr>Modularity in the Code</vt:lpstr>
      <vt:lpstr>Soft Modularity</vt:lpstr>
      <vt:lpstr>Potential Problems in Calling - 1</vt:lpstr>
      <vt:lpstr>Potential Problems in Calling - 2</vt:lpstr>
      <vt:lpstr>Enforced Modularity is Needed</vt:lpstr>
      <vt:lpstr>Client/Service Organization</vt:lpstr>
      <vt:lpstr>C/S Model</vt:lpstr>
      <vt:lpstr>Multiple Clients and Services</vt:lpstr>
      <vt:lpstr>Trusted Intermediaries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77</cp:revision>
  <cp:lastPrinted>2016-06-13T07:55:34Z</cp:lastPrinted>
  <dcterms:created xsi:type="dcterms:W3CDTF">2017-05-12T06:55:38Z</dcterms:created>
  <dcterms:modified xsi:type="dcterms:W3CDTF">2018-09-28T01:43:29Z</dcterms:modified>
</cp:coreProperties>
</file>