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80" r:id="rId1"/>
  </p:sldMasterIdLst>
  <p:notesMasterIdLst>
    <p:notesMasterId r:id="rId69"/>
  </p:notesMasterIdLst>
  <p:handoutMasterIdLst>
    <p:handoutMasterId r:id="rId70"/>
  </p:handoutMasterIdLst>
  <p:sldIdLst>
    <p:sldId id="256" r:id="rId2"/>
    <p:sldId id="390" r:id="rId3"/>
    <p:sldId id="441" r:id="rId4"/>
    <p:sldId id="442" r:id="rId5"/>
    <p:sldId id="443" r:id="rId6"/>
    <p:sldId id="391" r:id="rId7"/>
    <p:sldId id="292" r:id="rId8"/>
    <p:sldId id="444" r:id="rId9"/>
    <p:sldId id="445" r:id="rId10"/>
    <p:sldId id="446" r:id="rId11"/>
    <p:sldId id="447" r:id="rId12"/>
    <p:sldId id="397" r:id="rId13"/>
    <p:sldId id="448" r:id="rId14"/>
    <p:sldId id="449" r:id="rId15"/>
    <p:sldId id="398" r:id="rId16"/>
    <p:sldId id="399" r:id="rId17"/>
    <p:sldId id="450" r:id="rId18"/>
    <p:sldId id="400" r:id="rId19"/>
    <p:sldId id="401" r:id="rId20"/>
    <p:sldId id="451" r:id="rId21"/>
    <p:sldId id="402" r:id="rId22"/>
    <p:sldId id="403" r:id="rId23"/>
    <p:sldId id="452" r:id="rId24"/>
    <p:sldId id="404" r:id="rId25"/>
    <p:sldId id="405" r:id="rId26"/>
    <p:sldId id="406" r:id="rId27"/>
    <p:sldId id="407" r:id="rId28"/>
    <p:sldId id="408" r:id="rId29"/>
    <p:sldId id="409" r:id="rId30"/>
    <p:sldId id="453" r:id="rId31"/>
    <p:sldId id="454" r:id="rId32"/>
    <p:sldId id="410" r:id="rId33"/>
    <p:sldId id="455" r:id="rId34"/>
    <p:sldId id="411" r:id="rId35"/>
    <p:sldId id="456" r:id="rId36"/>
    <p:sldId id="412" r:id="rId37"/>
    <p:sldId id="413" r:id="rId38"/>
    <p:sldId id="414" r:id="rId39"/>
    <p:sldId id="457" r:id="rId40"/>
    <p:sldId id="415" r:id="rId41"/>
    <p:sldId id="458" r:id="rId42"/>
    <p:sldId id="416" r:id="rId43"/>
    <p:sldId id="417" r:id="rId44"/>
    <p:sldId id="418" r:id="rId45"/>
    <p:sldId id="419" r:id="rId46"/>
    <p:sldId id="420" r:id="rId47"/>
    <p:sldId id="422" r:id="rId48"/>
    <p:sldId id="423" r:id="rId49"/>
    <p:sldId id="424" r:id="rId50"/>
    <p:sldId id="425" r:id="rId51"/>
    <p:sldId id="426" r:id="rId52"/>
    <p:sldId id="427" r:id="rId53"/>
    <p:sldId id="428" r:id="rId54"/>
    <p:sldId id="429" r:id="rId55"/>
    <p:sldId id="430" r:id="rId56"/>
    <p:sldId id="431" r:id="rId57"/>
    <p:sldId id="435" r:id="rId58"/>
    <p:sldId id="437" r:id="rId59"/>
    <p:sldId id="434" r:id="rId60"/>
    <p:sldId id="438" r:id="rId61"/>
    <p:sldId id="439" r:id="rId62"/>
    <p:sldId id="440" r:id="rId63"/>
    <p:sldId id="459" r:id="rId64"/>
    <p:sldId id="281" r:id="rId65"/>
    <p:sldId id="282" r:id="rId66"/>
    <p:sldId id="433" r:id="rId67"/>
    <p:sldId id="460" r:id="rId6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8F6D9"/>
    <a:srgbClr val="EDEBCF"/>
    <a:srgbClr val="D3F2D3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>
      <p:cViewPr varScale="1">
        <p:scale>
          <a:sx n="120" d="100"/>
          <a:sy n="120" d="100"/>
        </p:scale>
        <p:origin x="14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915DC-BBCE-B74E-9A73-9E7AE258766C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C0B27-70E5-4142-9D1D-253A19F9DC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63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2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090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53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522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488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325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05A94-B971-D04A-BB80-05C247164E26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F34EC-0015-CF43-830F-2E3BDADD2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7F3AC-8221-1742-8B23-BF4D700EACF1}" type="datetimeFigureOut">
              <a:rPr lang="en-US" smtClean="0"/>
              <a:pPr/>
              <a:t>10/12/18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B0CAA-A013-754E-9F88-97903F98CB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00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l"/>
            <a:r>
              <a:rPr lang="en-US" sz="1200" dirty="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52400" y="1981200"/>
            <a:ext cx="8458200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0" noProof="0" dirty="0">
                <a:solidFill>
                  <a:srgbClr val="0000FF"/>
                </a:solidFill>
                <a:latin typeface="Arial"/>
                <a:ea typeface="+mj-ea"/>
                <a:cs typeface="Arial"/>
              </a:rPr>
              <a:t>Virtual Memory &amp; OS 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 bwMode="auto">
          <a:xfrm>
            <a:off x="5943600" y="4267200"/>
            <a:ext cx="297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None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latin typeface="Arial"/>
                <a:ea typeface="+mn-ea"/>
                <a:cs typeface="Arial"/>
              </a:rPr>
              <a:t>Zhaoguo Wang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None/>
              <a:tabLst/>
              <a:defRPr/>
            </a:pPr>
            <a:r>
              <a:rPr lang="en-US" sz="2400" kern="0" dirty="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Arial"/>
                <a:cs typeface="Arial"/>
              </a:rPr>
              <a:t>Why CSE ?</a:t>
            </a:r>
            <a:endParaRPr kumimoji="1" lang="zh-CN" alt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9271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Arial"/>
                <a:cs typeface="Arial"/>
              </a:rPr>
              <a:t>Why CSE ?</a:t>
            </a:r>
            <a:endParaRPr kumimoji="1" lang="zh-CN" altLang="en-US" dirty="0">
              <a:latin typeface="Arial"/>
              <a:cs typeface="Arial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dirty="0">
                <a:latin typeface="Arial"/>
                <a:cs typeface="Arial"/>
              </a:rPr>
              <a:t>Required… </a:t>
            </a:r>
            <a:r>
              <a:rPr kumimoji="1" lang="en-US" altLang="zh-CN" dirty="0">
                <a:latin typeface="Arial"/>
                <a:cs typeface="Arial"/>
                <a:sym typeface="Wingdings" pitchFamily="2" charset="2"/>
              </a:rPr>
              <a:t></a:t>
            </a:r>
            <a:endParaRPr kumimoji="1" lang="en-US" altLang="zh-CN" dirty="0">
              <a:latin typeface="Arial"/>
              <a:cs typeface="Arial"/>
            </a:endParaRPr>
          </a:p>
          <a:p>
            <a:pPr lvl="1"/>
            <a:endParaRPr kumimoji="1" lang="en-US" altLang="zh-CN" dirty="0">
              <a:latin typeface="Arial"/>
              <a:cs typeface="Arial"/>
            </a:endParaRPr>
          </a:p>
          <a:p>
            <a:pPr lvl="1"/>
            <a:endParaRPr kumimoji="1" lang="en-US" altLang="zh-CN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9038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Arial"/>
                <a:cs typeface="Arial"/>
              </a:rPr>
              <a:t>Why CSE ?</a:t>
            </a:r>
            <a:endParaRPr kumimoji="1" lang="zh-CN" altLang="en-US" dirty="0">
              <a:latin typeface="Arial"/>
              <a:cs typeface="Arial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dirty="0">
                <a:latin typeface="Arial"/>
                <a:cs typeface="Arial"/>
              </a:rPr>
              <a:t>Required… </a:t>
            </a:r>
            <a:r>
              <a:rPr kumimoji="1" lang="en-US" altLang="zh-CN" dirty="0">
                <a:latin typeface="Arial"/>
                <a:cs typeface="Arial"/>
                <a:sym typeface="Wingdings" pitchFamily="2" charset="2"/>
              </a:rPr>
              <a:t></a:t>
            </a:r>
            <a:endParaRPr kumimoji="1" lang="en-US" altLang="zh-CN" dirty="0">
              <a:latin typeface="Arial"/>
              <a:cs typeface="Arial"/>
            </a:endParaRPr>
          </a:p>
          <a:p>
            <a:pPr lvl="1"/>
            <a:endParaRPr kumimoji="1" lang="en-US" altLang="zh-CN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kumimoji="1" lang="en-US" altLang="zh-CN" dirty="0">
                <a:latin typeface="Arial"/>
                <a:cs typeface="Arial"/>
              </a:rPr>
              <a:t>But what makes it different from other classes?</a:t>
            </a:r>
          </a:p>
          <a:p>
            <a:pPr lvl="1"/>
            <a:r>
              <a:rPr kumimoji="1" lang="en-US" altLang="zh-CN" dirty="0">
                <a:latin typeface="Arial"/>
                <a:cs typeface="Arial"/>
              </a:rPr>
              <a:t>ICS, Operating Systems, Compilers …</a:t>
            </a:r>
          </a:p>
          <a:p>
            <a:pPr lvl="1"/>
            <a:endParaRPr kumimoji="1" lang="en-US" altLang="zh-CN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56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Arial"/>
                <a:cs typeface="Arial"/>
              </a:rPr>
              <a:t>Why CSE ?</a:t>
            </a:r>
            <a:endParaRPr kumimoji="1" lang="zh-CN" altLang="en-US" dirty="0">
              <a:latin typeface="Arial"/>
              <a:cs typeface="Arial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en-US" altLang="zh-CN" dirty="0">
                <a:latin typeface="Arial"/>
                <a:cs typeface="Arial"/>
              </a:rPr>
              <a:t>Required… </a:t>
            </a:r>
            <a:r>
              <a:rPr kumimoji="1" lang="en-US" altLang="zh-CN" dirty="0">
                <a:latin typeface="Arial"/>
                <a:cs typeface="Arial"/>
                <a:sym typeface="Wingdings" pitchFamily="2" charset="2"/>
              </a:rPr>
              <a:t></a:t>
            </a:r>
            <a:endParaRPr kumimoji="1" lang="en-US" altLang="zh-CN" dirty="0">
              <a:latin typeface="Arial"/>
              <a:cs typeface="Arial"/>
            </a:endParaRPr>
          </a:p>
          <a:p>
            <a:pPr lvl="1"/>
            <a:endParaRPr kumimoji="1" lang="en-US" altLang="zh-CN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kumimoji="1" lang="en-US" altLang="zh-CN" dirty="0">
                <a:latin typeface="Arial"/>
                <a:cs typeface="Arial"/>
              </a:rPr>
              <a:t>But what makes it different from other classes?</a:t>
            </a:r>
          </a:p>
          <a:p>
            <a:pPr lvl="1"/>
            <a:r>
              <a:rPr kumimoji="1" lang="en-US" altLang="zh-CN" dirty="0">
                <a:latin typeface="Arial"/>
                <a:cs typeface="Arial"/>
              </a:rPr>
              <a:t>ICS, Operating Systems, Compilers …</a:t>
            </a:r>
          </a:p>
          <a:p>
            <a:pPr lvl="1"/>
            <a:endParaRPr kumimoji="1" lang="en-US" altLang="zh-CN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kumimoji="1" lang="en-US" altLang="zh-CN" dirty="0">
                <a:latin typeface="Arial"/>
                <a:cs typeface="Arial"/>
              </a:rPr>
              <a:t>Goal</a:t>
            </a:r>
          </a:p>
          <a:p>
            <a:pPr lvl="1"/>
            <a:r>
              <a:rPr kumimoji="1" lang="en-US" altLang="zh-CN" dirty="0">
                <a:latin typeface="Arial"/>
                <a:cs typeface="Arial"/>
              </a:rPr>
              <a:t>Give a reasonable system design </a:t>
            </a:r>
            <a:r>
              <a:rPr kumimoji="1" lang="en-US" altLang="zh-CN" dirty="0">
                <a:solidFill>
                  <a:srgbClr val="FF0000"/>
                </a:solidFill>
                <a:latin typeface="Arial"/>
                <a:cs typeface="Arial"/>
              </a:rPr>
              <a:t>by asking WHY</a:t>
            </a:r>
          </a:p>
          <a:p>
            <a:pPr lvl="1"/>
            <a:endParaRPr kumimoji="1" lang="en-US" altLang="zh-CN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4110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AB7D9-98B4-B543-AB53-3B4449837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ACB60-3479-0E46-9E07-0B4062560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Complexity</a:t>
            </a:r>
          </a:p>
          <a:p>
            <a:pPr lvl="1"/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Difficulty of understanding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A0AFBB-3C84-484C-A131-A3CB8BC2DD97}"/>
              </a:ext>
            </a:extLst>
          </p:cNvPr>
          <p:cNvSpPr txBox="1">
            <a:spLocks/>
          </p:cNvSpPr>
          <p:nvPr/>
        </p:nvSpPr>
        <p:spPr>
          <a:xfrm>
            <a:off x="304800" y="2877716"/>
            <a:ext cx="7924800" cy="398028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1975 Unix kernel: 10,500 LOC (Lines of Code)</a:t>
            </a:r>
          </a:p>
          <a:p>
            <a:pPr marL="0" indent="0" fontAlgn="auto">
              <a:spcAft>
                <a:spcPts val="0"/>
              </a:spcAft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2008 Linux 2.6.24 line counts: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85,000  processes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430,000  sound drivers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490,000  network protocols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710,000  file systems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1,000,000  different CPU architectures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4,000,000  drivers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7,800,000  Total</a:t>
            </a:r>
          </a:p>
        </p:txBody>
      </p:sp>
    </p:spTree>
    <p:extLst>
      <p:ext uri="{BB962C8B-B14F-4D97-AF65-F5344CB8AC3E}">
        <p14:creationId xmlns:p14="http://schemas.microsoft.com/office/powerpoint/2010/main" val="399686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Coping With Complexity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892830"/>
            <a:ext cx="4114800" cy="2040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Modularity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Split up system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Layering</a:t>
            </a:r>
            <a:endParaRPr lang="en-US" altLang="zh-CN" sz="2400" dirty="0">
              <a:solidFill>
                <a:schemeClr val="tx2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211960" y="1892830"/>
            <a:ext cx="493204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Abstraction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Interface/Hiding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21196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Hierarchy</a:t>
            </a:r>
            <a:endParaRPr lang="en-US" altLang="zh-CN" sz="2400" dirty="0">
              <a:solidFill>
                <a:schemeClr val="tx2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Reduce connections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Divide-and-conquer</a:t>
            </a:r>
          </a:p>
        </p:txBody>
      </p:sp>
    </p:spTree>
    <p:extLst>
      <p:ext uri="{BB962C8B-B14F-4D97-AF65-F5344CB8AC3E}">
        <p14:creationId xmlns:p14="http://schemas.microsoft.com/office/powerpoint/2010/main" val="3171223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Coping With Complexity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892830"/>
            <a:ext cx="4114800" cy="2040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Modularity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Split up system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Layering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211960" y="1892830"/>
            <a:ext cx="493204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Abstraction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Interface/Hiding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21196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Hierarchy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Reduce connections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Divide-and-conquer</a:t>
            </a: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B2A37109-892F-DC44-8DB4-4F8A71D470A7}"/>
              </a:ext>
            </a:extLst>
          </p:cNvPr>
          <p:cNvSpPr/>
          <p:nvPr/>
        </p:nvSpPr>
        <p:spPr>
          <a:xfrm>
            <a:off x="2057400" y="4114800"/>
            <a:ext cx="914400" cy="1216152"/>
          </a:xfrm>
          <a:prstGeom prst="can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F6ABC9F2-7E76-2C40-9373-713DF81444FF}"/>
              </a:ext>
            </a:extLst>
          </p:cNvPr>
          <p:cNvSpPr/>
          <p:nvPr/>
        </p:nvSpPr>
        <p:spPr>
          <a:xfrm>
            <a:off x="4468180" y="4103075"/>
            <a:ext cx="1094420" cy="1216152"/>
          </a:xfrm>
          <a:prstGeom prst="can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3908C2-4248-AA4F-84F5-F1A4649F265E}"/>
              </a:ext>
            </a:extLst>
          </p:cNvPr>
          <p:cNvCxnSpPr/>
          <p:nvPr/>
        </p:nvCxnSpPr>
        <p:spPr>
          <a:xfrm>
            <a:off x="3129267" y="4730897"/>
            <a:ext cx="1143000" cy="0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1907E-FD4B-B748-9582-D9F8C69F41A6}"/>
              </a:ext>
            </a:extLst>
          </p:cNvPr>
          <p:cNvSpPr/>
          <p:nvPr/>
        </p:nvSpPr>
        <p:spPr>
          <a:xfrm>
            <a:off x="3080992" y="423232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send/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recv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721340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Coping With Complexity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892830"/>
            <a:ext cx="4114800" cy="2040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Modularity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Split up system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Layering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211960" y="1892830"/>
            <a:ext cx="493204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Abstraction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Interface/Hiding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21196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Hierarchy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Reduce connections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Divide-and-conquer</a:t>
            </a: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B2A37109-892F-DC44-8DB4-4F8A71D470A7}"/>
              </a:ext>
            </a:extLst>
          </p:cNvPr>
          <p:cNvSpPr/>
          <p:nvPr/>
        </p:nvSpPr>
        <p:spPr>
          <a:xfrm>
            <a:off x="2057400" y="4114800"/>
            <a:ext cx="914400" cy="1216152"/>
          </a:xfrm>
          <a:prstGeom prst="can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F6ABC9F2-7E76-2C40-9373-713DF81444FF}"/>
              </a:ext>
            </a:extLst>
          </p:cNvPr>
          <p:cNvSpPr/>
          <p:nvPr/>
        </p:nvSpPr>
        <p:spPr>
          <a:xfrm>
            <a:off x="4468180" y="4103075"/>
            <a:ext cx="1094420" cy="1216152"/>
          </a:xfrm>
          <a:prstGeom prst="can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3908C2-4248-AA4F-84F5-F1A4649F265E}"/>
              </a:ext>
            </a:extLst>
          </p:cNvPr>
          <p:cNvCxnSpPr/>
          <p:nvPr/>
        </p:nvCxnSpPr>
        <p:spPr>
          <a:xfrm>
            <a:off x="3129267" y="4730897"/>
            <a:ext cx="1143000" cy="0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1907E-FD4B-B748-9582-D9F8C69F41A6}"/>
              </a:ext>
            </a:extLst>
          </p:cNvPr>
          <p:cNvSpPr/>
          <p:nvPr/>
        </p:nvSpPr>
        <p:spPr>
          <a:xfrm>
            <a:off x="3080992" y="423232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send/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recv</a:t>
            </a:r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8321E1-6076-764E-BA8E-20B043C2CC9F}"/>
              </a:ext>
            </a:extLst>
          </p:cNvPr>
          <p:cNvSpPr/>
          <p:nvPr/>
        </p:nvSpPr>
        <p:spPr>
          <a:xfrm>
            <a:off x="593822" y="5528738"/>
            <a:ext cx="7236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What is the problem of ”one computer per module”?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63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Coping With Complexity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892830"/>
            <a:ext cx="4114800" cy="20402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Modularity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Split up system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Layering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211960" y="1892830"/>
            <a:ext cx="493204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Abstraction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Interface/Hiding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211960" y="3717033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Hierarchy</a:t>
            </a:r>
            <a:endParaRPr lang="en-US" altLang="zh-CN" sz="2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Reduce connections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Divide-and-conquer</a:t>
            </a:r>
          </a:p>
        </p:txBody>
      </p:sp>
      <p:sp>
        <p:nvSpPr>
          <p:cNvPr id="8" name="Can 7">
            <a:extLst>
              <a:ext uri="{FF2B5EF4-FFF2-40B4-BE49-F238E27FC236}">
                <a16:creationId xmlns:a16="http://schemas.microsoft.com/office/drawing/2014/main" id="{B2A37109-892F-DC44-8DB4-4F8A71D470A7}"/>
              </a:ext>
            </a:extLst>
          </p:cNvPr>
          <p:cNvSpPr/>
          <p:nvPr/>
        </p:nvSpPr>
        <p:spPr>
          <a:xfrm>
            <a:off x="2057400" y="4114800"/>
            <a:ext cx="914400" cy="1216152"/>
          </a:xfrm>
          <a:prstGeom prst="can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</a:t>
            </a:r>
          </a:p>
        </p:txBody>
      </p:sp>
      <p:sp>
        <p:nvSpPr>
          <p:cNvPr id="9" name="Can 8">
            <a:extLst>
              <a:ext uri="{FF2B5EF4-FFF2-40B4-BE49-F238E27FC236}">
                <a16:creationId xmlns:a16="http://schemas.microsoft.com/office/drawing/2014/main" id="{F6ABC9F2-7E76-2C40-9373-713DF81444FF}"/>
              </a:ext>
            </a:extLst>
          </p:cNvPr>
          <p:cNvSpPr/>
          <p:nvPr/>
        </p:nvSpPr>
        <p:spPr>
          <a:xfrm>
            <a:off x="4468180" y="4103075"/>
            <a:ext cx="1094420" cy="1216152"/>
          </a:xfrm>
          <a:prstGeom prst="can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13908C2-4248-AA4F-84F5-F1A4649F265E}"/>
              </a:ext>
            </a:extLst>
          </p:cNvPr>
          <p:cNvCxnSpPr/>
          <p:nvPr/>
        </p:nvCxnSpPr>
        <p:spPr>
          <a:xfrm>
            <a:off x="3129267" y="4730897"/>
            <a:ext cx="1143000" cy="0"/>
          </a:xfrm>
          <a:prstGeom prst="straightConnector1">
            <a:avLst/>
          </a:prstGeom>
          <a:ln w="444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151907E-FD4B-B748-9582-D9F8C69F41A6}"/>
              </a:ext>
            </a:extLst>
          </p:cNvPr>
          <p:cNvSpPr/>
          <p:nvPr/>
        </p:nvSpPr>
        <p:spPr>
          <a:xfrm>
            <a:off x="3080992" y="4232320"/>
            <a:ext cx="1184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send/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recv</a:t>
            </a:r>
            <a:endParaRPr lang="en-US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8321E1-6076-764E-BA8E-20B043C2CC9F}"/>
              </a:ext>
            </a:extLst>
          </p:cNvPr>
          <p:cNvSpPr/>
          <p:nvPr/>
        </p:nvSpPr>
        <p:spPr>
          <a:xfrm>
            <a:off x="593822" y="5528738"/>
            <a:ext cx="72362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What is the problem of ”one computer per module”?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0A7CB6-A071-6642-8ABA-9A5C1E20BE18}"/>
              </a:ext>
            </a:extLst>
          </p:cNvPr>
          <p:cNvSpPr/>
          <p:nvPr/>
        </p:nvSpPr>
        <p:spPr>
          <a:xfrm>
            <a:off x="152400" y="6019800"/>
            <a:ext cx="75816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l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Modularity is dictated by the number of computers available.</a:t>
            </a:r>
          </a:p>
        </p:txBody>
      </p:sp>
    </p:spTree>
    <p:extLst>
      <p:ext uri="{BB962C8B-B14F-4D97-AF65-F5344CB8AC3E}">
        <p14:creationId xmlns:p14="http://schemas.microsoft.com/office/powerpoint/2010/main" val="4223821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44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How to enforce modularity in  single machine?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48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Enforce Modularity in Single Machine?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4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Enforce Modularity in Single Machine?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modules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148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Enforce Modularity in Single Machine?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modules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Virtualization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Create several virtual computers using one physical computer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Execute each module in its own virtual computer</a:t>
            </a:r>
          </a:p>
          <a:p>
            <a:pPr marL="0" indent="0">
              <a:buNone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936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Virtualization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Basic idea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Simulate the interface of the physical objects</a:t>
            </a: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Multiplexing</a:t>
            </a: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Aggregating</a:t>
            </a: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Emulation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BF88A-88BA-8943-AAE9-7295855C6C1C}"/>
              </a:ext>
            </a:extLst>
          </p:cNvPr>
          <p:cNvSpPr/>
          <p:nvPr/>
        </p:nvSpPr>
        <p:spPr>
          <a:xfrm>
            <a:off x="4419600" y="5191048"/>
            <a:ext cx="4038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object or objects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EF370A-6140-B345-9250-436D465D45FD}"/>
              </a:ext>
            </a:extLst>
          </p:cNvPr>
          <p:cNvSpPr/>
          <p:nvPr/>
        </p:nvSpPr>
        <p:spPr>
          <a:xfrm>
            <a:off x="4419600" y="4495800"/>
            <a:ext cx="4038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Virtualization Layer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681299-0B91-BD45-A13B-DF9D694EEDB4}"/>
              </a:ext>
            </a:extLst>
          </p:cNvPr>
          <p:cNvSpPr/>
          <p:nvPr/>
        </p:nvSpPr>
        <p:spPr>
          <a:xfrm>
            <a:off x="4419600" y="3810000"/>
            <a:ext cx="4038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object or objects</a:t>
            </a:r>
          </a:p>
        </p:txBody>
      </p:sp>
    </p:spTree>
    <p:extLst>
      <p:ext uri="{BB962C8B-B14F-4D97-AF65-F5344CB8AC3E}">
        <p14:creationId xmlns:p14="http://schemas.microsoft.com/office/powerpoint/2010/main" val="600738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Multiplexing</a:t>
            </a:r>
          </a:p>
        </p:txBody>
      </p:sp>
    </p:spTree>
    <p:extLst>
      <p:ext uri="{BB962C8B-B14F-4D97-AF65-F5344CB8AC3E}">
        <p14:creationId xmlns:p14="http://schemas.microsoft.com/office/powerpoint/2010/main" val="271483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Multiplexing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Basic idea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 multiple virtual objects by multiplexing one physical instance</a:t>
            </a: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4D37B-1752-B449-9166-1F5011C2AEFC}"/>
              </a:ext>
            </a:extLst>
          </p:cNvPr>
          <p:cNvSpPr/>
          <p:nvPr/>
        </p:nvSpPr>
        <p:spPr>
          <a:xfrm>
            <a:off x="990600" y="5105400"/>
            <a:ext cx="66294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object 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283131-8DA6-4F49-8C98-61DC1F10BB39}"/>
              </a:ext>
            </a:extLst>
          </p:cNvPr>
          <p:cNvSpPr/>
          <p:nvPr/>
        </p:nvSpPr>
        <p:spPr>
          <a:xfrm>
            <a:off x="990600" y="4410152"/>
            <a:ext cx="66294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Virtualization Layer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16512-44B1-0D49-89E2-29ECFBEA0EAD}"/>
              </a:ext>
            </a:extLst>
          </p:cNvPr>
          <p:cNvSpPr/>
          <p:nvPr/>
        </p:nvSpPr>
        <p:spPr>
          <a:xfrm>
            <a:off x="990600" y="3724352"/>
            <a:ext cx="22098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object A</a:t>
            </a:r>
            <a:r>
              <a: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4915B8-6F6F-FF48-8319-A9C6ED44A6A3}"/>
              </a:ext>
            </a:extLst>
          </p:cNvPr>
          <p:cNvSpPr/>
          <p:nvPr/>
        </p:nvSpPr>
        <p:spPr>
          <a:xfrm>
            <a:off x="3200400" y="3733800"/>
            <a:ext cx="22098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object A</a:t>
            </a:r>
            <a:r>
              <a: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66DA0C-DC33-8C42-904D-480A75F5056B}"/>
              </a:ext>
            </a:extLst>
          </p:cNvPr>
          <p:cNvSpPr/>
          <p:nvPr/>
        </p:nvSpPr>
        <p:spPr>
          <a:xfrm>
            <a:off x="5410200" y="3733800"/>
            <a:ext cx="22098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object A</a:t>
            </a:r>
            <a:r>
              <a: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623038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Multiplexing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Basic idea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 multiple virtual objects by multiplexing one physical instance</a:t>
            </a: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4D37B-1752-B449-9166-1F5011C2AEFC}"/>
              </a:ext>
            </a:extLst>
          </p:cNvPr>
          <p:cNvSpPr/>
          <p:nvPr/>
        </p:nvSpPr>
        <p:spPr>
          <a:xfrm>
            <a:off x="990600" y="5105400"/>
            <a:ext cx="66294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Machine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283131-8DA6-4F49-8C98-61DC1F10BB39}"/>
              </a:ext>
            </a:extLst>
          </p:cNvPr>
          <p:cNvSpPr/>
          <p:nvPr/>
        </p:nvSpPr>
        <p:spPr>
          <a:xfrm>
            <a:off x="990600" y="4410152"/>
            <a:ext cx="66294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Virtualization Layer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16512-44B1-0D49-89E2-29ECFBEA0EAD}"/>
              </a:ext>
            </a:extLst>
          </p:cNvPr>
          <p:cNvSpPr/>
          <p:nvPr/>
        </p:nvSpPr>
        <p:spPr>
          <a:xfrm>
            <a:off x="990600" y="3724352"/>
            <a:ext cx="22098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VM1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4915B8-6F6F-FF48-8319-A9C6ED44A6A3}"/>
              </a:ext>
            </a:extLst>
          </p:cNvPr>
          <p:cNvSpPr/>
          <p:nvPr/>
        </p:nvSpPr>
        <p:spPr>
          <a:xfrm>
            <a:off x="3200400" y="3733800"/>
            <a:ext cx="22098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VM2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66DA0C-DC33-8C42-904D-480A75F5056B}"/>
              </a:ext>
            </a:extLst>
          </p:cNvPr>
          <p:cNvSpPr/>
          <p:nvPr/>
        </p:nvSpPr>
        <p:spPr>
          <a:xfrm>
            <a:off x="5410200" y="3733800"/>
            <a:ext cx="22098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VM3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189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Aggregation</a:t>
            </a:r>
          </a:p>
        </p:txBody>
      </p:sp>
    </p:spTree>
    <p:extLst>
      <p:ext uri="{BB962C8B-B14F-4D97-AF65-F5344CB8AC3E}">
        <p14:creationId xmlns:p14="http://schemas.microsoft.com/office/powerpoint/2010/main" val="1822745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Aggregation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Basic idea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one large virtual object by aggregating many physical instances</a:t>
            </a: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4D37B-1752-B449-9166-1F5011C2AEFC}"/>
              </a:ext>
            </a:extLst>
          </p:cNvPr>
          <p:cNvSpPr/>
          <p:nvPr/>
        </p:nvSpPr>
        <p:spPr>
          <a:xfrm>
            <a:off x="990600" y="5105400"/>
            <a:ext cx="2362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 A</a:t>
            </a:r>
            <a:r>
              <a: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283131-8DA6-4F49-8C98-61DC1F10BB39}"/>
              </a:ext>
            </a:extLst>
          </p:cNvPr>
          <p:cNvSpPr/>
          <p:nvPr/>
        </p:nvSpPr>
        <p:spPr>
          <a:xfrm>
            <a:off x="990600" y="44101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Virtualization Layer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16512-44B1-0D49-89E2-29ECFBEA0EAD}"/>
              </a:ext>
            </a:extLst>
          </p:cNvPr>
          <p:cNvSpPr/>
          <p:nvPr/>
        </p:nvSpPr>
        <p:spPr>
          <a:xfrm>
            <a:off x="990600" y="37243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 A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EFAE9A-29DF-5342-B9B9-BAF0ED44A0AA}"/>
              </a:ext>
            </a:extLst>
          </p:cNvPr>
          <p:cNvSpPr/>
          <p:nvPr/>
        </p:nvSpPr>
        <p:spPr>
          <a:xfrm>
            <a:off x="3352800" y="5105400"/>
            <a:ext cx="2362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 A</a:t>
            </a:r>
            <a:r>
              <a: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1970B0-62B3-5A45-BE70-74FB987F83FE}"/>
              </a:ext>
            </a:extLst>
          </p:cNvPr>
          <p:cNvSpPr/>
          <p:nvPr/>
        </p:nvSpPr>
        <p:spPr>
          <a:xfrm>
            <a:off x="5715000" y="5095952"/>
            <a:ext cx="2362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 A</a:t>
            </a:r>
            <a:r>
              <a:rPr lang="en-US" sz="20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4038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Aggregation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Basic idea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Provide one large virtual object by aggregating many physical instances</a:t>
            </a: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4D37B-1752-B449-9166-1F5011C2AEFC}"/>
              </a:ext>
            </a:extLst>
          </p:cNvPr>
          <p:cNvSpPr/>
          <p:nvPr/>
        </p:nvSpPr>
        <p:spPr>
          <a:xfrm>
            <a:off x="990600" y="5105400"/>
            <a:ext cx="2362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 A</a:t>
            </a:r>
            <a:r>
              <a:rPr lang="en-US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283131-8DA6-4F49-8C98-61DC1F10BB39}"/>
              </a:ext>
            </a:extLst>
          </p:cNvPr>
          <p:cNvSpPr/>
          <p:nvPr/>
        </p:nvSpPr>
        <p:spPr>
          <a:xfrm>
            <a:off x="990600" y="44101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Virtualization Layer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16512-44B1-0D49-89E2-29ECFBEA0EAD}"/>
              </a:ext>
            </a:extLst>
          </p:cNvPr>
          <p:cNvSpPr/>
          <p:nvPr/>
        </p:nvSpPr>
        <p:spPr>
          <a:xfrm>
            <a:off x="990600" y="37243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 A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EFAE9A-29DF-5342-B9B9-BAF0ED44A0AA}"/>
              </a:ext>
            </a:extLst>
          </p:cNvPr>
          <p:cNvSpPr/>
          <p:nvPr/>
        </p:nvSpPr>
        <p:spPr>
          <a:xfrm>
            <a:off x="3352800" y="5105400"/>
            <a:ext cx="2362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 A</a:t>
            </a:r>
            <a:r>
              <a:rPr lang="en-US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1970B0-62B3-5A45-BE70-74FB987F83FE}"/>
              </a:ext>
            </a:extLst>
          </p:cNvPr>
          <p:cNvSpPr/>
          <p:nvPr/>
        </p:nvSpPr>
        <p:spPr>
          <a:xfrm>
            <a:off x="5715000" y="5095952"/>
            <a:ext cx="23622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 A</a:t>
            </a:r>
            <a:r>
              <a:rPr lang="en-US" sz="1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56729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Emulation</a:t>
            </a:r>
          </a:p>
        </p:txBody>
      </p:sp>
    </p:spTree>
    <p:extLst>
      <p:ext uri="{BB962C8B-B14F-4D97-AF65-F5344CB8AC3E}">
        <p14:creationId xmlns:p14="http://schemas.microsoft.com/office/powerpoint/2010/main" val="17665904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Basic idea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Implement a virtual object from a different kind of physical object</a:t>
            </a: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283131-8DA6-4F49-8C98-61DC1F10BB39}"/>
              </a:ext>
            </a:extLst>
          </p:cNvPr>
          <p:cNvSpPr/>
          <p:nvPr/>
        </p:nvSpPr>
        <p:spPr>
          <a:xfrm>
            <a:off x="990600" y="44101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Virtualization Layer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16512-44B1-0D49-89E2-29ECFBEA0EAD}"/>
              </a:ext>
            </a:extLst>
          </p:cNvPr>
          <p:cNvSpPr/>
          <p:nvPr/>
        </p:nvSpPr>
        <p:spPr>
          <a:xfrm>
            <a:off x="990600" y="37243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 A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EFAE9A-29DF-5342-B9B9-BAF0ED44A0AA}"/>
              </a:ext>
            </a:extLst>
          </p:cNvPr>
          <p:cNvSpPr/>
          <p:nvPr/>
        </p:nvSpPr>
        <p:spPr>
          <a:xfrm>
            <a:off x="990600" y="50959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 B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519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Basic idea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Implement a virtual object from a different kind of physical object</a:t>
            </a:r>
          </a:p>
          <a:p>
            <a:pPr lvl="1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283131-8DA6-4F49-8C98-61DC1F10BB39}"/>
              </a:ext>
            </a:extLst>
          </p:cNvPr>
          <p:cNvSpPr/>
          <p:nvPr/>
        </p:nvSpPr>
        <p:spPr>
          <a:xfrm>
            <a:off x="990600" y="44101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Virtualization Layer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716512-44B1-0D49-89E2-29ECFBEA0EAD}"/>
              </a:ext>
            </a:extLst>
          </p:cNvPr>
          <p:cNvSpPr/>
          <p:nvPr/>
        </p:nvSpPr>
        <p:spPr>
          <a:xfrm>
            <a:off x="990600" y="37243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ARM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EFAE9A-29DF-5342-B9B9-BAF0ED44A0AA}"/>
              </a:ext>
            </a:extLst>
          </p:cNvPr>
          <p:cNvSpPr/>
          <p:nvPr/>
        </p:nvSpPr>
        <p:spPr>
          <a:xfrm>
            <a:off x="990600" y="5095952"/>
            <a:ext cx="7086600" cy="685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X86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</a:t>
            </a:r>
            <a:endParaRPr lang="en-US" sz="2000" baseline="-2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633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D59C6D1-5272-FC4B-A788-C12D1E259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282899"/>
              </p:ext>
            </p:extLst>
          </p:nvPr>
        </p:nvGraphicFramePr>
        <p:xfrm>
          <a:off x="304800" y="1905000"/>
          <a:ext cx="8382000" cy="1852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872465653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676486220"/>
                    </a:ext>
                  </a:extLst>
                </a:gridCol>
                <a:gridCol w="2394857">
                  <a:extLst>
                    <a:ext uri="{9D8B030D-6E8A-4147-A177-3AD203B41FA5}">
                      <a16:colId xmlns:a16="http://schemas.microsoft.com/office/drawing/2014/main" val="356587020"/>
                    </a:ext>
                  </a:extLst>
                </a:gridCol>
                <a:gridCol w="1796143">
                  <a:extLst>
                    <a:ext uri="{9D8B030D-6E8A-4147-A177-3AD203B41FA5}">
                      <a16:colId xmlns:a16="http://schemas.microsoft.com/office/drawing/2014/main" val="3232278241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Virtualization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0787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Thread</a:t>
                      </a:r>
                      <a:r>
                        <a:rPr lang="zh-CN" alt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(Process)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83465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622796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44739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5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71003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D59C6D1-5272-FC4B-A788-C12D1E259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890905"/>
              </p:ext>
            </p:extLst>
          </p:nvPr>
        </p:nvGraphicFramePr>
        <p:xfrm>
          <a:off x="304800" y="1905000"/>
          <a:ext cx="8382000" cy="1852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872465653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676486220"/>
                    </a:ext>
                  </a:extLst>
                </a:gridCol>
                <a:gridCol w="2394857">
                  <a:extLst>
                    <a:ext uri="{9D8B030D-6E8A-4147-A177-3AD203B41FA5}">
                      <a16:colId xmlns:a16="http://schemas.microsoft.com/office/drawing/2014/main" val="356587020"/>
                    </a:ext>
                  </a:extLst>
                </a:gridCol>
                <a:gridCol w="1796143">
                  <a:extLst>
                    <a:ext uri="{9D8B030D-6E8A-4147-A177-3AD203B41FA5}">
                      <a16:colId xmlns:a16="http://schemas.microsoft.com/office/drawing/2014/main" val="3232278241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Virtualization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0787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Thread</a:t>
                      </a:r>
                      <a:r>
                        <a:rPr lang="zh-CN" alt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(Process)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83465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622796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Aggregation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44739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5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967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D59C6D1-5272-FC4B-A788-C12D1E2590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330840"/>
              </p:ext>
            </p:extLst>
          </p:nvPr>
        </p:nvGraphicFramePr>
        <p:xfrm>
          <a:off x="304800" y="1905000"/>
          <a:ext cx="8382000" cy="18528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5500">
                  <a:extLst>
                    <a:ext uri="{9D8B030D-6E8A-4147-A177-3AD203B41FA5}">
                      <a16:colId xmlns:a16="http://schemas.microsoft.com/office/drawing/2014/main" val="872465653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676486220"/>
                    </a:ext>
                  </a:extLst>
                </a:gridCol>
                <a:gridCol w="2394857">
                  <a:extLst>
                    <a:ext uri="{9D8B030D-6E8A-4147-A177-3AD203B41FA5}">
                      <a16:colId xmlns:a16="http://schemas.microsoft.com/office/drawing/2014/main" val="356587020"/>
                    </a:ext>
                  </a:extLst>
                </a:gridCol>
                <a:gridCol w="1796143">
                  <a:extLst>
                    <a:ext uri="{9D8B030D-6E8A-4147-A177-3AD203B41FA5}">
                      <a16:colId xmlns:a16="http://schemas.microsoft.com/office/drawing/2014/main" val="3232278241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Physical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Virtualization 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0787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Thread</a:t>
                      </a:r>
                      <a:r>
                        <a:rPr lang="zh-CN" alt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(Process)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83465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Virtual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Multiplexing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622796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Aggregation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844739"/>
                  </a:ext>
                </a:extLst>
              </a:tr>
              <a:tr h="371769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50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064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Scratch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Basic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assumption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simplicity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runs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exclusive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processor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Threads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shared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Goal: Enforce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modularity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module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(thread)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modules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(threads)</a:t>
            </a: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453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Intuitive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50CA7286-3C9F-A845-8C15-5DF3F3887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3317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Intuitive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Divide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multiple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domains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belongs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thread’s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domains</a:t>
            </a: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3810000" y="2895601"/>
            <a:ext cx="1600200" cy="3326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762000" y="3115378"/>
            <a:ext cx="1415772" cy="1048097"/>
            <a:chOff x="816114" y="3600103"/>
            <a:chExt cx="1415772" cy="104809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816114" y="4278868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8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742699" y="4876800"/>
            <a:ext cx="1415772" cy="1048097"/>
            <a:chOff x="816114" y="3600103"/>
            <a:chExt cx="1415772" cy="10480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816114" y="4278868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8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3810000" y="4944231"/>
            <a:ext cx="1597398" cy="125276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04F6E0-A60B-E140-B418-E104A9DC00C3}"/>
              </a:ext>
            </a:extLst>
          </p:cNvPr>
          <p:cNvSpPr/>
          <p:nvPr/>
        </p:nvSpPr>
        <p:spPr>
          <a:xfrm>
            <a:off x="3819655" y="3352800"/>
            <a:ext cx="1592959" cy="1566575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C535B2-66C8-3049-8896-7558881FE9F8}"/>
              </a:ext>
            </a:extLst>
          </p:cNvPr>
          <p:cNvSpPr/>
          <p:nvPr/>
        </p:nvSpPr>
        <p:spPr>
          <a:xfrm>
            <a:off x="5566575" y="5468697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600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ECD822-8A7E-4E47-8CCE-57055B52993A}"/>
              </a:ext>
            </a:extLst>
          </p:cNvPr>
          <p:cNvSpPr/>
          <p:nvPr/>
        </p:nvSpPr>
        <p:spPr>
          <a:xfrm>
            <a:off x="5566575" y="3865146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600" i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5410200" y="6093023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5449790" y="48768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E06CCA-FF39-E94D-9451-3F6AA38AA6D6}"/>
              </a:ext>
            </a:extLst>
          </p:cNvPr>
          <p:cNvSpPr/>
          <p:nvPr/>
        </p:nvSpPr>
        <p:spPr>
          <a:xfrm>
            <a:off x="5449789" y="3253304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9D1A64-7455-5B49-B9D4-632264B00454}"/>
              </a:ext>
            </a:extLst>
          </p:cNvPr>
          <p:cNvSpPr/>
          <p:nvPr/>
        </p:nvSpPr>
        <p:spPr>
          <a:xfrm>
            <a:off x="4222437" y="5370899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Editor</a:t>
            </a:r>
            <a:endParaRPr lang="en-US" sz="1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9C86AE-9B07-F04B-A5D3-ADEF8135531B}"/>
              </a:ext>
            </a:extLst>
          </p:cNvPr>
          <p:cNvSpPr/>
          <p:nvPr/>
        </p:nvSpPr>
        <p:spPr>
          <a:xfrm>
            <a:off x="3900267" y="3856251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lang="en-US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4395560" y="2954800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719081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44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How to track the domain’s information?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57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Register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Keep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meta-information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3810000" y="2895601"/>
            <a:ext cx="1600200" cy="3326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762000" y="3115378"/>
            <a:ext cx="1415772" cy="1048097"/>
            <a:chOff x="816114" y="3600103"/>
            <a:chExt cx="1415772" cy="104809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816114" y="4278868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8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742699" y="4876800"/>
            <a:ext cx="1415772" cy="1048097"/>
            <a:chOff x="816114" y="3600103"/>
            <a:chExt cx="1415772" cy="10480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816114" y="4278868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8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3810000" y="4944231"/>
            <a:ext cx="1597398" cy="125276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04F6E0-A60B-E140-B418-E104A9DC00C3}"/>
              </a:ext>
            </a:extLst>
          </p:cNvPr>
          <p:cNvSpPr/>
          <p:nvPr/>
        </p:nvSpPr>
        <p:spPr>
          <a:xfrm>
            <a:off x="3819655" y="3352800"/>
            <a:ext cx="1592959" cy="1566575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C535B2-66C8-3049-8896-7558881FE9F8}"/>
              </a:ext>
            </a:extLst>
          </p:cNvPr>
          <p:cNvSpPr/>
          <p:nvPr/>
        </p:nvSpPr>
        <p:spPr>
          <a:xfrm>
            <a:off x="5566575" y="5468697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600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ECD822-8A7E-4E47-8CCE-57055B52993A}"/>
              </a:ext>
            </a:extLst>
          </p:cNvPr>
          <p:cNvSpPr/>
          <p:nvPr/>
        </p:nvSpPr>
        <p:spPr>
          <a:xfrm>
            <a:off x="5566575" y="3865146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600" i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5410200" y="6093023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5449790" y="48768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E06CCA-FF39-E94D-9451-3F6AA38AA6D6}"/>
              </a:ext>
            </a:extLst>
          </p:cNvPr>
          <p:cNvSpPr/>
          <p:nvPr/>
        </p:nvSpPr>
        <p:spPr>
          <a:xfrm>
            <a:off x="5449789" y="3253304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9D1A64-7455-5B49-B9D4-632264B00454}"/>
              </a:ext>
            </a:extLst>
          </p:cNvPr>
          <p:cNvSpPr/>
          <p:nvPr/>
        </p:nvSpPr>
        <p:spPr>
          <a:xfrm>
            <a:off x="4222437" y="5370899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Editor</a:t>
            </a:r>
            <a:endParaRPr lang="en-US" sz="1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9C86AE-9B07-F04B-A5D3-ADEF8135531B}"/>
              </a:ext>
            </a:extLst>
          </p:cNvPr>
          <p:cNvSpPr/>
          <p:nvPr/>
        </p:nvSpPr>
        <p:spPr>
          <a:xfrm>
            <a:off x="3900267" y="3856251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lang="en-US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4395560" y="2954800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1949639" y="2768625"/>
            <a:ext cx="1112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endParaRPr lang="en-US" sz="1200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2116661" y="3120007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2116661" y="3489648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BE59D1-0E74-A649-A4EE-58DBDB2A9832}"/>
              </a:ext>
            </a:extLst>
          </p:cNvPr>
          <p:cNvSpPr/>
          <p:nvPr/>
        </p:nvSpPr>
        <p:spPr>
          <a:xfrm>
            <a:off x="2116661" y="4866263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C0474C-8D54-4145-AEE7-A162CF6887D3}"/>
              </a:ext>
            </a:extLst>
          </p:cNvPr>
          <p:cNvSpPr/>
          <p:nvPr/>
        </p:nvSpPr>
        <p:spPr>
          <a:xfrm>
            <a:off x="2116661" y="5235904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8113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44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How to control the access?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5233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Memory Manager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legal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request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4790945" y="2907180"/>
            <a:ext cx="1600200" cy="33262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762000" y="3115378"/>
            <a:ext cx="1415772" cy="1048097"/>
            <a:chOff x="816114" y="3600103"/>
            <a:chExt cx="1415772" cy="104809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816114" y="4278868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8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742699" y="4876800"/>
            <a:ext cx="1415772" cy="1048097"/>
            <a:chOff x="816114" y="3600103"/>
            <a:chExt cx="1415772" cy="104809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816114" y="4278868"/>
              <a:ext cx="14157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8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8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4790945" y="4955810"/>
            <a:ext cx="1597398" cy="125276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04F6E0-A60B-E140-B418-E104A9DC00C3}"/>
              </a:ext>
            </a:extLst>
          </p:cNvPr>
          <p:cNvSpPr/>
          <p:nvPr/>
        </p:nvSpPr>
        <p:spPr>
          <a:xfrm>
            <a:off x="4800600" y="3364379"/>
            <a:ext cx="1592959" cy="1566575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C535B2-66C8-3049-8896-7558881FE9F8}"/>
              </a:ext>
            </a:extLst>
          </p:cNvPr>
          <p:cNvSpPr/>
          <p:nvPr/>
        </p:nvSpPr>
        <p:spPr>
          <a:xfrm>
            <a:off x="6547520" y="5480276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600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ECD822-8A7E-4E47-8CCE-57055B52993A}"/>
              </a:ext>
            </a:extLst>
          </p:cNvPr>
          <p:cNvSpPr/>
          <p:nvPr/>
        </p:nvSpPr>
        <p:spPr>
          <a:xfrm>
            <a:off x="6547520" y="3876725"/>
            <a:ext cx="10615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600" i="1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6391145" y="6104602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6430735" y="4888379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E06CCA-FF39-E94D-9451-3F6AA38AA6D6}"/>
              </a:ext>
            </a:extLst>
          </p:cNvPr>
          <p:cNvSpPr/>
          <p:nvPr/>
        </p:nvSpPr>
        <p:spPr>
          <a:xfrm>
            <a:off x="6430734" y="326488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9D1A64-7455-5B49-B9D4-632264B00454}"/>
              </a:ext>
            </a:extLst>
          </p:cNvPr>
          <p:cNvSpPr/>
          <p:nvPr/>
        </p:nvSpPr>
        <p:spPr>
          <a:xfrm>
            <a:off x="5203382" y="5382478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Editor</a:t>
            </a:r>
            <a:endParaRPr lang="en-US" sz="1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9C86AE-9B07-F04B-A5D3-ADEF8135531B}"/>
              </a:ext>
            </a:extLst>
          </p:cNvPr>
          <p:cNvSpPr/>
          <p:nvPr/>
        </p:nvSpPr>
        <p:spPr>
          <a:xfrm>
            <a:off x="4881212" y="3867830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lang="en-US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5376505" y="2966379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1949639" y="2768625"/>
            <a:ext cx="1112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endParaRPr lang="en-US" sz="1200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2116661" y="3120007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2116661" y="3489648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BE59D1-0E74-A649-A4EE-58DBDB2A9832}"/>
              </a:ext>
            </a:extLst>
          </p:cNvPr>
          <p:cNvSpPr/>
          <p:nvPr/>
        </p:nvSpPr>
        <p:spPr>
          <a:xfrm>
            <a:off x="2116661" y="4866263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3C0474C-8D54-4145-AEE7-A162CF6887D3}"/>
              </a:ext>
            </a:extLst>
          </p:cNvPr>
          <p:cNvSpPr/>
          <p:nvPr/>
        </p:nvSpPr>
        <p:spPr>
          <a:xfrm>
            <a:off x="2116661" y="5235904"/>
            <a:ext cx="626539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070489" y="3871735"/>
            <a:ext cx="955892" cy="9212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B3640A0-37DF-5D40-B17D-FCB84E328181}"/>
              </a:ext>
            </a:extLst>
          </p:cNvPr>
          <p:cNvCxnSpPr>
            <a:cxnSpLocks/>
          </p:cNvCxnSpPr>
          <p:nvPr/>
        </p:nvCxnSpPr>
        <p:spPr>
          <a:xfrm>
            <a:off x="2895600" y="3364379"/>
            <a:ext cx="652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2837407" y="5196156"/>
            <a:ext cx="711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15875C-DA1E-FF41-A5AE-1A1099B0B934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3548435" y="3364379"/>
            <a:ext cx="0" cy="507356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5808D4-570A-9E4B-86AF-917916AE586D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3548435" y="4792978"/>
            <a:ext cx="0" cy="403178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C1721C3-D104-2D4C-BD14-9F34CE82373F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4026381" y="4332357"/>
            <a:ext cx="774219" cy="0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612D4B4B-94DB-694E-9416-9B574BF81EFD}"/>
              </a:ext>
            </a:extLst>
          </p:cNvPr>
          <p:cNvSpPr/>
          <p:nvPr/>
        </p:nvSpPr>
        <p:spPr>
          <a:xfrm>
            <a:off x="4148093" y="4018661"/>
            <a:ext cx="5148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7347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686800" cy="144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What if threads want communication?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080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Multiple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Each thread is able to have multiple domains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4790945" y="2209800"/>
            <a:ext cx="1600200" cy="441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254721" y="2895601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277057" y="4866214"/>
            <a:ext cx="865943" cy="1686986"/>
            <a:chOff x="768848" y="3600103"/>
            <a:chExt cx="1510305" cy="92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768848" y="4278868"/>
              <a:ext cx="15103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0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4813542" y="5367290"/>
            <a:ext cx="1597398" cy="125276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04F6E0-A60B-E140-B418-E104A9DC00C3}"/>
              </a:ext>
            </a:extLst>
          </p:cNvPr>
          <p:cNvSpPr/>
          <p:nvPr/>
        </p:nvSpPr>
        <p:spPr>
          <a:xfrm>
            <a:off x="4807841" y="2667000"/>
            <a:ext cx="1592959" cy="1310188"/>
          </a:xfrm>
          <a:prstGeom prst="rect">
            <a:avLst/>
          </a:prstGeom>
          <a:noFill/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6477000" y="6321623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6391145" y="5120897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E06CCA-FF39-E94D-9451-3F6AA38AA6D6}"/>
              </a:ext>
            </a:extLst>
          </p:cNvPr>
          <p:cNvSpPr/>
          <p:nvPr/>
        </p:nvSpPr>
        <p:spPr>
          <a:xfrm>
            <a:off x="6402533" y="2414027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9D1A64-7455-5B49-B9D4-632264B00454}"/>
              </a:ext>
            </a:extLst>
          </p:cNvPr>
          <p:cNvSpPr/>
          <p:nvPr/>
        </p:nvSpPr>
        <p:spPr>
          <a:xfrm>
            <a:off x="5182576" y="5887389"/>
            <a:ext cx="787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Editor</a:t>
            </a:r>
            <a:endParaRPr lang="en-US" sz="18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9C86AE-9B07-F04B-A5D3-ADEF8135531B}"/>
              </a:ext>
            </a:extLst>
          </p:cNvPr>
          <p:cNvSpPr/>
          <p:nvPr/>
        </p:nvSpPr>
        <p:spPr>
          <a:xfrm>
            <a:off x="4934476" y="3138988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File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  <a:endParaRPr lang="en-US" sz="18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5286781" y="2115126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925135" y="2294477"/>
            <a:ext cx="1484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List</a:t>
            </a:r>
            <a:endParaRPr lang="en-US" sz="1200" b="1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1128757" y="288851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1667486" y="289140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2790837" y="3958978"/>
            <a:ext cx="485763" cy="460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B3640A0-37DF-5D40-B17D-FCB84E328181}"/>
              </a:ext>
            </a:extLst>
          </p:cNvPr>
          <p:cNvCxnSpPr>
            <a:cxnSpLocks/>
          </p:cNvCxnSpPr>
          <p:nvPr/>
        </p:nvCxnSpPr>
        <p:spPr>
          <a:xfrm>
            <a:off x="2387747" y="3222893"/>
            <a:ext cx="652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2322691" y="5207281"/>
            <a:ext cx="711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15875C-DA1E-FF41-A5AE-1A1099B0B934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3033719" y="3222893"/>
            <a:ext cx="0" cy="736085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5808D4-570A-9E4B-86AF-917916AE586D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3033719" y="4419600"/>
            <a:ext cx="6863" cy="787681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C1721C3-D104-2D4C-BD14-9F34CE82373F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3276600" y="4189289"/>
            <a:ext cx="1092229" cy="0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612D4B4B-94DB-694E-9416-9B574BF81EFD}"/>
              </a:ext>
            </a:extLst>
          </p:cNvPr>
          <p:cNvSpPr/>
          <p:nvPr/>
        </p:nvSpPr>
        <p:spPr>
          <a:xfrm>
            <a:off x="3560565" y="3886200"/>
            <a:ext cx="4315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endParaRPr lang="en-US" sz="1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F71C82-F454-A74A-862F-C09994C55A38}"/>
              </a:ext>
            </a:extLst>
          </p:cNvPr>
          <p:cNvSpPr/>
          <p:nvPr/>
        </p:nvSpPr>
        <p:spPr>
          <a:xfrm>
            <a:off x="1128757" y="3222893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E99AF5-317E-714D-92C7-30614D2C39BE}"/>
              </a:ext>
            </a:extLst>
          </p:cNvPr>
          <p:cNvSpPr/>
          <p:nvPr/>
        </p:nvSpPr>
        <p:spPr>
          <a:xfrm>
            <a:off x="1667486" y="322578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6DFCB2-2833-9740-AAD1-F92799C761BB}"/>
              </a:ext>
            </a:extLst>
          </p:cNvPr>
          <p:cNvSpPr/>
          <p:nvPr/>
        </p:nvSpPr>
        <p:spPr>
          <a:xfrm>
            <a:off x="1099742" y="2598066"/>
            <a:ext cx="484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1EAD97-F89C-3241-8E0D-381F0F776CF0}"/>
              </a:ext>
            </a:extLst>
          </p:cNvPr>
          <p:cNvSpPr/>
          <p:nvPr/>
        </p:nvSpPr>
        <p:spPr>
          <a:xfrm>
            <a:off x="1718382" y="2589578"/>
            <a:ext cx="439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CAA212-CAD8-1844-A578-ABE5F7EE57C0}"/>
              </a:ext>
            </a:extLst>
          </p:cNvPr>
          <p:cNvSpPr/>
          <p:nvPr/>
        </p:nvSpPr>
        <p:spPr>
          <a:xfrm>
            <a:off x="1128757" y="4901734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161FDC-C7B3-7849-A76C-BD4D2599A3BC}"/>
              </a:ext>
            </a:extLst>
          </p:cNvPr>
          <p:cNvSpPr/>
          <p:nvPr/>
        </p:nvSpPr>
        <p:spPr>
          <a:xfrm>
            <a:off x="1667486" y="490462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D6179C-FD72-EB43-BB00-B4D7FF107456}"/>
              </a:ext>
            </a:extLst>
          </p:cNvPr>
          <p:cNvSpPr/>
          <p:nvPr/>
        </p:nvSpPr>
        <p:spPr>
          <a:xfrm>
            <a:off x="1140768" y="5196156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050F4A-E4C1-224E-B70E-4B1EFE494543}"/>
              </a:ext>
            </a:extLst>
          </p:cNvPr>
          <p:cNvSpPr/>
          <p:nvPr/>
        </p:nvSpPr>
        <p:spPr>
          <a:xfrm>
            <a:off x="1679497" y="5199044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4807841" y="4023812"/>
            <a:ext cx="1592959" cy="131018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5545857-C090-674B-B479-E6C83FB0C85A}"/>
              </a:ext>
            </a:extLst>
          </p:cNvPr>
          <p:cNvSpPr/>
          <p:nvPr/>
        </p:nvSpPr>
        <p:spPr>
          <a:xfrm>
            <a:off x="5229430" y="4495800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  <a:endParaRPr lang="en-US" sz="18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483F184-6098-524A-ACD0-893C269B43D7}"/>
              </a:ext>
            </a:extLst>
          </p:cNvPr>
          <p:cNvSpPr/>
          <p:nvPr/>
        </p:nvSpPr>
        <p:spPr>
          <a:xfrm>
            <a:off x="6373201" y="3729335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06673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Multiple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Each thread is able to have multiple domains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4800600" y="2209800"/>
            <a:ext cx="1600200" cy="441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254721" y="2895601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277057" y="4866214"/>
            <a:ext cx="865943" cy="1686986"/>
            <a:chOff x="768848" y="3600103"/>
            <a:chExt cx="1510305" cy="92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768848" y="4278868"/>
              <a:ext cx="15103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0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4800600" y="6202484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6400800" y="6358570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6354609" y="51005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5325083" y="2286122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925135" y="2294477"/>
            <a:ext cx="1484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List</a:t>
            </a:r>
            <a:endParaRPr lang="en-US" sz="1200" b="1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1128757" y="288851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1667486" y="289140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2790837" y="3958978"/>
            <a:ext cx="485763" cy="4606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B3640A0-37DF-5D40-B17D-FCB84E328181}"/>
              </a:ext>
            </a:extLst>
          </p:cNvPr>
          <p:cNvCxnSpPr>
            <a:cxnSpLocks/>
          </p:cNvCxnSpPr>
          <p:nvPr/>
        </p:nvCxnSpPr>
        <p:spPr>
          <a:xfrm>
            <a:off x="2387747" y="3222893"/>
            <a:ext cx="65283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2322691" y="5207281"/>
            <a:ext cx="71102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15875C-DA1E-FF41-A5AE-1A1099B0B934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3033719" y="3222893"/>
            <a:ext cx="0" cy="736085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5808D4-570A-9E4B-86AF-917916AE586D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3033719" y="4419600"/>
            <a:ext cx="6863" cy="787681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C1721C3-D104-2D4C-BD14-9F34CE82373F}"/>
              </a:ext>
            </a:extLst>
          </p:cNvPr>
          <p:cNvCxnSpPr>
            <a:cxnSpLocks/>
            <a:endCxn id="29" idx="3"/>
          </p:cNvCxnSpPr>
          <p:nvPr/>
        </p:nvCxnSpPr>
        <p:spPr>
          <a:xfrm flipH="1">
            <a:off x="3276600" y="4189289"/>
            <a:ext cx="1092229" cy="0"/>
          </a:xfrm>
          <a:prstGeom prst="line">
            <a:avLst/>
          </a:prstGeom>
          <a:ln>
            <a:solidFill>
              <a:schemeClr val="tx1"/>
            </a:solidFill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612D4B4B-94DB-694E-9416-9B574BF81EFD}"/>
              </a:ext>
            </a:extLst>
          </p:cNvPr>
          <p:cNvSpPr/>
          <p:nvPr/>
        </p:nvSpPr>
        <p:spPr>
          <a:xfrm>
            <a:off x="3560565" y="3886200"/>
            <a:ext cx="43152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bus</a:t>
            </a:r>
            <a:endParaRPr lang="en-US" sz="12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F71C82-F454-A74A-862F-C09994C55A38}"/>
              </a:ext>
            </a:extLst>
          </p:cNvPr>
          <p:cNvSpPr/>
          <p:nvPr/>
        </p:nvSpPr>
        <p:spPr>
          <a:xfrm>
            <a:off x="1128757" y="3222893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E99AF5-317E-714D-92C7-30614D2C39BE}"/>
              </a:ext>
            </a:extLst>
          </p:cNvPr>
          <p:cNvSpPr/>
          <p:nvPr/>
        </p:nvSpPr>
        <p:spPr>
          <a:xfrm>
            <a:off x="1667486" y="322578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6DFCB2-2833-9740-AAD1-F92799C761BB}"/>
              </a:ext>
            </a:extLst>
          </p:cNvPr>
          <p:cNvSpPr/>
          <p:nvPr/>
        </p:nvSpPr>
        <p:spPr>
          <a:xfrm>
            <a:off x="1099742" y="2598066"/>
            <a:ext cx="484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1EAD97-F89C-3241-8E0D-381F0F776CF0}"/>
              </a:ext>
            </a:extLst>
          </p:cNvPr>
          <p:cNvSpPr/>
          <p:nvPr/>
        </p:nvSpPr>
        <p:spPr>
          <a:xfrm>
            <a:off x="1718382" y="2589578"/>
            <a:ext cx="439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CAA212-CAD8-1844-A578-ABE5F7EE57C0}"/>
              </a:ext>
            </a:extLst>
          </p:cNvPr>
          <p:cNvSpPr/>
          <p:nvPr/>
        </p:nvSpPr>
        <p:spPr>
          <a:xfrm>
            <a:off x="1128757" y="4901734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161FDC-C7B3-7849-A76C-BD4D2599A3BC}"/>
              </a:ext>
            </a:extLst>
          </p:cNvPr>
          <p:cNvSpPr/>
          <p:nvPr/>
        </p:nvSpPr>
        <p:spPr>
          <a:xfrm>
            <a:off x="1667486" y="490462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D6179C-FD72-EB43-BB00-B4D7FF107456}"/>
              </a:ext>
            </a:extLst>
          </p:cNvPr>
          <p:cNvSpPr/>
          <p:nvPr/>
        </p:nvSpPr>
        <p:spPr>
          <a:xfrm>
            <a:off x="1140768" y="5196156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050F4A-E4C1-224E-B70E-4B1EFE494543}"/>
              </a:ext>
            </a:extLst>
          </p:cNvPr>
          <p:cNvSpPr/>
          <p:nvPr/>
        </p:nvSpPr>
        <p:spPr>
          <a:xfrm>
            <a:off x="1679497" y="5199044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4807841" y="4495800"/>
            <a:ext cx="1592959" cy="83820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4803402" y="5791200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4803402" y="5353812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407A72-7C82-8945-A02D-D203DD8D77FB}"/>
              </a:ext>
            </a:extLst>
          </p:cNvPr>
          <p:cNvSpPr/>
          <p:nvPr/>
        </p:nvSpPr>
        <p:spPr>
          <a:xfrm>
            <a:off x="6341452" y="5954677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3CF51B-3263-B747-94CE-07D9075FFC58}"/>
              </a:ext>
            </a:extLst>
          </p:cNvPr>
          <p:cNvSpPr/>
          <p:nvPr/>
        </p:nvSpPr>
        <p:spPr>
          <a:xfrm>
            <a:off x="6371126" y="5532181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4802868" y="4058412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1ACD334-8591-3244-98B5-3EBC9C78B431}"/>
              </a:ext>
            </a:extLst>
          </p:cNvPr>
          <p:cNvSpPr/>
          <p:nvPr/>
        </p:nvSpPr>
        <p:spPr>
          <a:xfrm>
            <a:off x="4805670" y="3647128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EE953F-5D67-8742-AD27-B29B661F54AD}"/>
              </a:ext>
            </a:extLst>
          </p:cNvPr>
          <p:cNvSpPr/>
          <p:nvPr/>
        </p:nvSpPr>
        <p:spPr>
          <a:xfrm>
            <a:off x="4805670" y="3209740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E3019E-9589-3D44-937E-081B32F64D8C}"/>
              </a:ext>
            </a:extLst>
          </p:cNvPr>
          <p:cNvSpPr/>
          <p:nvPr/>
        </p:nvSpPr>
        <p:spPr>
          <a:xfrm>
            <a:off x="6389866" y="3426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C90692-D337-E743-A6E2-5E30424F34A5}"/>
              </a:ext>
            </a:extLst>
          </p:cNvPr>
          <p:cNvSpPr/>
          <p:nvPr/>
        </p:nvSpPr>
        <p:spPr>
          <a:xfrm>
            <a:off x="6376709" y="42642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4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4A3F59-D460-4A45-9EB5-BB3EB73A4504}"/>
              </a:ext>
            </a:extLst>
          </p:cNvPr>
          <p:cNvSpPr/>
          <p:nvPr/>
        </p:nvSpPr>
        <p:spPr>
          <a:xfrm>
            <a:off x="6375176" y="38832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400" b="1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C9AF7A9-569E-1042-8D70-0A217C3D138A}"/>
              </a:ext>
            </a:extLst>
          </p:cNvPr>
          <p:cNvSpPr/>
          <p:nvPr/>
        </p:nvSpPr>
        <p:spPr>
          <a:xfrm>
            <a:off x="1127995" y="3556157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659F55-9EF8-9346-88E0-3474F3FC6AFF}"/>
              </a:ext>
            </a:extLst>
          </p:cNvPr>
          <p:cNvSpPr/>
          <p:nvPr/>
        </p:nvSpPr>
        <p:spPr>
          <a:xfrm>
            <a:off x="1666724" y="3559045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F6F38FA-EF0B-FD49-8F76-399A9FEC7E66}"/>
              </a:ext>
            </a:extLst>
          </p:cNvPr>
          <p:cNvSpPr/>
          <p:nvPr/>
        </p:nvSpPr>
        <p:spPr>
          <a:xfrm>
            <a:off x="1140768" y="389823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6131F6-5F1D-1848-8F10-5164803E0B0D}"/>
              </a:ext>
            </a:extLst>
          </p:cNvPr>
          <p:cNvSpPr/>
          <p:nvPr/>
        </p:nvSpPr>
        <p:spPr>
          <a:xfrm>
            <a:off x="1679497" y="390112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A940414-79DC-E840-BFFD-967953443F91}"/>
              </a:ext>
            </a:extLst>
          </p:cNvPr>
          <p:cNvSpPr/>
          <p:nvPr/>
        </p:nvSpPr>
        <p:spPr>
          <a:xfrm>
            <a:off x="1135758" y="554345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52CAC9E-574E-CA41-B42A-56B0AD54F5EC}"/>
              </a:ext>
            </a:extLst>
          </p:cNvPr>
          <p:cNvSpPr/>
          <p:nvPr/>
        </p:nvSpPr>
        <p:spPr>
          <a:xfrm>
            <a:off x="1674487" y="554634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6904D93-BFA8-F547-8E68-1AB20B45B6E1}"/>
              </a:ext>
            </a:extLst>
          </p:cNvPr>
          <p:cNvSpPr/>
          <p:nvPr/>
        </p:nvSpPr>
        <p:spPr>
          <a:xfrm>
            <a:off x="1129736" y="5838280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BC17C5-6220-DE4A-A334-AB29D71F0424}"/>
              </a:ext>
            </a:extLst>
          </p:cNvPr>
          <p:cNvSpPr/>
          <p:nvPr/>
        </p:nvSpPr>
        <p:spPr>
          <a:xfrm>
            <a:off x="1668465" y="584116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0110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Multiple Domains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Each thread is able to have multiple domains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596670" y="2294477"/>
            <a:ext cx="1600200" cy="441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254721" y="2895601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277057" y="4866214"/>
            <a:ext cx="865943" cy="1686986"/>
            <a:chOff x="768848" y="3600103"/>
            <a:chExt cx="1510305" cy="92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768848" y="4278868"/>
              <a:ext cx="15103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0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596670" y="6287161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8196870" y="6443247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8150679" y="5185177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121153" y="2370799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925135" y="2294477"/>
            <a:ext cx="1484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List</a:t>
            </a:r>
            <a:endParaRPr lang="en-US" sz="1200" b="1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1128757" y="288851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1667486" y="289140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A3DE41-0F70-D048-B326-729F0C82205E}"/>
              </a:ext>
            </a:extLst>
          </p:cNvPr>
          <p:cNvGrpSpPr/>
          <p:nvPr/>
        </p:nvGrpSpPr>
        <p:grpSpPr>
          <a:xfrm>
            <a:off x="3306731" y="3381729"/>
            <a:ext cx="2046138" cy="1984388"/>
            <a:chOff x="2322691" y="3222893"/>
            <a:chExt cx="2046138" cy="19843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712517-6874-0A4E-BFA0-96A6D28B7114}"/>
                </a:ext>
              </a:extLst>
            </p:cNvPr>
            <p:cNvSpPr/>
            <p:nvPr/>
          </p:nvSpPr>
          <p:spPr>
            <a:xfrm>
              <a:off x="2790837" y="3958978"/>
              <a:ext cx="485763" cy="4606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MM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B3640A0-37DF-5D40-B17D-FCB84E328181}"/>
                </a:ext>
              </a:extLst>
            </p:cNvPr>
            <p:cNvCxnSpPr>
              <a:cxnSpLocks/>
            </p:cNvCxnSpPr>
            <p:nvPr/>
          </p:nvCxnSpPr>
          <p:spPr>
            <a:xfrm>
              <a:off x="2387747" y="3222893"/>
              <a:ext cx="652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C2C024-11DE-D347-9F20-36DDC9ECD9AD}"/>
                </a:ext>
              </a:extLst>
            </p:cNvPr>
            <p:cNvCxnSpPr>
              <a:cxnSpLocks/>
            </p:cNvCxnSpPr>
            <p:nvPr/>
          </p:nvCxnSpPr>
          <p:spPr>
            <a:xfrm>
              <a:off x="2322691" y="5207281"/>
              <a:ext cx="71102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015875C-DA1E-FF41-A5AE-1A1099B0B934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V="1">
              <a:off x="3033719" y="3222893"/>
              <a:ext cx="0" cy="736085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5808D4-570A-9E4B-86AF-917916AE586D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3033719" y="4419600"/>
              <a:ext cx="6863" cy="787681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C1721C3-D104-2D4C-BD14-9F34CE82373F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H="1">
              <a:off x="3276600" y="4189289"/>
              <a:ext cx="1092229" cy="0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12D4B4B-94DB-694E-9416-9B574BF81EFD}"/>
                </a:ext>
              </a:extLst>
            </p:cNvPr>
            <p:cNvSpPr/>
            <p:nvPr/>
          </p:nvSpPr>
          <p:spPr>
            <a:xfrm>
              <a:off x="3560565" y="3886200"/>
              <a:ext cx="43152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bus</a:t>
              </a:r>
              <a:endParaRPr lang="en-US" sz="1200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6F71C82-F454-A74A-862F-C09994C55A38}"/>
              </a:ext>
            </a:extLst>
          </p:cNvPr>
          <p:cNvSpPr/>
          <p:nvPr/>
        </p:nvSpPr>
        <p:spPr>
          <a:xfrm>
            <a:off x="1128757" y="3222893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E99AF5-317E-714D-92C7-30614D2C39BE}"/>
              </a:ext>
            </a:extLst>
          </p:cNvPr>
          <p:cNvSpPr/>
          <p:nvPr/>
        </p:nvSpPr>
        <p:spPr>
          <a:xfrm>
            <a:off x="1667486" y="322578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6DFCB2-2833-9740-AAD1-F92799C761BB}"/>
              </a:ext>
            </a:extLst>
          </p:cNvPr>
          <p:cNvSpPr/>
          <p:nvPr/>
        </p:nvSpPr>
        <p:spPr>
          <a:xfrm>
            <a:off x="1099742" y="2598066"/>
            <a:ext cx="484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1EAD97-F89C-3241-8E0D-381F0F776CF0}"/>
              </a:ext>
            </a:extLst>
          </p:cNvPr>
          <p:cNvSpPr/>
          <p:nvPr/>
        </p:nvSpPr>
        <p:spPr>
          <a:xfrm>
            <a:off x="1718382" y="2589578"/>
            <a:ext cx="439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CAA212-CAD8-1844-A578-ABE5F7EE57C0}"/>
              </a:ext>
            </a:extLst>
          </p:cNvPr>
          <p:cNvSpPr/>
          <p:nvPr/>
        </p:nvSpPr>
        <p:spPr>
          <a:xfrm>
            <a:off x="1128757" y="4901734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161FDC-C7B3-7849-A76C-BD4D2599A3BC}"/>
              </a:ext>
            </a:extLst>
          </p:cNvPr>
          <p:cNvSpPr/>
          <p:nvPr/>
        </p:nvSpPr>
        <p:spPr>
          <a:xfrm>
            <a:off x="1667486" y="490462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D6179C-FD72-EB43-BB00-B4D7FF107456}"/>
              </a:ext>
            </a:extLst>
          </p:cNvPr>
          <p:cNvSpPr/>
          <p:nvPr/>
        </p:nvSpPr>
        <p:spPr>
          <a:xfrm>
            <a:off x="1140768" y="5196156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050F4A-E4C1-224E-B70E-4B1EFE494543}"/>
              </a:ext>
            </a:extLst>
          </p:cNvPr>
          <p:cNvSpPr/>
          <p:nvPr/>
        </p:nvSpPr>
        <p:spPr>
          <a:xfrm>
            <a:off x="1679497" y="5199044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6603911" y="4580477"/>
            <a:ext cx="1592959" cy="83820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599472" y="5875877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599472" y="5438489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407A72-7C82-8945-A02D-D203DD8D77FB}"/>
              </a:ext>
            </a:extLst>
          </p:cNvPr>
          <p:cNvSpPr/>
          <p:nvPr/>
        </p:nvSpPr>
        <p:spPr>
          <a:xfrm>
            <a:off x="8137522" y="6039354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3CF51B-3263-B747-94CE-07D9075FFC58}"/>
              </a:ext>
            </a:extLst>
          </p:cNvPr>
          <p:cNvSpPr/>
          <p:nvPr/>
        </p:nvSpPr>
        <p:spPr>
          <a:xfrm>
            <a:off x="8167196" y="561685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598938" y="4143089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1ACD334-8591-3244-98B5-3EBC9C78B431}"/>
              </a:ext>
            </a:extLst>
          </p:cNvPr>
          <p:cNvSpPr/>
          <p:nvPr/>
        </p:nvSpPr>
        <p:spPr>
          <a:xfrm>
            <a:off x="6601740" y="3731805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EE953F-5D67-8742-AD27-B29B661F54AD}"/>
              </a:ext>
            </a:extLst>
          </p:cNvPr>
          <p:cNvSpPr/>
          <p:nvPr/>
        </p:nvSpPr>
        <p:spPr>
          <a:xfrm>
            <a:off x="6601740" y="3294417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E3019E-9589-3D44-937E-081B32F64D8C}"/>
              </a:ext>
            </a:extLst>
          </p:cNvPr>
          <p:cNvSpPr/>
          <p:nvPr/>
        </p:nvSpPr>
        <p:spPr>
          <a:xfrm>
            <a:off x="8185936" y="35107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C90692-D337-E743-A6E2-5E30424F34A5}"/>
              </a:ext>
            </a:extLst>
          </p:cNvPr>
          <p:cNvSpPr/>
          <p:nvPr/>
        </p:nvSpPr>
        <p:spPr>
          <a:xfrm>
            <a:off x="8172779" y="43489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4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4A3F59-D460-4A45-9EB5-BB3EB73A4504}"/>
              </a:ext>
            </a:extLst>
          </p:cNvPr>
          <p:cNvSpPr/>
          <p:nvPr/>
        </p:nvSpPr>
        <p:spPr>
          <a:xfrm>
            <a:off x="8171246" y="39679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400" b="1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C9AF7A9-569E-1042-8D70-0A217C3D138A}"/>
              </a:ext>
            </a:extLst>
          </p:cNvPr>
          <p:cNvSpPr/>
          <p:nvPr/>
        </p:nvSpPr>
        <p:spPr>
          <a:xfrm>
            <a:off x="1127995" y="3556157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659F55-9EF8-9346-88E0-3474F3FC6AFF}"/>
              </a:ext>
            </a:extLst>
          </p:cNvPr>
          <p:cNvSpPr/>
          <p:nvPr/>
        </p:nvSpPr>
        <p:spPr>
          <a:xfrm>
            <a:off x="1666724" y="3559045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F6F38FA-EF0B-FD49-8F76-399A9FEC7E66}"/>
              </a:ext>
            </a:extLst>
          </p:cNvPr>
          <p:cNvSpPr/>
          <p:nvPr/>
        </p:nvSpPr>
        <p:spPr>
          <a:xfrm>
            <a:off x="1140768" y="389823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6131F6-5F1D-1848-8F10-5164803E0B0D}"/>
              </a:ext>
            </a:extLst>
          </p:cNvPr>
          <p:cNvSpPr/>
          <p:nvPr/>
        </p:nvSpPr>
        <p:spPr>
          <a:xfrm>
            <a:off x="1679497" y="390112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A940414-79DC-E840-BFFD-967953443F91}"/>
              </a:ext>
            </a:extLst>
          </p:cNvPr>
          <p:cNvSpPr/>
          <p:nvPr/>
        </p:nvSpPr>
        <p:spPr>
          <a:xfrm>
            <a:off x="1135758" y="554345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52CAC9E-574E-CA41-B42A-56B0AD54F5EC}"/>
              </a:ext>
            </a:extLst>
          </p:cNvPr>
          <p:cNvSpPr/>
          <p:nvPr/>
        </p:nvSpPr>
        <p:spPr>
          <a:xfrm>
            <a:off x="1674487" y="554634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6904D93-BFA8-F547-8E68-1AB20B45B6E1}"/>
              </a:ext>
            </a:extLst>
          </p:cNvPr>
          <p:cNvSpPr/>
          <p:nvPr/>
        </p:nvSpPr>
        <p:spPr>
          <a:xfrm>
            <a:off x="1129736" y="5838280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BC17C5-6220-DE4A-A334-AB29D71F0424}"/>
              </a:ext>
            </a:extLst>
          </p:cNvPr>
          <p:cNvSpPr/>
          <p:nvPr/>
        </p:nvSpPr>
        <p:spPr>
          <a:xfrm>
            <a:off x="1668465" y="584116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0BABF53-15CD-C948-BE75-EC85613112EA}"/>
              </a:ext>
            </a:extLst>
          </p:cNvPr>
          <p:cNvSpPr/>
          <p:nvPr/>
        </p:nvSpPr>
        <p:spPr>
          <a:xfrm>
            <a:off x="2311849" y="288851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6AA48CE-DAEE-CB42-8275-0A2107A6BBD6}"/>
              </a:ext>
            </a:extLst>
          </p:cNvPr>
          <p:cNvSpPr/>
          <p:nvPr/>
        </p:nvSpPr>
        <p:spPr>
          <a:xfrm>
            <a:off x="2315455" y="2598065"/>
            <a:ext cx="5341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8E13E92-AEC1-E742-AB16-F47AC5F819F6}"/>
              </a:ext>
            </a:extLst>
          </p:cNvPr>
          <p:cNvSpPr/>
          <p:nvPr/>
        </p:nvSpPr>
        <p:spPr>
          <a:xfrm>
            <a:off x="2293354" y="319210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CCB65B7-65F2-1A4F-B477-BF2B9E137007}"/>
              </a:ext>
            </a:extLst>
          </p:cNvPr>
          <p:cNvSpPr/>
          <p:nvPr/>
        </p:nvSpPr>
        <p:spPr>
          <a:xfrm>
            <a:off x="2286000" y="354819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1FDBE46-6A5D-8F4A-8F7A-AD5410D0390D}"/>
              </a:ext>
            </a:extLst>
          </p:cNvPr>
          <p:cNvSpPr/>
          <p:nvPr/>
        </p:nvSpPr>
        <p:spPr>
          <a:xfrm>
            <a:off x="2294541" y="389286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A33F235-9853-1E43-A306-61AC931FC445}"/>
              </a:ext>
            </a:extLst>
          </p:cNvPr>
          <p:cNvSpPr/>
          <p:nvPr/>
        </p:nvSpPr>
        <p:spPr>
          <a:xfrm>
            <a:off x="2343826" y="4871533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8CA8B8B-46A8-3743-ADE2-418BB03F0F5C}"/>
              </a:ext>
            </a:extLst>
          </p:cNvPr>
          <p:cNvSpPr/>
          <p:nvPr/>
        </p:nvSpPr>
        <p:spPr>
          <a:xfrm>
            <a:off x="2325331" y="517512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4A550FE-DF36-DA43-A394-D668A7C2F701}"/>
              </a:ext>
            </a:extLst>
          </p:cNvPr>
          <p:cNvSpPr/>
          <p:nvPr/>
        </p:nvSpPr>
        <p:spPr>
          <a:xfrm>
            <a:off x="2317977" y="553120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21180E3-9B63-8D49-804A-747B91E95663}"/>
              </a:ext>
            </a:extLst>
          </p:cNvPr>
          <p:cNvSpPr/>
          <p:nvPr/>
        </p:nvSpPr>
        <p:spPr>
          <a:xfrm>
            <a:off x="2326518" y="587587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430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6868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zh-CN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how to change the domain registers and permissions?</a:t>
            </a:r>
          </a:p>
        </p:txBody>
      </p:sp>
    </p:spTree>
    <p:extLst>
      <p:ext uri="{BB962C8B-B14F-4D97-AF65-F5344CB8AC3E}">
        <p14:creationId xmlns:p14="http://schemas.microsoft.com/office/powerpoint/2010/main" val="6723960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Kernel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93837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Only privileged instructions are able to make changes.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668154-1C6A-E64D-A818-2581C88DB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4953000" cy="43088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530076-BA9A-1141-845F-0F7DB19BD22B}"/>
              </a:ext>
            </a:extLst>
          </p:cNvPr>
          <p:cNvSpPr/>
          <p:nvPr/>
        </p:nvSpPr>
        <p:spPr>
          <a:xfrm>
            <a:off x="5638800" y="2406316"/>
            <a:ext cx="33648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Kernel – the collection of modules running privileged instruction</a:t>
            </a:r>
          </a:p>
          <a:p>
            <a:pPr algn="l"/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1268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686800" cy="144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How to indicate the instruction is privilege or not?</a:t>
            </a:r>
          </a:p>
        </p:txBody>
      </p:sp>
    </p:spTree>
    <p:extLst>
      <p:ext uri="{BB962C8B-B14F-4D97-AF65-F5344CB8AC3E}">
        <p14:creationId xmlns:p14="http://schemas.microsoft.com/office/powerpoint/2010/main" val="41100597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781" y="1311742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 bit to indicate the processor is in kernel or user mode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Instructions in kernel mode can change domain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596670" y="2294477"/>
            <a:ext cx="1600200" cy="4419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254721" y="2895601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277057" y="4866214"/>
            <a:ext cx="865943" cy="1686986"/>
            <a:chOff x="768848" y="3600103"/>
            <a:chExt cx="1510305" cy="92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768848" y="4278868"/>
              <a:ext cx="15103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0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596670" y="6287161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8196870" y="6443247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8150679" y="5185177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121153" y="2370799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1988672" y="2301386"/>
            <a:ext cx="1484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List</a:t>
            </a:r>
            <a:endParaRPr lang="en-US" sz="1200" b="1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1958326" y="286211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2497055" y="286500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A3DE41-0F70-D048-B326-729F0C82205E}"/>
              </a:ext>
            </a:extLst>
          </p:cNvPr>
          <p:cNvGrpSpPr/>
          <p:nvPr/>
        </p:nvGrpSpPr>
        <p:grpSpPr>
          <a:xfrm>
            <a:off x="4164177" y="3387013"/>
            <a:ext cx="2046138" cy="1984388"/>
            <a:chOff x="2322691" y="3222893"/>
            <a:chExt cx="2046138" cy="19843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712517-6874-0A4E-BFA0-96A6D28B7114}"/>
                </a:ext>
              </a:extLst>
            </p:cNvPr>
            <p:cNvSpPr/>
            <p:nvPr/>
          </p:nvSpPr>
          <p:spPr>
            <a:xfrm>
              <a:off x="2790837" y="3958978"/>
              <a:ext cx="485763" cy="4606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MM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B3640A0-37DF-5D40-B17D-FCB84E328181}"/>
                </a:ext>
              </a:extLst>
            </p:cNvPr>
            <p:cNvCxnSpPr>
              <a:cxnSpLocks/>
            </p:cNvCxnSpPr>
            <p:nvPr/>
          </p:nvCxnSpPr>
          <p:spPr>
            <a:xfrm>
              <a:off x="2387747" y="3222893"/>
              <a:ext cx="652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C2C024-11DE-D347-9F20-36DDC9ECD9AD}"/>
                </a:ext>
              </a:extLst>
            </p:cNvPr>
            <p:cNvCxnSpPr>
              <a:cxnSpLocks/>
            </p:cNvCxnSpPr>
            <p:nvPr/>
          </p:nvCxnSpPr>
          <p:spPr>
            <a:xfrm>
              <a:off x="2322691" y="5207281"/>
              <a:ext cx="71102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015875C-DA1E-FF41-A5AE-1A1099B0B934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V="1">
              <a:off x="3033719" y="3222893"/>
              <a:ext cx="0" cy="736085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5808D4-570A-9E4B-86AF-917916AE586D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3033719" y="4419600"/>
              <a:ext cx="6863" cy="787681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C1721C3-D104-2D4C-BD14-9F34CE82373F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H="1">
              <a:off x="3276600" y="4189289"/>
              <a:ext cx="1092229" cy="0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12D4B4B-94DB-694E-9416-9B574BF81EFD}"/>
                </a:ext>
              </a:extLst>
            </p:cNvPr>
            <p:cNvSpPr/>
            <p:nvPr/>
          </p:nvSpPr>
          <p:spPr>
            <a:xfrm>
              <a:off x="3560565" y="3886200"/>
              <a:ext cx="43152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bus</a:t>
              </a:r>
              <a:endParaRPr lang="en-US" sz="1200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6F71C82-F454-A74A-862F-C09994C55A38}"/>
              </a:ext>
            </a:extLst>
          </p:cNvPr>
          <p:cNvSpPr/>
          <p:nvPr/>
        </p:nvSpPr>
        <p:spPr>
          <a:xfrm>
            <a:off x="1958326" y="3196493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E99AF5-317E-714D-92C7-30614D2C39BE}"/>
              </a:ext>
            </a:extLst>
          </p:cNvPr>
          <p:cNvSpPr/>
          <p:nvPr/>
        </p:nvSpPr>
        <p:spPr>
          <a:xfrm>
            <a:off x="2497055" y="319938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6DFCB2-2833-9740-AAD1-F92799C761BB}"/>
              </a:ext>
            </a:extLst>
          </p:cNvPr>
          <p:cNvSpPr/>
          <p:nvPr/>
        </p:nvSpPr>
        <p:spPr>
          <a:xfrm>
            <a:off x="1929311" y="2571666"/>
            <a:ext cx="484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1EAD97-F89C-3241-8E0D-381F0F776CF0}"/>
              </a:ext>
            </a:extLst>
          </p:cNvPr>
          <p:cNvSpPr/>
          <p:nvPr/>
        </p:nvSpPr>
        <p:spPr>
          <a:xfrm>
            <a:off x="2547951" y="2563178"/>
            <a:ext cx="439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CAA212-CAD8-1844-A578-ABE5F7EE57C0}"/>
              </a:ext>
            </a:extLst>
          </p:cNvPr>
          <p:cNvSpPr/>
          <p:nvPr/>
        </p:nvSpPr>
        <p:spPr>
          <a:xfrm>
            <a:off x="1958326" y="4875334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161FDC-C7B3-7849-A76C-BD4D2599A3BC}"/>
              </a:ext>
            </a:extLst>
          </p:cNvPr>
          <p:cNvSpPr/>
          <p:nvPr/>
        </p:nvSpPr>
        <p:spPr>
          <a:xfrm>
            <a:off x="2497055" y="487822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D6179C-FD72-EB43-BB00-B4D7FF107456}"/>
              </a:ext>
            </a:extLst>
          </p:cNvPr>
          <p:cNvSpPr/>
          <p:nvPr/>
        </p:nvSpPr>
        <p:spPr>
          <a:xfrm>
            <a:off x="1970337" y="5169756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050F4A-E4C1-224E-B70E-4B1EFE494543}"/>
              </a:ext>
            </a:extLst>
          </p:cNvPr>
          <p:cNvSpPr/>
          <p:nvPr/>
        </p:nvSpPr>
        <p:spPr>
          <a:xfrm>
            <a:off x="2509066" y="5172644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6603911" y="4580477"/>
            <a:ext cx="1592959" cy="838200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599472" y="5875877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599472" y="5438489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407A72-7C82-8945-A02D-D203DD8D77FB}"/>
              </a:ext>
            </a:extLst>
          </p:cNvPr>
          <p:cNvSpPr/>
          <p:nvPr/>
        </p:nvSpPr>
        <p:spPr>
          <a:xfrm>
            <a:off x="8137522" y="6039354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3CF51B-3263-B747-94CE-07D9075FFC58}"/>
              </a:ext>
            </a:extLst>
          </p:cNvPr>
          <p:cNvSpPr/>
          <p:nvPr/>
        </p:nvSpPr>
        <p:spPr>
          <a:xfrm>
            <a:off x="8167196" y="561685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598938" y="4143089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1ACD334-8591-3244-98B5-3EBC9C78B431}"/>
              </a:ext>
            </a:extLst>
          </p:cNvPr>
          <p:cNvSpPr/>
          <p:nvPr/>
        </p:nvSpPr>
        <p:spPr>
          <a:xfrm>
            <a:off x="6601740" y="3731805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EE953F-5D67-8742-AD27-B29B661F54AD}"/>
              </a:ext>
            </a:extLst>
          </p:cNvPr>
          <p:cNvSpPr/>
          <p:nvPr/>
        </p:nvSpPr>
        <p:spPr>
          <a:xfrm>
            <a:off x="6601740" y="3294417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E3019E-9589-3D44-937E-081B32F64D8C}"/>
              </a:ext>
            </a:extLst>
          </p:cNvPr>
          <p:cNvSpPr/>
          <p:nvPr/>
        </p:nvSpPr>
        <p:spPr>
          <a:xfrm>
            <a:off x="8185936" y="35107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C90692-D337-E743-A6E2-5E30424F34A5}"/>
              </a:ext>
            </a:extLst>
          </p:cNvPr>
          <p:cNvSpPr/>
          <p:nvPr/>
        </p:nvSpPr>
        <p:spPr>
          <a:xfrm>
            <a:off x="8172779" y="43489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4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4A3F59-D460-4A45-9EB5-BB3EB73A4504}"/>
              </a:ext>
            </a:extLst>
          </p:cNvPr>
          <p:cNvSpPr/>
          <p:nvPr/>
        </p:nvSpPr>
        <p:spPr>
          <a:xfrm>
            <a:off x="8171246" y="3967900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400" b="1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C9AF7A9-569E-1042-8D70-0A217C3D138A}"/>
              </a:ext>
            </a:extLst>
          </p:cNvPr>
          <p:cNvSpPr/>
          <p:nvPr/>
        </p:nvSpPr>
        <p:spPr>
          <a:xfrm>
            <a:off x="1957564" y="3529757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659F55-9EF8-9346-88E0-3474F3FC6AFF}"/>
              </a:ext>
            </a:extLst>
          </p:cNvPr>
          <p:cNvSpPr/>
          <p:nvPr/>
        </p:nvSpPr>
        <p:spPr>
          <a:xfrm>
            <a:off x="2496293" y="3532645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F6F38FA-EF0B-FD49-8F76-399A9FEC7E66}"/>
              </a:ext>
            </a:extLst>
          </p:cNvPr>
          <p:cNvSpPr/>
          <p:nvPr/>
        </p:nvSpPr>
        <p:spPr>
          <a:xfrm>
            <a:off x="1970337" y="387183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6131F6-5F1D-1848-8F10-5164803E0B0D}"/>
              </a:ext>
            </a:extLst>
          </p:cNvPr>
          <p:cNvSpPr/>
          <p:nvPr/>
        </p:nvSpPr>
        <p:spPr>
          <a:xfrm>
            <a:off x="2509066" y="387472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A940414-79DC-E840-BFFD-967953443F91}"/>
              </a:ext>
            </a:extLst>
          </p:cNvPr>
          <p:cNvSpPr/>
          <p:nvPr/>
        </p:nvSpPr>
        <p:spPr>
          <a:xfrm>
            <a:off x="1965327" y="551705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52CAC9E-574E-CA41-B42A-56B0AD54F5EC}"/>
              </a:ext>
            </a:extLst>
          </p:cNvPr>
          <p:cNvSpPr/>
          <p:nvPr/>
        </p:nvSpPr>
        <p:spPr>
          <a:xfrm>
            <a:off x="2504056" y="551994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6904D93-BFA8-F547-8E68-1AB20B45B6E1}"/>
              </a:ext>
            </a:extLst>
          </p:cNvPr>
          <p:cNvSpPr/>
          <p:nvPr/>
        </p:nvSpPr>
        <p:spPr>
          <a:xfrm>
            <a:off x="1959305" y="5811880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BC17C5-6220-DE4A-A334-AB29D71F0424}"/>
              </a:ext>
            </a:extLst>
          </p:cNvPr>
          <p:cNvSpPr/>
          <p:nvPr/>
        </p:nvSpPr>
        <p:spPr>
          <a:xfrm>
            <a:off x="2498034" y="581476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0BABF53-15CD-C948-BE75-EC85613112EA}"/>
              </a:ext>
            </a:extLst>
          </p:cNvPr>
          <p:cNvSpPr/>
          <p:nvPr/>
        </p:nvSpPr>
        <p:spPr>
          <a:xfrm>
            <a:off x="3141418" y="286211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6AA48CE-DAEE-CB42-8275-0A2107A6BBD6}"/>
              </a:ext>
            </a:extLst>
          </p:cNvPr>
          <p:cNvSpPr/>
          <p:nvPr/>
        </p:nvSpPr>
        <p:spPr>
          <a:xfrm>
            <a:off x="3145024" y="2571665"/>
            <a:ext cx="5341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8E13E92-AEC1-E742-AB16-F47AC5F819F6}"/>
              </a:ext>
            </a:extLst>
          </p:cNvPr>
          <p:cNvSpPr/>
          <p:nvPr/>
        </p:nvSpPr>
        <p:spPr>
          <a:xfrm>
            <a:off x="3122923" y="316570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CCB65B7-65F2-1A4F-B477-BF2B9E137007}"/>
              </a:ext>
            </a:extLst>
          </p:cNvPr>
          <p:cNvSpPr/>
          <p:nvPr/>
        </p:nvSpPr>
        <p:spPr>
          <a:xfrm>
            <a:off x="3115569" y="352179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1FDBE46-6A5D-8F4A-8F7A-AD5410D0390D}"/>
              </a:ext>
            </a:extLst>
          </p:cNvPr>
          <p:cNvSpPr/>
          <p:nvPr/>
        </p:nvSpPr>
        <p:spPr>
          <a:xfrm>
            <a:off x="3124110" y="386646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A33F235-9853-1E43-A306-61AC931FC445}"/>
              </a:ext>
            </a:extLst>
          </p:cNvPr>
          <p:cNvSpPr/>
          <p:nvPr/>
        </p:nvSpPr>
        <p:spPr>
          <a:xfrm>
            <a:off x="3173395" y="4845133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8CA8B8B-46A8-3743-ADE2-418BB03F0F5C}"/>
              </a:ext>
            </a:extLst>
          </p:cNvPr>
          <p:cNvSpPr/>
          <p:nvPr/>
        </p:nvSpPr>
        <p:spPr>
          <a:xfrm>
            <a:off x="3154900" y="514872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4A550FE-DF36-DA43-A394-D668A7C2F701}"/>
              </a:ext>
            </a:extLst>
          </p:cNvPr>
          <p:cNvSpPr/>
          <p:nvPr/>
        </p:nvSpPr>
        <p:spPr>
          <a:xfrm>
            <a:off x="3147546" y="550480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21180E3-9B63-8D49-804A-747B91E95663}"/>
              </a:ext>
            </a:extLst>
          </p:cNvPr>
          <p:cNvSpPr/>
          <p:nvPr/>
        </p:nvSpPr>
        <p:spPr>
          <a:xfrm>
            <a:off x="3156087" y="584947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35558" y="255100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179621" y="289402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97A7799-4071-044A-BE3E-4AA121741AFB}"/>
              </a:ext>
            </a:extLst>
          </p:cNvPr>
          <p:cNvSpPr/>
          <p:nvPr/>
        </p:nvSpPr>
        <p:spPr>
          <a:xfrm>
            <a:off x="1151554" y="4875334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4F139F9-8C37-3548-BC71-491C802EBCC6}"/>
              </a:ext>
            </a:extLst>
          </p:cNvPr>
          <p:cNvSpPr/>
          <p:nvPr/>
        </p:nvSpPr>
        <p:spPr>
          <a:xfrm>
            <a:off x="1095340" y="4555576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3149227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781" y="1311742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One bit to indicate the processor is in kernel or user mode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Instructions in kernel mode can change domain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991073" y="1707684"/>
            <a:ext cx="1600200" cy="50376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254721" y="2895601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277057" y="4866214"/>
            <a:ext cx="865943" cy="1686986"/>
            <a:chOff x="768848" y="3600103"/>
            <a:chExt cx="1510305" cy="92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768848" y="4278868"/>
              <a:ext cx="15103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0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991073" y="631844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8591273" y="647453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8545082" y="5216461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594978" y="3000187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1988672" y="2301386"/>
            <a:ext cx="1484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List</a:t>
            </a:r>
            <a:endParaRPr lang="en-US" sz="1200" b="1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1958326" y="286211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2497055" y="286500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A3DE41-0F70-D048-B326-729F0C82205E}"/>
              </a:ext>
            </a:extLst>
          </p:cNvPr>
          <p:cNvGrpSpPr/>
          <p:nvPr/>
        </p:nvGrpSpPr>
        <p:grpSpPr>
          <a:xfrm>
            <a:off x="4164177" y="3387013"/>
            <a:ext cx="2046138" cy="1984388"/>
            <a:chOff x="2322691" y="3222893"/>
            <a:chExt cx="2046138" cy="19843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712517-6874-0A4E-BFA0-96A6D28B7114}"/>
                </a:ext>
              </a:extLst>
            </p:cNvPr>
            <p:cNvSpPr/>
            <p:nvPr/>
          </p:nvSpPr>
          <p:spPr>
            <a:xfrm>
              <a:off x="2790837" y="3958978"/>
              <a:ext cx="485763" cy="4606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MM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B3640A0-37DF-5D40-B17D-FCB84E328181}"/>
                </a:ext>
              </a:extLst>
            </p:cNvPr>
            <p:cNvCxnSpPr>
              <a:cxnSpLocks/>
            </p:cNvCxnSpPr>
            <p:nvPr/>
          </p:nvCxnSpPr>
          <p:spPr>
            <a:xfrm>
              <a:off x="2387747" y="3222893"/>
              <a:ext cx="652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C2C024-11DE-D347-9F20-36DDC9ECD9AD}"/>
                </a:ext>
              </a:extLst>
            </p:cNvPr>
            <p:cNvCxnSpPr>
              <a:cxnSpLocks/>
            </p:cNvCxnSpPr>
            <p:nvPr/>
          </p:nvCxnSpPr>
          <p:spPr>
            <a:xfrm>
              <a:off x="2322691" y="5207281"/>
              <a:ext cx="71102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015875C-DA1E-FF41-A5AE-1A1099B0B934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V="1">
              <a:off x="3033719" y="3222893"/>
              <a:ext cx="0" cy="736085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5808D4-570A-9E4B-86AF-917916AE586D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3033719" y="4419600"/>
              <a:ext cx="6863" cy="787681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C1721C3-D104-2D4C-BD14-9F34CE82373F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H="1">
              <a:off x="3276600" y="4189289"/>
              <a:ext cx="1092229" cy="0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12D4B4B-94DB-694E-9416-9B574BF81EFD}"/>
                </a:ext>
              </a:extLst>
            </p:cNvPr>
            <p:cNvSpPr/>
            <p:nvPr/>
          </p:nvSpPr>
          <p:spPr>
            <a:xfrm>
              <a:off x="3560565" y="3886200"/>
              <a:ext cx="43152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bus</a:t>
              </a:r>
              <a:endParaRPr lang="en-US" sz="1200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6F71C82-F454-A74A-862F-C09994C55A38}"/>
              </a:ext>
            </a:extLst>
          </p:cNvPr>
          <p:cNvSpPr/>
          <p:nvPr/>
        </p:nvSpPr>
        <p:spPr>
          <a:xfrm>
            <a:off x="1958326" y="3196493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E99AF5-317E-714D-92C7-30614D2C39BE}"/>
              </a:ext>
            </a:extLst>
          </p:cNvPr>
          <p:cNvSpPr/>
          <p:nvPr/>
        </p:nvSpPr>
        <p:spPr>
          <a:xfrm>
            <a:off x="2497055" y="319938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6DFCB2-2833-9740-AAD1-F92799C761BB}"/>
              </a:ext>
            </a:extLst>
          </p:cNvPr>
          <p:cNvSpPr/>
          <p:nvPr/>
        </p:nvSpPr>
        <p:spPr>
          <a:xfrm>
            <a:off x="1929311" y="2571666"/>
            <a:ext cx="484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1EAD97-F89C-3241-8E0D-381F0F776CF0}"/>
              </a:ext>
            </a:extLst>
          </p:cNvPr>
          <p:cNvSpPr/>
          <p:nvPr/>
        </p:nvSpPr>
        <p:spPr>
          <a:xfrm>
            <a:off x="2547951" y="2563178"/>
            <a:ext cx="439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CAA212-CAD8-1844-A578-ABE5F7EE57C0}"/>
              </a:ext>
            </a:extLst>
          </p:cNvPr>
          <p:cNvSpPr/>
          <p:nvPr/>
        </p:nvSpPr>
        <p:spPr>
          <a:xfrm>
            <a:off x="1958326" y="4875334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161FDC-C7B3-7849-A76C-BD4D2599A3BC}"/>
              </a:ext>
            </a:extLst>
          </p:cNvPr>
          <p:cNvSpPr/>
          <p:nvPr/>
        </p:nvSpPr>
        <p:spPr>
          <a:xfrm>
            <a:off x="2497055" y="487822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D6179C-FD72-EB43-BB00-B4D7FF107456}"/>
              </a:ext>
            </a:extLst>
          </p:cNvPr>
          <p:cNvSpPr/>
          <p:nvPr/>
        </p:nvSpPr>
        <p:spPr>
          <a:xfrm>
            <a:off x="1970337" y="5169756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050F4A-E4C1-224E-B70E-4B1EFE494543}"/>
              </a:ext>
            </a:extLst>
          </p:cNvPr>
          <p:cNvSpPr/>
          <p:nvPr/>
        </p:nvSpPr>
        <p:spPr>
          <a:xfrm>
            <a:off x="2509066" y="5172644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6998314" y="4820413"/>
            <a:ext cx="1592959" cy="62954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993875" y="5907161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993875" y="5469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407A72-7C82-8945-A02D-D203DD8D77FB}"/>
              </a:ext>
            </a:extLst>
          </p:cNvPr>
          <p:cNvSpPr/>
          <p:nvPr/>
        </p:nvSpPr>
        <p:spPr>
          <a:xfrm>
            <a:off x="8531925" y="607063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3CF51B-3263-B747-94CE-07D9075FFC58}"/>
              </a:ext>
            </a:extLst>
          </p:cNvPr>
          <p:cNvSpPr/>
          <p:nvPr/>
        </p:nvSpPr>
        <p:spPr>
          <a:xfrm>
            <a:off x="8561599" y="5648142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992171" y="4383025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1ACD334-8591-3244-98B5-3EBC9C78B431}"/>
              </a:ext>
            </a:extLst>
          </p:cNvPr>
          <p:cNvSpPr/>
          <p:nvPr/>
        </p:nvSpPr>
        <p:spPr>
          <a:xfrm>
            <a:off x="6994973" y="3971741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EE953F-5D67-8742-AD27-B29B661F54AD}"/>
              </a:ext>
            </a:extLst>
          </p:cNvPr>
          <p:cNvSpPr/>
          <p:nvPr/>
        </p:nvSpPr>
        <p:spPr>
          <a:xfrm>
            <a:off x="6994973" y="3534353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E3019E-9589-3D44-937E-081B32F64D8C}"/>
              </a:ext>
            </a:extLst>
          </p:cNvPr>
          <p:cNvSpPr/>
          <p:nvPr/>
        </p:nvSpPr>
        <p:spPr>
          <a:xfrm>
            <a:off x="8580339" y="37308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C90692-D337-E743-A6E2-5E30424F34A5}"/>
              </a:ext>
            </a:extLst>
          </p:cNvPr>
          <p:cNvSpPr/>
          <p:nvPr/>
        </p:nvSpPr>
        <p:spPr>
          <a:xfrm>
            <a:off x="8567182" y="4569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4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4A3F59-D460-4A45-9EB5-BB3EB73A4504}"/>
              </a:ext>
            </a:extLst>
          </p:cNvPr>
          <p:cNvSpPr/>
          <p:nvPr/>
        </p:nvSpPr>
        <p:spPr>
          <a:xfrm>
            <a:off x="8565649" y="4188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400" b="1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C9AF7A9-569E-1042-8D70-0A217C3D138A}"/>
              </a:ext>
            </a:extLst>
          </p:cNvPr>
          <p:cNvSpPr/>
          <p:nvPr/>
        </p:nvSpPr>
        <p:spPr>
          <a:xfrm>
            <a:off x="1957564" y="3529757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659F55-9EF8-9346-88E0-3474F3FC6AFF}"/>
              </a:ext>
            </a:extLst>
          </p:cNvPr>
          <p:cNvSpPr/>
          <p:nvPr/>
        </p:nvSpPr>
        <p:spPr>
          <a:xfrm>
            <a:off x="2496293" y="3532645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F6F38FA-EF0B-FD49-8F76-399A9FEC7E66}"/>
              </a:ext>
            </a:extLst>
          </p:cNvPr>
          <p:cNvSpPr/>
          <p:nvPr/>
        </p:nvSpPr>
        <p:spPr>
          <a:xfrm>
            <a:off x="1970337" y="387183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6131F6-5F1D-1848-8F10-5164803E0B0D}"/>
              </a:ext>
            </a:extLst>
          </p:cNvPr>
          <p:cNvSpPr/>
          <p:nvPr/>
        </p:nvSpPr>
        <p:spPr>
          <a:xfrm>
            <a:off x="2509066" y="387472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A940414-79DC-E840-BFFD-967953443F91}"/>
              </a:ext>
            </a:extLst>
          </p:cNvPr>
          <p:cNvSpPr/>
          <p:nvPr/>
        </p:nvSpPr>
        <p:spPr>
          <a:xfrm>
            <a:off x="1965327" y="551705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52CAC9E-574E-CA41-B42A-56B0AD54F5EC}"/>
              </a:ext>
            </a:extLst>
          </p:cNvPr>
          <p:cNvSpPr/>
          <p:nvPr/>
        </p:nvSpPr>
        <p:spPr>
          <a:xfrm>
            <a:off x="2504056" y="551994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6904D93-BFA8-F547-8E68-1AB20B45B6E1}"/>
              </a:ext>
            </a:extLst>
          </p:cNvPr>
          <p:cNvSpPr/>
          <p:nvPr/>
        </p:nvSpPr>
        <p:spPr>
          <a:xfrm>
            <a:off x="1959305" y="5811880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BC17C5-6220-DE4A-A334-AB29D71F0424}"/>
              </a:ext>
            </a:extLst>
          </p:cNvPr>
          <p:cNvSpPr/>
          <p:nvPr/>
        </p:nvSpPr>
        <p:spPr>
          <a:xfrm>
            <a:off x="2498034" y="581476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0BABF53-15CD-C948-BE75-EC85613112EA}"/>
              </a:ext>
            </a:extLst>
          </p:cNvPr>
          <p:cNvSpPr/>
          <p:nvPr/>
        </p:nvSpPr>
        <p:spPr>
          <a:xfrm>
            <a:off x="3141418" y="286211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6AA48CE-DAEE-CB42-8275-0A2107A6BBD6}"/>
              </a:ext>
            </a:extLst>
          </p:cNvPr>
          <p:cNvSpPr/>
          <p:nvPr/>
        </p:nvSpPr>
        <p:spPr>
          <a:xfrm>
            <a:off x="3145024" y="2571665"/>
            <a:ext cx="5341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8E13E92-AEC1-E742-AB16-F47AC5F819F6}"/>
              </a:ext>
            </a:extLst>
          </p:cNvPr>
          <p:cNvSpPr/>
          <p:nvPr/>
        </p:nvSpPr>
        <p:spPr>
          <a:xfrm>
            <a:off x="3122923" y="316570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CCB65B7-65F2-1A4F-B477-BF2B9E137007}"/>
              </a:ext>
            </a:extLst>
          </p:cNvPr>
          <p:cNvSpPr/>
          <p:nvPr/>
        </p:nvSpPr>
        <p:spPr>
          <a:xfrm>
            <a:off x="3115569" y="352179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1FDBE46-6A5D-8F4A-8F7A-AD5410D0390D}"/>
              </a:ext>
            </a:extLst>
          </p:cNvPr>
          <p:cNvSpPr/>
          <p:nvPr/>
        </p:nvSpPr>
        <p:spPr>
          <a:xfrm>
            <a:off x="3124110" y="386646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A33F235-9853-1E43-A306-61AC931FC445}"/>
              </a:ext>
            </a:extLst>
          </p:cNvPr>
          <p:cNvSpPr/>
          <p:nvPr/>
        </p:nvSpPr>
        <p:spPr>
          <a:xfrm>
            <a:off x="3173395" y="4845133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8CA8B8B-46A8-3743-ADE2-418BB03F0F5C}"/>
              </a:ext>
            </a:extLst>
          </p:cNvPr>
          <p:cNvSpPr/>
          <p:nvPr/>
        </p:nvSpPr>
        <p:spPr>
          <a:xfrm>
            <a:off x="3154900" y="514872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4A550FE-DF36-DA43-A394-D668A7C2F701}"/>
              </a:ext>
            </a:extLst>
          </p:cNvPr>
          <p:cNvSpPr/>
          <p:nvPr/>
        </p:nvSpPr>
        <p:spPr>
          <a:xfrm>
            <a:off x="3147546" y="550480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21180E3-9B63-8D49-804A-747B91E95663}"/>
              </a:ext>
            </a:extLst>
          </p:cNvPr>
          <p:cNvSpPr/>
          <p:nvPr/>
        </p:nvSpPr>
        <p:spPr>
          <a:xfrm>
            <a:off x="3156087" y="584947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35558" y="255100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179621" y="289402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97A7799-4071-044A-BE3E-4AA121741AFB}"/>
              </a:ext>
            </a:extLst>
          </p:cNvPr>
          <p:cNvSpPr/>
          <p:nvPr/>
        </p:nvSpPr>
        <p:spPr>
          <a:xfrm>
            <a:off x="1151554" y="4875334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4F139F9-8C37-3548-BC71-491C802EBCC6}"/>
              </a:ext>
            </a:extLst>
          </p:cNvPr>
          <p:cNvSpPr/>
          <p:nvPr/>
        </p:nvSpPr>
        <p:spPr>
          <a:xfrm>
            <a:off x="1095340" y="4555576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71509D-58D3-7A43-BE57-58A89CB39A8D}"/>
              </a:ext>
            </a:extLst>
          </p:cNvPr>
          <p:cNvSpPr/>
          <p:nvPr/>
        </p:nvSpPr>
        <p:spPr>
          <a:xfrm>
            <a:off x="7001905" y="2554225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Data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B7A94BE-1B25-AE41-A8DD-3138F43ECCD8}"/>
              </a:ext>
            </a:extLst>
          </p:cNvPr>
          <p:cNvSpPr/>
          <p:nvPr/>
        </p:nvSpPr>
        <p:spPr>
          <a:xfrm>
            <a:off x="7004707" y="2142941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Text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9AA4875-1C90-A24D-BC65-1FF2058A6258}"/>
              </a:ext>
            </a:extLst>
          </p:cNvPr>
          <p:cNvSpPr/>
          <p:nvPr/>
        </p:nvSpPr>
        <p:spPr>
          <a:xfrm>
            <a:off x="7004707" y="1705553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Stack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489C3E1-B3F6-0348-863A-1AB7D9F8C7E2}"/>
              </a:ext>
            </a:extLst>
          </p:cNvPr>
          <p:cNvSpPr/>
          <p:nvPr/>
        </p:nvSpPr>
        <p:spPr>
          <a:xfrm>
            <a:off x="8561789" y="18611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  <a:endParaRPr lang="en-US" sz="14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A2CC63B-6344-A644-BF91-5AC23F4E488D}"/>
              </a:ext>
            </a:extLst>
          </p:cNvPr>
          <p:cNvSpPr/>
          <p:nvPr/>
        </p:nvSpPr>
        <p:spPr>
          <a:xfrm>
            <a:off x="8548632" y="26993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en-US" sz="1400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53B869A-0623-9742-BDEF-601FC1B5D37A}"/>
              </a:ext>
            </a:extLst>
          </p:cNvPr>
          <p:cNvSpPr/>
          <p:nvPr/>
        </p:nvSpPr>
        <p:spPr>
          <a:xfrm>
            <a:off x="8552036" y="2318335"/>
            <a:ext cx="572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940723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Kernel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9491"/>
            <a:ext cx="8229600" cy="129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threads share the kernel domain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Extend the permission bit with Kernel-Only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991073" y="1707684"/>
            <a:ext cx="1600200" cy="50376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253186" y="2554225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F3DB42A-84A1-CC49-BB92-1AA0C62DBD5C}"/>
              </a:ext>
            </a:extLst>
          </p:cNvPr>
          <p:cNvGrpSpPr/>
          <p:nvPr/>
        </p:nvGrpSpPr>
        <p:grpSpPr>
          <a:xfrm>
            <a:off x="277057" y="4866214"/>
            <a:ext cx="865943" cy="1686986"/>
            <a:chOff x="768848" y="3600103"/>
            <a:chExt cx="1510305" cy="92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F9FCAA7-6F8F-274B-9933-B8EA1A265B8F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255987-5598-E64A-B608-1CFE23C2A20C}"/>
                </a:ext>
              </a:extLst>
            </p:cNvPr>
            <p:cNvSpPr/>
            <p:nvPr/>
          </p:nvSpPr>
          <p:spPr>
            <a:xfrm>
              <a:off x="768848" y="4278868"/>
              <a:ext cx="15103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1000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195017C-A013-C94E-BD4B-79DA60B5D482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991073" y="631844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8591273" y="647453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8545082" y="5216461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594978" y="3000187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8A08E3-C59F-AE4A-9244-46BC07CBF2D0}"/>
              </a:ext>
            </a:extLst>
          </p:cNvPr>
          <p:cNvSpPr/>
          <p:nvPr/>
        </p:nvSpPr>
        <p:spPr>
          <a:xfrm>
            <a:off x="1987137" y="1960010"/>
            <a:ext cx="1484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zh-CN" alt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Regs</a:t>
            </a:r>
            <a:r>
              <a:rPr lang="en-US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List</a:t>
            </a:r>
            <a:endParaRPr lang="en-US" sz="1200" b="1" i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97D2D6-7E4B-9E47-A571-BA7CBDB35E78}"/>
              </a:ext>
            </a:extLst>
          </p:cNvPr>
          <p:cNvSpPr/>
          <p:nvPr/>
        </p:nvSpPr>
        <p:spPr>
          <a:xfrm>
            <a:off x="1927776" y="2520743"/>
            <a:ext cx="469499" cy="2327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04244F-F89F-F94F-B8C7-C446902013D2}"/>
              </a:ext>
            </a:extLst>
          </p:cNvPr>
          <p:cNvSpPr/>
          <p:nvPr/>
        </p:nvSpPr>
        <p:spPr>
          <a:xfrm>
            <a:off x="2495520" y="252363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A3DE41-0F70-D048-B326-729F0C82205E}"/>
              </a:ext>
            </a:extLst>
          </p:cNvPr>
          <p:cNvGrpSpPr/>
          <p:nvPr/>
        </p:nvGrpSpPr>
        <p:grpSpPr>
          <a:xfrm>
            <a:off x="4164177" y="3387013"/>
            <a:ext cx="2046138" cy="1984388"/>
            <a:chOff x="2322691" y="3222893"/>
            <a:chExt cx="2046138" cy="198438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C712517-6874-0A4E-BFA0-96A6D28B7114}"/>
                </a:ext>
              </a:extLst>
            </p:cNvPr>
            <p:cNvSpPr/>
            <p:nvPr/>
          </p:nvSpPr>
          <p:spPr>
            <a:xfrm>
              <a:off x="2790837" y="3958978"/>
              <a:ext cx="485763" cy="4606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MM</a:t>
              </a:r>
              <a:endPara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B3640A0-37DF-5D40-B17D-FCB84E328181}"/>
                </a:ext>
              </a:extLst>
            </p:cNvPr>
            <p:cNvCxnSpPr>
              <a:cxnSpLocks/>
            </p:cNvCxnSpPr>
            <p:nvPr/>
          </p:nvCxnSpPr>
          <p:spPr>
            <a:xfrm>
              <a:off x="2387747" y="3222893"/>
              <a:ext cx="65283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AC2C024-11DE-D347-9F20-36DDC9ECD9AD}"/>
                </a:ext>
              </a:extLst>
            </p:cNvPr>
            <p:cNvCxnSpPr>
              <a:cxnSpLocks/>
            </p:cNvCxnSpPr>
            <p:nvPr/>
          </p:nvCxnSpPr>
          <p:spPr>
            <a:xfrm>
              <a:off x="2322691" y="5207281"/>
              <a:ext cx="71102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015875C-DA1E-FF41-A5AE-1A1099B0B934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V="1">
              <a:off x="3033719" y="3222893"/>
              <a:ext cx="0" cy="736085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5808D4-570A-9E4B-86AF-917916AE586D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>
              <a:off x="3033719" y="4419600"/>
              <a:ext cx="6863" cy="787681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C1721C3-D104-2D4C-BD14-9F34CE82373F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H="1">
              <a:off x="3276600" y="4189289"/>
              <a:ext cx="1092229" cy="0"/>
            </a:xfrm>
            <a:prstGeom prst="line">
              <a:avLst/>
            </a:prstGeom>
            <a:ln>
              <a:solidFill>
                <a:schemeClr val="tx1"/>
              </a:solidFill>
              <a:head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12D4B4B-94DB-694E-9416-9B574BF81EFD}"/>
                </a:ext>
              </a:extLst>
            </p:cNvPr>
            <p:cNvSpPr/>
            <p:nvPr/>
          </p:nvSpPr>
          <p:spPr>
            <a:xfrm>
              <a:off x="3560565" y="3886200"/>
              <a:ext cx="43152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bus</a:t>
              </a:r>
              <a:endParaRPr lang="en-US" sz="1200" dirty="0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6F71C82-F454-A74A-862F-C09994C55A38}"/>
              </a:ext>
            </a:extLst>
          </p:cNvPr>
          <p:cNvSpPr/>
          <p:nvPr/>
        </p:nvSpPr>
        <p:spPr>
          <a:xfrm>
            <a:off x="1920894" y="2865712"/>
            <a:ext cx="476381" cy="2221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9E99AF5-317E-714D-92C7-30614D2C39BE}"/>
              </a:ext>
            </a:extLst>
          </p:cNvPr>
          <p:cNvSpPr/>
          <p:nvPr/>
        </p:nvSpPr>
        <p:spPr>
          <a:xfrm>
            <a:off x="2495520" y="2858005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96DFCB2-2833-9740-AAD1-F92799C761BB}"/>
              </a:ext>
            </a:extLst>
          </p:cNvPr>
          <p:cNvSpPr/>
          <p:nvPr/>
        </p:nvSpPr>
        <p:spPr>
          <a:xfrm>
            <a:off x="1927776" y="2230290"/>
            <a:ext cx="4844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1EAD97-F89C-3241-8E0D-381F0F776CF0}"/>
              </a:ext>
            </a:extLst>
          </p:cNvPr>
          <p:cNvSpPr/>
          <p:nvPr/>
        </p:nvSpPr>
        <p:spPr>
          <a:xfrm>
            <a:off x="2546416" y="2221802"/>
            <a:ext cx="439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7CAA212-CAD8-1844-A578-ABE5F7EE57C0}"/>
              </a:ext>
            </a:extLst>
          </p:cNvPr>
          <p:cNvSpPr/>
          <p:nvPr/>
        </p:nvSpPr>
        <p:spPr>
          <a:xfrm>
            <a:off x="1958326" y="4875334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161FDC-C7B3-7849-A76C-BD4D2599A3BC}"/>
              </a:ext>
            </a:extLst>
          </p:cNvPr>
          <p:cNvSpPr/>
          <p:nvPr/>
        </p:nvSpPr>
        <p:spPr>
          <a:xfrm>
            <a:off x="2497055" y="487822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D6179C-FD72-EB43-BB00-B4D7FF107456}"/>
              </a:ext>
            </a:extLst>
          </p:cNvPr>
          <p:cNvSpPr/>
          <p:nvPr/>
        </p:nvSpPr>
        <p:spPr>
          <a:xfrm>
            <a:off x="1970337" y="5169756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050F4A-E4C1-224E-B70E-4B1EFE494543}"/>
              </a:ext>
            </a:extLst>
          </p:cNvPr>
          <p:cNvSpPr/>
          <p:nvPr/>
        </p:nvSpPr>
        <p:spPr>
          <a:xfrm>
            <a:off x="2509066" y="5172644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6998314" y="4820413"/>
            <a:ext cx="1592959" cy="62954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993875" y="5907161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993875" y="5469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407A72-7C82-8945-A02D-D203DD8D77FB}"/>
              </a:ext>
            </a:extLst>
          </p:cNvPr>
          <p:cNvSpPr/>
          <p:nvPr/>
        </p:nvSpPr>
        <p:spPr>
          <a:xfrm>
            <a:off x="8531925" y="607063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3CF51B-3263-B747-94CE-07D9075FFC58}"/>
              </a:ext>
            </a:extLst>
          </p:cNvPr>
          <p:cNvSpPr/>
          <p:nvPr/>
        </p:nvSpPr>
        <p:spPr>
          <a:xfrm>
            <a:off x="8561599" y="5648142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992171" y="4383025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1ACD334-8591-3244-98B5-3EBC9C78B431}"/>
              </a:ext>
            </a:extLst>
          </p:cNvPr>
          <p:cNvSpPr/>
          <p:nvPr/>
        </p:nvSpPr>
        <p:spPr>
          <a:xfrm>
            <a:off x="6994973" y="3971741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EE953F-5D67-8742-AD27-B29B661F54AD}"/>
              </a:ext>
            </a:extLst>
          </p:cNvPr>
          <p:cNvSpPr/>
          <p:nvPr/>
        </p:nvSpPr>
        <p:spPr>
          <a:xfrm>
            <a:off x="6994973" y="3534353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E3019E-9589-3D44-937E-081B32F64D8C}"/>
              </a:ext>
            </a:extLst>
          </p:cNvPr>
          <p:cNvSpPr/>
          <p:nvPr/>
        </p:nvSpPr>
        <p:spPr>
          <a:xfrm>
            <a:off x="8580339" y="37308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C90692-D337-E743-A6E2-5E30424F34A5}"/>
              </a:ext>
            </a:extLst>
          </p:cNvPr>
          <p:cNvSpPr/>
          <p:nvPr/>
        </p:nvSpPr>
        <p:spPr>
          <a:xfrm>
            <a:off x="8567182" y="4569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4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4A3F59-D460-4A45-9EB5-BB3EB73A4504}"/>
              </a:ext>
            </a:extLst>
          </p:cNvPr>
          <p:cNvSpPr/>
          <p:nvPr/>
        </p:nvSpPr>
        <p:spPr>
          <a:xfrm>
            <a:off x="8565649" y="4188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400" b="1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C9AF7A9-569E-1042-8D70-0A217C3D138A}"/>
              </a:ext>
            </a:extLst>
          </p:cNvPr>
          <p:cNvSpPr/>
          <p:nvPr/>
        </p:nvSpPr>
        <p:spPr>
          <a:xfrm>
            <a:off x="1920894" y="3162469"/>
            <a:ext cx="475619" cy="2587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659F55-9EF8-9346-88E0-3474F3FC6AFF}"/>
              </a:ext>
            </a:extLst>
          </p:cNvPr>
          <p:cNvSpPr/>
          <p:nvPr/>
        </p:nvSpPr>
        <p:spPr>
          <a:xfrm>
            <a:off x="2494758" y="3191269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F6F38FA-EF0B-FD49-8F76-399A9FEC7E66}"/>
              </a:ext>
            </a:extLst>
          </p:cNvPr>
          <p:cNvSpPr/>
          <p:nvPr/>
        </p:nvSpPr>
        <p:spPr>
          <a:xfrm>
            <a:off x="1927776" y="3533351"/>
            <a:ext cx="481510" cy="2299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E6131F6-5F1D-1848-8F10-5164803E0B0D}"/>
              </a:ext>
            </a:extLst>
          </p:cNvPr>
          <p:cNvSpPr/>
          <p:nvPr/>
        </p:nvSpPr>
        <p:spPr>
          <a:xfrm>
            <a:off x="2507531" y="353335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A940414-79DC-E840-BFFD-967953443F91}"/>
              </a:ext>
            </a:extLst>
          </p:cNvPr>
          <p:cNvSpPr/>
          <p:nvPr/>
        </p:nvSpPr>
        <p:spPr>
          <a:xfrm>
            <a:off x="1965327" y="5517059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52CAC9E-574E-CA41-B42A-56B0AD54F5EC}"/>
              </a:ext>
            </a:extLst>
          </p:cNvPr>
          <p:cNvSpPr/>
          <p:nvPr/>
        </p:nvSpPr>
        <p:spPr>
          <a:xfrm>
            <a:off x="2504056" y="551994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6904D93-BFA8-F547-8E68-1AB20B45B6E1}"/>
              </a:ext>
            </a:extLst>
          </p:cNvPr>
          <p:cNvSpPr/>
          <p:nvPr/>
        </p:nvSpPr>
        <p:spPr>
          <a:xfrm>
            <a:off x="1959305" y="5811880"/>
            <a:ext cx="440484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BC17C5-6220-DE4A-A334-AB29D71F0424}"/>
              </a:ext>
            </a:extLst>
          </p:cNvPr>
          <p:cNvSpPr/>
          <p:nvPr/>
        </p:nvSpPr>
        <p:spPr>
          <a:xfrm>
            <a:off x="2498034" y="5814768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0BABF53-15CD-C948-BE75-EC85613112EA}"/>
              </a:ext>
            </a:extLst>
          </p:cNvPr>
          <p:cNvSpPr/>
          <p:nvPr/>
        </p:nvSpPr>
        <p:spPr>
          <a:xfrm>
            <a:off x="3139883" y="2520742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96AA48CE-DAEE-CB42-8275-0A2107A6BBD6}"/>
              </a:ext>
            </a:extLst>
          </p:cNvPr>
          <p:cNvSpPr/>
          <p:nvPr/>
        </p:nvSpPr>
        <p:spPr>
          <a:xfrm>
            <a:off x="3143489" y="2230289"/>
            <a:ext cx="5341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8E13E92-AEC1-E742-AB16-F47AC5F819F6}"/>
              </a:ext>
            </a:extLst>
          </p:cNvPr>
          <p:cNvSpPr/>
          <p:nvPr/>
        </p:nvSpPr>
        <p:spPr>
          <a:xfrm>
            <a:off x="3121388" y="2824330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CCB65B7-65F2-1A4F-B477-BF2B9E137007}"/>
              </a:ext>
            </a:extLst>
          </p:cNvPr>
          <p:cNvSpPr/>
          <p:nvPr/>
        </p:nvSpPr>
        <p:spPr>
          <a:xfrm>
            <a:off x="3114034" y="3180415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1FDBE46-6A5D-8F4A-8F7A-AD5410D0390D}"/>
              </a:ext>
            </a:extLst>
          </p:cNvPr>
          <p:cNvSpPr/>
          <p:nvPr/>
        </p:nvSpPr>
        <p:spPr>
          <a:xfrm>
            <a:off x="3122575" y="352508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A33F235-9853-1E43-A306-61AC931FC445}"/>
              </a:ext>
            </a:extLst>
          </p:cNvPr>
          <p:cNvSpPr/>
          <p:nvPr/>
        </p:nvSpPr>
        <p:spPr>
          <a:xfrm>
            <a:off x="3173395" y="4845133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8CA8B8B-46A8-3743-ADE2-418BB03F0F5C}"/>
              </a:ext>
            </a:extLst>
          </p:cNvPr>
          <p:cNvSpPr/>
          <p:nvPr/>
        </p:nvSpPr>
        <p:spPr>
          <a:xfrm>
            <a:off x="3154900" y="5148721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4A550FE-DF36-DA43-A394-D668A7C2F701}"/>
              </a:ext>
            </a:extLst>
          </p:cNvPr>
          <p:cNvSpPr/>
          <p:nvPr/>
        </p:nvSpPr>
        <p:spPr>
          <a:xfrm>
            <a:off x="3147546" y="5504806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21180E3-9B63-8D49-804A-747B91E95663}"/>
              </a:ext>
            </a:extLst>
          </p:cNvPr>
          <p:cNvSpPr/>
          <p:nvPr/>
        </p:nvSpPr>
        <p:spPr>
          <a:xfrm>
            <a:off x="3156087" y="584947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34023" y="2209633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178086" y="2552651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97A7799-4071-044A-BE3E-4AA121741AFB}"/>
              </a:ext>
            </a:extLst>
          </p:cNvPr>
          <p:cNvSpPr/>
          <p:nvPr/>
        </p:nvSpPr>
        <p:spPr>
          <a:xfrm>
            <a:off x="1151554" y="4875334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4F139F9-8C37-3548-BC71-491C802EBCC6}"/>
              </a:ext>
            </a:extLst>
          </p:cNvPr>
          <p:cNvSpPr/>
          <p:nvPr/>
        </p:nvSpPr>
        <p:spPr>
          <a:xfrm>
            <a:off x="1095340" y="4555576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71509D-58D3-7A43-BE57-58A89CB39A8D}"/>
              </a:ext>
            </a:extLst>
          </p:cNvPr>
          <p:cNvSpPr/>
          <p:nvPr/>
        </p:nvSpPr>
        <p:spPr>
          <a:xfrm>
            <a:off x="7001905" y="2554225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Data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B7A94BE-1B25-AE41-A8DD-3138F43ECCD8}"/>
              </a:ext>
            </a:extLst>
          </p:cNvPr>
          <p:cNvSpPr/>
          <p:nvPr/>
        </p:nvSpPr>
        <p:spPr>
          <a:xfrm>
            <a:off x="7004707" y="2142941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Text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9AA4875-1C90-A24D-BC65-1FF2058A6258}"/>
              </a:ext>
            </a:extLst>
          </p:cNvPr>
          <p:cNvSpPr/>
          <p:nvPr/>
        </p:nvSpPr>
        <p:spPr>
          <a:xfrm>
            <a:off x="7004707" y="1705553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Stack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489C3E1-B3F6-0348-863A-1AB7D9F8C7E2}"/>
              </a:ext>
            </a:extLst>
          </p:cNvPr>
          <p:cNvSpPr/>
          <p:nvPr/>
        </p:nvSpPr>
        <p:spPr>
          <a:xfrm>
            <a:off x="8561789" y="18611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  <a:endParaRPr lang="en-US" sz="14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A2CC63B-6344-A644-BF91-5AC23F4E488D}"/>
              </a:ext>
            </a:extLst>
          </p:cNvPr>
          <p:cNvSpPr/>
          <p:nvPr/>
        </p:nvSpPr>
        <p:spPr>
          <a:xfrm>
            <a:off x="8548632" y="26993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en-US" sz="1400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53B869A-0623-9742-BDEF-601FC1B5D37A}"/>
              </a:ext>
            </a:extLst>
          </p:cNvPr>
          <p:cNvSpPr/>
          <p:nvPr/>
        </p:nvSpPr>
        <p:spPr>
          <a:xfrm>
            <a:off x="8552036" y="2318335"/>
            <a:ext cx="572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  <a:endParaRPr lang="en-US" sz="1400" b="1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025756D-545C-984A-8E31-1CAC9F3794E1}"/>
              </a:ext>
            </a:extLst>
          </p:cNvPr>
          <p:cNvSpPr/>
          <p:nvPr/>
        </p:nvSpPr>
        <p:spPr>
          <a:xfrm>
            <a:off x="1938359" y="3838980"/>
            <a:ext cx="478819" cy="2352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A4B10D9-1689-164A-AC90-E008425C67C6}"/>
              </a:ext>
            </a:extLst>
          </p:cNvPr>
          <p:cNvSpPr/>
          <p:nvPr/>
        </p:nvSpPr>
        <p:spPr>
          <a:xfrm>
            <a:off x="2519922" y="3827773"/>
            <a:ext cx="528078" cy="2464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9605D47-AE40-D64A-B478-1E02831507F6}"/>
              </a:ext>
            </a:extLst>
          </p:cNvPr>
          <p:cNvSpPr/>
          <p:nvPr/>
        </p:nvSpPr>
        <p:spPr>
          <a:xfrm>
            <a:off x="3116574" y="3829307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FECD1E5-FEE9-144C-A478-9EE4EAC7B521}"/>
              </a:ext>
            </a:extLst>
          </p:cNvPr>
          <p:cNvSpPr/>
          <p:nvPr/>
        </p:nvSpPr>
        <p:spPr>
          <a:xfrm>
            <a:off x="1954332" y="6157738"/>
            <a:ext cx="478819" cy="2352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D6F3514-C4E6-B546-892B-9B3F0EB16417}"/>
              </a:ext>
            </a:extLst>
          </p:cNvPr>
          <p:cNvSpPr/>
          <p:nvPr/>
        </p:nvSpPr>
        <p:spPr>
          <a:xfrm>
            <a:off x="2535895" y="6146531"/>
            <a:ext cx="528078" cy="2464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859B7B7-AD7F-7646-913C-C00759B1CBA7}"/>
              </a:ext>
            </a:extLst>
          </p:cNvPr>
          <p:cNvSpPr/>
          <p:nvPr/>
        </p:nvSpPr>
        <p:spPr>
          <a:xfrm>
            <a:off x="3132547" y="6148065"/>
            <a:ext cx="541335" cy="2327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96447FB-7F82-D54A-8751-99AAB33AD349}"/>
              </a:ext>
            </a:extLst>
          </p:cNvPr>
          <p:cNvSpPr/>
          <p:nvPr/>
        </p:nvSpPr>
        <p:spPr>
          <a:xfrm>
            <a:off x="2538315" y="4092996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600" b="1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0459D10-F3B0-6C41-9DC4-4D9361C269FB}"/>
              </a:ext>
            </a:extLst>
          </p:cNvPr>
          <p:cNvSpPr/>
          <p:nvPr/>
        </p:nvSpPr>
        <p:spPr>
          <a:xfrm>
            <a:off x="2534563" y="6357955"/>
            <a:ext cx="3898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13715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914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How to switch modes?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529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Can a thread enter kernel mode at arbitrary address?</a:t>
            </a:r>
          </a:p>
        </p:txBody>
      </p:sp>
    </p:spTree>
    <p:extLst>
      <p:ext uri="{BB962C8B-B14F-4D97-AF65-F5344CB8AC3E}">
        <p14:creationId xmlns:p14="http://schemas.microsoft.com/office/powerpoint/2010/main" val="33645623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thread may enter a kernel domain only at certain addresses in kernel text domain.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6D9318-AA06-5446-A69C-D05DDD4AEC0C}"/>
              </a:ext>
            </a:extLst>
          </p:cNvPr>
          <p:cNvSpPr/>
          <p:nvPr/>
        </p:nvSpPr>
        <p:spPr>
          <a:xfrm>
            <a:off x="445168" y="4191000"/>
            <a:ext cx="1155032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26496D-29DF-F445-AD45-091D1FE6C142}"/>
              </a:ext>
            </a:extLst>
          </p:cNvPr>
          <p:cNvCxnSpPr>
            <a:cxnSpLocks/>
          </p:cNvCxnSpPr>
          <p:nvPr/>
        </p:nvCxnSpPr>
        <p:spPr>
          <a:xfrm flipV="1">
            <a:off x="1600200" y="2880602"/>
            <a:ext cx="1005434" cy="1295400"/>
          </a:xfrm>
          <a:prstGeom prst="line">
            <a:avLst/>
          </a:prstGeom>
          <a:ln w="9525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6BB1257-B1CB-F74F-AFB9-AC1B29980740}"/>
              </a:ext>
            </a:extLst>
          </p:cNvPr>
          <p:cNvCxnSpPr>
            <a:cxnSpLocks/>
          </p:cNvCxnSpPr>
          <p:nvPr/>
        </p:nvCxnSpPr>
        <p:spPr>
          <a:xfrm>
            <a:off x="1620253" y="4608575"/>
            <a:ext cx="1005434" cy="1268851"/>
          </a:xfrm>
          <a:prstGeom prst="line">
            <a:avLst/>
          </a:prstGeom>
          <a:ln w="9525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Document 14">
            <a:extLst>
              <a:ext uri="{FF2B5EF4-FFF2-40B4-BE49-F238E27FC236}">
                <a16:creationId xmlns:a16="http://schemas.microsoft.com/office/drawing/2014/main" id="{0FBD3FBE-F1B0-954C-9B84-2A2957FDDE3F}"/>
              </a:ext>
            </a:extLst>
          </p:cNvPr>
          <p:cNvSpPr/>
          <p:nvPr/>
        </p:nvSpPr>
        <p:spPr>
          <a:xfrm>
            <a:off x="2645740" y="2863682"/>
            <a:ext cx="1143000" cy="747880"/>
          </a:xfrm>
          <a:prstGeom prst="flowChartDocumen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41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unched Tape 15">
            <a:extLst>
              <a:ext uri="{FF2B5EF4-FFF2-40B4-BE49-F238E27FC236}">
                <a16:creationId xmlns:a16="http://schemas.microsoft.com/office/drawing/2014/main" id="{4436CE51-BD8A-B64D-8C1B-DEFB580B6C93}"/>
              </a:ext>
            </a:extLst>
          </p:cNvPr>
          <p:cNvSpPr/>
          <p:nvPr/>
        </p:nvSpPr>
        <p:spPr>
          <a:xfrm>
            <a:off x="2645740" y="3611562"/>
            <a:ext cx="1159839" cy="766011"/>
          </a:xfrm>
          <a:prstGeom prst="flowChartPunchedTap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7" name="Punched Tape 16">
            <a:extLst>
              <a:ext uri="{FF2B5EF4-FFF2-40B4-BE49-F238E27FC236}">
                <a16:creationId xmlns:a16="http://schemas.microsoft.com/office/drawing/2014/main" id="{19D52237-1DA1-1946-AA23-E0B3A62DA241}"/>
              </a:ext>
            </a:extLst>
          </p:cNvPr>
          <p:cNvSpPr/>
          <p:nvPr/>
        </p:nvSpPr>
        <p:spPr>
          <a:xfrm>
            <a:off x="2679033" y="4385676"/>
            <a:ext cx="1159839" cy="766011"/>
          </a:xfrm>
          <a:prstGeom prst="flowChartPunchedTap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8" name="Document 17">
            <a:extLst>
              <a:ext uri="{FF2B5EF4-FFF2-40B4-BE49-F238E27FC236}">
                <a16:creationId xmlns:a16="http://schemas.microsoft.com/office/drawing/2014/main" id="{BA9B90AE-ADB6-474A-B678-F02128A75351}"/>
              </a:ext>
            </a:extLst>
          </p:cNvPr>
          <p:cNvSpPr/>
          <p:nvPr/>
        </p:nvSpPr>
        <p:spPr>
          <a:xfrm rot="10800000">
            <a:off x="2727956" y="5235908"/>
            <a:ext cx="1143000" cy="747880"/>
          </a:xfrm>
          <a:prstGeom prst="flowChartDocumen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41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41CC17-FC73-1949-B01D-3EBD72B8245C}"/>
              </a:ext>
            </a:extLst>
          </p:cNvPr>
          <p:cNvCxnSpPr>
            <a:cxnSpLocks/>
          </p:cNvCxnSpPr>
          <p:nvPr/>
        </p:nvCxnSpPr>
        <p:spPr>
          <a:xfrm flipH="1">
            <a:off x="3810000" y="2895600"/>
            <a:ext cx="268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9892931-11A6-8A4F-97E1-5394E76D099E}"/>
              </a:ext>
            </a:extLst>
          </p:cNvPr>
          <p:cNvCxnSpPr>
            <a:cxnSpLocks/>
          </p:cNvCxnSpPr>
          <p:nvPr/>
        </p:nvCxnSpPr>
        <p:spPr>
          <a:xfrm flipH="1">
            <a:off x="3810000" y="3657600"/>
            <a:ext cx="268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988137A-5DE1-5C40-B64D-811D5CC0A5E5}"/>
              </a:ext>
            </a:extLst>
          </p:cNvPr>
          <p:cNvCxnSpPr>
            <a:cxnSpLocks/>
          </p:cNvCxnSpPr>
          <p:nvPr/>
        </p:nvCxnSpPr>
        <p:spPr>
          <a:xfrm flipH="1">
            <a:off x="3838872" y="4495800"/>
            <a:ext cx="268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FB3333-321A-2743-8628-9DA54A9823A2}"/>
              </a:ext>
            </a:extLst>
          </p:cNvPr>
          <p:cNvCxnSpPr>
            <a:cxnSpLocks/>
          </p:cNvCxnSpPr>
          <p:nvPr/>
        </p:nvCxnSpPr>
        <p:spPr>
          <a:xfrm flipH="1">
            <a:off x="3870956" y="5334000"/>
            <a:ext cx="2682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A07E3C5D-9D3A-7F47-A3B6-3FDB3864F92E}"/>
              </a:ext>
            </a:extLst>
          </p:cNvPr>
          <p:cNvSpPr/>
          <p:nvPr/>
        </p:nvSpPr>
        <p:spPr>
          <a:xfrm>
            <a:off x="4105570" y="2741711"/>
            <a:ext cx="7216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 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DC1AB45-A137-C048-90EC-C4C2B079ABDA}"/>
              </a:ext>
            </a:extLst>
          </p:cNvPr>
          <p:cNvSpPr/>
          <p:nvPr/>
        </p:nvSpPr>
        <p:spPr>
          <a:xfrm>
            <a:off x="4099144" y="3491276"/>
            <a:ext cx="721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8C898E6-6A2E-FC45-88C3-F869BC731230}"/>
              </a:ext>
            </a:extLst>
          </p:cNvPr>
          <p:cNvSpPr/>
          <p:nvPr/>
        </p:nvSpPr>
        <p:spPr>
          <a:xfrm>
            <a:off x="4105570" y="4340423"/>
            <a:ext cx="721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 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BA2A405-ADD9-0345-B1CF-47032572FADB}"/>
              </a:ext>
            </a:extLst>
          </p:cNvPr>
          <p:cNvSpPr/>
          <p:nvPr/>
        </p:nvSpPr>
        <p:spPr>
          <a:xfrm>
            <a:off x="4139250" y="5180111"/>
            <a:ext cx="7216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 3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DC2DB1-C9A0-6F41-BA62-1E07836DF9AD}"/>
              </a:ext>
            </a:extLst>
          </p:cNvPr>
          <p:cNvSpPr/>
          <p:nvPr/>
        </p:nvSpPr>
        <p:spPr>
          <a:xfrm>
            <a:off x="5030245" y="3049291"/>
            <a:ext cx="4031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 call instruction: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the gate number as a parameter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69A1A23-7C8B-EC45-92F7-6D9887CD00C6}"/>
              </a:ext>
            </a:extLst>
          </p:cNvPr>
          <p:cNvSpPr/>
          <p:nvPr/>
        </p:nvSpPr>
        <p:spPr>
          <a:xfrm>
            <a:off x="5106360" y="3751009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8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18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svc $2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2122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Kernel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24F83C-51B7-7D48-B6AB-EAFCF1AE3BC8}"/>
              </a:ext>
            </a:extLst>
          </p:cNvPr>
          <p:cNvSpPr/>
          <p:nvPr/>
        </p:nvSpPr>
        <p:spPr>
          <a:xfrm>
            <a:off x="489284" y="2245895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svc $2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9936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Kernel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24F83C-51B7-7D48-B6AB-EAFCF1AE3BC8}"/>
              </a:ext>
            </a:extLst>
          </p:cNvPr>
          <p:cNvSpPr/>
          <p:nvPr/>
        </p:nvSpPr>
        <p:spPr>
          <a:xfrm>
            <a:off x="489284" y="2245895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svc $2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6B3B04-B096-EE44-9EEF-24604824870E}"/>
              </a:ext>
            </a:extLst>
          </p:cNvPr>
          <p:cNvSpPr/>
          <p:nvPr/>
        </p:nvSpPr>
        <p:spPr>
          <a:xfrm>
            <a:off x="453189" y="2971800"/>
            <a:ext cx="38475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1. Change processor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from user to kernel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9F9E9-68E4-7F4F-8F54-C4374AA10519}"/>
              </a:ext>
            </a:extLst>
          </p:cNvPr>
          <p:cNvSpPr/>
          <p:nvPr/>
        </p:nvSpPr>
        <p:spPr>
          <a:xfrm>
            <a:off x="485273" y="4067037"/>
            <a:ext cx="38411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2. Set PC to the start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of gate 2</a:t>
            </a:r>
          </a:p>
        </p:txBody>
      </p:sp>
    </p:spTree>
    <p:extLst>
      <p:ext uri="{BB962C8B-B14F-4D97-AF65-F5344CB8AC3E}">
        <p14:creationId xmlns:p14="http://schemas.microsoft.com/office/powerpoint/2010/main" val="8861547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Kernel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24F83C-51B7-7D48-B6AB-EAFCF1AE3BC8}"/>
              </a:ext>
            </a:extLst>
          </p:cNvPr>
          <p:cNvSpPr/>
          <p:nvPr/>
        </p:nvSpPr>
        <p:spPr>
          <a:xfrm>
            <a:off x="489284" y="2245895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svc $2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6B3B04-B096-EE44-9EEF-24604824870E}"/>
              </a:ext>
            </a:extLst>
          </p:cNvPr>
          <p:cNvSpPr/>
          <p:nvPr/>
        </p:nvSpPr>
        <p:spPr>
          <a:xfrm>
            <a:off x="453189" y="2971800"/>
            <a:ext cx="38475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1. Change processor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from user to kernel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9F9E9-68E4-7F4F-8F54-C4374AA10519}"/>
              </a:ext>
            </a:extLst>
          </p:cNvPr>
          <p:cNvSpPr/>
          <p:nvPr/>
        </p:nvSpPr>
        <p:spPr>
          <a:xfrm>
            <a:off x="485273" y="4067037"/>
            <a:ext cx="38411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2. Set PC to the start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of gate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E33026-B0BD-934C-9BF0-B4612C2B8EA7}"/>
              </a:ext>
            </a:extLst>
          </p:cNvPr>
          <p:cNvSpPr txBox="1">
            <a:spLocks/>
          </p:cNvSpPr>
          <p:nvPr/>
        </p:nvSpPr>
        <p:spPr>
          <a:xfrm>
            <a:off x="5486400" y="1585119"/>
            <a:ext cx="2895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Kernel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User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030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Kernel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24F83C-51B7-7D48-B6AB-EAFCF1AE3BC8}"/>
              </a:ext>
            </a:extLst>
          </p:cNvPr>
          <p:cNvSpPr/>
          <p:nvPr/>
        </p:nvSpPr>
        <p:spPr>
          <a:xfrm>
            <a:off x="489284" y="2245895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svc $2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6B3B04-B096-EE44-9EEF-24604824870E}"/>
              </a:ext>
            </a:extLst>
          </p:cNvPr>
          <p:cNvSpPr/>
          <p:nvPr/>
        </p:nvSpPr>
        <p:spPr>
          <a:xfrm>
            <a:off x="453189" y="2971800"/>
            <a:ext cx="38475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1. Change processor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from user to kernel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9F9E9-68E4-7F4F-8F54-C4374AA10519}"/>
              </a:ext>
            </a:extLst>
          </p:cNvPr>
          <p:cNvSpPr/>
          <p:nvPr/>
        </p:nvSpPr>
        <p:spPr>
          <a:xfrm>
            <a:off x="485273" y="4067037"/>
            <a:ext cx="38411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2. Set PC to the start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of gate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E33026-B0BD-934C-9BF0-B4612C2B8EA7}"/>
              </a:ext>
            </a:extLst>
          </p:cNvPr>
          <p:cNvSpPr txBox="1">
            <a:spLocks/>
          </p:cNvSpPr>
          <p:nvPr/>
        </p:nvSpPr>
        <p:spPr>
          <a:xfrm>
            <a:off x="5486400" y="1585119"/>
            <a:ext cx="2895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Kernel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User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101F53-AB7E-CA4F-A4AF-CB1539F2709F}"/>
              </a:ext>
            </a:extLst>
          </p:cNvPr>
          <p:cNvSpPr/>
          <p:nvPr/>
        </p:nvSpPr>
        <p:spPr>
          <a:xfrm>
            <a:off x="5502442" y="2245895"/>
            <a:ext cx="1295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sret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494DF9-6C32-9E4B-B920-574122D1EF19}"/>
              </a:ext>
            </a:extLst>
          </p:cNvPr>
          <p:cNvSpPr/>
          <p:nvPr/>
        </p:nvSpPr>
        <p:spPr>
          <a:xfrm>
            <a:off x="5010436" y="2918637"/>
            <a:ext cx="43252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1. Restore the execution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 of user mode </a:t>
            </a:r>
          </a:p>
          <a:p>
            <a:pPr algn="l"/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stack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0ADE18-3FD6-214A-B7A9-2AC3EE7DF254}"/>
              </a:ext>
            </a:extLst>
          </p:cNvPr>
          <p:cNvSpPr/>
          <p:nvPr/>
        </p:nvSpPr>
        <p:spPr>
          <a:xfrm>
            <a:off x="4996259" y="439667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2. Change mode from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to user</a:t>
            </a:r>
          </a:p>
        </p:txBody>
      </p:sp>
    </p:spTree>
    <p:extLst>
      <p:ext uri="{BB962C8B-B14F-4D97-AF65-F5344CB8AC3E}">
        <p14:creationId xmlns:p14="http://schemas.microsoft.com/office/powerpoint/2010/main" val="2313124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Mode Switch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95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Kernel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024F83C-51B7-7D48-B6AB-EAFCF1AE3BC8}"/>
              </a:ext>
            </a:extLst>
          </p:cNvPr>
          <p:cNvSpPr/>
          <p:nvPr/>
        </p:nvSpPr>
        <p:spPr>
          <a:xfrm>
            <a:off x="489284" y="2245895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svc $2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6B3B04-B096-EE44-9EEF-24604824870E}"/>
              </a:ext>
            </a:extLst>
          </p:cNvPr>
          <p:cNvSpPr/>
          <p:nvPr/>
        </p:nvSpPr>
        <p:spPr>
          <a:xfrm>
            <a:off x="453189" y="2971800"/>
            <a:ext cx="38475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1. Change processor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from user to kernel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79F9E9-68E4-7F4F-8F54-C4374AA10519}"/>
              </a:ext>
            </a:extLst>
          </p:cNvPr>
          <p:cNvSpPr/>
          <p:nvPr/>
        </p:nvSpPr>
        <p:spPr>
          <a:xfrm>
            <a:off x="453189" y="5257800"/>
            <a:ext cx="38411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3. Set PC to the start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 of gate 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E33026-B0BD-934C-9BF0-B4612C2B8EA7}"/>
              </a:ext>
            </a:extLst>
          </p:cNvPr>
          <p:cNvSpPr txBox="1">
            <a:spLocks/>
          </p:cNvSpPr>
          <p:nvPr/>
        </p:nvSpPr>
        <p:spPr>
          <a:xfrm>
            <a:off x="5486400" y="1585119"/>
            <a:ext cx="2895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/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Kernel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User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101F53-AB7E-CA4F-A4AF-CB1539F2709F}"/>
              </a:ext>
            </a:extLst>
          </p:cNvPr>
          <p:cNvSpPr/>
          <p:nvPr/>
        </p:nvSpPr>
        <p:spPr>
          <a:xfrm>
            <a:off x="5502442" y="2245895"/>
            <a:ext cx="1295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sret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438AE3-153F-B045-89EF-5B00CF451ADD}"/>
              </a:ext>
            </a:extLst>
          </p:cNvPr>
          <p:cNvSpPr/>
          <p:nvPr/>
        </p:nvSpPr>
        <p:spPr>
          <a:xfrm>
            <a:off x="5010436" y="2918637"/>
            <a:ext cx="43252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1. Restore the execution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 of user mode </a:t>
            </a:r>
          </a:p>
          <a:p>
            <a:pPr algn="l"/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stack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BFBBBD-3228-B54A-987B-8118D055CE7B}"/>
              </a:ext>
            </a:extLst>
          </p:cNvPr>
          <p:cNvSpPr/>
          <p:nvPr/>
        </p:nvSpPr>
        <p:spPr>
          <a:xfrm>
            <a:off x="381000" y="4114800"/>
            <a:ext cx="39821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2. Store current thread</a:t>
            </a:r>
          </a:p>
          <a:p>
            <a:pPr algn="l"/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context on stack (</a:t>
            </a:r>
            <a:r>
              <a:rPr lang="en-US" sz="24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PC)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9CDB68-391D-1B4D-8963-F3031BD38415}"/>
              </a:ext>
            </a:extLst>
          </p:cNvPr>
          <p:cNvSpPr/>
          <p:nvPr/>
        </p:nvSpPr>
        <p:spPr>
          <a:xfrm>
            <a:off x="4996259" y="439667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 2. Change mode from 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to user</a:t>
            </a:r>
          </a:p>
        </p:txBody>
      </p:sp>
    </p:spTree>
    <p:extLst>
      <p:ext uri="{BB962C8B-B14F-4D97-AF65-F5344CB8AC3E}">
        <p14:creationId xmlns:p14="http://schemas.microsoft.com/office/powerpoint/2010/main" val="27518911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144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What are the cons of domain based virtual memory?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4975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B4A7-6DE1-294E-B474-26AB0B2A4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Issues of Domain Based Virtual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B8AE5-937B-654B-A0DE-73B6399A0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Each domain has fixed size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Enlarging involves data movement: memory copy, relocate the old data …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Difficult to write the program, e.g., shared library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 threads have different references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0610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B4A7-6DE1-294E-B474-26AB0B2A4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Addressing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1985CF-A372-7F47-9CFF-D8220C8F0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31" y="1752600"/>
            <a:ext cx="8891337" cy="140745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919C798-BF80-1144-AB45-52A926F75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541057"/>
            <a:ext cx="8229600" cy="27073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moved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aware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space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thread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able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layout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105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B4A7-6DE1-294E-B474-26AB0B2A4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Addressing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1985CF-A372-7F47-9CFF-D8220C8F0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31" y="1752600"/>
            <a:ext cx="8891337" cy="140745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919C798-BF80-1144-AB45-52A926F755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541057"/>
            <a:ext cx="8229600" cy="27073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u="sng" dirty="0">
                <a:latin typeface="Arial" panose="020B0604020202020204" pitchFamily="34" charset="0"/>
                <a:cs typeface="Arial" panose="020B0604020202020204" pitchFamily="34" charset="0"/>
              </a:rPr>
              <a:t>Decouple modules with indirection</a:t>
            </a:r>
            <a:endParaRPr lang="en-US" sz="20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address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 name space of physical memory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39865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91" y="10637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Addressing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991073" y="1707684"/>
            <a:ext cx="1600200" cy="50376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152191" y="2221832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991073" y="631844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8591273" y="647453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8545082" y="5216461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594978" y="3000187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352800" y="2259957"/>
            <a:ext cx="1485264" cy="112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Memory Manager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1491794" y="2855455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6998314" y="4820413"/>
            <a:ext cx="1592959" cy="62954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993875" y="5907161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993875" y="5469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407A72-7C82-8945-A02D-D203DD8D77FB}"/>
              </a:ext>
            </a:extLst>
          </p:cNvPr>
          <p:cNvSpPr/>
          <p:nvPr/>
        </p:nvSpPr>
        <p:spPr>
          <a:xfrm>
            <a:off x="8531925" y="607063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3CF51B-3263-B747-94CE-07D9075FFC58}"/>
              </a:ext>
            </a:extLst>
          </p:cNvPr>
          <p:cNvSpPr/>
          <p:nvPr/>
        </p:nvSpPr>
        <p:spPr>
          <a:xfrm>
            <a:off x="8561599" y="5648142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992171" y="4383025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1ACD334-8591-3244-98B5-3EBC9C78B431}"/>
              </a:ext>
            </a:extLst>
          </p:cNvPr>
          <p:cNvSpPr/>
          <p:nvPr/>
        </p:nvSpPr>
        <p:spPr>
          <a:xfrm>
            <a:off x="6994973" y="3971741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EE953F-5D67-8742-AD27-B29B661F54AD}"/>
              </a:ext>
            </a:extLst>
          </p:cNvPr>
          <p:cNvSpPr/>
          <p:nvPr/>
        </p:nvSpPr>
        <p:spPr>
          <a:xfrm>
            <a:off x="6994973" y="3534353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E3019E-9589-3D44-937E-081B32F64D8C}"/>
              </a:ext>
            </a:extLst>
          </p:cNvPr>
          <p:cNvSpPr/>
          <p:nvPr/>
        </p:nvSpPr>
        <p:spPr>
          <a:xfrm>
            <a:off x="8580339" y="37308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C90692-D337-E743-A6E2-5E30424F34A5}"/>
              </a:ext>
            </a:extLst>
          </p:cNvPr>
          <p:cNvSpPr/>
          <p:nvPr/>
        </p:nvSpPr>
        <p:spPr>
          <a:xfrm>
            <a:off x="8567182" y="4569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4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4A3F59-D460-4A45-9EB5-BB3EB73A4504}"/>
              </a:ext>
            </a:extLst>
          </p:cNvPr>
          <p:cNvSpPr/>
          <p:nvPr/>
        </p:nvSpPr>
        <p:spPr>
          <a:xfrm>
            <a:off x="8565649" y="4188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400" b="1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70626" y="186456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214689" y="220758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71509D-58D3-7A43-BE57-58A89CB39A8D}"/>
              </a:ext>
            </a:extLst>
          </p:cNvPr>
          <p:cNvSpPr/>
          <p:nvPr/>
        </p:nvSpPr>
        <p:spPr>
          <a:xfrm>
            <a:off x="7001905" y="2554225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Data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B7A94BE-1B25-AE41-A8DD-3138F43ECCD8}"/>
              </a:ext>
            </a:extLst>
          </p:cNvPr>
          <p:cNvSpPr/>
          <p:nvPr/>
        </p:nvSpPr>
        <p:spPr>
          <a:xfrm>
            <a:off x="7004707" y="2142941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Text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9AA4875-1C90-A24D-BC65-1FF2058A6258}"/>
              </a:ext>
            </a:extLst>
          </p:cNvPr>
          <p:cNvSpPr/>
          <p:nvPr/>
        </p:nvSpPr>
        <p:spPr>
          <a:xfrm>
            <a:off x="7004707" y="1705553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Stack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489C3E1-B3F6-0348-863A-1AB7D9F8C7E2}"/>
              </a:ext>
            </a:extLst>
          </p:cNvPr>
          <p:cNvSpPr/>
          <p:nvPr/>
        </p:nvSpPr>
        <p:spPr>
          <a:xfrm>
            <a:off x="8561789" y="18611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  <a:endParaRPr lang="en-US" sz="14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A2CC63B-6344-A644-BF91-5AC23F4E488D}"/>
              </a:ext>
            </a:extLst>
          </p:cNvPr>
          <p:cNvSpPr/>
          <p:nvPr/>
        </p:nvSpPr>
        <p:spPr>
          <a:xfrm>
            <a:off x="8548632" y="26993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en-US" sz="1400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53B869A-0623-9742-BDEF-601FC1B5D37A}"/>
              </a:ext>
            </a:extLst>
          </p:cNvPr>
          <p:cNvSpPr/>
          <p:nvPr/>
        </p:nvSpPr>
        <p:spPr>
          <a:xfrm>
            <a:off x="8552036" y="2318335"/>
            <a:ext cx="572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  <a:endParaRPr lang="en-US" sz="1400" b="1" dirty="0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FD3C931-7E54-0548-8ACD-5FB2FE967946}"/>
              </a:ext>
            </a:extLst>
          </p:cNvPr>
          <p:cNvCxnSpPr>
            <a:cxnSpLocks/>
          </p:cNvCxnSpPr>
          <p:nvPr/>
        </p:nvCxnSpPr>
        <p:spPr>
          <a:xfrm>
            <a:off x="5124969" y="2900934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73236BC-4D19-4949-9ED2-B1972762132A}"/>
              </a:ext>
            </a:extLst>
          </p:cNvPr>
          <p:cNvCxnSpPr>
            <a:cxnSpLocks/>
          </p:cNvCxnSpPr>
          <p:nvPr/>
        </p:nvCxnSpPr>
        <p:spPr>
          <a:xfrm flipV="1">
            <a:off x="3140019" y="3432100"/>
            <a:ext cx="184707" cy="70847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7492A1-82D7-1445-9FAE-EB782BB4D202}"/>
              </a:ext>
            </a:extLst>
          </p:cNvPr>
          <p:cNvCxnSpPr>
            <a:cxnSpLocks/>
          </p:cNvCxnSpPr>
          <p:nvPr/>
        </p:nvCxnSpPr>
        <p:spPr>
          <a:xfrm flipH="1" flipV="1">
            <a:off x="4838064" y="3400298"/>
            <a:ext cx="1105536" cy="571443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788F3BD5-964C-1241-AA92-138D0DA9B8DC}"/>
              </a:ext>
            </a:extLst>
          </p:cNvPr>
          <p:cNvSpPr/>
          <p:nvPr/>
        </p:nvSpPr>
        <p:spPr>
          <a:xfrm>
            <a:off x="4311950" y="4289510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A8B3FE1-2005-BF44-914C-3452C57F50B6}"/>
              </a:ext>
            </a:extLst>
          </p:cNvPr>
          <p:cNvSpPr/>
          <p:nvPr/>
        </p:nvSpPr>
        <p:spPr>
          <a:xfrm>
            <a:off x="4850680" y="4292398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A7B86B0-79A8-8C45-A66F-949A4E6CC350}"/>
              </a:ext>
            </a:extLst>
          </p:cNvPr>
          <p:cNvSpPr/>
          <p:nvPr/>
        </p:nvSpPr>
        <p:spPr>
          <a:xfrm>
            <a:off x="4311950" y="4623884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10ECF6A-E621-A84C-9CF1-CA5AA787333F}"/>
              </a:ext>
            </a:extLst>
          </p:cNvPr>
          <p:cNvSpPr/>
          <p:nvPr/>
        </p:nvSpPr>
        <p:spPr>
          <a:xfrm>
            <a:off x="4850680" y="4626772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99B2A75-2FCC-F044-96CD-ED16E297F1E0}"/>
              </a:ext>
            </a:extLst>
          </p:cNvPr>
          <p:cNvSpPr/>
          <p:nvPr/>
        </p:nvSpPr>
        <p:spPr>
          <a:xfrm>
            <a:off x="4222083" y="4038600"/>
            <a:ext cx="5551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9E1E837-D916-714F-9C56-48BA2D8D4B89}"/>
              </a:ext>
            </a:extLst>
          </p:cNvPr>
          <p:cNvSpPr/>
          <p:nvPr/>
        </p:nvSpPr>
        <p:spPr>
          <a:xfrm>
            <a:off x="4793464" y="4002071"/>
            <a:ext cx="5749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EEAEBEE-4645-FA4A-AC58-2FAEFBEBA09F}"/>
              </a:ext>
            </a:extLst>
          </p:cNvPr>
          <p:cNvSpPr/>
          <p:nvPr/>
        </p:nvSpPr>
        <p:spPr>
          <a:xfrm>
            <a:off x="4311188" y="4957148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1EB1324-5B2E-834F-BAC1-346C6DE202FE}"/>
              </a:ext>
            </a:extLst>
          </p:cNvPr>
          <p:cNvSpPr/>
          <p:nvPr/>
        </p:nvSpPr>
        <p:spPr>
          <a:xfrm>
            <a:off x="4849918" y="4960036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EB98641-3219-3841-9858-3EE3208BFC79}"/>
              </a:ext>
            </a:extLst>
          </p:cNvPr>
          <p:cNvSpPr/>
          <p:nvPr/>
        </p:nvSpPr>
        <p:spPr>
          <a:xfrm>
            <a:off x="4323961" y="5299230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1ACA009-CB04-E746-A535-D608268E2787}"/>
              </a:ext>
            </a:extLst>
          </p:cNvPr>
          <p:cNvSpPr/>
          <p:nvPr/>
        </p:nvSpPr>
        <p:spPr>
          <a:xfrm>
            <a:off x="4862691" y="5302118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9402CA9-0003-A842-9BC7-63E476A716D2}"/>
              </a:ext>
            </a:extLst>
          </p:cNvPr>
          <p:cNvSpPr/>
          <p:nvPr/>
        </p:nvSpPr>
        <p:spPr>
          <a:xfrm>
            <a:off x="5495043" y="4289509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FC5802C-2C0A-E447-88AD-AABC2210BCF2}"/>
              </a:ext>
            </a:extLst>
          </p:cNvPr>
          <p:cNvSpPr/>
          <p:nvPr/>
        </p:nvSpPr>
        <p:spPr>
          <a:xfrm>
            <a:off x="5363501" y="4022526"/>
            <a:ext cx="6901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546A55F-6809-DF45-8C3F-7C6CCCCED036}"/>
              </a:ext>
            </a:extLst>
          </p:cNvPr>
          <p:cNvSpPr/>
          <p:nvPr/>
        </p:nvSpPr>
        <p:spPr>
          <a:xfrm>
            <a:off x="5476548" y="4593097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A65A65F-06F6-5F4C-A2AC-BCC26582CA03}"/>
              </a:ext>
            </a:extLst>
          </p:cNvPr>
          <p:cNvSpPr/>
          <p:nvPr/>
        </p:nvSpPr>
        <p:spPr>
          <a:xfrm>
            <a:off x="5469194" y="4949182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FF3FA35-DDE5-A947-8B41-A5FDF8DCC1A0}"/>
              </a:ext>
            </a:extLst>
          </p:cNvPr>
          <p:cNvSpPr/>
          <p:nvPr/>
        </p:nvSpPr>
        <p:spPr>
          <a:xfrm>
            <a:off x="5477735" y="5293853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473A244-5B11-4E4C-AB91-50514E0278B4}"/>
              </a:ext>
            </a:extLst>
          </p:cNvPr>
          <p:cNvSpPr/>
          <p:nvPr/>
        </p:nvSpPr>
        <p:spPr>
          <a:xfrm>
            <a:off x="4498103" y="5634588"/>
            <a:ext cx="13325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Domain Information</a:t>
            </a:r>
            <a:endParaRPr lang="en-US" sz="1200" dirty="0"/>
          </a:p>
        </p:txBody>
      </p:sp>
      <p:graphicFrame>
        <p:nvGraphicFramePr>
          <p:cNvPr id="116" name="Table 115">
            <a:extLst>
              <a:ext uri="{FF2B5EF4-FFF2-40B4-BE49-F238E27FC236}">
                <a16:creationId xmlns:a16="http://schemas.microsoft.com/office/drawing/2014/main" id="{9D90928B-6905-7445-84D8-1C9D280DE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917826"/>
              </p:ext>
            </p:extLst>
          </p:nvPr>
        </p:nvGraphicFramePr>
        <p:xfrm>
          <a:off x="3377718" y="4159161"/>
          <a:ext cx="473536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  <p:sp>
        <p:nvSpPr>
          <p:cNvPr id="119" name="Rectangle 118">
            <a:extLst>
              <a:ext uri="{FF2B5EF4-FFF2-40B4-BE49-F238E27FC236}">
                <a16:creationId xmlns:a16="http://schemas.microsoft.com/office/drawing/2014/main" id="{D10F8D03-C11B-3546-9552-A7835F9CB3A9}"/>
              </a:ext>
            </a:extLst>
          </p:cNvPr>
          <p:cNvSpPr/>
          <p:nvPr/>
        </p:nvSpPr>
        <p:spPr>
          <a:xfrm>
            <a:off x="2889566" y="5908195"/>
            <a:ext cx="1332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Mapping Info</a:t>
            </a:r>
            <a:endParaRPr lang="en-US" sz="1200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D027324-1896-924A-8F52-60C19DC783E8}"/>
              </a:ext>
            </a:extLst>
          </p:cNvPr>
          <p:cNvSpPr/>
          <p:nvPr/>
        </p:nvSpPr>
        <p:spPr>
          <a:xfrm>
            <a:off x="2934683" y="4800600"/>
            <a:ext cx="1332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en-US" sz="1400" b="1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26142C4-CB1C-CE41-9941-EC2E80462054}"/>
              </a:ext>
            </a:extLst>
          </p:cNvPr>
          <p:cNvSpPr/>
          <p:nvPr/>
        </p:nvSpPr>
        <p:spPr>
          <a:xfrm>
            <a:off x="3271420" y="3882162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paddr</a:t>
            </a:r>
            <a:endParaRPr lang="en-US" sz="1200" dirty="0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8F448892-9A1A-9A47-8BA7-14F8CB72AD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602967"/>
              </p:ext>
            </p:extLst>
          </p:nvPr>
        </p:nvGraphicFramePr>
        <p:xfrm>
          <a:off x="3352800" y="5140547"/>
          <a:ext cx="473536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5507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91" y="10637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r>
              <a:rPr lang="zh-CN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Addressing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991073" y="1707684"/>
            <a:ext cx="1600200" cy="50376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152191" y="2221832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991073" y="631844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AD8EB7-5341-AE4F-8E6C-9B7C0FCEB146}"/>
              </a:ext>
            </a:extLst>
          </p:cNvPr>
          <p:cNvSpPr/>
          <p:nvPr/>
        </p:nvSpPr>
        <p:spPr>
          <a:xfrm>
            <a:off x="8591273" y="6474531"/>
            <a:ext cx="2840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4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3E151B-1CAC-904A-94C8-3167B84F8221}"/>
              </a:ext>
            </a:extLst>
          </p:cNvPr>
          <p:cNvSpPr/>
          <p:nvPr/>
        </p:nvSpPr>
        <p:spPr>
          <a:xfrm>
            <a:off x="8545082" y="5216461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4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594978" y="3000187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352800" y="2259957"/>
            <a:ext cx="1485264" cy="112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Memory Manager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1491794" y="2855455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070C2E3A-6A80-3A49-8317-1C33BDF2CECA}"/>
              </a:ext>
            </a:extLst>
          </p:cNvPr>
          <p:cNvSpPr/>
          <p:nvPr/>
        </p:nvSpPr>
        <p:spPr>
          <a:xfrm>
            <a:off x="6998314" y="4820413"/>
            <a:ext cx="1592959" cy="629548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993875" y="5907161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993875" y="5469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407A72-7C82-8945-A02D-D203DD8D77FB}"/>
              </a:ext>
            </a:extLst>
          </p:cNvPr>
          <p:cNvSpPr/>
          <p:nvPr/>
        </p:nvSpPr>
        <p:spPr>
          <a:xfrm>
            <a:off x="8531925" y="6070638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4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3CF51B-3263-B747-94CE-07D9075FFC58}"/>
              </a:ext>
            </a:extLst>
          </p:cNvPr>
          <p:cNvSpPr/>
          <p:nvPr/>
        </p:nvSpPr>
        <p:spPr>
          <a:xfrm>
            <a:off x="8561599" y="5648142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4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992171" y="4383025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1ACD334-8591-3244-98B5-3EBC9C78B431}"/>
              </a:ext>
            </a:extLst>
          </p:cNvPr>
          <p:cNvSpPr/>
          <p:nvPr/>
        </p:nvSpPr>
        <p:spPr>
          <a:xfrm>
            <a:off x="6994973" y="3971741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1EE953F-5D67-8742-AD27-B29B661F54AD}"/>
              </a:ext>
            </a:extLst>
          </p:cNvPr>
          <p:cNvSpPr/>
          <p:nvPr/>
        </p:nvSpPr>
        <p:spPr>
          <a:xfrm>
            <a:off x="6994973" y="3534353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0E3019E-9589-3D44-937E-081B32F64D8C}"/>
              </a:ext>
            </a:extLst>
          </p:cNvPr>
          <p:cNvSpPr/>
          <p:nvPr/>
        </p:nvSpPr>
        <p:spPr>
          <a:xfrm>
            <a:off x="8580339" y="37308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700</a:t>
            </a:r>
            <a:endParaRPr lang="en-US" sz="140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BC90692-D337-E743-A6E2-5E30424F34A5}"/>
              </a:ext>
            </a:extLst>
          </p:cNvPr>
          <p:cNvSpPr/>
          <p:nvPr/>
        </p:nvSpPr>
        <p:spPr>
          <a:xfrm>
            <a:off x="8567182" y="4569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400" b="1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74A3F59-D460-4A45-9EB5-BB3EB73A4504}"/>
              </a:ext>
            </a:extLst>
          </p:cNvPr>
          <p:cNvSpPr/>
          <p:nvPr/>
        </p:nvSpPr>
        <p:spPr>
          <a:xfrm>
            <a:off x="8565649" y="4188023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endParaRPr lang="en-US" sz="1400" b="1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70626" y="186456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214689" y="220758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71509D-58D3-7A43-BE57-58A89CB39A8D}"/>
              </a:ext>
            </a:extLst>
          </p:cNvPr>
          <p:cNvSpPr/>
          <p:nvPr/>
        </p:nvSpPr>
        <p:spPr>
          <a:xfrm>
            <a:off x="7001905" y="2554225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Data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B7A94BE-1B25-AE41-A8DD-3138F43ECCD8}"/>
              </a:ext>
            </a:extLst>
          </p:cNvPr>
          <p:cNvSpPr/>
          <p:nvPr/>
        </p:nvSpPr>
        <p:spPr>
          <a:xfrm>
            <a:off x="7004707" y="2142941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Text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9AA4875-1C90-A24D-BC65-1FF2058A6258}"/>
              </a:ext>
            </a:extLst>
          </p:cNvPr>
          <p:cNvSpPr/>
          <p:nvPr/>
        </p:nvSpPr>
        <p:spPr>
          <a:xfrm>
            <a:off x="7004707" y="1705553"/>
            <a:ext cx="1597398" cy="417575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Kernel Stack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2489C3E1-B3F6-0348-863A-1AB7D9F8C7E2}"/>
              </a:ext>
            </a:extLst>
          </p:cNvPr>
          <p:cNvSpPr/>
          <p:nvPr/>
        </p:nvSpPr>
        <p:spPr>
          <a:xfrm>
            <a:off x="8561789" y="18611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1200</a:t>
            </a:r>
            <a:endParaRPr lang="en-US" sz="14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BA2CC63B-6344-A644-BF91-5AC23F4E488D}"/>
              </a:ext>
            </a:extLst>
          </p:cNvPr>
          <p:cNvSpPr/>
          <p:nvPr/>
        </p:nvSpPr>
        <p:spPr>
          <a:xfrm>
            <a:off x="8548632" y="2699335"/>
            <a:ext cx="582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1000</a:t>
            </a:r>
            <a:endParaRPr lang="en-US" sz="1400" b="1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53B869A-0623-9742-BDEF-601FC1B5D37A}"/>
              </a:ext>
            </a:extLst>
          </p:cNvPr>
          <p:cNvSpPr/>
          <p:nvPr/>
        </p:nvSpPr>
        <p:spPr>
          <a:xfrm>
            <a:off x="8552036" y="2318335"/>
            <a:ext cx="5723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1100</a:t>
            </a:r>
            <a:endParaRPr lang="en-US" sz="1400" b="1" dirty="0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FD3C931-7E54-0548-8ACD-5FB2FE967946}"/>
              </a:ext>
            </a:extLst>
          </p:cNvPr>
          <p:cNvCxnSpPr>
            <a:cxnSpLocks/>
          </p:cNvCxnSpPr>
          <p:nvPr/>
        </p:nvCxnSpPr>
        <p:spPr>
          <a:xfrm>
            <a:off x="5124969" y="2900934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73236BC-4D19-4949-9ED2-B1972762132A}"/>
              </a:ext>
            </a:extLst>
          </p:cNvPr>
          <p:cNvCxnSpPr>
            <a:cxnSpLocks/>
          </p:cNvCxnSpPr>
          <p:nvPr/>
        </p:nvCxnSpPr>
        <p:spPr>
          <a:xfrm flipV="1">
            <a:off x="3140019" y="3432100"/>
            <a:ext cx="184707" cy="70847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7492A1-82D7-1445-9FAE-EB782BB4D202}"/>
              </a:ext>
            </a:extLst>
          </p:cNvPr>
          <p:cNvCxnSpPr>
            <a:cxnSpLocks/>
          </p:cNvCxnSpPr>
          <p:nvPr/>
        </p:nvCxnSpPr>
        <p:spPr>
          <a:xfrm flipH="1" flipV="1">
            <a:off x="4838064" y="3400298"/>
            <a:ext cx="1105536" cy="571443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Rectangle 98">
            <a:extLst>
              <a:ext uri="{FF2B5EF4-FFF2-40B4-BE49-F238E27FC236}">
                <a16:creationId xmlns:a16="http://schemas.microsoft.com/office/drawing/2014/main" id="{788F3BD5-964C-1241-AA92-138D0DA9B8DC}"/>
              </a:ext>
            </a:extLst>
          </p:cNvPr>
          <p:cNvSpPr/>
          <p:nvPr/>
        </p:nvSpPr>
        <p:spPr>
          <a:xfrm>
            <a:off x="4311950" y="4289510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A8B3FE1-2005-BF44-914C-3452C57F50B6}"/>
              </a:ext>
            </a:extLst>
          </p:cNvPr>
          <p:cNvSpPr/>
          <p:nvPr/>
        </p:nvSpPr>
        <p:spPr>
          <a:xfrm>
            <a:off x="4850680" y="4292398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A7B86B0-79A8-8C45-A66F-949A4E6CC350}"/>
              </a:ext>
            </a:extLst>
          </p:cNvPr>
          <p:cNvSpPr/>
          <p:nvPr/>
        </p:nvSpPr>
        <p:spPr>
          <a:xfrm>
            <a:off x="4311950" y="4623884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10ECF6A-E621-A84C-9CF1-CA5AA787333F}"/>
              </a:ext>
            </a:extLst>
          </p:cNvPr>
          <p:cNvSpPr/>
          <p:nvPr/>
        </p:nvSpPr>
        <p:spPr>
          <a:xfrm>
            <a:off x="4850680" y="4626772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199B2A75-2FCC-F044-96CD-ED16E297F1E0}"/>
              </a:ext>
            </a:extLst>
          </p:cNvPr>
          <p:cNvSpPr/>
          <p:nvPr/>
        </p:nvSpPr>
        <p:spPr>
          <a:xfrm>
            <a:off x="4222083" y="4038600"/>
            <a:ext cx="5551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en-US" sz="12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9E1E837-D916-714F-9C56-48BA2D8D4B89}"/>
              </a:ext>
            </a:extLst>
          </p:cNvPr>
          <p:cNvSpPr/>
          <p:nvPr/>
        </p:nvSpPr>
        <p:spPr>
          <a:xfrm>
            <a:off x="4793464" y="4002071"/>
            <a:ext cx="5749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EEAEBEE-4645-FA4A-AC58-2FAEFBEBA09F}"/>
              </a:ext>
            </a:extLst>
          </p:cNvPr>
          <p:cNvSpPr/>
          <p:nvPr/>
        </p:nvSpPr>
        <p:spPr>
          <a:xfrm>
            <a:off x="4311188" y="4957148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51EB1324-5B2E-834F-BAC1-346C6DE202FE}"/>
              </a:ext>
            </a:extLst>
          </p:cNvPr>
          <p:cNvSpPr/>
          <p:nvPr/>
        </p:nvSpPr>
        <p:spPr>
          <a:xfrm>
            <a:off x="4849918" y="4960036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EB98641-3219-3841-9858-3EE3208BFC79}"/>
              </a:ext>
            </a:extLst>
          </p:cNvPr>
          <p:cNvSpPr/>
          <p:nvPr/>
        </p:nvSpPr>
        <p:spPr>
          <a:xfrm>
            <a:off x="4323961" y="5299230"/>
            <a:ext cx="434101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1ACA009-CB04-E746-A535-D608268E2787}"/>
              </a:ext>
            </a:extLst>
          </p:cNvPr>
          <p:cNvSpPr/>
          <p:nvPr/>
        </p:nvSpPr>
        <p:spPr>
          <a:xfrm>
            <a:off x="4862691" y="5302118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9402CA9-0003-A842-9BC7-63E476A716D2}"/>
              </a:ext>
            </a:extLst>
          </p:cNvPr>
          <p:cNvSpPr/>
          <p:nvPr/>
        </p:nvSpPr>
        <p:spPr>
          <a:xfrm>
            <a:off x="5495043" y="4289509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FC5802C-2C0A-E447-88AD-AABC2210BCF2}"/>
              </a:ext>
            </a:extLst>
          </p:cNvPr>
          <p:cNvSpPr/>
          <p:nvPr/>
        </p:nvSpPr>
        <p:spPr>
          <a:xfrm>
            <a:off x="5363501" y="4022526"/>
            <a:ext cx="6901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546A55F-6809-DF45-8C3F-7C6CCCCED036}"/>
              </a:ext>
            </a:extLst>
          </p:cNvPr>
          <p:cNvSpPr/>
          <p:nvPr/>
        </p:nvSpPr>
        <p:spPr>
          <a:xfrm>
            <a:off x="5476548" y="4593097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A65A65F-06F6-5F4C-A2AC-BCC26582CA03}"/>
              </a:ext>
            </a:extLst>
          </p:cNvPr>
          <p:cNvSpPr/>
          <p:nvPr/>
        </p:nvSpPr>
        <p:spPr>
          <a:xfrm>
            <a:off x="5469194" y="4949182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EFF3FA35-DDE5-A947-8B41-A5FDF8DCC1A0}"/>
              </a:ext>
            </a:extLst>
          </p:cNvPr>
          <p:cNvSpPr/>
          <p:nvPr/>
        </p:nvSpPr>
        <p:spPr>
          <a:xfrm>
            <a:off x="5477735" y="5293853"/>
            <a:ext cx="533490" cy="2303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473A244-5B11-4E4C-AB91-50514E0278B4}"/>
              </a:ext>
            </a:extLst>
          </p:cNvPr>
          <p:cNvSpPr/>
          <p:nvPr/>
        </p:nvSpPr>
        <p:spPr>
          <a:xfrm>
            <a:off x="4498103" y="5634588"/>
            <a:ext cx="13325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Domain Information</a:t>
            </a:r>
            <a:endParaRPr lang="en-US" sz="1200" dirty="0"/>
          </a:p>
        </p:txBody>
      </p:sp>
      <p:graphicFrame>
        <p:nvGraphicFramePr>
          <p:cNvPr id="116" name="Table 115">
            <a:extLst>
              <a:ext uri="{FF2B5EF4-FFF2-40B4-BE49-F238E27FC236}">
                <a16:creationId xmlns:a16="http://schemas.microsoft.com/office/drawing/2014/main" id="{9D90928B-6905-7445-84D8-1C9D280DE06B}"/>
              </a:ext>
            </a:extLst>
          </p:cNvPr>
          <p:cNvGraphicFramePr>
            <a:graphicFrameLocks noGrp="1"/>
          </p:cNvGraphicFramePr>
          <p:nvPr/>
        </p:nvGraphicFramePr>
        <p:xfrm>
          <a:off x="3377718" y="4159161"/>
          <a:ext cx="473536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  <p:sp>
        <p:nvSpPr>
          <p:cNvPr id="119" name="Rectangle 118">
            <a:extLst>
              <a:ext uri="{FF2B5EF4-FFF2-40B4-BE49-F238E27FC236}">
                <a16:creationId xmlns:a16="http://schemas.microsoft.com/office/drawing/2014/main" id="{D10F8D03-C11B-3546-9552-A7835F9CB3A9}"/>
              </a:ext>
            </a:extLst>
          </p:cNvPr>
          <p:cNvSpPr/>
          <p:nvPr/>
        </p:nvSpPr>
        <p:spPr>
          <a:xfrm>
            <a:off x="2889566" y="5908195"/>
            <a:ext cx="1332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Mapping Info</a:t>
            </a:r>
            <a:endParaRPr lang="en-US" sz="1200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D027324-1896-924A-8F52-60C19DC783E8}"/>
              </a:ext>
            </a:extLst>
          </p:cNvPr>
          <p:cNvSpPr/>
          <p:nvPr/>
        </p:nvSpPr>
        <p:spPr>
          <a:xfrm>
            <a:off x="2934683" y="4800600"/>
            <a:ext cx="13325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en-US" sz="1400" b="1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26142C4-CB1C-CE41-9941-EC2E80462054}"/>
              </a:ext>
            </a:extLst>
          </p:cNvPr>
          <p:cNvSpPr/>
          <p:nvPr/>
        </p:nvSpPr>
        <p:spPr>
          <a:xfrm>
            <a:off x="3271420" y="3882162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paddr</a:t>
            </a:r>
            <a:endParaRPr lang="en-US" sz="12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10C05C8-07CC-5140-A4EB-0C8FBCBE4AE8}"/>
              </a:ext>
            </a:extLst>
          </p:cNvPr>
          <p:cNvSpPr/>
          <p:nvPr/>
        </p:nvSpPr>
        <p:spPr>
          <a:xfrm>
            <a:off x="2751992" y="6224526"/>
            <a:ext cx="17461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64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* 8 bytes</a:t>
            </a:r>
            <a:endParaRPr lang="en-US" sz="2000" dirty="0"/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8F448892-9A1A-9A47-8BA7-14F8CB72AD8F}"/>
              </a:ext>
            </a:extLst>
          </p:cNvPr>
          <p:cNvGraphicFramePr>
            <a:graphicFrameLocks noGrp="1"/>
          </p:cNvGraphicFramePr>
          <p:nvPr/>
        </p:nvGraphicFramePr>
        <p:xfrm>
          <a:off x="3352800" y="5140547"/>
          <a:ext cx="473536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5566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91" y="10637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9491"/>
            <a:ext cx="8229600" cy="648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Make the domain size fixed, e.g., 4KB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775472" y="1675212"/>
            <a:ext cx="1600200" cy="3087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152191" y="2221832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775472" y="4336057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374878" y="1861006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352800" y="2259957"/>
            <a:ext cx="1485264" cy="112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Memory Manager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1491794" y="2855455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778274" y="3924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778274" y="348738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776570" y="2400637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…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70626" y="186456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214689" y="220758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FD3C931-7E54-0548-8ACD-5FB2FE967946}"/>
              </a:ext>
            </a:extLst>
          </p:cNvPr>
          <p:cNvCxnSpPr>
            <a:cxnSpLocks/>
          </p:cNvCxnSpPr>
          <p:nvPr/>
        </p:nvCxnSpPr>
        <p:spPr>
          <a:xfrm>
            <a:off x="5124969" y="2900934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73236BC-4D19-4949-9ED2-B1972762132A}"/>
              </a:ext>
            </a:extLst>
          </p:cNvPr>
          <p:cNvCxnSpPr>
            <a:cxnSpLocks/>
            <a:stCxn id="122" idx="1"/>
          </p:cNvCxnSpPr>
          <p:nvPr/>
        </p:nvCxnSpPr>
        <p:spPr>
          <a:xfrm flipH="1" flipV="1">
            <a:off x="3324726" y="3432101"/>
            <a:ext cx="104274" cy="585902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7492A1-82D7-1445-9FAE-EB782BB4D202}"/>
              </a:ext>
            </a:extLst>
          </p:cNvPr>
          <p:cNvCxnSpPr>
            <a:cxnSpLocks/>
            <a:stCxn id="63" idx="3"/>
          </p:cNvCxnSpPr>
          <p:nvPr/>
        </p:nvCxnSpPr>
        <p:spPr>
          <a:xfrm flipV="1">
            <a:off x="4698551" y="3400301"/>
            <a:ext cx="139513" cy="6148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D10F8D03-C11B-3546-9552-A7835F9CB3A9}"/>
              </a:ext>
            </a:extLst>
          </p:cNvPr>
          <p:cNvSpPr/>
          <p:nvPr/>
        </p:nvSpPr>
        <p:spPr>
          <a:xfrm>
            <a:off x="3239483" y="6288738"/>
            <a:ext cx="1332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Page Table</a:t>
            </a:r>
            <a:endParaRPr lang="en-US" sz="1200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D027324-1896-924A-8F52-60C19DC783E8}"/>
              </a:ext>
            </a:extLst>
          </p:cNvPr>
          <p:cNvSpPr/>
          <p:nvPr/>
        </p:nvSpPr>
        <p:spPr>
          <a:xfrm>
            <a:off x="3324726" y="4969042"/>
            <a:ext cx="13325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en-US" sz="1600" b="1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26142C4-CB1C-CE41-9941-EC2E80462054}"/>
              </a:ext>
            </a:extLst>
          </p:cNvPr>
          <p:cNvSpPr/>
          <p:nvPr/>
        </p:nvSpPr>
        <p:spPr>
          <a:xfrm>
            <a:off x="3429000" y="3879503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Block#</a:t>
            </a:r>
            <a:endParaRPr lang="en-US" sz="12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C5E442F-19D1-B84D-8A73-81C1F64052C0}"/>
              </a:ext>
            </a:extLst>
          </p:cNvPr>
          <p:cNvSpPr/>
          <p:nvPr/>
        </p:nvSpPr>
        <p:spPr>
          <a:xfrm>
            <a:off x="7340338" y="2897850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107259-BE67-4045-A526-BA69688BA234}"/>
              </a:ext>
            </a:extLst>
          </p:cNvPr>
          <p:cNvSpPr/>
          <p:nvPr/>
        </p:nvSpPr>
        <p:spPr>
          <a:xfrm>
            <a:off x="3978441" y="3876601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FF7B02DE-C1C0-9F41-AEE5-0C62888E4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600837"/>
              </p:ext>
            </p:extLst>
          </p:nvPr>
        </p:nvGraphicFramePr>
        <p:xfrm>
          <a:off x="3564598" y="4172654"/>
          <a:ext cx="947072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971621545"/>
                    </a:ext>
                  </a:extLst>
                </a:gridCol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5DD4C27F-2162-DD4C-AA81-CAE7BABF7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582938"/>
              </p:ext>
            </p:extLst>
          </p:nvPr>
        </p:nvGraphicFramePr>
        <p:xfrm>
          <a:off x="3549004" y="5359416"/>
          <a:ext cx="947072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971621545"/>
                    </a:ext>
                  </a:extLst>
                </a:gridCol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2439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91" y="10637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9491"/>
            <a:ext cx="8229600" cy="648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Make the domain size fixed, e.g., 4KB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775472" y="1675212"/>
            <a:ext cx="1600200" cy="3087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152191" y="2221832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775472" y="4336057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374878" y="1861006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352800" y="2259957"/>
            <a:ext cx="1485264" cy="112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Memory Manager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1491794" y="2855455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778274" y="3924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778274" y="348738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776570" y="2400637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…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70626" y="186456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214689" y="220758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FD3C931-7E54-0548-8ACD-5FB2FE967946}"/>
              </a:ext>
            </a:extLst>
          </p:cNvPr>
          <p:cNvCxnSpPr>
            <a:cxnSpLocks/>
          </p:cNvCxnSpPr>
          <p:nvPr/>
        </p:nvCxnSpPr>
        <p:spPr>
          <a:xfrm>
            <a:off x="5124969" y="2900934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73236BC-4D19-4949-9ED2-B1972762132A}"/>
              </a:ext>
            </a:extLst>
          </p:cNvPr>
          <p:cNvCxnSpPr>
            <a:cxnSpLocks/>
            <a:stCxn id="122" idx="1"/>
          </p:cNvCxnSpPr>
          <p:nvPr/>
        </p:nvCxnSpPr>
        <p:spPr>
          <a:xfrm flipH="1" flipV="1">
            <a:off x="3324726" y="3432101"/>
            <a:ext cx="104274" cy="585902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7492A1-82D7-1445-9FAE-EB782BB4D202}"/>
              </a:ext>
            </a:extLst>
          </p:cNvPr>
          <p:cNvCxnSpPr>
            <a:cxnSpLocks/>
            <a:stCxn id="63" idx="3"/>
          </p:cNvCxnSpPr>
          <p:nvPr/>
        </p:nvCxnSpPr>
        <p:spPr>
          <a:xfrm flipV="1">
            <a:off x="4698551" y="3400301"/>
            <a:ext cx="139513" cy="6148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D10F8D03-C11B-3546-9552-A7835F9CB3A9}"/>
              </a:ext>
            </a:extLst>
          </p:cNvPr>
          <p:cNvSpPr/>
          <p:nvPr/>
        </p:nvSpPr>
        <p:spPr>
          <a:xfrm>
            <a:off x="3239483" y="6288738"/>
            <a:ext cx="1332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Page Table</a:t>
            </a:r>
            <a:endParaRPr lang="en-US" sz="1200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D027324-1896-924A-8F52-60C19DC783E8}"/>
              </a:ext>
            </a:extLst>
          </p:cNvPr>
          <p:cNvSpPr/>
          <p:nvPr/>
        </p:nvSpPr>
        <p:spPr>
          <a:xfrm>
            <a:off x="3324726" y="4969042"/>
            <a:ext cx="13325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en-US" sz="1600" b="1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26142C4-CB1C-CE41-9941-EC2E80462054}"/>
              </a:ext>
            </a:extLst>
          </p:cNvPr>
          <p:cNvSpPr/>
          <p:nvPr/>
        </p:nvSpPr>
        <p:spPr>
          <a:xfrm>
            <a:off x="3429000" y="3879503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Block#</a:t>
            </a:r>
            <a:endParaRPr lang="en-US" sz="12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C5E442F-19D1-B84D-8A73-81C1F64052C0}"/>
              </a:ext>
            </a:extLst>
          </p:cNvPr>
          <p:cNvSpPr/>
          <p:nvPr/>
        </p:nvSpPr>
        <p:spPr>
          <a:xfrm>
            <a:off x="7340338" y="2897850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107259-BE67-4045-A526-BA69688BA234}"/>
              </a:ext>
            </a:extLst>
          </p:cNvPr>
          <p:cNvSpPr/>
          <p:nvPr/>
        </p:nvSpPr>
        <p:spPr>
          <a:xfrm>
            <a:off x="3978441" y="3876601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FF7B02DE-C1C0-9F41-AEE5-0C62888E4BBA}"/>
              </a:ext>
            </a:extLst>
          </p:cNvPr>
          <p:cNvGraphicFramePr>
            <a:graphicFrameLocks noGrp="1"/>
          </p:cNvGraphicFramePr>
          <p:nvPr/>
        </p:nvGraphicFramePr>
        <p:xfrm>
          <a:off x="3564598" y="4172654"/>
          <a:ext cx="947072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971621545"/>
                    </a:ext>
                  </a:extLst>
                </a:gridCol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5DD4C27F-2162-DD4C-AA81-CAE7BABF76CB}"/>
              </a:ext>
            </a:extLst>
          </p:cNvPr>
          <p:cNvGraphicFramePr>
            <a:graphicFrameLocks noGrp="1"/>
          </p:cNvGraphicFramePr>
          <p:nvPr/>
        </p:nvGraphicFramePr>
        <p:xfrm>
          <a:off x="3549004" y="5359416"/>
          <a:ext cx="947072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971621545"/>
                    </a:ext>
                  </a:extLst>
                </a:gridCol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23C67BC0-4281-1F40-B954-87A7909AF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065" y="2358820"/>
            <a:ext cx="4592809" cy="387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81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91" y="10637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9491"/>
            <a:ext cx="8229600" cy="648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Make the domain size fixed, e.g., 4KB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775472" y="1675212"/>
            <a:ext cx="1600200" cy="3087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152191" y="2221832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775472" y="4336057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374878" y="1861006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352800" y="2259957"/>
            <a:ext cx="1485264" cy="112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Memory Manager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1491794" y="2855455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778274" y="3924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778274" y="348738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776570" y="2400637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…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70626" y="186456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214689" y="220758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FD3C931-7E54-0548-8ACD-5FB2FE967946}"/>
              </a:ext>
            </a:extLst>
          </p:cNvPr>
          <p:cNvCxnSpPr>
            <a:cxnSpLocks/>
          </p:cNvCxnSpPr>
          <p:nvPr/>
        </p:nvCxnSpPr>
        <p:spPr>
          <a:xfrm>
            <a:off x="5124969" y="2900934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73236BC-4D19-4949-9ED2-B1972762132A}"/>
              </a:ext>
            </a:extLst>
          </p:cNvPr>
          <p:cNvCxnSpPr>
            <a:cxnSpLocks/>
            <a:stCxn id="122" idx="1"/>
          </p:cNvCxnSpPr>
          <p:nvPr/>
        </p:nvCxnSpPr>
        <p:spPr>
          <a:xfrm flipH="1" flipV="1">
            <a:off x="3324726" y="3432101"/>
            <a:ext cx="104274" cy="585902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7492A1-82D7-1445-9FAE-EB782BB4D202}"/>
              </a:ext>
            </a:extLst>
          </p:cNvPr>
          <p:cNvCxnSpPr>
            <a:cxnSpLocks/>
            <a:stCxn id="63" idx="3"/>
          </p:cNvCxnSpPr>
          <p:nvPr/>
        </p:nvCxnSpPr>
        <p:spPr>
          <a:xfrm flipV="1">
            <a:off x="4698551" y="3400301"/>
            <a:ext cx="139513" cy="61480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D10F8D03-C11B-3546-9552-A7835F9CB3A9}"/>
              </a:ext>
            </a:extLst>
          </p:cNvPr>
          <p:cNvSpPr/>
          <p:nvPr/>
        </p:nvSpPr>
        <p:spPr>
          <a:xfrm>
            <a:off x="3324725" y="6266656"/>
            <a:ext cx="13325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Page Table</a:t>
            </a:r>
            <a:endParaRPr lang="en-US" sz="1200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D027324-1896-924A-8F52-60C19DC783E8}"/>
              </a:ext>
            </a:extLst>
          </p:cNvPr>
          <p:cNvSpPr/>
          <p:nvPr/>
        </p:nvSpPr>
        <p:spPr>
          <a:xfrm>
            <a:off x="3324726" y="4969042"/>
            <a:ext cx="13325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en-US" sz="1600" b="1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626142C4-CB1C-CE41-9941-EC2E80462054}"/>
              </a:ext>
            </a:extLst>
          </p:cNvPr>
          <p:cNvSpPr/>
          <p:nvPr/>
        </p:nvSpPr>
        <p:spPr>
          <a:xfrm>
            <a:off x="3429000" y="3879503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Block#</a:t>
            </a:r>
            <a:endParaRPr lang="en-US" sz="12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C5E442F-19D1-B84D-8A73-81C1F64052C0}"/>
              </a:ext>
            </a:extLst>
          </p:cNvPr>
          <p:cNvSpPr/>
          <p:nvPr/>
        </p:nvSpPr>
        <p:spPr>
          <a:xfrm>
            <a:off x="7340338" y="2897850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107259-BE67-4045-A526-BA69688BA234}"/>
              </a:ext>
            </a:extLst>
          </p:cNvPr>
          <p:cNvSpPr/>
          <p:nvPr/>
        </p:nvSpPr>
        <p:spPr>
          <a:xfrm>
            <a:off x="3978441" y="3876601"/>
            <a:ext cx="7201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  <a:endParaRPr lang="en-US" sz="1200" dirty="0"/>
          </a:p>
        </p:txBody>
      </p:sp>
      <p:graphicFrame>
        <p:nvGraphicFramePr>
          <p:cNvPr id="65" name="Table 64">
            <a:extLst>
              <a:ext uri="{FF2B5EF4-FFF2-40B4-BE49-F238E27FC236}">
                <a16:creationId xmlns:a16="http://schemas.microsoft.com/office/drawing/2014/main" id="{FF7B02DE-C1C0-9F41-AEE5-0C62888E4BBA}"/>
              </a:ext>
            </a:extLst>
          </p:cNvPr>
          <p:cNvGraphicFramePr>
            <a:graphicFrameLocks noGrp="1"/>
          </p:cNvGraphicFramePr>
          <p:nvPr/>
        </p:nvGraphicFramePr>
        <p:xfrm>
          <a:off x="3564598" y="4172654"/>
          <a:ext cx="947072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971621545"/>
                    </a:ext>
                  </a:extLst>
                </a:gridCol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  <p:graphicFrame>
        <p:nvGraphicFramePr>
          <p:cNvPr id="66" name="Table 65">
            <a:extLst>
              <a:ext uri="{FF2B5EF4-FFF2-40B4-BE49-F238E27FC236}">
                <a16:creationId xmlns:a16="http://schemas.microsoft.com/office/drawing/2014/main" id="{5DD4C27F-2162-DD4C-AA81-CAE7BABF76CB}"/>
              </a:ext>
            </a:extLst>
          </p:cNvPr>
          <p:cNvGraphicFramePr>
            <a:graphicFrameLocks noGrp="1"/>
          </p:cNvGraphicFramePr>
          <p:nvPr/>
        </p:nvGraphicFramePr>
        <p:xfrm>
          <a:off x="3549004" y="5359416"/>
          <a:ext cx="947072" cy="7445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3536">
                  <a:extLst>
                    <a:ext uri="{9D8B030D-6E8A-4147-A177-3AD203B41FA5}">
                      <a16:colId xmlns:a16="http://schemas.microsoft.com/office/drawing/2014/main" val="971621545"/>
                    </a:ext>
                  </a:extLst>
                </a:gridCol>
                <a:gridCol w="473536">
                  <a:extLst>
                    <a:ext uri="{9D8B030D-6E8A-4147-A177-3AD203B41FA5}">
                      <a16:colId xmlns:a16="http://schemas.microsoft.com/office/drawing/2014/main" val="1462887807"/>
                    </a:ext>
                  </a:extLst>
                </a:gridCol>
              </a:tblGrid>
              <a:tr h="186142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3690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11497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971963"/>
                  </a:ext>
                </a:extLst>
              </a:tr>
              <a:tr h="186142">
                <a:tc>
                  <a:txBody>
                    <a:bodyPr/>
                    <a:lstStyle/>
                    <a:p>
                      <a:endParaRPr lang="en-US" sz="3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899505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FED7AFF6-B5CB-164A-8622-C34CA60BA035}"/>
              </a:ext>
            </a:extLst>
          </p:cNvPr>
          <p:cNvSpPr/>
          <p:nvPr/>
        </p:nvSpPr>
        <p:spPr>
          <a:xfrm>
            <a:off x="4551947" y="6205100"/>
            <a:ext cx="24584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* (52 + 4) bits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61150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91" y="10637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Multi-level Page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9491"/>
            <a:ext cx="8229600" cy="648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Enable demanding paging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775472" y="1675212"/>
            <a:ext cx="1600200" cy="3087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152191" y="2221832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775472" y="4336057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374878" y="1861006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352800" y="2259957"/>
            <a:ext cx="1485264" cy="112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Memory Manager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1491794" y="2855455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778274" y="3924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778274" y="348738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776570" y="2400637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…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70626" y="186456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214689" y="220758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FD3C931-7E54-0548-8ACD-5FB2FE967946}"/>
              </a:ext>
            </a:extLst>
          </p:cNvPr>
          <p:cNvCxnSpPr>
            <a:cxnSpLocks/>
          </p:cNvCxnSpPr>
          <p:nvPr/>
        </p:nvCxnSpPr>
        <p:spPr>
          <a:xfrm>
            <a:off x="5124969" y="2900934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73236BC-4D19-4949-9ED2-B1972762132A}"/>
              </a:ext>
            </a:extLst>
          </p:cNvPr>
          <p:cNvCxnSpPr>
            <a:cxnSpLocks/>
          </p:cNvCxnSpPr>
          <p:nvPr/>
        </p:nvCxnSpPr>
        <p:spPr>
          <a:xfrm flipV="1">
            <a:off x="2209780" y="3382423"/>
            <a:ext cx="1143020" cy="71589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7492A1-82D7-1445-9FAE-EB782BB4D202}"/>
              </a:ext>
            </a:extLst>
          </p:cNvPr>
          <p:cNvCxnSpPr>
            <a:cxnSpLocks/>
          </p:cNvCxnSpPr>
          <p:nvPr/>
        </p:nvCxnSpPr>
        <p:spPr>
          <a:xfrm flipH="1" flipV="1">
            <a:off x="4838064" y="3400301"/>
            <a:ext cx="441710" cy="64462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C5E442F-19D1-B84D-8A73-81C1F64052C0}"/>
              </a:ext>
            </a:extLst>
          </p:cNvPr>
          <p:cNvSpPr/>
          <p:nvPr/>
        </p:nvSpPr>
        <p:spPr>
          <a:xfrm>
            <a:off x="7340338" y="2897850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4DA253D-DDAA-E049-A077-B038BAE48730}"/>
              </a:ext>
            </a:extLst>
          </p:cNvPr>
          <p:cNvGrpSpPr/>
          <p:nvPr/>
        </p:nvGrpSpPr>
        <p:grpSpPr>
          <a:xfrm>
            <a:off x="1760400" y="4044921"/>
            <a:ext cx="3617948" cy="2067935"/>
            <a:chOff x="-308263" y="2950700"/>
            <a:chExt cx="7726414" cy="3897195"/>
          </a:xfrm>
        </p:grpSpPr>
        <p:sp>
          <p:nvSpPr>
            <p:cNvPr id="30" name="矩形 20">
              <a:extLst>
                <a:ext uri="{FF2B5EF4-FFF2-40B4-BE49-F238E27FC236}">
                  <a16:creationId xmlns:a16="http://schemas.microsoft.com/office/drawing/2014/main" id="{0DE8878E-7BCA-ED4E-BCCD-0A49FA8EA7C0}"/>
                </a:ext>
              </a:extLst>
            </p:cNvPr>
            <p:cNvSpPr/>
            <p:nvPr/>
          </p:nvSpPr>
          <p:spPr>
            <a:xfrm>
              <a:off x="2584951" y="3333169"/>
              <a:ext cx="841884" cy="72935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38100" cmpd="sng">
              <a:solidFill>
                <a:srgbClr val="00009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1" name="矩形 24">
              <a:extLst>
                <a:ext uri="{FF2B5EF4-FFF2-40B4-BE49-F238E27FC236}">
                  <a16:creationId xmlns:a16="http://schemas.microsoft.com/office/drawing/2014/main" id="{06E6E704-149F-654A-8F83-1613642EE437}"/>
                </a:ext>
              </a:extLst>
            </p:cNvPr>
            <p:cNvSpPr/>
            <p:nvPr/>
          </p:nvSpPr>
          <p:spPr>
            <a:xfrm>
              <a:off x="2584951" y="3333169"/>
              <a:ext cx="841884" cy="247338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 cmpd="sng">
              <a:solidFill>
                <a:srgbClr val="00009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2" name="矩形 25">
              <a:extLst>
                <a:ext uri="{FF2B5EF4-FFF2-40B4-BE49-F238E27FC236}">
                  <a16:creationId xmlns:a16="http://schemas.microsoft.com/office/drawing/2014/main" id="{090C1C3C-2191-6B46-AF59-6697D4380299}"/>
                </a:ext>
              </a:extLst>
            </p:cNvPr>
            <p:cNvSpPr/>
            <p:nvPr/>
          </p:nvSpPr>
          <p:spPr>
            <a:xfrm>
              <a:off x="2596087" y="3580507"/>
              <a:ext cx="841884" cy="247338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 cmpd="sng">
              <a:solidFill>
                <a:srgbClr val="00009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mr-IN" altLang="zh-CN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rPr>
                <a:t>…</a:t>
              </a:r>
              <a:endParaRPr lang="zh-CN" altLang="en-US" sz="9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3" name="矩形 26">
              <a:extLst>
                <a:ext uri="{FF2B5EF4-FFF2-40B4-BE49-F238E27FC236}">
                  <a16:creationId xmlns:a16="http://schemas.microsoft.com/office/drawing/2014/main" id="{3A8BA3C4-5019-D74B-8F94-D5CCA8E841EA}"/>
                </a:ext>
              </a:extLst>
            </p:cNvPr>
            <p:cNvSpPr/>
            <p:nvPr/>
          </p:nvSpPr>
          <p:spPr>
            <a:xfrm>
              <a:off x="2596087" y="3824099"/>
              <a:ext cx="841884" cy="247338"/>
            </a:xfrm>
            <a:prstGeom prst="rect">
              <a:avLst/>
            </a:prstGeom>
            <a:solidFill>
              <a:srgbClr val="262626">
                <a:alpha val="0"/>
              </a:srgbClr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5" name="文本框 28">
              <a:extLst>
                <a:ext uri="{FF2B5EF4-FFF2-40B4-BE49-F238E27FC236}">
                  <a16:creationId xmlns:a16="http://schemas.microsoft.com/office/drawing/2014/main" id="{7080AC36-FD76-A94B-B57F-954B6058795D}"/>
                </a:ext>
              </a:extLst>
            </p:cNvPr>
            <p:cNvSpPr txBox="1"/>
            <p:nvPr/>
          </p:nvSpPr>
          <p:spPr>
            <a:xfrm>
              <a:off x="3992479" y="4752617"/>
              <a:ext cx="394508" cy="87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sz="2400" dirty="0"/>
            </a:p>
          </p:txBody>
        </p:sp>
        <p:cxnSp>
          <p:nvCxnSpPr>
            <p:cNvPr id="36" name="Straight Arrow Connector 39">
              <a:extLst>
                <a:ext uri="{FF2B5EF4-FFF2-40B4-BE49-F238E27FC236}">
                  <a16:creationId xmlns:a16="http://schemas.microsoft.com/office/drawing/2014/main" id="{4EEFA395-9B2A-E744-B29C-3110C3EF4ED7}"/>
                </a:ext>
              </a:extLst>
            </p:cNvPr>
            <p:cNvCxnSpPr>
              <a:stCxn id="31" idx="3"/>
              <a:endCxn id="39" idx="1"/>
            </p:cNvCxnSpPr>
            <p:nvPr/>
          </p:nvCxnSpPr>
          <p:spPr bwMode="auto">
            <a:xfrm flipV="1">
              <a:off x="3426835" y="3187578"/>
              <a:ext cx="441045" cy="269260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7" name="组 45">
              <a:extLst>
                <a:ext uri="{FF2B5EF4-FFF2-40B4-BE49-F238E27FC236}">
                  <a16:creationId xmlns:a16="http://schemas.microsoft.com/office/drawing/2014/main" id="{E3F7B42F-2AA1-5041-A8FF-79D335134870}"/>
                </a:ext>
              </a:extLst>
            </p:cNvPr>
            <p:cNvGrpSpPr/>
            <p:nvPr/>
          </p:nvGrpSpPr>
          <p:grpSpPr>
            <a:xfrm>
              <a:off x="3867880" y="3063909"/>
              <a:ext cx="853020" cy="738268"/>
              <a:chOff x="549560" y="4272458"/>
              <a:chExt cx="1053915" cy="956121"/>
            </a:xfrm>
          </p:grpSpPr>
          <p:sp>
            <p:nvSpPr>
              <p:cNvPr id="38" name="矩形 46">
                <a:extLst>
                  <a:ext uri="{FF2B5EF4-FFF2-40B4-BE49-F238E27FC236}">
                    <a16:creationId xmlns:a16="http://schemas.microsoft.com/office/drawing/2014/main" id="{309AA886-4CF2-584B-A2E9-A08F1F5B36D6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矩形 47">
                <a:extLst>
                  <a:ext uri="{FF2B5EF4-FFF2-40B4-BE49-F238E27FC236}">
                    <a16:creationId xmlns:a16="http://schemas.microsoft.com/office/drawing/2014/main" id="{7D7861C2-4C8D-0F40-8805-139600B42CA7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0" name="矩形 48">
                <a:extLst>
                  <a:ext uri="{FF2B5EF4-FFF2-40B4-BE49-F238E27FC236}">
                    <a16:creationId xmlns:a16="http://schemas.microsoft.com/office/drawing/2014/main" id="{B6D91579-9B11-954F-9002-CE1D05B581C2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矩形 49">
                <a:extLst>
                  <a:ext uri="{FF2B5EF4-FFF2-40B4-BE49-F238E27FC236}">
                    <a16:creationId xmlns:a16="http://schemas.microsoft.com/office/drawing/2014/main" id="{33BFE4DA-2B3E-734C-8577-FD96CBF68E16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2" name="组 52">
              <a:extLst>
                <a:ext uri="{FF2B5EF4-FFF2-40B4-BE49-F238E27FC236}">
                  <a16:creationId xmlns:a16="http://schemas.microsoft.com/office/drawing/2014/main" id="{8948643B-47B4-0140-9144-C75683BE2C2A}"/>
                </a:ext>
              </a:extLst>
            </p:cNvPr>
            <p:cNvGrpSpPr/>
            <p:nvPr/>
          </p:nvGrpSpPr>
          <p:grpSpPr>
            <a:xfrm>
              <a:off x="3835537" y="4567130"/>
              <a:ext cx="853020" cy="738268"/>
              <a:chOff x="549560" y="4272458"/>
              <a:chExt cx="1053915" cy="956121"/>
            </a:xfrm>
          </p:grpSpPr>
          <p:sp>
            <p:nvSpPr>
              <p:cNvPr id="43" name="矩形 53">
                <a:extLst>
                  <a:ext uri="{FF2B5EF4-FFF2-40B4-BE49-F238E27FC236}">
                    <a16:creationId xmlns:a16="http://schemas.microsoft.com/office/drawing/2014/main" id="{24BA9D2A-9974-AE4C-A161-AB49D2CDBB22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7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矩形 54">
                <a:extLst>
                  <a:ext uri="{FF2B5EF4-FFF2-40B4-BE49-F238E27FC236}">
                    <a16:creationId xmlns:a16="http://schemas.microsoft.com/office/drawing/2014/main" id="{86178E3C-6C4D-7D45-90AA-F7855A140885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7" name="矩形 55">
                <a:extLst>
                  <a:ext uri="{FF2B5EF4-FFF2-40B4-BE49-F238E27FC236}">
                    <a16:creationId xmlns:a16="http://schemas.microsoft.com/office/drawing/2014/main" id="{8DAE83EB-BEA8-834B-92D8-8DB4243BAE41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8" name="矩形 56">
                <a:extLst>
                  <a:ext uri="{FF2B5EF4-FFF2-40B4-BE49-F238E27FC236}">
                    <a16:creationId xmlns:a16="http://schemas.microsoft.com/office/drawing/2014/main" id="{2F0D8F3E-B572-314D-B388-DA96A77CA7EF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49" name="Straight Arrow Connector 39">
              <a:extLst>
                <a:ext uri="{FF2B5EF4-FFF2-40B4-BE49-F238E27FC236}">
                  <a16:creationId xmlns:a16="http://schemas.microsoft.com/office/drawing/2014/main" id="{062E18E6-2CB3-F14D-BBEC-E21DD7D2D429}"/>
                </a:ext>
              </a:extLst>
            </p:cNvPr>
            <p:cNvCxnSpPr>
              <a:stCxn id="33" idx="3"/>
              <a:endCxn id="44" idx="1"/>
            </p:cNvCxnSpPr>
            <p:nvPr/>
          </p:nvCxnSpPr>
          <p:spPr bwMode="auto">
            <a:xfrm>
              <a:off x="3437971" y="3947768"/>
              <a:ext cx="397566" cy="743031"/>
            </a:xfrm>
            <a:prstGeom prst="bentConnector3">
              <a:avLst>
                <a:gd name="adj1" fmla="val 50000"/>
              </a:avLst>
            </a:prstGeom>
            <a:ln w="38100" cmpd="sng">
              <a:solidFill>
                <a:srgbClr val="00000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0" name="组 63">
              <a:extLst>
                <a:ext uri="{FF2B5EF4-FFF2-40B4-BE49-F238E27FC236}">
                  <a16:creationId xmlns:a16="http://schemas.microsoft.com/office/drawing/2014/main" id="{BE5190A5-8258-9C47-8530-4B6C90EF45C7}"/>
                </a:ext>
              </a:extLst>
            </p:cNvPr>
            <p:cNvGrpSpPr/>
            <p:nvPr/>
          </p:nvGrpSpPr>
          <p:grpSpPr>
            <a:xfrm>
              <a:off x="4990354" y="3059016"/>
              <a:ext cx="853020" cy="738268"/>
              <a:chOff x="549560" y="4272458"/>
              <a:chExt cx="1053915" cy="956121"/>
            </a:xfrm>
          </p:grpSpPr>
          <p:sp>
            <p:nvSpPr>
              <p:cNvPr id="52" name="矩形 64">
                <a:extLst>
                  <a:ext uri="{FF2B5EF4-FFF2-40B4-BE49-F238E27FC236}">
                    <a16:creationId xmlns:a16="http://schemas.microsoft.com/office/drawing/2014/main" id="{57BC1205-118B-6B40-A389-C337EE1DF2A3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3" name="矩形 65">
                <a:extLst>
                  <a:ext uri="{FF2B5EF4-FFF2-40B4-BE49-F238E27FC236}">
                    <a16:creationId xmlns:a16="http://schemas.microsoft.com/office/drawing/2014/main" id="{396BE99B-98F6-E341-ABE1-BA8EE3C2C466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4" name="矩形 66">
                <a:extLst>
                  <a:ext uri="{FF2B5EF4-FFF2-40B4-BE49-F238E27FC236}">
                    <a16:creationId xmlns:a16="http://schemas.microsoft.com/office/drawing/2014/main" id="{82C197B7-F97C-F749-9264-25DF5FCD8973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5" name="矩形 67">
                <a:extLst>
                  <a:ext uri="{FF2B5EF4-FFF2-40B4-BE49-F238E27FC236}">
                    <a16:creationId xmlns:a16="http://schemas.microsoft.com/office/drawing/2014/main" id="{7CBB2FEB-B92B-2A47-B9A1-D0CB19B3D518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56" name="组 68">
              <a:extLst>
                <a:ext uri="{FF2B5EF4-FFF2-40B4-BE49-F238E27FC236}">
                  <a16:creationId xmlns:a16="http://schemas.microsoft.com/office/drawing/2014/main" id="{74E0F9B1-565B-3C40-842D-0E55DAB11444}"/>
                </a:ext>
              </a:extLst>
            </p:cNvPr>
            <p:cNvGrpSpPr/>
            <p:nvPr/>
          </p:nvGrpSpPr>
          <p:grpSpPr>
            <a:xfrm>
              <a:off x="4989945" y="3996393"/>
              <a:ext cx="853020" cy="738268"/>
              <a:chOff x="549560" y="4272458"/>
              <a:chExt cx="1053915" cy="956121"/>
            </a:xfrm>
          </p:grpSpPr>
          <p:sp>
            <p:nvSpPr>
              <p:cNvPr id="57" name="矩形 69">
                <a:extLst>
                  <a:ext uri="{FF2B5EF4-FFF2-40B4-BE49-F238E27FC236}">
                    <a16:creationId xmlns:a16="http://schemas.microsoft.com/office/drawing/2014/main" id="{A3A741C7-355D-8541-911C-DACC32BDD33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7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8" name="矩形 70">
                <a:extLst>
                  <a:ext uri="{FF2B5EF4-FFF2-40B4-BE49-F238E27FC236}">
                    <a16:creationId xmlns:a16="http://schemas.microsoft.com/office/drawing/2014/main" id="{A76BC916-247D-B54D-A247-AFFE7996A17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0" name="矩形 71">
                <a:extLst>
                  <a:ext uri="{FF2B5EF4-FFF2-40B4-BE49-F238E27FC236}">
                    <a16:creationId xmlns:a16="http://schemas.microsoft.com/office/drawing/2014/main" id="{F8DBB95C-6014-5D4E-8D71-A68A77F64057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1" name="矩形 72">
                <a:extLst>
                  <a:ext uri="{FF2B5EF4-FFF2-40B4-BE49-F238E27FC236}">
                    <a16:creationId xmlns:a16="http://schemas.microsoft.com/office/drawing/2014/main" id="{C9C16F15-D1F1-2F4B-A81E-199E5B79F01F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62" name="Straight Arrow Connector 39">
              <a:extLst>
                <a:ext uri="{FF2B5EF4-FFF2-40B4-BE49-F238E27FC236}">
                  <a16:creationId xmlns:a16="http://schemas.microsoft.com/office/drawing/2014/main" id="{D92B968A-92AD-4749-8DC5-FD0D05044A42}"/>
                </a:ext>
              </a:extLst>
            </p:cNvPr>
            <p:cNvCxnSpPr>
              <a:stCxn id="39" idx="3"/>
              <a:endCxn id="53" idx="1"/>
            </p:cNvCxnSpPr>
            <p:nvPr/>
          </p:nvCxnSpPr>
          <p:spPr bwMode="auto">
            <a:xfrm flipV="1">
              <a:off x="4709764" y="3182685"/>
              <a:ext cx="280590" cy="4893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39">
              <a:extLst>
                <a:ext uri="{FF2B5EF4-FFF2-40B4-BE49-F238E27FC236}">
                  <a16:creationId xmlns:a16="http://schemas.microsoft.com/office/drawing/2014/main" id="{4956A769-DAC7-0D41-8970-25AAE23A9BBC}"/>
                </a:ext>
              </a:extLst>
            </p:cNvPr>
            <p:cNvCxnSpPr>
              <a:stCxn id="41" idx="3"/>
              <a:endCxn id="58" idx="1"/>
            </p:cNvCxnSpPr>
            <p:nvPr/>
          </p:nvCxnSpPr>
          <p:spPr bwMode="auto">
            <a:xfrm>
              <a:off x="4720900" y="3678508"/>
              <a:ext cx="269045" cy="441554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7" name="组 81">
              <a:extLst>
                <a:ext uri="{FF2B5EF4-FFF2-40B4-BE49-F238E27FC236}">
                  <a16:creationId xmlns:a16="http://schemas.microsoft.com/office/drawing/2014/main" id="{650FAAEB-1095-EB46-BCCE-39A13F3C375B}"/>
                </a:ext>
              </a:extLst>
            </p:cNvPr>
            <p:cNvGrpSpPr/>
            <p:nvPr/>
          </p:nvGrpSpPr>
          <p:grpSpPr>
            <a:xfrm>
              <a:off x="5001490" y="5068469"/>
              <a:ext cx="853020" cy="738268"/>
              <a:chOff x="549560" y="4272458"/>
              <a:chExt cx="1053915" cy="956121"/>
            </a:xfrm>
          </p:grpSpPr>
          <p:sp>
            <p:nvSpPr>
              <p:cNvPr id="68" name="矩形 82">
                <a:extLst>
                  <a:ext uri="{FF2B5EF4-FFF2-40B4-BE49-F238E27FC236}">
                    <a16:creationId xmlns:a16="http://schemas.microsoft.com/office/drawing/2014/main" id="{31D72E19-4D79-8245-BBCB-EE1F2413686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9" name="矩形 83">
                <a:extLst>
                  <a:ext uri="{FF2B5EF4-FFF2-40B4-BE49-F238E27FC236}">
                    <a16:creationId xmlns:a16="http://schemas.microsoft.com/office/drawing/2014/main" id="{B058FC38-7E01-DB46-A4D3-CAAEAF0E3318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0" name="矩形 84">
                <a:extLst>
                  <a:ext uri="{FF2B5EF4-FFF2-40B4-BE49-F238E27FC236}">
                    <a16:creationId xmlns:a16="http://schemas.microsoft.com/office/drawing/2014/main" id="{E0236CC8-B549-594A-9683-C3D9EE68ED24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1" name="矩形 85">
                <a:extLst>
                  <a:ext uri="{FF2B5EF4-FFF2-40B4-BE49-F238E27FC236}">
                    <a16:creationId xmlns:a16="http://schemas.microsoft.com/office/drawing/2014/main" id="{8DF4968E-4138-B74B-9B31-16E269D9E812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72" name="Straight Arrow Connector 39">
              <a:extLst>
                <a:ext uri="{FF2B5EF4-FFF2-40B4-BE49-F238E27FC236}">
                  <a16:creationId xmlns:a16="http://schemas.microsoft.com/office/drawing/2014/main" id="{631F4D1F-DD7D-534E-88F4-897E1CDC52B7}"/>
                </a:ext>
              </a:extLst>
            </p:cNvPr>
            <p:cNvCxnSpPr>
              <a:stCxn id="48" idx="3"/>
              <a:endCxn id="69" idx="1"/>
            </p:cNvCxnSpPr>
            <p:nvPr/>
          </p:nvCxnSpPr>
          <p:spPr bwMode="auto">
            <a:xfrm>
              <a:off x="4688557" y="5181729"/>
              <a:ext cx="312933" cy="10409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73" name="组 89">
              <a:extLst>
                <a:ext uri="{FF2B5EF4-FFF2-40B4-BE49-F238E27FC236}">
                  <a16:creationId xmlns:a16="http://schemas.microsoft.com/office/drawing/2014/main" id="{497AA10E-D8D8-7046-BB37-483CF9B46A4F}"/>
                </a:ext>
              </a:extLst>
            </p:cNvPr>
            <p:cNvGrpSpPr/>
            <p:nvPr/>
          </p:nvGrpSpPr>
          <p:grpSpPr>
            <a:xfrm>
              <a:off x="6343482" y="3051331"/>
              <a:ext cx="853020" cy="738268"/>
              <a:chOff x="549560" y="4272458"/>
              <a:chExt cx="1053915" cy="956121"/>
            </a:xfrm>
          </p:grpSpPr>
          <p:sp>
            <p:nvSpPr>
              <p:cNvPr id="74" name="矩形 90">
                <a:extLst>
                  <a:ext uri="{FF2B5EF4-FFF2-40B4-BE49-F238E27FC236}">
                    <a16:creationId xmlns:a16="http://schemas.microsoft.com/office/drawing/2014/main" id="{A68F6397-129D-F54B-8CA2-C23539A4F9CD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7" name="矩形 91">
                <a:extLst>
                  <a:ext uri="{FF2B5EF4-FFF2-40B4-BE49-F238E27FC236}">
                    <a16:creationId xmlns:a16="http://schemas.microsoft.com/office/drawing/2014/main" id="{5DAA38F6-DCD2-024E-B871-7C6F1A7629A9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8" name="矩形 92">
                <a:extLst>
                  <a:ext uri="{FF2B5EF4-FFF2-40B4-BE49-F238E27FC236}">
                    <a16:creationId xmlns:a16="http://schemas.microsoft.com/office/drawing/2014/main" id="{DB8183B0-2A54-B740-A99F-0614E96C5294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9" name="矩形 93">
                <a:extLst>
                  <a:ext uri="{FF2B5EF4-FFF2-40B4-BE49-F238E27FC236}">
                    <a16:creationId xmlns:a16="http://schemas.microsoft.com/office/drawing/2014/main" id="{31130B3B-D84D-B741-B687-8B096416B0DF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80" name="Straight Arrow Connector 39">
              <a:extLst>
                <a:ext uri="{FF2B5EF4-FFF2-40B4-BE49-F238E27FC236}">
                  <a16:creationId xmlns:a16="http://schemas.microsoft.com/office/drawing/2014/main" id="{EE35834A-74A3-2F45-AAC1-367E9156C3F0}"/>
                </a:ext>
              </a:extLst>
            </p:cNvPr>
            <p:cNvCxnSpPr>
              <a:stCxn id="53" idx="3"/>
              <a:endCxn id="77" idx="1"/>
            </p:cNvCxnSpPr>
            <p:nvPr/>
          </p:nvCxnSpPr>
          <p:spPr bwMode="auto">
            <a:xfrm flipV="1">
              <a:off x="5832238" y="3175000"/>
              <a:ext cx="511244" cy="7685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1" name="组 97">
              <a:extLst>
                <a:ext uri="{FF2B5EF4-FFF2-40B4-BE49-F238E27FC236}">
                  <a16:creationId xmlns:a16="http://schemas.microsoft.com/office/drawing/2014/main" id="{0393FD49-B218-2B40-8C61-9C1895593D19}"/>
                </a:ext>
              </a:extLst>
            </p:cNvPr>
            <p:cNvGrpSpPr/>
            <p:nvPr/>
          </p:nvGrpSpPr>
          <p:grpSpPr>
            <a:xfrm>
              <a:off x="6354618" y="4062523"/>
              <a:ext cx="853020" cy="738268"/>
              <a:chOff x="549560" y="4272458"/>
              <a:chExt cx="1053915" cy="956121"/>
            </a:xfrm>
          </p:grpSpPr>
          <p:sp>
            <p:nvSpPr>
              <p:cNvPr id="82" name="矩形 98">
                <a:extLst>
                  <a:ext uri="{FF2B5EF4-FFF2-40B4-BE49-F238E27FC236}">
                    <a16:creationId xmlns:a16="http://schemas.microsoft.com/office/drawing/2014/main" id="{A1FC6529-78FF-7F4B-852B-094B53F1D87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3" name="矩形 99">
                <a:extLst>
                  <a:ext uri="{FF2B5EF4-FFF2-40B4-BE49-F238E27FC236}">
                    <a16:creationId xmlns:a16="http://schemas.microsoft.com/office/drawing/2014/main" id="{ACBA070C-F048-414F-ACBA-B5C79EA758F3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4" name="矩形 100">
                <a:extLst>
                  <a:ext uri="{FF2B5EF4-FFF2-40B4-BE49-F238E27FC236}">
                    <a16:creationId xmlns:a16="http://schemas.microsoft.com/office/drawing/2014/main" id="{1EBD284E-AA59-0240-BF7F-44BD255158F1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5" name="矩形 101">
                <a:extLst>
                  <a:ext uri="{FF2B5EF4-FFF2-40B4-BE49-F238E27FC236}">
                    <a16:creationId xmlns:a16="http://schemas.microsoft.com/office/drawing/2014/main" id="{96BEEB81-73AF-714D-B8DB-66616A7C8A76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86" name="Straight Arrow Connector 39">
              <a:extLst>
                <a:ext uri="{FF2B5EF4-FFF2-40B4-BE49-F238E27FC236}">
                  <a16:creationId xmlns:a16="http://schemas.microsoft.com/office/drawing/2014/main" id="{9D064B57-A3CA-A04F-BC1D-D81EA2EB5BB5}"/>
                </a:ext>
              </a:extLst>
            </p:cNvPr>
            <p:cNvCxnSpPr>
              <a:stCxn id="55" idx="3"/>
              <a:endCxn id="83" idx="1"/>
            </p:cNvCxnSpPr>
            <p:nvPr/>
          </p:nvCxnSpPr>
          <p:spPr bwMode="auto">
            <a:xfrm>
              <a:off x="5843374" y="3673615"/>
              <a:ext cx="511244" cy="512577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7" name="组 105">
              <a:extLst>
                <a:ext uri="{FF2B5EF4-FFF2-40B4-BE49-F238E27FC236}">
                  <a16:creationId xmlns:a16="http://schemas.microsoft.com/office/drawing/2014/main" id="{7381D5DD-CA36-3B46-A754-55F6C1E099BC}"/>
                </a:ext>
              </a:extLst>
            </p:cNvPr>
            <p:cNvGrpSpPr/>
            <p:nvPr/>
          </p:nvGrpSpPr>
          <p:grpSpPr>
            <a:xfrm>
              <a:off x="6365754" y="5150079"/>
              <a:ext cx="853020" cy="738268"/>
              <a:chOff x="549560" y="4272458"/>
              <a:chExt cx="1053915" cy="956121"/>
            </a:xfrm>
          </p:grpSpPr>
          <p:sp>
            <p:nvSpPr>
              <p:cNvPr id="88" name="矩形 106">
                <a:extLst>
                  <a:ext uri="{FF2B5EF4-FFF2-40B4-BE49-F238E27FC236}">
                    <a16:creationId xmlns:a16="http://schemas.microsoft.com/office/drawing/2014/main" id="{9812925E-02CD-3C42-9A5F-B1CB9E32AA75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9" name="矩形 107">
                <a:extLst>
                  <a:ext uri="{FF2B5EF4-FFF2-40B4-BE49-F238E27FC236}">
                    <a16:creationId xmlns:a16="http://schemas.microsoft.com/office/drawing/2014/main" id="{06BCF37C-0EB0-8945-9F56-205BCBC3C58C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0" name="矩形 108">
                <a:extLst>
                  <a:ext uri="{FF2B5EF4-FFF2-40B4-BE49-F238E27FC236}">
                    <a16:creationId xmlns:a16="http://schemas.microsoft.com/office/drawing/2014/main" id="{3CAD43D1-3FAF-EC4F-B900-31A7D1E9BE63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1" name="矩形 109">
                <a:extLst>
                  <a:ext uri="{FF2B5EF4-FFF2-40B4-BE49-F238E27FC236}">
                    <a16:creationId xmlns:a16="http://schemas.microsoft.com/office/drawing/2014/main" id="{7EB1D880-32AF-7440-B5B6-D4363E252C43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92" name="Straight Arrow Connector 39">
              <a:extLst>
                <a:ext uri="{FF2B5EF4-FFF2-40B4-BE49-F238E27FC236}">
                  <a16:creationId xmlns:a16="http://schemas.microsoft.com/office/drawing/2014/main" id="{6FAE9E01-8844-164F-B2CF-9B3FE47FB3A0}"/>
                </a:ext>
              </a:extLst>
            </p:cNvPr>
            <p:cNvCxnSpPr>
              <a:stCxn id="69" idx="3"/>
              <a:endCxn id="89" idx="1"/>
            </p:cNvCxnSpPr>
            <p:nvPr/>
          </p:nvCxnSpPr>
          <p:spPr bwMode="auto">
            <a:xfrm>
              <a:off x="5843374" y="5192138"/>
              <a:ext cx="522380" cy="81610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矩形 74">
              <a:extLst>
                <a:ext uri="{FF2B5EF4-FFF2-40B4-BE49-F238E27FC236}">
                  <a16:creationId xmlns:a16="http://schemas.microsoft.com/office/drawing/2014/main" id="{CE4E898C-A496-B346-B532-9CFC509AC24F}"/>
                </a:ext>
              </a:extLst>
            </p:cNvPr>
            <p:cNvSpPr/>
            <p:nvPr/>
          </p:nvSpPr>
          <p:spPr>
            <a:xfrm>
              <a:off x="2378001" y="4217984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1">
                      <a:lumMod val="75000"/>
                    </a:schemeClr>
                  </a:solidFill>
                  <a:latin typeface="Arial"/>
                  <a:cs typeface="Arial"/>
                </a:rPr>
                <a:t>Level 0</a:t>
              </a:r>
              <a:endParaRPr lang="zh-CN" altLang="en-US" sz="9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97" name="矩形 75">
              <a:extLst>
                <a:ext uri="{FF2B5EF4-FFF2-40B4-BE49-F238E27FC236}">
                  <a16:creationId xmlns:a16="http://schemas.microsoft.com/office/drawing/2014/main" id="{D5B11BF3-5032-4448-AF86-3D66DD596599}"/>
                </a:ext>
              </a:extLst>
            </p:cNvPr>
            <p:cNvSpPr/>
            <p:nvPr/>
          </p:nvSpPr>
          <p:spPr>
            <a:xfrm>
              <a:off x="3628585" y="5444383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2">
                      <a:lumMod val="75000"/>
                    </a:schemeClr>
                  </a:solidFill>
                  <a:latin typeface="Arial"/>
                  <a:cs typeface="Arial"/>
                </a:rPr>
                <a:t>Level 1</a:t>
              </a:r>
              <a:endParaRPr lang="zh-CN" altLang="en-US" sz="9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98" name="矩形 76">
              <a:extLst>
                <a:ext uri="{FF2B5EF4-FFF2-40B4-BE49-F238E27FC236}">
                  <a16:creationId xmlns:a16="http://schemas.microsoft.com/office/drawing/2014/main" id="{1C2FB5B6-6C0C-3B4D-AD3E-D7AA2A2CBBC7}"/>
                </a:ext>
              </a:extLst>
            </p:cNvPr>
            <p:cNvSpPr/>
            <p:nvPr/>
          </p:nvSpPr>
          <p:spPr>
            <a:xfrm>
              <a:off x="4893634" y="5886303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3">
                      <a:lumMod val="75000"/>
                    </a:schemeClr>
                  </a:solidFill>
                  <a:latin typeface="Arial"/>
                  <a:cs typeface="Arial"/>
                </a:rPr>
                <a:t>Level 2</a:t>
              </a:r>
              <a:endParaRPr lang="zh-CN" altLang="en-US" sz="9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99" name="矩形 78">
              <a:extLst>
                <a:ext uri="{FF2B5EF4-FFF2-40B4-BE49-F238E27FC236}">
                  <a16:creationId xmlns:a16="http://schemas.microsoft.com/office/drawing/2014/main" id="{36E26943-54E8-0E4B-84BC-95086DB2CD8D}"/>
                </a:ext>
              </a:extLst>
            </p:cNvPr>
            <p:cNvSpPr/>
            <p:nvPr/>
          </p:nvSpPr>
          <p:spPr>
            <a:xfrm>
              <a:off x="6188487" y="5932485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4">
                      <a:lumMod val="75000"/>
                    </a:schemeClr>
                  </a:solidFill>
                  <a:latin typeface="Arial"/>
                  <a:cs typeface="Arial"/>
                </a:rPr>
                <a:t>Level 3</a:t>
              </a:r>
              <a:endParaRPr lang="zh-CN" altLang="en-US" sz="9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00" name="矩形 7">
              <a:extLst>
                <a:ext uri="{FF2B5EF4-FFF2-40B4-BE49-F238E27FC236}">
                  <a16:creationId xmlns:a16="http://schemas.microsoft.com/office/drawing/2014/main" id="{8D37BC8C-B82B-CB4C-BA6C-735AED986950}"/>
                </a:ext>
              </a:extLst>
            </p:cNvPr>
            <p:cNvSpPr/>
            <p:nvPr/>
          </p:nvSpPr>
          <p:spPr>
            <a:xfrm>
              <a:off x="-308263" y="2950700"/>
              <a:ext cx="2763320" cy="4640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latin typeface="Arial"/>
                  <a:cs typeface="Arial"/>
                </a:rPr>
                <a:t>CPU Register: CR3</a:t>
              </a:r>
            </a:p>
          </p:txBody>
        </p:sp>
        <p:sp>
          <p:nvSpPr>
            <p:cNvPr id="101" name="矩形 95">
              <a:extLst>
                <a:ext uri="{FF2B5EF4-FFF2-40B4-BE49-F238E27FC236}">
                  <a16:creationId xmlns:a16="http://schemas.microsoft.com/office/drawing/2014/main" id="{F3FA46F7-3556-6C4F-83C2-91E2DB67F517}"/>
                </a:ext>
              </a:extLst>
            </p:cNvPr>
            <p:cNvSpPr/>
            <p:nvPr/>
          </p:nvSpPr>
          <p:spPr>
            <a:xfrm>
              <a:off x="651424" y="3327264"/>
              <a:ext cx="1268297" cy="321936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700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rPr>
                <a:t>Root </a:t>
              </a:r>
              <a:r>
                <a:rPr lang="en-US" altLang="zh-CN" sz="700" dirty="0" err="1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rPr>
                <a:t>Addr</a:t>
              </a:r>
              <a:endParaRPr lang="zh-CN" altLang="en-US" sz="700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cxnSp>
          <p:nvCxnSpPr>
            <p:cNvPr id="102" name="Straight Arrow Connector 39">
              <a:extLst>
                <a:ext uri="{FF2B5EF4-FFF2-40B4-BE49-F238E27FC236}">
                  <a16:creationId xmlns:a16="http://schemas.microsoft.com/office/drawing/2014/main" id="{D4435B7B-ACCF-5845-9F5A-00FAA1874CCA}"/>
                </a:ext>
              </a:extLst>
            </p:cNvPr>
            <p:cNvCxnSpPr>
              <a:cxnSpLocks/>
              <a:stCxn id="101" idx="3"/>
              <a:endCxn id="31" idx="1"/>
            </p:cNvCxnSpPr>
            <p:nvPr/>
          </p:nvCxnSpPr>
          <p:spPr bwMode="auto">
            <a:xfrm flipV="1">
              <a:off x="1919721" y="3456839"/>
              <a:ext cx="665231" cy="31393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矩形 124">
              <a:extLst>
                <a:ext uri="{FF2B5EF4-FFF2-40B4-BE49-F238E27FC236}">
                  <a16:creationId xmlns:a16="http://schemas.microsoft.com/office/drawing/2014/main" id="{7C2DFF90-C008-2440-88A8-9860DE40E5A2}"/>
                </a:ext>
              </a:extLst>
            </p:cNvPr>
            <p:cNvSpPr/>
            <p:nvPr/>
          </p:nvSpPr>
          <p:spPr>
            <a:xfrm>
              <a:off x="3410585" y="6354869"/>
              <a:ext cx="2900253" cy="4930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b="1" dirty="0">
                  <a:solidFill>
                    <a:srgbClr val="000090"/>
                  </a:solidFill>
                  <a:latin typeface="Arial"/>
                  <a:cs typeface="Arial"/>
                </a:rPr>
                <a:t>4-level page table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3291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53AD-7F6E-F14B-994E-12A20688D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891" y="10637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Multi-level Page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26525-FCEE-8945-A4DD-D9CB72E62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9491"/>
            <a:ext cx="8229600" cy="648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Enable demanding paging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67BC1C-9EFC-AE47-8950-DF4EFC986901}"/>
              </a:ext>
            </a:extLst>
          </p:cNvPr>
          <p:cNvSpPr/>
          <p:nvPr/>
        </p:nvSpPr>
        <p:spPr>
          <a:xfrm>
            <a:off x="6775472" y="1675212"/>
            <a:ext cx="1600200" cy="3087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BD79997-0D00-8244-8B7F-DAD9A88B90CB}"/>
              </a:ext>
            </a:extLst>
          </p:cNvPr>
          <p:cNvGrpSpPr/>
          <p:nvPr/>
        </p:nvGrpSpPr>
        <p:grpSpPr>
          <a:xfrm>
            <a:off x="152191" y="2221832"/>
            <a:ext cx="904415" cy="1828800"/>
            <a:chOff x="742538" y="3600103"/>
            <a:chExt cx="1562922" cy="93268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2E8332-5865-4B42-A588-3601F6ACF5C7}"/>
                </a:ext>
              </a:extLst>
            </p:cNvPr>
            <p:cNvSpPr/>
            <p:nvPr/>
          </p:nvSpPr>
          <p:spPr>
            <a:xfrm>
              <a:off x="914400" y="3600103"/>
              <a:ext cx="1219200" cy="5918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39FE9D-4BB0-E243-920D-8585748D7176}"/>
                </a:ext>
              </a:extLst>
            </p:cNvPr>
            <p:cNvSpPr/>
            <p:nvPr/>
          </p:nvSpPr>
          <p:spPr>
            <a:xfrm>
              <a:off x="742538" y="4278868"/>
              <a:ext cx="1562922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Processor</a:t>
              </a:r>
              <a:r>
                <a:rPr lang="zh-CN" altLang="en-US" sz="105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50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05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BB30472-2D6B-2A4A-AF48-CF97073F42FB}"/>
                </a:ext>
              </a:extLst>
            </p:cNvPr>
            <p:cNvSpPr/>
            <p:nvPr/>
          </p:nvSpPr>
          <p:spPr>
            <a:xfrm>
              <a:off x="1371600" y="3683400"/>
              <a:ext cx="266199" cy="425302"/>
            </a:xfrm>
            <a:custGeom>
              <a:avLst/>
              <a:gdLst>
                <a:gd name="connsiteX0" fmla="*/ 244622 w 266199"/>
                <a:gd name="connsiteY0" fmla="*/ 0 h 425302"/>
                <a:gd name="connsiteX1" fmla="*/ 74 w 266199"/>
                <a:gd name="connsiteY1" fmla="*/ 138223 h 425302"/>
                <a:gd name="connsiteX2" fmla="*/ 265888 w 266199"/>
                <a:gd name="connsiteY2" fmla="*/ 297711 h 425302"/>
                <a:gd name="connsiteX3" fmla="*/ 42604 w 266199"/>
                <a:gd name="connsiteY3" fmla="*/ 425302 h 42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199" h="425302">
                  <a:moveTo>
                    <a:pt x="244622" y="0"/>
                  </a:moveTo>
                  <a:cubicBezTo>
                    <a:pt x="120576" y="44302"/>
                    <a:pt x="-3470" y="88605"/>
                    <a:pt x="74" y="138223"/>
                  </a:cubicBezTo>
                  <a:cubicBezTo>
                    <a:pt x="3618" y="187841"/>
                    <a:pt x="258800" y="249865"/>
                    <a:pt x="265888" y="297711"/>
                  </a:cubicBezTo>
                  <a:cubicBezTo>
                    <a:pt x="272976" y="345558"/>
                    <a:pt x="157790" y="385430"/>
                    <a:pt x="42604" y="425302"/>
                  </a:cubicBezTo>
                </a:path>
              </a:pathLst>
            </a:custGeom>
            <a:noFill/>
            <a:ln w="28575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A2EC8-D1F0-EC49-8B02-32A54BCBF67E}"/>
              </a:ext>
            </a:extLst>
          </p:cNvPr>
          <p:cNvSpPr/>
          <p:nvPr/>
        </p:nvSpPr>
        <p:spPr>
          <a:xfrm>
            <a:off x="6775472" y="4336057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5CB9E5-0896-844F-A0E1-A61FAF8E3113}"/>
              </a:ext>
            </a:extLst>
          </p:cNvPr>
          <p:cNvSpPr/>
          <p:nvPr/>
        </p:nvSpPr>
        <p:spPr>
          <a:xfrm>
            <a:off x="7374878" y="1861006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C712517-6874-0A4E-BFA0-96A6D28B7114}"/>
              </a:ext>
            </a:extLst>
          </p:cNvPr>
          <p:cNvSpPr/>
          <p:nvPr/>
        </p:nvSpPr>
        <p:spPr>
          <a:xfrm>
            <a:off x="3352800" y="2259957"/>
            <a:ext cx="1485264" cy="112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Memory Manager</a:t>
            </a:r>
            <a:endParaRPr lang="en-US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AC2C024-11DE-D347-9F20-36DDC9ECD9AD}"/>
              </a:ext>
            </a:extLst>
          </p:cNvPr>
          <p:cNvCxnSpPr>
            <a:cxnSpLocks/>
          </p:cNvCxnSpPr>
          <p:nvPr/>
        </p:nvCxnSpPr>
        <p:spPr>
          <a:xfrm>
            <a:off x="1491794" y="2855455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8FF8B60E-B2A1-F54F-880B-CF749F08DA62}"/>
              </a:ext>
            </a:extLst>
          </p:cNvPr>
          <p:cNvSpPr/>
          <p:nvPr/>
        </p:nvSpPr>
        <p:spPr>
          <a:xfrm>
            <a:off x="6778274" y="3924773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F5F1013-4150-4D4F-92B7-20B64C4EC67B}"/>
              </a:ext>
            </a:extLst>
          </p:cNvPr>
          <p:cNvSpPr/>
          <p:nvPr/>
        </p:nvSpPr>
        <p:spPr>
          <a:xfrm>
            <a:off x="6778274" y="3487385"/>
            <a:ext cx="1597398" cy="4175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DA83A18-A243-5C46-A526-1B70B68E4BC1}"/>
              </a:ext>
            </a:extLst>
          </p:cNvPr>
          <p:cNvSpPr/>
          <p:nvPr/>
        </p:nvSpPr>
        <p:spPr>
          <a:xfrm>
            <a:off x="6776570" y="2400637"/>
            <a:ext cx="1597398" cy="417575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…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959843A-141D-834E-92A9-5D4B448F40DB}"/>
              </a:ext>
            </a:extLst>
          </p:cNvPr>
          <p:cNvSpPr/>
          <p:nvPr/>
        </p:nvSpPr>
        <p:spPr>
          <a:xfrm>
            <a:off x="1170626" y="1864569"/>
            <a:ext cx="5870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Mode</a:t>
            </a:r>
            <a:endParaRPr lang="en-US" sz="1200" b="1" i="1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D489489-8351-0B4C-9456-5ED0C19A2888}"/>
              </a:ext>
            </a:extLst>
          </p:cNvPr>
          <p:cNvSpPr/>
          <p:nvPr/>
        </p:nvSpPr>
        <p:spPr>
          <a:xfrm>
            <a:off x="1214689" y="2207587"/>
            <a:ext cx="496779" cy="302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k/u</a:t>
            </a:r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FFD3C931-7E54-0548-8ACD-5FB2FE967946}"/>
              </a:ext>
            </a:extLst>
          </p:cNvPr>
          <p:cNvCxnSpPr>
            <a:cxnSpLocks/>
          </p:cNvCxnSpPr>
          <p:nvPr/>
        </p:nvCxnSpPr>
        <p:spPr>
          <a:xfrm>
            <a:off x="5124969" y="2900934"/>
            <a:ext cx="1363598" cy="0"/>
          </a:xfrm>
          <a:prstGeom prst="line">
            <a:avLst/>
          </a:prstGeom>
          <a:ln w="444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73236BC-4D19-4949-9ED2-B1972762132A}"/>
              </a:ext>
            </a:extLst>
          </p:cNvPr>
          <p:cNvCxnSpPr>
            <a:cxnSpLocks/>
          </p:cNvCxnSpPr>
          <p:nvPr/>
        </p:nvCxnSpPr>
        <p:spPr>
          <a:xfrm flipV="1">
            <a:off x="2209780" y="3382423"/>
            <a:ext cx="1143020" cy="71589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947492A1-82D7-1445-9FAE-EB782BB4D202}"/>
              </a:ext>
            </a:extLst>
          </p:cNvPr>
          <p:cNvCxnSpPr>
            <a:cxnSpLocks/>
          </p:cNvCxnSpPr>
          <p:nvPr/>
        </p:nvCxnSpPr>
        <p:spPr>
          <a:xfrm flipH="1" flipV="1">
            <a:off x="4838064" y="3400301"/>
            <a:ext cx="441710" cy="64462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C5E442F-19D1-B84D-8A73-81C1F64052C0}"/>
              </a:ext>
            </a:extLst>
          </p:cNvPr>
          <p:cNvSpPr/>
          <p:nvPr/>
        </p:nvSpPr>
        <p:spPr>
          <a:xfrm>
            <a:off x="7340338" y="2897850"/>
            <a:ext cx="441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4DA253D-DDAA-E049-A077-B038BAE48730}"/>
              </a:ext>
            </a:extLst>
          </p:cNvPr>
          <p:cNvGrpSpPr/>
          <p:nvPr/>
        </p:nvGrpSpPr>
        <p:grpSpPr>
          <a:xfrm>
            <a:off x="1760400" y="4044921"/>
            <a:ext cx="3617948" cy="2067935"/>
            <a:chOff x="-308263" y="2950700"/>
            <a:chExt cx="7726414" cy="3897195"/>
          </a:xfrm>
        </p:grpSpPr>
        <p:sp>
          <p:nvSpPr>
            <p:cNvPr id="30" name="矩形 20">
              <a:extLst>
                <a:ext uri="{FF2B5EF4-FFF2-40B4-BE49-F238E27FC236}">
                  <a16:creationId xmlns:a16="http://schemas.microsoft.com/office/drawing/2014/main" id="{0DE8878E-7BCA-ED4E-BCCD-0A49FA8EA7C0}"/>
                </a:ext>
              </a:extLst>
            </p:cNvPr>
            <p:cNvSpPr/>
            <p:nvPr/>
          </p:nvSpPr>
          <p:spPr>
            <a:xfrm>
              <a:off x="2584951" y="3333169"/>
              <a:ext cx="841884" cy="729354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38100" cmpd="sng">
              <a:solidFill>
                <a:srgbClr val="00009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1" name="矩形 24">
              <a:extLst>
                <a:ext uri="{FF2B5EF4-FFF2-40B4-BE49-F238E27FC236}">
                  <a16:creationId xmlns:a16="http://schemas.microsoft.com/office/drawing/2014/main" id="{06E6E704-149F-654A-8F83-1613642EE437}"/>
                </a:ext>
              </a:extLst>
            </p:cNvPr>
            <p:cNvSpPr/>
            <p:nvPr/>
          </p:nvSpPr>
          <p:spPr>
            <a:xfrm>
              <a:off x="2584951" y="3333169"/>
              <a:ext cx="841884" cy="247338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 cmpd="sng">
              <a:solidFill>
                <a:srgbClr val="00009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2" name="矩形 25">
              <a:extLst>
                <a:ext uri="{FF2B5EF4-FFF2-40B4-BE49-F238E27FC236}">
                  <a16:creationId xmlns:a16="http://schemas.microsoft.com/office/drawing/2014/main" id="{090C1C3C-2191-6B46-AF59-6697D4380299}"/>
                </a:ext>
              </a:extLst>
            </p:cNvPr>
            <p:cNvSpPr/>
            <p:nvPr/>
          </p:nvSpPr>
          <p:spPr>
            <a:xfrm>
              <a:off x="2596087" y="3580507"/>
              <a:ext cx="841884" cy="247338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6350" cmpd="sng">
              <a:solidFill>
                <a:srgbClr val="00009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mr-IN" altLang="zh-CN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rPr>
                <a:t>…</a:t>
              </a:r>
              <a:endParaRPr lang="zh-CN" altLang="en-US" sz="9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3" name="矩形 26">
              <a:extLst>
                <a:ext uri="{FF2B5EF4-FFF2-40B4-BE49-F238E27FC236}">
                  <a16:creationId xmlns:a16="http://schemas.microsoft.com/office/drawing/2014/main" id="{3A8BA3C4-5019-D74B-8F94-D5CCA8E841EA}"/>
                </a:ext>
              </a:extLst>
            </p:cNvPr>
            <p:cNvSpPr/>
            <p:nvPr/>
          </p:nvSpPr>
          <p:spPr>
            <a:xfrm>
              <a:off x="2596087" y="3824099"/>
              <a:ext cx="841884" cy="247338"/>
            </a:xfrm>
            <a:prstGeom prst="rect">
              <a:avLst/>
            </a:prstGeom>
            <a:solidFill>
              <a:srgbClr val="262626">
                <a:alpha val="0"/>
              </a:srgbClr>
            </a:solidFill>
            <a:ln w="6350" cmpd="sng">
              <a:solidFill>
                <a:srgbClr val="00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400" i="1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5" name="文本框 28">
              <a:extLst>
                <a:ext uri="{FF2B5EF4-FFF2-40B4-BE49-F238E27FC236}">
                  <a16:creationId xmlns:a16="http://schemas.microsoft.com/office/drawing/2014/main" id="{7080AC36-FD76-A94B-B57F-954B6058795D}"/>
                </a:ext>
              </a:extLst>
            </p:cNvPr>
            <p:cNvSpPr txBox="1"/>
            <p:nvPr/>
          </p:nvSpPr>
          <p:spPr>
            <a:xfrm>
              <a:off x="3992479" y="4752617"/>
              <a:ext cx="394508" cy="8700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sz="2400" dirty="0"/>
            </a:p>
          </p:txBody>
        </p:sp>
        <p:cxnSp>
          <p:nvCxnSpPr>
            <p:cNvPr id="36" name="Straight Arrow Connector 39">
              <a:extLst>
                <a:ext uri="{FF2B5EF4-FFF2-40B4-BE49-F238E27FC236}">
                  <a16:creationId xmlns:a16="http://schemas.microsoft.com/office/drawing/2014/main" id="{4EEFA395-9B2A-E744-B29C-3110C3EF4ED7}"/>
                </a:ext>
              </a:extLst>
            </p:cNvPr>
            <p:cNvCxnSpPr>
              <a:stCxn id="31" idx="3"/>
              <a:endCxn id="39" idx="1"/>
            </p:cNvCxnSpPr>
            <p:nvPr/>
          </p:nvCxnSpPr>
          <p:spPr bwMode="auto">
            <a:xfrm flipV="1">
              <a:off x="3426835" y="3187578"/>
              <a:ext cx="441045" cy="269260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37" name="组 45">
              <a:extLst>
                <a:ext uri="{FF2B5EF4-FFF2-40B4-BE49-F238E27FC236}">
                  <a16:creationId xmlns:a16="http://schemas.microsoft.com/office/drawing/2014/main" id="{E3F7B42F-2AA1-5041-A8FF-79D335134870}"/>
                </a:ext>
              </a:extLst>
            </p:cNvPr>
            <p:cNvGrpSpPr/>
            <p:nvPr/>
          </p:nvGrpSpPr>
          <p:grpSpPr>
            <a:xfrm>
              <a:off x="3867880" y="3063909"/>
              <a:ext cx="853020" cy="738268"/>
              <a:chOff x="549560" y="4272458"/>
              <a:chExt cx="1053915" cy="956121"/>
            </a:xfrm>
          </p:grpSpPr>
          <p:sp>
            <p:nvSpPr>
              <p:cNvPr id="38" name="矩形 46">
                <a:extLst>
                  <a:ext uri="{FF2B5EF4-FFF2-40B4-BE49-F238E27FC236}">
                    <a16:creationId xmlns:a16="http://schemas.microsoft.com/office/drawing/2014/main" id="{309AA886-4CF2-584B-A2E9-A08F1F5B36D6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9" name="矩形 47">
                <a:extLst>
                  <a:ext uri="{FF2B5EF4-FFF2-40B4-BE49-F238E27FC236}">
                    <a16:creationId xmlns:a16="http://schemas.microsoft.com/office/drawing/2014/main" id="{7D7861C2-4C8D-0F40-8805-139600B42CA7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0" name="矩形 48">
                <a:extLst>
                  <a:ext uri="{FF2B5EF4-FFF2-40B4-BE49-F238E27FC236}">
                    <a16:creationId xmlns:a16="http://schemas.microsoft.com/office/drawing/2014/main" id="{B6D91579-9B11-954F-9002-CE1D05B581C2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1" name="矩形 49">
                <a:extLst>
                  <a:ext uri="{FF2B5EF4-FFF2-40B4-BE49-F238E27FC236}">
                    <a16:creationId xmlns:a16="http://schemas.microsoft.com/office/drawing/2014/main" id="{33BFE4DA-2B3E-734C-8577-FD96CBF68E16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42" name="组 52">
              <a:extLst>
                <a:ext uri="{FF2B5EF4-FFF2-40B4-BE49-F238E27FC236}">
                  <a16:creationId xmlns:a16="http://schemas.microsoft.com/office/drawing/2014/main" id="{8948643B-47B4-0140-9144-C75683BE2C2A}"/>
                </a:ext>
              </a:extLst>
            </p:cNvPr>
            <p:cNvGrpSpPr/>
            <p:nvPr/>
          </p:nvGrpSpPr>
          <p:grpSpPr>
            <a:xfrm>
              <a:off x="3835537" y="4567130"/>
              <a:ext cx="853020" cy="738268"/>
              <a:chOff x="549560" y="4272458"/>
              <a:chExt cx="1053915" cy="956121"/>
            </a:xfrm>
          </p:grpSpPr>
          <p:sp>
            <p:nvSpPr>
              <p:cNvPr id="43" name="矩形 53">
                <a:extLst>
                  <a:ext uri="{FF2B5EF4-FFF2-40B4-BE49-F238E27FC236}">
                    <a16:creationId xmlns:a16="http://schemas.microsoft.com/office/drawing/2014/main" id="{24BA9D2A-9974-AE4C-A161-AB49D2CDBB22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7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4" name="矩形 54">
                <a:extLst>
                  <a:ext uri="{FF2B5EF4-FFF2-40B4-BE49-F238E27FC236}">
                    <a16:creationId xmlns:a16="http://schemas.microsoft.com/office/drawing/2014/main" id="{86178E3C-6C4D-7D45-90AA-F7855A140885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7" name="矩形 55">
                <a:extLst>
                  <a:ext uri="{FF2B5EF4-FFF2-40B4-BE49-F238E27FC236}">
                    <a16:creationId xmlns:a16="http://schemas.microsoft.com/office/drawing/2014/main" id="{8DAE83EB-BEA8-834B-92D8-8DB4243BAE41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48" name="矩形 56">
                <a:extLst>
                  <a:ext uri="{FF2B5EF4-FFF2-40B4-BE49-F238E27FC236}">
                    <a16:creationId xmlns:a16="http://schemas.microsoft.com/office/drawing/2014/main" id="{2F0D8F3E-B572-314D-B388-DA96A77CA7EF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49" name="Straight Arrow Connector 39">
              <a:extLst>
                <a:ext uri="{FF2B5EF4-FFF2-40B4-BE49-F238E27FC236}">
                  <a16:creationId xmlns:a16="http://schemas.microsoft.com/office/drawing/2014/main" id="{062E18E6-2CB3-F14D-BBEC-E21DD7D2D429}"/>
                </a:ext>
              </a:extLst>
            </p:cNvPr>
            <p:cNvCxnSpPr>
              <a:stCxn id="33" idx="3"/>
              <a:endCxn id="44" idx="1"/>
            </p:cNvCxnSpPr>
            <p:nvPr/>
          </p:nvCxnSpPr>
          <p:spPr bwMode="auto">
            <a:xfrm>
              <a:off x="3437971" y="3947768"/>
              <a:ext cx="397566" cy="743031"/>
            </a:xfrm>
            <a:prstGeom prst="bentConnector3">
              <a:avLst>
                <a:gd name="adj1" fmla="val 50000"/>
              </a:avLst>
            </a:prstGeom>
            <a:ln w="38100" cmpd="sng">
              <a:solidFill>
                <a:srgbClr val="00000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0" name="组 63">
              <a:extLst>
                <a:ext uri="{FF2B5EF4-FFF2-40B4-BE49-F238E27FC236}">
                  <a16:creationId xmlns:a16="http://schemas.microsoft.com/office/drawing/2014/main" id="{BE5190A5-8258-9C47-8530-4B6C90EF45C7}"/>
                </a:ext>
              </a:extLst>
            </p:cNvPr>
            <p:cNvGrpSpPr/>
            <p:nvPr/>
          </p:nvGrpSpPr>
          <p:grpSpPr>
            <a:xfrm>
              <a:off x="4990354" y="3059016"/>
              <a:ext cx="853020" cy="738268"/>
              <a:chOff x="549560" y="4272458"/>
              <a:chExt cx="1053915" cy="956121"/>
            </a:xfrm>
          </p:grpSpPr>
          <p:sp>
            <p:nvSpPr>
              <p:cNvPr id="52" name="矩形 64">
                <a:extLst>
                  <a:ext uri="{FF2B5EF4-FFF2-40B4-BE49-F238E27FC236}">
                    <a16:creationId xmlns:a16="http://schemas.microsoft.com/office/drawing/2014/main" id="{57BC1205-118B-6B40-A389-C337EE1DF2A3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3" name="矩形 65">
                <a:extLst>
                  <a:ext uri="{FF2B5EF4-FFF2-40B4-BE49-F238E27FC236}">
                    <a16:creationId xmlns:a16="http://schemas.microsoft.com/office/drawing/2014/main" id="{396BE99B-98F6-E341-ABE1-BA8EE3C2C466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4" name="矩形 66">
                <a:extLst>
                  <a:ext uri="{FF2B5EF4-FFF2-40B4-BE49-F238E27FC236}">
                    <a16:creationId xmlns:a16="http://schemas.microsoft.com/office/drawing/2014/main" id="{82C197B7-F97C-F749-9264-25DF5FCD8973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5" name="矩形 67">
                <a:extLst>
                  <a:ext uri="{FF2B5EF4-FFF2-40B4-BE49-F238E27FC236}">
                    <a16:creationId xmlns:a16="http://schemas.microsoft.com/office/drawing/2014/main" id="{7CBB2FEB-B92B-2A47-B9A1-D0CB19B3D518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56" name="组 68">
              <a:extLst>
                <a:ext uri="{FF2B5EF4-FFF2-40B4-BE49-F238E27FC236}">
                  <a16:creationId xmlns:a16="http://schemas.microsoft.com/office/drawing/2014/main" id="{74E0F9B1-565B-3C40-842D-0E55DAB11444}"/>
                </a:ext>
              </a:extLst>
            </p:cNvPr>
            <p:cNvGrpSpPr/>
            <p:nvPr/>
          </p:nvGrpSpPr>
          <p:grpSpPr>
            <a:xfrm>
              <a:off x="4989945" y="3996393"/>
              <a:ext cx="853020" cy="738268"/>
              <a:chOff x="549560" y="4272458"/>
              <a:chExt cx="1053915" cy="956121"/>
            </a:xfrm>
          </p:grpSpPr>
          <p:sp>
            <p:nvSpPr>
              <p:cNvPr id="57" name="矩形 69">
                <a:extLst>
                  <a:ext uri="{FF2B5EF4-FFF2-40B4-BE49-F238E27FC236}">
                    <a16:creationId xmlns:a16="http://schemas.microsoft.com/office/drawing/2014/main" id="{A3A741C7-355D-8541-911C-DACC32BDD33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7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8" name="矩形 70">
                <a:extLst>
                  <a:ext uri="{FF2B5EF4-FFF2-40B4-BE49-F238E27FC236}">
                    <a16:creationId xmlns:a16="http://schemas.microsoft.com/office/drawing/2014/main" id="{A76BC916-247D-B54D-A247-AFFE7996A17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0" name="矩形 71">
                <a:extLst>
                  <a:ext uri="{FF2B5EF4-FFF2-40B4-BE49-F238E27FC236}">
                    <a16:creationId xmlns:a16="http://schemas.microsoft.com/office/drawing/2014/main" id="{F8DBB95C-6014-5D4E-8D71-A68A77F64057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1" name="矩形 72">
                <a:extLst>
                  <a:ext uri="{FF2B5EF4-FFF2-40B4-BE49-F238E27FC236}">
                    <a16:creationId xmlns:a16="http://schemas.microsoft.com/office/drawing/2014/main" id="{C9C16F15-D1F1-2F4B-A81E-199E5B79F01F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62" name="Straight Arrow Connector 39">
              <a:extLst>
                <a:ext uri="{FF2B5EF4-FFF2-40B4-BE49-F238E27FC236}">
                  <a16:creationId xmlns:a16="http://schemas.microsoft.com/office/drawing/2014/main" id="{D92B968A-92AD-4749-8DC5-FD0D05044A42}"/>
                </a:ext>
              </a:extLst>
            </p:cNvPr>
            <p:cNvCxnSpPr>
              <a:stCxn id="39" idx="3"/>
              <a:endCxn id="53" idx="1"/>
            </p:cNvCxnSpPr>
            <p:nvPr/>
          </p:nvCxnSpPr>
          <p:spPr bwMode="auto">
            <a:xfrm flipV="1">
              <a:off x="4709764" y="3182685"/>
              <a:ext cx="280590" cy="4893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39">
              <a:extLst>
                <a:ext uri="{FF2B5EF4-FFF2-40B4-BE49-F238E27FC236}">
                  <a16:creationId xmlns:a16="http://schemas.microsoft.com/office/drawing/2014/main" id="{4956A769-DAC7-0D41-8970-25AAE23A9BBC}"/>
                </a:ext>
              </a:extLst>
            </p:cNvPr>
            <p:cNvCxnSpPr>
              <a:stCxn id="41" idx="3"/>
              <a:endCxn id="58" idx="1"/>
            </p:cNvCxnSpPr>
            <p:nvPr/>
          </p:nvCxnSpPr>
          <p:spPr bwMode="auto">
            <a:xfrm>
              <a:off x="4720900" y="3678508"/>
              <a:ext cx="269045" cy="441554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7" name="组 81">
              <a:extLst>
                <a:ext uri="{FF2B5EF4-FFF2-40B4-BE49-F238E27FC236}">
                  <a16:creationId xmlns:a16="http://schemas.microsoft.com/office/drawing/2014/main" id="{650FAAEB-1095-EB46-BCCE-39A13F3C375B}"/>
                </a:ext>
              </a:extLst>
            </p:cNvPr>
            <p:cNvGrpSpPr/>
            <p:nvPr/>
          </p:nvGrpSpPr>
          <p:grpSpPr>
            <a:xfrm>
              <a:off x="5001490" y="5068469"/>
              <a:ext cx="853020" cy="738268"/>
              <a:chOff x="549560" y="4272458"/>
              <a:chExt cx="1053915" cy="956121"/>
            </a:xfrm>
          </p:grpSpPr>
          <p:sp>
            <p:nvSpPr>
              <p:cNvPr id="68" name="矩形 82">
                <a:extLst>
                  <a:ext uri="{FF2B5EF4-FFF2-40B4-BE49-F238E27FC236}">
                    <a16:creationId xmlns:a16="http://schemas.microsoft.com/office/drawing/2014/main" id="{31D72E19-4D79-8245-BBCB-EE1F2413686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69" name="矩形 83">
                <a:extLst>
                  <a:ext uri="{FF2B5EF4-FFF2-40B4-BE49-F238E27FC236}">
                    <a16:creationId xmlns:a16="http://schemas.microsoft.com/office/drawing/2014/main" id="{B058FC38-7E01-DB46-A4D3-CAAEAF0E3318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0" name="矩形 84">
                <a:extLst>
                  <a:ext uri="{FF2B5EF4-FFF2-40B4-BE49-F238E27FC236}">
                    <a16:creationId xmlns:a16="http://schemas.microsoft.com/office/drawing/2014/main" id="{E0236CC8-B549-594A-9683-C3D9EE68ED24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1" name="矩形 85">
                <a:extLst>
                  <a:ext uri="{FF2B5EF4-FFF2-40B4-BE49-F238E27FC236}">
                    <a16:creationId xmlns:a16="http://schemas.microsoft.com/office/drawing/2014/main" id="{8DF4968E-4138-B74B-9B31-16E269D9E812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72" name="Straight Arrow Connector 39">
              <a:extLst>
                <a:ext uri="{FF2B5EF4-FFF2-40B4-BE49-F238E27FC236}">
                  <a16:creationId xmlns:a16="http://schemas.microsoft.com/office/drawing/2014/main" id="{631F4D1F-DD7D-534E-88F4-897E1CDC52B7}"/>
                </a:ext>
              </a:extLst>
            </p:cNvPr>
            <p:cNvCxnSpPr>
              <a:stCxn id="48" idx="3"/>
              <a:endCxn id="69" idx="1"/>
            </p:cNvCxnSpPr>
            <p:nvPr/>
          </p:nvCxnSpPr>
          <p:spPr bwMode="auto">
            <a:xfrm>
              <a:off x="4688557" y="5181729"/>
              <a:ext cx="312933" cy="10409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73" name="组 89">
              <a:extLst>
                <a:ext uri="{FF2B5EF4-FFF2-40B4-BE49-F238E27FC236}">
                  <a16:creationId xmlns:a16="http://schemas.microsoft.com/office/drawing/2014/main" id="{497AA10E-D8D8-7046-BB37-483CF9B46A4F}"/>
                </a:ext>
              </a:extLst>
            </p:cNvPr>
            <p:cNvGrpSpPr/>
            <p:nvPr/>
          </p:nvGrpSpPr>
          <p:grpSpPr>
            <a:xfrm>
              <a:off x="6343482" y="3051331"/>
              <a:ext cx="853020" cy="738268"/>
              <a:chOff x="549560" y="4272458"/>
              <a:chExt cx="1053915" cy="956121"/>
            </a:xfrm>
          </p:grpSpPr>
          <p:sp>
            <p:nvSpPr>
              <p:cNvPr id="74" name="矩形 90">
                <a:extLst>
                  <a:ext uri="{FF2B5EF4-FFF2-40B4-BE49-F238E27FC236}">
                    <a16:creationId xmlns:a16="http://schemas.microsoft.com/office/drawing/2014/main" id="{A68F6397-129D-F54B-8CA2-C23539A4F9CD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7" name="矩形 91">
                <a:extLst>
                  <a:ext uri="{FF2B5EF4-FFF2-40B4-BE49-F238E27FC236}">
                    <a16:creationId xmlns:a16="http://schemas.microsoft.com/office/drawing/2014/main" id="{5DAA38F6-DCD2-024E-B871-7C6F1A7629A9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8" name="矩形 92">
                <a:extLst>
                  <a:ext uri="{FF2B5EF4-FFF2-40B4-BE49-F238E27FC236}">
                    <a16:creationId xmlns:a16="http://schemas.microsoft.com/office/drawing/2014/main" id="{DB8183B0-2A54-B740-A99F-0614E96C5294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79" name="矩形 93">
                <a:extLst>
                  <a:ext uri="{FF2B5EF4-FFF2-40B4-BE49-F238E27FC236}">
                    <a16:creationId xmlns:a16="http://schemas.microsoft.com/office/drawing/2014/main" id="{31130B3B-D84D-B741-B687-8B096416B0DF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80" name="Straight Arrow Connector 39">
              <a:extLst>
                <a:ext uri="{FF2B5EF4-FFF2-40B4-BE49-F238E27FC236}">
                  <a16:creationId xmlns:a16="http://schemas.microsoft.com/office/drawing/2014/main" id="{EE35834A-74A3-2F45-AAC1-367E9156C3F0}"/>
                </a:ext>
              </a:extLst>
            </p:cNvPr>
            <p:cNvCxnSpPr>
              <a:stCxn id="53" idx="3"/>
              <a:endCxn id="77" idx="1"/>
            </p:cNvCxnSpPr>
            <p:nvPr/>
          </p:nvCxnSpPr>
          <p:spPr bwMode="auto">
            <a:xfrm flipV="1">
              <a:off x="5832238" y="3175000"/>
              <a:ext cx="511244" cy="7685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1" name="组 97">
              <a:extLst>
                <a:ext uri="{FF2B5EF4-FFF2-40B4-BE49-F238E27FC236}">
                  <a16:creationId xmlns:a16="http://schemas.microsoft.com/office/drawing/2014/main" id="{0393FD49-B218-2B40-8C61-9C1895593D19}"/>
                </a:ext>
              </a:extLst>
            </p:cNvPr>
            <p:cNvGrpSpPr/>
            <p:nvPr/>
          </p:nvGrpSpPr>
          <p:grpSpPr>
            <a:xfrm>
              <a:off x="6354618" y="4062523"/>
              <a:ext cx="853020" cy="738268"/>
              <a:chOff x="549560" y="4272458"/>
              <a:chExt cx="1053915" cy="956121"/>
            </a:xfrm>
          </p:grpSpPr>
          <p:sp>
            <p:nvSpPr>
              <p:cNvPr id="82" name="矩形 98">
                <a:extLst>
                  <a:ext uri="{FF2B5EF4-FFF2-40B4-BE49-F238E27FC236}">
                    <a16:creationId xmlns:a16="http://schemas.microsoft.com/office/drawing/2014/main" id="{A1FC6529-78FF-7F4B-852B-094B53F1D87A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3" name="矩形 99">
                <a:extLst>
                  <a:ext uri="{FF2B5EF4-FFF2-40B4-BE49-F238E27FC236}">
                    <a16:creationId xmlns:a16="http://schemas.microsoft.com/office/drawing/2014/main" id="{ACBA070C-F048-414F-ACBA-B5C79EA758F3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4" name="矩形 100">
                <a:extLst>
                  <a:ext uri="{FF2B5EF4-FFF2-40B4-BE49-F238E27FC236}">
                    <a16:creationId xmlns:a16="http://schemas.microsoft.com/office/drawing/2014/main" id="{1EBD284E-AA59-0240-BF7F-44BD255158F1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5" name="矩形 101">
                <a:extLst>
                  <a:ext uri="{FF2B5EF4-FFF2-40B4-BE49-F238E27FC236}">
                    <a16:creationId xmlns:a16="http://schemas.microsoft.com/office/drawing/2014/main" id="{96BEEB81-73AF-714D-B8DB-66616A7C8A76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86" name="Straight Arrow Connector 39">
              <a:extLst>
                <a:ext uri="{FF2B5EF4-FFF2-40B4-BE49-F238E27FC236}">
                  <a16:creationId xmlns:a16="http://schemas.microsoft.com/office/drawing/2014/main" id="{9D064B57-A3CA-A04F-BC1D-D81EA2EB5BB5}"/>
                </a:ext>
              </a:extLst>
            </p:cNvPr>
            <p:cNvCxnSpPr>
              <a:stCxn id="55" idx="3"/>
              <a:endCxn id="83" idx="1"/>
            </p:cNvCxnSpPr>
            <p:nvPr/>
          </p:nvCxnSpPr>
          <p:spPr bwMode="auto">
            <a:xfrm>
              <a:off x="5843374" y="3673615"/>
              <a:ext cx="511244" cy="512577"/>
            </a:xfrm>
            <a:prstGeom prst="bentConnector3">
              <a:avLst>
                <a:gd name="adj1" fmla="val 50000"/>
              </a:avLst>
            </a:prstGeom>
            <a:ln w="28575" cmpd="sng">
              <a:solidFill>
                <a:srgbClr val="00009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87" name="组 105">
              <a:extLst>
                <a:ext uri="{FF2B5EF4-FFF2-40B4-BE49-F238E27FC236}">
                  <a16:creationId xmlns:a16="http://schemas.microsoft.com/office/drawing/2014/main" id="{7381D5DD-CA36-3B46-A754-55F6C1E099BC}"/>
                </a:ext>
              </a:extLst>
            </p:cNvPr>
            <p:cNvGrpSpPr/>
            <p:nvPr/>
          </p:nvGrpSpPr>
          <p:grpSpPr>
            <a:xfrm>
              <a:off x="6365754" y="5150079"/>
              <a:ext cx="853020" cy="738268"/>
              <a:chOff x="549560" y="4272458"/>
              <a:chExt cx="1053915" cy="956121"/>
            </a:xfrm>
          </p:grpSpPr>
          <p:sp>
            <p:nvSpPr>
              <p:cNvPr id="88" name="矩形 106">
                <a:extLst>
                  <a:ext uri="{FF2B5EF4-FFF2-40B4-BE49-F238E27FC236}">
                    <a16:creationId xmlns:a16="http://schemas.microsoft.com/office/drawing/2014/main" id="{9812925E-02CD-3C42-9A5F-B1CB9E32AA75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944576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89" name="矩形 107">
                <a:extLst>
                  <a:ext uri="{FF2B5EF4-FFF2-40B4-BE49-F238E27FC236}">
                    <a16:creationId xmlns:a16="http://schemas.microsoft.com/office/drawing/2014/main" id="{06BCF37C-0EB0-8945-9F56-205BCBC3C58C}"/>
                  </a:ext>
                </a:extLst>
              </p:cNvPr>
              <p:cNvSpPr/>
              <p:nvPr/>
            </p:nvSpPr>
            <p:spPr>
              <a:xfrm>
                <a:off x="549560" y="4272458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0" name="矩形 108">
                <a:extLst>
                  <a:ext uri="{FF2B5EF4-FFF2-40B4-BE49-F238E27FC236}">
                    <a16:creationId xmlns:a16="http://schemas.microsoft.com/office/drawing/2014/main" id="{3CAD43D1-3FAF-EC4F-B900-31A7D1E9BE63}"/>
                  </a:ext>
                </a:extLst>
              </p:cNvPr>
              <p:cNvSpPr/>
              <p:nvPr/>
            </p:nvSpPr>
            <p:spPr>
              <a:xfrm>
                <a:off x="563319" y="4592782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mr-IN" altLang="zh-CN" sz="900" i="1" dirty="0">
                    <a:ln>
                      <a:solidFill>
                        <a:schemeClr val="tx1"/>
                      </a:solidFill>
                      <a:prstDash val="dash"/>
                    </a:ln>
                    <a:solidFill>
                      <a:prstClr val="black"/>
                    </a:solidFill>
                    <a:latin typeface="Arial"/>
                    <a:cs typeface="Arial"/>
                  </a:rPr>
                  <a:t>…</a:t>
                </a:r>
                <a:endParaRPr lang="zh-CN" altLang="en-US" sz="9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91" name="矩形 109">
                <a:extLst>
                  <a:ext uri="{FF2B5EF4-FFF2-40B4-BE49-F238E27FC236}">
                    <a16:creationId xmlns:a16="http://schemas.microsoft.com/office/drawing/2014/main" id="{7EB1D880-32AF-7440-B5B6-D4363E252C43}"/>
                  </a:ext>
                </a:extLst>
              </p:cNvPr>
              <p:cNvSpPr/>
              <p:nvPr/>
            </p:nvSpPr>
            <p:spPr>
              <a:xfrm>
                <a:off x="563319" y="4908255"/>
                <a:ext cx="1040156" cy="320324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6350" cmpd="sng">
                <a:solidFill>
                  <a:srgbClr val="00009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400" i="1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92" name="Straight Arrow Connector 39">
              <a:extLst>
                <a:ext uri="{FF2B5EF4-FFF2-40B4-BE49-F238E27FC236}">
                  <a16:creationId xmlns:a16="http://schemas.microsoft.com/office/drawing/2014/main" id="{6FAE9E01-8844-164F-B2CF-9B3FE47FB3A0}"/>
                </a:ext>
              </a:extLst>
            </p:cNvPr>
            <p:cNvCxnSpPr>
              <a:stCxn id="69" idx="3"/>
              <a:endCxn id="89" idx="1"/>
            </p:cNvCxnSpPr>
            <p:nvPr/>
          </p:nvCxnSpPr>
          <p:spPr bwMode="auto">
            <a:xfrm>
              <a:off x="5843374" y="5192138"/>
              <a:ext cx="522380" cy="81610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矩形 74">
              <a:extLst>
                <a:ext uri="{FF2B5EF4-FFF2-40B4-BE49-F238E27FC236}">
                  <a16:creationId xmlns:a16="http://schemas.microsoft.com/office/drawing/2014/main" id="{CE4E898C-A496-B346-B532-9CFC509AC24F}"/>
                </a:ext>
              </a:extLst>
            </p:cNvPr>
            <p:cNvSpPr/>
            <p:nvPr/>
          </p:nvSpPr>
          <p:spPr>
            <a:xfrm>
              <a:off x="2378001" y="4217984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1">
                      <a:lumMod val="75000"/>
                    </a:schemeClr>
                  </a:solidFill>
                  <a:latin typeface="Arial"/>
                  <a:cs typeface="Arial"/>
                </a:rPr>
                <a:t>Level 0</a:t>
              </a:r>
              <a:endParaRPr lang="zh-CN" altLang="en-US" sz="9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97" name="矩形 75">
              <a:extLst>
                <a:ext uri="{FF2B5EF4-FFF2-40B4-BE49-F238E27FC236}">
                  <a16:creationId xmlns:a16="http://schemas.microsoft.com/office/drawing/2014/main" id="{D5B11BF3-5032-4448-AF86-3D66DD596599}"/>
                </a:ext>
              </a:extLst>
            </p:cNvPr>
            <p:cNvSpPr/>
            <p:nvPr/>
          </p:nvSpPr>
          <p:spPr>
            <a:xfrm>
              <a:off x="3628585" y="5444383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2">
                      <a:lumMod val="75000"/>
                    </a:schemeClr>
                  </a:solidFill>
                  <a:latin typeface="Arial"/>
                  <a:cs typeface="Arial"/>
                </a:rPr>
                <a:t>Level 1</a:t>
              </a:r>
              <a:endParaRPr lang="zh-CN" altLang="en-US" sz="9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98" name="矩形 76">
              <a:extLst>
                <a:ext uri="{FF2B5EF4-FFF2-40B4-BE49-F238E27FC236}">
                  <a16:creationId xmlns:a16="http://schemas.microsoft.com/office/drawing/2014/main" id="{1C2FB5B6-6C0C-3B4D-AD3E-D7AA2A2CBBC7}"/>
                </a:ext>
              </a:extLst>
            </p:cNvPr>
            <p:cNvSpPr/>
            <p:nvPr/>
          </p:nvSpPr>
          <p:spPr>
            <a:xfrm>
              <a:off x="4893634" y="5886303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3">
                      <a:lumMod val="75000"/>
                    </a:schemeClr>
                  </a:solidFill>
                  <a:latin typeface="Arial"/>
                  <a:cs typeface="Arial"/>
                </a:rPr>
                <a:t>Level 2</a:t>
              </a:r>
              <a:endParaRPr lang="zh-CN" altLang="en-US" sz="9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99" name="矩形 78">
              <a:extLst>
                <a:ext uri="{FF2B5EF4-FFF2-40B4-BE49-F238E27FC236}">
                  <a16:creationId xmlns:a16="http://schemas.microsoft.com/office/drawing/2014/main" id="{36E26943-54E8-0E4B-84BC-95086DB2CD8D}"/>
                </a:ext>
              </a:extLst>
            </p:cNvPr>
            <p:cNvSpPr/>
            <p:nvPr/>
          </p:nvSpPr>
          <p:spPr>
            <a:xfrm>
              <a:off x="6188487" y="5932485"/>
              <a:ext cx="1229664" cy="4350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900" b="1" dirty="0">
                  <a:solidFill>
                    <a:schemeClr val="accent4">
                      <a:lumMod val="75000"/>
                    </a:schemeClr>
                  </a:solidFill>
                  <a:latin typeface="Arial"/>
                  <a:cs typeface="Arial"/>
                </a:rPr>
                <a:t>Level 3</a:t>
              </a:r>
              <a:endParaRPr lang="zh-CN" altLang="en-US" sz="9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00" name="矩形 7">
              <a:extLst>
                <a:ext uri="{FF2B5EF4-FFF2-40B4-BE49-F238E27FC236}">
                  <a16:creationId xmlns:a16="http://schemas.microsoft.com/office/drawing/2014/main" id="{8D37BC8C-B82B-CB4C-BA6C-735AED986950}"/>
                </a:ext>
              </a:extLst>
            </p:cNvPr>
            <p:cNvSpPr/>
            <p:nvPr/>
          </p:nvSpPr>
          <p:spPr>
            <a:xfrm>
              <a:off x="-308263" y="2950700"/>
              <a:ext cx="2763320" cy="4640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00" dirty="0">
                  <a:latin typeface="Arial"/>
                  <a:cs typeface="Arial"/>
                </a:rPr>
                <a:t>CPU Register: CR3</a:t>
              </a:r>
            </a:p>
          </p:txBody>
        </p:sp>
        <p:sp>
          <p:nvSpPr>
            <p:cNvPr id="101" name="矩形 95">
              <a:extLst>
                <a:ext uri="{FF2B5EF4-FFF2-40B4-BE49-F238E27FC236}">
                  <a16:creationId xmlns:a16="http://schemas.microsoft.com/office/drawing/2014/main" id="{F3FA46F7-3556-6C4F-83C2-91E2DB67F517}"/>
                </a:ext>
              </a:extLst>
            </p:cNvPr>
            <p:cNvSpPr/>
            <p:nvPr/>
          </p:nvSpPr>
          <p:spPr>
            <a:xfrm>
              <a:off x="651424" y="3327264"/>
              <a:ext cx="1268297" cy="321936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700" dirty="0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rPr>
                <a:t>Root </a:t>
              </a:r>
              <a:r>
                <a:rPr lang="en-US" altLang="zh-CN" sz="700" dirty="0" err="1">
                  <a:ln>
                    <a:solidFill>
                      <a:schemeClr val="tx1"/>
                    </a:solidFill>
                    <a:prstDash val="dash"/>
                  </a:ln>
                  <a:solidFill>
                    <a:prstClr val="black"/>
                  </a:solidFill>
                  <a:latin typeface="Arial"/>
                  <a:cs typeface="Arial"/>
                </a:rPr>
                <a:t>Addr</a:t>
              </a:r>
              <a:endParaRPr lang="zh-CN" altLang="en-US" sz="700" dirty="0">
                <a:ln>
                  <a:solidFill>
                    <a:schemeClr val="tx1"/>
                  </a:solidFill>
                  <a:prstDash val="dash"/>
                </a:ln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cxnSp>
          <p:nvCxnSpPr>
            <p:cNvPr id="102" name="Straight Arrow Connector 39">
              <a:extLst>
                <a:ext uri="{FF2B5EF4-FFF2-40B4-BE49-F238E27FC236}">
                  <a16:creationId xmlns:a16="http://schemas.microsoft.com/office/drawing/2014/main" id="{D4435B7B-ACCF-5845-9F5A-00FAA1874CCA}"/>
                </a:ext>
              </a:extLst>
            </p:cNvPr>
            <p:cNvCxnSpPr>
              <a:cxnSpLocks/>
              <a:stCxn id="101" idx="3"/>
              <a:endCxn id="31" idx="1"/>
            </p:cNvCxnSpPr>
            <p:nvPr/>
          </p:nvCxnSpPr>
          <p:spPr bwMode="auto">
            <a:xfrm flipV="1">
              <a:off x="1919721" y="3456839"/>
              <a:ext cx="665231" cy="31393"/>
            </a:xfrm>
            <a:prstGeom prst="straightConnector1">
              <a:avLst/>
            </a:prstGeom>
            <a:ln w="38100" cmpd="sng">
              <a:solidFill>
                <a:srgbClr val="000000"/>
              </a:solidFill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3" name="矩形 124">
              <a:extLst>
                <a:ext uri="{FF2B5EF4-FFF2-40B4-BE49-F238E27FC236}">
                  <a16:creationId xmlns:a16="http://schemas.microsoft.com/office/drawing/2014/main" id="{7C2DFF90-C008-2440-88A8-9860DE40E5A2}"/>
                </a:ext>
              </a:extLst>
            </p:cNvPr>
            <p:cNvSpPr/>
            <p:nvPr/>
          </p:nvSpPr>
          <p:spPr>
            <a:xfrm>
              <a:off x="3410585" y="6354869"/>
              <a:ext cx="2900253" cy="4930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100" b="1" dirty="0">
                  <a:solidFill>
                    <a:srgbClr val="000090"/>
                  </a:solidFill>
                  <a:latin typeface="Arial"/>
                  <a:cs typeface="Arial"/>
                </a:rPr>
                <a:t>4-level page table</a:t>
              </a:r>
            </a:p>
          </p:txBody>
        </p:sp>
      </p:grp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3DD6E379-D7B5-2645-816F-BF2B1CD07657}"/>
              </a:ext>
            </a:extLst>
          </p:cNvPr>
          <p:cNvCxnSpPr>
            <a:cxnSpLocks/>
          </p:cNvCxnSpPr>
          <p:nvPr/>
        </p:nvCxnSpPr>
        <p:spPr>
          <a:xfrm flipH="1" flipV="1">
            <a:off x="4630526" y="5561889"/>
            <a:ext cx="618318" cy="97617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6134730-C89A-F245-8163-ADB1A958D99B}"/>
              </a:ext>
            </a:extLst>
          </p:cNvPr>
          <p:cNvCxnSpPr>
            <a:cxnSpLocks/>
            <a:endCxn id="68" idx="3"/>
          </p:cNvCxnSpPr>
          <p:nvPr/>
        </p:nvCxnSpPr>
        <p:spPr>
          <a:xfrm flipH="1" flipV="1">
            <a:off x="4640947" y="5362161"/>
            <a:ext cx="628398" cy="868023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1438F93D-E1E5-1540-BC47-76667CE16BDF}"/>
              </a:ext>
            </a:extLst>
          </p:cNvPr>
          <p:cNvSpPr/>
          <p:nvPr/>
        </p:nvSpPr>
        <p:spPr>
          <a:xfrm>
            <a:off x="5279766" y="6271477"/>
            <a:ext cx="1097827" cy="33261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#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1DC1DDD-B443-E242-A134-F9DA35203DEE}"/>
              </a:ext>
            </a:extLst>
          </p:cNvPr>
          <p:cNvSpPr/>
          <p:nvPr/>
        </p:nvSpPr>
        <p:spPr>
          <a:xfrm>
            <a:off x="6377593" y="6271476"/>
            <a:ext cx="785207" cy="332611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</a:t>
            </a: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39371B75-5FBD-1B45-AB30-F2509E22BC4C}"/>
              </a:ext>
            </a:extLst>
          </p:cNvPr>
          <p:cNvSpPr/>
          <p:nvPr/>
        </p:nvSpPr>
        <p:spPr>
          <a:xfrm rot="16200000">
            <a:off x="6689901" y="5806900"/>
            <a:ext cx="130805" cy="70900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矩形 124">
            <a:extLst>
              <a:ext uri="{FF2B5EF4-FFF2-40B4-BE49-F238E27FC236}">
                <a16:creationId xmlns:a16="http://schemas.microsoft.com/office/drawing/2014/main" id="{F767C6B3-C011-0B44-971E-E6EC78A81B5A}"/>
              </a:ext>
            </a:extLst>
          </p:cNvPr>
          <p:cNvSpPr/>
          <p:nvPr/>
        </p:nvSpPr>
        <p:spPr>
          <a:xfrm>
            <a:off x="6289096" y="5825049"/>
            <a:ext cx="9749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100" b="1" dirty="0">
                <a:solidFill>
                  <a:schemeClr val="tx1"/>
                </a:solidFill>
                <a:latin typeface="Arial"/>
                <a:cs typeface="Arial"/>
              </a:rPr>
              <a:t>+ PRESENT</a:t>
            </a:r>
          </a:p>
        </p:txBody>
      </p:sp>
    </p:spTree>
    <p:extLst>
      <p:ext uri="{BB962C8B-B14F-4D97-AF65-F5344CB8AC3E}">
        <p14:creationId xmlns:p14="http://schemas.microsoft.com/office/powerpoint/2010/main" val="427960112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Kernel/User Mode Switching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05001"/>
            <a:ext cx="8229600" cy="4116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 machine starts in K mode</a:t>
            </a:r>
          </a:p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K-&gt;U: using </a:t>
            </a:r>
            <a:r>
              <a:rPr lang="en-US" altLang="zh-CN" sz="2400" b="1" dirty="0" err="1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iret</a:t>
            </a:r>
            <a:endParaRPr lang="en-US" altLang="zh-CN" sz="24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U-&gt;K:</a:t>
            </a: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Hardware, e.g., clock interrupt, Network/Disk interrupt</a:t>
            </a: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Software, e.g., exception, System call (e.g., </a:t>
            </a:r>
            <a:r>
              <a:rPr lang="en-US" altLang="zh-CN" sz="2400" b="1" dirty="0" err="1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en-US" altLang="zh-CN" sz="24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0x80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Other new instructions:</a:t>
            </a: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Intel: </a:t>
            </a:r>
            <a:r>
              <a:rPr lang="en-US" altLang="zh-CN" sz="2400" b="1" dirty="0" err="1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sysenter</a:t>
            </a:r>
            <a:r>
              <a:rPr lang="en-US" altLang="zh-CN" sz="24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2400" b="1" dirty="0" err="1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sysexit</a:t>
            </a:r>
            <a:endParaRPr lang="en-US" altLang="zh-CN" sz="24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AMD: </a:t>
            </a:r>
            <a:r>
              <a:rPr lang="en-US" altLang="zh-CN" sz="2400" b="1" dirty="0" err="1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syscall</a:t>
            </a:r>
            <a:r>
              <a:rPr lang="en-US" altLang="zh-CN" sz="24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2400" b="1" dirty="0" err="1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sysret</a:t>
            </a:r>
            <a:endParaRPr lang="en-US" altLang="zh-CN" sz="24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0297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System Call: Library Stubs in User Mode</a:t>
            </a:r>
            <a:endParaRPr kumimoji="1"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5" name="Rectangle 2051"/>
          <p:cNvSpPr txBox="1">
            <a:spLocks noChangeArrowheads="1"/>
          </p:cNvSpPr>
          <p:nvPr/>
        </p:nvSpPr>
        <p:spPr>
          <a:xfrm>
            <a:off x="323528" y="1808820"/>
            <a:ext cx="5608240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b="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Use read( </a:t>
            </a:r>
            <a:r>
              <a:rPr lang="en-US" altLang="zh-CN" sz="2400" b="0" dirty="0" err="1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fd</a:t>
            </a:r>
            <a:r>
              <a:rPr lang="en-US" altLang="zh-CN" sz="2400" b="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, </a:t>
            </a:r>
            <a:r>
              <a:rPr lang="en-US" altLang="zh-CN" sz="2400" b="0" dirty="0" err="1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buf</a:t>
            </a:r>
            <a:r>
              <a:rPr lang="en-US" altLang="zh-CN" sz="2400" b="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, size) as an example:</a:t>
            </a:r>
            <a:endParaRPr lang="zh-CN" altLang="en-US" sz="2400" b="0" dirty="0">
              <a:latin typeface="Arial" panose="020B0604020202020204" pitchFamily="34" charset="0"/>
              <a:ea typeface="Myriad Pro Light" charset="0"/>
              <a:cs typeface="Arial" panose="020B0604020202020204" pitchFamily="34" charset="0"/>
            </a:endParaRPr>
          </a:p>
          <a:p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charset="0"/>
              <a:buNone/>
            </a:pP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int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 read( 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int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fd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, char * 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buf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, 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int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 size)</a:t>
            </a:r>
          </a:p>
          <a:p>
            <a:pPr lvl="1">
              <a:buFont typeface="Wingdings" charset="0"/>
              <a:buNone/>
            </a:pP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{</a:t>
            </a:r>
          </a:p>
          <a:p>
            <a:pPr lvl="1">
              <a:buFont typeface="Wingdings" charset="0"/>
              <a:buNone/>
            </a:pP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	move 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fd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, 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buf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, size to R</a:t>
            </a:r>
            <a:r>
              <a:rPr lang="en-US" altLang="zh-CN" sz="1800" baseline="-250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1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, R</a:t>
            </a:r>
            <a:r>
              <a:rPr lang="en-US" altLang="zh-CN" sz="1800" baseline="-250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2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, R</a:t>
            </a:r>
            <a:r>
              <a:rPr lang="en-US" altLang="zh-CN" sz="1800" baseline="-250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3</a:t>
            </a:r>
            <a:endParaRPr lang="en-US" altLang="zh-CN" sz="1800" dirty="0">
              <a:latin typeface="Arial" panose="020B0604020202020204" pitchFamily="34" charset="0"/>
              <a:ea typeface="Consolas" charset="0"/>
              <a:cs typeface="Arial" panose="020B0604020202020204" pitchFamily="34" charset="0"/>
            </a:endParaRPr>
          </a:p>
          <a:p>
            <a:pPr lvl="1">
              <a:buFont typeface="Wingdings" charset="0"/>
              <a:buNone/>
            </a:pP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	move READ to R</a:t>
            </a:r>
            <a:r>
              <a:rPr lang="en-US" altLang="zh-CN" sz="1800" baseline="-250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0</a:t>
            </a:r>
            <a:endParaRPr lang="en-US" altLang="zh-CN" sz="1800" dirty="0">
              <a:latin typeface="Arial" panose="020B0604020202020204" pitchFamily="34" charset="0"/>
              <a:ea typeface="Consolas" charset="0"/>
              <a:cs typeface="Arial" panose="020B0604020202020204" pitchFamily="34" charset="0"/>
            </a:endParaRPr>
          </a:p>
          <a:p>
            <a:pPr lvl="1">
              <a:buFont typeface="Wingdings" charset="0"/>
              <a:buNone/>
            </a:pP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	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int</a:t>
            </a: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 $0x80 </a:t>
            </a:r>
          </a:p>
          <a:p>
            <a:pPr lvl="1">
              <a:buFont typeface="Wingdings" charset="0"/>
              <a:buNone/>
            </a:pP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	move result to </a:t>
            </a:r>
            <a:r>
              <a:rPr lang="en-US" altLang="zh-CN" sz="18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R</a:t>
            </a:r>
            <a:r>
              <a:rPr lang="en-US" altLang="zh-CN" sz="1800" baseline="-25000" dirty="0" err="1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result</a:t>
            </a:r>
            <a:endParaRPr lang="en-US" altLang="zh-CN" sz="1800" dirty="0">
              <a:latin typeface="Arial" panose="020B0604020202020204" pitchFamily="34" charset="0"/>
              <a:ea typeface="Consolas" charset="0"/>
              <a:cs typeface="Arial" panose="020B0604020202020204" pitchFamily="34" charset="0"/>
            </a:endParaRPr>
          </a:p>
          <a:p>
            <a:pPr lvl="1">
              <a:buFont typeface="Wingdings" charset="0"/>
              <a:buNone/>
            </a:pPr>
            <a:r>
              <a:rPr lang="en-US" altLang="zh-CN" sz="1800" dirty="0">
                <a:latin typeface="Arial" panose="020B0604020202020204" pitchFamily="34" charset="0"/>
                <a:ea typeface="Consolas" charset="0"/>
                <a:cs typeface="Arial" panose="020B0604020202020204" pitchFamily="34" charset="0"/>
              </a:rPr>
              <a:t>}</a:t>
            </a:r>
          </a:p>
          <a:p>
            <a:pPr lvl="1">
              <a:buFont typeface="Wingdings" charset="0"/>
              <a:buNone/>
            </a:pP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054"/>
          <p:cNvSpPr>
            <a:spLocks noChangeArrowheads="1"/>
          </p:cNvSpPr>
          <p:nvPr/>
        </p:nvSpPr>
        <p:spPr bwMode="auto">
          <a:xfrm>
            <a:off x="6160368" y="1999320"/>
            <a:ext cx="838200" cy="1206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 dirty="0">
                <a:latin typeface="DengXian" charset="0"/>
                <a:ea typeface="DengXian" charset="0"/>
                <a:cs typeface="DengXian" charset="0"/>
              </a:rPr>
              <a:t>User</a:t>
            </a:r>
          </a:p>
          <a:p>
            <a:pPr algn="ctr" eaLnBrk="0" hangingPunct="0"/>
            <a:r>
              <a:rPr lang="en-US" altLang="zh-CN" sz="1800" dirty="0">
                <a:latin typeface="DengXian" charset="0"/>
                <a:ea typeface="DengXian" charset="0"/>
                <a:cs typeface="DengXian" charset="0"/>
              </a:rPr>
              <a:t>stack</a:t>
            </a:r>
          </a:p>
        </p:txBody>
      </p:sp>
      <p:sp>
        <p:nvSpPr>
          <p:cNvPr id="7" name="Rectangle 2055"/>
          <p:cNvSpPr>
            <a:spLocks noChangeArrowheads="1"/>
          </p:cNvSpPr>
          <p:nvPr/>
        </p:nvSpPr>
        <p:spPr bwMode="auto">
          <a:xfrm>
            <a:off x="7150968" y="2888320"/>
            <a:ext cx="1219200" cy="317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Registers</a:t>
            </a:r>
          </a:p>
        </p:txBody>
      </p:sp>
      <p:sp>
        <p:nvSpPr>
          <p:cNvPr id="8" name="Rectangle 2056"/>
          <p:cNvSpPr>
            <a:spLocks noChangeArrowheads="1"/>
          </p:cNvSpPr>
          <p:nvPr/>
        </p:nvSpPr>
        <p:spPr bwMode="auto">
          <a:xfrm>
            <a:off x="7150968" y="1999320"/>
            <a:ext cx="1219200" cy="825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User</a:t>
            </a:r>
          </a:p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memory</a:t>
            </a:r>
          </a:p>
        </p:txBody>
      </p:sp>
      <p:sp>
        <p:nvSpPr>
          <p:cNvPr id="9" name="Rectangle 2057"/>
          <p:cNvSpPr>
            <a:spLocks noChangeArrowheads="1"/>
          </p:cNvSpPr>
          <p:nvPr/>
        </p:nvSpPr>
        <p:spPr bwMode="auto">
          <a:xfrm>
            <a:off x="6084168" y="3332820"/>
            <a:ext cx="2438400" cy="635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Rectangle 2058"/>
          <p:cNvSpPr>
            <a:spLocks noChangeArrowheads="1"/>
          </p:cNvSpPr>
          <p:nvPr/>
        </p:nvSpPr>
        <p:spPr bwMode="auto">
          <a:xfrm>
            <a:off x="6160368" y="3523320"/>
            <a:ext cx="838200" cy="139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Kernel</a:t>
            </a:r>
          </a:p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stack</a:t>
            </a:r>
          </a:p>
        </p:txBody>
      </p:sp>
      <p:sp>
        <p:nvSpPr>
          <p:cNvPr id="11" name="Rectangle 2059"/>
          <p:cNvSpPr>
            <a:spLocks noChangeArrowheads="1"/>
          </p:cNvSpPr>
          <p:nvPr/>
        </p:nvSpPr>
        <p:spPr bwMode="auto">
          <a:xfrm>
            <a:off x="7150968" y="352332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Registers</a:t>
            </a:r>
          </a:p>
        </p:txBody>
      </p:sp>
      <p:sp>
        <p:nvSpPr>
          <p:cNvPr id="12" name="Rectangle 2060"/>
          <p:cNvSpPr>
            <a:spLocks noChangeArrowheads="1"/>
          </p:cNvSpPr>
          <p:nvPr/>
        </p:nvSpPr>
        <p:spPr bwMode="auto">
          <a:xfrm>
            <a:off x="7150968" y="3967820"/>
            <a:ext cx="1219200" cy="952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Kernel</a:t>
            </a:r>
          </a:p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memory</a:t>
            </a:r>
          </a:p>
        </p:txBody>
      </p:sp>
      <p:sp>
        <p:nvSpPr>
          <p:cNvPr id="13" name="AutoShape 2061"/>
          <p:cNvSpPr>
            <a:spLocks noChangeArrowheads="1"/>
          </p:cNvSpPr>
          <p:nvPr/>
        </p:nvSpPr>
        <p:spPr bwMode="auto">
          <a:xfrm>
            <a:off x="3912096" y="3747120"/>
            <a:ext cx="1524000" cy="762000"/>
          </a:xfrm>
          <a:prstGeom prst="wedgeRoundRectCallout">
            <a:avLst>
              <a:gd name="adj1" fmla="val -150523"/>
              <a:gd name="adj2" fmla="val 1704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/>
            <a:r>
              <a:rPr lang="en-US" altLang="zh-CN" sz="1600" dirty="0"/>
              <a:t>Linux: 0x80</a:t>
            </a:r>
          </a:p>
          <a:p>
            <a:pPr algn="ctr" eaLnBrk="0" hangingPunct="0"/>
            <a:r>
              <a:rPr lang="en-US" altLang="zh-CN" sz="1600" dirty="0"/>
              <a:t>NT: 0x2E</a:t>
            </a:r>
          </a:p>
        </p:txBody>
      </p:sp>
    </p:spTree>
    <p:extLst>
      <p:ext uri="{BB962C8B-B14F-4D97-AF65-F5344CB8AC3E}">
        <p14:creationId xmlns:p14="http://schemas.microsoft.com/office/powerpoint/2010/main" val="40263716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System Call: Library Stubs in User Mode</a:t>
            </a:r>
            <a:endParaRPr kumimoji="1"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6" name="Rectangle 2054"/>
          <p:cNvSpPr>
            <a:spLocks noChangeArrowheads="1"/>
          </p:cNvSpPr>
          <p:nvPr/>
        </p:nvSpPr>
        <p:spPr bwMode="auto">
          <a:xfrm>
            <a:off x="6160368" y="1999320"/>
            <a:ext cx="838200" cy="1206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 dirty="0">
                <a:latin typeface="DengXian" charset="0"/>
                <a:ea typeface="DengXian" charset="0"/>
                <a:cs typeface="DengXian" charset="0"/>
              </a:rPr>
              <a:t>User</a:t>
            </a:r>
          </a:p>
          <a:p>
            <a:pPr algn="ctr" eaLnBrk="0" hangingPunct="0"/>
            <a:r>
              <a:rPr lang="en-US" altLang="zh-CN" sz="1800" dirty="0">
                <a:latin typeface="DengXian" charset="0"/>
                <a:ea typeface="DengXian" charset="0"/>
                <a:cs typeface="DengXian" charset="0"/>
              </a:rPr>
              <a:t>stack</a:t>
            </a:r>
          </a:p>
        </p:txBody>
      </p:sp>
      <p:sp>
        <p:nvSpPr>
          <p:cNvPr id="7" name="Rectangle 2055"/>
          <p:cNvSpPr>
            <a:spLocks noChangeArrowheads="1"/>
          </p:cNvSpPr>
          <p:nvPr/>
        </p:nvSpPr>
        <p:spPr bwMode="auto">
          <a:xfrm>
            <a:off x="7150968" y="2888320"/>
            <a:ext cx="1219200" cy="317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Registers</a:t>
            </a:r>
          </a:p>
        </p:txBody>
      </p:sp>
      <p:sp>
        <p:nvSpPr>
          <p:cNvPr id="8" name="Rectangle 2056"/>
          <p:cNvSpPr>
            <a:spLocks noChangeArrowheads="1"/>
          </p:cNvSpPr>
          <p:nvPr/>
        </p:nvSpPr>
        <p:spPr bwMode="auto">
          <a:xfrm>
            <a:off x="7150968" y="1999320"/>
            <a:ext cx="1219200" cy="825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User</a:t>
            </a:r>
          </a:p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memory</a:t>
            </a:r>
          </a:p>
        </p:txBody>
      </p:sp>
      <p:sp>
        <p:nvSpPr>
          <p:cNvPr id="9" name="Rectangle 2057"/>
          <p:cNvSpPr>
            <a:spLocks noChangeArrowheads="1"/>
          </p:cNvSpPr>
          <p:nvPr/>
        </p:nvSpPr>
        <p:spPr bwMode="auto">
          <a:xfrm>
            <a:off x="6084168" y="3332820"/>
            <a:ext cx="2438400" cy="63500"/>
          </a:xfrm>
          <a:prstGeom prst="rect">
            <a:avLst/>
          </a:prstGeom>
          <a:solidFill>
            <a:srgbClr val="99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Rectangle 2058"/>
          <p:cNvSpPr>
            <a:spLocks noChangeArrowheads="1"/>
          </p:cNvSpPr>
          <p:nvPr/>
        </p:nvSpPr>
        <p:spPr bwMode="auto">
          <a:xfrm>
            <a:off x="6160368" y="3523320"/>
            <a:ext cx="838200" cy="139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Kernel</a:t>
            </a:r>
          </a:p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stack</a:t>
            </a:r>
          </a:p>
        </p:txBody>
      </p:sp>
      <p:sp>
        <p:nvSpPr>
          <p:cNvPr id="11" name="Rectangle 2059"/>
          <p:cNvSpPr>
            <a:spLocks noChangeArrowheads="1"/>
          </p:cNvSpPr>
          <p:nvPr/>
        </p:nvSpPr>
        <p:spPr bwMode="auto">
          <a:xfrm>
            <a:off x="7150968" y="3523320"/>
            <a:ext cx="1219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Registers</a:t>
            </a:r>
          </a:p>
        </p:txBody>
      </p:sp>
      <p:sp>
        <p:nvSpPr>
          <p:cNvPr id="12" name="Rectangle 2060"/>
          <p:cNvSpPr>
            <a:spLocks noChangeArrowheads="1"/>
          </p:cNvSpPr>
          <p:nvPr/>
        </p:nvSpPr>
        <p:spPr bwMode="auto">
          <a:xfrm>
            <a:off x="7150968" y="3967820"/>
            <a:ext cx="1219200" cy="952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Kernel</a:t>
            </a:r>
          </a:p>
          <a:p>
            <a:pPr algn="ctr" eaLnBrk="0" hangingPunct="0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memory</a:t>
            </a:r>
          </a:p>
        </p:txBody>
      </p:sp>
      <p:sp>
        <p:nvSpPr>
          <p:cNvPr id="14" name="Rectangle 2051">
            <a:extLst>
              <a:ext uri="{FF2B5EF4-FFF2-40B4-BE49-F238E27FC236}">
                <a16:creationId xmlns:a16="http://schemas.microsoft.com/office/drawing/2014/main" id="{476C685F-FC61-A644-9605-84953DEB8139}"/>
              </a:ext>
            </a:extLst>
          </p:cNvPr>
          <p:cNvSpPr txBox="1">
            <a:spLocks noChangeArrowheads="1"/>
          </p:cNvSpPr>
          <p:nvPr/>
        </p:nvSpPr>
        <p:spPr>
          <a:xfrm>
            <a:off x="35496" y="1826822"/>
            <a:ext cx="5400600" cy="37739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b="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Assume passing parameters in registers</a:t>
            </a:r>
            <a:endParaRPr lang="zh-CN" altLang="en-US" sz="2400" b="0" dirty="0">
              <a:latin typeface="Arial" panose="020B0604020202020204" pitchFamily="34" charset="0"/>
              <a:ea typeface="Myriad Pro Light" charset="0"/>
              <a:cs typeface="Arial" panose="020B0604020202020204" pitchFamily="34" charset="0"/>
            </a:endParaRPr>
          </a:p>
          <a:p>
            <a:endParaRPr lang="en-US" altLang="zh-CN" sz="2400" b="0" dirty="0">
              <a:latin typeface="Arial" panose="020B0604020202020204" pitchFamily="34" charset="0"/>
              <a:ea typeface="Myriad Pro Light" charset="0"/>
              <a:cs typeface="Arial" panose="020B0604020202020204" pitchFamily="34" charset="0"/>
            </a:endParaRPr>
          </a:p>
          <a:p>
            <a:pPr lvl="1">
              <a:buFont typeface="Wingdings" charset="0"/>
              <a:buNone/>
            </a:pPr>
            <a:r>
              <a:rPr lang="en-US" altLang="zh-CN" sz="2000" dirty="0" err="1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EntryPoint</a:t>
            </a: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: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	switch to kernel stack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	save context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	check R</a:t>
            </a:r>
            <a:r>
              <a:rPr lang="en-US" altLang="zh-CN" sz="2000" baseline="-25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0</a:t>
            </a:r>
          </a:p>
          <a:p>
            <a:pPr lvl="1">
              <a:buFont typeface="Wingdings" charset="0"/>
              <a:buNone/>
            </a:pPr>
            <a:r>
              <a:rPr lang="en-US" altLang="zh-CN" sz="2000" baseline="-25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	</a:t>
            </a: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call the real code pointed by R</a:t>
            </a:r>
            <a:r>
              <a:rPr lang="en-US" altLang="zh-CN" sz="2000" baseline="-25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0</a:t>
            </a: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 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	restore context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	switch to user stack</a:t>
            </a:r>
          </a:p>
          <a:p>
            <a:pPr lvl="1">
              <a:buFont typeface="Wingdings" charset="0"/>
              <a:buNone/>
            </a:pP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	</a:t>
            </a:r>
            <a:r>
              <a:rPr lang="en-US" altLang="zh-CN" sz="2000" dirty="0" err="1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iret</a:t>
            </a:r>
            <a:r>
              <a:rPr lang="en-US" altLang="zh-CN" sz="2000" dirty="0">
                <a:latin typeface="Arial" panose="020B0604020202020204" pitchFamily="34" charset="0"/>
                <a:ea typeface="Myriad Pro Light" charset="0"/>
                <a:cs typeface="Arial" panose="020B0604020202020204" pitchFamily="34" charset="0"/>
              </a:rPr>
              <a:t> (change to user mode and 	return)</a:t>
            </a:r>
          </a:p>
          <a:p>
            <a:pPr lvl="1">
              <a:buFont typeface="Wingdings" charset="0"/>
              <a:buNone/>
            </a:pPr>
            <a:endParaRPr lang="zh-CN" altLang="en-US" sz="2000" dirty="0">
              <a:latin typeface="Arial" panose="020B0604020202020204" pitchFamily="34" charset="0"/>
              <a:ea typeface="Myriad Pro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8369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8DCF8-AFFD-ED47-BBB7-61A6A4B1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F3A59-AF48-8C4D-8C8B-3C25765D3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Enforce modularity in single machine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Virtualization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Design VM system from scratch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Domain-based VM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Paging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095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12668</TotalTime>
  <Pages>0</Pages>
  <Words>2089</Words>
  <Characters>0</Characters>
  <Application>Microsoft Macintosh PowerPoint</Application>
  <PresentationFormat>On-screen Show (4:3)</PresentationFormat>
  <Lines>0</Lines>
  <Paragraphs>924</Paragraphs>
  <Slides>67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9" baseType="lpstr">
      <vt:lpstr>DengXian</vt:lpstr>
      <vt:lpstr>ＭＳ Ｐゴシック</vt:lpstr>
      <vt:lpstr>Myriad Pro Light</vt:lpstr>
      <vt:lpstr>宋体</vt:lpstr>
      <vt:lpstr>ヒラギノ角ゴ ProN W3</vt:lpstr>
      <vt:lpstr>Arial</vt:lpstr>
      <vt:lpstr>Calibri</vt:lpstr>
      <vt:lpstr>Consolas</vt:lpstr>
      <vt:lpstr>Gill Sans</vt:lpstr>
      <vt:lpstr>Wingdings</vt:lpstr>
      <vt:lpstr>Wingdings 2</vt:lpstr>
      <vt:lpstr>Office Theme</vt:lpstr>
      <vt:lpstr>PowerPoint Presentation</vt:lpstr>
      <vt:lpstr>Why CSE ?</vt:lpstr>
      <vt:lpstr>Why CSE ?</vt:lpstr>
      <vt:lpstr>Why CSE ?</vt:lpstr>
      <vt:lpstr>Why CSE ?</vt:lpstr>
      <vt:lpstr>One of The Major Challenges</vt:lpstr>
      <vt:lpstr>Coping With Complexity</vt:lpstr>
      <vt:lpstr>Coping With Complexity</vt:lpstr>
      <vt:lpstr>Coping With Complexity</vt:lpstr>
      <vt:lpstr>Coping With Complexity</vt:lpstr>
      <vt:lpstr>PowerPoint Presentation</vt:lpstr>
      <vt:lpstr>Enforce Modularity in Single Machine?</vt:lpstr>
      <vt:lpstr>Enforce Modularity in Single Machine?</vt:lpstr>
      <vt:lpstr>Enforce Modularity in Single Machine?</vt:lpstr>
      <vt:lpstr>Virtualization</vt:lpstr>
      <vt:lpstr>Multiplexing</vt:lpstr>
      <vt:lpstr>Multiplexing</vt:lpstr>
      <vt:lpstr>Multiplexing</vt:lpstr>
      <vt:lpstr>Aggregation</vt:lpstr>
      <vt:lpstr>Aggregation</vt:lpstr>
      <vt:lpstr>Aggregation</vt:lpstr>
      <vt:lpstr>Emulation</vt:lpstr>
      <vt:lpstr>Emulation</vt:lpstr>
      <vt:lpstr>Emulation</vt:lpstr>
      <vt:lpstr>Examples</vt:lpstr>
      <vt:lpstr>Examples</vt:lpstr>
      <vt:lpstr>Examples</vt:lpstr>
      <vt:lpstr>Design Virtual Memory From Scratch</vt:lpstr>
      <vt:lpstr>Intuitive Design</vt:lpstr>
      <vt:lpstr>Intuitive Design</vt:lpstr>
      <vt:lpstr>PowerPoint Presentation</vt:lpstr>
      <vt:lpstr>Domain Register</vt:lpstr>
      <vt:lpstr>PowerPoint Presentation</vt:lpstr>
      <vt:lpstr>Memory Manager</vt:lpstr>
      <vt:lpstr>PowerPoint Presentation</vt:lpstr>
      <vt:lpstr>Multiple Domains</vt:lpstr>
      <vt:lpstr>Multiple Domains</vt:lpstr>
      <vt:lpstr>Multiple Domains</vt:lpstr>
      <vt:lpstr>PowerPoint Presentation</vt:lpstr>
      <vt:lpstr>Kernel</vt:lpstr>
      <vt:lpstr>PowerPoint Presentation</vt:lpstr>
      <vt:lpstr>Kernel</vt:lpstr>
      <vt:lpstr>Kernel</vt:lpstr>
      <vt:lpstr>Kernel</vt:lpstr>
      <vt:lpstr>PowerPoint Presentation</vt:lpstr>
      <vt:lpstr>Mode Switch</vt:lpstr>
      <vt:lpstr>Mode Switch</vt:lpstr>
      <vt:lpstr>Mode Switch</vt:lpstr>
      <vt:lpstr>Mode Switch</vt:lpstr>
      <vt:lpstr>Mode Switch</vt:lpstr>
      <vt:lpstr>Mode Switch</vt:lpstr>
      <vt:lpstr>Mode Switch</vt:lpstr>
      <vt:lpstr>PowerPoint Presentation</vt:lpstr>
      <vt:lpstr>Issues of Domain Based Virtual Memory</vt:lpstr>
      <vt:lpstr>Virtual Addressing</vt:lpstr>
      <vt:lpstr>Virtual Addressing</vt:lpstr>
      <vt:lpstr>Virtual Addressing</vt:lpstr>
      <vt:lpstr>Virtual Addressing</vt:lpstr>
      <vt:lpstr>Paging</vt:lpstr>
      <vt:lpstr>Paging</vt:lpstr>
      <vt:lpstr>Paging</vt:lpstr>
      <vt:lpstr>Multi-level Page Table</vt:lpstr>
      <vt:lpstr>Multi-level Page Table</vt:lpstr>
      <vt:lpstr>Kernel/User Mode Switching</vt:lpstr>
      <vt:lpstr>System Call: Library Stubs in User Mode</vt:lpstr>
      <vt:lpstr>System Call: Library Stubs in User Mode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 1st Lecture, Jan. 12th</dc:title>
  <dc:subject/>
  <dc:creator>Markus Pueschel</dc:creator>
  <cp:keywords/>
  <dc:description>Redesign of slides created by Randal E. Bryant and David R. O'Hallaron</dc:description>
  <cp:lastModifiedBy>wang zhaoguo</cp:lastModifiedBy>
  <cp:revision>1246</cp:revision>
  <cp:lastPrinted>2011-01-24T20:25:53Z</cp:lastPrinted>
  <dcterms:created xsi:type="dcterms:W3CDTF">2012-01-21T17:24:01Z</dcterms:created>
  <dcterms:modified xsi:type="dcterms:W3CDTF">2018-10-12T03:00:54Z</dcterms:modified>
</cp:coreProperties>
</file>