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9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2" r:id="rId20"/>
    <p:sldId id="283" r:id="rId21"/>
    <p:sldId id="284" r:id="rId22"/>
    <p:sldId id="286" r:id="rId23"/>
    <p:sldId id="285" r:id="rId24"/>
    <p:sldId id="287" r:id="rId25"/>
    <p:sldId id="288" r:id="rId26"/>
    <p:sldId id="297" r:id="rId27"/>
    <p:sldId id="298" r:id="rId28"/>
    <p:sldId id="299" r:id="rId29"/>
    <p:sldId id="300" r:id="rId30"/>
    <p:sldId id="301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8" autoAdjust="0"/>
    <p:restoredTop sz="83173" autoAdjust="0"/>
  </p:normalViewPr>
  <p:slideViewPr>
    <p:cSldViewPr>
      <p:cViewPr varScale="1">
        <p:scale>
          <a:sx n="125" d="100"/>
          <a:sy n="125" d="100"/>
        </p:scale>
        <p:origin x="1280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2018/10/12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Imagine that the buffer has zero elements in it.  Program 1 has a</a:t>
            </a:r>
          </a:p>
          <a:p>
            <a:r>
              <a:rPr kumimoji="1" lang="en-US" altLang="zh-CN" dirty="0"/>
              <a:t>message to send.  The if condition evaluates to True, and Program 1</a:t>
            </a:r>
          </a:p>
          <a:p>
            <a:r>
              <a:rPr kumimoji="1" lang="en-US" altLang="zh-CN" dirty="0"/>
              <a:t>increments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.  However, at the same time, Program 2 is trying to</a:t>
            </a:r>
          </a:p>
          <a:p>
            <a:r>
              <a:rPr kumimoji="1" lang="en-US" altLang="zh-CN" dirty="0"/>
              <a:t>read.  Program 2's if-statement will also evaluate to true: right now,</a:t>
            </a:r>
          </a:p>
          <a:p>
            <a:r>
              <a:rPr kumimoji="1" lang="en-US" altLang="zh-CN" dirty="0" err="1"/>
              <a:t>bb.out</a:t>
            </a:r>
            <a:r>
              <a:rPr kumimoji="1" lang="en-US" altLang="zh-CN" dirty="0"/>
              <a:t> = 0 and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= 1.  So Program 2 will try to read a message</a:t>
            </a:r>
          </a:p>
          <a:p>
            <a:r>
              <a:rPr kumimoji="1" lang="en-US" altLang="zh-CN" dirty="0"/>
              <a:t>from the buffer, but none has been written yet.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631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2. if</a:t>
            </a:r>
            <a:r>
              <a:rPr kumimoji="1" lang="en-US" altLang="zh-CN" baseline="0" dirty="0"/>
              <a:t> not, busy wait will just cost all CPU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63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944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 correct. Concurrent senders will both think they can write.</a:t>
            </a:r>
          </a:p>
          <a:p>
            <a:r>
              <a:rPr kumimoji="1" lang="en-US" altLang="zh-CN" dirty="0"/>
              <a:t>One will get the lock and write, and then the other will get the lock,</a:t>
            </a:r>
          </a:p>
          <a:p>
            <a:r>
              <a:rPr kumimoji="1" lang="en-US" altLang="zh-CN" dirty="0"/>
              <a:t>but it might be that the first sender filled up the buffer (so that</a:t>
            </a:r>
          </a:p>
          <a:p>
            <a:r>
              <a:rPr kumimoji="1" lang="en-US" altLang="zh-CN" dirty="0"/>
              <a:t>the second shouldn't actually be writing).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143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you handle this in Lab-1?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43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Bounded Buffer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Lock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Virtualizing the communication link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Virtualization: C/S on a Single Machine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7504" y="1326168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in order to enforce modularity + build an effective operating system</a:t>
            </a:r>
            <a:endParaRPr lang="zh-CN" altLang="en-US" sz="2000" b="1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2118836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shouldn’t be able to refer to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(and corrupt) each others’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3219281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communicate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" y="4319726"/>
            <a:ext cx="4546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share a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CPU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without one program halting the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progress of the other</a:t>
            </a:r>
            <a:endParaRPr lang="zh-CN" altLang="en-US" sz="20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2251819"/>
            <a:ext cx="2602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Virtual memory</a:t>
            </a:r>
            <a:endParaRPr lang="zh-CN" altLang="en-US" sz="2000" dirty="0">
              <a:solidFill>
                <a:srgbClr val="0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286645"/>
            <a:ext cx="2602186" cy="10156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Bounded buffer 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(virtualize communication links)</a:t>
            </a:r>
          </a:p>
        </p:txBody>
      </p:sp>
      <p:sp>
        <p:nvSpPr>
          <p:cNvPr id="10" name="矩形 9"/>
          <p:cNvSpPr/>
          <p:nvPr/>
        </p:nvSpPr>
        <p:spPr>
          <a:xfrm>
            <a:off x="6084168" y="4546783"/>
            <a:ext cx="26021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Assume one program per CPU (for today)</a:t>
            </a:r>
            <a:endParaRPr lang="zh-CN" altLang="en-US" sz="2000" dirty="0"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350247"/>
            <a:ext cx="809625" cy="390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599215"/>
            <a:ext cx="809625" cy="3905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767018"/>
            <a:ext cx="809625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link: bounded buffer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Virtual Communication Links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4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2481684" y="3359382"/>
            <a:ext cx="3746500" cy="911489"/>
          </a:xfrm>
          <a:custGeom>
            <a:avLst/>
            <a:gdLst>
              <a:gd name="connsiteX0" fmla="*/ 12700 w 2844800"/>
              <a:gd name="connsiteY0" fmla="*/ 12700 h 787400"/>
              <a:gd name="connsiteX1" fmla="*/ 12700 w 2844800"/>
              <a:gd name="connsiteY1" fmla="*/ 774700 h 787400"/>
              <a:gd name="connsiteX2" fmla="*/ 2832100 w 2844800"/>
              <a:gd name="connsiteY2" fmla="*/ 774700 h 787400"/>
              <a:gd name="connsiteX3" fmla="*/ 2832100 w 2844800"/>
              <a:gd name="connsiteY3" fmla="*/ 12700 h 787400"/>
              <a:gd name="connsiteX4" fmla="*/ 12700 w 2844800"/>
              <a:gd name="connsiteY4" fmla="*/ 12700 h 787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44800" h="787400">
                <a:moveTo>
                  <a:pt x="12700" y="12700"/>
                </a:moveTo>
                <a:lnTo>
                  <a:pt x="12700" y="774700"/>
                </a:lnTo>
                <a:lnTo>
                  <a:pt x="2832100" y="774700"/>
                </a:lnTo>
                <a:lnTo>
                  <a:pt x="2832100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2400"/>
              </a:lnSpc>
              <a:tabLst>
                <a:tab pos="139700" algn="l"/>
                <a:tab pos="190500" algn="l"/>
              </a:tabLst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OS</a:t>
            </a:r>
          </a:p>
        </p:txBody>
      </p:sp>
      <p:sp>
        <p:nvSpPr>
          <p:cNvPr id="6" name="Freeform 3"/>
          <p:cNvSpPr/>
          <p:nvPr/>
        </p:nvSpPr>
        <p:spPr>
          <a:xfrm>
            <a:off x="3184947" y="1417340"/>
            <a:ext cx="908050" cy="1791229"/>
          </a:xfrm>
          <a:custGeom>
            <a:avLst/>
            <a:gdLst>
              <a:gd name="connsiteX0" fmla="*/ 12700 w 690626"/>
              <a:gd name="connsiteY0" fmla="*/ 12700 h 1546352"/>
              <a:gd name="connsiteX1" fmla="*/ 12700 w 690626"/>
              <a:gd name="connsiteY1" fmla="*/ 1533652 h 1546352"/>
              <a:gd name="connsiteX2" fmla="*/ 677926 w 690626"/>
              <a:gd name="connsiteY2" fmla="*/ 1533652 h 1546352"/>
              <a:gd name="connsiteX3" fmla="*/ 677926 w 690626"/>
              <a:gd name="connsiteY3" fmla="*/ 12700 h 1546352"/>
              <a:gd name="connsiteX4" fmla="*/ 12700 w 690626"/>
              <a:gd name="connsiteY4" fmla="*/ 12700 h 1546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0626" h="1546352">
                <a:moveTo>
                  <a:pt x="12700" y="12700"/>
                </a:moveTo>
                <a:lnTo>
                  <a:pt x="12700" y="1533652"/>
                </a:lnTo>
                <a:lnTo>
                  <a:pt x="677926" y="1533652"/>
                </a:lnTo>
                <a:lnTo>
                  <a:pt x="677926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4989934" y="1417340"/>
            <a:ext cx="909638" cy="1791229"/>
          </a:xfrm>
          <a:custGeom>
            <a:avLst/>
            <a:gdLst>
              <a:gd name="connsiteX0" fmla="*/ 12700 w 690626"/>
              <a:gd name="connsiteY0" fmla="*/ 12700 h 1546352"/>
              <a:gd name="connsiteX1" fmla="*/ 12700 w 690626"/>
              <a:gd name="connsiteY1" fmla="*/ 1533652 h 1546352"/>
              <a:gd name="connsiteX2" fmla="*/ 677926 w 690626"/>
              <a:gd name="connsiteY2" fmla="*/ 1533652 h 1546352"/>
              <a:gd name="connsiteX3" fmla="*/ 677926 w 690626"/>
              <a:gd name="connsiteY3" fmla="*/ 12700 h 1546352"/>
              <a:gd name="connsiteX4" fmla="*/ 12700 w 690626"/>
              <a:gd name="connsiteY4" fmla="*/ 12700 h 15463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0626" h="1546352">
                <a:moveTo>
                  <a:pt x="12700" y="12700"/>
                </a:moveTo>
                <a:lnTo>
                  <a:pt x="12700" y="1533652"/>
                </a:lnTo>
                <a:lnTo>
                  <a:pt x="677926" y="1533652"/>
                </a:lnTo>
                <a:lnTo>
                  <a:pt x="677926" y="12700"/>
                </a:lnTo>
                <a:lnTo>
                  <a:pt x="12700" y="12700"/>
                </a:ln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3300835" y="3196662"/>
            <a:ext cx="703263" cy="882386"/>
          </a:xfrm>
          <a:custGeom>
            <a:avLst/>
            <a:gdLst>
              <a:gd name="connsiteX0" fmla="*/ 533400 w 533400"/>
              <a:gd name="connsiteY0" fmla="*/ 547878 h 762000"/>
              <a:gd name="connsiteX1" fmla="*/ 373380 w 533400"/>
              <a:gd name="connsiteY1" fmla="*/ 762000 h 762000"/>
              <a:gd name="connsiteX2" fmla="*/ 373380 w 533400"/>
              <a:gd name="connsiteY2" fmla="*/ 659129 h 762000"/>
              <a:gd name="connsiteX3" fmla="*/ 307085 w 533400"/>
              <a:gd name="connsiteY3" fmla="*/ 659129 h 762000"/>
              <a:gd name="connsiteX4" fmla="*/ 0 w 533400"/>
              <a:gd name="connsiteY4" fmla="*/ 332994 h 762000"/>
              <a:gd name="connsiteX5" fmla="*/ 0 w 533400"/>
              <a:gd name="connsiteY5" fmla="*/ 0 h 762000"/>
              <a:gd name="connsiteX6" fmla="*/ 160019 w 533400"/>
              <a:gd name="connsiteY6" fmla="*/ 0 h 762000"/>
              <a:gd name="connsiteX7" fmla="*/ 160019 w 533400"/>
              <a:gd name="connsiteY7" fmla="*/ 332994 h 762000"/>
              <a:gd name="connsiteX8" fmla="*/ 307085 w 533400"/>
              <a:gd name="connsiteY8" fmla="*/ 435864 h 762000"/>
              <a:gd name="connsiteX9" fmla="*/ 373380 w 533400"/>
              <a:gd name="connsiteY9" fmla="*/ 435864 h 762000"/>
              <a:gd name="connsiteX10" fmla="*/ 373380 w 533400"/>
              <a:gd name="connsiteY10" fmla="*/ 332994 h 762000"/>
              <a:gd name="connsiteX11" fmla="*/ 533400 w 533400"/>
              <a:gd name="connsiteY11" fmla="*/ 547878 h 762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533400" h="762000">
                <a:moveTo>
                  <a:pt x="533400" y="547878"/>
                </a:moveTo>
                <a:lnTo>
                  <a:pt x="373380" y="762000"/>
                </a:lnTo>
                <a:lnTo>
                  <a:pt x="373380" y="659129"/>
                </a:lnTo>
                <a:lnTo>
                  <a:pt x="307085" y="659129"/>
                </a:lnTo>
                <a:cubicBezTo>
                  <a:pt x="137159" y="659129"/>
                  <a:pt x="0" y="512826"/>
                  <a:pt x="0" y="332994"/>
                </a:cubicBezTo>
                <a:lnTo>
                  <a:pt x="0" y="0"/>
                </a:lnTo>
                <a:lnTo>
                  <a:pt x="160019" y="0"/>
                </a:lnTo>
                <a:lnTo>
                  <a:pt x="160019" y="332994"/>
                </a:lnTo>
                <a:cubicBezTo>
                  <a:pt x="160019" y="390144"/>
                  <a:pt x="225552" y="435864"/>
                  <a:pt x="307085" y="435864"/>
                </a:cubicBezTo>
                <a:lnTo>
                  <a:pt x="373380" y="435864"/>
                </a:lnTo>
                <a:lnTo>
                  <a:pt x="373380" y="332994"/>
                </a:lnTo>
                <a:lnTo>
                  <a:pt x="533400" y="547878"/>
                </a:lnTo>
              </a:path>
            </a:pathLst>
          </a:custGeom>
          <a:solidFill>
            <a:srgbClr val="C0C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3292898" y="3190048"/>
            <a:ext cx="719137" cy="896938"/>
          </a:xfrm>
          <a:custGeom>
            <a:avLst/>
            <a:gdLst>
              <a:gd name="connsiteX0" fmla="*/ 539750 w 546100"/>
              <a:gd name="connsiteY0" fmla="*/ 554228 h 774700"/>
              <a:gd name="connsiteX1" fmla="*/ 379730 w 546100"/>
              <a:gd name="connsiteY1" fmla="*/ 768350 h 774700"/>
              <a:gd name="connsiteX2" fmla="*/ 379730 w 546100"/>
              <a:gd name="connsiteY2" fmla="*/ 665479 h 774700"/>
              <a:gd name="connsiteX3" fmla="*/ 313435 w 546100"/>
              <a:gd name="connsiteY3" fmla="*/ 665479 h 774700"/>
              <a:gd name="connsiteX4" fmla="*/ 6350 w 546100"/>
              <a:gd name="connsiteY4" fmla="*/ 339344 h 774700"/>
              <a:gd name="connsiteX5" fmla="*/ 6350 w 546100"/>
              <a:gd name="connsiteY5" fmla="*/ 6350 h 774700"/>
              <a:gd name="connsiteX6" fmla="*/ 166369 w 546100"/>
              <a:gd name="connsiteY6" fmla="*/ 6350 h 774700"/>
              <a:gd name="connsiteX7" fmla="*/ 166369 w 546100"/>
              <a:gd name="connsiteY7" fmla="*/ 339344 h 774700"/>
              <a:gd name="connsiteX8" fmla="*/ 313435 w 546100"/>
              <a:gd name="connsiteY8" fmla="*/ 442214 h 774700"/>
              <a:gd name="connsiteX9" fmla="*/ 379730 w 546100"/>
              <a:gd name="connsiteY9" fmla="*/ 442214 h 774700"/>
              <a:gd name="connsiteX10" fmla="*/ 379730 w 546100"/>
              <a:gd name="connsiteY10" fmla="*/ 339344 h 774700"/>
              <a:gd name="connsiteX11" fmla="*/ 539750 w 546100"/>
              <a:gd name="connsiteY11" fmla="*/ 554228 h 774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546100" h="774700">
                <a:moveTo>
                  <a:pt x="539750" y="554228"/>
                </a:moveTo>
                <a:lnTo>
                  <a:pt x="379730" y="768350"/>
                </a:lnTo>
                <a:lnTo>
                  <a:pt x="379730" y="665479"/>
                </a:lnTo>
                <a:lnTo>
                  <a:pt x="313435" y="665479"/>
                </a:lnTo>
                <a:cubicBezTo>
                  <a:pt x="143509" y="665479"/>
                  <a:pt x="6350" y="519176"/>
                  <a:pt x="6350" y="339344"/>
                </a:cubicBezTo>
                <a:lnTo>
                  <a:pt x="6350" y="6350"/>
                </a:lnTo>
                <a:lnTo>
                  <a:pt x="166369" y="6350"/>
                </a:lnTo>
                <a:lnTo>
                  <a:pt x="166369" y="339344"/>
                </a:lnTo>
                <a:cubicBezTo>
                  <a:pt x="166369" y="396494"/>
                  <a:pt x="231902" y="442214"/>
                  <a:pt x="313435" y="442214"/>
                </a:cubicBezTo>
                <a:lnTo>
                  <a:pt x="379730" y="442214"/>
                </a:lnTo>
                <a:lnTo>
                  <a:pt x="379730" y="339344"/>
                </a:lnTo>
                <a:lnTo>
                  <a:pt x="539750" y="55422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3994573" y="3719215"/>
            <a:ext cx="319087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296197" y="3719215"/>
            <a:ext cx="317500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4597822" y="3719215"/>
            <a:ext cx="317500" cy="191823"/>
          </a:xfrm>
          <a:custGeom>
            <a:avLst/>
            <a:gdLst>
              <a:gd name="connsiteX0" fmla="*/ 6350 w 241300"/>
              <a:gd name="connsiteY0" fmla="*/ 6350 h 165100"/>
              <a:gd name="connsiteX1" fmla="*/ 6350 w 241300"/>
              <a:gd name="connsiteY1" fmla="*/ 158750 h 165100"/>
              <a:gd name="connsiteX2" fmla="*/ 234950 w 241300"/>
              <a:gd name="connsiteY2" fmla="*/ 158750 h 165100"/>
              <a:gd name="connsiteX3" fmla="*/ 234950 w 241300"/>
              <a:gd name="connsiteY3" fmla="*/ 6350 h 165100"/>
              <a:gd name="connsiteX4" fmla="*/ 6350 w 241300"/>
              <a:gd name="connsiteY4" fmla="*/ 6350 h 1651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1300" h="165100">
                <a:moveTo>
                  <a:pt x="6350" y="6350"/>
                </a:moveTo>
                <a:lnTo>
                  <a:pt x="6350" y="158750"/>
                </a:lnTo>
                <a:lnTo>
                  <a:pt x="234950" y="158750"/>
                </a:lnTo>
                <a:lnTo>
                  <a:pt x="23495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4907384" y="3196662"/>
            <a:ext cx="1003300" cy="706438"/>
          </a:xfrm>
          <a:custGeom>
            <a:avLst/>
            <a:gdLst>
              <a:gd name="connsiteX0" fmla="*/ 547878 w 762000"/>
              <a:gd name="connsiteY0" fmla="*/ 0 h 609600"/>
              <a:gd name="connsiteX1" fmla="*/ 762000 w 762000"/>
              <a:gd name="connsiteY1" fmla="*/ 182879 h 609600"/>
              <a:gd name="connsiteX2" fmla="*/ 659130 w 762000"/>
              <a:gd name="connsiteY2" fmla="*/ 182879 h 609600"/>
              <a:gd name="connsiteX3" fmla="*/ 659130 w 762000"/>
              <a:gd name="connsiteY3" fmla="*/ 259079 h 609600"/>
              <a:gd name="connsiteX4" fmla="*/ 332993 w 762000"/>
              <a:gd name="connsiteY4" fmla="*/ 609600 h 609600"/>
              <a:gd name="connsiteX5" fmla="*/ 0 w 762000"/>
              <a:gd name="connsiteY5" fmla="*/ 609600 h 609600"/>
              <a:gd name="connsiteX6" fmla="*/ 0 w 762000"/>
              <a:gd name="connsiteY6" fmla="*/ 426720 h 609600"/>
              <a:gd name="connsiteX7" fmla="*/ 332993 w 762000"/>
              <a:gd name="connsiteY7" fmla="*/ 426720 h 609600"/>
              <a:gd name="connsiteX8" fmla="*/ 435864 w 762000"/>
              <a:gd name="connsiteY8" fmla="*/ 259079 h 609600"/>
              <a:gd name="connsiteX9" fmla="*/ 435864 w 762000"/>
              <a:gd name="connsiteY9" fmla="*/ 182879 h 609600"/>
              <a:gd name="connsiteX10" fmla="*/ 332993 w 762000"/>
              <a:gd name="connsiteY10" fmla="*/ 182879 h 609600"/>
              <a:gd name="connsiteX11" fmla="*/ 547878 w 762000"/>
              <a:gd name="connsiteY11" fmla="*/ 0 h 6096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62000" h="609600">
                <a:moveTo>
                  <a:pt x="547878" y="0"/>
                </a:moveTo>
                <a:lnTo>
                  <a:pt x="762000" y="182879"/>
                </a:lnTo>
                <a:lnTo>
                  <a:pt x="659130" y="182879"/>
                </a:lnTo>
                <a:lnTo>
                  <a:pt x="659130" y="259079"/>
                </a:lnTo>
                <a:cubicBezTo>
                  <a:pt x="659130" y="452628"/>
                  <a:pt x="512826" y="609600"/>
                  <a:pt x="332993" y="609600"/>
                </a:cubicBezTo>
                <a:lnTo>
                  <a:pt x="0" y="609600"/>
                </a:lnTo>
                <a:lnTo>
                  <a:pt x="0" y="426720"/>
                </a:lnTo>
                <a:lnTo>
                  <a:pt x="332993" y="426720"/>
                </a:lnTo>
                <a:cubicBezTo>
                  <a:pt x="390143" y="426720"/>
                  <a:pt x="435864" y="351282"/>
                  <a:pt x="435864" y="259079"/>
                </a:cubicBezTo>
                <a:lnTo>
                  <a:pt x="435864" y="182879"/>
                </a:lnTo>
                <a:lnTo>
                  <a:pt x="332993" y="182879"/>
                </a:lnTo>
                <a:lnTo>
                  <a:pt x="547878" y="0"/>
                </a:lnTo>
              </a:path>
            </a:pathLst>
          </a:custGeom>
          <a:solidFill>
            <a:srgbClr val="C0C0C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897860" y="3190048"/>
            <a:ext cx="1020763" cy="720989"/>
          </a:xfrm>
          <a:custGeom>
            <a:avLst/>
            <a:gdLst>
              <a:gd name="connsiteX0" fmla="*/ 554228 w 774700"/>
              <a:gd name="connsiteY0" fmla="*/ 6350 h 622300"/>
              <a:gd name="connsiteX1" fmla="*/ 768350 w 774700"/>
              <a:gd name="connsiteY1" fmla="*/ 189229 h 622300"/>
              <a:gd name="connsiteX2" fmla="*/ 665480 w 774700"/>
              <a:gd name="connsiteY2" fmla="*/ 189229 h 622300"/>
              <a:gd name="connsiteX3" fmla="*/ 665480 w 774700"/>
              <a:gd name="connsiteY3" fmla="*/ 265429 h 622300"/>
              <a:gd name="connsiteX4" fmla="*/ 339343 w 774700"/>
              <a:gd name="connsiteY4" fmla="*/ 615950 h 622300"/>
              <a:gd name="connsiteX5" fmla="*/ 6350 w 774700"/>
              <a:gd name="connsiteY5" fmla="*/ 615950 h 622300"/>
              <a:gd name="connsiteX6" fmla="*/ 6350 w 774700"/>
              <a:gd name="connsiteY6" fmla="*/ 433070 h 622300"/>
              <a:gd name="connsiteX7" fmla="*/ 339343 w 774700"/>
              <a:gd name="connsiteY7" fmla="*/ 433070 h 622300"/>
              <a:gd name="connsiteX8" fmla="*/ 442214 w 774700"/>
              <a:gd name="connsiteY8" fmla="*/ 265429 h 622300"/>
              <a:gd name="connsiteX9" fmla="*/ 442214 w 774700"/>
              <a:gd name="connsiteY9" fmla="*/ 189229 h 622300"/>
              <a:gd name="connsiteX10" fmla="*/ 339343 w 774700"/>
              <a:gd name="connsiteY10" fmla="*/ 189229 h 622300"/>
              <a:gd name="connsiteX11" fmla="*/ 554228 w 774700"/>
              <a:gd name="connsiteY11" fmla="*/ 6350 h 622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74700" h="622300">
                <a:moveTo>
                  <a:pt x="554228" y="6350"/>
                </a:moveTo>
                <a:lnTo>
                  <a:pt x="768350" y="189229"/>
                </a:lnTo>
                <a:lnTo>
                  <a:pt x="665480" y="189229"/>
                </a:lnTo>
                <a:lnTo>
                  <a:pt x="665480" y="265429"/>
                </a:lnTo>
                <a:cubicBezTo>
                  <a:pt x="665480" y="458978"/>
                  <a:pt x="519176" y="615950"/>
                  <a:pt x="339343" y="615950"/>
                </a:cubicBezTo>
                <a:lnTo>
                  <a:pt x="6350" y="615950"/>
                </a:lnTo>
                <a:lnTo>
                  <a:pt x="6350" y="433070"/>
                </a:lnTo>
                <a:lnTo>
                  <a:pt x="339343" y="433070"/>
                </a:lnTo>
                <a:cubicBezTo>
                  <a:pt x="396493" y="433070"/>
                  <a:pt x="442214" y="357632"/>
                  <a:pt x="442214" y="265429"/>
                </a:cubicBezTo>
                <a:lnTo>
                  <a:pt x="442214" y="189229"/>
                </a:lnTo>
                <a:lnTo>
                  <a:pt x="339343" y="189229"/>
                </a:lnTo>
                <a:lnTo>
                  <a:pt x="554228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2482" y="1741454"/>
            <a:ext cx="961802" cy="1415131"/>
          </a:xfrm>
          <a:prstGeom prst="rect">
            <a:avLst/>
          </a:prstGeom>
          <a:noFill/>
        </p:spPr>
        <p:txBody>
          <a:bodyPr vert="vert" wrap="none" lIns="0" tIns="0" rIns="0">
            <a:spAutoFit/>
          </a:bodyPr>
          <a:lstStyle/>
          <a:p>
            <a:pPr>
              <a:lnSpc>
                <a:spcPts val="75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Module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A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5025082" y="1741454"/>
            <a:ext cx="961802" cy="1394292"/>
          </a:xfrm>
          <a:prstGeom prst="rect">
            <a:avLst/>
          </a:prstGeom>
          <a:noFill/>
        </p:spPr>
        <p:txBody>
          <a:bodyPr vert="vert" wrap="none" lIns="0" tIns="0" rIns="0">
            <a:spAutoFit/>
          </a:bodyPr>
          <a:lstStyle/>
          <a:p>
            <a:pPr>
              <a:lnSpc>
                <a:spcPts val="75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Module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B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627784" y="1377832"/>
            <a:ext cx="458787" cy="219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9700" algn="l"/>
                <a:tab pos="1905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altLang="zh-CN">
                <a:latin typeface="等线" panose="02010600030101010101" pitchFamily="2" charset="-122"/>
                <a:ea typeface="等线" panose="02010600030101010101" pitchFamily="2" charset="-122"/>
              </a:rPr>
              <a:t>	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2</a:t>
            </a:r>
            <a:r>
              <a:rPr lang="en-US" altLang="zh-CN" sz="2400" baseline="5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n</a:t>
            </a: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latin typeface="等线" panose="02010600030101010101" pitchFamily="2" charset="-122"/>
                <a:ea typeface="等线" panose="02010600030101010101" pitchFamily="2" charset="-122"/>
              </a:rPr>
              <a:t>		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ts val="1000"/>
              </a:lnSpc>
            </a:pPr>
            <a:endParaRPr lang="en-US" altLang="zh-CN" sz="28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686770" y="1356666"/>
            <a:ext cx="291747" cy="207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800" algn="l"/>
              </a:tabLs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2</a:t>
            </a:r>
            <a:r>
              <a:rPr lang="en-US" altLang="zh-CN" sz="2400" baseline="5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n</a:t>
            </a: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1000"/>
              </a:lnSpc>
            </a:pPr>
            <a:endParaRPr lang="en-US" altLang="zh-CN" sz="240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latin typeface="等线" panose="02010600030101010101" pitchFamily="2" charset="-122"/>
                <a:ea typeface="等线" panose="02010600030101010101" pitchFamily="2" charset="-122"/>
              </a:rPr>
              <a:t>	</a:t>
            </a:r>
          </a:p>
          <a:p>
            <a:pPr eaLnBrk="1" hangingPunct="1">
              <a:lnSpc>
                <a:spcPts val="2400"/>
              </a:lnSpc>
            </a:pP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itchFamily="18" charset="0"/>
              </a:rPr>
              <a:t>0</a:t>
            </a:r>
          </a:p>
        </p:txBody>
      </p:sp>
      <p:sp>
        <p:nvSpPr>
          <p:cNvPr id="3" name="矩形 2"/>
          <p:cNvSpPr/>
          <p:nvPr/>
        </p:nvSpPr>
        <p:spPr>
          <a:xfrm>
            <a:off x="1946888" y="4667683"/>
            <a:ext cx="5016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Very similar with the C/S model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55325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Enforce Modularity for Bounded Buffer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Adopt the same message-passing paradigm in C/S</a:t>
            </a:r>
          </a:p>
          <a:p>
            <a:pPr lvl="1"/>
            <a:r>
              <a:rPr lang="en-US" altLang="zh-CN" sz="2400" dirty="0"/>
              <a:t>To enable communication while keep isolation</a:t>
            </a:r>
          </a:p>
          <a:p>
            <a:pPr lvl="1"/>
            <a:r>
              <a:rPr lang="en-US" altLang="zh-CN" sz="2400" dirty="0"/>
              <a:t>Like RPC</a:t>
            </a:r>
          </a:p>
          <a:p>
            <a:pPr lvl="1"/>
            <a:endParaRPr lang="en-US" altLang="zh-CN" sz="2400" dirty="0"/>
          </a:p>
          <a:p>
            <a:r>
              <a:rPr lang="en-US" altLang="zh-CN" sz="2800" dirty="0"/>
              <a:t>Share a buffer in kernel</a:t>
            </a:r>
          </a:p>
          <a:p>
            <a:pPr lvl="1"/>
            <a:r>
              <a:rPr lang="en-US" altLang="zh-CN" sz="2400" dirty="0"/>
              <a:t>User mode cannot access the buffer directly</a:t>
            </a:r>
          </a:p>
          <a:p>
            <a:pPr lvl="1"/>
            <a:r>
              <a:rPr lang="en-US" altLang="zh-CN" sz="2400" dirty="0"/>
              <a:t>Applications use API to operate the buffer</a:t>
            </a:r>
          </a:p>
          <a:p>
            <a:pPr lvl="1"/>
            <a:r>
              <a:rPr lang="en-US" altLang="zh-CN" sz="2400" dirty="0"/>
              <a:t>Must transition to kernel mode to copy messages into/from the shared buffer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92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Bounded Buffer and its API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Bounded buffer: a buffer that stores (up to) N messages</a:t>
            </a:r>
          </a:p>
          <a:p>
            <a:endParaRPr lang="en-US" altLang="zh-CN" dirty="0"/>
          </a:p>
          <a:p>
            <a:r>
              <a:rPr lang="en-US" altLang="zh-CN" dirty="0"/>
              <a:t>Bounded buffer API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  send</a:t>
            </a:r>
            <a:r>
              <a:rPr lang="en-US" altLang="zh-CN" dirty="0"/>
              <a:t> (m)</a:t>
            </a:r>
          </a:p>
          <a:p>
            <a:pPr marL="457200" lvl="1" indent="0">
              <a:buNone/>
            </a:pPr>
            <a:r>
              <a:rPr lang="en-US" altLang="zh-CN" dirty="0"/>
              <a:t>  m &lt;- </a:t>
            </a:r>
            <a:r>
              <a:rPr lang="en-US" altLang="zh-CN" dirty="0">
                <a:solidFill>
                  <a:srgbClr val="FF0000"/>
                </a:solidFill>
              </a:rPr>
              <a:t>receive</a:t>
            </a:r>
            <a:r>
              <a:rPr lang="en-US" altLang="zh-CN" dirty="0"/>
              <a:t>()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639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Enforce Modularity for Bounded Buffer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cs typeface="Times New Roman" pitchFamily="18" charset="0"/>
              </a:rPr>
              <a:t>SEND()</a:t>
            </a:r>
            <a:r>
              <a:rPr lang="en-US" altLang="zh-CN" sz="2800" dirty="0"/>
              <a:t> and </a:t>
            </a:r>
            <a:r>
              <a:rPr lang="en-US" altLang="zh-CN" sz="2800" dirty="0">
                <a:cs typeface="Times New Roman" pitchFamily="18" charset="0"/>
              </a:rPr>
              <a:t>RECEIVE()</a:t>
            </a:r>
            <a:endParaRPr lang="en-US" altLang="zh-CN" sz="2800" dirty="0"/>
          </a:p>
          <a:p>
            <a:pPr lvl="1"/>
            <a:r>
              <a:rPr lang="en-US" altLang="zh-CN" sz="2400" dirty="0"/>
              <a:t>Supervisor calls (e.g., system calls)</a:t>
            </a:r>
          </a:p>
          <a:p>
            <a:pPr lvl="1"/>
            <a:r>
              <a:rPr lang="en-US" altLang="zh-CN" sz="2400" dirty="0"/>
              <a:t>Copy the message from/to the thread’s domain to/from the shared buffer</a:t>
            </a:r>
          </a:p>
          <a:p>
            <a:pPr lvl="1"/>
            <a:r>
              <a:rPr lang="en-US" altLang="zh-CN" sz="2400" dirty="0"/>
              <a:t>Programs running in kernel mode is written carefully</a:t>
            </a:r>
          </a:p>
          <a:p>
            <a:pPr lvl="1"/>
            <a:r>
              <a:rPr lang="en-US" altLang="zh-CN" sz="2400" dirty="0"/>
              <a:t>Transitions between user mode and kernel mode can be expensive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862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Virtual Communication Links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spcBef>
                <a:spcPct val="10000"/>
              </a:spcBef>
            </a:pPr>
            <a:r>
              <a:rPr lang="en-US" altLang="zh-CN" dirty="0"/>
              <a:t>Producer and Consumer Problem </a:t>
            </a:r>
          </a:p>
          <a:p>
            <a:pPr lvl="1">
              <a:spcBef>
                <a:spcPct val="10000"/>
              </a:spcBef>
            </a:pPr>
            <a:r>
              <a:rPr lang="en-US" altLang="zh-CN" dirty="0"/>
              <a:t>Sender must wait when buffer is </a:t>
            </a:r>
            <a:r>
              <a:rPr lang="en-US" altLang="zh-CN" b="1" dirty="0">
                <a:solidFill>
                  <a:srgbClr val="0096FF"/>
                </a:solidFill>
              </a:rPr>
              <a:t>full</a:t>
            </a:r>
            <a:r>
              <a:rPr lang="en-US" altLang="zh-CN" dirty="0"/>
              <a:t> </a:t>
            </a:r>
          </a:p>
          <a:p>
            <a:pPr lvl="1">
              <a:spcBef>
                <a:spcPct val="10000"/>
              </a:spcBef>
            </a:pPr>
            <a:r>
              <a:rPr lang="en-US" altLang="zh-CN" dirty="0"/>
              <a:t>Receiver must wait when buffer is </a:t>
            </a:r>
            <a:r>
              <a:rPr lang="en-US" altLang="zh-CN" b="1" dirty="0">
                <a:solidFill>
                  <a:srgbClr val="0096FF"/>
                </a:solidFill>
              </a:rPr>
              <a:t>empty</a:t>
            </a:r>
          </a:p>
          <a:p>
            <a:pPr lvl="1">
              <a:spcBef>
                <a:spcPct val="10000"/>
              </a:spcBef>
            </a:pPr>
            <a:r>
              <a:rPr lang="en-US" altLang="zh-CN" dirty="0"/>
              <a:t>Need </a:t>
            </a:r>
            <a:r>
              <a:rPr lang="en-US" altLang="zh-CN" i="1" dirty="0">
                <a:solidFill>
                  <a:srgbClr val="0096FF"/>
                </a:solidFill>
              </a:rPr>
              <a:t>sequence coordination</a:t>
            </a:r>
            <a:endParaRPr lang="en-US" altLang="zh-CN" sz="3200" i="1" dirty="0">
              <a:solidFill>
                <a:srgbClr val="0096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57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BB Implementation for single Sender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626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Bounded Buffer Send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48E9BD-8D11-E947-9E0E-1F6612EBD6A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297327"/>
            <a:ext cx="6653567" cy="3072341"/>
          </a:xfrm>
          <a:prstGeom prst="rect">
            <a:avLst/>
          </a:prstGeom>
        </p:spPr>
      </p:pic>
      <p:sp>
        <p:nvSpPr>
          <p:cNvPr id="3" name="弧形 2"/>
          <p:cNvSpPr/>
          <p:nvPr/>
        </p:nvSpPr>
        <p:spPr>
          <a:xfrm>
            <a:off x="6660232" y="3073524"/>
            <a:ext cx="460879" cy="576064"/>
          </a:xfrm>
          <a:prstGeom prst="arc">
            <a:avLst>
              <a:gd name="adj1" fmla="val 16200000"/>
              <a:gd name="adj2" fmla="val 5648894"/>
            </a:avLst>
          </a:prstGeom>
          <a:ln w="190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11888" y="3712304"/>
            <a:ext cx="249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Myriad Pro Light SemiCond"/>
                <a:cs typeface="Myriad Pro Light SemiCond"/>
              </a:rPr>
              <a:t>Cannot switch the two</a:t>
            </a:r>
            <a:endParaRPr lang="zh-CN" altLang="en-US" dirty="0">
              <a:solidFill>
                <a:srgbClr val="FF0000"/>
              </a:solidFill>
              <a:latin typeface="Myriad Pro Light SemiCond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09822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Bounded Buffer Send/Receive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1267991"/>
            <a:ext cx="4464495" cy="425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MS PGothic" charset="0"/>
              </a:rPr>
              <a:t>Send/Receive Implementation</a:t>
            </a:r>
            <a:r>
              <a:rPr lang="en-US" altLang="zh-CN" dirty="0">
                <a:ea typeface="MS PGothic" charset="0"/>
                <a:cs typeface="Times New Roman" charset="0"/>
              </a:rPr>
              <a:t> </a:t>
            </a:r>
            <a:r>
              <a:rPr lang="en-US" altLang="zh-CN" dirty="0">
                <a:ea typeface="MS PGothic" charset="0"/>
              </a:rPr>
              <a:t>Assumptions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156" y="1129308"/>
            <a:ext cx="8229600" cy="37716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Single producer &amp; Single consumer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Each on own CPU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b="0" i="1" dirty="0"/>
              <a:t>in</a:t>
            </a:r>
            <a:r>
              <a:rPr kumimoji="1" lang="en-US" altLang="zh-CN" sz="2400" dirty="0"/>
              <a:t> and </a:t>
            </a:r>
            <a:r>
              <a:rPr kumimoji="1" lang="en-US" altLang="zh-CN" sz="2400" b="0" i="1" dirty="0"/>
              <a:t>out</a:t>
            </a:r>
            <a:r>
              <a:rPr kumimoji="1" lang="en-US" altLang="zh-CN" sz="2400" dirty="0"/>
              <a:t> do not overflow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read/write coherence </a:t>
            </a:r>
            <a:r>
              <a:rPr kumimoji="1" lang="en-US" altLang="en-US" sz="2400" dirty="0"/>
              <a:t>(e.g., on cache)</a:t>
            </a:r>
            <a:endParaRPr kumimoji="1" lang="en-US" altLang="zh-CN" sz="2400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b="0" i="1" dirty="0"/>
              <a:t>in</a:t>
            </a:r>
            <a:r>
              <a:rPr kumimoji="1" lang="en-US" altLang="zh-CN" sz="2400" dirty="0"/>
              <a:t> and </a:t>
            </a:r>
            <a:r>
              <a:rPr kumimoji="1" lang="en-US" altLang="zh-CN" sz="2400" b="0" i="1" dirty="0"/>
              <a:t>out</a:t>
            </a:r>
            <a:r>
              <a:rPr kumimoji="1" lang="en-US" altLang="zh-CN" sz="2400" dirty="0"/>
              <a:t> ensure before-or-after atomicity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The result of executing a statement becomes visible to other threads in </a:t>
            </a:r>
            <a:r>
              <a:rPr kumimoji="1" lang="en-US" altLang="zh-CN" sz="2400" i="1" dirty="0"/>
              <a:t>program order</a:t>
            </a:r>
          </a:p>
          <a:p>
            <a:pPr marL="914400" lvl="1" indent="-514350"/>
            <a:r>
              <a:rPr kumimoji="1" lang="en-US" altLang="zh-CN" sz="2000" dirty="0"/>
              <a:t>Compilers do not optimize the order</a:t>
            </a:r>
          </a:p>
          <a:p>
            <a:pPr marL="514350" indent="-514350">
              <a:buFont typeface="+mj-lt"/>
              <a:buAutoNum type="arabicPeriod"/>
            </a:pPr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52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Concurrency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This implementation works on two CPUs</a:t>
            </a:r>
          </a:p>
          <a:p>
            <a:pPr lvl="1"/>
            <a:r>
              <a:rPr kumimoji="1" lang="en-US" altLang="zh-CN" dirty="0"/>
              <a:t>One for a sender and one for a receiver</a:t>
            </a:r>
          </a:p>
          <a:p>
            <a:pPr lvl="1"/>
            <a:r>
              <a:rPr kumimoji="1" lang="en-US" altLang="zh-CN" dirty="0"/>
              <a:t>which is surprising!</a:t>
            </a:r>
          </a:p>
          <a:p>
            <a:pPr lvl="2"/>
            <a:r>
              <a:rPr kumimoji="1" lang="en-US" altLang="zh-CN" dirty="0"/>
              <a:t>Conventional wisdom tells us that if some resource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something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wrong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423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Race Condition If Multi-Senders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Multiple Senders and Receivers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20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Senders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senders may send at the same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21430"/>
            <a:ext cx="4859338" cy="3012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472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Case 1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326541"/>
            <a:ext cx="3744416" cy="37716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0, </a:t>
            </a: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bb.out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</a:t>
            </a:r>
          </a:p>
          <a:p>
            <a:pPr marL="0" indent="0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write m1 to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buf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[0]</a:t>
            </a:r>
          </a:p>
          <a:p>
            <a:pPr marL="0" indent="0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set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= 1</a:t>
            </a:r>
            <a:endParaRPr kumimoji="1"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932040" y="1345332"/>
            <a:ext cx="3816424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</a:p>
          <a:p>
            <a:pPr marL="0" indent="0" algn="ctr">
              <a:buFont typeface="Arial" pitchFamily="34" charset="0"/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 algn="ctr">
              <a:buFont typeface="Arial" pitchFamily="34" charset="0"/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 algn="ctr">
              <a:buFont typeface="Arial" pitchFamily="34" charset="0"/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1, </a:t>
            </a: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bb.out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</a:t>
            </a: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write m2 to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buf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[1]</a:t>
            </a: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set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= 2</a:t>
            </a:r>
            <a:endParaRPr kumimoji="1"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5033800"/>
            <a:ext cx="3560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Everything works fine!</a:t>
            </a:r>
            <a:endParaRPr lang="zh-CN" altLang="en-US" sz="28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78153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2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333501"/>
            <a:ext cx="3384376" cy="37716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0, </a:t>
            </a: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bb.out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</a:t>
            </a:r>
          </a:p>
          <a:p>
            <a:pPr marL="0" indent="0"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write m1 to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buf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[0]</a:t>
            </a:r>
          </a:p>
          <a:p>
            <a:pPr marL="0" indent="0"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set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= 1</a:t>
            </a:r>
            <a:endParaRPr kumimoji="1"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0" y="1345332"/>
            <a:ext cx="3456384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1200"/>
              </a:spcBef>
              <a:buNone/>
            </a:pPr>
            <a:r>
              <a:rPr kumimoji="1"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B</a:t>
            </a:r>
          </a:p>
          <a:p>
            <a:pPr marL="0" indent="0">
              <a:buFont typeface="Arial" pitchFamily="34" charset="0"/>
              <a:buNone/>
            </a:pPr>
            <a:endParaRPr kumimoji="1" lang="en-US" altLang="zh-CN" sz="2800" i="1" dirty="0">
              <a:solidFill>
                <a:schemeClr val="accent3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0, </a:t>
            </a:r>
            <a:r>
              <a:rPr kumimoji="1" lang="en-US" altLang="zh-CN" sz="2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bb.out</a:t>
            </a:r>
            <a:r>
              <a:rPr kumimoji="1" lang="en-US" altLang="zh-CN" sz="2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= 0</a:t>
            </a:r>
          </a:p>
          <a:p>
            <a:pPr marL="0" indent="0">
              <a:buFont typeface="Arial" pitchFamily="34" charset="0"/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write m2 to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buf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[</a:t>
            </a:r>
            <a:r>
              <a:rPr kumimoji="1" lang="en-US" altLang="zh-CN" sz="28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]</a:t>
            </a:r>
          </a:p>
          <a:p>
            <a:pPr marL="0" indent="0">
              <a:buFont typeface="Arial" pitchFamily="34" charset="0"/>
              <a:buNone/>
            </a:pPr>
            <a:endParaRPr kumimoji="1" lang="en-US" altLang="zh-CN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Font typeface="Arial" pitchFamily="34" charset="0"/>
              <a:buNone/>
            </a:pP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set </a:t>
            </a:r>
            <a:r>
              <a:rPr kumimoji="1"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bb.in</a:t>
            </a:r>
            <a:r>
              <a:rPr kumimoji="1"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= 1</a:t>
            </a:r>
            <a:endParaRPr kumimoji="1"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7864" y="5105137"/>
            <a:ext cx="14205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m1 lost!</a:t>
            </a:r>
            <a:endParaRPr lang="zh-CN" altLang="en-US" sz="28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10434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Race condition</a:t>
            </a:r>
          </a:p>
          <a:p>
            <a:pPr lvl="1"/>
            <a:r>
              <a:rPr lang="en-US" sz="2000" dirty="0"/>
              <a:t>Timing dependent error involving shared state</a:t>
            </a:r>
          </a:p>
          <a:p>
            <a:pPr lvl="1"/>
            <a:r>
              <a:rPr lang="en-US" sz="2000" dirty="0"/>
              <a:t>Whether it happens depends on how threads scheduled</a:t>
            </a:r>
          </a:p>
          <a:p>
            <a:pPr lvl="1"/>
            <a:r>
              <a:rPr lang="en-US" sz="2000" dirty="0"/>
              <a:t>Considering “</a:t>
            </a:r>
            <a:r>
              <a:rPr lang="en-US" sz="2000" dirty="0" err="1"/>
              <a:t>i</a:t>
            </a:r>
            <a:r>
              <a:rPr lang="en-US" sz="2000" dirty="0"/>
              <a:t>++” by 2 threads concurrently, with </a:t>
            </a:r>
            <a:r>
              <a:rPr lang="en-US" sz="2000" dirty="0" err="1"/>
              <a:t>i</a:t>
            </a:r>
            <a:r>
              <a:rPr lang="en-US" sz="2000" dirty="0"/>
              <a:t> =0: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48" y="3248031"/>
            <a:ext cx="4064744" cy="22737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112" y="3241543"/>
            <a:ext cx="4076344" cy="228025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82984" y="5201408"/>
            <a:ext cx="296844" cy="2968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872596" y="5201408"/>
            <a:ext cx="296844" cy="2968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100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Race Condition </a:t>
            </a:r>
            <a:r>
              <a:rPr lang="en-US" altLang="zh-CN" dirty="0">
                <a:ea typeface="楷体_GB2312" charset="0"/>
                <a:cs typeface="楷体_GB2312" charset="0"/>
              </a:rPr>
              <a:t>─ </a:t>
            </a:r>
            <a:r>
              <a:rPr lang="en-US" altLang="zh-CN" dirty="0">
                <a:ea typeface="MS PGothic" charset="0"/>
              </a:rPr>
              <a:t>Hard to Control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400" dirty="0"/>
              <a:t>Must make sure all possible schedules are safe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Number of possible schedules permutations is huge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Bad schedules that will and will not work sometimes  </a:t>
            </a:r>
          </a:p>
          <a:p>
            <a:pPr>
              <a:lnSpc>
                <a:spcPct val="120000"/>
              </a:lnSpc>
            </a:pPr>
            <a:r>
              <a:rPr kumimoji="1" lang="en-US" altLang="zh-CN" sz="2400" dirty="0"/>
              <a:t>They are intermittent 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Small timing changes between invocations might result in different behavior which can hide bug (e.g., Therac-25)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000" dirty="0"/>
              <a:t>Also known </a:t>
            </a:r>
            <a:r>
              <a:rPr kumimoji="1" lang="en-US" altLang="zh-CN" sz="2000" dirty="0" err="1"/>
              <a:t>sa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Heisenbugs</a:t>
            </a:r>
            <a:r>
              <a:rPr kumimoji="1" lang="en-US" altLang="zh-CN" sz="2000" dirty="0"/>
              <a:t> (Heisenberg)</a:t>
            </a:r>
          </a:p>
          <a:p>
            <a:pPr lvl="2">
              <a:lnSpc>
                <a:spcPct val="120000"/>
              </a:lnSpc>
            </a:pPr>
            <a:r>
              <a:rPr kumimoji="1" lang="en-US" altLang="zh-CN" sz="1800" dirty="0"/>
              <a:t>Solution-1: DMT (Deterministic Multi-Threading)</a:t>
            </a:r>
          </a:p>
          <a:p>
            <a:pPr lvl="2">
              <a:lnSpc>
                <a:spcPct val="120000"/>
              </a:lnSpc>
            </a:pPr>
            <a:r>
              <a:rPr kumimoji="1" lang="en-US" altLang="zh-CN" sz="1800" dirty="0"/>
              <a:t>Solution-2: Record and Replay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275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 to the rescue (or not?...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Before-or-After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913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sz="4000" dirty="0">
                <a:ea typeface="MS PGothic" charset="0"/>
              </a:rPr>
              <a:t>Locks: Before-or-after Atomicity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305800" cy="3683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800" dirty="0">
                <a:ea typeface="MS PGothic" charset="0"/>
              </a:rPr>
              <a:t>Widely used concept in systems</a:t>
            </a:r>
          </a:p>
          <a:p>
            <a:pPr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800" dirty="0">
                <a:ea typeface="MS PGothic" charset="0"/>
              </a:rPr>
              <a:t>With a bunch of different names </a:t>
            </a:r>
          </a:p>
          <a:p>
            <a:pPr lvl="1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dirty="0">
                <a:ea typeface="MS PGothic" charset="0"/>
              </a:rPr>
              <a:t>Database community </a:t>
            </a:r>
          </a:p>
          <a:p>
            <a:pPr lvl="2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000" dirty="0">
                <a:ea typeface="MS PGothic" charset="0"/>
              </a:rPr>
              <a:t>Isolation and Isolated actions </a:t>
            </a:r>
          </a:p>
          <a:p>
            <a:pPr lvl="1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dirty="0">
                <a:ea typeface="MS PGothic" charset="0"/>
              </a:rPr>
              <a:t>Operating systems community </a:t>
            </a:r>
          </a:p>
          <a:p>
            <a:pPr lvl="2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000" dirty="0">
                <a:ea typeface="MS PGothic" charset="0"/>
              </a:rPr>
              <a:t>Mutual exclusion (</a:t>
            </a:r>
            <a:r>
              <a:rPr lang="en-US" altLang="zh-CN" sz="2000" dirty="0" err="1">
                <a:ea typeface="MS PGothic" charset="0"/>
              </a:rPr>
              <a:t>mutex</a:t>
            </a:r>
            <a:r>
              <a:rPr lang="en-US" altLang="zh-CN" sz="2000" dirty="0">
                <a:ea typeface="MS PGothic" charset="0"/>
              </a:rPr>
              <a:t>) and Critical sections </a:t>
            </a:r>
          </a:p>
          <a:p>
            <a:pPr lvl="1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400" dirty="0">
                <a:ea typeface="MS PGothic" charset="0"/>
              </a:rPr>
              <a:t>Computer architecture community </a:t>
            </a:r>
          </a:p>
          <a:p>
            <a:pPr lvl="2" eaLnBrk="1" hangingPunct="1">
              <a:lnSpc>
                <a:spcPct val="120000"/>
              </a:lnSpc>
              <a:spcBef>
                <a:spcPct val="10000"/>
              </a:spcBef>
            </a:pPr>
            <a:r>
              <a:rPr lang="en-US" altLang="zh-CN" sz="2000" dirty="0">
                <a:ea typeface="MS PGothic" charset="0"/>
              </a:rPr>
              <a:t>Atomicity and Atomic actions 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48C3BC-F7A2-CD40-9CD3-92049DEE966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232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 API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3394720" cy="3771636"/>
          </a:xfrm>
        </p:spPr>
        <p:txBody>
          <a:bodyPr/>
          <a:lstStyle/>
          <a:p>
            <a:r>
              <a:rPr kumimoji="1" lang="en-US" altLang="zh-CN" dirty="0"/>
              <a:t>acquire(lock)</a:t>
            </a:r>
          </a:p>
          <a:p>
            <a:r>
              <a:rPr kumimoji="1" lang="en-US" altLang="zh-CN" dirty="0"/>
              <a:t>release(lock)</a:t>
            </a:r>
            <a:endParaRPr kumimoji="1"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860032" y="1345332"/>
            <a:ext cx="339472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lock(lock)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unlock(lock)</a:t>
            </a:r>
            <a:endParaRPr kumimoji="1" lang="zh-CN" altLang="en-US" sz="2600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609600" y="3289547"/>
            <a:ext cx="8138864" cy="1967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If a thread acquires a lock that is hold by another thread:</a:t>
            </a:r>
          </a:p>
          <a:p>
            <a:pPr lvl="1"/>
            <a:r>
              <a:rPr kumimoji="1" lang="en-US" altLang="zh-CN" sz="2200" dirty="0"/>
              <a:t>Case-1: Spin on current CPU with a loop (spinlock)</a:t>
            </a:r>
          </a:p>
          <a:p>
            <a:pPr lvl="1"/>
            <a:r>
              <a:rPr kumimoji="1" lang="en-US" altLang="zh-CN" sz="2200" dirty="0"/>
              <a:t>Case-2: Yield the current CPU (e.g., conditional variable)</a:t>
            </a:r>
            <a:endParaRPr kumimoji="1" lang="zh-CN" altLang="en-US" sz="2200" dirty="0"/>
          </a:p>
        </p:txBody>
      </p:sp>
      <p:sp>
        <p:nvSpPr>
          <p:cNvPr id="6" name="文本框 5"/>
          <p:cNvSpPr txBox="1"/>
          <p:nvPr/>
        </p:nvSpPr>
        <p:spPr>
          <a:xfrm>
            <a:off x="3563888" y="177738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OR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5722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Using Locks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zh-CN" sz="2800" dirty="0"/>
              <a:t>Developer must figure out the possible race conditions and insert locks to prevent them </a:t>
            </a:r>
          </a:p>
          <a:p>
            <a:pPr lvl="1"/>
            <a:r>
              <a:rPr kumimoji="1" lang="en-US" altLang="zh-CN" sz="2400" dirty="0"/>
              <a:t>Puts a heavy load on the developer </a:t>
            </a:r>
          </a:p>
          <a:p>
            <a:pPr>
              <a:lnSpc>
                <a:spcPct val="150000"/>
              </a:lnSpc>
            </a:pPr>
            <a:r>
              <a:rPr kumimoji="1" lang="en-US" altLang="zh-CN" sz="2800" dirty="0"/>
              <a:t>Place acquire/release of locks in the code </a:t>
            </a:r>
          </a:p>
          <a:p>
            <a:pPr lvl="1"/>
            <a:r>
              <a:rPr kumimoji="1" lang="en-US" altLang="zh-CN" sz="2400" dirty="0"/>
              <a:t>Nothing is automatic </a:t>
            </a:r>
          </a:p>
          <a:p>
            <a:pPr lvl="1"/>
            <a:r>
              <a:rPr kumimoji="1" lang="en-US" altLang="zh-CN" sz="2400" dirty="0"/>
              <a:t>Forget one place, then you have race conditions </a:t>
            </a:r>
          </a:p>
          <a:p>
            <a:pPr lvl="1"/>
            <a:r>
              <a:rPr kumimoji="1" lang="en-US" altLang="zh-CN" sz="2400" dirty="0"/>
              <a:t>Forget to release a lock or try to acquire it twice, and you have likely have a deadlock</a:t>
            </a:r>
          </a:p>
          <a:p>
            <a:pPr lvl="1"/>
            <a:r>
              <a:rPr kumimoji="1" lang="en-US" altLang="zh-CN" sz="2400" dirty="0"/>
              <a:t>How to avoid that?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54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 with Locking: Correct?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send(bb, message):</a:t>
            </a:r>
          </a:p>
          <a:p>
            <a:pPr marL="0" indent="0">
              <a:buNone/>
            </a:pPr>
            <a:r>
              <a:rPr kumimoji="1" lang="en-US" altLang="zh-CN" dirty="0"/>
              <a:t>    while True:</a:t>
            </a:r>
          </a:p>
          <a:p>
            <a:pPr marL="0" indent="0">
              <a:buNone/>
            </a:pPr>
            <a:r>
              <a:rPr kumimoji="1" lang="en-US" altLang="zh-CN" dirty="0"/>
              <a:t>         if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– </a:t>
            </a:r>
            <a:r>
              <a:rPr kumimoji="1" lang="en-US" altLang="zh-CN" dirty="0" err="1"/>
              <a:t>bb.out</a:t>
            </a:r>
            <a:r>
              <a:rPr kumimoji="1" lang="en-US" altLang="zh-CN" dirty="0"/>
              <a:t> &lt; N:</a:t>
            </a:r>
          </a:p>
          <a:p>
            <a:pPr marL="0" indent="0">
              <a:buNone/>
            </a:pPr>
            <a:r>
              <a:rPr kumimoji="1" lang="en-US" altLang="zh-CN" dirty="0">
                <a:solidFill>
                  <a:srgbClr val="0096FF"/>
                </a:solidFill>
              </a:rPr>
              <a:t>              acquire(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bb.buf</a:t>
            </a:r>
            <a:r>
              <a:rPr kumimoji="1" lang="en-US" altLang="zh-CN" dirty="0"/>
              <a:t>[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mod N] &lt;- message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&lt;-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+ 1</a:t>
            </a:r>
          </a:p>
          <a:p>
            <a:pPr marL="0" indent="0">
              <a:buNone/>
            </a:pPr>
            <a:r>
              <a:rPr kumimoji="1" lang="en-US" altLang="zh-CN" dirty="0">
                <a:solidFill>
                  <a:srgbClr val="FF0000"/>
                </a:solidFill>
              </a:rPr>
              <a:t>              </a:t>
            </a:r>
            <a:r>
              <a:rPr kumimoji="1" lang="en-US" altLang="zh-CN" dirty="0">
                <a:solidFill>
                  <a:srgbClr val="0096FF"/>
                </a:solidFill>
              </a:rPr>
              <a:t>release(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        return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521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 with Locking: the Correct Version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send(bb, message):</a:t>
            </a:r>
          </a:p>
          <a:p>
            <a:pPr marL="0" indent="0">
              <a:buNone/>
            </a:pPr>
            <a:r>
              <a:rPr kumimoji="1" lang="en-US" altLang="zh-CN" dirty="0">
                <a:solidFill>
                  <a:srgbClr val="0096FF"/>
                </a:solidFill>
              </a:rPr>
              <a:t>      acquire(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while True:</a:t>
            </a:r>
          </a:p>
          <a:p>
            <a:pPr marL="0" indent="0">
              <a:buNone/>
            </a:pPr>
            <a:r>
              <a:rPr kumimoji="1" lang="en-US" altLang="zh-CN" dirty="0"/>
              <a:t>          if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– </a:t>
            </a:r>
            <a:r>
              <a:rPr kumimoji="1" lang="en-US" altLang="zh-CN" dirty="0" err="1"/>
              <a:t>bb.out</a:t>
            </a:r>
            <a:r>
              <a:rPr kumimoji="1" lang="en-US" altLang="zh-CN" dirty="0"/>
              <a:t> &lt; N: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bb.buf</a:t>
            </a:r>
            <a:r>
              <a:rPr kumimoji="1" lang="en-US" altLang="zh-CN" dirty="0"/>
              <a:t>[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mod N] &lt;- message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&lt;-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+ 1</a:t>
            </a:r>
          </a:p>
          <a:p>
            <a:pPr marL="0" indent="0">
              <a:buNone/>
            </a:pPr>
            <a:r>
              <a:rPr kumimoji="1" lang="en-US" altLang="zh-CN" dirty="0">
                <a:solidFill>
                  <a:srgbClr val="0096FF"/>
                </a:solidFill>
              </a:rPr>
              <a:t>              release(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        return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0040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Send with Locking: Another Version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send(bb, message):</a:t>
            </a:r>
          </a:p>
          <a:p>
            <a:pPr marL="0" indent="0">
              <a:buNone/>
            </a:pPr>
            <a:r>
              <a:rPr kumimoji="1" lang="zh-CN" altLang="en-US" dirty="0"/>
              <a:t>    </a:t>
            </a:r>
            <a:r>
              <a:rPr kumimoji="1" lang="en-US" altLang="zh-CN" dirty="0"/>
              <a:t>while True:</a:t>
            </a:r>
          </a:p>
          <a:p>
            <a:pPr marL="0" indent="0">
              <a:buNone/>
            </a:pPr>
            <a:r>
              <a:rPr kumimoji="1" lang="zh-CN" altLang="en-US" dirty="0">
                <a:solidFill>
                  <a:srgbClr val="0096FF"/>
                </a:solidFill>
              </a:rPr>
              <a:t>          </a:t>
            </a:r>
            <a:r>
              <a:rPr kumimoji="1" lang="en-US" altLang="zh-CN" dirty="0">
                <a:solidFill>
                  <a:srgbClr val="0096FF"/>
                </a:solidFill>
              </a:rPr>
              <a:t>acquire(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    if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– </a:t>
            </a:r>
            <a:r>
              <a:rPr kumimoji="1" lang="en-US" altLang="zh-CN" dirty="0" err="1"/>
              <a:t>bb.out</a:t>
            </a:r>
            <a:r>
              <a:rPr kumimoji="1" lang="en-US" altLang="zh-CN" dirty="0"/>
              <a:t> &lt; N: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bb.buf</a:t>
            </a:r>
            <a:r>
              <a:rPr kumimoji="1" lang="en-US" altLang="zh-CN" dirty="0"/>
              <a:t>[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mod N] &lt;- message</a:t>
            </a:r>
          </a:p>
          <a:p>
            <a:pPr marL="0" indent="0">
              <a:buNone/>
            </a:pPr>
            <a:r>
              <a:rPr kumimoji="1" lang="en-US" altLang="zh-CN" dirty="0"/>
              <a:t>             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&lt;- </a:t>
            </a:r>
            <a:r>
              <a:rPr kumimoji="1" lang="en-US" altLang="zh-CN" dirty="0" err="1"/>
              <a:t>bb.in</a:t>
            </a:r>
            <a:r>
              <a:rPr kumimoji="1" lang="en-US" altLang="zh-CN" dirty="0"/>
              <a:t> + 1</a:t>
            </a:r>
          </a:p>
          <a:p>
            <a:pPr marL="0" indent="0">
              <a:buNone/>
            </a:pPr>
            <a:r>
              <a:rPr kumimoji="1" lang="en-US" altLang="zh-CN" dirty="0">
                <a:solidFill>
                  <a:srgbClr val="0096FF"/>
                </a:solidFill>
              </a:rPr>
              <a:t>              release(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              return</a:t>
            </a:r>
            <a:endParaRPr kumimoji="1" lang="zh-CN" altLang="en-US" dirty="0"/>
          </a:p>
          <a:p>
            <a:pPr marL="0" indent="0">
              <a:buNone/>
            </a:pPr>
            <a:r>
              <a:rPr kumimoji="1" lang="zh-CN" altLang="en-US" dirty="0">
                <a:solidFill>
                  <a:srgbClr val="0096FF"/>
                </a:solidFill>
              </a:rPr>
              <a:t>          </a:t>
            </a:r>
            <a:r>
              <a:rPr kumimoji="1" lang="en-US" altLang="zh-CN" dirty="0">
                <a:solidFill>
                  <a:srgbClr val="0096FF"/>
                </a:solidFill>
              </a:rPr>
              <a:t>release(</a:t>
            </a:r>
            <a:r>
              <a:rPr kumimoji="1" lang="en-US" altLang="zh-CN" dirty="0" err="1">
                <a:solidFill>
                  <a:srgbClr val="0096FF"/>
                </a:solidFill>
              </a:rPr>
              <a:t>bb.send_lock</a:t>
            </a:r>
            <a:r>
              <a:rPr kumimoji="1" lang="en-US" altLang="zh-CN" dirty="0">
                <a:solidFill>
                  <a:srgbClr val="0096FF"/>
                </a:solidFill>
              </a:rPr>
              <a:t>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8172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Lock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7620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Lock Implementation (Incorrect)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 err="1">
                <a:latin typeface="Consolas" panose="020B0609020204030204" pitchFamily="49" charset="0"/>
              </a:rPr>
              <a:t>struct</a:t>
            </a:r>
            <a:r>
              <a:rPr lang="en-US" altLang="zh-CN" sz="1800" dirty="0">
                <a:latin typeface="Consolas" panose="020B0609020204030204" pitchFamily="49" charset="0"/>
              </a:rPr>
              <a:t> lock { integer state; };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zh-CN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void </a:t>
            </a:r>
            <a:r>
              <a:rPr lang="en-US" altLang="zh-CN" sz="1800" b="1" dirty="0">
                <a:solidFill>
                  <a:srgbClr val="0096FF"/>
                </a:solidFill>
                <a:latin typeface="Consolas" panose="020B0609020204030204" pitchFamily="49" charset="0"/>
              </a:rPr>
              <a:t>acquire</a:t>
            </a:r>
            <a:r>
              <a:rPr lang="en-US" altLang="zh-CN" sz="1800" dirty="0">
                <a:latin typeface="Consolas" panose="020B0609020204030204" pitchFamily="49" charset="0"/>
              </a:rPr>
              <a:t> (lock reference L)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    while </a:t>
            </a:r>
            <a:r>
              <a:rPr lang="en-US" altLang="zh-CN" sz="1800" dirty="0" err="1">
                <a:latin typeface="Consolas" panose="020B0609020204030204" pitchFamily="49" charset="0"/>
              </a:rPr>
              <a:t>L.state</a:t>
            </a:r>
            <a:r>
              <a:rPr lang="en-US" altLang="zh-CN" sz="1800" dirty="0">
                <a:latin typeface="Consolas" panose="020B0609020204030204" pitchFamily="49" charset="0"/>
              </a:rPr>
              <a:t> == LOCKED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       ;               </a:t>
            </a:r>
            <a:r>
              <a:rPr lang="en-US" altLang="zh-CN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 until L is UNLOCKED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    </a:t>
            </a:r>
            <a:r>
              <a:rPr lang="en-US" altLang="zh-CN" sz="1800" dirty="0" err="1">
                <a:latin typeface="Consolas" panose="020B0609020204030204" pitchFamily="49" charset="0"/>
              </a:rPr>
              <a:t>L.state</a:t>
            </a:r>
            <a:r>
              <a:rPr lang="en-US" altLang="zh-CN" sz="1800" dirty="0">
                <a:latin typeface="Consolas" panose="020B0609020204030204" pitchFamily="49" charset="0"/>
              </a:rPr>
              <a:t> = LOCKED;  </a:t>
            </a:r>
            <a:r>
              <a:rPr lang="en-US" altLang="zh-CN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the while test failed, got the lock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void </a:t>
            </a:r>
            <a:r>
              <a:rPr lang="en-US" altLang="zh-CN" sz="1800" b="1" dirty="0">
                <a:solidFill>
                  <a:srgbClr val="0096FF"/>
                </a:solidFill>
                <a:latin typeface="Consolas" panose="020B0609020204030204" pitchFamily="49" charset="0"/>
              </a:rPr>
              <a:t>release</a:t>
            </a:r>
            <a:r>
              <a:rPr lang="en-US" altLang="zh-CN" sz="1800" dirty="0">
                <a:latin typeface="Consolas" panose="020B0609020204030204" pitchFamily="49" charset="0"/>
              </a:rPr>
              <a:t> (lock reference L)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    </a:t>
            </a:r>
            <a:r>
              <a:rPr lang="en-US" altLang="zh-CN" sz="1800" dirty="0" err="1">
                <a:latin typeface="Consolas" panose="020B0609020204030204" pitchFamily="49" charset="0"/>
              </a:rPr>
              <a:t>L.state</a:t>
            </a:r>
            <a:r>
              <a:rPr lang="en-US" altLang="zh-CN" sz="1800" dirty="0">
                <a:latin typeface="Consolas" panose="020B0609020204030204" pitchFamily="49" charset="0"/>
              </a:rPr>
              <a:t> = UNLOCKED;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18662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Race Condition Still Exists!</a:t>
            </a: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F82739A-D1EA-8446-BBCB-7D794A709DDA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29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5" y="1524000"/>
            <a:ext cx="84486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1" y="4009629"/>
            <a:ext cx="58464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Operation-1: Read L to check if its state is LOCKED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Operation-2: Write L to change its state to LOCKED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右大括号 2"/>
          <p:cNvSpPr/>
          <p:nvPr/>
        </p:nvSpPr>
        <p:spPr>
          <a:xfrm>
            <a:off x="6462100" y="4279635"/>
            <a:ext cx="144016" cy="594090"/>
          </a:xfrm>
          <a:prstGeom prst="rightBrace">
            <a:avLst>
              <a:gd name="adj1" fmla="val 47207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32240" y="4332794"/>
            <a:ext cx="1491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 atomic!</a:t>
            </a:r>
            <a:endParaRPr lang="zh-CN" altLang="en-US" sz="2000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线箭头连接符 5"/>
          <p:cNvCxnSpPr/>
          <p:nvPr/>
        </p:nvCxnSpPr>
        <p:spPr>
          <a:xfrm>
            <a:off x="6876256" y="1273326"/>
            <a:ext cx="0" cy="16561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508108" y="863230"/>
            <a:ext cx="3297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 and B both have the Lock!</a:t>
            </a:r>
            <a:endParaRPr lang="zh-CN" altLang="en-US" sz="2000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9" name="肘形连接符 8"/>
          <p:cNvCxnSpPr>
            <a:stCxn id="4" idx="2"/>
          </p:cNvCxnSpPr>
          <p:nvPr/>
        </p:nvCxnSpPr>
        <p:spPr>
          <a:xfrm rot="16200000" flipH="1">
            <a:off x="7215232" y="4995469"/>
            <a:ext cx="525132" cy="2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084168" y="5240047"/>
            <a:ext cx="23342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Need another lock?</a:t>
            </a:r>
            <a:endParaRPr lang="zh-CN" altLang="en-US" sz="20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506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Primitives to Implement Lock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Hardware atomic instructions</a:t>
            </a:r>
          </a:p>
          <a:p>
            <a:pPr lvl="1"/>
            <a:r>
              <a:rPr lang="en-US" altLang="zh-CN" dirty="0"/>
              <a:t>RSM: read-set-memory</a:t>
            </a:r>
          </a:p>
          <a:p>
            <a:pPr lvl="1"/>
            <a:r>
              <a:rPr lang="en-US" altLang="zh-CN" dirty="0"/>
              <a:t>Test-and-set, Compare-and-swap</a:t>
            </a:r>
          </a:p>
          <a:p>
            <a:pPr lvl="1"/>
            <a:r>
              <a:rPr lang="en-US" altLang="zh-CN" dirty="0"/>
              <a:t>Load-linked + Store-conditional, Fetch-and-add</a:t>
            </a:r>
          </a:p>
          <a:p>
            <a:r>
              <a:rPr lang="en-US" altLang="zh-CN" dirty="0"/>
              <a:t>Pure software solution</a:t>
            </a:r>
          </a:p>
          <a:p>
            <a:pPr lvl="1"/>
            <a:r>
              <a:rPr lang="en-US" altLang="zh-CN" dirty="0"/>
              <a:t>Using </a:t>
            </a:r>
            <a:r>
              <a:rPr lang="en-US" altLang="zh-CN" i="1" dirty="0">
                <a:solidFill>
                  <a:srgbClr val="0096FF"/>
                </a:solidFill>
              </a:rPr>
              <a:t>load</a:t>
            </a:r>
            <a:r>
              <a:rPr lang="en-US" altLang="zh-CN" dirty="0"/>
              <a:t> and </a:t>
            </a:r>
            <a:r>
              <a:rPr lang="en-US" altLang="zh-CN" i="1" dirty="0">
                <a:solidFill>
                  <a:srgbClr val="0096FF"/>
                </a:solidFill>
              </a:rPr>
              <a:t>store</a:t>
            </a:r>
            <a:r>
              <a:rPr lang="en-US" altLang="zh-CN" dirty="0"/>
              <a:t> instructions only</a:t>
            </a:r>
          </a:p>
          <a:p>
            <a:pPr lvl="1"/>
            <a:r>
              <a:rPr lang="en-US" altLang="zh-CN" dirty="0">
                <a:ea typeface="MS PGothic" charset="0"/>
              </a:rPr>
              <a:t>Dekker’s &amp; Peterson’s Algorithms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7479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Test-and-set Instruction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1167517"/>
          </a:xfrm>
        </p:spPr>
        <p:txBody>
          <a:bodyPr/>
          <a:lstStyle/>
          <a:p>
            <a:r>
              <a:rPr lang="en-US" altLang="zh-CN" dirty="0"/>
              <a:t>History</a:t>
            </a:r>
          </a:p>
          <a:p>
            <a:pPr lvl="1"/>
            <a:r>
              <a:rPr lang="en-US" altLang="zh-CN" dirty="0"/>
              <a:t>Burroughs B5000 in the early 1960’s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7584" y="2857500"/>
            <a:ext cx="763284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1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TestAndSet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*</a:t>
            </a:r>
            <a:r>
              <a:rPr lang="en-US" altLang="zh-CN" dirty="0" err="1">
                <a:latin typeface="Consolas" panose="020B0609020204030204" pitchFamily="49" charset="0"/>
              </a:rPr>
              <a:t>old_ptr</a:t>
            </a:r>
            <a:r>
              <a:rPr lang="en-US" altLang="zh-CN" dirty="0"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new) {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2    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old = *</a:t>
            </a:r>
            <a:r>
              <a:rPr lang="en-US" altLang="zh-CN" dirty="0" err="1">
                <a:latin typeface="Consolas" panose="020B0609020204030204" pitchFamily="49" charset="0"/>
              </a:rPr>
              <a:t>old_ptr</a:t>
            </a:r>
            <a:r>
              <a:rPr lang="en-US" altLang="zh-CN" dirty="0">
                <a:latin typeface="Consolas" panose="020B0609020204030204" pitchFamily="49" charset="0"/>
              </a:rPr>
              <a:t>; // fetch old value at </a:t>
            </a:r>
            <a:r>
              <a:rPr lang="en-US" altLang="zh-CN" dirty="0" err="1">
                <a:latin typeface="Consolas" panose="020B0609020204030204" pitchFamily="49" charset="0"/>
              </a:rPr>
              <a:t>old_ptr</a:t>
            </a:r>
            <a:endParaRPr lang="en-US" altLang="zh-CN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3     *</a:t>
            </a:r>
            <a:r>
              <a:rPr lang="en-US" altLang="zh-CN" dirty="0" err="1">
                <a:latin typeface="Consolas" panose="020B0609020204030204" pitchFamily="49" charset="0"/>
              </a:rPr>
              <a:t>old_ptr</a:t>
            </a:r>
            <a:r>
              <a:rPr lang="en-US" altLang="zh-CN" dirty="0">
                <a:latin typeface="Consolas" panose="020B0609020204030204" pitchFamily="49" charset="0"/>
              </a:rPr>
              <a:t> = new; // store ‘new’ into </a:t>
            </a:r>
            <a:r>
              <a:rPr lang="en-US" altLang="zh-CN" dirty="0" err="1">
                <a:latin typeface="Consolas" panose="020B0609020204030204" pitchFamily="49" charset="0"/>
              </a:rPr>
              <a:t>old_ptr</a:t>
            </a:r>
            <a:endParaRPr lang="en-US" altLang="zh-CN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4     return old; // return the old value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5 }</a:t>
            </a:r>
            <a:endParaRPr lang="zh-CN" altLang="en-US" sz="4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35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Spin Lock using Test-and-set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1 </a:t>
            </a:r>
            <a:r>
              <a:rPr lang="en-US" altLang="zh-CN" sz="1600" dirty="0" err="1">
                <a:latin typeface="Consolas" panose="020B0609020204030204" pitchFamily="49" charset="0"/>
              </a:rPr>
              <a:t>typedef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latin typeface="Consolas" panose="020B0609020204030204" pitchFamily="49" charset="0"/>
              </a:rPr>
              <a:t> __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2    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flag;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3 } 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5 void </a:t>
            </a:r>
            <a:r>
              <a:rPr lang="en-US" altLang="zh-CN" sz="16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6    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0 indicates that lock is available, 1 that it is held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7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8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9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10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11     while (</a:t>
            </a:r>
            <a:r>
              <a:rPr lang="en-US" altLang="zh-CN" sz="1600" dirty="0" err="1">
                <a:solidFill>
                  <a:srgbClr val="FF2600"/>
                </a:solidFill>
                <a:latin typeface="Consolas" panose="020B0609020204030204" pitchFamily="49" charset="0"/>
              </a:rPr>
              <a:t>TestAndSet</a:t>
            </a:r>
            <a:r>
              <a:rPr lang="en-US" altLang="zh-CN" sz="1600" dirty="0">
                <a:latin typeface="Consolas" panose="020B0609020204030204" pitchFamily="49" charset="0"/>
              </a:rPr>
              <a:t>(&amp;lock-&gt;flag, 1) == 1)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12     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 (do nothing)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13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15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16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17 }</a:t>
            </a:r>
            <a:endParaRPr lang="zh-CN" altLang="en-US" sz="4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038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Compare-and-swap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172071"/>
          </a:xfrm>
        </p:spPr>
        <p:txBody>
          <a:bodyPr/>
          <a:lstStyle/>
          <a:p>
            <a:r>
              <a:rPr lang="en-US" altLang="zh-CN" dirty="0"/>
              <a:t>Another hardware primitive</a:t>
            </a:r>
          </a:p>
          <a:p>
            <a:pPr lvl="1"/>
            <a:r>
              <a:rPr lang="en-US" altLang="zh-CN" dirty="0"/>
              <a:t>Compare-and-swap (on SPARC)</a:t>
            </a:r>
          </a:p>
          <a:p>
            <a:pPr lvl="1"/>
            <a:r>
              <a:rPr lang="en-US" altLang="zh-CN" dirty="0"/>
              <a:t>Compare-and-exchange (on x86)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7780" y="3361556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1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expected,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new)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2    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actual =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3     if (actual == expected)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4        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 = new;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5     return actual;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6 }</a:t>
            </a:r>
            <a:endParaRPr lang="zh-CN" altLang="en-US" sz="4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007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Spin Lock using Compare-and-swap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1 </a:t>
            </a:r>
            <a:r>
              <a:rPr lang="en-US" altLang="zh-CN" sz="1600" dirty="0" err="1">
                <a:latin typeface="Consolas" panose="020B0609020204030204" pitchFamily="49" charset="0"/>
              </a:rPr>
              <a:t>typedef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latin typeface="Consolas" panose="020B0609020204030204" pitchFamily="49" charset="0"/>
              </a:rPr>
              <a:t> __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2    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flag;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3 } 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5 void </a:t>
            </a:r>
            <a:r>
              <a:rPr lang="en-US" altLang="zh-CN" sz="16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6    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0 indicates that lock is available, 1 that it is held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7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8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9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10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11     while (</a:t>
            </a:r>
            <a:r>
              <a:rPr lang="en-US" altLang="zh-CN" sz="1600" dirty="0" err="1">
                <a:solidFill>
                  <a:srgbClr val="FF26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sz="1600" dirty="0">
                <a:latin typeface="Consolas" panose="020B0609020204030204" pitchFamily="49" charset="0"/>
              </a:rPr>
              <a:t>(&amp;lock-&gt;flag, 0, 1) == 1)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12     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 (do nothing)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13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15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16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17 }</a:t>
            </a:r>
            <a:endParaRPr lang="zh-CN" altLang="en-US" sz="4400" dirty="0">
              <a:latin typeface="Consolas" panose="020B0609020204030204" pitchFamily="49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3528" y="3577580"/>
            <a:ext cx="6696744" cy="100811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900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</a:rPr>
              <a:t>Load-linked and Store-conditional</a:t>
            </a:r>
            <a:endParaRPr lang="zh-CN" altLang="en-US" sz="1800" dirty="0"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528" y="1273324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 1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LoadLinked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*</a:t>
            </a:r>
            <a:r>
              <a:rPr lang="en-US" altLang="zh-CN" sz="1600" dirty="0" err="1">
                <a:latin typeface="Consolas" panose="020B0609020204030204" pitchFamily="49" charset="0"/>
              </a:rPr>
              <a:t>ptr</a:t>
            </a:r>
            <a:r>
              <a:rPr lang="en-US" altLang="zh-CN" sz="1600" dirty="0">
                <a:latin typeface="Consolas" panose="020B0609020204030204" pitchFamily="49" charset="0"/>
              </a:rPr>
              <a:t>) {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2     return *</a:t>
            </a:r>
            <a:r>
              <a:rPr lang="en-US" altLang="zh-CN" sz="1600" dirty="0" err="1">
                <a:latin typeface="Consolas" panose="020B0609020204030204" pitchFamily="49" charset="0"/>
              </a:rPr>
              <a:t>ptr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3 }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4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5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StoreConditional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*</a:t>
            </a:r>
            <a:r>
              <a:rPr lang="en-US" altLang="zh-CN" sz="1600" dirty="0" err="1">
                <a:latin typeface="Consolas" panose="020B0609020204030204" pitchFamily="49" charset="0"/>
              </a:rPr>
              <a:t>ptr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value) {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6     if (no one has updated *</a:t>
            </a:r>
            <a:r>
              <a:rPr lang="en-US" altLang="zh-CN" sz="1600" dirty="0" err="1">
                <a:latin typeface="Consolas" panose="020B0609020204030204" pitchFamily="49" charset="0"/>
              </a:rPr>
              <a:t>ptr</a:t>
            </a:r>
            <a:r>
              <a:rPr lang="en-US" altLang="zh-CN" sz="1600" dirty="0">
                <a:latin typeface="Consolas" panose="020B0609020204030204" pitchFamily="49" charset="0"/>
              </a:rPr>
              <a:t> since the </a:t>
            </a:r>
            <a:r>
              <a:rPr lang="en-US" altLang="zh-CN" sz="1600" dirty="0" err="1">
                <a:latin typeface="Consolas" panose="020B0609020204030204" pitchFamily="49" charset="0"/>
              </a:rPr>
              <a:t>LoadLinked</a:t>
            </a:r>
            <a:r>
              <a:rPr lang="en-US" altLang="zh-CN" sz="1600" dirty="0">
                <a:latin typeface="Consolas" panose="020B0609020204030204" pitchFamily="49" charset="0"/>
              </a:rPr>
              <a:t> to this address) { 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7         *</a:t>
            </a:r>
            <a:r>
              <a:rPr lang="en-US" altLang="zh-CN" sz="1600" dirty="0" err="1">
                <a:latin typeface="Consolas" panose="020B0609020204030204" pitchFamily="49" charset="0"/>
              </a:rPr>
              <a:t>ptr</a:t>
            </a:r>
            <a:r>
              <a:rPr lang="en-US" altLang="zh-CN" sz="1600" dirty="0">
                <a:latin typeface="Consolas" panose="020B0609020204030204" pitchFamily="49" charset="0"/>
              </a:rPr>
              <a:t> = value;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8         return 1;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success!</a:t>
            </a:r>
            <a:b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 9     } else {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10         return 0;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failed to update</a:t>
            </a:r>
            <a:b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11    }</a:t>
            </a:r>
            <a:br>
              <a:rPr lang="en-US" altLang="zh-CN" sz="1600" dirty="0">
                <a:latin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</a:rPr>
              <a:t>12 }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552441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Using LL/SC to Build a Lock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41666" y="1489348"/>
            <a:ext cx="8229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1 void </a:t>
            </a:r>
            <a:r>
              <a:rPr lang="en-US" altLang="zh-CN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lock_t</a:t>
            </a:r>
            <a:r>
              <a:rPr lang="en-US" altLang="zh-CN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2     while (1)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3         while (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LoadLinked</a:t>
            </a:r>
            <a:r>
              <a:rPr lang="en-US" altLang="zh-CN" dirty="0">
                <a:latin typeface="Consolas" panose="020B0609020204030204" pitchFamily="49" charset="0"/>
              </a:rPr>
              <a:t>(&amp;lock-&gt;flag) == 1)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4             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 until it’s zero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5         if (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StoreConditional</a:t>
            </a:r>
            <a:r>
              <a:rPr lang="en-US" altLang="zh-CN" dirty="0">
                <a:latin typeface="Consolas" panose="020B0609020204030204" pitchFamily="49" charset="0"/>
              </a:rPr>
              <a:t>(&amp;lock-&gt;flag, 1) == 1)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6             return;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if set-it-to-1 was a success: all done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7                    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otherwise: try it all over again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8     }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9 }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10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11 void </a:t>
            </a:r>
            <a:r>
              <a:rPr lang="en-US" altLang="zh-CN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lock_t</a:t>
            </a:r>
            <a:r>
              <a:rPr lang="en-US" altLang="zh-CN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12     lock-&gt;flag = 0;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13 }</a:t>
            </a:r>
          </a:p>
        </p:txBody>
      </p:sp>
    </p:spTree>
    <p:extLst>
      <p:ext uri="{BB962C8B-B14F-4D97-AF65-F5344CB8AC3E}">
        <p14:creationId xmlns:p14="http://schemas.microsoft.com/office/powerpoint/2010/main" val="2673211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Fetch-and-add Instruction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73587" y="1777380"/>
            <a:ext cx="6174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1 </a:t>
            </a: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FetchAndAdd</a:t>
            </a:r>
            <a:r>
              <a:rPr lang="en-US" altLang="zh-CN" sz="2400" dirty="0"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</a:rPr>
              <a:t> *</a:t>
            </a:r>
            <a:r>
              <a:rPr lang="en-US" altLang="zh-CN" sz="2400" dirty="0" err="1">
                <a:latin typeface="Consolas" panose="020B0609020204030204" pitchFamily="49" charset="0"/>
              </a:rPr>
              <a:t>ptr</a:t>
            </a:r>
            <a:r>
              <a:rPr lang="en-US" altLang="zh-CN" sz="2400" dirty="0"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2     </a:t>
            </a: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</a:rPr>
              <a:t> old = *</a:t>
            </a:r>
            <a:r>
              <a:rPr lang="en-US" altLang="zh-CN" sz="2400" dirty="0" err="1">
                <a:latin typeface="Consolas" panose="020B0609020204030204" pitchFamily="49" charset="0"/>
              </a:rPr>
              <a:t>ptr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3     *</a:t>
            </a:r>
            <a:r>
              <a:rPr lang="en-US" altLang="zh-CN" sz="2400" dirty="0" err="1">
                <a:latin typeface="Consolas" panose="020B0609020204030204" pitchFamily="49" charset="0"/>
              </a:rPr>
              <a:t>ptr</a:t>
            </a:r>
            <a:r>
              <a:rPr lang="en-US" altLang="zh-CN" sz="2400" dirty="0">
                <a:latin typeface="Consolas" panose="020B0609020204030204" pitchFamily="49" charset="0"/>
              </a:rPr>
              <a:t> = old + 1;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4     return old;</a:t>
            </a:r>
          </a:p>
          <a:p>
            <a:r>
              <a:rPr lang="en-US" altLang="zh-CN" sz="2400" dirty="0">
                <a:latin typeface="Consolas" panose="020B0609020204030204" pitchFamily="49" charset="0"/>
              </a:rPr>
              <a:t>5 }</a:t>
            </a:r>
            <a:endParaRPr lang="zh-CN" altLang="en-US" sz="6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17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Using Fetch-and-add for Ticket Lock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1504" y="1308013"/>
            <a:ext cx="82296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Consolas" panose="020B0609020204030204" pitchFamily="49" charset="0"/>
              </a:rPr>
              <a:t>1 </a:t>
            </a:r>
            <a:r>
              <a:rPr lang="en-US" altLang="zh-CN" sz="1400" dirty="0" err="1">
                <a:latin typeface="Consolas" panose="020B0609020204030204" pitchFamily="49" charset="0"/>
              </a:rPr>
              <a:t>typedef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struct</a:t>
            </a:r>
            <a:r>
              <a:rPr lang="en-US" altLang="zh-CN" sz="1400" dirty="0">
                <a:latin typeface="Consolas" panose="020B0609020204030204" pitchFamily="49" charset="0"/>
              </a:rPr>
              <a:t> __</a:t>
            </a:r>
            <a:r>
              <a:rPr lang="en-US" altLang="zh-CN" sz="1400" dirty="0" err="1">
                <a:latin typeface="Consolas" panose="020B0609020204030204" pitchFamily="49" charset="0"/>
              </a:rPr>
              <a:t>lock_t</a:t>
            </a:r>
            <a:r>
              <a:rPr lang="en-US" altLang="zh-CN" sz="14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2     </a:t>
            </a:r>
            <a:r>
              <a:rPr lang="en-US" altLang="zh-CN" sz="1400" dirty="0" err="1">
                <a:latin typeface="Consolas" panose="020B0609020204030204" pitchFamily="49" charset="0"/>
              </a:rPr>
              <a:t>int</a:t>
            </a:r>
            <a:r>
              <a:rPr lang="en-US" altLang="zh-CN" sz="1400" dirty="0">
                <a:latin typeface="Consolas" panose="020B0609020204030204" pitchFamily="49" charset="0"/>
              </a:rPr>
              <a:t> ticket;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3     </a:t>
            </a:r>
            <a:r>
              <a:rPr lang="en-US" altLang="zh-CN" sz="1400" dirty="0" err="1">
                <a:latin typeface="Consolas" panose="020B0609020204030204" pitchFamily="49" charset="0"/>
              </a:rPr>
              <a:t>int</a:t>
            </a:r>
            <a:r>
              <a:rPr lang="en-US" altLang="zh-CN" sz="1400" dirty="0">
                <a:latin typeface="Consolas" panose="020B0609020204030204" pitchFamily="49" charset="0"/>
              </a:rPr>
              <a:t> turn;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4 } </a:t>
            </a:r>
            <a:r>
              <a:rPr lang="en-US" altLang="zh-CN" sz="1400" dirty="0" err="1">
                <a:latin typeface="Consolas" panose="020B0609020204030204" pitchFamily="49" charset="0"/>
              </a:rPr>
              <a:t>lock_t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5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6 void </a:t>
            </a:r>
            <a:r>
              <a:rPr lang="en-US" altLang="zh-CN" sz="1400" dirty="0" err="1">
                <a:solidFill>
                  <a:srgbClr val="0096FF"/>
                </a:solidFill>
                <a:latin typeface="Consolas" panose="020B0609020204030204" pitchFamily="49" charset="0"/>
              </a:rPr>
              <a:t>lock_init</a:t>
            </a:r>
            <a:r>
              <a:rPr lang="en-US" altLang="zh-CN" sz="1400" dirty="0"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latin typeface="Consolas" panose="020B0609020204030204" pitchFamily="49" charset="0"/>
              </a:rPr>
              <a:t>lock_t</a:t>
            </a:r>
            <a:r>
              <a:rPr lang="en-US" altLang="zh-CN" sz="14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7     lock-&gt;ticket = 0;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8     lock-&gt;turn = 0;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9 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10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11 void </a:t>
            </a:r>
            <a:r>
              <a:rPr lang="en-US" altLang="zh-CN" sz="1400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400" dirty="0"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latin typeface="Consolas" panose="020B0609020204030204" pitchFamily="49" charset="0"/>
              </a:rPr>
              <a:t>lock_t</a:t>
            </a:r>
            <a:r>
              <a:rPr lang="en-US" altLang="zh-CN" sz="14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12     </a:t>
            </a:r>
            <a:r>
              <a:rPr lang="en-US" altLang="zh-CN" sz="1400" dirty="0" err="1">
                <a:latin typeface="Consolas" panose="020B0609020204030204" pitchFamily="49" charset="0"/>
              </a:rPr>
              <a:t>int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myturn</a:t>
            </a:r>
            <a:r>
              <a:rPr lang="en-US" altLang="zh-CN" sz="1400" dirty="0">
                <a:latin typeface="Consolas" panose="020B0609020204030204" pitchFamily="49" charset="0"/>
              </a:rPr>
              <a:t> = </a:t>
            </a:r>
            <a:r>
              <a:rPr lang="en-US" altLang="zh-CN" sz="1400" dirty="0" err="1">
                <a:solidFill>
                  <a:srgbClr val="FF2600"/>
                </a:solidFill>
                <a:latin typeface="Consolas" panose="020B0609020204030204" pitchFamily="49" charset="0"/>
              </a:rPr>
              <a:t>FetchAndAdd</a:t>
            </a:r>
            <a:r>
              <a:rPr lang="en-US" altLang="zh-CN" sz="1400" dirty="0">
                <a:latin typeface="Consolas" panose="020B0609020204030204" pitchFamily="49" charset="0"/>
              </a:rPr>
              <a:t>(&amp;lock-&gt;ticket);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13     while (lock-&gt;turn != </a:t>
            </a:r>
            <a:r>
              <a:rPr lang="en-US" altLang="zh-CN" sz="1400" dirty="0" err="1">
                <a:latin typeface="Consolas" panose="020B0609020204030204" pitchFamily="49" charset="0"/>
              </a:rPr>
              <a:t>myturn</a:t>
            </a:r>
            <a:r>
              <a:rPr lang="en-US" altLang="zh-CN" sz="14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14         ; </a:t>
            </a:r>
            <a:r>
              <a:rPr lang="en-US" altLang="zh-CN" sz="14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15 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16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17 void </a:t>
            </a:r>
            <a:r>
              <a:rPr lang="en-US" altLang="zh-CN" sz="1400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400" dirty="0"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latin typeface="Consolas" panose="020B0609020204030204" pitchFamily="49" charset="0"/>
              </a:rPr>
              <a:t>lock_t</a:t>
            </a:r>
            <a:r>
              <a:rPr lang="en-US" altLang="zh-CN" sz="14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18     lock-&gt;turn = lock-&gt;turn + 1;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19 }</a:t>
            </a:r>
            <a:endParaRPr lang="zh-CN" altLang="en-US" sz="40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1297388"/>
            <a:ext cx="3240360" cy="936104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“叫号”的图片搜索结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5381" b="9019"/>
          <a:stretch/>
        </p:blipFill>
        <p:spPr bwMode="auto">
          <a:xfrm>
            <a:off x="6660232" y="1201316"/>
            <a:ext cx="1954560" cy="15841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932040" y="4513684"/>
            <a:ext cx="403244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One difference with previous locks: it ensures </a:t>
            </a:r>
            <a:r>
              <a:rPr lang="en-US" altLang="zh-CN" b="1" u="sng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progress</a:t>
            </a:r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for all threads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5640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Bootstrapping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305800" cy="368300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Solve the narrow problem using some specialized method </a:t>
            </a:r>
          </a:p>
          <a:p>
            <a:pPr lvl="1"/>
            <a:r>
              <a:rPr lang="en-US" altLang="zh-CN" sz="2000" dirty="0">
                <a:ea typeface="MS PGothic" charset="0"/>
              </a:rPr>
              <a:t>Might work for only that case</a:t>
            </a:r>
          </a:p>
          <a:p>
            <a:pPr lvl="1"/>
            <a:r>
              <a:rPr lang="en-US" altLang="zh-CN" sz="2000" dirty="0">
                <a:ea typeface="MS PGothic" charset="0"/>
              </a:rPr>
              <a:t>It takes advantage of the specific situation</a:t>
            </a:r>
          </a:p>
          <a:p>
            <a:r>
              <a:rPr lang="en-US" altLang="zh-CN" sz="2400" dirty="0">
                <a:ea typeface="MS PGothic" charset="0"/>
              </a:rPr>
              <a:t>The general solution then consists of two parts: </a:t>
            </a:r>
          </a:p>
          <a:p>
            <a:pPr lvl="1"/>
            <a:r>
              <a:rPr lang="en-US" altLang="zh-CN" sz="2000" dirty="0">
                <a:ea typeface="MS PGothic" charset="0"/>
              </a:rPr>
              <a:t>a method for solving the special case </a:t>
            </a:r>
          </a:p>
          <a:p>
            <a:pPr lvl="1"/>
            <a:r>
              <a:rPr lang="en-US" altLang="zh-CN" sz="2000" dirty="0">
                <a:ea typeface="MS PGothic" charset="0"/>
              </a:rPr>
              <a:t>a method for reducing the general problem to the special case</a:t>
            </a:r>
            <a:r>
              <a:rPr lang="en-US" altLang="zh-CN" sz="1800" dirty="0">
                <a:ea typeface="MS PGothic" charset="0"/>
              </a:rPr>
              <a:t> 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13169E3-205F-E448-8C0C-D01823D8BBF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64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Bootstrapping (In the case of </a:t>
            </a:r>
            <a:r>
              <a:rPr lang="en-US" altLang="zh-CN" b="0" dirty="0">
                <a:ea typeface="MS PGothic" charset="0"/>
                <a:cs typeface="Times New Roman" charset="0"/>
              </a:rPr>
              <a:t>ACQUIRE</a:t>
            </a:r>
            <a:r>
              <a:rPr lang="en-US" altLang="zh-CN" dirty="0">
                <a:ea typeface="MS PGothic" charset="0"/>
              </a:rPr>
              <a:t>)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305800" cy="3683000"/>
          </a:xfrm>
        </p:spPr>
        <p:txBody>
          <a:bodyPr/>
          <a:lstStyle/>
          <a:p>
            <a:r>
              <a:rPr lang="en-US" altLang="zh-CN" sz="2800" dirty="0">
                <a:ea typeface="MS PGothic" charset="0"/>
              </a:rPr>
              <a:t>The solution for the specific problem is </a:t>
            </a:r>
          </a:p>
          <a:p>
            <a:pPr lvl="1"/>
            <a:r>
              <a:rPr lang="en-US" altLang="zh-CN" sz="2400" dirty="0">
                <a:ea typeface="MS PGothic" charset="0"/>
              </a:rPr>
              <a:t>Hardware: building a special hardware instruction that is itself is a before-or-after action</a:t>
            </a:r>
          </a:p>
          <a:p>
            <a:pPr lvl="1"/>
            <a:r>
              <a:rPr lang="en-US" altLang="zh-CN" sz="2400" dirty="0">
                <a:ea typeface="MS PGothic" charset="0"/>
              </a:rPr>
              <a:t>Software: by some extremely careful programming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7F85B82-FD70-5646-B247-6B3F81B905EB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9082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Assumptions 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305800" cy="3683000"/>
          </a:xfrm>
        </p:spPr>
        <p:txBody>
          <a:bodyPr>
            <a:normAutofit fontScale="92500"/>
          </a:bodyPr>
          <a:lstStyle/>
          <a:p>
            <a:r>
              <a:rPr lang="en-US" altLang="zh-CN" sz="2800" dirty="0">
                <a:ea typeface="MS PGothic" charset="0"/>
                <a:cs typeface="Times New Roman" charset="0"/>
              </a:rPr>
              <a:t>Bus arbiter </a:t>
            </a:r>
          </a:p>
          <a:p>
            <a:pPr lvl="1"/>
            <a:r>
              <a:rPr lang="en-US" altLang="zh-CN" sz="2400" dirty="0">
                <a:ea typeface="ＭＳ Ｐゴシック" charset="0"/>
                <a:cs typeface="Times New Roman" charset="0"/>
              </a:rPr>
              <a:t>Guarantees that any single LOAD or STORE is a before-or-after action with respect to every other LOAD and STORE</a:t>
            </a:r>
          </a:p>
          <a:p>
            <a:r>
              <a:rPr lang="en-US" altLang="zh-CN" sz="2800" dirty="0">
                <a:ea typeface="MS PGothic" charset="0"/>
                <a:cs typeface="Times New Roman" charset="0"/>
              </a:rPr>
              <a:t>Each entry of the shared array is:</a:t>
            </a:r>
          </a:p>
          <a:p>
            <a:pPr lvl="1"/>
            <a:r>
              <a:rPr lang="en-US" altLang="zh-CN" sz="2400" dirty="0">
                <a:ea typeface="ＭＳ Ｐゴシック" charset="0"/>
                <a:cs typeface="Times New Roman" charset="0"/>
              </a:rPr>
              <a:t>in its own memory cell</a:t>
            </a:r>
          </a:p>
          <a:p>
            <a:pPr lvl="1"/>
            <a:r>
              <a:rPr lang="en-US" altLang="zh-CN" sz="2400" dirty="0">
                <a:ea typeface="ＭＳ Ｐゴシック" charset="0"/>
                <a:cs typeface="Times New Roman" charset="0"/>
              </a:rPr>
              <a:t>the memory provides read/write coherence for memory cells </a:t>
            </a:r>
          </a:p>
          <a:p>
            <a:r>
              <a:rPr lang="en-US" altLang="zh-CN" sz="2800" dirty="0">
                <a:ea typeface="MS PGothic" charset="0"/>
                <a:cs typeface="Times New Roman" charset="0"/>
              </a:rPr>
              <a:t>The instructions execute in program order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D2675A-1E7F-E648-A687-00F86ABE104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873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Bus Arbiter Problem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271CED0-A539-604B-9389-9B03B7247BE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5"/>
          <p:cNvSpPr/>
          <p:nvPr/>
        </p:nvSpPr>
        <p:spPr>
          <a:xfrm>
            <a:off x="2287590" y="1333502"/>
            <a:ext cx="1431925" cy="8757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Arbiter</a:t>
            </a:r>
          </a:p>
        </p:txBody>
      </p:sp>
      <p:cxnSp>
        <p:nvCxnSpPr>
          <p:cNvPr id="6" name="Straight Arrow Connector 7"/>
          <p:cNvCxnSpPr/>
          <p:nvPr/>
        </p:nvCxnSpPr>
        <p:spPr>
          <a:xfrm>
            <a:off x="1592263" y="1526646"/>
            <a:ext cx="6953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" name="Straight Arrow Connector 8"/>
          <p:cNvCxnSpPr/>
          <p:nvPr/>
        </p:nvCxnSpPr>
        <p:spPr>
          <a:xfrm>
            <a:off x="1592263" y="1796521"/>
            <a:ext cx="6953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" name="Straight Arrow Connector 9"/>
          <p:cNvCxnSpPr/>
          <p:nvPr/>
        </p:nvCxnSpPr>
        <p:spPr>
          <a:xfrm>
            <a:off x="1592263" y="2039938"/>
            <a:ext cx="6953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9" name="Straight Arrow Connector 10"/>
          <p:cNvCxnSpPr/>
          <p:nvPr/>
        </p:nvCxnSpPr>
        <p:spPr>
          <a:xfrm>
            <a:off x="3719518" y="1526646"/>
            <a:ext cx="6953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" name="TextBox 9"/>
          <p:cNvSpPr txBox="1"/>
          <p:nvPr/>
        </p:nvSpPr>
        <p:spPr>
          <a:xfrm>
            <a:off x="552748" y="1901032"/>
            <a:ext cx="8509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Clock: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8055" y="1643063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B: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8055" y="1333500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A: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9929" y="1373188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S:</a:t>
            </a:r>
          </a:p>
        </p:txBody>
      </p:sp>
      <p:cxnSp>
        <p:nvCxnSpPr>
          <p:cNvPr id="14" name="Straight Connector 16"/>
          <p:cNvCxnSpPr>
            <a:cxnSpLocks noChangeShapeType="1"/>
          </p:cNvCxnSpPr>
          <p:nvPr/>
        </p:nvCxnSpPr>
        <p:spPr bwMode="auto">
          <a:xfrm>
            <a:off x="6553205" y="2510896"/>
            <a:ext cx="8429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7"/>
          <p:cNvCxnSpPr>
            <a:cxnSpLocks noChangeShapeType="1"/>
          </p:cNvCxnSpPr>
          <p:nvPr/>
        </p:nvCxnSpPr>
        <p:spPr bwMode="auto">
          <a:xfrm>
            <a:off x="7364418" y="2201333"/>
            <a:ext cx="727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8"/>
          <p:cNvCxnSpPr>
            <a:cxnSpLocks noChangeShapeType="1"/>
          </p:cNvCxnSpPr>
          <p:nvPr/>
        </p:nvCxnSpPr>
        <p:spPr bwMode="auto">
          <a:xfrm>
            <a:off x="7377113" y="2201334"/>
            <a:ext cx="0" cy="309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24"/>
          <p:cNvCxnSpPr>
            <a:cxnSpLocks noChangeShapeType="1"/>
          </p:cNvCxnSpPr>
          <p:nvPr/>
        </p:nvCxnSpPr>
        <p:spPr bwMode="auto">
          <a:xfrm>
            <a:off x="7377113" y="2637896"/>
            <a:ext cx="0" cy="31088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25"/>
          <p:cNvCxnSpPr>
            <a:cxnSpLocks noChangeShapeType="1"/>
          </p:cNvCxnSpPr>
          <p:nvPr/>
        </p:nvCxnSpPr>
        <p:spPr bwMode="auto">
          <a:xfrm>
            <a:off x="7115175" y="2637896"/>
            <a:ext cx="0" cy="31088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26"/>
          <p:cNvCxnSpPr>
            <a:cxnSpLocks noChangeShapeType="1"/>
          </p:cNvCxnSpPr>
          <p:nvPr/>
        </p:nvCxnSpPr>
        <p:spPr bwMode="auto">
          <a:xfrm>
            <a:off x="6858000" y="2791354"/>
            <a:ext cx="257175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28"/>
          <p:cNvCxnSpPr>
            <a:cxnSpLocks noChangeShapeType="1"/>
          </p:cNvCxnSpPr>
          <p:nvPr/>
        </p:nvCxnSpPr>
        <p:spPr bwMode="auto">
          <a:xfrm flipH="1">
            <a:off x="7377118" y="2791354"/>
            <a:ext cx="244475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33"/>
          <p:cNvCxnSpPr>
            <a:cxnSpLocks noChangeShapeType="1"/>
          </p:cNvCxnSpPr>
          <p:nvPr/>
        </p:nvCxnSpPr>
        <p:spPr bwMode="auto">
          <a:xfrm>
            <a:off x="6553200" y="2055815"/>
            <a:ext cx="731838" cy="264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34"/>
          <p:cNvCxnSpPr>
            <a:cxnSpLocks noChangeShapeType="1"/>
          </p:cNvCxnSpPr>
          <p:nvPr/>
        </p:nvCxnSpPr>
        <p:spPr bwMode="auto">
          <a:xfrm>
            <a:off x="7254880" y="1747573"/>
            <a:ext cx="841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35"/>
          <p:cNvCxnSpPr>
            <a:cxnSpLocks noChangeShapeType="1"/>
          </p:cNvCxnSpPr>
          <p:nvPr/>
        </p:nvCxnSpPr>
        <p:spPr bwMode="auto">
          <a:xfrm>
            <a:off x="7265988" y="1747573"/>
            <a:ext cx="0" cy="31088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36"/>
          <p:cNvCxnSpPr>
            <a:cxnSpLocks noChangeShapeType="1"/>
          </p:cNvCxnSpPr>
          <p:nvPr/>
        </p:nvCxnSpPr>
        <p:spPr bwMode="auto">
          <a:xfrm>
            <a:off x="6553205" y="1529292"/>
            <a:ext cx="7270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37"/>
          <p:cNvCxnSpPr>
            <a:cxnSpLocks noChangeShapeType="1"/>
          </p:cNvCxnSpPr>
          <p:nvPr/>
        </p:nvCxnSpPr>
        <p:spPr bwMode="auto">
          <a:xfrm>
            <a:off x="7248526" y="1218407"/>
            <a:ext cx="8429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38"/>
          <p:cNvCxnSpPr>
            <a:cxnSpLocks noChangeShapeType="1"/>
          </p:cNvCxnSpPr>
          <p:nvPr/>
        </p:nvCxnSpPr>
        <p:spPr bwMode="auto">
          <a:xfrm>
            <a:off x="7261225" y="1218408"/>
            <a:ext cx="0" cy="31088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5892805" y="1332178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A: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92805" y="1858698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B: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1" y="2330979"/>
            <a:ext cx="9556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Clock:</a:t>
            </a:r>
          </a:p>
        </p:txBody>
      </p:sp>
      <p:cxnSp>
        <p:nvCxnSpPr>
          <p:cNvPr id="30" name="Straight Connector 45"/>
          <p:cNvCxnSpPr>
            <a:cxnSpLocks noChangeShapeType="1"/>
          </p:cNvCxnSpPr>
          <p:nvPr/>
        </p:nvCxnSpPr>
        <p:spPr bwMode="auto">
          <a:xfrm>
            <a:off x="7115175" y="1016000"/>
            <a:ext cx="0" cy="1621896"/>
          </a:xfrm>
          <a:prstGeom prst="line">
            <a:avLst/>
          </a:prstGeom>
          <a:noFill/>
          <a:ln w="6350">
            <a:solidFill>
              <a:schemeClr val="tx1"/>
            </a:solidFill>
            <a:prstDash val="sysDash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49"/>
          <p:cNvCxnSpPr>
            <a:cxnSpLocks noChangeShapeType="1"/>
          </p:cNvCxnSpPr>
          <p:nvPr/>
        </p:nvCxnSpPr>
        <p:spPr bwMode="auto">
          <a:xfrm>
            <a:off x="7364413" y="1016000"/>
            <a:ext cx="19050" cy="1612636"/>
          </a:xfrm>
          <a:prstGeom prst="line">
            <a:avLst/>
          </a:prstGeom>
          <a:noFill/>
          <a:ln w="6350">
            <a:solidFill>
              <a:schemeClr val="tx1"/>
            </a:solidFill>
            <a:prstDash val="sysDash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8399" name="Content Placeholder 2"/>
          <p:cNvSpPr>
            <a:spLocks noGrp="1"/>
          </p:cNvSpPr>
          <p:nvPr>
            <p:ph idx="1"/>
          </p:nvPr>
        </p:nvSpPr>
        <p:spPr>
          <a:xfrm>
            <a:off x="457200" y="3335300"/>
            <a:ext cx="8229600" cy="22225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MS PGothic" charset="0"/>
              </a:rPr>
              <a:t>Two </a:t>
            </a:r>
            <a:r>
              <a:rPr lang="en-US" altLang="zh-CN" sz="2400" dirty="0" err="1">
                <a:ea typeface="MS PGothic" charset="0"/>
              </a:rPr>
              <a:t>async</a:t>
            </a:r>
            <a:r>
              <a:rPr lang="en-US" altLang="zh-CN" sz="2400" dirty="0">
                <a:ea typeface="MS PGothic" charset="0"/>
              </a:rPr>
              <a:t> inputs (A, B), one sync output</a:t>
            </a:r>
          </a:p>
          <a:p>
            <a:pPr lvl="1"/>
            <a:r>
              <a:rPr lang="en-US" altLang="zh-CN" sz="2000" dirty="0">
                <a:ea typeface="MS PGothic" charset="0"/>
              </a:rPr>
              <a:t>Choose between two asynchronous input</a:t>
            </a:r>
          </a:p>
          <a:p>
            <a:r>
              <a:rPr lang="en-US" altLang="zh-CN" sz="2400" dirty="0">
                <a:ea typeface="MS PGothic" charset="0"/>
              </a:rPr>
              <a:t>If inputs are closely spaced</a:t>
            </a:r>
          </a:p>
          <a:p>
            <a:pPr lvl="1"/>
            <a:r>
              <a:rPr lang="en-US" altLang="zh-CN" sz="2000" dirty="0">
                <a:ea typeface="MS PGothic" charset="0"/>
              </a:rPr>
              <a:t>Output may be oscillating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Waiting longer only reduce the probability of oscillating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72318" y="2640542"/>
            <a:ext cx="549275" cy="40011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>
                <a:latin typeface="Calibri" charset="0"/>
              </a:rPr>
              <a:t>t</a:t>
            </a:r>
            <a:r>
              <a:rPr lang="en-US" altLang="zh-CN" baseline="-25000">
                <a:latin typeface="Calibri" charset="0"/>
              </a:rPr>
              <a:t>E</a:t>
            </a:r>
            <a:endParaRPr lang="en-US" altLang="zh-CN">
              <a:latin typeface="Calibri" charset="0"/>
            </a:endParaRPr>
          </a:p>
        </p:txBody>
      </p:sp>
      <p:pic>
        <p:nvPicPr>
          <p:cNvPr id="5840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5" y="2286000"/>
            <a:ext cx="4314825" cy="39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40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2684199"/>
            <a:ext cx="4324350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55580" y="2704145"/>
            <a:ext cx="5492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宋体" pitchFamily="2" charset="-122"/>
                <a:cs typeface="+mn-cs"/>
              </a:rPr>
              <a:t>S:</a:t>
            </a:r>
          </a:p>
        </p:txBody>
      </p:sp>
    </p:spTree>
    <p:extLst>
      <p:ext uri="{BB962C8B-B14F-4D97-AF65-F5344CB8AC3E}">
        <p14:creationId xmlns:p14="http://schemas.microsoft.com/office/powerpoint/2010/main" val="2568450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Peterson’s Algorithms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2192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flag[2];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assume two threads on two CPUs</a:t>
            </a:r>
          </a:p>
          <a:p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turn;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dirty="0"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flag[0] = flag[1] = 0;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1-&gt;thread wants to grab lock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turn = 0;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whose turn? (thread 0 or 1?)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dirty="0"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flag[self] = 1;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self: thread ID of caller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turn = 1 - self;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make it other thread’s turn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while ((flag[1-self] == 1) &amp;&amp; (turn == 1 - self))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    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dirty="0"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flag[self] = 0;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simply undo your intent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sz="4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164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Peterson’s Algorithms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Assumptions</a:t>
            </a:r>
          </a:p>
          <a:p>
            <a:pPr lvl="1"/>
            <a:r>
              <a:rPr lang="en-US" altLang="zh-CN" dirty="0"/>
              <a:t>Assume loads and stores are atomic with respect to each other, which was true on early hardware</a:t>
            </a:r>
          </a:p>
          <a:p>
            <a:pPr lvl="1"/>
            <a:r>
              <a:rPr lang="en-US" altLang="zh-CN" dirty="0"/>
              <a:t>Does not hold on today’s hardware, which has</a:t>
            </a:r>
            <a:r>
              <a:rPr lang="en-US" altLang="zh-CN" dirty="0">
                <a:solidFill>
                  <a:srgbClr val="0096FF"/>
                </a:solidFill>
              </a:rPr>
              <a:t> relaxed memory consistency models</a:t>
            </a:r>
          </a:p>
          <a:p>
            <a:r>
              <a:rPr lang="en-US" altLang="zh-CN" dirty="0"/>
              <a:t>So, </a:t>
            </a:r>
            <a:r>
              <a:rPr lang="en-US" altLang="zh-CN" dirty="0">
                <a:solidFill>
                  <a:srgbClr val="FF0000"/>
                </a:solidFill>
              </a:rPr>
              <a:t>not used any more</a:t>
            </a:r>
          </a:p>
          <a:p>
            <a:pPr lvl="1"/>
            <a:r>
              <a:rPr lang="en-US" altLang="zh-CN" dirty="0"/>
              <a:t>Using a little </a:t>
            </a:r>
            <a:r>
              <a:rPr lang="en-US" altLang="zh-CN" dirty="0">
                <a:solidFill>
                  <a:srgbClr val="0096FF"/>
                </a:solidFill>
              </a:rPr>
              <a:t>hardware support </a:t>
            </a:r>
            <a:r>
              <a:rPr lang="en-US" altLang="zh-CN" dirty="0"/>
              <a:t>is much easier</a:t>
            </a:r>
          </a:p>
        </p:txBody>
      </p:sp>
    </p:spTree>
    <p:extLst>
      <p:ext uri="{BB962C8B-B14F-4D97-AF65-F5344CB8AC3E}">
        <p14:creationId xmlns:p14="http://schemas.microsoft.com/office/powerpoint/2010/main" val="121424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4596</TotalTime>
  <Words>2367</Words>
  <Application>Microsoft Macintosh PowerPoint</Application>
  <PresentationFormat>全屏显示(16:10)</PresentationFormat>
  <Paragraphs>407</Paragraphs>
  <Slides>44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7" baseType="lpstr">
      <vt:lpstr>等线</vt:lpstr>
      <vt:lpstr>等线</vt:lpstr>
      <vt:lpstr>楷体_GB2312</vt:lpstr>
      <vt:lpstr>宋体</vt:lpstr>
      <vt:lpstr>Adobe 楷体 Std R</vt:lpstr>
      <vt:lpstr>ＭＳ Ｐゴシック</vt:lpstr>
      <vt:lpstr>ＭＳ Ｐゴシック</vt:lpstr>
      <vt:lpstr>Myriad Pro Light SemiCond</vt:lpstr>
      <vt:lpstr>Arial</vt:lpstr>
      <vt:lpstr>Calibri</vt:lpstr>
      <vt:lpstr>Consolas</vt:lpstr>
      <vt:lpstr>Times New Roman</vt:lpstr>
      <vt:lpstr>Office 主题​​</vt:lpstr>
      <vt:lpstr>Bounded Buffer &amp; Lock</vt:lpstr>
      <vt:lpstr>Virtualization: C/S on a Single Machine</vt:lpstr>
      <vt:lpstr>virtual link: bounded buffer</vt:lpstr>
      <vt:lpstr>Virtual Communication Links</vt:lpstr>
      <vt:lpstr>Enforce Modularity for Bounded Buffer</vt:lpstr>
      <vt:lpstr>Bounded Buffer and its API</vt:lpstr>
      <vt:lpstr>Enforce Modularity for Bounded Buffer</vt:lpstr>
      <vt:lpstr>Virtual Communication Links</vt:lpstr>
      <vt:lpstr>BB Implementation for single Sender</vt:lpstr>
      <vt:lpstr>Bounded Buffer Send</vt:lpstr>
      <vt:lpstr>Bounded Buffer Send/Receive</vt:lpstr>
      <vt:lpstr>Send/Receive Implementation Assumptions </vt:lpstr>
      <vt:lpstr>Concurrency</vt:lpstr>
      <vt:lpstr>Race Condition If Multi-Senders</vt:lpstr>
      <vt:lpstr>Multiple Senders</vt:lpstr>
      <vt:lpstr>Case 1</vt:lpstr>
      <vt:lpstr>Case 2</vt:lpstr>
      <vt:lpstr>Race Condition</vt:lpstr>
      <vt:lpstr>Race Condition ─ Hard to Control</vt:lpstr>
      <vt:lpstr>Lock to the rescue (or not?...</vt:lpstr>
      <vt:lpstr>Locks: Before-or-after Atomicity</vt:lpstr>
      <vt:lpstr>Lock API</vt:lpstr>
      <vt:lpstr>Using Locks</vt:lpstr>
      <vt:lpstr>Send with Locking: Correct?</vt:lpstr>
      <vt:lpstr>Send with Locking: the Correct Version</vt:lpstr>
      <vt:lpstr>Send with Locking: Another Version</vt:lpstr>
      <vt:lpstr>Implementing the Lock</vt:lpstr>
      <vt:lpstr>Lock Implementation (Incorrect)</vt:lpstr>
      <vt:lpstr>Race Condition Still Exists!</vt:lpstr>
      <vt:lpstr>Primitives to Implement Lock</vt:lpstr>
      <vt:lpstr>Test-and-set Instruction</vt:lpstr>
      <vt:lpstr>Spin Lock using Test-and-set</vt:lpstr>
      <vt:lpstr>Compare-and-swap</vt:lpstr>
      <vt:lpstr>Spin Lock using Compare-and-swap</vt:lpstr>
      <vt:lpstr>Load-linked and Store-conditional</vt:lpstr>
      <vt:lpstr>Using LL/SC to Build a Lock</vt:lpstr>
      <vt:lpstr>Fetch-and-add Instruction</vt:lpstr>
      <vt:lpstr>Using Fetch-and-add for Ticket Lock</vt:lpstr>
      <vt:lpstr>Bootstrapping</vt:lpstr>
      <vt:lpstr>Bootstrapping (In the case of ACQUIRE)</vt:lpstr>
      <vt:lpstr>Assumptions </vt:lpstr>
      <vt:lpstr>The Bus Arbiter Problem</vt:lpstr>
      <vt:lpstr>Peterson’s Algorithms</vt:lpstr>
      <vt:lpstr>Peterson’s Algorithms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120</cp:revision>
  <cp:lastPrinted>2016-06-13T07:55:34Z</cp:lastPrinted>
  <dcterms:created xsi:type="dcterms:W3CDTF">2017-05-12T06:55:38Z</dcterms:created>
  <dcterms:modified xsi:type="dcterms:W3CDTF">2018-10-12T01:43:59Z</dcterms:modified>
</cp:coreProperties>
</file>