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2" r:id="rId3"/>
    <p:sldId id="313" r:id="rId4"/>
    <p:sldId id="314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3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544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2018/11/2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confirmed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error,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errata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165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245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2018/11/2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Policies in caching and scheduling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Improving Performance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Get faster hardware</a:t>
            </a:r>
          </a:p>
          <a:p>
            <a:pPr marL="0" indent="0">
              <a:spcBef>
                <a:spcPts val="2100"/>
              </a:spcBef>
              <a:buNone/>
            </a:pPr>
            <a:r>
              <a:rPr lang="en-US" altLang="zh-CN" sz="2800" dirty="0"/>
              <a:t>Fix application: better algorithm, fewer features (not in CSE)</a:t>
            </a:r>
          </a:p>
          <a:p>
            <a:pPr marL="0" indent="0">
              <a:spcBef>
                <a:spcPts val="2100"/>
              </a:spcBef>
              <a:buNone/>
            </a:pPr>
            <a:r>
              <a:rPr lang="en-US" altLang="zh-CN" sz="2800" dirty="0"/>
              <a:t>General </a:t>
            </a:r>
            <a:r>
              <a:rPr lang="en-US" altLang="zh-CN" sz="2800" b="1" dirty="0">
                <a:solidFill>
                  <a:srgbClr val="0096FF"/>
                </a:solidFill>
              </a:rPr>
              <a:t>system</a:t>
            </a:r>
            <a:r>
              <a:rPr lang="en-US" altLang="zh-CN" sz="2800" dirty="0"/>
              <a:t> optimization techniques:</a:t>
            </a:r>
          </a:p>
          <a:p>
            <a:pPr marL="457200" lvl="1" indent="0">
              <a:buNone/>
            </a:pPr>
            <a:r>
              <a:rPr lang="en-US" altLang="zh-CN" sz="2400" dirty="0"/>
              <a:t>Batching</a:t>
            </a:r>
          </a:p>
          <a:p>
            <a:pPr marL="457200" lvl="1" indent="0">
              <a:buNone/>
            </a:pPr>
            <a:r>
              <a:rPr lang="en-US" altLang="zh-CN" sz="2400" dirty="0"/>
              <a:t>Caching</a:t>
            </a:r>
          </a:p>
          <a:p>
            <a:pPr marL="457200" lvl="1" indent="0">
              <a:buNone/>
            </a:pPr>
            <a:r>
              <a:rPr lang="en-US" altLang="zh-CN" sz="2400" dirty="0"/>
              <a:t>Concurrency</a:t>
            </a:r>
          </a:p>
          <a:p>
            <a:pPr marL="457200" lvl="1" indent="0">
              <a:buNone/>
            </a:pPr>
            <a:r>
              <a:rPr lang="en-US" altLang="zh-CN" sz="2400" dirty="0"/>
              <a:t>Scheduling</a:t>
            </a:r>
            <a:endParaRPr lang="zh-CN" altLang="en-US" sz="2400" dirty="0"/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System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9775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Cache Policies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Multi-level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88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Analyzing Multilevel Memory Systems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Only consider the adjacent pair of levels</a:t>
            </a:r>
          </a:p>
          <a:p>
            <a:pPr marL="457200" lvl="1" indent="0">
              <a:buNone/>
            </a:pPr>
            <a:r>
              <a:rPr lang="en-US" altLang="zh-CN" sz="2400" dirty="0"/>
              <a:t>View it as a two-level multilevel memory system</a:t>
            </a:r>
          </a:p>
          <a:p>
            <a:pPr marL="457200" lvl="1" indent="0">
              <a:buNone/>
            </a:pPr>
            <a:r>
              <a:rPr lang="en-US" altLang="zh-CN" sz="2400" dirty="0"/>
              <a:t>The 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primary device</a:t>
            </a:r>
            <a:r>
              <a:rPr lang="en-US" altLang="zh-CN" sz="2400" dirty="0"/>
              <a:t>, the 2</a:t>
            </a:r>
            <a:r>
              <a:rPr lang="en-US" altLang="zh-CN" sz="2400" baseline="30000" dirty="0"/>
              <a:t>nd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secondary device</a:t>
            </a:r>
            <a:endParaRPr lang="en-US" altLang="zh-CN" sz="3200" dirty="0">
              <a:solidFill>
                <a:srgbClr val="0096FF"/>
              </a:solidFill>
            </a:endParaRPr>
          </a:p>
          <a:p>
            <a:pPr marL="0" indent="0" eaLnBrk="1" hangingPunct="1">
              <a:buNone/>
            </a:pPr>
            <a:endParaRPr lang="en-US" altLang="zh-CN" dirty="0"/>
          </a:p>
          <a:p>
            <a:pPr marL="0" indent="0" eaLnBrk="1" hangingPunct="1">
              <a:buNone/>
            </a:pPr>
            <a:endParaRPr lang="zh-CN" altLang="en-US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7" y="3217540"/>
            <a:ext cx="6257925" cy="226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78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Locality of Reference and Working Sets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/>
              <a:t>In many situations most memory references are to a small set of addresses for significant periods of time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zh-CN" sz="2400" dirty="0"/>
              <a:t>As the application progresses, the area of concentration of access shifts, but its size still typically remains small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zh-CN" sz="2400" dirty="0"/>
              <a:t>Called "locality of reference"</a:t>
            </a:r>
          </a:p>
          <a:p>
            <a:pPr marL="457200" lvl="1" indent="0">
              <a:buNone/>
            </a:pPr>
            <a:r>
              <a:rPr lang="en-US" altLang="zh-CN" sz="2000" dirty="0"/>
              <a:t>Temporal locality and spatial locality</a:t>
            </a:r>
          </a:p>
          <a:p>
            <a:pPr marL="457200" lvl="1" indent="0">
              <a:buNone/>
            </a:pPr>
            <a:r>
              <a:rPr lang="en-US" altLang="zh-CN" sz="2000" dirty="0">
                <a:solidFill>
                  <a:srgbClr val="FF0000"/>
                </a:solidFill>
              </a:rPr>
              <a:t>Thrashing</a:t>
            </a:r>
            <a:r>
              <a:rPr lang="en-US" altLang="zh-CN" sz="2000" dirty="0"/>
              <a:t>: repeated movement of data back and forth between two levels</a:t>
            </a:r>
          </a:p>
          <a:p>
            <a:pPr marL="0" indent="0" eaLnBrk="1" hangingPunct="1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7626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Multilevel Memory Management Policies</a:t>
            </a:r>
            <a:endParaRPr lang="zh-CN" altLang="en-US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23093" y="1273324"/>
            <a:ext cx="8109347" cy="326350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Each level of multi-level memory system can be characterized by 4 items</a:t>
            </a:r>
          </a:p>
          <a:p>
            <a:pPr marL="457200" lvl="1" indent="0">
              <a:buNone/>
            </a:pPr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string of references</a:t>
            </a:r>
            <a:r>
              <a:rPr lang="en-US" altLang="zh-CN" sz="2400" dirty="0"/>
              <a:t> directed to that level</a:t>
            </a:r>
          </a:p>
          <a:p>
            <a:pPr marL="457200" lvl="1" indent="0">
              <a:buNone/>
            </a:pPr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bring-in policy </a:t>
            </a:r>
            <a:r>
              <a:rPr lang="en-US" altLang="zh-CN" sz="2400" dirty="0"/>
              <a:t>for that level</a:t>
            </a:r>
          </a:p>
          <a:p>
            <a:pPr marL="457200" lvl="1" indent="0">
              <a:buNone/>
            </a:pPr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removal policy </a:t>
            </a:r>
            <a:r>
              <a:rPr lang="en-US" altLang="zh-CN" sz="2400" dirty="0"/>
              <a:t>for that level</a:t>
            </a:r>
          </a:p>
          <a:p>
            <a:pPr marL="457200" lvl="1" indent="0">
              <a:buNone/>
            </a:pPr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capacity</a:t>
            </a:r>
            <a:r>
              <a:rPr lang="en-US" altLang="zh-CN" sz="2400" dirty="0"/>
              <a:t> of the level</a:t>
            </a:r>
          </a:p>
          <a:p>
            <a:pPr marL="0" indent="0" eaLnBrk="1" hangingPunct="1">
              <a:buNone/>
            </a:pP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3620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Page-removal Policies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dirty="0"/>
              <a:t>First-in, first-out (</a:t>
            </a:r>
            <a:r>
              <a:rPr lang="en-US" altLang="zh-CN" sz="2000" b="1" dirty="0">
                <a:solidFill>
                  <a:srgbClr val="0096FF"/>
                </a:solidFill>
              </a:rPr>
              <a:t>FIFO</a:t>
            </a:r>
            <a:r>
              <a:rPr lang="en-US" altLang="zh-CN" sz="2000" dirty="0"/>
              <a:t>) page-removal policy</a:t>
            </a:r>
          </a:p>
          <a:p>
            <a:pPr marL="457200" lvl="1" indent="0">
              <a:buNone/>
            </a:pPr>
            <a:r>
              <a:rPr lang="en-US" altLang="zh-CN" sz="1800" dirty="0"/>
              <a:t>Remove the page that has been in the primary device the longest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000" b="1" dirty="0" err="1">
                <a:solidFill>
                  <a:srgbClr val="FF0000"/>
                </a:solidFill>
              </a:rPr>
              <a:t>Belady's</a:t>
            </a:r>
            <a:r>
              <a:rPr lang="en-US" altLang="zh-CN" sz="2000" b="1" dirty="0">
                <a:solidFill>
                  <a:srgbClr val="FF0000"/>
                </a:solidFill>
              </a:rPr>
              <a:t> anomaly</a:t>
            </a:r>
          </a:p>
          <a:p>
            <a:pPr marL="457200" lvl="1" indent="0">
              <a:buNone/>
            </a:pPr>
            <a:r>
              <a:rPr lang="en-US" altLang="zh-CN" sz="1800" dirty="0"/>
              <a:t>Performance drops with a larger primary device capacity!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000" dirty="0"/>
              <a:t>Optimal (</a:t>
            </a:r>
            <a:r>
              <a:rPr lang="en-US" altLang="zh-CN" sz="2000" b="1" dirty="0">
                <a:solidFill>
                  <a:srgbClr val="0096FF"/>
                </a:solidFill>
              </a:rPr>
              <a:t>OPT</a:t>
            </a:r>
            <a:r>
              <a:rPr lang="en-US" altLang="zh-CN" sz="2000" dirty="0"/>
              <a:t>) page-removal policy</a:t>
            </a:r>
          </a:p>
          <a:p>
            <a:pPr marL="457200" lvl="1" indent="0">
              <a:buNone/>
            </a:pPr>
            <a:r>
              <a:rPr lang="en-US" altLang="zh-CN" sz="1800" dirty="0"/>
              <a:t>Choose for removal the page that will not be needed for the longest time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000" dirty="0"/>
              <a:t>Least-recently-used (</a:t>
            </a:r>
            <a:r>
              <a:rPr lang="en-US" altLang="zh-CN" sz="2000" b="1" dirty="0">
                <a:solidFill>
                  <a:srgbClr val="0096FF"/>
                </a:solidFill>
              </a:rPr>
              <a:t>LRU</a:t>
            </a:r>
            <a:r>
              <a:rPr lang="en-US" altLang="zh-CN" sz="2000" dirty="0"/>
              <a:t>) page-removal policy</a:t>
            </a:r>
          </a:p>
          <a:p>
            <a:pPr marL="457200" lvl="1" indent="0">
              <a:buNone/>
            </a:pPr>
            <a:r>
              <a:rPr lang="en-US" altLang="zh-CN" sz="1800" dirty="0"/>
              <a:t>The page in the primary device that has not been used for the longest time</a:t>
            </a:r>
          </a:p>
        </p:txBody>
      </p:sp>
    </p:spTree>
    <p:extLst>
      <p:ext uri="{BB962C8B-B14F-4D97-AF65-F5344CB8AC3E}">
        <p14:creationId xmlns:p14="http://schemas.microsoft.com/office/powerpoint/2010/main" val="264698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First-in, First-out (FIFO) Page-Removal Policy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The page for removal is the one that has been in the primary device the longest</a:t>
            </a:r>
          </a:p>
          <a:p>
            <a:pPr marL="0" indent="0" eaLnBrk="1" hangingPunct="1">
              <a:buNone/>
            </a:pPr>
            <a:endParaRPr lang="zh-CN" altLang="en-US" sz="2800" dirty="0"/>
          </a:p>
        </p:txBody>
      </p:sp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13484"/>
            <a:ext cx="6186488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89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/>
              <a:t>Belady's</a:t>
            </a:r>
            <a:r>
              <a:rPr lang="en-US" altLang="zh-CN" dirty="0"/>
              <a:t> Anomaly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Increase of missing-page exception numbers with a larger primary device capacity</a:t>
            </a:r>
            <a:endParaRPr lang="zh-CN" altLang="en-US" sz="2800" dirty="0"/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566234"/>
            <a:ext cx="6172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858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</a:t>
            </a:r>
            <a:endParaRPr lang="zh-CN" altLang="en-US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67544" y="1235223"/>
            <a:ext cx="8219256" cy="3854525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Subset property</a:t>
            </a:r>
          </a:p>
          <a:p>
            <a:pPr marL="457200" lvl="1" indent="0">
              <a:buNone/>
            </a:pPr>
            <a:r>
              <a:rPr lang="en-US" altLang="zh-CN" sz="2200" dirty="0"/>
              <a:t>For the optimal policy, at all times,</a:t>
            </a:r>
            <a:r>
              <a:rPr lang="zh-CN" altLang="en-US" sz="2200" dirty="0"/>
              <a:t> </a:t>
            </a:r>
            <a:r>
              <a:rPr lang="en-US" altLang="zh-CN" sz="2200" dirty="0"/>
              <a:t>the pages it keeps in the 3-page memory is a subset of that it keeps in the 4-page memory</a:t>
            </a:r>
            <a:endParaRPr lang="zh-CN" altLang="en-US" sz="2200" dirty="0"/>
          </a:p>
          <a:p>
            <a:pPr marL="0" indent="0" eaLnBrk="1" hangingPunct="1">
              <a:buNone/>
            </a:pPr>
            <a:r>
              <a:rPr lang="en-US" altLang="zh-CN" dirty="0"/>
              <a:t>No </a:t>
            </a:r>
            <a:r>
              <a:rPr lang="en-US" altLang="zh-CN" dirty="0" err="1"/>
              <a:t>Belady's</a:t>
            </a:r>
            <a:r>
              <a:rPr lang="en-US" altLang="zh-CN" dirty="0"/>
              <a:t> anomaly if subset property holds</a:t>
            </a:r>
          </a:p>
          <a:p>
            <a:pPr marL="457200" lvl="1" indent="0">
              <a:buNone/>
            </a:pPr>
            <a:r>
              <a:rPr lang="en-US" altLang="zh-CN" sz="2200" dirty="0"/>
              <a:t>At all times and</a:t>
            </a:r>
            <a:r>
              <a:rPr lang="zh-CN" altLang="en-US" sz="2200" dirty="0"/>
              <a:t> </a:t>
            </a:r>
            <a:r>
              <a:rPr lang="en-US" altLang="zh-CN" sz="2200" dirty="0"/>
              <a:t>for every possible capacity of primary device,</a:t>
            </a:r>
            <a:r>
              <a:rPr lang="zh-CN" altLang="en-US" sz="2200" dirty="0"/>
              <a:t> </a:t>
            </a:r>
            <a:r>
              <a:rPr lang="en-US" altLang="zh-CN" sz="2200" dirty="0"/>
              <a:t>it creates a total ordering for pages at a given time</a:t>
            </a:r>
          </a:p>
          <a:p>
            <a:pPr marL="0" indent="0" eaLnBrk="1" hangingPunct="1">
              <a:buNone/>
            </a:pP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6870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OPT (Optimal) Page-Removal Policy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Always choose for removal the page that will not be needed for the longest time</a:t>
            </a:r>
            <a:endParaRPr lang="zh-CN" altLang="en-US" sz="2800" dirty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3096667"/>
            <a:ext cx="4381500" cy="177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3096443"/>
            <a:ext cx="4495800" cy="192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614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LRU</a:t>
            </a:r>
            <a:endParaRPr lang="zh-CN" altLang="en-US"/>
          </a:p>
        </p:txBody>
      </p:sp>
      <p:pic>
        <p:nvPicPr>
          <p:cNvPr id="3789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6313"/>
            <a:ext cx="62674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034210" y="2274392"/>
            <a:ext cx="284559" cy="1833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144017" y="1812727"/>
            <a:ext cx="161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confirmed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error,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errata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part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I.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559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sz="3150"/>
              <a:t>Least-recently-used (LRU) Page Removal Policy</a:t>
            </a:r>
            <a:endParaRPr lang="zh-CN" altLang="en-US" sz="315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A program that runs from top to bottom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the virtual memory that is larger than primary device</a:t>
            </a:r>
          </a:p>
          <a:p>
            <a:pPr marL="0" indent="0">
              <a:lnSpc>
                <a:spcPct val="100000"/>
              </a:lnSpc>
              <a:spcBef>
                <a:spcPts val="2100"/>
              </a:spcBef>
              <a:buNone/>
            </a:pPr>
            <a:r>
              <a:rPr lang="en-US" altLang="zh-CN" sz="2400" dirty="0"/>
              <a:t>LRU: always evicts exactly the wrong page</a:t>
            </a:r>
          </a:p>
          <a:p>
            <a:pPr marL="0" indent="0">
              <a:lnSpc>
                <a:spcPct val="100000"/>
              </a:lnSpc>
              <a:spcBef>
                <a:spcPts val="2100"/>
              </a:spcBef>
              <a:buNone/>
            </a:pPr>
            <a:endParaRPr lang="en-US" altLang="zh-CN" sz="2400" dirty="0"/>
          </a:p>
          <a:p>
            <a:pPr marL="0" indent="0" eaLnBrk="1" hangingPunct="1">
              <a:lnSpc>
                <a:spcPct val="100000"/>
              </a:lnSpc>
              <a:buNone/>
            </a:pPr>
            <a:endParaRPr lang="en-US" altLang="zh-CN" sz="2400" dirty="0"/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Most-recently-used (MRU) page-removal policy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zh-CN" altLang="en-US" sz="2400" dirty="0"/>
          </a:p>
        </p:txBody>
      </p:sp>
      <p:pic>
        <p:nvPicPr>
          <p:cNvPr id="38916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521665"/>
            <a:ext cx="8743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" y="2873871"/>
            <a:ext cx="8791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013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Comparative Analysis of Different Policies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Ways of deciding the following two things:</a:t>
            </a:r>
          </a:p>
          <a:p>
            <a:pPr lvl="1"/>
            <a:r>
              <a:rPr lang="en-US" altLang="zh-CN" sz="2000" dirty="0"/>
              <a:t>How large the primary memory device should be?</a:t>
            </a:r>
          </a:p>
          <a:p>
            <a:pPr lvl="1"/>
            <a:r>
              <a:rPr lang="en-US" altLang="zh-CN" sz="2000" dirty="0"/>
              <a:t>Which page removal policy to use?</a:t>
            </a:r>
          </a:p>
          <a:p>
            <a:pPr eaLnBrk="1" hangingPunct="1"/>
            <a:r>
              <a:rPr lang="en-US" altLang="zh-CN" sz="2400" dirty="0"/>
              <a:t>Collecting traces of the reference strings of typical programs</a:t>
            </a:r>
          </a:p>
          <a:p>
            <a:pPr eaLnBrk="1" hangingPunct="1"/>
            <a:r>
              <a:rPr lang="en-US" altLang="zh-CN" sz="2400" dirty="0"/>
              <a:t>Simulate the multilevel memory manager with:</a:t>
            </a:r>
          </a:p>
          <a:p>
            <a:pPr lvl="1"/>
            <a:r>
              <a:rPr lang="en-US" altLang="zh-CN" sz="2000" dirty="0"/>
              <a:t>Different configurations		- Size of primary device</a:t>
            </a:r>
          </a:p>
          <a:p>
            <a:pPr lvl="1"/>
            <a:r>
              <a:rPr lang="en-US" altLang="zh-CN" sz="2000" dirty="0"/>
              <a:t>Page removal policy		- Traces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3306370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 for LRU</a:t>
            </a:r>
            <a:endParaRPr lang="zh-CN" altLang="en-US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tabLst>
                <a:tab pos="1970088" algn="l"/>
              </a:tabLst>
            </a:pPr>
            <a:r>
              <a:rPr lang="en-US" altLang="zh-CN" sz="2000" dirty="0"/>
              <a:t>It can perform a simulation for all possible primary memory size with a single pass through a given reference string</a:t>
            </a:r>
          </a:p>
          <a:p>
            <a:pPr marL="0" indent="0" eaLnBrk="1" hangingPunct="1">
              <a:buNone/>
              <a:tabLst>
                <a:tab pos="1970088" algn="l"/>
              </a:tabLst>
            </a:pPr>
            <a:endParaRPr lang="zh-CN" altLang="en-US" sz="2000" dirty="0"/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4" y="2353444"/>
            <a:ext cx="6650831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4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Efficiency of Page-Removal Policies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800" dirty="0"/>
              <a:t>Clock page-removal algorithm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Base on a hardware setting bit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	Reference bit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Move clockwise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	If T, set F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	Choose as the victim otherwise</a:t>
            </a:r>
          </a:p>
          <a:p>
            <a:pPr marL="0" indent="0">
              <a:lnSpc>
                <a:spcPct val="100000"/>
              </a:lnSpc>
              <a:spcBef>
                <a:spcPts val="2100"/>
              </a:spcBef>
              <a:buNone/>
            </a:pPr>
            <a:r>
              <a:rPr lang="en-US" altLang="zh-CN" sz="2800" dirty="0"/>
              <a:t>Random removal policy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/>
              <a:t>For TLB</a:t>
            </a:r>
          </a:p>
          <a:p>
            <a:pPr marL="0" indent="0">
              <a:lnSpc>
                <a:spcPct val="100000"/>
              </a:lnSpc>
              <a:spcBef>
                <a:spcPts val="2100"/>
              </a:spcBef>
              <a:buNone/>
            </a:pPr>
            <a:r>
              <a:rPr lang="en-US" altLang="zh-CN" sz="2800" dirty="0"/>
              <a:t>Directed mapping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zh-CN" altLang="en-US" sz="2800" dirty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33501"/>
            <a:ext cx="3566022" cy="246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94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842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03" y="2785492"/>
            <a:ext cx="4356497" cy="25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124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Algorithm that </a:t>
            </a:r>
            <a:r>
              <a:rPr lang="en-US" altLang="zh-CN" sz="2400" b="1" dirty="0"/>
              <a:t>assigns requests to resources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en-US" altLang="zh-CN" sz="2400" dirty="0"/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Processor time – </a:t>
            </a:r>
            <a:r>
              <a:rPr lang="en-US" altLang="zh-CN" sz="2400" dirty="0">
                <a:solidFill>
                  <a:srgbClr val="0096FF"/>
                </a:solidFill>
              </a:rPr>
              <a:t>Threads</a:t>
            </a:r>
            <a:r>
              <a:rPr lang="en-US" altLang="zh-CN" sz="2400" dirty="0"/>
              <a:t>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Physical memory – </a:t>
            </a:r>
            <a:r>
              <a:rPr lang="en-US" altLang="zh-CN" sz="2400" dirty="0">
                <a:solidFill>
                  <a:srgbClr val="0096FF"/>
                </a:solidFill>
              </a:rPr>
              <a:t>Address spaces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Printers – </a:t>
            </a:r>
            <a:r>
              <a:rPr lang="en-US" altLang="zh-CN" sz="2400" dirty="0">
                <a:solidFill>
                  <a:srgbClr val="0096FF"/>
                </a:solidFill>
              </a:rPr>
              <a:t>Printer jobs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Disks – </a:t>
            </a:r>
            <a:r>
              <a:rPr lang="en-US" altLang="zh-CN" sz="2400" dirty="0">
                <a:solidFill>
                  <a:srgbClr val="0096FF"/>
                </a:solidFill>
              </a:rPr>
              <a:t>Disk requests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Networks – </a:t>
            </a:r>
            <a:r>
              <a:rPr lang="en-US" altLang="zh-CN" sz="2400" dirty="0">
                <a:solidFill>
                  <a:srgbClr val="0096FF"/>
                </a:solidFill>
              </a:rPr>
              <a:t>Packets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400" dirty="0"/>
              <a:t>Memory bus – </a:t>
            </a:r>
            <a:r>
              <a:rPr lang="en-US" altLang="zh-CN" sz="2400" dirty="0">
                <a:solidFill>
                  <a:srgbClr val="0096FF"/>
                </a:solidFill>
              </a:rPr>
              <a:t>Memory requests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17179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 of Scheduling</a:t>
            </a:r>
            <a:endParaRPr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400" dirty="0"/>
              <a:t>Easy, if number of requests  ≤ resources 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altLang="zh-CN" sz="2200" dirty="0"/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400" dirty="0"/>
              <a:t>Difficulty: Lack of information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000" dirty="0"/>
              <a:t>Packet scheduling and streaming media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/>
              <a:t>Difficulty: Lack of mechanism to enforce policies 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000" dirty="0"/>
              <a:t>Give high priority to CPU, but can't get to disk or network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/>
              <a:t>Difficulty: Getting mechanism right 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000" dirty="0"/>
              <a:t>Many schedulers break rather than gracefully degrade under load</a:t>
            </a:r>
          </a:p>
        </p:txBody>
      </p:sp>
    </p:spTree>
    <p:extLst>
      <p:ext uri="{BB962C8B-B14F-4D97-AF65-F5344CB8AC3E}">
        <p14:creationId xmlns:p14="http://schemas.microsoft.com/office/powerpoint/2010/main" val="153257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Example: Livelock under Overload</a:t>
            </a:r>
            <a:endParaRPr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zh-CN" dirty="0"/>
              <a:t>Web news server overloaded</a:t>
            </a:r>
          </a:p>
          <a:p>
            <a:pPr marL="457200" lvl="1" indent="0">
              <a:buNone/>
            </a:pPr>
            <a:r>
              <a:rPr lang="en-US" altLang="zh-CN" dirty="0"/>
              <a:t>Most of the time is spend to handle interrupt and drop requests</a:t>
            </a:r>
          </a:p>
          <a:p>
            <a:pPr marL="457200" lvl="1" indent="0">
              <a:buNone/>
            </a:pPr>
            <a:r>
              <a:rPr lang="en-US" altLang="zh-CN" dirty="0"/>
              <a:t>No progress at all!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793604"/>
            <a:ext cx="6557963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119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Ideal Scheduler</a:t>
            </a:r>
            <a:endParaRPr lang="zh-CN" altLang="en-US"/>
          </a:p>
        </p:txBody>
      </p:sp>
      <p:sp>
        <p:nvSpPr>
          <p:cNvPr id="38914" name="内容占位符 2"/>
          <p:cNvSpPr>
            <a:spLocks noGrp="1"/>
          </p:cNvSpPr>
          <p:nvPr>
            <p:ph idx="1"/>
          </p:nvPr>
        </p:nvSpPr>
        <p:spPr>
          <a:xfrm>
            <a:off x="474910" y="1273324"/>
            <a:ext cx="8417570" cy="403244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0096FF"/>
                </a:solidFill>
              </a:rPr>
              <a:t>Mini latency</a:t>
            </a:r>
            <a:r>
              <a:rPr lang="en-US" altLang="zh-CN" sz="2000" dirty="0"/>
              <a:t>: How long a service takes? E.g., Move mouse, cursor moves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0096FF"/>
                </a:solidFill>
              </a:rPr>
              <a:t>Max throughput</a:t>
            </a:r>
            <a:r>
              <a:rPr lang="en-US" altLang="zh-CN" sz="2000" dirty="0"/>
              <a:t>: Max jobs / time. E.g., Web server pages/second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0096FF"/>
                </a:solidFill>
              </a:rPr>
              <a:t>Low overheads</a:t>
            </a:r>
            <a:r>
              <a:rPr lang="en-US" altLang="zh-CN" sz="2000" dirty="0"/>
              <a:t>: Scheduler doesn't use any resources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0096FF"/>
                </a:solidFill>
              </a:rPr>
              <a:t>Fairness</a:t>
            </a:r>
            <a:r>
              <a:rPr lang="en-US" altLang="zh-CN" sz="2000" dirty="0"/>
              <a:t>: everyone gets to make progress, no one starves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0096FF"/>
                </a:solidFill>
              </a:rPr>
              <a:t>Scales linearly up to capacity</a:t>
            </a:r>
            <a:r>
              <a:rPr lang="en-US" altLang="zh-CN" sz="2000" dirty="0"/>
              <a:t>: Graceful handling of overload 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en-US" altLang="zh-CN" sz="2000" dirty="0"/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dirty="0"/>
              <a:t>System-level goal may </a:t>
            </a:r>
            <a:r>
              <a:rPr lang="en-US" altLang="zh-CN" sz="2000" dirty="0">
                <a:solidFill>
                  <a:srgbClr val="FF0000"/>
                </a:solidFill>
              </a:rPr>
              <a:t>conflict</a:t>
            </a:r>
            <a:r>
              <a:rPr lang="en-US" altLang="zh-CN" sz="2000" dirty="0"/>
              <a:t> with the needs of individual threads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b="1" dirty="0"/>
              <a:t>System</a:t>
            </a:r>
            <a:r>
              <a:rPr lang="en-US" altLang="zh-CN" sz="2000" dirty="0"/>
              <a:t>: minimal preemption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b="1" dirty="0"/>
              <a:t>Apps</a:t>
            </a:r>
            <a:r>
              <a:rPr lang="en-US" altLang="zh-CN" sz="2000" dirty="0"/>
              <a:t>: finish as soon as possible</a:t>
            </a:r>
          </a:p>
        </p:txBody>
      </p:sp>
    </p:spTree>
    <p:extLst>
      <p:ext uri="{BB962C8B-B14F-4D97-AF65-F5344CB8AC3E}">
        <p14:creationId xmlns:p14="http://schemas.microsoft.com/office/powerpoint/2010/main" val="29160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Measuring the Request's Response</a:t>
            </a:r>
            <a:endParaRPr lang="zh-CN" altLang="en-US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96FF"/>
                </a:solidFill>
              </a:rPr>
              <a:t>Turn-around time</a:t>
            </a:r>
            <a:r>
              <a:rPr lang="en-US" altLang="zh-CN" sz="2400" dirty="0"/>
              <a:t>: The length of time from when a request arrives at a service until it completes</a:t>
            </a:r>
          </a:p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96FF"/>
                </a:solidFill>
              </a:rPr>
              <a:t>Response time</a:t>
            </a:r>
            <a:r>
              <a:rPr lang="en-US" altLang="zh-CN" sz="2400" dirty="0"/>
              <a:t>: The length of time from when a request arrives at a service until it starts producing output</a:t>
            </a:r>
          </a:p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96FF"/>
                </a:solidFill>
              </a:rPr>
              <a:t>Waiting time</a:t>
            </a:r>
            <a:r>
              <a:rPr lang="en-US" altLang="zh-CN" sz="2400" dirty="0"/>
              <a:t>: The length of time from when a request arrives at a service until the service starts processing the request</a:t>
            </a:r>
          </a:p>
          <a:p>
            <a:pPr marL="0" indent="0" eaLnBrk="1" hangingPunct="1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04966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3200" dirty="0"/>
              <a:t>First Come First Server (FCFS)</a:t>
            </a:r>
            <a:endParaRPr lang="zh-CN" altLang="en-US" sz="3200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zh-CN" dirty="0"/>
              <a:t>Fairness paramount </a:t>
            </a:r>
          </a:p>
          <a:p>
            <a:pPr marL="0" indent="0" eaLnBrk="1" hangingPunct="1">
              <a:buNone/>
            </a:pPr>
            <a:r>
              <a:rPr lang="en-US" altLang="zh-CN" dirty="0"/>
              <a:t>Good for </a:t>
            </a:r>
            <a:r>
              <a:rPr lang="en-US" altLang="zh-CN" b="1" dirty="0"/>
              <a:t>printer</a:t>
            </a:r>
            <a:r>
              <a:rPr lang="en-US" altLang="zh-CN" dirty="0"/>
              <a:t> scheduler</a:t>
            </a:r>
          </a:p>
          <a:p>
            <a:pPr marL="0" indent="0" eaLnBrk="1" hangingPunct="1">
              <a:buNone/>
            </a:pPr>
            <a:endParaRPr lang="zh-CN" altLang="en-US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1415654"/>
            <a:ext cx="2751535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48" y="510779"/>
            <a:ext cx="323135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6" y="3250704"/>
            <a:ext cx="5793581" cy="21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120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First Come First Server (FCFS)</a:t>
            </a:r>
            <a:endParaRPr lang="zh-CN" altLang="en-US"/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altLang="zh-CN" sz="2800" dirty="0"/>
              <a:t>For the processor</a:t>
            </a:r>
          </a:p>
          <a:p>
            <a:pPr marL="457200" lvl="1" indent="0">
              <a:buNone/>
            </a:pPr>
            <a:r>
              <a:rPr lang="en-US" altLang="zh-CN" sz="2400" dirty="0"/>
              <a:t>One thread that periodically waits for I/O but mostly computes </a:t>
            </a:r>
          </a:p>
          <a:p>
            <a:pPr marL="457200" lvl="1" indent="0">
              <a:buNone/>
            </a:pPr>
            <a:r>
              <a:rPr lang="en-US" altLang="zh-CN" sz="2400" dirty="0"/>
              <a:t>Several threads that perform mostly I/O operations</a:t>
            </a:r>
          </a:p>
          <a:p>
            <a:pPr marL="457200" lvl="1" indent="0">
              <a:buNone/>
            </a:pPr>
            <a:endParaRPr lang="en-US" altLang="zh-CN" sz="2400" dirty="0"/>
          </a:p>
          <a:p>
            <a:pPr marL="0" indent="0" eaLnBrk="1" hangingPunct="1">
              <a:buNone/>
            </a:pPr>
            <a:r>
              <a:rPr lang="en-US" altLang="zh-CN" sz="2800" dirty="0"/>
              <a:t>For the scheduler </a:t>
            </a:r>
          </a:p>
          <a:p>
            <a:pPr marL="457200" lvl="1" indent="0">
              <a:buNone/>
            </a:pPr>
            <a:r>
              <a:rPr lang="en-US" altLang="zh-CN" sz="2400" dirty="0"/>
              <a:t>It runs the I/O-bound threads first</a:t>
            </a:r>
          </a:p>
          <a:p>
            <a:pPr marL="457200" lvl="1" indent="0">
              <a:buNone/>
            </a:pPr>
            <a:r>
              <a:rPr lang="en-US" altLang="zh-CN" sz="2400" dirty="0"/>
              <a:t>Then runs the computation intensive thread </a:t>
            </a:r>
          </a:p>
          <a:p>
            <a:pPr marL="457200" lvl="1" indent="0">
              <a:buNone/>
            </a:pPr>
            <a:r>
              <a:rPr lang="en-US" altLang="zh-CN" sz="2400" dirty="0"/>
              <a:t>All quickly finished computations and waiting for I/O</a:t>
            </a:r>
          </a:p>
        </p:txBody>
      </p:sp>
    </p:spTree>
    <p:extLst>
      <p:ext uri="{BB962C8B-B14F-4D97-AF65-F5344CB8AC3E}">
        <p14:creationId xmlns:p14="http://schemas.microsoft.com/office/powerpoint/2010/main" val="3143162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Convoy Effect</a:t>
            </a:r>
            <a:endParaRPr lang="zh-CN" altLang="en-US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9155360" cy="3771636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buNone/>
            </a:pPr>
            <a:r>
              <a:rPr lang="en-US" altLang="zh-CN" sz="2000" b="1" dirty="0"/>
              <a:t>When I/O devices are idle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/>
              <a:t>The I/O-bound threads will quickly finish computations and start I/O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/>
              <a:t>The processor-bound thread will run for a long time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/>
              <a:t>I/O-bound operations will finish I/O and queuing for computation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All the I/O devices will become idle!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sz="2000" b="1" dirty="0"/>
              <a:t>When processor is idle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/>
              <a:t>The processor-bound thread finishes computation and starts I/O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/>
              <a:t>The I/O-bound threads will quickly finish computations and start I/O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Processor will become idle!</a:t>
            </a:r>
          </a:p>
        </p:txBody>
      </p:sp>
      <p:pic>
        <p:nvPicPr>
          <p:cNvPr id="2050" name="Picture 2" descr="“护航 舰队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7101"/>
            <a:ext cx="1635274" cy="130628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74511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17742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60973" y="4989430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04203" y="4989430"/>
            <a:ext cx="2867367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18527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61758" y="5304087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04989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7504" y="491946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CPU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504" y="5215601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Device</a:t>
            </a:r>
            <a:endParaRPr lang="zh-CN" altLang="en-US" b="1" dirty="0">
              <a:solidFill>
                <a:schemeClr val="accent6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0090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Shortest-Job-First</a:t>
            </a:r>
            <a:endParaRPr lang="zh-CN" altLang="en-US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000" dirty="0"/>
              <a:t>Chooses the job that has the shortest expected run time</a:t>
            </a:r>
          </a:p>
          <a:p>
            <a:pPr marL="0" indent="0" eaLnBrk="1" hangingPunct="1">
              <a:buNone/>
            </a:pPr>
            <a:r>
              <a:rPr lang="en-US" altLang="zh-CN" sz="2000" dirty="0"/>
              <a:t>Require a prediction of the running time of a job before running</a:t>
            </a:r>
          </a:p>
          <a:p>
            <a:pPr marL="0" indent="0" eaLnBrk="1" hangingPunct="1">
              <a:buNone/>
            </a:pPr>
            <a:r>
              <a:rPr lang="en-US" altLang="zh-CN" sz="2000" dirty="0"/>
              <a:t>Starvation: several short jobs makes a long job starve</a:t>
            </a:r>
          </a:p>
          <a:p>
            <a:pPr marL="0" indent="0" eaLnBrk="1" hangingPunct="1">
              <a:buNone/>
            </a:pPr>
            <a:endParaRPr lang="zh-CN" altLang="en-US" sz="2000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85" y="481236"/>
            <a:ext cx="4270772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6" y="3091780"/>
            <a:ext cx="60150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954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Round-Robin</a:t>
            </a:r>
            <a:endParaRPr lang="zh-CN" altLang="en-US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000" dirty="0"/>
              <a:t>Select the first job from queue as in the first-come first-serve policy</a:t>
            </a:r>
          </a:p>
          <a:p>
            <a:pPr marL="0" indent="0" eaLnBrk="1" hangingPunct="1">
              <a:buNone/>
            </a:pPr>
            <a:r>
              <a:rPr lang="en-US" altLang="zh-CN" sz="2000" dirty="0"/>
              <a:t>Stop the job after some period of time, and select a new job</a:t>
            </a:r>
          </a:p>
          <a:p>
            <a:pPr marL="0" indent="0" eaLnBrk="1" hangingPunct="1">
              <a:buNone/>
            </a:pPr>
            <a:endParaRPr lang="zh-CN" altLang="en-US" sz="2000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35" y="417314"/>
            <a:ext cx="4862513" cy="71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057" y="2641476"/>
            <a:ext cx="6442472" cy="245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997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Comparing the Three Policies</a:t>
            </a:r>
            <a:endParaRPr lang="zh-CN" altLang="en-US"/>
          </a:p>
        </p:txBody>
      </p:sp>
      <p:graphicFrame>
        <p:nvGraphicFramePr>
          <p:cNvPr id="15363" name="内容占位符 3"/>
          <p:cNvGraphicFramePr>
            <a:graphicFrameLocks noGrp="1"/>
          </p:cNvGraphicFramePr>
          <p:nvPr>
            <p:ph idx="1"/>
          </p:nvPr>
        </p:nvGraphicFramePr>
        <p:xfrm>
          <a:off x="598885" y="1791891"/>
          <a:ext cx="4019550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3" imgW="5357941" imgH="4455808" progId="Excel.Chart.8">
                  <p:embed/>
                </p:oleObj>
              </mc:Choice>
              <mc:Fallback>
                <p:oleObj r:id="rId3" imgW="5357941" imgH="4455808" progId="Excel.Chart.8">
                  <p:embed/>
                  <p:pic>
                    <p:nvPicPr>
                      <p:cNvPr id="15363" name="内容占位符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85" y="1791891"/>
                        <a:ext cx="4019550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内容占位符 3"/>
          <p:cNvGraphicFramePr>
            <a:graphicFrameLocks/>
          </p:cNvGraphicFramePr>
          <p:nvPr/>
        </p:nvGraphicFramePr>
        <p:xfrm>
          <a:off x="4564856" y="1791891"/>
          <a:ext cx="3996929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5" imgW="5327464" imgH="4455808" progId="Excel.Chart.8">
                  <p:embed/>
                </p:oleObj>
              </mc:Choice>
              <mc:Fallback>
                <p:oleObj r:id="rId5" imgW="5327464" imgH="4455808" progId="Excel.Chart.8">
                  <p:embed/>
                  <p:pic>
                    <p:nvPicPr>
                      <p:cNvPr id="15364" name="内容占位符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856" y="1791891"/>
                        <a:ext cx="3996929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1615679" y="1683544"/>
            <a:ext cx="17061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before start</a:t>
            </a:r>
            <a:endParaRPr kumimoji="0" lang="zh-CN" altLang="en-US" sz="1350"/>
          </a:p>
        </p:txBody>
      </p:sp>
      <p:sp>
        <p:nvSpPr>
          <p:cNvPr id="15366" name="矩形 5"/>
          <p:cNvSpPr>
            <a:spLocks noChangeArrowheads="1"/>
          </p:cNvSpPr>
          <p:nvPr/>
        </p:nvSpPr>
        <p:spPr bwMode="auto">
          <a:xfrm>
            <a:off x="5699523" y="1679972"/>
            <a:ext cx="14643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till done</a:t>
            </a:r>
            <a:endParaRPr kumimoji="0"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458864" y="5238163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Amount of work: A:3, B:5, C:2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1100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Priority Scheduling Policy</a:t>
            </a:r>
            <a:endParaRPr lang="zh-CN" altLang="en-US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/>
              <a:t>Priority Scheduling Policy</a:t>
            </a:r>
          </a:p>
          <a:p>
            <a:pPr marL="457200" lvl="1" indent="0">
              <a:buNone/>
            </a:pPr>
            <a:r>
              <a:rPr lang="en-US" altLang="zh-CN" sz="2000" dirty="0"/>
              <a:t>Assign each job a priority number (static vs. dynamic)</a:t>
            </a:r>
          </a:p>
          <a:p>
            <a:pPr marL="457200" lvl="1" indent="0">
              <a:buNone/>
            </a:pPr>
            <a:r>
              <a:rPr lang="en-US" altLang="zh-CN" sz="2000" dirty="0"/>
              <a:t>Select the job with the highest priority number</a:t>
            </a:r>
          </a:p>
          <a:p>
            <a:pPr marL="457200" lvl="1" indent="0">
              <a:buNone/>
            </a:pPr>
            <a:r>
              <a:rPr lang="en-US" altLang="zh-CN" sz="2000" dirty="0"/>
              <a:t>Must have some rule to break ties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zh-CN" sz="2400" dirty="0"/>
              <a:t>Modern CPU schedulers have </a:t>
            </a:r>
          </a:p>
          <a:p>
            <a:pPr marL="457200" lvl="1" indent="0">
              <a:buNone/>
            </a:pPr>
            <a:r>
              <a:rPr lang="en-US" altLang="zh-CN" sz="2000" b="1" dirty="0"/>
              <a:t>Priorities</a:t>
            </a:r>
            <a:r>
              <a:rPr lang="en-US" altLang="zh-CN" sz="2000" dirty="0"/>
              <a:t>: Run job with the highest priority </a:t>
            </a:r>
          </a:p>
          <a:p>
            <a:pPr marL="457200" lvl="1" indent="0">
              <a:buNone/>
            </a:pPr>
            <a:r>
              <a:rPr lang="en-US" altLang="zh-CN" sz="2000" b="1" dirty="0"/>
              <a:t>Round Robin</a:t>
            </a:r>
            <a:r>
              <a:rPr lang="en-US" altLang="zh-CN" sz="2000" dirty="0"/>
              <a:t>: Alternate among jobs of same priority, preempt a job if it holds CPU too long </a:t>
            </a:r>
          </a:p>
          <a:p>
            <a:pPr marL="0" indent="0" eaLnBrk="1" hangingPunct="1">
              <a:buNone/>
            </a:pPr>
            <a:endParaRPr lang="en-US" altLang="zh-CN" sz="2400" dirty="0"/>
          </a:p>
          <a:p>
            <a:pPr marL="0" indent="0" eaLnBrk="1" hangingPunct="1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106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zh-CN" dirty="0"/>
              <a:t>Assign priorities to jobs</a:t>
            </a:r>
          </a:p>
          <a:p>
            <a:pPr marL="457200" lvl="1" indent="0">
              <a:buNone/>
            </a:pPr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high</a:t>
            </a:r>
            <a:r>
              <a:rPr lang="en-US" altLang="zh-CN" dirty="0"/>
              <a:t> priorities to I/O-bound jobs </a:t>
            </a:r>
          </a:p>
          <a:p>
            <a:pPr marL="457200" lvl="1" indent="0">
              <a:buNone/>
            </a:pPr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low</a:t>
            </a:r>
            <a:r>
              <a:rPr lang="en-US" altLang="zh-CN" dirty="0"/>
              <a:t> priorities to CPU-bound jobs </a:t>
            </a:r>
          </a:p>
          <a:p>
            <a:pPr marL="457200" lvl="1" indent="0">
              <a:buNone/>
            </a:pPr>
            <a:r>
              <a:rPr lang="en-US" altLang="zh-CN" dirty="0"/>
              <a:t>Handles I/O-bound and CPU-bound jobs nicely </a:t>
            </a:r>
          </a:p>
        </p:txBody>
      </p:sp>
    </p:spTree>
    <p:extLst>
      <p:ext uri="{BB962C8B-B14F-4D97-AF65-F5344CB8AC3E}">
        <p14:creationId xmlns:p14="http://schemas.microsoft.com/office/powerpoint/2010/main" val="1391966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/>
              <a:t>Challenge: distinguish I/O-bound and CPU-bound </a:t>
            </a:r>
          </a:p>
          <a:p>
            <a:pPr marL="0" indent="0">
              <a:spcBef>
                <a:spcPts val="2100"/>
              </a:spcBef>
              <a:buNone/>
            </a:pPr>
            <a:r>
              <a:rPr lang="en-US" altLang="zh-CN" sz="2400" dirty="0"/>
              <a:t>Look at past behavior to predict the future </a:t>
            </a:r>
          </a:p>
          <a:p>
            <a:pPr marL="457200" lvl="1" indent="0">
              <a:buNone/>
            </a:pPr>
            <a:r>
              <a:rPr lang="en-US" altLang="zh-CN" sz="2000" dirty="0"/>
              <a:t>Linux: Priority of job is function of amount of CPU it has used  </a:t>
            </a:r>
          </a:p>
          <a:p>
            <a:pPr marL="0" indent="0">
              <a:spcBef>
                <a:spcPts val="2100"/>
              </a:spcBef>
              <a:buNone/>
            </a:pPr>
            <a:r>
              <a:rPr lang="en-US" altLang="zh-CN" sz="2400" dirty="0"/>
              <a:t>Counterintuitive: </a:t>
            </a:r>
          </a:p>
          <a:p>
            <a:pPr marL="457200" lvl="1" indent="0">
              <a:buNone/>
            </a:pPr>
            <a:r>
              <a:rPr lang="en-US" altLang="zh-CN" sz="2000" dirty="0"/>
              <a:t>More CPU a job uses/needs, the lower its priority </a:t>
            </a:r>
          </a:p>
          <a:p>
            <a:pPr marL="457200" lvl="1" indent="0">
              <a:buNone/>
            </a:pPr>
            <a:r>
              <a:rPr lang="en-US" altLang="zh-CN" sz="2000" dirty="0"/>
              <a:t>The less CPU it uses, the higher its priority </a:t>
            </a:r>
          </a:p>
          <a:p>
            <a:pPr marL="457200" lvl="1" indent="0">
              <a:buNone/>
            </a:pPr>
            <a:r>
              <a:rPr lang="en-US" altLang="zh-CN" sz="2000" dirty="0"/>
              <a:t>Avoids starvation problems: Not running gives task a higher priority</a:t>
            </a:r>
          </a:p>
          <a:p>
            <a:pPr marL="0" indent="0" eaLnBrk="1" hangingPunct="1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92023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Priority Inversion Problem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sz="2400" b="1" dirty="0"/>
              <a:t>Problem</a:t>
            </a:r>
            <a:r>
              <a:rPr lang="en-US" altLang="zh-CN" sz="2400" dirty="0"/>
              <a:t>: what if a high priority thread waits for a low priority one which holding a lock?</a:t>
            </a:r>
          </a:p>
          <a:p>
            <a:pPr marL="0" indent="0" eaLnBrk="1" hangingPunct="1">
              <a:buNone/>
            </a:pPr>
            <a:r>
              <a:rPr lang="en-US" altLang="zh-CN" sz="2400" b="1" dirty="0"/>
              <a:t>Solution</a:t>
            </a:r>
            <a:r>
              <a:rPr lang="en-US" altLang="zh-CN" sz="2400" dirty="0"/>
              <a:t>: priority inheritance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28640"/>
            <a:ext cx="5030391" cy="239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617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Real-Time Scheduling</a:t>
            </a:r>
            <a:endParaRPr lang="zh-CN" altLang="en-US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/>
              <a:t>Missed deadline = incorrect behavior </a:t>
            </a:r>
          </a:p>
          <a:p>
            <a:pPr marL="0" indent="0" eaLnBrk="1" hangingPunct="1">
              <a:spcBef>
                <a:spcPts val="2400"/>
              </a:spcBef>
              <a:buNone/>
            </a:pPr>
            <a:r>
              <a:rPr lang="en-US" altLang="zh-CN" sz="2400" b="1" dirty="0"/>
              <a:t>Soft real time</a:t>
            </a:r>
            <a:r>
              <a:rPr lang="en-US" altLang="zh-CN" sz="2400" dirty="0"/>
              <a:t>: Display video frame every 30th of sec </a:t>
            </a:r>
          </a:p>
          <a:p>
            <a:pPr marL="0" indent="0" eaLnBrk="1" hangingPunct="1">
              <a:buNone/>
            </a:pPr>
            <a:r>
              <a:rPr lang="en-US" altLang="zh-CN" sz="2400" b="1" dirty="0"/>
              <a:t>Hard real time</a:t>
            </a:r>
            <a:r>
              <a:rPr lang="en-US" altLang="zh-CN" sz="2400" dirty="0"/>
              <a:t>: "apply-breaks" process in your car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altLang="zh-CN" sz="2400" dirty="0"/>
              <a:t>Scheduling </a:t>
            </a:r>
            <a:r>
              <a:rPr lang="en-US" altLang="zh-CN" sz="2400" dirty="0">
                <a:solidFill>
                  <a:srgbClr val="0096FF"/>
                </a:solidFill>
              </a:rPr>
              <a:t>more than one thing</a:t>
            </a:r>
            <a:r>
              <a:rPr lang="en-US" altLang="zh-CN" sz="2400" dirty="0"/>
              <a:t>: memory, network bandwidth, CPU all at once </a:t>
            </a:r>
          </a:p>
          <a:p>
            <a:pPr marL="0" indent="0" eaLnBrk="1" hangingPunct="1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90899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Earliest Deadline First (EDF)</a:t>
            </a:r>
            <a:endParaRPr lang="zh-CN" altLang="en-US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2400" dirty="0"/>
              <a:t>Keep the queue of jobs sorted by deadline</a:t>
            </a:r>
          </a:p>
          <a:p>
            <a:pPr marL="0" indent="0" eaLnBrk="1" hangingPunct="1">
              <a:buNone/>
            </a:pPr>
            <a:r>
              <a:rPr lang="en-US" altLang="zh-CN" sz="2400" dirty="0"/>
              <a:t>Run the first of the queue</a:t>
            </a:r>
          </a:p>
          <a:p>
            <a:pPr marL="0" indent="0" eaLnBrk="1" hangingPunct="1">
              <a:buNone/>
            </a:pPr>
            <a:r>
              <a:rPr lang="en-US" altLang="zh-CN" sz="2400" dirty="0"/>
              <a:t>Minimize the total lateness of all the jobs</a:t>
            </a:r>
          </a:p>
          <a:p>
            <a:pPr marL="0" indent="0" eaLnBrk="1" hangingPunct="1">
              <a:spcBef>
                <a:spcPts val="2400"/>
              </a:spcBef>
              <a:buNone/>
            </a:pPr>
            <a:r>
              <a:rPr lang="en-US" altLang="zh-CN" sz="2400" b="1" dirty="0"/>
              <a:t>How to know deadline?</a:t>
            </a:r>
          </a:p>
          <a:p>
            <a:pPr marL="457200" lvl="1" indent="0">
              <a:buNone/>
            </a:pPr>
            <a:r>
              <a:rPr lang="en-US" altLang="zh-CN" sz="2000" dirty="0"/>
              <a:t>Specified by tasks themselves</a:t>
            </a:r>
          </a:p>
          <a:p>
            <a:pPr marL="457200" lvl="1" indent="0">
              <a:buNone/>
            </a:pPr>
            <a:r>
              <a:rPr lang="en-US" altLang="zh-CN" sz="2000" dirty="0"/>
              <a:t>In the form of (C, P), C for second, P for period</a:t>
            </a:r>
          </a:p>
          <a:p>
            <a:pPr marL="457200" lvl="1" indent="0">
              <a:buNone/>
            </a:pPr>
            <a:r>
              <a:rPr lang="en-US" altLang="zh-CN" sz="2000" dirty="0"/>
              <a:t>The scheduler rejects new task if sum(Ci/Pi) &gt; 1</a:t>
            </a:r>
            <a:endParaRPr lang="zh-CN" altLang="en-US" sz="2000" dirty="0"/>
          </a:p>
        </p:txBody>
      </p:sp>
      <p:pic>
        <p:nvPicPr>
          <p:cNvPr id="2150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73524"/>
            <a:ext cx="23526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021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Scheduling: Goals</a:t>
            </a:r>
            <a:endParaRPr lang="zh-CN" altLang="en-US" dirty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zh-CN" dirty="0"/>
              <a:t>Minimize time spent waiting on disk mechanisms </a:t>
            </a:r>
          </a:p>
          <a:p>
            <a:pPr marL="457200" lvl="1" indent="0">
              <a:buNone/>
            </a:pPr>
            <a:r>
              <a:rPr lang="en-US" altLang="zh-CN" dirty="0"/>
              <a:t>Moving the disk arm </a:t>
            </a:r>
          </a:p>
          <a:p>
            <a:pPr marL="457200" lvl="1" indent="0">
              <a:buNone/>
            </a:pPr>
            <a:r>
              <a:rPr lang="en-US" altLang="zh-CN" dirty="0"/>
              <a:t>Waiting for sector to rotate under disk heads </a:t>
            </a:r>
          </a:p>
          <a:p>
            <a:pPr marL="0" indent="0" eaLnBrk="1" hangingPunct="1">
              <a:buNone/>
            </a:pPr>
            <a:endParaRPr lang="en-US" altLang="zh-CN" dirty="0"/>
          </a:p>
          <a:p>
            <a:pPr marL="0" indent="0" eaLnBrk="1" hangingPunct="1">
              <a:buNone/>
            </a:pPr>
            <a:r>
              <a:rPr lang="en-US" altLang="zh-CN" dirty="0"/>
              <a:t>Fairness </a:t>
            </a:r>
          </a:p>
          <a:p>
            <a:pPr marL="457200" lvl="1" indent="0">
              <a:buNone/>
            </a:pPr>
            <a:r>
              <a:rPr lang="en-US" altLang="zh-CN" dirty="0"/>
              <a:t>Should not make requests wait too long </a:t>
            </a:r>
          </a:p>
        </p:txBody>
      </p:sp>
    </p:spTree>
    <p:extLst>
      <p:ext uri="{BB962C8B-B14F-4D97-AF65-F5344CB8AC3E}">
        <p14:creationId xmlns:p14="http://schemas.microsoft.com/office/powerpoint/2010/main" val="3085469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" y="1697038"/>
            <a:ext cx="4242197" cy="24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07" y="1705372"/>
            <a:ext cx="4261247" cy="23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331640" y="4369668"/>
            <a:ext cx="2456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First-come</a:t>
            </a:r>
            <a:r>
              <a:rPr kumimoji="0" lang="zh-CN" altLang="en-US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first-serve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5710947" y="4362174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4349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8" y="1760935"/>
            <a:ext cx="4042172" cy="115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73" y="2865835"/>
            <a:ext cx="4030265" cy="150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97" y="1758554"/>
            <a:ext cx="4037409" cy="26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6"/>
          <p:cNvSpPr>
            <a:spLocks noChangeArrowheads="1"/>
          </p:cNvSpPr>
          <p:nvPr/>
        </p:nvSpPr>
        <p:spPr bwMode="auto">
          <a:xfrm>
            <a:off x="1285869" y="4469606"/>
            <a:ext cx="2225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Shortest-Seek-First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3" name="矩形 7"/>
          <p:cNvSpPr>
            <a:spLocks noChangeArrowheads="1"/>
          </p:cNvSpPr>
          <p:nvPr/>
        </p:nvSpPr>
        <p:spPr bwMode="auto">
          <a:xfrm>
            <a:off x="5638318" y="4459040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9941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6656</TotalTime>
  <Words>1392</Words>
  <Application>Microsoft Macintosh PowerPoint</Application>
  <PresentationFormat>全屏显示(16:10)</PresentationFormat>
  <Paragraphs>207</Paragraphs>
  <Slides>37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等线</vt:lpstr>
      <vt:lpstr>等线</vt:lpstr>
      <vt:lpstr>宋体</vt:lpstr>
      <vt:lpstr>MS PGothic</vt:lpstr>
      <vt:lpstr>Arial</vt:lpstr>
      <vt:lpstr>Calibri</vt:lpstr>
      <vt:lpstr>Calibri Light</vt:lpstr>
      <vt:lpstr>Office 主题​​</vt:lpstr>
      <vt:lpstr>Excel.Chart.8</vt:lpstr>
      <vt:lpstr>System Performance</vt:lpstr>
      <vt:lpstr>Improving Performance</vt:lpstr>
      <vt:lpstr>Cache Policies</vt:lpstr>
      <vt:lpstr>Analyzing Multilevel Memory Systems</vt:lpstr>
      <vt:lpstr>Locality of Reference and Working Sets</vt:lpstr>
      <vt:lpstr>Multilevel Memory Management Policies</vt:lpstr>
      <vt:lpstr>Page-removal Policies</vt:lpstr>
      <vt:lpstr>First-in, First-out (FIFO) Page-Removal Policy</vt:lpstr>
      <vt:lpstr>Belady's Anomaly</vt:lpstr>
      <vt:lpstr>Stack Algorithms</vt:lpstr>
      <vt:lpstr>OPT (Optimal) Page-Removal Policy</vt:lpstr>
      <vt:lpstr>LRU</vt:lpstr>
      <vt:lpstr>Least-recently-used (LRU) Page Removal Policy</vt:lpstr>
      <vt:lpstr>Comparative Analysis of Different Policies</vt:lpstr>
      <vt:lpstr>Stack Algorithms for LRU</vt:lpstr>
      <vt:lpstr>Efficiency of Page-Removal Policies</vt:lpstr>
      <vt:lpstr>Scheduling</vt:lpstr>
      <vt:lpstr>Scheduling</vt:lpstr>
      <vt:lpstr>Challenges of Scheduling</vt:lpstr>
      <vt:lpstr>Example: Livelock under Overload</vt:lpstr>
      <vt:lpstr>The Ideal Scheduler</vt:lpstr>
      <vt:lpstr>Measuring the Request's Response</vt:lpstr>
      <vt:lpstr>First Come First Server (FCFS)</vt:lpstr>
      <vt:lpstr>First Come First Server (FCFS)</vt:lpstr>
      <vt:lpstr>Convoy Effect</vt:lpstr>
      <vt:lpstr>Shortest-Job-First</vt:lpstr>
      <vt:lpstr>Round-Robin</vt:lpstr>
      <vt:lpstr>Comparing the Three Policies</vt:lpstr>
      <vt:lpstr>Priority Scheduling Policy</vt:lpstr>
      <vt:lpstr>CPU Scheduling Policy</vt:lpstr>
      <vt:lpstr>CPU Scheduling Policy</vt:lpstr>
      <vt:lpstr>The Priority Inversion Problem</vt:lpstr>
      <vt:lpstr>Real-Time Scheduling</vt:lpstr>
      <vt:lpstr>Earliest Deadline First (EDF)</vt:lpstr>
      <vt:lpstr>Disk Scheduling: Goals</vt:lpstr>
      <vt:lpstr>Disk Scheduling</vt:lpstr>
      <vt:lpstr>Disk Scheduling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173</cp:revision>
  <cp:lastPrinted>2016-06-13T07:55:34Z</cp:lastPrinted>
  <dcterms:created xsi:type="dcterms:W3CDTF">2017-05-12T06:55:38Z</dcterms:created>
  <dcterms:modified xsi:type="dcterms:W3CDTF">2018-11-02T01:29:08Z</dcterms:modified>
</cp:coreProperties>
</file>