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6"/>
  </p:notesMasterIdLst>
  <p:handoutMasterIdLst>
    <p:handoutMasterId r:id="rId57"/>
  </p:handoutMasterIdLst>
  <p:sldIdLst>
    <p:sldId id="256" r:id="rId2"/>
    <p:sldId id="270" r:id="rId3"/>
    <p:sldId id="271" r:id="rId4"/>
    <p:sldId id="272" r:id="rId5"/>
    <p:sldId id="273" r:id="rId6"/>
    <p:sldId id="274" r:id="rId7"/>
    <p:sldId id="275" r:id="rId8"/>
    <p:sldId id="276" r:id="rId9"/>
    <p:sldId id="277" r:id="rId10"/>
    <p:sldId id="278" r:id="rId11"/>
    <p:sldId id="280" r:id="rId12"/>
    <p:sldId id="281" r:id="rId13"/>
    <p:sldId id="282" r:id="rId14"/>
    <p:sldId id="339" r:id="rId15"/>
    <p:sldId id="283" r:id="rId16"/>
    <p:sldId id="284" r:id="rId17"/>
    <p:sldId id="340" r:id="rId18"/>
    <p:sldId id="285" r:id="rId19"/>
    <p:sldId id="286" r:id="rId20"/>
    <p:sldId id="341" r:id="rId21"/>
    <p:sldId id="287" r:id="rId22"/>
    <p:sldId id="288" r:id="rId23"/>
    <p:sldId id="289" r:id="rId24"/>
    <p:sldId id="290" r:id="rId25"/>
    <p:sldId id="291" r:id="rId26"/>
    <p:sldId id="292" r:id="rId27"/>
    <p:sldId id="293" r:id="rId28"/>
    <p:sldId id="294" r:id="rId29"/>
    <p:sldId id="296" r:id="rId30"/>
    <p:sldId id="297" r:id="rId31"/>
    <p:sldId id="298" r:id="rId32"/>
    <p:sldId id="299" r:id="rId33"/>
    <p:sldId id="300" r:id="rId34"/>
    <p:sldId id="301" r:id="rId35"/>
    <p:sldId id="302" r:id="rId36"/>
    <p:sldId id="303" r:id="rId37"/>
    <p:sldId id="304" r:id="rId38"/>
    <p:sldId id="305" r:id="rId39"/>
    <p:sldId id="306" r:id="rId40"/>
    <p:sldId id="307" r:id="rId41"/>
    <p:sldId id="308" r:id="rId42"/>
    <p:sldId id="310" r:id="rId43"/>
    <p:sldId id="312" r:id="rId44"/>
    <p:sldId id="319" r:id="rId45"/>
    <p:sldId id="320" r:id="rId46"/>
    <p:sldId id="321" r:id="rId47"/>
    <p:sldId id="322" r:id="rId48"/>
    <p:sldId id="323" r:id="rId49"/>
    <p:sldId id="324" r:id="rId50"/>
    <p:sldId id="325" r:id="rId51"/>
    <p:sldId id="326" r:id="rId52"/>
    <p:sldId id="327" r:id="rId53"/>
    <p:sldId id="328" r:id="rId54"/>
    <p:sldId id="329" r:id="rId55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6FF"/>
    <a:srgbClr val="FF2600"/>
    <a:srgbClr val="1F3551"/>
    <a:srgbClr val="403152"/>
    <a:srgbClr val="604A7B"/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69012ECD-51FC-41F1-AA8D-1B2483CD663E}" styleName="浅色样式 2 - 强调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83138" autoAdjust="0"/>
  </p:normalViewPr>
  <p:slideViewPr>
    <p:cSldViewPr>
      <p:cViewPr varScale="1">
        <p:scale>
          <a:sx n="101" d="100"/>
          <a:sy n="101" d="100"/>
        </p:scale>
        <p:origin x="1744" y="176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2018/11/16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40962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Times New Roman" panose="02020603050405020304" pitchFamily="18" charset="0"/>
              </a:rPr>
              <a:t>Consider RTT is 0. Similar as bounded-buffer on a single machine.</a:t>
            </a:r>
          </a:p>
        </p:txBody>
      </p:sp>
      <p:sp>
        <p:nvSpPr>
          <p:cNvPr id="409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CDC4C720-39E3-4B5A-9A27-EA8A496248BF}" type="slidenum">
              <a:rPr lang="zh-CN" altLang="en-US" sz="1200"/>
              <a:pPr/>
              <a:t>39</a:t>
            </a:fld>
            <a:endParaRPr lang="en-US" altLang="zh-CN" sz="1200"/>
          </a:p>
        </p:txBody>
      </p:sp>
    </p:spTree>
    <p:extLst>
      <p:ext uri="{BB962C8B-B14F-4D97-AF65-F5344CB8AC3E}">
        <p14:creationId xmlns:p14="http://schemas.microsoft.com/office/powerpoint/2010/main" val="32886706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6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/>
              <a:t>cwnd: congestion window</a:t>
            </a:r>
          </a:p>
        </p:txBody>
      </p:sp>
      <p:sp>
        <p:nvSpPr>
          <p:cNvPr id="57347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27AB423-9C84-488B-84F7-2FDF916FEA0A}" type="slidenum">
              <a:rPr lang="zh-CN" altLang="en-US" sz="1200"/>
              <a:pPr/>
              <a:t>45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7633205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幻灯片图像占位符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1442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/>
              <a:t>Since TCP does not know whether a duplicate ACK is caused by a lost segment or just a reordering of segments, it waits for a small number of duplicate ACKs to be received.</a:t>
            </a:r>
          </a:p>
          <a:p>
            <a:endParaRPr lang="zh-CN" altLang="en-US"/>
          </a:p>
        </p:txBody>
      </p:sp>
      <p:sp>
        <p:nvSpPr>
          <p:cNvPr id="61443" name="幻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D7E4D0FF-41E6-45FA-888E-176643E8D8B2}" type="slidenum">
              <a:rPr lang="zh-CN" altLang="en-US" sz="1200"/>
              <a:pPr/>
              <a:t>48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265772595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64514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/>
              <a:t>AIMD: addition increase, multiple decrease.</a:t>
            </a:r>
          </a:p>
        </p:txBody>
      </p:sp>
      <p:sp>
        <p:nvSpPr>
          <p:cNvPr id="64515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3886EE3-7B14-491B-838D-AA0E218CEEA9}" type="slidenum">
              <a:rPr lang="zh-CN" altLang="en-US" sz="1200"/>
              <a:pPr/>
              <a:t>51</a:t>
            </a:fld>
            <a:endParaRPr lang="zh-CN" altLang="en-US" sz="1200"/>
          </a:p>
        </p:txBody>
      </p:sp>
    </p:spTree>
    <p:extLst>
      <p:ext uri="{BB962C8B-B14F-4D97-AF65-F5344CB8AC3E}">
        <p14:creationId xmlns:p14="http://schemas.microsoft.com/office/powerpoint/2010/main" val="38153905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2018/11/16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>
            <a:lvl1pPr>
              <a:defRPr>
                <a:latin typeface="DengXian" charset="0"/>
                <a:ea typeface="DengXian" charset="0"/>
                <a:cs typeface="DengXian" charset="0"/>
              </a:defRPr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lnSpc>
                <a:spcPct val="120000"/>
              </a:lnSpc>
              <a:defRPr sz="2600" b="0" i="0">
                <a:latin typeface="DengXian" charset="0"/>
                <a:ea typeface="DengXian" charset="0"/>
                <a:cs typeface="DengXian" charset="0"/>
              </a:defRPr>
            </a:lvl1pPr>
            <a:lvl2pPr>
              <a:lnSpc>
                <a:spcPct val="120000"/>
              </a:lnSpc>
              <a:defRPr sz="2400" b="0" i="0">
                <a:latin typeface="DengXian" charset="0"/>
                <a:ea typeface="DengXian" charset="0"/>
                <a:cs typeface="DengXian" charset="0"/>
              </a:defRPr>
            </a:lvl2pPr>
            <a:lvl3pPr>
              <a:lnSpc>
                <a:spcPct val="120000"/>
              </a:lnSpc>
              <a:defRPr sz="2000" b="0" i="0">
                <a:latin typeface="DengXian" charset="0"/>
                <a:ea typeface="DengXian" charset="0"/>
                <a:cs typeface="DengXian" charset="0"/>
              </a:defRPr>
            </a:lvl3pPr>
            <a:lvl4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4pPr>
            <a:lvl5pPr>
              <a:lnSpc>
                <a:spcPct val="120000"/>
              </a:lnSpc>
              <a:defRPr sz="1800" b="0" i="0">
                <a:latin typeface="DengXian" charset="0"/>
                <a:ea typeface="DengXian" charset="0"/>
                <a:cs typeface="DengXian" charset="0"/>
              </a:defRPr>
            </a:lvl5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7" y="457235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0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36512" y="3793604"/>
            <a:ext cx="179512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将图片拖动到占位符，或单击添加图标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2018/11/16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66A7A40B-EA42-4A59-BDB5-85EFA65BC5FC}" type="datetimeFigureOut">
              <a:rPr lang="zh-CN" altLang="en-US" smtClean="0"/>
              <a:pPr/>
              <a:t>2018/11/16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36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DengXian" charset="0"/>
          <a:ea typeface="DengXian" charset="0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-6822" y="0"/>
            <a:ext cx="9162764" cy="37215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4400" dirty="0">
                <a:solidFill>
                  <a:schemeClr val="bg1"/>
                </a:solidFill>
              </a:rPr>
              <a:t>End-to-end Layer</a:t>
            </a:r>
            <a:endParaRPr kumimoji="1" lang="zh-CN" altLang="en-US" sz="4400" dirty="0">
              <a:solidFill>
                <a:schemeClr val="bg1"/>
              </a:solidFill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467544" y="252559"/>
            <a:ext cx="7416824" cy="504056"/>
          </a:xfrm>
        </p:spPr>
        <p:txBody>
          <a:bodyPr>
            <a:normAutofit/>
          </a:bodyPr>
          <a:lstStyle/>
          <a:p>
            <a:pPr algn="l"/>
            <a:r>
              <a:rPr lang="en-US" altLang="zh-CN" sz="1600" dirty="0">
                <a:solidFill>
                  <a:schemeClr val="bg1"/>
                </a:solidFill>
              </a:rPr>
              <a:t>Computer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System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Engineering,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Fall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2018.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(IPADS,</a:t>
            </a:r>
            <a:r>
              <a:rPr lang="zh-CN" altLang="en-US" sz="1600" dirty="0">
                <a:solidFill>
                  <a:schemeClr val="bg1"/>
                </a:solidFill>
              </a:rPr>
              <a:t> </a:t>
            </a:r>
            <a:r>
              <a:rPr lang="en-US" altLang="zh-CN" sz="1600" dirty="0">
                <a:solidFill>
                  <a:schemeClr val="bg1"/>
                </a:solidFill>
              </a:rPr>
              <a:t>SJTU)</a:t>
            </a:r>
            <a:endParaRPr lang="zh-CN" altLang="en-US" sz="1600" dirty="0">
              <a:solidFill>
                <a:schemeClr val="bg1"/>
              </a:solidFill>
            </a:endParaRPr>
          </a:p>
        </p:txBody>
      </p:sp>
      <p:pic>
        <p:nvPicPr>
          <p:cNvPr id="1030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/>
          <p:cNvPicPr>
            <a:picLocks noChangeAspect="1" noChangeArrowheads="1"/>
          </p:cNvPicPr>
          <p:nvPr/>
        </p:nvPicPr>
        <p:blipFill>
          <a:blip r:embed="rId2" cstate="print">
            <a:biLevel thresh="2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7871" y="252559"/>
            <a:ext cx="1465253" cy="385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标题 4"/>
          <p:cNvSpPr txBox="1">
            <a:spLocks/>
          </p:cNvSpPr>
          <p:nvPr/>
        </p:nvSpPr>
        <p:spPr>
          <a:xfrm>
            <a:off x="683568" y="3720711"/>
            <a:ext cx="7772400" cy="8649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000" kern="1200">
                <a:solidFill>
                  <a:schemeClr val="tx1"/>
                </a:solidFill>
                <a:latin typeface="微软雅黑 Light" panose="020B0502040204020203" pitchFamily="34" charset="-122"/>
                <a:ea typeface="微软雅黑 Light" panose="020B0502040204020203" pitchFamily="34" charset="-122"/>
                <a:cs typeface="+mj-cs"/>
              </a:defRPr>
            </a:lvl1pPr>
          </a:lstStyle>
          <a:p>
            <a:endParaRPr kumimoji="1" lang="zh-CN" altLang="en-US" sz="2800" dirty="0">
              <a:solidFill>
                <a:schemeClr val="accent4">
                  <a:lumMod val="50000"/>
                </a:schemeClr>
              </a:solidFill>
              <a:latin typeface="DengXian" charset="0"/>
              <a:ea typeface="DengXian" charset="0"/>
              <a:cs typeface="DengXian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683567" y="3892766"/>
            <a:ext cx="7920881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8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Best-effort is not enough</a:t>
            </a:r>
          </a:p>
        </p:txBody>
      </p:sp>
      <p:sp>
        <p:nvSpPr>
          <p:cNvPr id="9" name="矩形 8"/>
          <p:cNvSpPr/>
          <p:nvPr/>
        </p:nvSpPr>
        <p:spPr>
          <a:xfrm>
            <a:off x="683567" y="4801779"/>
            <a:ext cx="7920881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000" dirty="0">
                <a:solidFill>
                  <a:schemeClr val="accent1"/>
                </a:solidFill>
                <a:latin typeface="DengXian" charset="0"/>
                <a:ea typeface="DengXian" charset="0"/>
                <a:cs typeface="DengXian" charset="0"/>
              </a:rPr>
              <a:t>Yubin Xia</a:t>
            </a: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OSI, TCP/IP &amp; Protocol Stack</a:t>
            </a:r>
            <a:endParaRPr lang="zh-CN" altLang="en-US"/>
          </a:p>
        </p:txBody>
      </p:sp>
      <p:sp>
        <p:nvSpPr>
          <p:cNvPr id="21506" name="矩形 3"/>
          <p:cNvSpPr>
            <a:spLocks noChangeArrowheads="1"/>
          </p:cNvSpPr>
          <p:nvPr/>
        </p:nvSpPr>
        <p:spPr bwMode="auto">
          <a:xfrm>
            <a:off x="459581" y="1771650"/>
            <a:ext cx="1749029" cy="400050"/>
          </a:xfrm>
          <a:prstGeom prst="rect">
            <a:avLst/>
          </a:prstGeom>
          <a:solidFill>
            <a:srgbClr val="FCFFFF"/>
          </a:solidFill>
          <a:ln w="9525">
            <a:solidFill>
              <a:srgbClr val="E0E9F8"/>
            </a:solidFill>
            <a:round/>
            <a:headEnd/>
            <a:tailEnd/>
          </a:ln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7th Application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07" name="矩形 4"/>
          <p:cNvSpPr>
            <a:spLocks noChangeArrowheads="1"/>
          </p:cNvSpPr>
          <p:nvPr/>
        </p:nvSpPr>
        <p:spPr bwMode="auto">
          <a:xfrm>
            <a:off x="459581" y="2171700"/>
            <a:ext cx="1749029" cy="400050"/>
          </a:xfrm>
          <a:prstGeom prst="rect">
            <a:avLst/>
          </a:prstGeom>
          <a:solidFill>
            <a:srgbClr val="E6F5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6th Presentation Layer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08" name="矩形 5"/>
          <p:cNvSpPr>
            <a:spLocks noChangeArrowheads="1"/>
          </p:cNvSpPr>
          <p:nvPr/>
        </p:nvSpPr>
        <p:spPr bwMode="auto">
          <a:xfrm>
            <a:off x="459581" y="2971800"/>
            <a:ext cx="1749029" cy="400050"/>
          </a:xfrm>
          <a:prstGeom prst="rect">
            <a:avLst/>
          </a:prstGeom>
          <a:solidFill>
            <a:srgbClr val="84C3F8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4th Transport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09" name="矩形 6"/>
          <p:cNvSpPr>
            <a:spLocks noChangeArrowheads="1"/>
          </p:cNvSpPr>
          <p:nvPr/>
        </p:nvSpPr>
        <p:spPr bwMode="auto">
          <a:xfrm>
            <a:off x="459581" y="3371850"/>
            <a:ext cx="1749029" cy="400050"/>
          </a:xfrm>
          <a:prstGeom prst="rect">
            <a:avLst/>
          </a:prstGeom>
          <a:solidFill>
            <a:srgbClr val="32AAF4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3th Network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10" name="矩形 7"/>
          <p:cNvSpPr>
            <a:spLocks noChangeArrowheads="1"/>
          </p:cNvSpPr>
          <p:nvPr/>
        </p:nvSpPr>
        <p:spPr bwMode="auto">
          <a:xfrm>
            <a:off x="459581" y="3771900"/>
            <a:ext cx="1749029" cy="400050"/>
          </a:xfrm>
          <a:prstGeom prst="rect">
            <a:avLst/>
          </a:prstGeom>
          <a:solidFill>
            <a:srgbClr val="257FD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2nd Link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11" name="矩形 8"/>
          <p:cNvSpPr>
            <a:spLocks noChangeArrowheads="1"/>
          </p:cNvSpPr>
          <p:nvPr/>
        </p:nvSpPr>
        <p:spPr bwMode="auto">
          <a:xfrm>
            <a:off x="459581" y="4171950"/>
            <a:ext cx="1749029" cy="400050"/>
          </a:xfrm>
          <a:prstGeom prst="rect">
            <a:avLst/>
          </a:prstGeom>
          <a:solidFill>
            <a:srgbClr val="1A5BB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1st Physical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12" name="矩形 9"/>
          <p:cNvSpPr>
            <a:spLocks noChangeArrowheads="1"/>
          </p:cNvSpPr>
          <p:nvPr/>
        </p:nvSpPr>
        <p:spPr bwMode="auto">
          <a:xfrm>
            <a:off x="2478882" y="1771650"/>
            <a:ext cx="1459706" cy="1200150"/>
          </a:xfrm>
          <a:prstGeom prst="rect">
            <a:avLst/>
          </a:prstGeom>
          <a:solidFill>
            <a:srgbClr val="E4F0A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Application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1" name="矩形 10"/>
          <p:cNvSpPr/>
          <p:nvPr/>
        </p:nvSpPr>
        <p:spPr bwMode="auto">
          <a:xfrm>
            <a:off x="3940969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HTTP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2" name="矩形 11"/>
          <p:cNvSpPr/>
          <p:nvPr/>
        </p:nvSpPr>
        <p:spPr bwMode="auto">
          <a:xfrm>
            <a:off x="3940969" y="2971800"/>
            <a:ext cx="1539479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TCP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3" name="矩形 12"/>
          <p:cNvSpPr/>
          <p:nvPr/>
        </p:nvSpPr>
        <p:spPr bwMode="auto">
          <a:xfrm>
            <a:off x="3940969" y="3771900"/>
            <a:ext cx="155019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Ethernet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4" name="矩形 13"/>
          <p:cNvSpPr/>
          <p:nvPr/>
        </p:nvSpPr>
        <p:spPr bwMode="auto">
          <a:xfrm>
            <a:off x="5466160" y="2971800"/>
            <a:ext cx="143827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UDP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5" name="矩形 14"/>
          <p:cNvSpPr/>
          <p:nvPr/>
        </p:nvSpPr>
        <p:spPr bwMode="auto">
          <a:xfrm>
            <a:off x="3940969" y="3371850"/>
            <a:ext cx="2963466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IP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6" name="矩形 15"/>
          <p:cNvSpPr/>
          <p:nvPr/>
        </p:nvSpPr>
        <p:spPr bwMode="auto">
          <a:xfrm>
            <a:off x="5487592" y="3771900"/>
            <a:ext cx="64889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PPP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7" name="矩形 16"/>
          <p:cNvSpPr/>
          <p:nvPr/>
        </p:nvSpPr>
        <p:spPr bwMode="auto">
          <a:xfrm>
            <a:off x="6141244" y="3771900"/>
            <a:ext cx="763191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…</a:t>
            </a:r>
            <a:endParaRPr lang="zh-CN" altLang="en-US" sz="120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8" name="矩形 17"/>
          <p:cNvSpPr/>
          <p:nvPr/>
        </p:nvSpPr>
        <p:spPr bwMode="auto">
          <a:xfrm>
            <a:off x="4556522" y="1771650"/>
            <a:ext cx="60960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SMTP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19" name="矩形 18"/>
          <p:cNvSpPr/>
          <p:nvPr/>
        </p:nvSpPr>
        <p:spPr bwMode="auto">
          <a:xfrm>
            <a:off x="5173267" y="1771650"/>
            <a:ext cx="610790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POP3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0" name="矩形 19"/>
          <p:cNvSpPr/>
          <p:nvPr/>
        </p:nvSpPr>
        <p:spPr bwMode="auto">
          <a:xfrm>
            <a:off x="5791200" y="1771650"/>
            <a:ext cx="610791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FTP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" name="矩形 20"/>
          <p:cNvSpPr/>
          <p:nvPr/>
        </p:nvSpPr>
        <p:spPr bwMode="auto">
          <a:xfrm>
            <a:off x="6403181" y="1771650"/>
            <a:ext cx="501254" cy="12001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solidFill>
                  <a:srgbClr val="000000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…</a:t>
            </a:r>
            <a:endParaRPr lang="zh-CN" altLang="en-US" sz="1200">
              <a:solidFill>
                <a:srgbClr val="000000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2" name="矩形 21"/>
          <p:cNvSpPr/>
          <p:nvPr/>
        </p:nvSpPr>
        <p:spPr bwMode="auto">
          <a:xfrm>
            <a:off x="6009085" y="3486150"/>
            <a:ext cx="800100" cy="20002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ICMP</a:t>
            </a:r>
            <a:endParaRPr lang="zh-CN" altLang="en-US" sz="11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3" name="矩形 22"/>
          <p:cNvSpPr/>
          <p:nvPr/>
        </p:nvSpPr>
        <p:spPr bwMode="auto">
          <a:xfrm>
            <a:off x="4217194" y="3687366"/>
            <a:ext cx="1053704" cy="17025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100" dirty="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rPr>
              <a:t>ARP &amp; RARP</a:t>
            </a:r>
            <a:endParaRPr lang="zh-CN" altLang="en-US" sz="1100" dirty="0">
              <a:solidFill>
                <a:schemeClr val="tx1"/>
              </a:solidFill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26" name="矩形 23"/>
          <p:cNvSpPr>
            <a:spLocks noChangeArrowheads="1"/>
          </p:cNvSpPr>
          <p:nvPr/>
        </p:nvSpPr>
        <p:spPr bwMode="auto">
          <a:xfrm>
            <a:off x="2478882" y="2971800"/>
            <a:ext cx="1459706" cy="400050"/>
          </a:xfrm>
          <a:prstGeom prst="rect">
            <a:avLst/>
          </a:prstGeom>
          <a:solidFill>
            <a:srgbClr val="CFE47A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Transport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27" name="矩形 24"/>
          <p:cNvSpPr>
            <a:spLocks noChangeArrowheads="1"/>
          </p:cNvSpPr>
          <p:nvPr/>
        </p:nvSpPr>
        <p:spPr bwMode="auto">
          <a:xfrm>
            <a:off x="459581" y="2571750"/>
            <a:ext cx="1749029" cy="400050"/>
          </a:xfrm>
          <a:prstGeom prst="rect">
            <a:avLst/>
          </a:prstGeom>
          <a:solidFill>
            <a:srgbClr val="C9E1F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5th Session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28" name="矩形 25"/>
          <p:cNvSpPr>
            <a:spLocks noChangeArrowheads="1"/>
          </p:cNvSpPr>
          <p:nvPr/>
        </p:nvSpPr>
        <p:spPr bwMode="auto">
          <a:xfrm>
            <a:off x="2478882" y="3371850"/>
            <a:ext cx="1459706" cy="400050"/>
          </a:xfrm>
          <a:prstGeom prst="rect">
            <a:avLst/>
          </a:prstGeom>
          <a:solidFill>
            <a:srgbClr val="B0D75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Network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29" name="矩形 26"/>
          <p:cNvSpPr>
            <a:spLocks noChangeArrowheads="1"/>
          </p:cNvSpPr>
          <p:nvPr/>
        </p:nvSpPr>
        <p:spPr bwMode="auto">
          <a:xfrm>
            <a:off x="2478882" y="3771900"/>
            <a:ext cx="1459706" cy="800100"/>
          </a:xfrm>
          <a:prstGeom prst="rect">
            <a:avLst/>
          </a:prstGeom>
          <a:solidFill>
            <a:srgbClr val="77BD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Link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0" name="矩形 28"/>
          <p:cNvSpPr>
            <a:spLocks noChangeArrowheads="1"/>
          </p:cNvSpPr>
          <p:nvPr/>
        </p:nvSpPr>
        <p:spPr bwMode="auto">
          <a:xfrm>
            <a:off x="7198519" y="1770460"/>
            <a:ext cx="1459706" cy="1606153"/>
          </a:xfrm>
          <a:prstGeom prst="rect">
            <a:avLst/>
          </a:prstGeom>
          <a:solidFill>
            <a:srgbClr val="F9D3E5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End-to-end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1" name="矩形 29"/>
          <p:cNvSpPr>
            <a:spLocks noChangeArrowheads="1"/>
          </p:cNvSpPr>
          <p:nvPr/>
        </p:nvSpPr>
        <p:spPr bwMode="auto">
          <a:xfrm>
            <a:off x="7198519" y="3376613"/>
            <a:ext cx="1459706" cy="400050"/>
          </a:xfrm>
          <a:prstGeom prst="rect">
            <a:avLst/>
          </a:prstGeom>
          <a:solidFill>
            <a:srgbClr val="F3A5C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Network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2" name="矩形 30"/>
          <p:cNvSpPr>
            <a:spLocks noChangeArrowheads="1"/>
          </p:cNvSpPr>
          <p:nvPr/>
        </p:nvSpPr>
        <p:spPr bwMode="auto">
          <a:xfrm>
            <a:off x="7198519" y="3776663"/>
            <a:ext cx="1459706" cy="800100"/>
          </a:xfrm>
          <a:prstGeom prst="rect">
            <a:avLst/>
          </a:prstGeom>
          <a:solidFill>
            <a:srgbClr val="ED6AA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200">
                <a:latin typeface="等线" panose="02010600030101010101" pitchFamily="2" charset="-122"/>
                <a:ea typeface="等线" panose="02010600030101010101" pitchFamily="2" charset="-122"/>
              </a:rPr>
              <a:t>Link Layer</a:t>
            </a:r>
            <a:endParaRPr lang="zh-CN" altLang="en-US" sz="120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3" name="TextBox 1"/>
          <p:cNvSpPr txBox="1">
            <a:spLocks noChangeArrowheads="1"/>
          </p:cNvSpPr>
          <p:nvPr/>
        </p:nvSpPr>
        <p:spPr bwMode="auto">
          <a:xfrm>
            <a:off x="466726" y="4720829"/>
            <a:ext cx="1756172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 dirty="0">
                <a:latin typeface="等线" panose="02010600030101010101" pitchFamily="2" charset="-122"/>
                <a:ea typeface="等线" panose="02010600030101010101" pitchFamily="2" charset="-122"/>
              </a:rPr>
              <a:t>OSI</a:t>
            </a:r>
            <a:endParaRPr lang="zh-CN" altLang="en-US" sz="1400" b="1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4" name="TextBox 28"/>
          <p:cNvSpPr txBox="1">
            <a:spLocks noChangeArrowheads="1"/>
          </p:cNvSpPr>
          <p:nvPr/>
        </p:nvSpPr>
        <p:spPr bwMode="auto">
          <a:xfrm>
            <a:off x="2470548" y="4720829"/>
            <a:ext cx="4444603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latin typeface="等线" panose="02010600030101010101" pitchFamily="2" charset="-122"/>
                <a:ea typeface="等线" panose="02010600030101010101" pitchFamily="2" charset="-122"/>
              </a:rPr>
              <a:t>TCP/IP</a:t>
            </a:r>
            <a:endParaRPr lang="zh-CN" altLang="en-US" sz="1400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21535" name="TextBox 32"/>
          <p:cNvSpPr txBox="1">
            <a:spLocks noChangeArrowheads="1"/>
          </p:cNvSpPr>
          <p:nvPr/>
        </p:nvSpPr>
        <p:spPr bwMode="auto">
          <a:xfrm>
            <a:off x="7193756" y="4720829"/>
            <a:ext cx="1477566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en-US" altLang="zh-CN" sz="1400" b="1">
                <a:latin typeface="等线" panose="02010600030101010101" pitchFamily="2" charset="-122"/>
                <a:ea typeface="等线" panose="02010600030101010101" pitchFamily="2" charset="-122"/>
              </a:rPr>
              <a:t>CSE</a:t>
            </a:r>
            <a:endParaRPr lang="zh-CN" altLang="en-US" sz="1400" b="1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3" name="矩形 32"/>
          <p:cNvSpPr/>
          <p:nvPr/>
        </p:nvSpPr>
        <p:spPr bwMode="auto">
          <a:xfrm>
            <a:off x="3943561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 err="1">
                <a:latin typeface="等线" panose="02010600030101010101" pitchFamily="2" charset="-122"/>
                <a:ea typeface="等线" panose="02010600030101010101" pitchFamily="2" charset="-122"/>
              </a:rPr>
              <a:t>WiFi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4" name="矩形 33"/>
          <p:cNvSpPr/>
          <p:nvPr/>
        </p:nvSpPr>
        <p:spPr bwMode="auto">
          <a:xfrm>
            <a:off x="4551760" y="4171950"/>
            <a:ext cx="6082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Fiber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5" name="矩形 34"/>
          <p:cNvSpPr/>
          <p:nvPr/>
        </p:nvSpPr>
        <p:spPr bwMode="auto">
          <a:xfrm>
            <a:off x="5162059" y="4171950"/>
            <a:ext cx="656735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TD-LTE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6" name="矩形 35"/>
          <p:cNvSpPr/>
          <p:nvPr/>
        </p:nvSpPr>
        <p:spPr bwMode="auto">
          <a:xfrm>
            <a:off x="5821978" y="4171950"/>
            <a:ext cx="580014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FDD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  <p:sp>
        <p:nvSpPr>
          <p:cNvPr id="37" name="矩形 36"/>
          <p:cNvSpPr/>
          <p:nvPr/>
        </p:nvSpPr>
        <p:spPr bwMode="auto">
          <a:xfrm>
            <a:off x="6397735" y="4171950"/>
            <a:ext cx="506700" cy="400050"/>
          </a:xfrm>
          <a:prstGeom prst="rect">
            <a:avLst/>
          </a:prstGeom>
          <a:ln>
            <a:solidFill>
              <a:schemeClr val="accent6">
                <a:lumMod val="75000"/>
              </a:schemeClr>
            </a:solidFill>
            <a:headEnd type="none" w="med" len="med"/>
            <a:tailEnd type="none" w="med" len="med"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r>
              <a:rPr lang="en-US" altLang="zh-CN" sz="1200" dirty="0">
                <a:latin typeface="等线" panose="02010600030101010101" pitchFamily="2" charset="-122"/>
                <a:ea typeface="等线" panose="02010600030101010101" pitchFamily="2" charset="-122"/>
              </a:rPr>
              <a:t>…</a:t>
            </a:r>
            <a:endParaRPr lang="zh-CN" altLang="en-US" sz="1200" dirty="0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624675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latin typeface="DengXian" panose="02010600030101010101" pitchFamily="2" charset="-122"/>
                <a:ea typeface="DengXian" panose="02010600030101010101" pitchFamily="2" charset="-122"/>
                <a:cs typeface="Myriad Pro"/>
              </a:rPr>
              <a:t>End-to-end Layer</a:t>
            </a:r>
            <a:endParaRPr lang="zh-CN" altLang="en-US" dirty="0">
              <a:latin typeface="DengXian" panose="02010600030101010101" pitchFamily="2" charset="-122"/>
              <a:ea typeface="DengXian" panose="02010600030101010101" pitchFamily="2" charset="-122"/>
              <a:cs typeface="Myriad Pro"/>
            </a:endParaRPr>
          </a:p>
        </p:txBody>
      </p:sp>
      <p:sp>
        <p:nvSpPr>
          <p:cNvPr id="68610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zh-CN" altLang="en-US">
              <a:solidFill>
                <a:srgbClr val="898989"/>
              </a:solidFill>
              <a:latin typeface="Calibri" charset="0"/>
              <a:ea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4595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End-to-end Layer</a:t>
            </a:r>
          </a:p>
        </p:txBody>
      </p:sp>
      <p:sp>
        <p:nvSpPr>
          <p:cNvPr id="69634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/>
            <a:r>
              <a:rPr lang="en-US" altLang="zh-CN" dirty="0">
                <a:ea typeface="ＭＳ Ｐゴシック" charset="0"/>
              </a:rPr>
              <a:t>Network layer has no guarantees on:</a:t>
            </a:r>
          </a:p>
          <a:p>
            <a:pPr lvl="1"/>
            <a:r>
              <a:rPr lang="en-US" altLang="zh-CN" dirty="0">
                <a:ea typeface="ＭＳ Ｐゴシック" charset="0"/>
              </a:rPr>
              <a:t>Delay				- Order of arrival</a:t>
            </a:r>
          </a:p>
          <a:p>
            <a:pPr lvl="1"/>
            <a:r>
              <a:rPr lang="en-US" altLang="zh-CN" dirty="0">
                <a:ea typeface="ＭＳ Ｐゴシック" charset="0"/>
              </a:rPr>
              <a:t>Certainty of arrival			- Accuracy of content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Right place to deliver</a:t>
            </a:r>
          </a:p>
          <a:p>
            <a:pPr eaLnBrk="1" hangingPunct="1"/>
            <a:endParaRPr lang="en-US" altLang="zh-CN" dirty="0">
              <a:ea typeface="ＭＳ Ｐゴシック" charset="0"/>
            </a:endParaRPr>
          </a:p>
          <a:p>
            <a:pPr eaLnBrk="1" hangingPunct="1"/>
            <a:r>
              <a:rPr lang="en-US" altLang="zh-CN" dirty="0">
                <a:ea typeface="ＭＳ Ｐゴシック" charset="0"/>
              </a:rPr>
              <a:t>End-to-end layer</a:t>
            </a:r>
          </a:p>
          <a:p>
            <a:pPr lvl="1"/>
            <a:r>
              <a:rPr lang="en-US" altLang="zh-CN" dirty="0">
                <a:ea typeface="ＭＳ Ｐゴシック" charset="0"/>
              </a:rPr>
              <a:t>No single design is likely to suffice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Transport protocol for each class of application</a:t>
            </a:r>
          </a:p>
          <a:p>
            <a:pPr lvl="1" eaLnBrk="1" hangingPunct="1"/>
            <a:endParaRPr lang="zh-CN" altLang="en-US" dirty="0">
              <a:ea typeface="ＭＳ Ｐゴシック" charset="0"/>
            </a:endParaRPr>
          </a:p>
        </p:txBody>
      </p:sp>
      <p:sp>
        <p:nvSpPr>
          <p:cNvPr id="6963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9E9F97F8-A1A0-A244-90F7-66F82E727479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4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25926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Famous Transport Protocols</a:t>
            </a:r>
          </a:p>
        </p:txBody>
      </p:sp>
      <p:sp>
        <p:nvSpPr>
          <p:cNvPr id="71682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ＭＳ Ｐゴシック" charset="0"/>
              </a:rPr>
              <a:t>UDP (User Datagram Protocol)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ＭＳ Ｐゴシック" charset="0"/>
              </a:rPr>
              <a:t>Be used directly for some simple applications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ＭＳ Ｐゴシック" charset="0"/>
              </a:rPr>
              <a:t>Also be used as a component for other protocols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ＭＳ Ｐゴシック" charset="0"/>
              </a:rPr>
              <a:t>TCP (Transmission Control Protocol)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ＭＳ Ｐゴシック" charset="0"/>
              </a:rPr>
              <a:t>Keep order, no missing, no duplication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ＭＳ Ｐゴシック" charset="0"/>
              </a:rPr>
              <a:t>Provision for flow control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ＭＳ Ｐゴシック" charset="0"/>
              </a:rPr>
              <a:t>RTP (Real-time Transport Protocol)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ＭＳ Ｐゴシック" charset="0"/>
              </a:rPr>
              <a:t>Built on UDP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ＭＳ Ｐゴシック" charset="0"/>
              </a:rPr>
              <a:t>Be used for streaming video or voice, etc.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ＭＳ Ｐゴシック" charset="0"/>
              </a:rPr>
              <a:t>No "one size fits all"</a:t>
            </a:r>
          </a:p>
        </p:txBody>
      </p:sp>
      <p:sp>
        <p:nvSpPr>
          <p:cNvPr id="7168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47EA7291-7091-ED48-83C9-4C4CDACB61BC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5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21273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Assurance of End-to-end Protocol</a:t>
            </a:r>
          </a:p>
        </p:txBody>
      </p:sp>
      <p:sp>
        <p:nvSpPr>
          <p:cNvPr id="7270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at-least-once delivery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at-most-once delivery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data integrity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stream order &amp; closing of connections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jitter control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authenticity and privacy</a:t>
            </a:r>
          </a:p>
          <a:p>
            <a:pPr marL="401193" indent="-401193">
              <a:buFont typeface="Calibri Light" charset="0"/>
              <a:buAutoNum type="arabicPeriod"/>
            </a:pPr>
            <a:r>
              <a:rPr lang="en-US" altLang="zh-CN" dirty="0">
                <a:ea typeface="ＭＳ Ｐゴシック" charset="0"/>
              </a:rPr>
              <a:t>Assurance of end-to-end performance</a:t>
            </a:r>
          </a:p>
        </p:txBody>
      </p:sp>
      <p:sp>
        <p:nvSpPr>
          <p:cNvPr id="7270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A568D40D-2CE8-5D4B-BA04-8BB42106E26D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6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6672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1. Assurance of At-least-once Delivery</a:t>
            </a:r>
          </a:p>
        </p:txBody>
      </p:sp>
      <p:sp>
        <p:nvSpPr>
          <p:cNvPr id="73730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zh-CN" dirty="0">
                <a:ea typeface="ＭＳ Ｐゴシック" charset="0"/>
              </a:rPr>
              <a:t>RTT (Round-trip time)</a:t>
            </a:r>
          </a:p>
          <a:p>
            <a:pPr lvl="1" eaLnBrk="1" hangingPunct="1"/>
            <a:r>
              <a:rPr lang="en-US" altLang="zh-CN" b="1" dirty="0" err="1">
                <a:solidFill>
                  <a:srgbClr val="0096FF"/>
                </a:solidFill>
                <a:ea typeface="ＭＳ Ｐゴシック" charset="0"/>
              </a:rPr>
              <a:t>to_time</a:t>
            </a:r>
            <a:r>
              <a:rPr lang="en-US" altLang="zh-CN" b="1" dirty="0">
                <a:solidFill>
                  <a:srgbClr val="0096FF"/>
                </a:solidFill>
                <a:ea typeface="ＭＳ Ｐゴシック" charset="0"/>
              </a:rPr>
              <a:t> + </a:t>
            </a:r>
            <a:r>
              <a:rPr lang="en-US" altLang="zh-CN" b="1" dirty="0" err="1">
                <a:solidFill>
                  <a:srgbClr val="0096FF"/>
                </a:solidFill>
                <a:ea typeface="ＭＳ Ｐゴシック" charset="0"/>
              </a:rPr>
              <a:t>process_time</a:t>
            </a:r>
            <a:r>
              <a:rPr lang="en-US" altLang="zh-CN" b="1" dirty="0">
                <a:solidFill>
                  <a:srgbClr val="0096FF"/>
                </a:solidFill>
                <a:ea typeface="ＭＳ Ｐゴシック" charset="0"/>
              </a:rPr>
              <a:t> + </a:t>
            </a:r>
            <a:r>
              <a:rPr lang="en-US" altLang="zh-CN" b="1" dirty="0" err="1">
                <a:solidFill>
                  <a:srgbClr val="0096FF"/>
                </a:solidFill>
                <a:ea typeface="ＭＳ Ｐゴシック" charset="0"/>
              </a:rPr>
              <a:t>back_time</a:t>
            </a:r>
            <a:r>
              <a:rPr lang="en-US" altLang="zh-CN" b="1" dirty="0">
                <a:solidFill>
                  <a:srgbClr val="0096FF"/>
                </a:solidFill>
                <a:ea typeface="ＭＳ Ｐゴシック" charset="0"/>
              </a:rPr>
              <a:t> (</a:t>
            </a:r>
            <a:r>
              <a:rPr lang="en-US" altLang="zh-CN" b="1" dirty="0" err="1">
                <a:solidFill>
                  <a:srgbClr val="0096FF"/>
                </a:solidFill>
                <a:ea typeface="ＭＳ Ｐゴシック" charset="0"/>
              </a:rPr>
              <a:t>ack</a:t>
            </a:r>
            <a:r>
              <a:rPr lang="en-US" altLang="zh-CN" b="1" dirty="0">
                <a:solidFill>
                  <a:srgbClr val="0096FF"/>
                </a:solidFill>
                <a:ea typeface="ＭＳ Ｐゴシック" charset="0"/>
              </a:rPr>
              <a:t>)</a:t>
            </a:r>
          </a:p>
          <a:p>
            <a:pPr eaLnBrk="1" hangingPunct="1"/>
            <a:r>
              <a:rPr lang="en-US" altLang="zh-CN" dirty="0">
                <a:ea typeface="ＭＳ Ｐゴシック" charset="0"/>
              </a:rPr>
              <a:t>At least once on best effort network</a:t>
            </a:r>
          </a:p>
          <a:p>
            <a:pPr lvl="1" eaLnBrk="1" hangingPunct="1"/>
            <a:r>
              <a:rPr lang="en-US" altLang="zh-CN" dirty="0">
                <a:ea typeface="ＭＳ Ｐゴシック" charset="0"/>
              </a:rPr>
              <a:t>Send packet with </a:t>
            </a:r>
            <a:r>
              <a:rPr lang="en-US" altLang="zh-CN" b="1" dirty="0">
                <a:solidFill>
                  <a:srgbClr val="FF0000"/>
                </a:solidFill>
                <a:ea typeface="ＭＳ Ｐゴシック" charset="0"/>
              </a:rPr>
              <a:t>nonce</a:t>
            </a:r>
          </a:p>
          <a:p>
            <a:pPr lvl="1" eaLnBrk="1" hangingPunct="1"/>
            <a:r>
              <a:rPr lang="en-US" altLang="zh-CN" dirty="0">
                <a:ea typeface="ＭＳ Ｐゴシック" charset="0"/>
              </a:rPr>
              <a:t>Sender keeps a copy of the packet</a:t>
            </a:r>
          </a:p>
          <a:p>
            <a:pPr lvl="1" eaLnBrk="1" hangingPunct="1"/>
            <a:r>
              <a:rPr lang="en-US" altLang="zh-CN" dirty="0">
                <a:ea typeface="ＭＳ Ｐゴシック" charset="0"/>
              </a:rPr>
              <a:t>Resend if timeout before receiving acknowledge</a:t>
            </a:r>
          </a:p>
          <a:p>
            <a:pPr lvl="1"/>
            <a:r>
              <a:rPr lang="en-US" altLang="zh-CN" dirty="0">
                <a:ea typeface="ＭＳ Ｐゴシック" charset="0"/>
              </a:rPr>
              <a:t>Receiver acknowledges a packet with its </a:t>
            </a:r>
            <a:r>
              <a:rPr lang="en-US" altLang="zh-CN" b="1" dirty="0">
                <a:solidFill>
                  <a:srgbClr val="FF0000"/>
                </a:solidFill>
                <a:ea typeface="ＭＳ Ｐゴシック" charset="0"/>
              </a:rPr>
              <a:t>nonce</a:t>
            </a:r>
            <a:endParaRPr lang="en-US" altLang="zh-CN" dirty="0">
              <a:ea typeface="ＭＳ Ｐゴシック" charset="0"/>
            </a:endParaRPr>
          </a:p>
          <a:p>
            <a:pPr eaLnBrk="1" hangingPunct="1"/>
            <a:r>
              <a:rPr lang="en-US" altLang="zh-CN" dirty="0">
                <a:ea typeface="ＭＳ Ｐゴシック" charset="0"/>
              </a:rPr>
              <a:t>Try limit times before returning error to app</a:t>
            </a:r>
          </a:p>
        </p:txBody>
      </p:sp>
      <p:sp>
        <p:nvSpPr>
          <p:cNvPr id="7373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64165528-030B-F74D-A0D1-29979B56B406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7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4355976" y="2880765"/>
            <a:ext cx="3096344" cy="3385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charset="-122"/>
                <a:ea typeface="DengXian" charset="-122"/>
                <a:cs typeface="DengXian" charset="-122"/>
              </a:rPr>
              <a:t>A</a:t>
            </a: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charset="-122"/>
                <a:ea typeface="DengXian" charset="-122"/>
                <a:cs typeface="DengXian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charset="-122"/>
                <a:ea typeface="DengXian" charset="-122"/>
                <a:cs typeface="DengXian" charset="-122"/>
              </a:rPr>
              <a:t>nonce</a:t>
            </a: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charset="-122"/>
                <a:ea typeface="DengXian" charset="-122"/>
                <a:cs typeface="DengXian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charset="-122"/>
                <a:ea typeface="DengXian" charset="-122"/>
                <a:cs typeface="DengXian" charset="-122"/>
              </a:rPr>
              <a:t>is</a:t>
            </a: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charset="-122"/>
                <a:ea typeface="DengXian" charset="-122"/>
                <a:cs typeface="DengXian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charset="-122"/>
                <a:ea typeface="DengXian" charset="-122"/>
                <a:cs typeface="DengXian" charset="-122"/>
              </a:rPr>
              <a:t>like</a:t>
            </a: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charset="-122"/>
                <a:ea typeface="DengXian" charset="-122"/>
                <a:cs typeface="DengXian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charset="-122"/>
                <a:ea typeface="DengXian" charset="-122"/>
                <a:cs typeface="DengXian" charset="-122"/>
              </a:rPr>
              <a:t>a</a:t>
            </a: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charset="-122"/>
                <a:ea typeface="DengXian" charset="-122"/>
                <a:cs typeface="DengXian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charset="-122"/>
                <a:ea typeface="DengXian" charset="-122"/>
                <a:cs typeface="DengXian" charset="-122"/>
              </a:rPr>
              <a:t>random</a:t>
            </a:r>
            <a:r>
              <a:rPr kumimoji="1" lang="zh-CN" altLang="en-US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charset="-122"/>
                <a:ea typeface="DengXian" charset="-122"/>
                <a:cs typeface="DengXian" charset="-122"/>
              </a:rPr>
              <a:t> </a:t>
            </a:r>
            <a:r>
              <a:rPr kumimoji="1" lang="en-US" altLang="zh-CN" sz="1600" dirty="0">
                <a:solidFill>
                  <a:schemeClr val="tx1">
                    <a:lumMod val="85000"/>
                    <a:lumOff val="15000"/>
                  </a:schemeClr>
                </a:solidFill>
                <a:latin typeface="DengXian" charset="-122"/>
                <a:ea typeface="DengXian" charset="-122"/>
                <a:cs typeface="DengXian" charset="-122"/>
              </a:rPr>
              <a:t>number</a:t>
            </a:r>
            <a:endParaRPr kumimoji="1" lang="zh-CN" altLang="en-US" sz="1600" dirty="0">
              <a:solidFill>
                <a:schemeClr val="tx1">
                  <a:lumMod val="85000"/>
                  <a:lumOff val="15000"/>
                </a:schemeClr>
              </a:solidFill>
              <a:latin typeface="DengXian" charset="-122"/>
              <a:ea typeface="DengXian" charset="-122"/>
              <a:cs typeface="DengXian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75298153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1. Assurance of At-least-once Delivery</a:t>
            </a:r>
          </a:p>
        </p:txBody>
      </p:sp>
      <p:sp>
        <p:nvSpPr>
          <p:cNvPr id="7475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D815061F-530E-D147-BCDE-17C8074C922A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8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  <p:pic>
        <p:nvPicPr>
          <p:cNvPr id="5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8176" y="1345332"/>
            <a:ext cx="2614375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900264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400" dirty="0">
                <a:ea typeface="ＭＳ Ｐゴシック" charset="0"/>
              </a:rPr>
              <a:t>Dilemma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1. The data was not delivered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2. The data was delivered, but no ACK received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No way to know which situation</a:t>
            </a:r>
            <a:endParaRPr lang="en-US" altLang="zh-CN" sz="2000" dirty="0">
              <a:ea typeface="ＭＳ Ｐゴシック" charset="0"/>
            </a:endParaRPr>
          </a:p>
          <a:p>
            <a:pPr eaLnBrk="1" hangingPunct="1"/>
            <a:r>
              <a:rPr lang="en-US" altLang="zh-CN" sz="2400" dirty="0">
                <a:ea typeface="ＭＳ Ｐゴシック" charset="0"/>
              </a:rPr>
              <a:t>At-least-once delivery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No absolute assurance for at-least-once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Ensure if it is possible to get through, the message </a:t>
            </a:r>
            <a:br>
              <a:rPr lang="en-US" altLang="zh-CN" sz="1800" dirty="0">
                <a:ea typeface="ＭＳ Ｐゴシック" charset="0"/>
              </a:rPr>
            </a:br>
            <a:r>
              <a:rPr lang="en-US" altLang="zh-CN" sz="1800" dirty="0">
                <a:ea typeface="ＭＳ Ｐゴシック" charset="0"/>
              </a:rPr>
              <a:t>will get through eventually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Ensure if impossible to confirm delivery, app will know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No assurance for no-duplication</a:t>
            </a:r>
          </a:p>
        </p:txBody>
      </p:sp>
    </p:spTree>
    <p:extLst>
      <p:ext uri="{BB962C8B-B14F-4D97-AF65-F5344CB8AC3E}">
        <p14:creationId xmlns:p14="http://schemas.microsoft.com/office/powerpoint/2010/main" val="206987362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How to Decide Timeout?</a:t>
            </a:r>
          </a:p>
        </p:txBody>
      </p:sp>
      <p:sp>
        <p:nvSpPr>
          <p:cNvPr id="7577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ＭＳ Ｐゴシック" charset="0"/>
              </a:rPr>
              <a:t>Fixed timer: dilemma of fixed timer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Too short: unnecessary resend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Too long: take long time to discover lost packets</a:t>
            </a:r>
          </a:p>
          <a:p>
            <a:pPr eaLnBrk="1" hangingPunct="1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Adaptive timer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E.g., adjust by currently observed RTT, set timer to 150%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Exponential back-off: doubling from a small timer</a:t>
            </a:r>
          </a:p>
          <a:p>
            <a:pPr eaLnBrk="1" hangingPunct="1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NAK (Negative </a:t>
            </a:r>
            <a:r>
              <a:rPr lang="en-US" altLang="zh-CN" sz="2000" dirty="0" err="1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AcKnowledgment</a:t>
            </a: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)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sends a message that lists missing items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can count arriving segments rather than timer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Sender can have no timer (only once per stream)</a:t>
            </a:r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DB9F3780-4B10-4F45-BC05-CEC5F6CDD08A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9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29900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Fixed Timer is 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Evil</a:t>
            </a:r>
            <a:endParaRPr lang="zh-CN" altLang="en-US" dirty="0">
              <a:solidFill>
                <a:srgbClr val="FF0000"/>
              </a:solidFill>
              <a:ea typeface="MS PGothic" panose="020B0600070205080204" pitchFamily="34" charset="-128"/>
            </a:endParaRPr>
          </a:p>
        </p:txBody>
      </p:sp>
      <p:sp>
        <p:nvSpPr>
          <p:cNvPr id="43010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Fixed timers lead to congestion collapse in NFS</a:t>
            </a:r>
          </a:p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Emergent phase synchronization of periodic protocols</a:t>
            </a:r>
          </a:p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Wisconsin time server meltdown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43011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9E069897-41D2-46AD-8269-65EEC7CE9692}" type="slidenum">
              <a:rPr lang="zh-CN" altLang="en-US" sz="1050">
                <a:ea typeface="Adobe 楷体 Std R" charset="-122"/>
              </a:rPr>
              <a:pPr eaLnBrk="0" hangingPunct="0"/>
              <a:t>10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723733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标题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>
                <a:ea typeface="MS PGothic" panose="020B0600070205080204" pitchFamily="34" charset="-128"/>
              </a:rPr>
              <a:t>Emergent Phase Synchronization of Periodic Protocols</a:t>
            </a:r>
            <a:endParaRPr lang="zh-CN" altLang="en-US" sz="2400" dirty="0"/>
          </a:p>
        </p:txBody>
      </p:sp>
      <p:sp>
        <p:nvSpPr>
          <p:cNvPr id="45058" name="内容占位符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3903821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400" dirty="0">
                <a:ea typeface="MS PGothic" panose="020B0600070205080204" pitchFamily="34" charset="-128"/>
              </a:rPr>
              <a:t>Periodic polling</a:t>
            </a:r>
          </a:p>
          <a:p>
            <a:pPr lvl="1" eaLnBrk="1" hangingPunct="1"/>
            <a:r>
              <a:rPr lang="en-US" altLang="zh-CN" sz="2000" dirty="0">
                <a:ea typeface="MS PGothic" panose="020B0600070205080204" pitchFamily="34" charset="-128"/>
              </a:rPr>
              <a:t>E.g. picking up mail, sending "are-you-there?"</a:t>
            </a:r>
          </a:p>
          <a:p>
            <a:pPr lvl="1" eaLnBrk="1" hangingPunct="1"/>
            <a:r>
              <a:rPr lang="en-US" altLang="zh-CN" sz="2000" dirty="0">
                <a:ea typeface="MS PGothic" panose="020B0600070205080204" pitchFamily="34" charset="-128"/>
              </a:rPr>
              <a:t>A workstation sends a broadcast packet every 5 minutes</a:t>
            </a:r>
          </a:p>
          <a:p>
            <a:pPr lvl="1" eaLnBrk="1" hangingPunct="1"/>
            <a:r>
              <a:rPr lang="en-US" altLang="zh-CN" sz="2000" dirty="0">
                <a:ea typeface="MS PGothic" panose="020B0600070205080204" pitchFamily="34" charset="-128"/>
              </a:rPr>
              <a:t>All workstations try to broadcast at the same time</a:t>
            </a:r>
          </a:p>
          <a:p>
            <a:pPr eaLnBrk="1" hangingPunct="1"/>
            <a:r>
              <a:rPr lang="en-US" altLang="zh-CN" sz="2400" dirty="0">
                <a:ea typeface="MS PGothic" panose="020B0600070205080204" pitchFamily="34" charset="-128"/>
              </a:rPr>
              <a:t>Each workstation</a:t>
            </a:r>
          </a:p>
          <a:p>
            <a:pPr lvl="1" eaLnBrk="1" hangingPunct="1"/>
            <a:r>
              <a:rPr lang="en-US" altLang="zh-CN" sz="2000" dirty="0">
                <a:ea typeface="MS PGothic" panose="020B0600070205080204" pitchFamily="34" charset="-128"/>
              </a:rPr>
              <a:t>Send a broadcast</a:t>
            </a:r>
          </a:p>
          <a:p>
            <a:pPr lvl="1" eaLnBrk="1" hangingPunct="1"/>
            <a:r>
              <a:rPr lang="en-US" altLang="zh-CN" sz="2000" dirty="0">
                <a:ea typeface="MS PGothic" panose="020B0600070205080204" pitchFamily="34" charset="-128"/>
              </a:rPr>
              <a:t>Set a fixed timer</a:t>
            </a:r>
          </a:p>
          <a:p>
            <a:pPr eaLnBrk="1" hangingPunct="1"/>
            <a:r>
              <a:rPr lang="en-US" altLang="zh-CN" sz="2400" i="1" dirty="0">
                <a:solidFill>
                  <a:srgbClr val="0096FF"/>
                </a:solidFill>
                <a:ea typeface="MS PGothic" panose="020B0600070205080204" pitchFamily="34" charset="-128"/>
              </a:rPr>
              <a:t>Lesson: Fixed timers have many evils. Do</a:t>
            </a:r>
            <a:r>
              <a:rPr lang="zh-CN" altLang="en-US" sz="2400" i="1" dirty="0">
                <a:solidFill>
                  <a:srgbClr val="0096FF"/>
                </a:solidFill>
                <a:ea typeface="MS PGothic" panose="020B0600070205080204" pitchFamily="34" charset="-128"/>
              </a:rPr>
              <a:t> </a:t>
            </a:r>
            <a:r>
              <a:rPr lang="en-US" altLang="zh-CN" sz="2400" i="1" dirty="0">
                <a:solidFill>
                  <a:srgbClr val="0096FF"/>
                </a:solidFill>
                <a:ea typeface="MS PGothic" panose="020B0600070205080204" pitchFamily="34" charset="-128"/>
              </a:rPr>
              <a:t>not assume that unsynchronized periodic activities will stay that way</a:t>
            </a:r>
            <a:endParaRPr lang="zh-CN" altLang="en-US" sz="2400" i="1" dirty="0">
              <a:solidFill>
                <a:srgbClr val="0096FF"/>
              </a:solidFill>
              <a:ea typeface="MS PGothic" panose="020B0600070205080204" pitchFamily="34" charset="-128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6971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Wisconsin Time Server Meltdown</a:t>
            </a:r>
            <a:endParaRPr lang="zh-CN" altLang="en-US">
              <a:ea typeface="MS PGothic" panose="020B0600070205080204" pitchFamily="34" charset="-128"/>
            </a:endParaRPr>
          </a:p>
        </p:txBody>
      </p:sp>
      <p:sp>
        <p:nvSpPr>
          <p:cNvPr id="46082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400" dirty="0">
                <a:ea typeface="MS PGothic" panose="020B0600070205080204" pitchFamily="34" charset="-128"/>
              </a:rPr>
              <a:t>NETGEAR added a feature to wireless router</a:t>
            </a:r>
          </a:p>
          <a:p>
            <a:pPr lvl="1" eaLnBrk="1" hangingPunct="1"/>
            <a:r>
              <a:rPr lang="en-US" altLang="zh-CN" sz="2000" dirty="0">
                <a:ea typeface="MS PGothic" panose="020B0600070205080204" pitchFamily="34" charset="-128"/>
              </a:rPr>
              <a:t>Logging packets -&gt; timestamp -&gt; time server (SNTP) -&gt; name discovery -&gt; 128.105.39.11</a:t>
            </a:r>
          </a:p>
          <a:p>
            <a:pPr lvl="1" eaLnBrk="1" hangingPunct="1"/>
            <a:r>
              <a:rPr lang="en-US" altLang="zh-CN" sz="2000" dirty="0">
                <a:solidFill>
                  <a:srgbClr val="FF0000"/>
                </a:solidFill>
                <a:ea typeface="MS PGothic" panose="020B0600070205080204" pitchFamily="34" charset="-128"/>
              </a:rPr>
              <a:t>Once per second</a:t>
            </a:r>
            <a:r>
              <a:rPr lang="en-US" altLang="zh-CN" sz="2000" dirty="0">
                <a:ea typeface="MS PGothic" panose="020B0600070205080204" pitchFamily="34" charset="-128"/>
              </a:rPr>
              <a:t> (!)</a:t>
            </a:r>
            <a:r>
              <a:rPr lang="zh-CN" altLang="en-US" sz="2000" dirty="0">
                <a:ea typeface="MS PGothic" panose="020B0600070205080204" pitchFamily="34" charset="-128"/>
              </a:rPr>
              <a:t> </a:t>
            </a:r>
            <a:r>
              <a:rPr lang="en-US" altLang="zh-CN" sz="2000" dirty="0">
                <a:ea typeface="MS PGothic" panose="020B0600070205080204" pitchFamily="34" charset="-128"/>
              </a:rPr>
              <a:t>until receive a response</a:t>
            </a:r>
          </a:p>
          <a:p>
            <a:pPr lvl="1" eaLnBrk="1" hangingPunct="1"/>
            <a:r>
              <a:rPr lang="en-US" altLang="zh-CN" sz="2000" dirty="0">
                <a:ea typeface="MS PGothic" panose="020B0600070205080204" pitchFamily="34" charset="-128"/>
              </a:rPr>
              <a:t>Once per minute or per day after that</a:t>
            </a:r>
          </a:p>
          <a:p>
            <a:pPr>
              <a:spcBef>
                <a:spcPts val="1650"/>
              </a:spcBef>
            </a:pPr>
            <a:r>
              <a:rPr lang="en-US" altLang="zh-CN" sz="2400" dirty="0">
                <a:ea typeface="MS PGothic" panose="020B0600070205080204" pitchFamily="34" charset="-128"/>
              </a:rPr>
              <a:t>Wisconsin Univ.</a:t>
            </a:r>
          </a:p>
          <a:p>
            <a:pPr lvl="1" eaLnBrk="1" hangingPunct="1"/>
            <a:r>
              <a:rPr lang="en-US" altLang="zh-CN" sz="2000" dirty="0">
                <a:ea typeface="MS PGothic" panose="020B0600070205080204" pitchFamily="34" charset="-128"/>
              </a:rPr>
              <a:t>On May 14, 2003, at about 8:00 </a:t>
            </a:r>
            <a:r>
              <a:rPr lang="en-US" altLang="zh-CN" sz="2000" dirty="0" err="1">
                <a:ea typeface="MS PGothic" panose="020B0600070205080204" pitchFamily="34" charset="-128"/>
              </a:rPr>
              <a:t>a.m</a:t>
            </a:r>
            <a:endParaRPr lang="en-US" altLang="zh-CN" sz="2000" dirty="0">
              <a:ea typeface="MS PGothic" panose="020B0600070205080204" pitchFamily="34" charset="-128"/>
            </a:endParaRPr>
          </a:p>
          <a:p>
            <a:pPr lvl="1" eaLnBrk="1" hangingPunct="1"/>
            <a:r>
              <a:rPr lang="en-US" altLang="zh-CN" sz="2000" dirty="0">
                <a:ea typeface="MS PGothic" panose="020B0600070205080204" pitchFamily="34" charset="-128"/>
              </a:rPr>
              <a:t>From 20,000 to 60,000 requests per second, filtering 23457</a:t>
            </a:r>
          </a:p>
          <a:p>
            <a:pPr lvl="1" eaLnBrk="1" hangingPunct="1"/>
            <a:r>
              <a:rPr lang="en-US" altLang="zh-CN" sz="2000" dirty="0">
                <a:ea typeface="MS PGothic" panose="020B0600070205080204" pitchFamily="34" charset="-128"/>
              </a:rPr>
              <a:t>After one week, 270,000 requests per second, 150Mbps</a:t>
            </a:r>
          </a:p>
          <a:p>
            <a:pPr lvl="1" eaLnBrk="1" hangingPunct="1"/>
            <a:endParaRPr lang="en-US" altLang="zh-CN" sz="2000" dirty="0">
              <a:ea typeface="MS PGothic" panose="020B0600070205080204" pitchFamily="34" charset="-128"/>
            </a:endParaRPr>
          </a:p>
          <a:p>
            <a:pPr lvl="1" eaLnBrk="1" hangingPunct="1"/>
            <a:endParaRPr lang="zh-CN" altLang="en-US" sz="2000" dirty="0">
              <a:ea typeface="MS PGothic" panose="020B0600070205080204" pitchFamily="34" charset="-128"/>
            </a:endParaRPr>
          </a:p>
        </p:txBody>
      </p:sp>
      <p:sp>
        <p:nvSpPr>
          <p:cNvPr id="4608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C7A79ED6-E9D6-46ED-A6DD-B82E2C9E16CA}" type="slidenum">
              <a:rPr lang="zh-CN" altLang="en-US" sz="1050">
                <a:ea typeface="Adobe 楷体 Std R" charset="-122"/>
              </a:rPr>
              <a:pPr eaLnBrk="0" hangingPunct="0"/>
              <a:t>12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34980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Wisconsin Time Server Meltdown</a:t>
            </a:r>
            <a:endParaRPr lang="zh-CN" altLang="en-US"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47106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Lesson(s)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Fixed timers, again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Fixed Internet address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The client implements only part of a protocol</a:t>
            </a:r>
          </a:p>
          <a:p>
            <a:pPr lvl="2"/>
            <a:r>
              <a:rPr lang="en-US" altLang="zh-CN" dirty="0">
                <a:ea typeface="MS PGothic" panose="020B0600070205080204" pitchFamily="34" charset="-128"/>
              </a:rPr>
              <a:t>There is a reason for features likes the "</a:t>
            </a:r>
            <a:r>
              <a:rPr lang="en-US" altLang="zh-CN" i="1" dirty="0">
                <a:ea typeface="MS PGothic" panose="020B0600070205080204" pitchFamily="34" charset="-128"/>
              </a:rPr>
              <a:t>go away</a:t>
            </a:r>
            <a:r>
              <a:rPr lang="en-US" altLang="zh-CN" dirty="0">
                <a:ea typeface="MS PGothic" panose="020B0600070205080204" pitchFamily="34" charset="-128"/>
              </a:rPr>
              <a:t>" response in SNTP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47107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CA5CE0A0-E9FB-4B2E-8028-EDECC34A754A}" type="slidenum">
              <a:rPr lang="zh-CN" altLang="en-US" sz="1050">
                <a:ea typeface="Adobe 楷体 Std R" charset="-122"/>
              </a:rPr>
              <a:pPr eaLnBrk="0" hangingPunct="0"/>
              <a:t>13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72400" y="126402"/>
            <a:ext cx="740792" cy="740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520429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How to Decide Timeout?</a:t>
            </a:r>
          </a:p>
        </p:txBody>
      </p:sp>
      <p:sp>
        <p:nvSpPr>
          <p:cNvPr id="7577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Fixed timer: dilemma of fixed timer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short: unnecessary resend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long: take long time to discover lost packets</a:t>
            </a:r>
          </a:p>
          <a:p>
            <a:pPr eaLnBrk="1" hangingPunct="1"/>
            <a:r>
              <a:rPr lang="en-US" altLang="zh-CN" sz="2000" dirty="0">
                <a:ea typeface="ＭＳ Ｐゴシック" charset="0"/>
              </a:rPr>
              <a:t>Adaptive timer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E.g., adjust by currently observed RTT, set timer to 150%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Exponential back-off: doubling from a small timer</a:t>
            </a:r>
          </a:p>
          <a:p>
            <a:pPr eaLnBrk="1" hangingPunct="1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NAK (Negative </a:t>
            </a:r>
            <a:r>
              <a:rPr lang="en-US" altLang="zh-CN" sz="2000" dirty="0" err="1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AcKnowledgment</a:t>
            </a:r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)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sends a message that lists missing items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Receiver can count arriving segments rather than timer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Sender can have no timer (only once per stream)</a:t>
            </a:r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DB9F3780-4B10-4F45-BC05-CEC5F6CDD08A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14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333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/>
              <a:t>RTT Could be Highly Variable</a:t>
            </a:r>
          </a:p>
        </p:txBody>
      </p:sp>
      <p:sp>
        <p:nvSpPr>
          <p:cNvPr id="40962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EFE25AB6-14D9-4741-A83A-F0BCEFC28A82}" type="slidenum">
              <a:rPr lang="zh-CN" altLang="en-US" sz="900">
                <a:solidFill>
                  <a:srgbClr val="898989"/>
                </a:solidFill>
              </a:rPr>
              <a:pPr/>
              <a:t>15</a:t>
            </a:fld>
            <a:endParaRPr lang="zh-CN" altLang="en-US" sz="900">
              <a:solidFill>
                <a:srgbClr val="898989"/>
              </a:solidFill>
            </a:endParaRPr>
          </a:p>
        </p:txBody>
      </p:sp>
      <p:pic>
        <p:nvPicPr>
          <p:cNvPr id="40963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381" y="1552575"/>
            <a:ext cx="6373416" cy="36171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315531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/>
              <a:t>Calculating RTT and Timeout (in TCP)</a:t>
            </a:r>
          </a:p>
        </p:txBody>
      </p:sp>
      <p:sp>
        <p:nvSpPr>
          <p:cNvPr id="41986" name="Content Placeholder 2"/>
          <p:cNvSpPr>
            <a:spLocks noGrp="1"/>
          </p:cNvSpPr>
          <p:nvPr>
            <p:ph idx="1"/>
          </p:nvPr>
        </p:nvSpPr>
        <p:spPr>
          <a:xfrm>
            <a:off x="467544" y="1345332"/>
            <a:ext cx="7805738" cy="3263504"/>
          </a:xfrm>
        </p:spPr>
        <p:txBody>
          <a:bodyPr>
            <a:noAutofit/>
          </a:bodyPr>
          <a:lstStyle/>
          <a:p>
            <a:pPr eaLnBrk="1" hangingPunct="1">
              <a:lnSpc>
                <a:spcPct val="110000"/>
              </a:lnSpc>
            </a:pPr>
            <a:r>
              <a:rPr lang="en-US" altLang="zh-CN" sz="2400" dirty="0"/>
              <a:t>Exponentially Weighted Moving Average</a:t>
            </a:r>
          </a:p>
          <a:p>
            <a:pPr lvl="1" eaLnBrk="1" hangingPunct="1">
              <a:lnSpc>
                <a:spcPct val="110000"/>
              </a:lnSpc>
            </a:pPr>
            <a:r>
              <a:rPr lang="en-US" altLang="zh-CN" sz="2000" dirty="0"/>
              <a:t>Estimate both the average </a:t>
            </a:r>
            <a:r>
              <a:rPr lang="en-US" altLang="zh-CN" sz="2000" i="1" dirty="0" err="1"/>
              <a:t>rtt_avg</a:t>
            </a:r>
            <a:r>
              <a:rPr lang="en-US" altLang="zh-CN" sz="2000" dirty="0"/>
              <a:t> and the deviation </a:t>
            </a:r>
            <a:r>
              <a:rPr lang="en-US" altLang="zh-CN" sz="2000" i="1" dirty="0" err="1"/>
              <a:t>rtt_dev</a:t>
            </a:r>
            <a:r>
              <a:rPr lang="en-US" altLang="zh-CN" sz="2000" i="1" dirty="0"/>
              <a:t>  </a:t>
            </a:r>
            <a:endParaRPr lang="en-US" altLang="zh-CN" sz="1400" i="1" dirty="0"/>
          </a:p>
          <a:p>
            <a:pPr lvl="1" eaLnBrk="1" hangingPunct="1">
              <a:lnSpc>
                <a:spcPct val="110000"/>
              </a:lnSpc>
            </a:pPr>
            <a:r>
              <a:rPr lang="en-US" altLang="zh-CN" sz="2000" dirty="0"/>
              <a:t>Procedure </a:t>
            </a:r>
            <a:r>
              <a:rPr lang="en-US" altLang="zh-CN" sz="2000" i="1" dirty="0" err="1"/>
              <a:t>calc_rtt</a:t>
            </a:r>
            <a:r>
              <a:rPr lang="en-US" altLang="zh-CN" sz="2000" dirty="0"/>
              <a:t>(</a:t>
            </a:r>
            <a:r>
              <a:rPr lang="en-US" altLang="zh-CN" sz="2000" dirty="0" err="1"/>
              <a:t>rtt_sample</a:t>
            </a:r>
            <a:r>
              <a:rPr lang="en-US" altLang="zh-CN" sz="2000" dirty="0"/>
              <a:t>)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= a*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rtt_sample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+ (1-a)*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; /* a = 1/8 */  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= absolute(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rtt_sample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– 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); 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= b*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 + (1-b)*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rtt_dev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ea typeface="MS PGothic" panose="020B0600070205080204" pitchFamily="34" charset="-128"/>
                <a:cs typeface="Courier New"/>
              </a:rPr>
              <a:t>;  /* b = 1/4 */  </a:t>
            </a:r>
            <a:endParaRPr lang="en-US" altLang="zh-CN" sz="1800" b="1" dirty="0">
              <a:solidFill>
                <a:srgbClr val="0096FF"/>
              </a:solidFill>
              <a:latin typeface="Times New Roman" panose="02020603050405020304" pitchFamily="18" charset="0"/>
              <a:ea typeface="MS PGothic" panose="020B0600070205080204" pitchFamily="34" charset="-128"/>
              <a:cs typeface="Times New Roman" panose="02020603050405020304" pitchFamily="18" charset="0"/>
            </a:endParaRPr>
          </a:p>
          <a:p>
            <a:pPr lvl="1" eaLnBrk="1" hangingPunct="1">
              <a:lnSpc>
                <a:spcPct val="110000"/>
              </a:lnSpc>
            </a:pPr>
            <a:r>
              <a:rPr lang="en-US" altLang="zh-CN" sz="2000" dirty="0"/>
              <a:t>Procedure </a:t>
            </a:r>
            <a:r>
              <a:rPr lang="en-US" altLang="zh-CN" sz="2000" i="1" dirty="0" err="1"/>
              <a:t>calc_timeout</a:t>
            </a:r>
            <a:r>
              <a:rPr lang="en-US" altLang="zh-CN" sz="2000" i="1" dirty="0"/>
              <a:t>(</a:t>
            </a:r>
            <a:r>
              <a:rPr lang="en-US" altLang="zh-CN" sz="2000" i="1" dirty="0" err="1"/>
              <a:t>rtt_avg</a:t>
            </a:r>
            <a:r>
              <a:rPr lang="en-US" altLang="zh-CN" sz="2000" i="1" dirty="0"/>
              <a:t>, </a:t>
            </a:r>
            <a:r>
              <a:rPr lang="en-US" altLang="zh-CN" sz="2000" i="1" dirty="0" err="1"/>
              <a:t>rtt_dev</a:t>
            </a:r>
            <a:r>
              <a:rPr lang="en-US" altLang="zh-CN" sz="2000" i="1" dirty="0"/>
              <a:t>)</a:t>
            </a:r>
          </a:p>
          <a:p>
            <a:pPr lvl="2" eaLnBrk="1" hangingPunct="1">
              <a:lnSpc>
                <a:spcPct val="110000"/>
              </a:lnSpc>
            </a:pPr>
            <a:r>
              <a:rPr lang="en-US" altLang="zh-CN" sz="1600" b="1" dirty="0">
                <a:solidFill>
                  <a:srgbClr val="0096FF"/>
                </a:solidFill>
                <a:latin typeface="Courier New"/>
                <a:cs typeface="Courier New"/>
              </a:rPr>
              <a:t>Timeout = 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cs typeface="Courier New"/>
              </a:rPr>
              <a:t>rtt_avg</a:t>
            </a:r>
            <a:r>
              <a:rPr lang="en-US" altLang="zh-CN" sz="1600" b="1" dirty="0">
                <a:solidFill>
                  <a:srgbClr val="0096FF"/>
                </a:solidFill>
                <a:latin typeface="Courier New"/>
                <a:cs typeface="Courier New"/>
              </a:rPr>
              <a:t> + 4*</a:t>
            </a:r>
            <a:r>
              <a:rPr lang="en-US" altLang="zh-CN" sz="1600" b="1" dirty="0" err="1">
                <a:solidFill>
                  <a:srgbClr val="0096FF"/>
                </a:solidFill>
                <a:latin typeface="Courier New"/>
                <a:cs typeface="Courier New"/>
              </a:rPr>
              <a:t>rtt_dev</a:t>
            </a:r>
            <a:endParaRPr lang="en-US" altLang="zh-CN" sz="1600" b="1" dirty="0">
              <a:solidFill>
                <a:srgbClr val="0096FF"/>
              </a:solidFill>
              <a:latin typeface="Courier New"/>
              <a:cs typeface="Courier New"/>
            </a:endParaRPr>
          </a:p>
        </p:txBody>
      </p:sp>
      <p:sp>
        <p:nvSpPr>
          <p:cNvPr id="4198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67740D20-F92D-43B9-98E7-2334709EC875}" type="slidenum">
              <a:rPr lang="zh-CN" altLang="en-US" sz="900">
                <a:solidFill>
                  <a:srgbClr val="898989"/>
                </a:solidFill>
              </a:rPr>
              <a:pPr/>
              <a:t>16</a:t>
            </a:fld>
            <a:endParaRPr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380611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How to Decide Timeout?</a:t>
            </a:r>
          </a:p>
        </p:txBody>
      </p:sp>
      <p:sp>
        <p:nvSpPr>
          <p:cNvPr id="7577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Fixed timer: dilemma of fixed timer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short: unnecessary resend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Too long: take long time to discover lost packets</a:t>
            </a:r>
          </a:p>
          <a:p>
            <a:pPr eaLnBrk="1" hangingPunct="1"/>
            <a:r>
              <a:rPr lang="en-US" altLang="zh-CN" sz="20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Adaptive timer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E.g., adjust by currently observed RTT, set timer to 150%</a:t>
            </a:r>
          </a:p>
          <a:p>
            <a:pPr lvl="1" eaLnBrk="1" hangingPunct="1"/>
            <a:r>
              <a:rPr lang="en-US" altLang="zh-CN" sz="1800" dirty="0">
                <a:solidFill>
                  <a:schemeClr val="bg1">
                    <a:lumMod val="65000"/>
                  </a:schemeClr>
                </a:solidFill>
                <a:ea typeface="ＭＳ Ｐゴシック" charset="0"/>
              </a:rPr>
              <a:t>Exponential back-off: doubling from a small timer</a:t>
            </a:r>
          </a:p>
          <a:p>
            <a:pPr eaLnBrk="1" hangingPunct="1"/>
            <a:r>
              <a:rPr lang="en-US" altLang="zh-CN" sz="2000" dirty="0">
                <a:ea typeface="ＭＳ Ｐゴシック" charset="0"/>
              </a:rPr>
              <a:t>NAK (Negative </a:t>
            </a:r>
            <a:r>
              <a:rPr lang="en-US" altLang="zh-CN" sz="2000" dirty="0" err="1">
                <a:ea typeface="ＭＳ Ｐゴシック" charset="0"/>
              </a:rPr>
              <a:t>AcKnowledgment</a:t>
            </a:r>
            <a:r>
              <a:rPr lang="en-US" altLang="zh-CN" sz="2000" dirty="0">
                <a:ea typeface="ＭＳ Ｐゴシック" charset="0"/>
              </a:rPr>
              <a:t>)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Receiver sends a message that lists missing items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Receiver can count arriving segments rather than timer</a:t>
            </a:r>
          </a:p>
          <a:p>
            <a:pPr lvl="1" eaLnBrk="1" hangingPunct="1"/>
            <a:r>
              <a:rPr lang="en-US" altLang="zh-CN" sz="1800" dirty="0">
                <a:ea typeface="ＭＳ Ｐゴシック" charset="0"/>
              </a:rPr>
              <a:t>Sender can have no timer (only once per stream)</a:t>
            </a:r>
          </a:p>
        </p:txBody>
      </p:sp>
      <p:sp>
        <p:nvSpPr>
          <p:cNvPr id="7577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eaLnBrk="0" hangingPunct="0"/>
            <a:fld id="{DB9F3780-4B10-4F45-BC05-CEC5F6CDD08A}" type="slidenum">
              <a:rPr lang="zh-CN" altLang="en-US" sz="1100">
                <a:ea typeface="Adobe 楷体 Std R" charset="0"/>
                <a:cs typeface="Adobe 楷体 Std R" charset="0"/>
              </a:rPr>
              <a:pPr eaLnBrk="0" hangingPunct="0"/>
              <a:t>17</a:t>
            </a:fld>
            <a:endParaRPr lang="en-US" altLang="zh-CN" sz="1100"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38523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2. Assurance of At-most-once Delivery</a:t>
            </a:r>
          </a:p>
        </p:txBody>
      </p:sp>
      <p:sp>
        <p:nvSpPr>
          <p:cNvPr id="76802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ＭＳ Ｐゴシック" charset="0"/>
              </a:rPr>
              <a:t>At-least-once delivery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Remember state at the sending side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Tends to generate duplicated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requests</a:t>
            </a:r>
            <a:endParaRPr lang="en-US" altLang="zh-CN" sz="2000" dirty="0">
              <a:ea typeface="ＭＳ Ｐゴシック" charset="0"/>
            </a:endParaRPr>
          </a:p>
          <a:p>
            <a:pPr eaLnBrk="1" hangingPunct="1"/>
            <a:r>
              <a:rPr lang="en-US" altLang="zh-CN" sz="2000" dirty="0">
                <a:ea typeface="ＭＳ Ｐゴシック" charset="0"/>
              </a:rPr>
              <a:t>At-most-once delivery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Maintains a table of nonce at the receiving side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The table may grow indefinitely</a:t>
            </a:r>
          </a:p>
          <a:p>
            <a:pPr lvl="2"/>
            <a:r>
              <a:rPr lang="en-US" altLang="zh-CN" sz="1600" dirty="0">
                <a:ea typeface="ＭＳ Ｐゴシック" charset="0"/>
              </a:rPr>
              <a:t>Space and search time</a:t>
            </a:r>
          </a:p>
          <a:p>
            <a:pPr lvl="2"/>
            <a:r>
              <a:rPr lang="en-US" altLang="zh-CN" sz="1600" dirty="0">
                <a:solidFill>
                  <a:srgbClr val="FF0000"/>
                </a:solidFill>
                <a:ea typeface="ＭＳ Ｐゴシック" charset="0"/>
              </a:rPr>
              <a:t>Tombstones</a:t>
            </a:r>
            <a:r>
              <a:rPr lang="en-US" altLang="zh-CN" sz="1600" dirty="0">
                <a:ea typeface="ＭＳ Ｐゴシック" charset="0"/>
              </a:rPr>
              <a:t> (something that cannot be deleted </a:t>
            </a:r>
            <a:r>
              <a:rPr lang="en-US" altLang="zh-CN" sz="1600" i="1" dirty="0">
                <a:ea typeface="ＭＳ Ｐゴシック" charset="0"/>
              </a:rPr>
              <a:t>forever</a:t>
            </a:r>
            <a:r>
              <a:rPr lang="en-US" altLang="zh-CN" sz="1600" dirty="0">
                <a:ea typeface="ＭＳ Ｐゴシック" charset="0"/>
              </a:rPr>
              <a:t>)</a:t>
            </a:r>
          </a:p>
          <a:p>
            <a:pPr lvl="1"/>
            <a:r>
              <a:rPr lang="en-US" altLang="zh-CN" sz="1800" dirty="0">
                <a:ea typeface="ＭＳ Ｐゴシック" charset="0"/>
              </a:rPr>
              <a:t>Another way: Make the application tolerate duplicated requests</a:t>
            </a:r>
          </a:p>
          <a:p>
            <a:pPr lvl="2"/>
            <a:r>
              <a:rPr lang="en-US" altLang="zh-CN" sz="1600" dirty="0">
                <a:ea typeface="ＭＳ Ｐゴシック" charset="0"/>
              </a:rPr>
              <a:t>Recall the NFS collapse case: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server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wastes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time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to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execute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duplicated</a:t>
            </a:r>
            <a:r>
              <a:rPr lang="zh-CN" altLang="en-US" sz="1600" dirty="0">
                <a:ea typeface="ＭＳ Ｐゴシック" charset="0"/>
              </a:rPr>
              <a:t> </a:t>
            </a:r>
            <a:r>
              <a:rPr lang="en-US" altLang="zh-CN" sz="1600" dirty="0">
                <a:ea typeface="ＭＳ Ｐゴシック" charset="0"/>
              </a:rPr>
              <a:t>requests</a:t>
            </a:r>
          </a:p>
        </p:txBody>
      </p:sp>
      <p:sp>
        <p:nvSpPr>
          <p:cNvPr id="7680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fld id="{9198BE5D-FDCC-1C42-9B7D-643492F2E056}" type="slidenum">
              <a:rPr lang="zh-CN" altLang="en-US" sz="900">
                <a:solidFill>
                  <a:srgbClr val="898989"/>
                </a:solidFill>
              </a:rPr>
              <a:pPr/>
              <a:t>18</a:t>
            </a:fld>
            <a:endParaRPr lang="en-US" altLang="zh-CN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52466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Duplicate Suppression</a:t>
            </a:r>
          </a:p>
        </p:txBody>
      </p:sp>
      <p:sp>
        <p:nvSpPr>
          <p:cNvPr id="77826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2800" dirty="0">
                <a:ea typeface="ＭＳ Ｐゴシック" charset="0"/>
              </a:rPr>
              <a:t>Monotonically increasing sequence number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ＭＳ Ｐゴシック" charset="0"/>
              </a:rPr>
              <a:t>Receiver discards smaller nonce,</a:t>
            </a:r>
            <a:r>
              <a:rPr lang="zh-CN" altLang="en-US" sz="2000" dirty="0">
                <a:ea typeface="ＭＳ Ｐゴシック" charset="0"/>
              </a:rPr>
              <a:t> </a:t>
            </a:r>
            <a:r>
              <a:rPr lang="en-US" altLang="zh-CN" sz="2000" dirty="0">
                <a:ea typeface="ＭＳ Ｐゴシック" charset="0"/>
              </a:rPr>
              <a:t>only holds the last nonce, one per sender</a:t>
            </a:r>
            <a:r>
              <a:rPr lang="zh-CN" altLang="en-US" sz="2000" dirty="0">
                <a:ea typeface="ＭＳ Ｐゴシック" charset="0"/>
              </a:rPr>
              <a:t> </a:t>
            </a:r>
            <a:r>
              <a:rPr lang="en-US" altLang="zh-CN" sz="2000" dirty="0">
                <a:ea typeface="ＭＳ Ｐゴシック" charset="0"/>
              </a:rPr>
              <a:t>(tombstone)</a:t>
            </a:r>
          </a:p>
          <a:p>
            <a:pPr>
              <a:lnSpc>
                <a:spcPct val="100000"/>
              </a:lnSpc>
            </a:pPr>
            <a:r>
              <a:rPr lang="en-US" altLang="zh-CN" sz="2800" dirty="0">
                <a:ea typeface="ＭＳ Ｐゴシック" charset="0"/>
              </a:rPr>
              <a:t>Use</a:t>
            </a:r>
            <a:r>
              <a:rPr lang="zh-CN" altLang="en-US" sz="2800" dirty="0">
                <a:ea typeface="ＭＳ Ｐゴシック" charset="0"/>
              </a:rPr>
              <a:t> </a:t>
            </a:r>
            <a:r>
              <a:rPr lang="en-US" altLang="zh-CN" sz="2800" dirty="0">
                <a:ea typeface="ＭＳ Ｐゴシック" charset="0"/>
              </a:rPr>
              <a:t>a</a:t>
            </a:r>
            <a:r>
              <a:rPr lang="zh-CN" altLang="en-US" sz="2800" dirty="0">
                <a:ea typeface="ＭＳ Ｐゴシック" charset="0"/>
              </a:rPr>
              <a:t> </a:t>
            </a:r>
            <a:r>
              <a:rPr lang="en-US" altLang="zh-CN" sz="2800" dirty="0">
                <a:ea typeface="ＭＳ Ｐゴシック" charset="0"/>
              </a:rPr>
              <a:t>different</a:t>
            </a:r>
            <a:r>
              <a:rPr lang="zh-CN" altLang="en-US" sz="2800" dirty="0">
                <a:ea typeface="ＭＳ Ｐゴシック" charset="0"/>
              </a:rPr>
              <a:t> </a:t>
            </a:r>
            <a:r>
              <a:rPr lang="en-US" altLang="zh-CN" sz="2800" dirty="0">
                <a:ea typeface="ＭＳ Ｐゴシック" charset="0"/>
              </a:rPr>
              <a:t>port</a:t>
            </a:r>
            <a:r>
              <a:rPr lang="zh-CN" altLang="en-US" sz="2800" dirty="0">
                <a:ea typeface="ＭＳ Ｐゴシック" charset="0"/>
              </a:rPr>
              <a:t> </a:t>
            </a:r>
            <a:r>
              <a:rPr lang="en-US" altLang="zh-CN" sz="2800" dirty="0">
                <a:ea typeface="ＭＳ Ｐゴシック" charset="0"/>
              </a:rPr>
              <a:t>for</a:t>
            </a:r>
            <a:r>
              <a:rPr lang="zh-CN" altLang="en-US" sz="2800" dirty="0">
                <a:ea typeface="ＭＳ Ｐゴシック" charset="0"/>
              </a:rPr>
              <a:t> </a:t>
            </a:r>
            <a:r>
              <a:rPr lang="en-US" altLang="zh-CN" sz="2800" dirty="0">
                <a:ea typeface="ＭＳ Ｐゴシック" charset="0"/>
              </a:rPr>
              <a:t>each</a:t>
            </a:r>
            <a:r>
              <a:rPr lang="zh-CN" altLang="en-US" sz="2800" dirty="0">
                <a:ea typeface="ＭＳ Ｐゴシック" charset="0"/>
              </a:rPr>
              <a:t> </a:t>
            </a:r>
            <a:r>
              <a:rPr lang="en-US" altLang="zh-CN" sz="2800" dirty="0">
                <a:ea typeface="ＭＳ Ｐゴシック" charset="0"/>
              </a:rPr>
              <a:t>new</a:t>
            </a:r>
            <a:r>
              <a:rPr lang="zh-CN" altLang="en-US" sz="2800" dirty="0">
                <a:ea typeface="ＭＳ Ｐゴシック" charset="0"/>
              </a:rPr>
              <a:t> </a:t>
            </a:r>
            <a:r>
              <a:rPr lang="en-US" altLang="zh-CN" sz="2800" dirty="0">
                <a:ea typeface="ＭＳ Ｐゴシック" charset="0"/>
              </a:rPr>
              <a:t>request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ＭＳ Ｐゴシック" charset="0"/>
              </a:rPr>
              <a:t>Should never reuse the old port number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2000" dirty="0">
                <a:ea typeface="ＭＳ Ｐゴシック" charset="0"/>
              </a:rPr>
              <a:t>The</a:t>
            </a:r>
            <a:r>
              <a:rPr lang="zh-CN" altLang="en-US" sz="2000" dirty="0">
                <a:ea typeface="ＭＳ Ｐゴシック" charset="0"/>
              </a:rPr>
              <a:t> </a:t>
            </a:r>
            <a:r>
              <a:rPr lang="en-US" altLang="zh-CN" sz="2000" dirty="0">
                <a:ea typeface="ＭＳ Ｐゴシック" charset="0"/>
              </a:rPr>
              <a:t>old</a:t>
            </a:r>
            <a:r>
              <a:rPr lang="zh-CN" altLang="en-US" sz="2000" dirty="0">
                <a:ea typeface="ＭＳ Ｐゴシック" charset="0"/>
              </a:rPr>
              <a:t> </a:t>
            </a:r>
            <a:r>
              <a:rPr lang="en-US" altLang="zh-CN" sz="2000" dirty="0">
                <a:ea typeface="ＭＳ Ｐゴシック" charset="0"/>
              </a:rPr>
              <a:t>port</a:t>
            </a:r>
            <a:r>
              <a:rPr lang="zh-CN" altLang="en-US" sz="2000" dirty="0">
                <a:ea typeface="ＭＳ Ｐゴシック" charset="0"/>
              </a:rPr>
              <a:t> </a:t>
            </a:r>
            <a:r>
              <a:rPr lang="en-US" altLang="zh-CN" sz="2000" dirty="0">
                <a:ea typeface="ＭＳ Ｐゴシック" charset="0"/>
              </a:rPr>
              <a:t>is</a:t>
            </a:r>
            <a:r>
              <a:rPr lang="zh-CN" altLang="en-US" sz="2000" dirty="0">
                <a:ea typeface="ＭＳ Ｐゴシック" charset="0"/>
              </a:rPr>
              <a:t> </a:t>
            </a:r>
            <a:r>
              <a:rPr lang="en-US" altLang="zh-CN" sz="2000" dirty="0">
                <a:ea typeface="ＭＳ Ｐゴシック" charset="0"/>
              </a:rPr>
              <a:t>now</a:t>
            </a:r>
            <a:r>
              <a:rPr lang="zh-CN" altLang="en-US" sz="2000" dirty="0">
                <a:ea typeface="ＭＳ Ｐゴシック" charset="0"/>
              </a:rPr>
              <a:t> </a:t>
            </a:r>
            <a:r>
              <a:rPr lang="en-US" altLang="zh-CN" sz="2000" i="1" dirty="0">
                <a:ea typeface="ＭＳ Ｐゴシック" charset="0"/>
              </a:rPr>
              <a:t>tombstone</a:t>
            </a:r>
            <a:r>
              <a:rPr lang="en-US" altLang="zh-CN" sz="2000" dirty="0">
                <a:ea typeface="ＭＳ Ｐゴシック" charset="0"/>
              </a:rPr>
              <a:t>!</a:t>
            </a:r>
          </a:p>
          <a:p>
            <a:pPr>
              <a:lnSpc>
                <a:spcPct val="100000"/>
              </a:lnSpc>
            </a:pPr>
            <a:endParaRPr lang="en-US" altLang="zh-CN" sz="2800" b="1" dirty="0">
              <a:solidFill>
                <a:srgbClr val="0096FF"/>
              </a:solidFill>
              <a:ea typeface="ＭＳ Ｐゴシック" charset="0"/>
            </a:endParaRPr>
          </a:p>
        </p:txBody>
      </p:sp>
      <p:sp>
        <p:nvSpPr>
          <p:cNvPr id="7782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fld id="{7C25A7BC-9186-D54E-BA60-71C94CFA305E}" type="slidenum">
              <a:rPr lang="zh-CN" altLang="en-US" sz="900">
                <a:solidFill>
                  <a:srgbClr val="898989"/>
                </a:solidFill>
              </a:rPr>
              <a:pPr/>
              <a:t>19</a:t>
            </a:fld>
            <a:endParaRPr lang="en-US" altLang="zh-CN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1641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Duplicate Suppression</a:t>
            </a:r>
          </a:p>
        </p:txBody>
      </p:sp>
      <p:sp>
        <p:nvSpPr>
          <p:cNvPr id="77826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400" dirty="0">
                <a:ea typeface="ＭＳ Ｐゴシック" charset="0"/>
              </a:rPr>
              <a:t>Accept</a:t>
            </a:r>
            <a:r>
              <a:rPr lang="zh-CN" altLang="en-US" sz="2400" dirty="0">
                <a:ea typeface="ＭＳ Ｐゴシック" charset="0"/>
              </a:rPr>
              <a:t> </a:t>
            </a:r>
            <a:r>
              <a:rPr lang="en-US" altLang="zh-CN" sz="2400" dirty="0">
                <a:ea typeface="ＭＳ Ｐゴシック" charset="0"/>
              </a:rPr>
              <a:t>the</a:t>
            </a:r>
            <a:r>
              <a:rPr lang="zh-CN" altLang="en-US" sz="2400" dirty="0">
                <a:ea typeface="ＭＳ Ｐゴシック" charset="0"/>
              </a:rPr>
              <a:t> </a:t>
            </a:r>
            <a:r>
              <a:rPr lang="en-US" altLang="zh-CN" sz="2400" dirty="0">
                <a:ea typeface="ＭＳ Ｐゴシック" charset="0"/>
              </a:rPr>
              <a:t>possibility of making a mistake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ea typeface="ＭＳ Ｐゴシック" charset="0"/>
              </a:rPr>
              <a:t>E.g., if sender always gives up after five RTT (cannot ensure at-least-once), then receiver can safely discard </a:t>
            </a:r>
            <a:r>
              <a:rPr lang="en-US" altLang="zh-CN" sz="1800" i="1" dirty="0" err="1">
                <a:ea typeface="ＭＳ Ｐゴシック" charset="0"/>
              </a:rPr>
              <a:t>nonces</a:t>
            </a:r>
            <a:r>
              <a:rPr lang="en-US" altLang="zh-CN" sz="1800" dirty="0">
                <a:ea typeface="ＭＳ Ｐゴシック" charset="0"/>
              </a:rPr>
              <a:t> that are older than five RTT</a:t>
            </a:r>
          </a:p>
          <a:p>
            <a:pPr lvl="1">
              <a:lnSpc>
                <a:spcPct val="100000"/>
              </a:lnSpc>
            </a:pPr>
            <a:r>
              <a:rPr lang="en-US" altLang="zh-CN" sz="1800" dirty="0">
                <a:ea typeface="ＭＳ Ｐゴシック" charset="0"/>
              </a:rPr>
              <a:t>It is possible that a packet finally shows up after long delay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(solution: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wait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long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time)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400" dirty="0">
                <a:ea typeface="ＭＳ Ｐゴシック" charset="0"/>
              </a:rPr>
              <a:t>Receiver crashes and restarts: lose the table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ＭＳ Ｐゴシック" charset="0"/>
              </a:rPr>
              <a:t>One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solution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is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to use a new port number each time the system restarts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ＭＳ Ｐゴシック" charset="0"/>
              </a:rPr>
              <a:t>Another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is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to</a:t>
            </a:r>
            <a:r>
              <a:rPr lang="zh-CN" altLang="en-US" sz="1800" dirty="0">
                <a:ea typeface="ＭＳ Ｐゴシック" charset="0"/>
              </a:rPr>
              <a:t> </a:t>
            </a:r>
            <a:r>
              <a:rPr lang="en-US" altLang="zh-CN" sz="1800" dirty="0">
                <a:ea typeface="ＭＳ Ｐゴシック" charset="0"/>
              </a:rPr>
              <a:t>ignore all packets until the number of RTT has passed since restarting, if sender tries limit times</a:t>
            </a:r>
          </a:p>
          <a:p>
            <a:pPr>
              <a:lnSpc>
                <a:spcPct val="100000"/>
              </a:lnSpc>
            </a:pPr>
            <a:r>
              <a:rPr lang="en-US" altLang="zh-CN" sz="2400" dirty="0">
                <a:solidFill>
                  <a:srgbClr val="0096FF"/>
                </a:solidFill>
                <a:ea typeface="ＭＳ Ｐゴシック" charset="0"/>
              </a:rPr>
              <a:t>Anyway, duplicate suppression makes the system </a:t>
            </a:r>
            <a:r>
              <a:rPr lang="en-US" altLang="zh-CN" sz="2400" b="1" dirty="0">
                <a:solidFill>
                  <a:srgbClr val="0096FF"/>
                </a:solidFill>
                <a:ea typeface="ＭＳ Ｐゴシック" charset="0"/>
              </a:rPr>
              <a:t>complex</a:t>
            </a:r>
          </a:p>
        </p:txBody>
      </p:sp>
      <p:sp>
        <p:nvSpPr>
          <p:cNvPr id="7782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fld id="{7C25A7BC-9186-D54E-BA60-71C94CFA305E}" type="slidenum">
              <a:rPr lang="zh-CN" altLang="en-US" sz="900">
                <a:solidFill>
                  <a:srgbClr val="898989"/>
                </a:solidFill>
              </a:rPr>
              <a:pPr/>
              <a:t>20</a:t>
            </a:fld>
            <a:endParaRPr lang="en-US" altLang="zh-CN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623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7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3. Assurance of Data Integrity</a:t>
            </a:r>
          </a:p>
        </p:txBody>
      </p:sp>
      <p:sp>
        <p:nvSpPr>
          <p:cNvPr id="80898" name="Content Placeholder 2"/>
          <p:cNvSpPr>
            <a:spLocks noGrp="1"/>
          </p:cNvSpPr>
          <p:nvPr>
            <p:ph idx="1"/>
          </p:nvPr>
        </p:nvSpPr>
        <p:spPr>
          <a:xfrm>
            <a:off x="457200" y="1175413"/>
            <a:ext cx="8305800" cy="4127500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US" altLang="zh-CN" sz="2400" dirty="0">
                <a:ea typeface="ＭＳ Ｐゴシック" charset="0"/>
              </a:rPr>
              <a:t>Data integrity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Receiver gets the same contents as sender</a:t>
            </a:r>
          </a:p>
          <a:p>
            <a:pPr eaLnBrk="1" hangingPunct="1"/>
            <a:r>
              <a:rPr lang="en-US" altLang="zh-CN" sz="2400" dirty="0">
                <a:ea typeface="ＭＳ Ｐゴシック" charset="0"/>
              </a:rPr>
              <a:t>Reliable delivery protocol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Sender: adds checksum to the end-to-end layer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Receiver: recalculates the checksum, discards if not match </a:t>
            </a:r>
          </a:p>
          <a:p>
            <a:pPr eaLnBrk="1" hangingPunct="1"/>
            <a:r>
              <a:rPr lang="en-US" altLang="zh-CN" sz="2400" b="1" dirty="0">
                <a:solidFill>
                  <a:schemeClr val="accent2"/>
                </a:solidFill>
                <a:ea typeface="ＭＳ Ｐゴシック" charset="0"/>
              </a:rPr>
              <a:t>Q</a:t>
            </a:r>
            <a:r>
              <a:rPr lang="en-US" altLang="zh-CN" sz="2400" dirty="0">
                <a:solidFill>
                  <a:schemeClr val="accent2"/>
                </a:solidFill>
                <a:ea typeface="ＭＳ Ｐゴシック" charset="0"/>
              </a:rPr>
              <a:t>:</a:t>
            </a:r>
            <a:r>
              <a:rPr lang="zh-CN" altLang="en-US" sz="2400" dirty="0">
                <a:solidFill>
                  <a:schemeClr val="accent2"/>
                </a:solidFill>
                <a:ea typeface="ＭＳ Ｐゴシック" charset="0"/>
              </a:rPr>
              <a:t> </a:t>
            </a:r>
            <a:r>
              <a:rPr lang="en-US" altLang="zh-CN" sz="2400" dirty="0">
                <a:solidFill>
                  <a:schemeClr val="accent2"/>
                </a:solidFill>
                <a:ea typeface="ＭＳ Ｐゴシック" charset="0"/>
              </a:rPr>
              <a:t>Is it redundant since link layer provides checksum?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Other errors, e.g., in memory copying</a:t>
            </a:r>
          </a:p>
          <a:p>
            <a:pPr eaLnBrk="1" hangingPunct="1"/>
            <a:r>
              <a:rPr lang="en-US" altLang="zh-CN" sz="2400" dirty="0">
                <a:ea typeface="ＭＳ Ｐゴシック" charset="0"/>
              </a:rPr>
              <a:t>The assurance is not absolute</a:t>
            </a:r>
          </a:p>
          <a:p>
            <a:pPr lvl="1" eaLnBrk="1" hangingPunct="1"/>
            <a:r>
              <a:rPr lang="en-US" altLang="zh-CN" sz="2000" dirty="0">
                <a:ea typeface="ＭＳ Ｐゴシック" charset="0"/>
              </a:rPr>
              <a:t>What if a packet is mis-delivered and the receiver ACK?</a:t>
            </a:r>
          </a:p>
        </p:txBody>
      </p:sp>
      <p:sp>
        <p:nvSpPr>
          <p:cNvPr id="8089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fld id="{0467F90F-EA84-E641-9007-5A6D4A044414}" type="slidenum">
              <a:rPr lang="zh-CN" altLang="en-US" sz="900">
                <a:solidFill>
                  <a:srgbClr val="898989"/>
                </a:solidFill>
              </a:rPr>
              <a:pPr/>
              <a:t>21</a:t>
            </a:fld>
            <a:endParaRPr lang="en-US" altLang="zh-CN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9075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49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800" dirty="0"/>
              <a:t>4. Segments and Reassembly of Long Messages</a:t>
            </a:r>
          </a:p>
        </p:txBody>
      </p:sp>
      <p:sp>
        <p:nvSpPr>
          <p:cNvPr id="53250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260304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/>
              <a:t>Bridge the difference between message and MTU</a:t>
            </a:r>
          </a:p>
          <a:p>
            <a:pPr lvl="1" eaLnBrk="1" hangingPunct="1"/>
            <a:r>
              <a:rPr lang="en-US" altLang="zh-CN" sz="1800" dirty="0"/>
              <a:t>Message length: determined by application</a:t>
            </a:r>
          </a:p>
          <a:p>
            <a:pPr lvl="1" eaLnBrk="1" hangingPunct="1"/>
            <a:r>
              <a:rPr lang="en-US" altLang="zh-CN" sz="1800" dirty="0"/>
              <a:t>MTU: determined by network</a:t>
            </a:r>
          </a:p>
          <a:p>
            <a:pPr eaLnBrk="1" hangingPunct="1"/>
            <a:r>
              <a:rPr lang="en-US" altLang="zh-CN" sz="2000" dirty="0"/>
              <a:t>Segment contains ID for where it fits</a:t>
            </a:r>
          </a:p>
          <a:p>
            <a:pPr lvl="1" eaLnBrk="1" hangingPunct="1"/>
            <a:r>
              <a:rPr lang="en-US" altLang="zh-CN" sz="1800" dirty="0"/>
              <a:t>E.g., </a:t>
            </a:r>
            <a:r>
              <a:rPr lang="en-US" altLang="en-US" sz="1800" dirty="0">
                <a:ea typeface="宋体" panose="02010600030101010101" pitchFamily="2" charset="-122"/>
              </a:rPr>
              <a:t>"</a:t>
            </a:r>
            <a:r>
              <a:rPr lang="en-US" altLang="zh-CN" sz="1800" dirty="0"/>
              <a:t>message 914, segment 3 of 7</a:t>
            </a:r>
            <a:r>
              <a:rPr lang="en-US" altLang="en-US" sz="1800" dirty="0">
                <a:ea typeface="宋体" panose="02010600030101010101" pitchFamily="2" charset="-122"/>
              </a:rPr>
              <a:t>"</a:t>
            </a:r>
            <a:endParaRPr lang="en-US" altLang="zh-CN" sz="1800" dirty="0"/>
          </a:p>
          <a:p>
            <a:pPr lvl="1" eaLnBrk="1" hangingPunct="1"/>
            <a:r>
              <a:rPr lang="en-US" altLang="zh-CN" sz="1800" dirty="0"/>
              <a:t>Can be used for </a:t>
            </a:r>
            <a:r>
              <a:rPr lang="en-US" altLang="zh-CN" sz="1800" i="1" dirty="0"/>
              <a:t>at-least-once </a:t>
            </a:r>
            <a:r>
              <a:rPr lang="en-US" altLang="zh-CN" sz="1800" dirty="0"/>
              <a:t>and </a:t>
            </a:r>
            <a:r>
              <a:rPr lang="en-US" altLang="zh-CN" sz="1800" i="1" dirty="0"/>
              <a:t>at-most-once </a:t>
            </a:r>
            <a:r>
              <a:rPr lang="en-US" altLang="zh-CN" sz="1800" dirty="0"/>
              <a:t>delivery</a:t>
            </a:r>
          </a:p>
          <a:p>
            <a:pPr eaLnBrk="1" hangingPunct="1"/>
            <a:r>
              <a:rPr lang="en-US" altLang="zh-CN" sz="2000" dirty="0"/>
              <a:t>Reassembly</a:t>
            </a:r>
          </a:p>
          <a:p>
            <a:pPr lvl="1" eaLnBrk="1" hangingPunct="1"/>
            <a:r>
              <a:rPr lang="en-US" altLang="zh-CN" sz="1800" dirty="0"/>
              <a:t>Out-of-order, mingled with other message</a:t>
            </a:r>
            <a:r>
              <a:rPr lang="en-US" altLang="en-US" sz="1800" dirty="0">
                <a:ea typeface="宋体" panose="02010600030101010101" pitchFamily="2" charset="-122"/>
              </a:rPr>
              <a:t>'</a:t>
            </a:r>
            <a:r>
              <a:rPr lang="en-US" altLang="zh-CN" sz="1800" dirty="0"/>
              <a:t>s segments</a:t>
            </a:r>
          </a:p>
          <a:p>
            <a:pPr lvl="1" eaLnBrk="1" hangingPunct="1"/>
            <a:r>
              <a:rPr lang="en-US" altLang="zh-CN" sz="1800" dirty="0"/>
              <a:t>Allocating a buffer large enough to hold the message</a:t>
            </a:r>
          </a:p>
          <a:p>
            <a:pPr lvl="1" eaLnBrk="1" hangingPunct="1"/>
            <a:r>
              <a:rPr lang="en-US" altLang="zh-CN" sz="1800" dirty="0"/>
              <a:t>Keeping a checklist for segments not arrived</a:t>
            </a:r>
          </a:p>
        </p:txBody>
      </p:sp>
      <p:sp>
        <p:nvSpPr>
          <p:cNvPr id="5325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4ED44E7-198F-4A81-9EBA-85D0DAEB8483}" type="slidenum">
              <a:rPr lang="zh-CN" altLang="en-US" sz="900">
                <a:solidFill>
                  <a:srgbClr val="898989"/>
                </a:solidFill>
              </a:rPr>
              <a:pPr/>
              <a:t>22</a:t>
            </a:fld>
            <a:endParaRPr lang="en-US" altLang="zh-CN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6384286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When Out of Order…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54274" name="内容占位符 2"/>
          <p:cNvSpPr>
            <a:spLocks noGrp="1"/>
          </p:cNvSpPr>
          <p:nvPr>
            <p:ph idx="1"/>
          </p:nvPr>
        </p:nvSpPr>
        <p:spPr>
          <a:xfrm>
            <a:off x="436190" y="1273324"/>
            <a:ext cx="8096250" cy="4032448"/>
          </a:xfrm>
        </p:spPr>
        <p:txBody>
          <a:bodyPr>
            <a:noAutofit/>
          </a:bodyPr>
          <a:lstStyle/>
          <a:p>
            <a:pPr eaLnBrk="1" hangingPunct="1">
              <a:lnSpc>
                <a:spcPct val="100000"/>
              </a:lnSpc>
            </a:pPr>
            <a:r>
              <a:rPr lang="en-US" altLang="zh-CN" sz="1800" b="1" dirty="0">
                <a:ea typeface="MS PGothic" panose="020B0600070205080204" pitchFamily="34" charset="-128"/>
              </a:rPr>
              <a:t>Solution-1</a:t>
            </a:r>
            <a:r>
              <a:rPr lang="en-US" altLang="zh-CN" sz="1800" dirty="0">
                <a:ea typeface="MS PGothic" panose="020B0600070205080204" pitchFamily="34" charset="-128"/>
              </a:rPr>
              <a:t>: Receiver only ACK in order packets, discards others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600" dirty="0">
                <a:ea typeface="MS PGothic" panose="020B0600070205080204" pitchFamily="34" charset="-128"/>
              </a:rPr>
              <a:t>Waste of bandwidth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1800" b="1" dirty="0">
                <a:ea typeface="MS PGothic" panose="020B0600070205080204" pitchFamily="34" charset="-128"/>
              </a:rPr>
              <a:t>Solution-2</a:t>
            </a:r>
            <a:r>
              <a:rPr lang="en-US" altLang="zh-CN" sz="1800" dirty="0">
                <a:ea typeface="MS PGothic" panose="020B0600070205080204" pitchFamily="34" charset="-128"/>
              </a:rPr>
              <a:t>: ACK every packet and hold early packets in buffer, release the buffer when all in order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600" dirty="0">
                <a:ea typeface="MS PGothic" panose="020B0600070205080204" pitchFamily="34" charset="-128"/>
              </a:rPr>
              <a:t>Need using </a:t>
            </a:r>
            <a:r>
              <a:rPr lang="en-US" altLang="zh-CN" sz="1600" dirty="0">
                <a:solidFill>
                  <a:srgbClr val="0096FF"/>
                </a:solidFill>
                <a:ea typeface="MS PGothic" panose="020B0600070205080204" pitchFamily="34" charset="-128"/>
              </a:rPr>
              <a:t>large buffer</a:t>
            </a:r>
            <a:r>
              <a:rPr lang="en-US" altLang="zh-CN" sz="1600" dirty="0">
                <a:ea typeface="MS PGothic" panose="020B0600070205080204" pitchFamily="34" charset="-128"/>
              </a:rPr>
              <a:t> when waiting for a bad packet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1800" b="1" dirty="0">
                <a:ea typeface="MS PGothic" panose="020B0600070205080204" pitchFamily="34" charset="-128"/>
              </a:rPr>
              <a:t>Solution-3</a:t>
            </a:r>
            <a:r>
              <a:rPr lang="en-US" altLang="zh-CN" sz="1800" dirty="0">
                <a:ea typeface="MS PGothic" panose="020B0600070205080204" pitchFamily="34" charset="-128"/>
              </a:rPr>
              <a:t>: Combine the two above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600" dirty="0">
                <a:ea typeface="MS PGothic" panose="020B0600070205080204" pitchFamily="34" charset="-128"/>
              </a:rPr>
              <a:t>Discard if buffer is full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600" dirty="0">
                <a:ea typeface="MS PGothic" panose="020B0600070205080204" pitchFamily="34" charset="-128"/>
              </a:rPr>
              <a:t>New problem: </a:t>
            </a:r>
            <a:r>
              <a:rPr lang="en-US" altLang="zh-CN" sz="1600" dirty="0">
                <a:solidFill>
                  <a:srgbClr val="0096FF"/>
                </a:solidFill>
                <a:ea typeface="MS PGothic" panose="020B0600070205080204" pitchFamily="34" charset="-128"/>
              </a:rPr>
              <a:t>how much buffer</a:t>
            </a:r>
            <a:r>
              <a:rPr lang="en-US" altLang="zh-CN" sz="1600" dirty="0">
                <a:ea typeface="MS PGothic" panose="020B0600070205080204" pitchFamily="34" charset="-128"/>
              </a:rPr>
              <a:t>?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1800" dirty="0">
                <a:ea typeface="MS PGothic" panose="020B0600070205080204" pitchFamily="34" charset="-128"/>
              </a:rPr>
              <a:t>Speedup for common case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600" dirty="0">
                <a:ea typeface="MS PGothic" panose="020B0600070205080204" pitchFamily="34" charset="-128"/>
              </a:rPr>
              <a:t>NAK to avoid timeout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600" dirty="0">
                <a:ea typeface="MS PGothic" panose="020B0600070205080204" pitchFamily="34" charset="-128"/>
              </a:rPr>
              <a:t>If NAKs are causing duplicates, stop NAKs</a:t>
            </a:r>
          </a:p>
          <a:p>
            <a:pPr>
              <a:lnSpc>
                <a:spcPct val="100000"/>
              </a:lnSpc>
            </a:pPr>
            <a:r>
              <a:rPr lang="en-US" altLang="zh-CN" sz="1800" i="1" dirty="0">
                <a:ea typeface="MS PGothic" panose="020B0600070205080204" pitchFamily="34" charset="-128"/>
              </a:rPr>
              <a:t>TCP</a:t>
            </a:r>
            <a:r>
              <a:rPr lang="zh-CN" altLang="en-US" sz="1800" i="1" dirty="0">
                <a:ea typeface="MS PGothic" panose="020B0600070205080204" pitchFamily="34" charset="-128"/>
              </a:rPr>
              <a:t> </a:t>
            </a:r>
            <a:r>
              <a:rPr lang="en-US" altLang="zh-CN" sz="1800" i="1" dirty="0">
                <a:ea typeface="MS PGothic" panose="020B0600070205080204" pitchFamily="34" charset="-128"/>
              </a:rPr>
              <a:t>is</a:t>
            </a:r>
            <a:r>
              <a:rPr lang="zh-CN" altLang="en-US" sz="1800" i="1" dirty="0">
                <a:ea typeface="MS PGothic" panose="020B0600070205080204" pitchFamily="34" charset="-128"/>
              </a:rPr>
              <a:t> </a:t>
            </a:r>
            <a:r>
              <a:rPr lang="en-US" altLang="zh-CN" sz="1800" i="1" dirty="0">
                <a:ea typeface="MS PGothic" panose="020B0600070205080204" pitchFamily="34" charset="-128"/>
              </a:rPr>
              <a:t>based</a:t>
            </a:r>
            <a:r>
              <a:rPr lang="zh-CN" altLang="en-US" sz="1800" i="1" dirty="0">
                <a:ea typeface="MS PGothic" panose="020B0600070205080204" pitchFamily="34" charset="-128"/>
              </a:rPr>
              <a:t> </a:t>
            </a:r>
            <a:r>
              <a:rPr lang="en-US" altLang="zh-CN" sz="1800" i="1" dirty="0">
                <a:ea typeface="MS PGothic" panose="020B0600070205080204" pitchFamily="34" charset="-128"/>
              </a:rPr>
              <a:t>on</a:t>
            </a:r>
            <a:r>
              <a:rPr lang="zh-CN" altLang="en-US" sz="1800" i="1" dirty="0">
                <a:ea typeface="MS PGothic" panose="020B0600070205080204" pitchFamily="34" charset="-128"/>
              </a:rPr>
              <a:t> </a:t>
            </a:r>
            <a:r>
              <a:rPr lang="en-US" altLang="zh-CN" sz="1800" i="1" dirty="0">
                <a:ea typeface="MS PGothic" panose="020B0600070205080204" pitchFamily="34" charset="-128"/>
              </a:rPr>
              <a:t>ACK,</a:t>
            </a:r>
            <a:r>
              <a:rPr lang="zh-CN" altLang="en-US" sz="1800" i="1" dirty="0">
                <a:ea typeface="MS PGothic" panose="020B0600070205080204" pitchFamily="34" charset="-128"/>
              </a:rPr>
              <a:t> </a:t>
            </a:r>
            <a:r>
              <a:rPr lang="en-US" altLang="zh-CN" sz="1800" i="1" dirty="0">
                <a:ea typeface="MS PGothic" panose="020B0600070205080204" pitchFamily="34" charset="-128"/>
              </a:rPr>
              <a:t>not</a:t>
            </a:r>
            <a:r>
              <a:rPr lang="zh-CN" altLang="en-US" sz="1800" i="1" dirty="0">
                <a:ea typeface="MS PGothic" panose="020B0600070205080204" pitchFamily="34" charset="-128"/>
              </a:rPr>
              <a:t> </a:t>
            </a:r>
            <a:r>
              <a:rPr lang="en-US" altLang="zh-CN" sz="1800" i="1" dirty="0">
                <a:ea typeface="MS PGothic" panose="020B0600070205080204" pitchFamily="34" charset="-128"/>
              </a:rPr>
              <a:t>NAK</a:t>
            </a:r>
          </a:p>
        </p:txBody>
      </p:sp>
      <p:sp>
        <p:nvSpPr>
          <p:cNvPr id="54275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32F7C563-06D0-4487-99E0-BCA01B1EDFF2}" type="slidenum">
              <a:rPr lang="zh-CN" altLang="en-US" sz="1050">
                <a:ea typeface="Adobe 楷体 Std R" charset="-122"/>
              </a:rPr>
              <a:pPr eaLnBrk="0" hangingPunct="0"/>
              <a:t>23</a:t>
            </a:fld>
            <a:endParaRPr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8594235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>
                <a:ea typeface="MS PGothic" panose="020B0600070205080204" pitchFamily="34" charset="-128"/>
              </a:rPr>
              <a:t>Closing of Connections</a:t>
            </a:r>
            <a:endParaRPr lang="zh-CN" altLang="en-US">
              <a:ea typeface="MS PGothic" panose="020B0600070205080204" pitchFamily="34" charset="-128"/>
            </a:endParaRPr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507288" cy="3771636"/>
          </a:xfrm>
        </p:spPr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Open a stream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Create a record to keep track of which elements have been sent, received, acknowledged</a:t>
            </a:r>
          </a:p>
          <a:p>
            <a:pPr eaLnBrk="1" hangingPunct="1"/>
            <a:r>
              <a:rPr lang="en-US" altLang="zh-CN" sz="2000" dirty="0">
                <a:ea typeface="MS PGothic" panose="020B0600070205080204" pitchFamily="34" charset="-128"/>
              </a:rPr>
              <a:t>Close a stream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When finish, it needs to report an end-of-stream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Both ends need to agree last element is OK and then close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1. Alice sends close request to Bob with stream record ID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2. Bob checks and agrees, sends a close ACK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3. Alice receives ACK, turn off sender, discard record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4. Alice sends "all done" to Bob</a:t>
            </a:r>
          </a:p>
          <a:p>
            <a:pPr lvl="1" eaLnBrk="1" hangingPunct="1"/>
            <a:r>
              <a:rPr lang="en-US" altLang="zh-CN" sz="1600" dirty="0">
                <a:ea typeface="MS PGothic" panose="020B0600070205080204" pitchFamily="34" charset="-128"/>
              </a:rPr>
              <a:t>5. Bob receives "all done" and discard stream record</a:t>
            </a:r>
            <a:endParaRPr lang="zh-CN" altLang="en-US" sz="1600" dirty="0">
              <a:ea typeface="MS PGothic" panose="020B0600070205080204" pitchFamily="34" charset="-128"/>
            </a:endParaRPr>
          </a:p>
        </p:txBody>
      </p:sp>
      <p:sp>
        <p:nvSpPr>
          <p:cNvPr id="55299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03FE2A51-DA45-494C-9492-8FCB86A8FE93}" type="slidenum">
              <a:rPr lang="zh-CN" altLang="en-US" sz="1050">
                <a:ea typeface="Adobe 楷体 Std R" charset="-122"/>
              </a:rPr>
              <a:pPr eaLnBrk="0" hangingPunct="0"/>
              <a:t>24</a:t>
            </a:fld>
            <a:endParaRPr lang="en-US" altLang="zh-CN" sz="1050">
              <a:ea typeface="Adobe 楷体 Std R" charset="-122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5868144" y="4297660"/>
            <a:ext cx="3024336" cy="3231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500" b="1" dirty="0">
                <a:solidFill>
                  <a:srgbClr val="C00000"/>
                </a:solidFill>
                <a:latin typeface="Courier New"/>
                <a:cs typeface="Courier New"/>
              </a:rPr>
              <a:t>&lt;- What if duplicate?</a:t>
            </a:r>
            <a:endParaRPr lang="zh-CN" altLang="en-US" sz="1500" b="1" dirty="0">
              <a:solidFill>
                <a:srgbClr val="C00000"/>
              </a:solidFill>
              <a:latin typeface="Courier New"/>
              <a:cs typeface="Courier New"/>
            </a:endParaRPr>
          </a:p>
        </p:txBody>
      </p:sp>
    </p:spTree>
    <p:extLst>
      <p:ext uri="{BB962C8B-B14F-4D97-AF65-F5344CB8AC3E}">
        <p14:creationId xmlns:p14="http://schemas.microsoft.com/office/powerpoint/2010/main" val="808216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5. Assurance of Jitter Control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563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Real-time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When reliability is less important than timely delivery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 few error in a movie may not be noticed</a:t>
            </a:r>
          </a:p>
          <a:p>
            <a:pPr lvl="1"/>
            <a:r>
              <a:rPr lang="en-US" altLang="zh-CN" dirty="0">
                <a:solidFill>
                  <a:srgbClr val="C00000"/>
                </a:solidFill>
                <a:ea typeface="MS PGothic" panose="020B0600070205080204" pitchFamily="34" charset="-128"/>
              </a:rPr>
              <a:t>Jitter</a:t>
            </a:r>
            <a:r>
              <a:rPr lang="en-US" altLang="zh-CN" dirty="0">
                <a:ea typeface="MS PGothic" panose="020B0600070205080204" pitchFamily="34" charset="-128"/>
              </a:rPr>
              <a:t>: variability in delivery time</a:t>
            </a:r>
          </a:p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Strategy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Basic: delay all arriving segments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5632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B7386BB1-7DBE-4151-B6F2-158271DEBC4D}" type="slidenum">
              <a:rPr lang="zh-CN" altLang="en-US" sz="1050">
                <a:ea typeface="Adobe 楷体 Std R" charset="-122"/>
              </a:rPr>
              <a:pPr eaLnBrk="0" hangingPunct="0"/>
              <a:t>25</a:t>
            </a:fld>
            <a:endParaRPr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063983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zh-CN" dirty="0">
                <a:ea typeface="MS PGothic" panose="020B0600070205080204" pitchFamily="34" charset="-128"/>
              </a:rPr>
              <a:t>5. Assurance of Jitter Control</a:t>
            </a:r>
            <a:endParaRPr lang="zh-CN" altLang="en-US" dirty="0"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57346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1800" dirty="0">
                <a:ea typeface="MS PGothic" panose="020B0600070205080204" pitchFamily="34" charset="-128"/>
              </a:rPr>
              <a:t>Measure the distribution of delays in a chart showing delay time vs. frequency of that delay</a:t>
            </a:r>
          </a:p>
          <a:p>
            <a:pPr eaLnBrk="1" hangingPunct="1"/>
            <a:r>
              <a:rPr lang="en-US" altLang="zh-CN" sz="1800" dirty="0">
                <a:ea typeface="MS PGothic" panose="020B0600070205080204" pitchFamily="34" charset="-128"/>
              </a:rPr>
              <a:t>Choose an acceptable frequency of delivery failure</a:t>
            </a:r>
          </a:p>
          <a:p>
            <a:pPr eaLnBrk="1" hangingPunct="1"/>
            <a:r>
              <a:rPr lang="en-US" altLang="zh-CN" sz="1800" dirty="0">
                <a:ea typeface="MS PGothic" panose="020B0600070205080204" pitchFamily="34" charset="-128"/>
              </a:rPr>
              <a:t>Determine </a:t>
            </a:r>
            <a:r>
              <a:rPr lang="en-US" altLang="zh-CN" sz="1800" dirty="0" err="1">
                <a:ea typeface="MS PGothic" panose="020B0600070205080204" pitchFamily="34" charset="-128"/>
              </a:rPr>
              <a:t>D</a:t>
            </a:r>
            <a:r>
              <a:rPr lang="en-US" altLang="zh-CN" sz="1800" baseline="-25000" dirty="0" err="1">
                <a:ea typeface="MS PGothic" panose="020B0600070205080204" pitchFamily="34" charset="-128"/>
              </a:rPr>
              <a:t>long</a:t>
            </a:r>
            <a:r>
              <a:rPr lang="en-US" altLang="zh-CN" sz="1800" baseline="-25000" dirty="0">
                <a:ea typeface="MS PGothic" panose="020B0600070205080204" pitchFamily="34" charset="-128"/>
              </a:rPr>
              <a:t> </a:t>
            </a:r>
            <a:r>
              <a:rPr lang="en-US" altLang="zh-CN" sz="1800" dirty="0">
                <a:ea typeface="MS PGothic" panose="020B0600070205080204" pitchFamily="34" charset="-128"/>
              </a:rPr>
              <a:t>that longer than 99% delay</a:t>
            </a:r>
          </a:p>
          <a:p>
            <a:pPr eaLnBrk="1" hangingPunct="1"/>
            <a:r>
              <a:rPr lang="en-US" altLang="zh-CN" sz="1800" dirty="0">
                <a:ea typeface="MS PGothic" panose="020B0600070205080204" pitchFamily="34" charset="-128"/>
              </a:rPr>
              <a:t>Determine the shortest delay, </a:t>
            </a:r>
            <a:r>
              <a:rPr lang="en-US" altLang="zh-CN" sz="1800" dirty="0" err="1">
                <a:ea typeface="MS PGothic" panose="020B0600070205080204" pitchFamily="34" charset="-128"/>
              </a:rPr>
              <a:t>D</a:t>
            </a:r>
            <a:r>
              <a:rPr lang="en-US" altLang="zh-CN" sz="1800" baseline="-25000" dirty="0" err="1">
                <a:ea typeface="MS PGothic" panose="020B0600070205080204" pitchFamily="34" charset="-128"/>
              </a:rPr>
              <a:t>short</a:t>
            </a:r>
            <a:endParaRPr lang="en-US" altLang="zh-CN" sz="1800" baseline="-25000" dirty="0">
              <a:ea typeface="MS PGothic" panose="020B0600070205080204" pitchFamily="34" charset="-128"/>
            </a:endParaRPr>
          </a:p>
          <a:p>
            <a:pPr eaLnBrk="1" hangingPunct="1"/>
            <a:r>
              <a:rPr lang="en-US" altLang="zh-CN" sz="1800" dirty="0">
                <a:ea typeface="MS PGothic" panose="020B0600070205080204" pitchFamily="34" charset="-128"/>
              </a:rPr>
              <a:t>Calculate number of segment buffer:</a:t>
            </a:r>
          </a:p>
          <a:p>
            <a:pPr eaLnBrk="1" hangingPunct="1"/>
            <a:endParaRPr lang="en-US" altLang="zh-CN" sz="1800" dirty="0">
              <a:ea typeface="MS PGothic" panose="020B0600070205080204" pitchFamily="34" charset="-128"/>
            </a:endParaRPr>
          </a:p>
          <a:p>
            <a:pPr eaLnBrk="1" hangingPunct="1"/>
            <a:endParaRPr lang="en-US" altLang="zh-CN" sz="1800" dirty="0">
              <a:ea typeface="MS PGothic" panose="020B0600070205080204" pitchFamily="34" charset="-128"/>
            </a:endParaRPr>
          </a:p>
          <a:p>
            <a:pPr lvl="1" eaLnBrk="1" hangingPunct="1"/>
            <a:r>
              <a:rPr lang="en-US" altLang="zh-CN" sz="1600" dirty="0" err="1">
                <a:ea typeface="MS PGothic" panose="020B0600070205080204" pitchFamily="34" charset="-128"/>
              </a:rPr>
              <a:t>D</a:t>
            </a:r>
            <a:r>
              <a:rPr lang="en-US" altLang="zh-CN" sz="1600" baseline="-25000" dirty="0" err="1">
                <a:ea typeface="MS PGothic" panose="020B0600070205080204" pitchFamily="34" charset="-128"/>
              </a:rPr>
              <a:t>headway</a:t>
            </a:r>
            <a:r>
              <a:rPr lang="en-US" altLang="zh-CN" sz="1600" dirty="0">
                <a:ea typeface="MS PGothic" panose="020B0600070205080204" pitchFamily="34" charset="-128"/>
              </a:rPr>
              <a:t> is average delay between arriving segments</a:t>
            </a:r>
          </a:p>
        </p:txBody>
      </p:sp>
      <p:sp>
        <p:nvSpPr>
          <p:cNvPr id="57347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20FECC97-8F7F-44B3-8314-135B206B4D64}" type="slidenum">
              <a:rPr lang="zh-CN" altLang="en-US" sz="1050">
                <a:ea typeface="Adobe 楷体 Std R" charset="-122"/>
              </a:rPr>
              <a:pPr eaLnBrk="0" hangingPunct="0"/>
              <a:t>26</a:t>
            </a:fld>
            <a:endParaRPr lang="en-US" altLang="zh-CN" sz="1050">
              <a:ea typeface="Adobe 楷体 Std R" charset="-122"/>
            </a:endParaRPr>
          </a:p>
        </p:txBody>
      </p:sp>
      <p:pic>
        <p:nvPicPr>
          <p:cNvPr id="26629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4081636"/>
            <a:ext cx="4555976" cy="789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09645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6. Assurance of Authenticity and Privacy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26626" name="内容占位符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3771636"/>
          </a:xfrm>
        </p:spPr>
        <p:txBody>
          <a:bodyPr>
            <a:noAutofit/>
          </a:bodyPr>
          <a:lstStyle/>
          <a:p>
            <a:r>
              <a:rPr lang="en-US" altLang="zh-CN" sz="2400" dirty="0">
                <a:ea typeface="MS PGothic" panose="020B0600070205080204" pitchFamily="34" charset="-128"/>
              </a:rPr>
              <a:t>Internet is dangerous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Hostile intercepts and maliciously modifies packets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Violate a protocol with malicious intent</a:t>
            </a:r>
          </a:p>
          <a:p>
            <a:r>
              <a:rPr lang="en-US" altLang="zh-CN" sz="2400" dirty="0">
                <a:ea typeface="MS PGothic" panose="020B0600070205080204" pitchFamily="34" charset="-128"/>
              </a:rPr>
              <a:t>Key-based mathematical transformations to data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Sign and verify: establish the authenticity of the source and integrity of contents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Encrypt and decrypt: maintain privacy of contents</a:t>
            </a:r>
          </a:p>
          <a:p>
            <a:r>
              <a:rPr lang="en-US" altLang="zh-CN" sz="2400" dirty="0">
                <a:ea typeface="MS PGothic" panose="020B0600070205080204" pitchFamily="34" charset="-128"/>
              </a:rPr>
              <a:t>Consideration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False sense of security, worse than no assurance</a:t>
            </a:r>
            <a:endParaRPr lang="zh-CN" altLang="en-US" sz="2000" dirty="0">
              <a:ea typeface="MS PGothic" panose="020B0600070205080204" pitchFamily="34" charset="-128"/>
            </a:endParaRPr>
          </a:p>
        </p:txBody>
      </p:sp>
      <p:sp>
        <p:nvSpPr>
          <p:cNvPr id="26627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87BC3B30-C153-4669-A3B9-E3BA28ECA062}" type="slidenum">
              <a:rPr kumimoji="0" lang="zh-CN" altLang="en-US" sz="1050">
                <a:ea typeface="Adobe 楷体 Std R" charset="-122"/>
              </a:rPr>
              <a:pPr eaLnBrk="0" hangingPunct="0"/>
              <a:t>27</a:t>
            </a:fld>
            <a:endParaRPr kumimoji="0"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34876372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6. Security: Asymmetric Encryption</a:t>
            </a:r>
            <a:endParaRPr lang="zh-CN" altLang="en-US" dirty="0"/>
          </a:p>
        </p:txBody>
      </p:sp>
      <p:sp>
        <p:nvSpPr>
          <p:cNvPr id="27650" name="内容占位符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altLang="zh-CN" sz="2400" dirty="0"/>
              <a:t>Public Key VS. Private Key</a:t>
            </a:r>
          </a:p>
          <a:p>
            <a:pPr lvl="1"/>
            <a:r>
              <a:rPr lang="en-US" altLang="zh-CN" sz="2000" dirty="0"/>
              <a:t>Public key: encrypt to identify </a:t>
            </a:r>
            <a:r>
              <a:rPr lang="en-US" altLang="zh-CN" sz="2000" i="1" dirty="0"/>
              <a:t>reader</a:t>
            </a:r>
            <a:r>
              <a:rPr lang="en-US" altLang="zh-CN" sz="2000" dirty="0"/>
              <a:t> (only me can read this)</a:t>
            </a:r>
          </a:p>
          <a:p>
            <a:pPr lvl="1"/>
            <a:r>
              <a:rPr lang="en-US" altLang="zh-CN" sz="2000" dirty="0"/>
              <a:t>Private key: encrypt to identify </a:t>
            </a:r>
            <a:r>
              <a:rPr lang="en-US" altLang="zh-CN" sz="2000" i="1" dirty="0"/>
              <a:t>writer</a:t>
            </a:r>
            <a:r>
              <a:rPr lang="en-US" altLang="zh-CN" sz="2000" dirty="0"/>
              <a:t> (yes, it's me who wrote this)</a:t>
            </a:r>
          </a:p>
          <a:p>
            <a:pPr lvl="1"/>
            <a:r>
              <a:rPr lang="en-US" altLang="zh-CN" sz="2000" dirty="0"/>
              <a:t>Poor performance, so just used to exchange symmetric key</a:t>
            </a:r>
          </a:p>
          <a:p>
            <a:r>
              <a:rPr lang="en-US" altLang="zh-CN" sz="2400" dirty="0"/>
              <a:t>Questions</a:t>
            </a:r>
          </a:p>
          <a:p>
            <a:pPr lvl="1"/>
            <a:r>
              <a:rPr lang="en-US" altLang="zh-CN" sz="2000" dirty="0"/>
              <a:t>What is a certificate? Why using a CA (Certificate Authority)?</a:t>
            </a:r>
          </a:p>
          <a:p>
            <a:pPr lvl="1"/>
            <a:r>
              <a:rPr lang="en-US" altLang="zh-CN" sz="2000" dirty="0"/>
              <a:t>How to exchange a symmetric key in HTTPS or SSH?</a:t>
            </a:r>
          </a:p>
          <a:p>
            <a:pPr lvl="1"/>
            <a:r>
              <a:rPr lang="en-US" altLang="zh-CN" sz="2000" dirty="0"/>
              <a:t>What is the root of trust?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189489193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7. End-to-end Performance</a:t>
            </a:r>
          </a:p>
        </p:txBody>
      </p:sp>
      <p:sp>
        <p:nvSpPr>
          <p:cNvPr id="28674" name="Content Placeholder 2"/>
          <p:cNvSpPr>
            <a:spLocks noGrp="1"/>
          </p:cNvSpPr>
          <p:nvPr>
            <p:ph idx="1"/>
          </p:nvPr>
        </p:nvSpPr>
        <p:spPr>
          <a:xfrm>
            <a:off x="467544" y="1129308"/>
            <a:ext cx="7825978" cy="3365897"/>
          </a:xfrm>
        </p:spPr>
        <p:txBody>
          <a:bodyPr>
            <a:normAutofit/>
          </a:bodyPr>
          <a:lstStyle/>
          <a:p>
            <a:r>
              <a:rPr lang="en-US" altLang="zh-CN" sz="2400" dirty="0">
                <a:ea typeface="MS PGothic" panose="020B0600070205080204" pitchFamily="34" charset="-128"/>
              </a:rPr>
              <a:t>Multi-segment message questions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Trade-off between complexity and performance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Lock-step protocol</a:t>
            </a:r>
          </a:p>
        </p:txBody>
      </p:sp>
      <p:sp>
        <p:nvSpPr>
          <p:cNvPr id="2867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D0909BB9-805A-4D46-9004-C0237631F672}" type="slidenum">
              <a:rPr kumimoji="0" lang="zh-CN" altLang="en-US" sz="1050">
                <a:ea typeface="Adobe 楷体 Std R" charset="-122"/>
              </a:rPr>
              <a:pPr eaLnBrk="0" hangingPunct="0"/>
              <a:t>29</a:t>
            </a:fld>
            <a:endParaRPr kumimoji="0" lang="en-US" altLang="zh-CN" sz="1050">
              <a:ea typeface="Adobe 楷体 Std R" charset="-122"/>
            </a:endParaRPr>
          </a:p>
        </p:txBody>
      </p:sp>
      <p:pic>
        <p:nvPicPr>
          <p:cNvPr id="2867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5592" y="2641476"/>
            <a:ext cx="5520704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2622549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MS PGothic" panose="020B0600070205080204" pitchFamily="34" charset="-128"/>
              </a:rPr>
              <a:t>Overlapping Transmissions</a:t>
            </a:r>
          </a:p>
        </p:txBody>
      </p:sp>
      <p:sp>
        <p:nvSpPr>
          <p:cNvPr id="2969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>
                <a:ea typeface="MS PGothic" panose="020B0600070205080204" pitchFamily="34" charset="-128"/>
              </a:rPr>
              <a:t>Pipelining technique</a:t>
            </a:r>
          </a:p>
        </p:txBody>
      </p:sp>
      <p:pic>
        <p:nvPicPr>
          <p:cNvPr id="29699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977628"/>
            <a:ext cx="8077200" cy="36161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70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C74778D7-56C7-407E-A5AE-74F3CF6ABCFC}" type="slidenum">
              <a:rPr kumimoji="0" lang="zh-CN" altLang="en-US" sz="1050">
                <a:ea typeface="Adobe 楷体 Std R" charset="-122"/>
              </a:rPr>
              <a:pPr eaLnBrk="0" hangingPunct="0"/>
              <a:t>30</a:t>
            </a:fld>
            <a:endParaRPr kumimoji="0"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93592856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MS PGothic" panose="020B0600070205080204" pitchFamily="34" charset="-128"/>
              </a:rPr>
              <a:t>Overlapping Transmissions: Problems</a:t>
            </a:r>
          </a:p>
        </p:txBody>
      </p:sp>
      <p:sp>
        <p:nvSpPr>
          <p:cNvPr id="30722" name="Content Placeholder 2"/>
          <p:cNvSpPr>
            <a:spLocks noGrp="1"/>
          </p:cNvSpPr>
          <p:nvPr>
            <p:ph idx="1"/>
          </p:nvPr>
        </p:nvSpPr>
        <p:spPr>
          <a:xfrm>
            <a:off x="457200" y="1333501"/>
            <a:ext cx="7931224" cy="3771636"/>
          </a:xfrm>
        </p:spPr>
        <p:txBody>
          <a:bodyPr>
            <a:normAutofit fontScale="92500"/>
          </a:bodyPr>
          <a:lstStyle/>
          <a:p>
            <a:r>
              <a:rPr lang="en-US" altLang="zh-CN" sz="2800" dirty="0">
                <a:ea typeface="MS PGothic" panose="020B0600070205080204" pitchFamily="34" charset="-128"/>
              </a:rPr>
              <a:t>Packets or ACK may be lost</a:t>
            </a:r>
          </a:p>
          <a:p>
            <a:pPr lvl="1"/>
            <a:r>
              <a:rPr lang="en-US" altLang="zh-CN" sz="2400" dirty="0">
                <a:ea typeface="MS PGothic" panose="020B0600070205080204" pitchFamily="34" charset="-128"/>
              </a:rPr>
              <a:t>Sender holds a list of segments sent, check it off when receives ACK</a:t>
            </a:r>
          </a:p>
          <a:p>
            <a:pPr lvl="1"/>
            <a:r>
              <a:rPr lang="en-US" altLang="zh-CN" sz="2400" dirty="0">
                <a:ea typeface="MS PGothic" panose="020B0600070205080204" pitchFamily="34" charset="-128"/>
              </a:rPr>
              <a:t>Set a timer (according to RTT) for last segment</a:t>
            </a:r>
          </a:p>
          <a:p>
            <a:endParaRPr lang="en-US" altLang="zh-CN" sz="2800" dirty="0">
              <a:ea typeface="MS PGothic" panose="020B0600070205080204" pitchFamily="34" charset="-128"/>
            </a:endParaRPr>
          </a:p>
          <a:p>
            <a:r>
              <a:rPr lang="en-US" altLang="zh-CN" sz="2800" dirty="0">
                <a:ea typeface="MS PGothic" panose="020B0600070205080204" pitchFamily="34" charset="-128"/>
              </a:rPr>
              <a:t>If list of missing ACK is empty, OK</a:t>
            </a:r>
          </a:p>
          <a:p>
            <a:r>
              <a:rPr lang="en-US" altLang="zh-CN" sz="2800" dirty="0">
                <a:ea typeface="MS PGothic" panose="020B0600070205080204" pitchFamily="34" charset="-128"/>
              </a:rPr>
              <a:t>If timer expires, resend packets and another timer</a:t>
            </a:r>
          </a:p>
        </p:txBody>
      </p:sp>
      <p:sp>
        <p:nvSpPr>
          <p:cNvPr id="3072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E7B3D4F2-D85A-4F31-8070-BFABB491CA23}" type="slidenum">
              <a:rPr kumimoji="0" lang="zh-CN" altLang="en-US" sz="1050">
                <a:ea typeface="Adobe 楷体 Std R" charset="-122"/>
              </a:rPr>
              <a:pPr eaLnBrk="0" hangingPunct="0"/>
              <a:t>31</a:t>
            </a:fld>
            <a:endParaRPr kumimoji="0"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58149136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Fixed Window</a:t>
            </a:r>
          </a:p>
        </p:txBody>
      </p:sp>
      <p:sp>
        <p:nvSpPr>
          <p:cNvPr id="31746" name="Content Placeholder 2"/>
          <p:cNvSpPr>
            <a:spLocks noGrp="1"/>
          </p:cNvSpPr>
          <p:nvPr>
            <p:ph idx="1"/>
          </p:nvPr>
        </p:nvSpPr>
        <p:spPr>
          <a:xfrm>
            <a:off x="3795713" y="1445915"/>
            <a:ext cx="5128022" cy="3403997"/>
          </a:xfrm>
        </p:spPr>
        <p:txBody>
          <a:bodyPr>
            <a:normAutofit fontScale="85000" lnSpcReduction="20000"/>
          </a:bodyPr>
          <a:lstStyle/>
          <a:p>
            <a:r>
              <a:rPr lang="en-US" altLang="zh-CN" sz="2400" dirty="0"/>
              <a:t>Receiver tells the sender a window size</a:t>
            </a:r>
          </a:p>
          <a:p>
            <a:r>
              <a:rPr lang="en-US" altLang="zh-CN" sz="2400" dirty="0"/>
              <a:t>Sender sends window</a:t>
            </a:r>
          </a:p>
          <a:p>
            <a:r>
              <a:rPr lang="en-US" altLang="zh-CN" sz="2400" dirty="0"/>
              <a:t>Receiver acks each packet as before</a:t>
            </a:r>
          </a:p>
          <a:p>
            <a:r>
              <a:rPr lang="en-US" altLang="zh-CN" sz="2400" dirty="0"/>
              <a:t>Window advances when all packets in previous window are </a:t>
            </a:r>
            <a:r>
              <a:rPr lang="en-US" altLang="zh-CN" sz="2400" dirty="0" err="1"/>
              <a:t>acked</a:t>
            </a:r>
            <a:endParaRPr lang="en-US" altLang="zh-CN" sz="2400" dirty="0"/>
          </a:p>
          <a:p>
            <a:pPr lvl="1"/>
            <a:r>
              <a:rPr lang="en-US" altLang="zh-CN" sz="2100" dirty="0"/>
              <a:t>E.g., packets 4-6 sent, after 1-3 </a:t>
            </a:r>
            <a:r>
              <a:rPr lang="en-US" altLang="zh-CN" sz="2100" dirty="0" err="1"/>
              <a:t>ack</a:t>
            </a:r>
            <a:r>
              <a:rPr lang="en-US" altLang="en-US" sz="2100" dirty="0" err="1">
                <a:ea typeface="宋体" panose="02010600030101010101" pitchFamily="2" charset="-122"/>
              </a:rPr>
              <a:t>'</a:t>
            </a:r>
            <a:r>
              <a:rPr lang="en-US" altLang="zh-CN" sz="2100" dirty="0" err="1"/>
              <a:t>d</a:t>
            </a:r>
            <a:endParaRPr lang="en-US" altLang="zh-CN" sz="2100" dirty="0"/>
          </a:p>
          <a:p>
            <a:r>
              <a:rPr lang="en-US" altLang="zh-CN" sz="2400" dirty="0"/>
              <a:t>If a packet times out -&gt; resend packets</a:t>
            </a:r>
          </a:p>
          <a:p>
            <a:r>
              <a:rPr lang="en-US" altLang="zh-CN" sz="2400" dirty="0"/>
              <a:t>Still much idle time</a:t>
            </a: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C46B9676-E0F2-449A-BC77-4EDAFFC93DC3}" type="slidenum">
              <a:rPr kumimoji="0" lang="zh-CN" altLang="en-US" sz="900">
                <a:solidFill>
                  <a:srgbClr val="898989"/>
                </a:solidFill>
              </a:rPr>
              <a:pPr/>
              <a:t>32</a:t>
            </a:fld>
            <a:endParaRPr kumimoji="0" lang="zh-CN" altLang="en-US" sz="900">
              <a:solidFill>
                <a:srgbClr val="898989"/>
              </a:solidFill>
            </a:endParaRPr>
          </a:p>
        </p:txBody>
      </p:sp>
      <p:pic>
        <p:nvPicPr>
          <p:cNvPr id="31748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7447" y="1417340"/>
            <a:ext cx="2961084" cy="350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904929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Sliding Window</a:t>
            </a:r>
          </a:p>
        </p:txBody>
      </p:sp>
      <p:sp>
        <p:nvSpPr>
          <p:cNvPr id="32770" name="Content Placeholder 2"/>
          <p:cNvSpPr>
            <a:spLocks noGrp="1"/>
          </p:cNvSpPr>
          <p:nvPr>
            <p:ph idx="1"/>
          </p:nvPr>
        </p:nvSpPr>
        <p:spPr>
          <a:xfrm>
            <a:off x="4025504" y="1519733"/>
            <a:ext cx="4572000" cy="3643313"/>
          </a:xfrm>
        </p:spPr>
        <p:txBody>
          <a:bodyPr>
            <a:normAutofit fontScale="85000" lnSpcReduction="10000"/>
          </a:bodyPr>
          <a:lstStyle/>
          <a:p>
            <a:r>
              <a:rPr lang="en-US" altLang="zh-CN" sz="2400" dirty="0"/>
              <a:t>Sender advances the window by 1 for each in-sequence ACK it receives</a:t>
            </a:r>
          </a:p>
          <a:p>
            <a:pPr lvl="1"/>
            <a:r>
              <a:rPr lang="en-US" altLang="zh-CN" sz="2000" dirty="0"/>
              <a:t>Reduces idle periods</a:t>
            </a:r>
          </a:p>
          <a:p>
            <a:pPr lvl="1"/>
            <a:r>
              <a:rPr lang="en-US" altLang="zh-CN" sz="2000" dirty="0"/>
              <a:t>Pipelining idea</a:t>
            </a:r>
          </a:p>
          <a:p>
            <a:pPr lvl="1"/>
            <a:endParaRPr lang="en-US" altLang="zh-CN" sz="2000" dirty="0"/>
          </a:p>
          <a:p>
            <a:r>
              <a:rPr lang="en-US" altLang="zh-CN" sz="2400" dirty="0"/>
              <a:t>But what</a:t>
            </a:r>
            <a:r>
              <a:rPr lang="en-US" altLang="en-US" sz="2400" dirty="0">
                <a:ea typeface="宋体" panose="02010600030101010101" pitchFamily="2" charset="-122"/>
              </a:rPr>
              <a:t>'</a:t>
            </a:r>
            <a:r>
              <a:rPr lang="en-US" altLang="zh-CN" sz="2400" dirty="0"/>
              <a:t>s the correct value for the window?</a:t>
            </a:r>
          </a:p>
          <a:p>
            <a:pPr lvl="1"/>
            <a:r>
              <a:rPr lang="en-US" altLang="zh-CN" sz="2000" dirty="0"/>
              <a:t>We</a:t>
            </a:r>
            <a:r>
              <a:rPr lang="en-US" altLang="en-US" sz="2000" dirty="0">
                <a:ea typeface="宋体" panose="02010600030101010101" pitchFamily="2" charset="-122"/>
              </a:rPr>
              <a:t>'</a:t>
            </a:r>
            <a:r>
              <a:rPr lang="en-US" altLang="zh-CN" sz="2000" dirty="0"/>
              <a:t>ll revisit this question</a:t>
            </a:r>
          </a:p>
          <a:p>
            <a:pPr lvl="1"/>
            <a:r>
              <a:rPr lang="en-US" altLang="zh-CN" sz="2000" dirty="0"/>
              <a:t>First, we need to understand windows</a:t>
            </a:r>
          </a:p>
        </p:txBody>
      </p:sp>
      <p:sp>
        <p:nvSpPr>
          <p:cNvPr id="3277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DFEBF1F6-B22C-497C-89C2-EEAABA092BCD}" type="slidenum">
              <a:rPr kumimoji="0" lang="zh-CN" altLang="en-US" sz="900">
                <a:solidFill>
                  <a:srgbClr val="898989"/>
                </a:solidFill>
              </a:rPr>
              <a:pPr/>
              <a:t>33</a:t>
            </a:fld>
            <a:endParaRPr kumimoji="0" lang="zh-CN" altLang="en-US" sz="900">
              <a:solidFill>
                <a:srgbClr val="898989"/>
              </a:solidFill>
            </a:endParaRPr>
          </a:p>
        </p:txBody>
      </p:sp>
      <p:pic>
        <p:nvPicPr>
          <p:cNvPr id="3277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726" y="1417340"/>
            <a:ext cx="3183731" cy="35456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079394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Handling Packet Loss</a:t>
            </a:r>
          </a:p>
        </p:txBody>
      </p:sp>
      <p:sp>
        <p:nvSpPr>
          <p:cNvPr id="3481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EF897865-AFA4-414A-9653-3FB7E6081B57}" type="slidenum">
              <a:rPr kumimoji="0" lang="zh-CN" altLang="en-US" sz="900">
                <a:solidFill>
                  <a:srgbClr val="898989"/>
                </a:solidFill>
              </a:rPr>
              <a:pPr/>
              <a:t>34</a:t>
            </a:fld>
            <a:endParaRPr kumimoji="0" lang="zh-CN" altLang="en-US" sz="900">
              <a:solidFill>
                <a:srgbClr val="898989"/>
              </a:solidFill>
            </a:endParaRPr>
          </a:p>
        </p:txBody>
      </p:sp>
      <p:pic>
        <p:nvPicPr>
          <p:cNvPr id="34819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4875" y="1691878"/>
            <a:ext cx="7286625" cy="3469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71439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MS PGothic" panose="020B0600070205080204" pitchFamily="34" charset="-128"/>
              </a:rPr>
              <a:t>Recovery of Lost Data Segments with Windows</a:t>
            </a:r>
            <a:endParaRPr kumimoji="1"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sz="2400" dirty="0">
                <a:ea typeface="MS PGothic" panose="020B0600070205080204" pitchFamily="34" charset="-128"/>
              </a:rPr>
              <a:t>When to take action on sender's checklist?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Solution-1: Timestamp and timeout</a:t>
            </a:r>
          </a:p>
          <a:p>
            <a:pPr lvl="2"/>
            <a:r>
              <a:rPr lang="en-US" altLang="zh-CN" sz="1800" dirty="0">
                <a:ea typeface="MS PGothic" panose="020B0600070205080204" pitchFamily="34" charset="-128"/>
              </a:rPr>
              <a:t>Associate each segment in the list with a timestamp</a:t>
            </a:r>
          </a:p>
          <a:p>
            <a:pPr lvl="2"/>
            <a:r>
              <a:rPr lang="en-US" altLang="zh-CN" sz="1800" dirty="0">
                <a:ea typeface="MS PGothic" panose="020B0600070205080204" pitchFamily="34" charset="-128"/>
              </a:rPr>
              <a:t>After more than one RTT, resend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Solution-2: Numbering segments</a:t>
            </a:r>
          </a:p>
          <a:p>
            <a:pPr lvl="2"/>
            <a:r>
              <a:rPr lang="en-US" altLang="zh-CN" sz="1800" dirty="0">
                <a:ea typeface="MS PGothic" panose="020B0600070205080204" pitchFamily="34" charset="-128"/>
              </a:rPr>
              <a:t>Receiver sends a NAK</a:t>
            </a:r>
          </a:p>
          <a:p>
            <a:r>
              <a:rPr lang="en-US" altLang="zh-CN" sz="2400" dirty="0">
                <a:ea typeface="MS PGothic" panose="020B0600070205080204" pitchFamily="34" charset="-128"/>
              </a:rPr>
              <a:t>If</a:t>
            </a:r>
            <a:r>
              <a:rPr lang="zh-CN" altLang="en-US" sz="2400" dirty="0">
                <a:ea typeface="MS PGothic" panose="020B0600070205080204" pitchFamily="34" charset="-128"/>
              </a:rPr>
              <a:t> </a:t>
            </a:r>
            <a:r>
              <a:rPr lang="en-US" altLang="zh-CN" sz="2400" dirty="0">
                <a:ea typeface="MS PGothic" panose="020B0600070205080204" pitchFamily="34" charset="-128"/>
              </a:rPr>
              <a:t>sender</a:t>
            </a:r>
            <a:r>
              <a:rPr lang="zh-CN" altLang="en-US" sz="2400" dirty="0">
                <a:ea typeface="MS PGothic" panose="020B0600070205080204" pitchFamily="34" charset="-128"/>
              </a:rPr>
              <a:t> </a:t>
            </a:r>
            <a:r>
              <a:rPr lang="en-US" altLang="zh-CN" sz="2400" dirty="0">
                <a:ea typeface="MS PGothic" panose="020B0600070205080204" pitchFamily="34" charset="-128"/>
              </a:rPr>
              <a:t>resends</a:t>
            </a:r>
            <a:r>
              <a:rPr lang="zh-CN" altLang="en-US" sz="2400" dirty="0">
                <a:ea typeface="MS PGothic" panose="020B0600070205080204" pitchFamily="34" charset="-128"/>
              </a:rPr>
              <a:t> </a:t>
            </a:r>
            <a:r>
              <a:rPr lang="en-US" altLang="zh-CN" sz="2400" dirty="0">
                <a:ea typeface="MS PGothic" panose="020B0600070205080204" pitchFamily="34" charset="-128"/>
              </a:rPr>
              <a:t>a segment,</a:t>
            </a:r>
            <a:r>
              <a:rPr lang="zh-CN" altLang="en-US" sz="2400" dirty="0">
                <a:ea typeface="MS PGothic" panose="020B0600070205080204" pitchFamily="34" charset="-128"/>
              </a:rPr>
              <a:t> </a:t>
            </a:r>
            <a:r>
              <a:rPr lang="en-US" altLang="zh-CN" sz="2400" dirty="0">
                <a:ea typeface="MS PGothic" panose="020B0600070205080204" pitchFamily="34" charset="-128"/>
              </a:rPr>
              <a:t>should</a:t>
            </a:r>
            <a:r>
              <a:rPr lang="zh-CN" altLang="en-US" sz="2400" dirty="0">
                <a:ea typeface="MS PGothic" panose="020B0600070205080204" pitchFamily="34" charset="-128"/>
              </a:rPr>
              <a:t> </a:t>
            </a:r>
            <a:r>
              <a:rPr lang="en-US" altLang="zh-CN" sz="2400" dirty="0">
                <a:ea typeface="MS PGothic" panose="020B0600070205080204" pitchFamily="34" charset="-128"/>
              </a:rPr>
              <a:t>the</a:t>
            </a:r>
            <a:r>
              <a:rPr lang="zh-CN" altLang="en-US" sz="2400" dirty="0">
                <a:ea typeface="MS PGothic" panose="020B0600070205080204" pitchFamily="34" charset="-128"/>
              </a:rPr>
              <a:t> </a:t>
            </a:r>
            <a:r>
              <a:rPr lang="en-US" altLang="zh-CN" sz="2400" dirty="0">
                <a:ea typeface="MS PGothic" panose="020B0600070205080204" pitchFamily="34" charset="-128"/>
              </a:rPr>
              <a:t>available window</a:t>
            </a:r>
            <a:r>
              <a:rPr lang="zh-CN" altLang="en-US" sz="2400" dirty="0">
                <a:ea typeface="MS PGothic" panose="020B0600070205080204" pitchFamily="34" charset="-128"/>
              </a:rPr>
              <a:t> </a:t>
            </a:r>
            <a:r>
              <a:rPr lang="en-US" altLang="zh-CN" sz="2400" dirty="0">
                <a:ea typeface="MS PGothic" panose="020B0600070205080204" pitchFamily="34" charset="-128"/>
              </a:rPr>
              <a:t>increase?</a:t>
            </a:r>
            <a:endParaRPr lang="en-US" altLang="zh-CN" sz="2000" dirty="0">
              <a:ea typeface="MS PGothic" panose="020B0600070205080204" pitchFamily="34" charset="-128"/>
            </a:endParaRP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Dilemma: original segment is lost? ACK is lost?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Presume receiver discard duplicated segments</a:t>
            </a:r>
          </a:p>
          <a:p>
            <a:pPr lvl="1"/>
            <a:r>
              <a:rPr lang="en-US" altLang="zh-CN" sz="2000" b="1" dirty="0">
                <a:ea typeface="MS PGothic" panose="020B0600070205080204" pitchFamily="34" charset="-128"/>
              </a:rPr>
              <a:t>Same answer in both cases</a:t>
            </a:r>
            <a:r>
              <a:rPr lang="en-US" altLang="zh-CN" sz="2000" dirty="0">
                <a:ea typeface="MS PGothic" panose="020B0600070205080204" pitchFamily="34" charset="-128"/>
              </a:rPr>
              <a:t>:</a:t>
            </a:r>
            <a:r>
              <a:rPr lang="zh-CN" altLang="en-US" sz="2000" dirty="0">
                <a:ea typeface="MS PGothic" panose="020B0600070205080204" pitchFamily="34" charset="-128"/>
              </a:rPr>
              <a:t> </a:t>
            </a:r>
            <a:r>
              <a:rPr lang="en-US" altLang="zh-CN" sz="2000" dirty="0">
                <a:ea typeface="MS PGothic" panose="020B0600070205080204" pitchFamily="34" charset="-128"/>
              </a:rPr>
              <a:t>no</a:t>
            </a:r>
            <a:r>
              <a:rPr lang="zh-CN" altLang="en-US" sz="2000" dirty="0">
                <a:ea typeface="MS PGothic" panose="020B0600070205080204" pitchFamily="34" charset="-128"/>
              </a:rPr>
              <a:t> </a:t>
            </a:r>
            <a:r>
              <a:rPr lang="en-US" altLang="zh-CN" sz="2000" dirty="0">
                <a:ea typeface="MS PGothic" panose="020B0600070205080204" pitchFamily="34" charset="-128"/>
              </a:rPr>
              <a:t>increase</a:t>
            </a:r>
            <a:endParaRPr lang="zh-CN" altLang="en-US" sz="2000" dirty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5239132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>
                <a:ea typeface="MS PGothic" panose="020B0600070205080204" pitchFamily="34" charset="-128"/>
              </a:rPr>
              <a:t>Recovery of Lost Data Segments with Windows</a:t>
            </a:r>
            <a:endParaRPr kumimoji="1" lang="zh-CN" altLang="en-US" sz="28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16287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sz="2400" dirty="0">
                <a:ea typeface="MS PGothic" panose="020B0600070205080204" pitchFamily="34" charset="-128"/>
              </a:rPr>
              <a:t>What if a permission message is lost?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No data will be received</a:t>
            </a:r>
          </a:p>
          <a:p>
            <a:r>
              <a:rPr lang="en-US" altLang="zh-CN" sz="2400" dirty="0">
                <a:ea typeface="MS PGothic" panose="020B0600070205080204" pitchFamily="34" charset="-128"/>
              </a:rPr>
              <a:t>Resend permission message?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May get twice as much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Incremental value is fragile -&gt; cumulative total is better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E.g., using "send 1-3" instead of "send 3 more"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Similar with "in" and "out" pointer in bounded-buffer</a:t>
            </a:r>
          </a:p>
          <a:p>
            <a:r>
              <a:rPr lang="en-US" altLang="zh-CN" sz="2400" dirty="0">
                <a:ea typeface="MS PGothic" panose="020B0600070205080204" pitchFamily="34" charset="-128"/>
              </a:rPr>
              <a:t>Rate-matching problem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Blizzard of packets arising from a newly-opened window</a:t>
            </a:r>
          </a:p>
          <a:p>
            <a:pPr lvl="1"/>
            <a:r>
              <a:rPr lang="en-US" altLang="zh-CN" sz="2000" dirty="0">
                <a:ea typeface="MS PGothic" panose="020B0600070205080204" pitchFamily="34" charset="-128"/>
              </a:rPr>
              <a:t>Need cooperation between end-to-end protocol &amp; network forwarders</a:t>
            </a:r>
            <a:endParaRPr lang="zh-CN" altLang="en-US" sz="2000" dirty="0">
              <a:ea typeface="MS PGothic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9924368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Chose the Right Window Size</a:t>
            </a:r>
          </a:p>
        </p:txBody>
      </p:sp>
      <p:sp>
        <p:nvSpPr>
          <p:cNvPr id="37890" name="Content Placeholder 2"/>
          <p:cNvSpPr>
            <a:spLocks noGrp="1"/>
          </p:cNvSpPr>
          <p:nvPr>
            <p:ph idx="1"/>
          </p:nvPr>
        </p:nvSpPr>
        <p:spPr>
          <a:xfrm>
            <a:off x="440580" y="1561356"/>
            <a:ext cx="3987404" cy="3151585"/>
          </a:xfrm>
        </p:spPr>
        <p:txBody>
          <a:bodyPr>
            <a:normAutofit lnSpcReduction="10000"/>
          </a:bodyPr>
          <a:lstStyle/>
          <a:p>
            <a:r>
              <a:rPr lang="en-US" altLang="zh-CN" sz="2700" dirty="0"/>
              <a:t>If window is too small</a:t>
            </a:r>
          </a:p>
          <a:p>
            <a:pPr lvl="1"/>
            <a:r>
              <a:rPr lang="en-US" altLang="zh-CN" sz="2300" dirty="0"/>
              <a:t>Long idle time</a:t>
            </a:r>
          </a:p>
          <a:p>
            <a:pPr lvl="1"/>
            <a:r>
              <a:rPr lang="en-US" altLang="zh-CN" sz="2300" dirty="0"/>
              <a:t>Underutilized network</a:t>
            </a:r>
          </a:p>
          <a:p>
            <a:endParaRPr lang="en-US" altLang="zh-CN" sz="2700" dirty="0"/>
          </a:p>
          <a:p>
            <a:r>
              <a:rPr lang="en-US" altLang="zh-CN" sz="2700" dirty="0"/>
              <a:t>If window too large</a:t>
            </a:r>
          </a:p>
          <a:p>
            <a:pPr lvl="1"/>
            <a:r>
              <a:rPr lang="en-US" altLang="zh-CN" sz="2300" dirty="0"/>
              <a:t>Congestion</a:t>
            </a: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8A2CA2CD-AB84-4895-9227-D190A7446908}" type="slidenum">
              <a:rPr kumimoji="0" lang="zh-CN" altLang="en-US" sz="900">
                <a:solidFill>
                  <a:srgbClr val="898989"/>
                </a:solidFill>
              </a:rPr>
              <a:pPr/>
              <a:t>37</a:t>
            </a:fld>
            <a:endParaRPr kumimoji="0" lang="zh-CN" altLang="en-US" sz="900">
              <a:solidFill>
                <a:srgbClr val="898989"/>
              </a:solidFill>
            </a:endParaRPr>
          </a:p>
        </p:txBody>
      </p:sp>
      <p:pic>
        <p:nvPicPr>
          <p:cNvPr id="37892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8535" y="1345332"/>
            <a:ext cx="3406378" cy="3816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392346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MS PGothic" panose="020B0600070205080204" pitchFamily="34" charset="-128"/>
              </a:rPr>
              <a:t>Sliding Window Size</a:t>
            </a:r>
          </a:p>
        </p:txBody>
      </p:sp>
      <p:sp>
        <p:nvSpPr>
          <p:cNvPr id="38914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altLang="zh-CN" sz="2400" b="1" dirty="0">
                <a:solidFill>
                  <a:srgbClr val="0096FF"/>
                </a:solidFill>
                <a:ea typeface="MS PGothic" panose="020B0600070205080204" pitchFamily="34" charset="-128"/>
              </a:rPr>
              <a:t>window size ≥ round-trip time × bottleneck data rate</a:t>
            </a:r>
          </a:p>
          <a:p>
            <a:pPr marL="0" indent="0">
              <a:lnSpc>
                <a:spcPct val="110000"/>
              </a:lnSpc>
            </a:pPr>
            <a:endParaRPr lang="en-US" altLang="zh-CN" sz="2000" dirty="0">
              <a:ea typeface="MS PGothic" panose="020B0600070205080204" pitchFamily="34" charset="-128"/>
            </a:endParaRPr>
          </a:p>
          <a:p>
            <a:pPr marL="0" indent="0">
              <a:lnSpc>
                <a:spcPct val="110000"/>
              </a:lnSpc>
            </a:pPr>
            <a:r>
              <a:rPr lang="en-US" altLang="zh-CN" sz="2000" dirty="0">
                <a:ea typeface="MS PGothic" panose="020B0600070205080204" pitchFamily="34" charset="-128"/>
              </a:rPr>
              <a:t> Sliding window with one segment in size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panose="020B0600070205080204" pitchFamily="34" charset="-128"/>
              </a:rPr>
              <a:t>Data rate is window size / RTT</a:t>
            </a:r>
          </a:p>
          <a:p>
            <a:pPr marL="0" indent="0">
              <a:lnSpc>
                <a:spcPct val="110000"/>
              </a:lnSpc>
            </a:pPr>
            <a:r>
              <a:rPr lang="en-US" altLang="zh-CN" sz="2000" dirty="0">
                <a:ea typeface="MS PGothic" panose="020B0600070205080204" pitchFamily="34" charset="-128"/>
              </a:rPr>
              <a:t> Enlarge window size to bottleneck data rate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panose="020B0600070205080204" pitchFamily="34" charset="-128"/>
              </a:rPr>
              <a:t>Data rate is window size / RTT</a:t>
            </a:r>
          </a:p>
          <a:p>
            <a:pPr marL="0" indent="0">
              <a:lnSpc>
                <a:spcPct val="110000"/>
              </a:lnSpc>
            </a:pPr>
            <a:r>
              <a:rPr lang="en-US" altLang="zh-CN" sz="2000" dirty="0">
                <a:ea typeface="MS PGothic" panose="020B0600070205080204" pitchFamily="34" charset="-128"/>
              </a:rPr>
              <a:t> Enlarge window size further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panose="020B0600070205080204" pitchFamily="34" charset="-128"/>
              </a:rPr>
              <a:t>Data rate is still bottleneck</a:t>
            </a:r>
          </a:p>
          <a:p>
            <a:pPr lvl="1">
              <a:lnSpc>
                <a:spcPct val="110000"/>
              </a:lnSpc>
            </a:pPr>
            <a:r>
              <a:rPr lang="en-US" altLang="zh-CN" sz="1800" dirty="0">
                <a:ea typeface="MS PGothic" panose="020B0600070205080204" pitchFamily="34" charset="-128"/>
              </a:rPr>
              <a:t>Larger window makes no sense</a:t>
            </a:r>
          </a:p>
          <a:p>
            <a:pPr lvl="1">
              <a:lnSpc>
                <a:spcPct val="110000"/>
              </a:lnSpc>
              <a:buFontTx/>
              <a:buNone/>
            </a:pPr>
            <a:endParaRPr lang="en-US" altLang="zh-CN" sz="1800" dirty="0">
              <a:ea typeface="MS PGothic" panose="020B0600070205080204" pitchFamily="34" charset="-128"/>
            </a:endParaRPr>
          </a:p>
        </p:txBody>
      </p:sp>
      <p:sp>
        <p:nvSpPr>
          <p:cNvPr id="3891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542DE765-8850-4E57-94C9-2A9B9482DB8F}" type="slidenum">
              <a:rPr kumimoji="0" lang="zh-CN" altLang="en-US" sz="1050">
                <a:ea typeface="Adobe 楷体 Std R" charset="-122"/>
              </a:rPr>
              <a:pPr eaLnBrk="0" hangingPunct="0"/>
              <a:t>38</a:t>
            </a:fld>
            <a:endParaRPr kumimoji="0" lang="en-US" altLang="zh-CN" sz="1050">
              <a:ea typeface="Adobe 楷体 Std R" charset="-122"/>
            </a:endParaRPr>
          </a:p>
        </p:txBody>
      </p:sp>
      <p:sp>
        <p:nvSpPr>
          <p:cNvPr id="38916" name="矩形 1"/>
          <p:cNvSpPr>
            <a:spLocks noChangeArrowheads="1"/>
          </p:cNvSpPr>
          <p:nvPr/>
        </p:nvSpPr>
        <p:spPr bwMode="auto">
          <a:xfrm>
            <a:off x="5796136" y="2497460"/>
            <a:ext cx="3072084" cy="188538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kumimoji="0" lang="en-US" altLang="zh-CN" sz="1400" dirty="0">
                <a:latin typeface="等线" panose="02010600030101010101" pitchFamily="2" charset="-122"/>
                <a:ea typeface="等线" panose="02010600030101010101" pitchFamily="2" charset="-122"/>
              </a:rPr>
              <a:t>-</a:t>
            </a:r>
            <a:r>
              <a:rPr kumimoji="0" lang="zh-CN" altLang="en-US" sz="1400" dirty="0">
                <a:latin typeface="等线" panose="02010600030101010101" pitchFamily="2" charset="-122"/>
                <a:ea typeface="等线" panose="02010600030101010101" pitchFamily="2" charset="-122"/>
              </a:rPr>
              <a:t> </a:t>
            </a: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Receive 500 </a:t>
            </a:r>
            <a:r>
              <a:rPr lang="en-US" altLang="zh-CN" sz="1400" dirty="0" err="1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KBps</a:t>
            </a:r>
            <a:endParaRPr lang="en-US" altLang="zh-CN" sz="14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Sender 1 </a:t>
            </a:r>
            <a:r>
              <a:rPr lang="en-US" altLang="zh-CN" sz="1400" dirty="0" err="1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MBps</a:t>
            </a:r>
            <a:endParaRPr lang="en-US" altLang="zh-CN" sz="14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RTT 70ms</a:t>
            </a: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A segment carries 0.5 KB</a:t>
            </a:r>
          </a:p>
          <a:p>
            <a:pPr>
              <a:lnSpc>
                <a:spcPct val="120000"/>
              </a:lnSpc>
            </a:pPr>
            <a:endParaRPr lang="en-US" altLang="zh-CN" sz="1400" dirty="0">
              <a:latin typeface="等线" panose="02010600030101010101" pitchFamily="2" charset="-122"/>
              <a:ea typeface="等线" panose="02010600030101010101" pitchFamily="2" charset="-122"/>
              <a:cs typeface="Myriad Pro Light SemiCond"/>
            </a:endParaRPr>
          </a:p>
          <a:p>
            <a:pPr>
              <a:lnSpc>
                <a:spcPct val="120000"/>
              </a:lnSpc>
            </a:pPr>
            <a:r>
              <a:rPr lang="en-US" altLang="zh-CN" sz="1400" dirty="0">
                <a:latin typeface="等线" panose="02010600030101010101" pitchFamily="2" charset="-122"/>
                <a:ea typeface="等线" panose="02010600030101010101" pitchFamily="2" charset="-122"/>
                <a:cs typeface="Myriad Pro Light SemiCond"/>
              </a:rPr>
              <a:t>- Sliding window size = 35KB (70 segment)</a:t>
            </a:r>
          </a:p>
        </p:txBody>
      </p:sp>
    </p:spTree>
    <p:extLst>
      <p:ext uri="{BB962C8B-B14F-4D97-AF65-F5344CB8AC3E}">
        <p14:creationId xmlns:p14="http://schemas.microsoft.com/office/powerpoint/2010/main" val="176183026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MS PGothic" panose="020B0600070205080204" pitchFamily="34" charset="-128"/>
              </a:rPr>
              <a:t>Self-pacing: Sliding Window Size</a:t>
            </a:r>
          </a:p>
        </p:txBody>
      </p:sp>
      <p:sp>
        <p:nvSpPr>
          <p:cNvPr id="39938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2100"/>
              </a:spcBef>
            </a:pPr>
            <a:r>
              <a:rPr lang="en-US" altLang="zh-CN" sz="2400" dirty="0">
                <a:ea typeface="MS PGothic" panose="020B0600070205080204" pitchFamily="34" charset="-128"/>
              </a:rPr>
              <a:t>Although the sender doesn</a:t>
            </a:r>
            <a:r>
              <a:rPr lang="en-US" altLang="en-US" sz="2400" dirty="0">
                <a:ea typeface="MS PGothic" panose="020B0600070205080204" pitchFamily="34" charset="-128"/>
              </a:rPr>
              <a:t>'</a:t>
            </a:r>
            <a:r>
              <a:rPr lang="en-US" altLang="zh-CN" sz="2400" dirty="0">
                <a:ea typeface="MS PGothic" panose="020B0600070205080204" pitchFamily="34" charset="-128"/>
              </a:rPr>
              <a:t>t know the bottleneck, it is sending </a:t>
            </a:r>
            <a:r>
              <a:rPr lang="en-US" altLang="zh-CN" sz="2400" dirty="0">
                <a:solidFill>
                  <a:srgbClr val="0096FF"/>
                </a:solidFill>
                <a:ea typeface="MS PGothic" panose="020B0600070205080204" pitchFamily="34" charset="-128"/>
              </a:rPr>
              <a:t>at exactly that rate</a:t>
            </a:r>
          </a:p>
          <a:p>
            <a:pPr>
              <a:spcBef>
                <a:spcPts val="2100"/>
              </a:spcBef>
            </a:pPr>
            <a:r>
              <a:rPr lang="en-US" altLang="zh-CN" sz="2400" dirty="0">
                <a:ea typeface="MS PGothic" panose="020B0600070205080204" pitchFamily="34" charset="-128"/>
              </a:rPr>
              <a:t>Once sender fills a sliding window, cannot send next data until receive ACK of the oldest data in the window</a:t>
            </a:r>
          </a:p>
          <a:p>
            <a:pPr>
              <a:spcBef>
                <a:spcPts val="2100"/>
              </a:spcBef>
            </a:pPr>
            <a:r>
              <a:rPr lang="en-US" altLang="zh-CN" sz="2400" dirty="0">
                <a:ea typeface="MS PGothic" panose="020B0600070205080204" pitchFamily="34" charset="-128"/>
              </a:rPr>
              <a:t>The receiver cannot generate ACK faster than the network can deliver data elements</a:t>
            </a:r>
          </a:p>
          <a:p>
            <a:pPr>
              <a:spcBef>
                <a:spcPts val="2100"/>
              </a:spcBef>
            </a:pPr>
            <a:r>
              <a:rPr lang="en-US" altLang="zh-CN" sz="2400" dirty="0">
                <a:ea typeface="MS PGothic" panose="020B0600070205080204" pitchFamily="34" charset="-128"/>
              </a:rPr>
              <a:t>RTT estimation still needed</a:t>
            </a: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5AECCF64-AD3A-4A1A-9E09-4E4B701BF70A}" type="slidenum">
              <a:rPr kumimoji="0" lang="zh-CN" altLang="en-US" sz="1050">
                <a:ea typeface="Adobe 楷体 Std R" charset="-122"/>
              </a:rPr>
              <a:pPr eaLnBrk="0" hangingPunct="0"/>
              <a:t>39</a:t>
            </a:fld>
            <a:endParaRPr kumimoji="0"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127044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09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Congestion Control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920683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Congestion</a:t>
            </a:r>
            <a:endParaRPr lang="zh-CN" altLang="en-US"/>
          </a:p>
        </p:txBody>
      </p:sp>
      <p:sp>
        <p:nvSpPr>
          <p:cNvPr id="44034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altLang="zh-CN" sz="2400" dirty="0"/>
              <a:t>Definition: Too many packets present in (a part of) the network causes packet delay and loss that degrades performance.</a:t>
            </a:r>
          </a:p>
          <a:p>
            <a:pPr>
              <a:spcBef>
                <a:spcPts val="2100"/>
              </a:spcBef>
            </a:pPr>
            <a:r>
              <a:rPr lang="en-US" altLang="zh-CN" sz="2400" dirty="0"/>
              <a:t>Network &amp; End-to-end layers </a:t>
            </a:r>
            <a:r>
              <a:rPr lang="en-US" altLang="zh-CN" sz="2400" i="1" dirty="0">
                <a:solidFill>
                  <a:srgbClr val="0096FF"/>
                </a:solidFill>
              </a:rPr>
              <a:t>share the responsibility </a:t>
            </a:r>
            <a:r>
              <a:rPr lang="en-US" altLang="zh-CN" sz="2400" dirty="0"/>
              <a:t>for handling congestion</a:t>
            </a:r>
          </a:p>
          <a:p>
            <a:pPr>
              <a:spcBef>
                <a:spcPts val="2100"/>
              </a:spcBef>
            </a:pPr>
            <a:r>
              <a:rPr lang="en-US" altLang="zh-CN" sz="2400" dirty="0"/>
              <a:t>1. Network layer</a:t>
            </a:r>
          </a:p>
          <a:p>
            <a:pPr lvl="1"/>
            <a:r>
              <a:rPr lang="en-US" altLang="zh-CN" sz="2000" dirty="0"/>
              <a:t>Directly experiences the congestion</a:t>
            </a:r>
          </a:p>
          <a:p>
            <a:pPr lvl="1"/>
            <a:r>
              <a:rPr lang="en-US" altLang="zh-CN" sz="2000" dirty="0"/>
              <a:t>Ultimately determine what to do with the excess packets</a:t>
            </a:r>
          </a:p>
          <a:p>
            <a:r>
              <a:rPr lang="en-US" altLang="zh-CN" sz="2400" dirty="0"/>
              <a:t>2. End-to-end layer</a:t>
            </a:r>
          </a:p>
          <a:p>
            <a:pPr lvl="1"/>
            <a:r>
              <a:rPr lang="en-US" altLang="zh-CN" sz="2000" dirty="0"/>
              <a:t>Control to reduce the sending rate, is the most effective way</a:t>
            </a:r>
            <a:endParaRPr lang="zh-CN" altLang="en-US" sz="2000" dirty="0"/>
          </a:p>
        </p:txBody>
      </p:sp>
      <p:sp>
        <p:nvSpPr>
          <p:cNvPr id="44035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F1382C2B-5B83-4A64-ABBA-7968B9D76D50}" type="slidenum">
              <a:rPr kumimoji="0" lang="zh-CN" altLang="en-US" sz="1050">
                <a:ea typeface="Adobe 楷体 Std R" charset="-122"/>
              </a:rPr>
              <a:pPr eaLnBrk="0" hangingPunct="0"/>
              <a:t>41</a:t>
            </a:fld>
            <a:endParaRPr kumimoji="0"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59013897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Network Congestion</a:t>
            </a:r>
            <a:endParaRPr lang="zh-CN" altLang="en-US"/>
          </a:p>
        </p:txBody>
      </p:sp>
      <p:pic>
        <p:nvPicPr>
          <p:cNvPr id="46082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6654" y="1540669"/>
            <a:ext cx="5600700" cy="36647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8FAF51E1-B7D8-4AC5-8688-769918E8FDBE}" type="slidenum">
              <a:rPr kumimoji="0" lang="zh-CN" altLang="en-US" sz="1050">
                <a:ea typeface="Adobe 楷体 Std R" charset="-122"/>
              </a:rPr>
              <a:pPr eaLnBrk="0" hangingPunct="0"/>
              <a:t>42</a:t>
            </a:fld>
            <a:endParaRPr kumimoji="0"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74328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Congest?</a:t>
            </a:r>
            <a:endParaRPr lang="zh-CN" altLang="en-US" dirty="0"/>
          </a:p>
        </p:txBody>
      </p:sp>
      <p:sp>
        <p:nvSpPr>
          <p:cNvPr id="48130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spcBef>
                <a:spcPts val="2250"/>
              </a:spcBef>
            </a:pPr>
            <a:r>
              <a:rPr lang="en-US" altLang="zh-CN" sz="2400" dirty="0"/>
              <a:t>If all of a sudden, streams of packets begin arriving on three or four input lines and all need the same output line, a queue will build up</a:t>
            </a:r>
          </a:p>
          <a:p>
            <a:pPr>
              <a:spcBef>
                <a:spcPts val="2250"/>
              </a:spcBef>
            </a:pPr>
            <a:r>
              <a:rPr lang="en-US" altLang="zh-CN" sz="2400" dirty="0"/>
              <a:t>If there is insufficient memory to hold all of them, packets will be lost</a:t>
            </a:r>
          </a:p>
          <a:p>
            <a:pPr>
              <a:spcBef>
                <a:spcPts val="2250"/>
              </a:spcBef>
            </a:pPr>
            <a:r>
              <a:rPr lang="en-US" altLang="zh-CN" sz="2400" dirty="0"/>
              <a:t>Adding more memory may help up to a point, but</a:t>
            </a:r>
          </a:p>
          <a:p>
            <a:pPr lvl="1"/>
            <a:r>
              <a:rPr lang="en-US" altLang="zh-CN" sz="2000" dirty="0"/>
              <a:t>Nagle (1987) realized that if routers have an infinite amount of memory, congestion gets worse, not better</a:t>
            </a:r>
          </a:p>
          <a:p>
            <a:pPr lvl="1"/>
            <a:r>
              <a:rPr lang="en-US" altLang="zh-CN" sz="2000" dirty="0"/>
              <a:t>This is because by the time packets get to the front of the queue, they have </a:t>
            </a:r>
            <a:r>
              <a:rPr lang="en-US" altLang="zh-CN" sz="2000" b="1" dirty="0">
                <a:solidFill>
                  <a:schemeClr val="accent2"/>
                </a:solidFill>
              </a:rPr>
              <a:t>already timed out</a:t>
            </a:r>
            <a:r>
              <a:rPr lang="en-US" altLang="zh-CN" sz="2000" dirty="0"/>
              <a:t> (repeatedly) and duplicates have been sent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427227466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Load Shedding: Setting Window Size</a:t>
            </a:r>
            <a:endParaRPr lang="zh-CN" altLang="en-US"/>
          </a:p>
        </p:txBody>
      </p:sp>
      <p:sp>
        <p:nvSpPr>
          <p:cNvPr id="55298" name="内容占位符 2"/>
          <p:cNvSpPr>
            <a:spLocks noGrp="1"/>
          </p:cNvSpPr>
          <p:nvPr>
            <p:ph idx="1"/>
          </p:nvPr>
        </p:nvSpPr>
        <p:spPr>
          <a:xfrm>
            <a:off x="395536" y="1345332"/>
            <a:ext cx="8040291" cy="3263504"/>
          </a:xfrm>
        </p:spPr>
        <p:txBody>
          <a:bodyPr>
            <a:noAutofit/>
          </a:bodyPr>
          <a:lstStyle/>
          <a:p>
            <a:r>
              <a:rPr lang="en-US" altLang="zh-CN" sz="2400" dirty="0"/>
              <a:t>For performance:</a:t>
            </a:r>
          </a:p>
          <a:p>
            <a:pPr lvl="1"/>
            <a:r>
              <a:rPr lang="en-US" altLang="zh-CN" sz="2000" dirty="0">
                <a:solidFill>
                  <a:srgbClr val="0096FF"/>
                </a:solidFill>
              </a:rPr>
              <a:t>window size ≥ round-trip time × bottleneck data rate</a:t>
            </a:r>
          </a:p>
          <a:p>
            <a:pPr>
              <a:spcBef>
                <a:spcPts val="1872"/>
              </a:spcBef>
            </a:pPr>
            <a:r>
              <a:rPr lang="en-US" altLang="zh-CN" sz="2400" dirty="0"/>
              <a:t>For congestion control:</a:t>
            </a:r>
          </a:p>
          <a:p>
            <a:pPr lvl="1"/>
            <a:r>
              <a:rPr lang="en-US" altLang="zh-CN" sz="2000" dirty="0">
                <a:solidFill>
                  <a:srgbClr val="0096FF"/>
                </a:solidFill>
              </a:rPr>
              <a:t>window size ≤ min(RTT x bottleneck data rate, Receiver buffer)</a:t>
            </a:r>
          </a:p>
          <a:p>
            <a:pPr lvl="1"/>
            <a:r>
              <a:rPr lang="en-US" altLang="zh-CN" sz="2000" dirty="0">
                <a:solidFill>
                  <a:srgbClr val="000000"/>
                </a:solidFill>
              </a:rPr>
              <a:t>Congestion window</a:t>
            </a:r>
          </a:p>
          <a:p>
            <a:pPr>
              <a:spcBef>
                <a:spcPts val="1872"/>
              </a:spcBef>
            </a:pPr>
            <a:r>
              <a:rPr lang="en-US" altLang="zh-CN" sz="2400" dirty="0">
                <a:solidFill>
                  <a:srgbClr val="000000"/>
                </a:solidFill>
              </a:rPr>
              <a:t>2 windows become 1</a:t>
            </a:r>
          </a:p>
          <a:p>
            <a:pPr lvl="1"/>
            <a:r>
              <a:rPr lang="en-US" altLang="zh-CN" sz="2000" dirty="0">
                <a:solidFill>
                  <a:srgbClr val="000000"/>
                </a:solidFill>
              </a:rPr>
              <a:t>to achieve best performance and avoid congestion</a:t>
            </a:r>
            <a:endParaRPr lang="zh-CN" altLang="en-US" sz="2000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155747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Congestion Control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864" y="1333500"/>
            <a:ext cx="8229600" cy="418829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  <a:buFont typeface="Arial" charset="0"/>
              <a:buNone/>
              <a:defRPr/>
            </a:pPr>
            <a:r>
              <a:rPr lang="en-US" sz="2800" dirty="0"/>
              <a:t>Basic </a:t>
            </a:r>
            <a:r>
              <a:rPr lang="en-US" altLang="zh-CN" sz="2800" dirty="0"/>
              <a:t>i</a:t>
            </a:r>
            <a:r>
              <a:rPr lang="en-US" sz="2800" dirty="0"/>
              <a:t>dea: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sz="2000" dirty="0"/>
              <a:t>Increase </a:t>
            </a:r>
            <a:r>
              <a:rPr lang="en-US" altLang="zh-CN" sz="2000" dirty="0"/>
              <a:t>congestion</a:t>
            </a:r>
            <a:r>
              <a:rPr lang="zh-CN" altLang="en-US" sz="2000" dirty="0"/>
              <a:t> </a:t>
            </a:r>
            <a:r>
              <a:rPr lang="en-US" altLang="zh-CN" sz="2000" dirty="0"/>
              <a:t>window</a:t>
            </a:r>
            <a:r>
              <a:rPr lang="zh-CN" altLang="en-US" sz="2000" dirty="0"/>
              <a:t> </a:t>
            </a:r>
            <a:r>
              <a:rPr lang="en-US" sz="2000" dirty="0"/>
              <a:t>slowly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sz="2000" dirty="0"/>
              <a:t>If no drops -&gt; no congestion yet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sz="2000" dirty="0"/>
              <a:t>If a drop occurs -&gt; decrease </a:t>
            </a:r>
            <a:r>
              <a:rPr lang="en-US" altLang="zh-CN" sz="2000" dirty="0"/>
              <a:t>congestion</a:t>
            </a:r>
            <a:r>
              <a:rPr lang="zh-CN" altLang="en-US" sz="2000" dirty="0"/>
              <a:t> </a:t>
            </a:r>
            <a:r>
              <a:rPr lang="en-US" altLang="zh-CN" sz="2000" dirty="0"/>
              <a:t>window</a:t>
            </a:r>
            <a:r>
              <a:rPr lang="zh-CN" altLang="en-US" sz="2000" dirty="0"/>
              <a:t> </a:t>
            </a:r>
            <a:r>
              <a:rPr lang="en-US" sz="2000" dirty="0"/>
              <a:t>quickly</a:t>
            </a:r>
          </a:p>
          <a:p>
            <a:pPr>
              <a:lnSpc>
                <a:spcPct val="110000"/>
              </a:lnSpc>
              <a:buFont typeface="Arial" charset="0"/>
              <a:buNone/>
              <a:defRPr/>
            </a:pPr>
            <a:r>
              <a:rPr lang="en-US" sz="2800" dirty="0"/>
              <a:t>Use the idea in a distributed protocol that achieves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sz="2000" dirty="0"/>
              <a:t>Efficiency: i.e., uses the bottleneck capacity efficiently</a:t>
            </a:r>
          </a:p>
          <a:p>
            <a:pPr lvl="1">
              <a:lnSpc>
                <a:spcPct val="110000"/>
              </a:lnSpc>
              <a:buFont typeface="Symbol" charset="0"/>
              <a:buChar char="-"/>
              <a:defRPr/>
            </a:pPr>
            <a:r>
              <a:rPr lang="en-US" sz="2000" dirty="0"/>
              <a:t>Fairness, i.e., senders sharing a bottleneck get equal throughput (if they have demands)</a:t>
            </a:r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8DC754F2-F969-4E07-A34D-D8C67C96185C}" type="slidenum">
              <a:rPr kumimoji="0" lang="zh-CN" altLang="en-US" sz="900">
                <a:solidFill>
                  <a:srgbClr val="898989"/>
                </a:solidFill>
              </a:rPr>
              <a:pPr/>
              <a:t>45</a:t>
            </a:fld>
            <a:endParaRPr kumimoji="0"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0203951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800" dirty="0"/>
              <a:t>AIMD (Additive Increase, Multiplicative Decrease)</a:t>
            </a:r>
          </a:p>
        </p:txBody>
      </p:sp>
      <p:sp>
        <p:nvSpPr>
          <p:cNvPr id="58370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7E4FD951-E221-422B-A595-4EEDC4B18CF7}" type="slidenum">
              <a:rPr kumimoji="0" lang="zh-CN" altLang="en-US" sz="900">
                <a:solidFill>
                  <a:srgbClr val="898989"/>
                </a:solidFill>
              </a:rPr>
              <a:pPr/>
              <a:t>46</a:t>
            </a:fld>
            <a:endParaRPr kumimoji="0" lang="zh-CN" altLang="en-US" sz="900">
              <a:solidFill>
                <a:srgbClr val="898989"/>
              </a:solidFill>
            </a:endParaRPr>
          </a:p>
        </p:txBody>
      </p:sp>
      <p:pic>
        <p:nvPicPr>
          <p:cNvPr id="58371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73324"/>
            <a:ext cx="7020074" cy="2205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内容占位符 2"/>
          <p:cNvSpPr>
            <a:spLocks noGrp="1"/>
          </p:cNvSpPr>
          <p:nvPr>
            <p:ph idx="1"/>
          </p:nvPr>
        </p:nvSpPr>
        <p:spPr>
          <a:xfrm>
            <a:off x="539552" y="3837523"/>
            <a:ext cx="8013576" cy="1612265"/>
          </a:xfrm>
        </p:spPr>
        <p:txBody>
          <a:bodyPr>
            <a:normAutofit lnSpcReduction="10000"/>
          </a:bodyPr>
          <a:lstStyle/>
          <a:p>
            <a:r>
              <a:rPr kumimoji="1" lang="en-US" altLang="zh-CN" sz="2800" dirty="0"/>
              <a:t>Every RTT:</a:t>
            </a:r>
          </a:p>
          <a:p>
            <a:pPr lvl="1"/>
            <a:r>
              <a:rPr kumimoji="1" lang="en-US" altLang="zh-CN" sz="2400" dirty="0"/>
              <a:t>No drop: </a:t>
            </a:r>
            <a:r>
              <a:rPr kumimoji="1" lang="en-US" altLang="zh-CN" sz="2400" dirty="0" err="1"/>
              <a:t>cwnd</a:t>
            </a:r>
            <a:r>
              <a:rPr kumimoji="1" lang="en-US" altLang="zh-CN" sz="2400" dirty="0"/>
              <a:t> = </a:t>
            </a:r>
            <a:r>
              <a:rPr kumimoji="1" lang="en-US" altLang="zh-CN" sz="2400" dirty="0" err="1"/>
              <a:t>cwnd</a:t>
            </a:r>
            <a:r>
              <a:rPr kumimoji="1" lang="en-US" altLang="zh-CN" sz="2400" dirty="0"/>
              <a:t> + 1</a:t>
            </a:r>
          </a:p>
          <a:p>
            <a:pPr lvl="1"/>
            <a:r>
              <a:rPr kumimoji="1" lang="en-US" altLang="zh-CN" sz="2400" dirty="0"/>
              <a:t>A drop: </a:t>
            </a:r>
            <a:r>
              <a:rPr kumimoji="1" lang="en-US" altLang="zh-CN" sz="2400" dirty="0" err="1"/>
              <a:t>cwnd</a:t>
            </a:r>
            <a:r>
              <a:rPr kumimoji="1" lang="en-US" altLang="zh-CN" sz="2400" dirty="0"/>
              <a:t> = </a:t>
            </a:r>
            <a:r>
              <a:rPr kumimoji="1" lang="en-US" altLang="zh-CN" sz="2400" dirty="0" err="1"/>
              <a:t>cwnd</a:t>
            </a:r>
            <a:r>
              <a:rPr kumimoji="1" lang="en-US" altLang="zh-CN" sz="2400" dirty="0"/>
              <a:t> / 2</a:t>
            </a:r>
          </a:p>
          <a:p>
            <a:endParaRPr kumimoji="1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626187159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Problems with AIMD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rmAutofit fontScale="92500"/>
          </a:bodyPr>
          <a:lstStyle/>
          <a:p>
            <a:r>
              <a:rPr lang="en-US" altLang="zh-CN" sz="2800" dirty="0"/>
              <a:t>Increases very slowly at the beginning </a:t>
            </a:r>
          </a:p>
          <a:p>
            <a:r>
              <a:rPr lang="en-US" altLang="zh-CN" sz="2800" dirty="0"/>
              <a:t>Initial window size is 1</a:t>
            </a:r>
          </a:p>
          <a:p>
            <a:pPr lvl="1"/>
            <a:r>
              <a:rPr lang="en-US" altLang="zh-CN" sz="2400" dirty="0"/>
              <a:t>Probably too small in practice</a:t>
            </a:r>
          </a:p>
          <a:p>
            <a:r>
              <a:rPr lang="en-US" altLang="zh-CN" sz="2800" dirty="0"/>
              <a:t>Solution: do multiplicative increase at the beginning</a:t>
            </a:r>
          </a:p>
          <a:p>
            <a:pPr lvl="1"/>
            <a:r>
              <a:rPr lang="en-US" altLang="zh-CN" sz="2400" i="1" dirty="0" err="1"/>
              <a:t>Congestion_window</a:t>
            </a:r>
            <a:r>
              <a:rPr lang="en-US" altLang="zh-CN" sz="2400" i="1" dirty="0"/>
              <a:t> </a:t>
            </a:r>
            <a:r>
              <a:rPr lang="en-US" altLang="zh-CN" sz="2400" i="1" baseline="-25000" dirty="0" err="1"/>
              <a:t>init</a:t>
            </a:r>
            <a:r>
              <a:rPr lang="en-US" altLang="zh-CN" sz="2400" i="1" dirty="0"/>
              <a:t> </a:t>
            </a:r>
            <a:r>
              <a:rPr lang="en-US" altLang="zh-CN" sz="2400" dirty="0"/>
              <a:t>= 1</a:t>
            </a:r>
          </a:p>
          <a:p>
            <a:pPr lvl="1"/>
            <a:r>
              <a:rPr lang="en-US" altLang="zh-CN" sz="2400" dirty="0"/>
              <a:t>Initially, do </a:t>
            </a:r>
            <a:r>
              <a:rPr lang="en-US" altLang="zh-CN" sz="2400" i="1" dirty="0" err="1">
                <a:solidFill>
                  <a:srgbClr val="0096FF"/>
                </a:solidFill>
              </a:rPr>
              <a:t>Congestion_window</a:t>
            </a:r>
            <a:r>
              <a:rPr lang="en-US" altLang="zh-CN" sz="2400" i="1" dirty="0">
                <a:solidFill>
                  <a:srgbClr val="0096FF"/>
                </a:solidFill>
              </a:rPr>
              <a:t> </a:t>
            </a:r>
            <a:r>
              <a:rPr lang="en-US" altLang="zh-CN" sz="2400" dirty="0">
                <a:solidFill>
                  <a:srgbClr val="0096FF"/>
                </a:solidFill>
              </a:rPr>
              <a:t>← 2 * </a:t>
            </a:r>
            <a:r>
              <a:rPr lang="en-US" altLang="zh-CN" sz="2400" i="1" dirty="0" err="1">
                <a:solidFill>
                  <a:srgbClr val="0096FF"/>
                </a:solidFill>
              </a:rPr>
              <a:t>Congestion_window</a:t>
            </a:r>
            <a:r>
              <a:rPr lang="en-US" altLang="zh-CN" sz="2400" i="1" dirty="0">
                <a:solidFill>
                  <a:srgbClr val="0096FF"/>
                </a:solidFill>
              </a:rPr>
              <a:t> </a:t>
            </a:r>
            <a:r>
              <a:rPr lang="en-US" altLang="zh-CN" sz="2400" dirty="0"/>
              <a:t>each RTT until we hit congestion</a:t>
            </a:r>
          </a:p>
          <a:p>
            <a:pPr lvl="1"/>
            <a:r>
              <a:rPr lang="en-US" altLang="zh-CN" sz="2400" dirty="0"/>
              <a:t>Named "slow start"</a:t>
            </a:r>
            <a:r>
              <a:rPr lang="zh-CN" altLang="en-US" sz="2400" dirty="0"/>
              <a:t> </a:t>
            </a:r>
            <a:r>
              <a:rPr lang="en-US" altLang="zh-CN" sz="2400" dirty="0"/>
              <a:t>(even though it's exponentially fast!) </a:t>
            </a:r>
          </a:p>
        </p:txBody>
      </p:sp>
    </p:spTree>
    <p:extLst>
      <p:ext uri="{BB962C8B-B14F-4D97-AF65-F5344CB8AC3E}">
        <p14:creationId xmlns:p14="http://schemas.microsoft.com/office/powerpoint/2010/main" val="3240442458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7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Retrofitting TCP</a:t>
            </a:r>
            <a:endParaRPr lang="zh-CN" altLang="en-US" dirty="0">
              <a:latin typeface="Calibri" panose="020F0502020204030204" pitchFamily="34" charset="0"/>
              <a:ea typeface="MS PGothic" panose="020B0600070205080204" pitchFamily="34" charset="-128"/>
            </a:endParaRPr>
          </a:p>
        </p:txBody>
      </p:sp>
      <p:sp>
        <p:nvSpPr>
          <p:cNvPr id="60418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6FFD5D27-0D0F-4BE9-9FE7-892878180D22}" type="slidenum">
              <a:rPr kumimoji="0" lang="zh-CN" altLang="en-US" sz="1050">
                <a:ea typeface="Adobe 楷体 Std R" charset="-122"/>
              </a:rPr>
              <a:pPr eaLnBrk="0" hangingPunct="0"/>
              <a:t>48</a:t>
            </a:fld>
            <a:endParaRPr kumimoji="0" lang="en-US" altLang="zh-CN" sz="1050">
              <a:ea typeface="Adobe 楷体 Std R" charset="-122"/>
            </a:endParaRPr>
          </a:p>
        </p:txBody>
      </p:sp>
      <p:pic>
        <p:nvPicPr>
          <p:cNvPr id="4096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432323"/>
            <a:ext cx="8028385" cy="35397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532581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3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Retrofitting TCP</a:t>
            </a:r>
            <a:endParaRPr lang="zh-CN" altLang="en-US" dirty="0">
              <a:ea typeface="MS PGothic" panose="020B0600070205080204" pitchFamily="34" charset="-128"/>
            </a:endParaRPr>
          </a:p>
        </p:txBody>
      </p:sp>
      <p:sp>
        <p:nvSpPr>
          <p:cNvPr id="59394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435280" cy="3771636"/>
          </a:xfrm>
        </p:spPr>
        <p:txBody>
          <a:bodyPr>
            <a:noAutofit/>
          </a:bodyPr>
          <a:lstStyle/>
          <a:p>
            <a:r>
              <a:rPr lang="en-US" altLang="zh-CN" sz="2000" dirty="0">
                <a:ea typeface="MS PGothic" panose="020B0600070205080204" pitchFamily="34" charset="-128"/>
              </a:rPr>
              <a:t>1. Slow start: one packet at first, then double until</a:t>
            </a:r>
          </a:p>
          <a:p>
            <a:pPr lvl="1"/>
            <a:r>
              <a:rPr lang="en-US" altLang="zh-CN" sz="1800" dirty="0">
                <a:ea typeface="MS PGothic" panose="020B0600070205080204" pitchFamily="34" charset="-128"/>
              </a:rPr>
              <a:t>Sender reaches the window size suggested by the receiver </a:t>
            </a:r>
          </a:p>
          <a:p>
            <a:pPr lvl="1"/>
            <a:r>
              <a:rPr lang="en-US" altLang="zh-CN" sz="1800" dirty="0">
                <a:ea typeface="MS PGothic" panose="020B0600070205080204" pitchFamily="34" charset="-128"/>
              </a:rPr>
              <a:t>All the available data has been dispatched</a:t>
            </a:r>
          </a:p>
          <a:p>
            <a:pPr lvl="1"/>
            <a:r>
              <a:rPr lang="en-US" altLang="zh-CN" sz="1800" dirty="0">
                <a:ea typeface="MS PGothic" panose="020B0600070205080204" pitchFamily="34" charset="-128"/>
              </a:rPr>
              <a:t>Sender detects that a packet it sent has been discarded</a:t>
            </a:r>
          </a:p>
          <a:p>
            <a:r>
              <a:rPr lang="en-US" altLang="zh-CN" sz="2000" dirty="0">
                <a:ea typeface="MS PGothic" panose="020B0600070205080204" pitchFamily="34" charset="-128"/>
              </a:rPr>
              <a:t>2. Duplicate ACK</a:t>
            </a:r>
          </a:p>
          <a:p>
            <a:pPr lvl="1"/>
            <a:r>
              <a:rPr lang="en-US" altLang="zh-CN" sz="1800" dirty="0">
                <a:ea typeface="MS PGothic" panose="020B0600070205080204" pitchFamily="34" charset="-128"/>
              </a:rPr>
              <a:t>When receiver gets an out-of-order packet, it sends back a duplicate of latest ACK</a:t>
            </a:r>
          </a:p>
          <a:p>
            <a:r>
              <a:rPr lang="en-US" altLang="zh-CN" sz="2000" dirty="0">
                <a:ea typeface="MS PGothic" panose="020B0600070205080204" pitchFamily="34" charset="-128"/>
              </a:rPr>
              <a:t>3. Equilibrium</a:t>
            </a:r>
          </a:p>
          <a:p>
            <a:pPr lvl="1"/>
            <a:r>
              <a:rPr lang="en-US" altLang="zh-CN" sz="1800" dirty="0">
                <a:solidFill>
                  <a:srgbClr val="FF0000"/>
                </a:solidFill>
                <a:ea typeface="MS PGothic" panose="020B0600070205080204" pitchFamily="34" charset="-128"/>
              </a:rPr>
              <a:t>Additive increase &amp; multiplicative decrease</a:t>
            </a:r>
          </a:p>
          <a:p>
            <a:r>
              <a:rPr lang="en-US" altLang="zh-CN" sz="2000" dirty="0">
                <a:ea typeface="MS PGothic" panose="020B0600070205080204" pitchFamily="34" charset="-128"/>
              </a:rPr>
              <a:t>4. Restart, after waiting a short time</a:t>
            </a:r>
            <a:endParaRPr lang="zh-CN" altLang="en-US" sz="2000" dirty="0">
              <a:ea typeface="MS PGothic" panose="020B0600070205080204" pitchFamily="34" charset="-128"/>
            </a:endParaRPr>
          </a:p>
        </p:txBody>
      </p:sp>
      <p:sp>
        <p:nvSpPr>
          <p:cNvPr id="59395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0" hangingPunct="0"/>
            <a:fld id="{D58F27EE-13B8-4587-BC42-F1599DE876AE}" type="slidenum">
              <a:rPr kumimoji="0" lang="zh-CN" altLang="en-US" sz="1050">
                <a:ea typeface="Adobe 楷体 Std R" charset="-122"/>
              </a:rPr>
              <a:pPr eaLnBrk="0" hangingPunct="0"/>
              <a:t>49</a:t>
            </a:fld>
            <a:endParaRPr kumimoji="0" lang="en-US" altLang="zh-CN" sz="1050">
              <a:ea typeface="Adobe 楷体 Std R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123675643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Fairness between Links</a:t>
            </a:r>
          </a:p>
        </p:txBody>
      </p:sp>
      <p:pic>
        <p:nvPicPr>
          <p:cNvPr id="62466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888"/>
          <a:stretch>
            <a:fillRect/>
          </a:stretch>
        </p:blipFill>
        <p:spPr bwMode="auto">
          <a:xfrm>
            <a:off x="611560" y="1705372"/>
            <a:ext cx="7884319" cy="2762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246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B9A47B05-A962-45DF-BD3E-CB580E969C88}" type="slidenum">
              <a:rPr kumimoji="0" lang="zh-CN" altLang="en-US" sz="900">
                <a:solidFill>
                  <a:srgbClr val="898989"/>
                </a:solidFill>
              </a:rPr>
              <a:pPr/>
              <a:t>50</a:t>
            </a:fld>
            <a:endParaRPr kumimoji="0"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6379632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AIMD Leads to Efficiency and Fairness</a:t>
            </a:r>
          </a:p>
        </p:txBody>
      </p:sp>
      <p:pic>
        <p:nvPicPr>
          <p:cNvPr id="63490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99" y="1530622"/>
            <a:ext cx="6589961" cy="39911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49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A6F44060-C598-4A0A-AC63-E89A49E6275C}" type="slidenum">
              <a:rPr kumimoji="0" lang="zh-CN" altLang="en-US" sz="900">
                <a:solidFill>
                  <a:srgbClr val="898989"/>
                </a:solidFill>
              </a:rPr>
              <a:pPr/>
              <a:t>51</a:t>
            </a:fld>
            <a:endParaRPr kumimoji="0"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3547399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Q:</a:t>
            </a:r>
            <a:r>
              <a:rPr kumimoji="1" lang="zh-CN" altLang="en-US" dirty="0"/>
              <a:t> </a:t>
            </a:r>
            <a:r>
              <a:rPr kumimoji="1" lang="en-US" altLang="zh-CN" dirty="0"/>
              <a:t>Why not Additive Decrease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It does not converge to </a:t>
            </a:r>
            <a:r>
              <a:rPr kumimoji="1" lang="en-US" altLang="zh-CN" b="1" dirty="0">
                <a:solidFill>
                  <a:srgbClr val="0096FF"/>
                </a:solidFill>
              </a:rPr>
              <a:t>fairness</a:t>
            </a:r>
          </a:p>
          <a:p>
            <a:pPr lvl="1"/>
            <a:r>
              <a:rPr kumimoji="1" lang="en-US" altLang="zh-CN" dirty="0"/>
              <a:t>from a congested point, (</a:t>
            </a:r>
            <a:r>
              <a:rPr kumimoji="1" lang="en-US" altLang="zh-CN" dirty="0" err="1"/>
              <a:t>x',y</a:t>
            </a:r>
            <a:r>
              <a:rPr kumimoji="1" lang="en-US" altLang="zh-CN" dirty="0"/>
              <a:t>'), reducing each by 1 worsens fairness and takes us away from the "ideal" outcome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01883463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Weakness</a:t>
            </a:r>
            <a:r>
              <a:rPr kumimoji="1" lang="zh-CN" altLang="en-US" dirty="0"/>
              <a:t> </a:t>
            </a:r>
            <a:r>
              <a:rPr kumimoji="1" lang="en-US" altLang="zh-CN" dirty="0"/>
              <a:t>of</a:t>
            </a:r>
            <a:r>
              <a:rPr kumimoji="1" lang="zh-CN" altLang="en-US" dirty="0"/>
              <a:t> </a:t>
            </a:r>
            <a:r>
              <a:rPr kumimoji="1" lang="en-US" altLang="zh-CN" dirty="0"/>
              <a:t>TCP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044279"/>
          </a:xfrm>
        </p:spPr>
        <p:txBody>
          <a:bodyPr>
            <a:normAutofit fontScale="85000" lnSpcReduction="10000"/>
          </a:bodyPr>
          <a:lstStyle/>
          <a:p>
            <a:r>
              <a:rPr kumimoji="1" lang="en-US" altLang="zh-CN" sz="2400" dirty="0"/>
              <a:t>If routers have too much buffering, causes long delays</a:t>
            </a:r>
          </a:p>
          <a:p>
            <a:r>
              <a:rPr kumimoji="1" lang="en-US" altLang="zh-CN" sz="2400" dirty="0"/>
              <a:t>Packet loss is not always caused by congestion</a:t>
            </a:r>
          </a:p>
          <a:p>
            <a:pPr lvl="1"/>
            <a:r>
              <a:rPr kumimoji="1" lang="en-US" altLang="zh-CN" sz="2000" dirty="0"/>
              <a:t>Consider wireless network</a:t>
            </a:r>
          </a:p>
          <a:p>
            <a:r>
              <a:rPr kumimoji="1" lang="en-US" altLang="zh-CN" sz="2400" dirty="0"/>
              <a:t>TCP does</a:t>
            </a:r>
            <a:r>
              <a:rPr kumimoji="1" lang="zh-CN" altLang="en-US" sz="2400" dirty="0"/>
              <a:t> </a:t>
            </a:r>
            <a:r>
              <a:rPr kumimoji="1" lang="en-US" altLang="zh-CN" sz="2400" dirty="0"/>
              <a:t>not perform well in datacenters</a:t>
            </a:r>
          </a:p>
          <a:p>
            <a:pPr lvl="1"/>
            <a:r>
              <a:rPr kumimoji="1" lang="en-US" altLang="zh-CN" sz="2000" dirty="0"/>
              <a:t>High bandwidth, low delay situations</a:t>
            </a:r>
          </a:p>
          <a:p>
            <a:r>
              <a:rPr kumimoji="1" lang="en-US" altLang="zh-CN" sz="2400" dirty="0"/>
              <a:t>TCP has a bias against long RTTs</a:t>
            </a:r>
          </a:p>
          <a:p>
            <a:pPr lvl="1"/>
            <a:r>
              <a:rPr kumimoji="1" lang="en-US" altLang="zh-CN" sz="2000" dirty="0"/>
              <a:t>Throughput inversely proportionally to RTT</a:t>
            </a:r>
          </a:p>
          <a:p>
            <a:pPr lvl="1"/>
            <a:r>
              <a:rPr kumimoji="1" lang="en-US" altLang="zh-CN" sz="2200" dirty="0"/>
              <a:t>Consider when sending packets really far away </a:t>
            </a:r>
            <a:r>
              <a:rPr kumimoji="1" lang="en-US" altLang="zh-CN" sz="2200" dirty="0" err="1"/>
              <a:t>vs</a:t>
            </a:r>
            <a:r>
              <a:rPr kumimoji="1" lang="en-US" altLang="zh-CN" sz="2200" dirty="0"/>
              <a:t> really close</a:t>
            </a:r>
          </a:p>
          <a:p>
            <a:r>
              <a:rPr lang="en-US" altLang="zh-CN" sz="2400" dirty="0"/>
              <a:t>Assumes cooperating sources, which is</a:t>
            </a:r>
            <a:r>
              <a:rPr lang="zh-CN" altLang="en-US" sz="2400" dirty="0"/>
              <a:t> </a:t>
            </a:r>
            <a:r>
              <a:rPr lang="en-US" altLang="zh-CN" sz="2400" dirty="0"/>
              <a:t>not always a good assumption</a:t>
            </a:r>
            <a:endParaRPr kumimoji="1" lang="en-US" altLang="zh-CN" sz="2400" dirty="0"/>
          </a:p>
          <a:p>
            <a:endParaRPr kumimoji="1" lang="en-US" altLang="zh-CN" sz="2400" dirty="0"/>
          </a:p>
        </p:txBody>
      </p:sp>
    </p:spTree>
    <p:extLst>
      <p:ext uri="{BB962C8B-B14F-4D97-AF65-F5344CB8AC3E}">
        <p14:creationId xmlns:p14="http://schemas.microsoft.com/office/powerpoint/2010/main" val="979002475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Summary of Congestion Window</a:t>
            </a:r>
          </a:p>
        </p:txBody>
      </p:sp>
      <p:sp>
        <p:nvSpPr>
          <p:cNvPr id="65538" name="Content Placeholder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260303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lang="en-US" altLang="zh-CN" sz="2800" dirty="0"/>
              <a:t>Reliability Using Sliding Window</a:t>
            </a:r>
          </a:p>
          <a:p>
            <a:pPr lvl="1">
              <a:lnSpc>
                <a:spcPct val="110000"/>
              </a:lnSpc>
            </a:pPr>
            <a:r>
              <a:rPr lang="en-US" altLang="zh-CN" dirty="0" err="1"/>
              <a:t>Tx</a:t>
            </a:r>
            <a:r>
              <a:rPr lang="en-US" altLang="zh-CN" dirty="0"/>
              <a:t> Rate = W / RTT</a:t>
            </a:r>
          </a:p>
          <a:p>
            <a:pPr>
              <a:lnSpc>
                <a:spcPct val="110000"/>
              </a:lnSpc>
            </a:pPr>
            <a:r>
              <a:rPr lang="en-US" altLang="zh-CN" sz="2800" dirty="0"/>
              <a:t>Congestion Control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W = min(</a:t>
            </a:r>
            <a:r>
              <a:rPr lang="en-US" altLang="zh-CN" dirty="0" err="1"/>
              <a:t>Receiver_buffer</a:t>
            </a:r>
            <a:r>
              <a:rPr lang="en-US" altLang="zh-CN" dirty="0"/>
              <a:t>, </a:t>
            </a:r>
            <a:r>
              <a:rPr lang="en-US" altLang="zh-CN" dirty="0" err="1"/>
              <a:t>cwnd</a:t>
            </a:r>
            <a:r>
              <a:rPr lang="en-US" altLang="zh-CN" dirty="0"/>
              <a:t>)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Congestion</a:t>
            </a:r>
            <a:r>
              <a:rPr lang="zh-CN" altLang="en-US" dirty="0"/>
              <a:t> </a:t>
            </a:r>
            <a:r>
              <a:rPr lang="en-US" altLang="zh-CN" dirty="0"/>
              <a:t>window</a:t>
            </a:r>
            <a:r>
              <a:rPr lang="zh-CN" altLang="en-US" dirty="0"/>
              <a:t> </a:t>
            </a:r>
            <a:r>
              <a:rPr lang="en-US" altLang="zh-CN" dirty="0"/>
              <a:t>is adapted by the congestion control protocol to ensure efficiency and fairness</a:t>
            </a:r>
          </a:p>
          <a:p>
            <a:pPr lvl="1">
              <a:lnSpc>
                <a:spcPct val="110000"/>
              </a:lnSpc>
            </a:pPr>
            <a:r>
              <a:rPr lang="en-US" altLang="zh-CN" dirty="0"/>
              <a:t>TCP congestion control uses AIMD which provides fairness and efficiency in a distributed way</a:t>
            </a:r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557213" indent="-214313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8572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2001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1543050" indent="-171450"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18859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2288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25717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2914650" indent="-171450" eaLnBrk="0" fontAlgn="base" hangingPunct="0">
              <a:spcBef>
                <a:spcPct val="0"/>
              </a:spcBef>
              <a:spcAft>
                <a:spcPct val="0"/>
              </a:spcAft>
              <a:defRPr kumimoji="1" sz="1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fld id="{D75EF669-A86E-40A2-9A16-3B6CE8DED8D5}" type="slidenum">
              <a:rPr kumimoji="0" lang="zh-CN" altLang="en-US" sz="900">
                <a:solidFill>
                  <a:srgbClr val="898989"/>
                </a:solidFill>
              </a:rPr>
              <a:pPr/>
              <a:t>54</a:t>
            </a:fld>
            <a:endParaRPr kumimoji="0" lang="zh-CN" altLang="en-US" sz="900">
              <a:solidFill>
                <a:srgbClr val="89898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160481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emplate" id="{85B1D284-D5D3-E84D-BD28-707B0D140669}" vid="{EAB3F4BA-066D-9146-B9C6-197746E0B32B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 for CSE</Template>
  <TotalTime>9773</TotalTime>
  <Words>2936</Words>
  <Application>Microsoft Macintosh PowerPoint</Application>
  <PresentationFormat>全屏显示(16:10)</PresentationFormat>
  <Paragraphs>470</Paragraphs>
  <Slides>54</Slides>
  <Notes>4</Notes>
  <HiddenSlides>4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54</vt:i4>
      </vt:variant>
    </vt:vector>
  </HeadingPairs>
  <TitlesOfParts>
    <vt:vector size="69" baseType="lpstr">
      <vt:lpstr>DengXian</vt:lpstr>
      <vt:lpstr>DengXian</vt:lpstr>
      <vt:lpstr>宋体</vt:lpstr>
      <vt:lpstr>Adobe 楷体 Std R</vt:lpstr>
      <vt:lpstr>ＭＳ Ｐゴシック</vt:lpstr>
      <vt:lpstr>ＭＳ Ｐゴシック</vt:lpstr>
      <vt:lpstr>Myriad Pro</vt:lpstr>
      <vt:lpstr>Myriad Pro Light SemiCond</vt:lpstr>
      <vt:lpstr>Arial</vt:lpstr>
      <vt:lpstr>Calibri</vt:lpstr>
      <vt:lpstr>Calibri Light</vt:lpstr>
      <vt:lpstr>Courier New</vt:lpstr>
      <vt:lpstr>Symbol</vt:lpstr>
      <vt:lpstr>Times New Roman</vt:lpstr>
      <vt:lpstr>Office 主题​​</vt:lpstr>
      <vt:lpstr>End-to-end Layer</vt:lpstr>
      <vt:lpstr>OSI, TCP/IP &amp; Protocol Stack</vt:lpstr>
      <vt:lpstr>End-to-end Layer</vt:lpstr>
      <vt:lpstr>The End-to-end Layer</vt:lpstr>
      <vt:lpstr>Famous Transport Protocols</vt:lpstr>
      <vt:lpstr>Assurance of End-to-end Protocol</vt:lpstr>
      <vt:lpstr>1. Assurance of At-least-once Delivery</vt:lpstr>
      <vt:lpstr>1. Assurance of At-least-once Delivery</vt:lpstr>
      <vt:lpstr>How to Decide Timeout?</vt:lpstr>
      <vt:lpstr>Fixed Timer is Evil</vt:lpstr>
      <vt:lpstr>Emergent Phase Synchronization of Periodic Protocols</vt:lpstr>
      <vt:lpstr>Wisconsin Time Server Meltdown</vt:lpstr>
      <vt:lpstr>Wisconsin Time Server Meltdown</vt:lpstr>
      <vt:lpstr>How to Decide Timeout?</vt:lpstr>
      <vt:lpstr>RTT Could be Highly Variable</vt:lpstr>
      <vt:lpstr>Calculating RTT and Timeout (in TCP)</vt:lpstr>
      <vt:lpstr>How to Decide Timeout?</vt:lpstr>
      <vt:lpstr>2. Assurance of At-most-once Delivery</vt:lpstr>
      <vt:lpstr>Duplicate Suppression</vt:lpstr>
      <vt:lpstr>Duplicate Suppression</vt:lpstr>
      <vt:lpstr>3. Assurance of Data Integrity</vt:lpstr>
      <vt:lpstr>4. Segments and Reassembly of Long Messages</vt:lpstr>
      <vt:lpstr>When Out of Order…</vt:lpstr>
      <vt:lpstr>Closing of Connections</vt:lpstr>
      <vt:lpstr>5. Assurance of Jitter Control</vt:lpstr>
      <vt:lpstr>5. Assurance of Jitter Control</vt:lpstr>
      <vt:lpstr>6. Assurance of Authenticity and Privacy</vt:lpstr>
      <vt:lpstr>6. Security: Asymmetric Encryption</vt:lpstr>
      <vt:lpstr>7. End-to-end Performance</vt:lpstr>
      <vt:lpstr>Overlapping Transmissions</vt:lpstr>
      <vt:lpstr>Overlapping Transmissions: Problems</vt:lpstr>
      <vt:lpstr>Fixed Window</vt:lpstr>
      <vt:lpstr>Sliding Window</vt:lpstr>
      <vt:lpstr>Handling Packet Loss</vt:lpstr>
      <vt:lpstr>Recovery of Lost Data Segments with Windows</vt:lpstr>
      <vt:lpstr>Recovery of Lost Data Segments with Windows</vt:lpstr>
      <vt:lpstr>Chose the Right Window Size</vt:lpstr>
      <vt:lpstr>Sliding Window Size</vt:lpstr>
      <vt:lpstr>Self-pacing: Sliding Window Size</vt:lpstr>
      <vt:lpstr>Congestion Control</vt:lpstr>
      <vt:lpstr>Congestion</vt:lpstr>
      <vt:lpstr>Network Congestion</vt:lpstr>
      <vt:lpstr>Why Congest?</vt:lpstr>
      <vt:lpstr>Load Shedding: Setting Window Size</vt:lpstr>
      <vt:lpstr>Congestion Control</vt:lpstr>
      <vt:lpstr>AIMD (Additive Increase, Multiplicative Decrease)</vt:lpstr>
      <vt:lpstr>Problems with AIMD</vt:lpstr>
      <vt:lpstr>Retrofitting TCP</vt:lpstr>
      <vt:lpstr>Retrofitting TCP</vt:lpstr>
      <vt:lpstr>Fairness between Links</vt:lpstr>
      <vt:lpstr>AIMD Leads to Efficiency and Fairness</vt:lpstr>
      <vt:lpstr>Q: Why not Additive Decrease</vt:lpstr>
      <vt:lpstr>Weakness of TCP</vt:lpstr>
      <vt:lpstr>Summary of Congestion Window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</dc:title>
  <dc:creator>Xia Yubin</dc:creator>
  <cp:lastModifiedBy>Microsoft Office User</cp:lastModifiedBy>
  <cp:revision>214</cp:revision>
  <cp:lastPrinted>2016-06-13T07:55:34Z</cp:lastPrinted>
  <dcterms:created xsi:type="dcterms:W3CDTF">2017-05-12T06:55:38Z</dcterms:created>
  <dcterms:modified xsi:type="dcterms:W3CDTF">2018-11-16T01:57:03Z</dcterms:modified>
</cp:coreProperties>
</file>