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6" r:id="rId2"/>
    <p:sldId id="269" r:id="rId3"/>
    <p:sldId id="270" r:id="rId4"/>
    <p:sldId id="337" r:id="rId5"/>
    <p:sldId id="271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302" r:id="rId29"/>
    <p:sldId id="336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5" r:id="rId41"/>
    <p:sldId id="316" r:id="rId42"/>
    <p:sldId id="317" r:id="rId43"/>
    <p:sldId id="318" r:id="rId44"/>
    <p:sldId id="319" r:id="rId45"/>
    <p:sldId id="320" r:id="rId46"/>
    <p:sldId id="321" r:id="rId47"/>
    <p:sldId id="322" r:id="rId48"/>
    <p:sldId id="323" r:id="rId49"/>
    <p:sldId id="324" r:id="rId50"/>
    <p:sldId id="325" r:id="rId51"/>
    <p:sldId id="326" r:id="rId52"/>
    <p:sldId id="329" r:id="rId53"/>
    <p:sldId id="328" r:id="rId54"/>
    <p:sldId id="327" r:id="rId55"/>
    <p:sldId id="330" r:id="rId56"/>
    <p:sldId id="331" r:id="rId57"/>
    <p:sldId id="332" r:id="rId58"/>
    <p:sldId id="333" r:id="rId59"/>
    <p:sldId id="334" r:id="rId6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81" autoAdjust="0"/>
    <p:restoredTop sz="79362" autoAdjust="0"/>
  </p:normalViewPr>
  <p:slideViewPr>
    <p:cSldViewPr>
      <p:cViewPr varScale="1">
        <p:scale>
          <a:sx n="96" d="100"/>
          <a:sy n="96" d="100"/>
        </p:scale>
        <p:origin x="1712" y="16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2018/12/14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Demo: stresses inconsistent behavior due to concurrency (i.e., audit)</a:t>
            </a:r>
            <a:endParaRPr lang="en-US" dirty="0"/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408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Idea: write to a shadow copy of the file first, then rename file in one step.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[ slide: file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xfer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shadow ]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Here, we assume rename() will replace existing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bankfile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"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newfile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system crashes before rename, bank contains old balances.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system crashes after rename, bank contains new balances.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Of course, we need to ensure that only one operation runs at a time,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but we will talk about concurrency later.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We call the rename a "commit point".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Commit point: crash before gives old value, crash after gives new value.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Commit point must be itself an all-or-nothing action.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Need rename (our commit point) to have all-or-nothing atomicity..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798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If crash, then </a:t>
            </a:r>
            <a:r>
              <a:rPr kumimoji="1" lang="en-US" altLang="zh-CN" dirty="0" err="1"/>
              <a:t>refcount</a:t>
            </a:r>
            <a:r>
              <a:rPr kumimoji="1" lang="en-US" altLang="zh-CN" dirty="0"/>
              <a:t> is wrong.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289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If crash, then </a:t>
            </a:r>
            <a:r>
              <a:rPr kumimoji="1" lang="en-US" altLang="zh-CN" dirty="0" err="1"/>
              <a:t>refcount</a:t>
            </a:r>
            <a:r>
              <a:rPr kumimoji="1" lang="en-US" altLang="zh-CN" dirty="0"/>
              <a:t> is wrong.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504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857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We never have too few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refcounts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but still might have too many.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991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Q: What's the commit point?  Modifying y's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dirent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Q: What if we crash during the commit point writing to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dirent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Assume that writing to one sector on disk is all-or-nothing.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An ideal disk saves enough energy to complete one sector write.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Time spent writing a sector is small (remember, high sequential speed).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Small capacitor suffices to power disk for a few microseconds.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If write didn't start, no need to complete it: still all-or-nothing.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79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Fixing up after a crash: salvage.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crash, our commit point ensures we have all-or-nothing atomicity.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But we still have a bit of a mess left over because of the crash.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crashed before commit: extra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refcount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inode 13.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crashed after commit: extra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refcount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inode 12.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In both cases: directory entry for "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newfile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 can be removed.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[ slide: salvage function 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525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</a:t>
            </a:r>
            <a:r>
              <a:rPr lang="en-US" baseline="0" dirty="0"/>
              <a:t> everything can be a transaction.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306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Logging: only record the delta.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306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071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Which is a commit point? </a:t>
            </a:r>
          </a:p>
          <a:p>
            <a:endParaRPr lang="en-US" dirty="0"/>
          </a:p>
          <a:p>
            <a:r>
              <a:rPr lang="en-US" dirty="0"/>
              <a:t>Assumption: writing a single disk block is atomic. A partially written record is ignored.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06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Which is a commit point? </a:t>
            </a:r>
          </a:p>
          <a:p>
            <a:endParaRPr lang="en-US" dirty="0"/>
          </a:p>
          <a:p>
            <a:r>
              <a:rPr lang="en-US" dirty="0"/>
              <a:t>Assumption: writing a single disk block is atomic. A partially written record is ignored.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32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    [ board: log, cell storage; updates going to both, read from cell storage 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75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Recovery? Crash between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logging and installing.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Write is not all-or-nothing!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install value before commit? what if crash? Need to roll back to old value (which is saved in the log)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Log still contains the same things.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As we're running, maintain cell storage for A and B.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Except one problem: after crash, A's value in cell storage is wrong.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Last action aborted (due to crash), but its changes to A are visible.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We're going to have to repair this in our recovery function.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Good thing we have the log to provide authoritative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171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309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Recovery? Crash between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logging and installing.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Write is not all-or-nothing!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install value before commit? what if crash? Need to roll back to old value (which is saved in the log)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Log still contains the same things.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As we're running, maintain cell storage for A and B.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Except one problem: after crash, A's value in cell storage is wrong.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Last action aborted (due to crash), but its changes to A are visible.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We're going to have to repair this in our recovery function.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Good thing we have the log to provide authoritative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878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Recovery? Crash between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logging and installing.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Write is not all-or-nothing!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install value before commit? what if crash? Need to roll back to old value (which is saved in the log)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Log still contains the same things.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As we're running, maintain cell storage for A and B.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Except one problem: after crash, A's value in cell storage is wrong.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Last action aborted (due to crash), but its changes to A are visible.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We're going to have to repair this in our recovery function.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Good thing we have the log to provide authoritative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55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195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06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3466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75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2018/12/14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Transaction</a:t>
            </a:r>
            <a:endParaRPr kumimoji="1" lang="zh-CN" altLang="en-US" sz="4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2018.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SJTU)</a:t>
            </a:r>
            <a:endParaRPr lang="zh-CN" altLang="en-US" sz="16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cs typeface="+mn-ea"/>
                <a:sym typeface="+mn-lt"/>
              </a:rPr>
              <a:t>New Abstraction: Atomicity &amp; Isolation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cs typeface="+mn-ea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Transaction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0820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Our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Goal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rm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Goal: build reliable systems from unreliable components </a:t>
            </a:r>
            <a:endParaRPr lang="zh-CN" altLang="en-US" sz="2400" b="1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This is difficult because reasoning about failures is difficult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We need some</a:t>
            </a:r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new </a:t>
            </a:r>
            <a:r>
              <a:rPr lang="en-US" altLang="zh-CN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abstractions</a:t>
            </a:r>
            <a:r>
              <a:rPr lang="en-US" altLang="zh-CN" sz="24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that will let us simplify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835696" y="3505572"/>
            <a:ext cx="1800200" cy="1800200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900" b="1" dirty="0">
                <a:solidFill>
                  <a:srgbClr val="0096FF"/>
                </a:solidFill>
              </a:rPr>
              <a:t>Atomicity</a:t>
            </a:r>
            <a:endParaRPr lang="zh-CN" altLang="en-US" sz="1900" b="1" dirty="0">
              <a:solidFill>
                <a:srgbClr val="0096FF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148064" y="3505572"/>
            <a:ext cx="1800200" cy="1800200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900" b="1" dirty="0">
                <a:solidFill>
                  <a:srgbClr val="0096FF"/>
                </a:solidFill>
              </a:rPr>
              <a:t>Isolation</a:t>
            </a:r>
            <a:endParaRPr lang="zh-CN" altLang="en-US" sz="1900" b="1" dirty="0">
              <a:solidFill>
                <a:srgbClr val="009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10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Transactions: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rovide Atomicity and Isolation 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4040" y="3361556"/>
            <a:ext cx="8507288" cy="1800201"/>
          </a:xfrm>
        </p:spPr>
        <p:txBody>
          <a:bodyPr>
            <a:noAutofit/>
          </a:bodyPr>
          <a:lstStyle/>
          <a:p>
            <a:r>
              <a:rPr kumimoji="1" lang="en-US" altLang="zh-CN" sz="18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Atomicity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T1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and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T2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will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each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appear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have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b="1" dirty="0">
                <a:latin typeface="+mn-lt"/>
                <a:ea typeface="+mn-ea"/>
                <a:cs typeface="+mn-ea"/>
                <a:sym typeface="+mn-lt"/>
              </a:rPr>
              <a:t>run</a:t>
            </a:r>
            <a:r>
              <a:rPr kumimoji="1" lang="zh-CN" altLang="en-US" sz="18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b="1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kumimoji="1" lang="zh-CN" altLang="en-US" sz="18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b="1" dirty="0">
                <a:latin typeface="+mn-lt"/>
                <a:ea typeface="+mn-ea"/>
                <a:cs typeface="+mn-ea"/>
                <a:sym typeface="+mn-lt"/>
              </a:rPr>
              <a:t>completion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or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b="1" dirty="0">
                <a:latin typeface="+mn-lt"/>
                <a:ea typeface="+mn-ea"/>
                <a:cs typeface="+mn-ea"/>
                <a:sym typeface="+mn-lt"/>
              </a:rPr>
              <a:t>not</a:t>
            </a:r>
            <a:r>
              <a:rPr kumimoji="1" lang="zh-CN" altLang="en-US" sz="18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b="1" dirty="0">
                <a:latin typeface="+mn-lt"/>
                <a:ea typeface="+mn-ea"/>
                <a:cs typeface="+mn-ea"/>
                <a:sym typeface="+mn-lt"/>
              </a:rPr>
              <a:t>at</a:t>
            </a:r>
            <a:r>
              <a:rPr kumimoji="1" lang="zh-CN" altLang="en-US" sz="1800" b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b="1" dirty="0">
                <a:latin typeface="+mn-lt"/>
                <a:ea typeface="+mn-ea"/>
                <a:cs typeface="+mn-ea"/>
                <a:sym typeface="+mn-lt"/>
              </a:rPr>
              <a:t>all</a:t>
            </a:r>
            <a:endParaRPr kumimoji="1" lang="zh-CN" altLang="en-US" sz="1800" b="1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sz="18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Isolation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: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when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run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concurrently,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it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will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appear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as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if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T1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and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T2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were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run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sequentially</a:t>
            </a:r>
            <a:r>
              <a:rPr kumimoji="1"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(serially)</a:t>
            </a:r>
            <a:endParaRPr kumimoji="1" lang="zh-CN" altLang="en-US" sz="1800" dirty="0">
              <a:latin typeface="+mn-lt"/>
              <a:ea typeface="+mn-ea"/>
              <a:cs typeface="+mn-ea"/>
              <a:sym typeface="+mn-lt"/>
            </a:endParaRPr>
          </a:p>
          <a:p>
            <a:pPr marL="342900" lvl="1" indent="-342900">
              <a:spcBef>
                <a:spcPts val="1368"/>
              </a:spcBef>
              <a:buFont typeface="Arial" pitchFamily="34" charset="0"/>
              <a:buChar char="•"/>
            </a:pP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These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two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abstractions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make it easier to reason about failures (and concurrency)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362337"/>
            <a:ext cx="5941689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285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Atomicity: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All-or-Nothing 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381000" y="1417340"/>
            <a:ext cx="8534400" cy="37261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An action is </a:t>
            </a:r>
            <a:r>
              <a:rPr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atomic</a:t>
            </a: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if 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happens completely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or</a:t>
            </a:r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 not at all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If guarantee atomicity, it will be much easier to reason about failures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Need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to think about the consequences of the action happening or not happening, but not about the action </a:t>
            </a:r>
            <a:r>
              <a:rPr lang="en-US" altLang="zh-CN" u="sng" dirty="0">
                <a:latin typeface="+mn-lt"/>
                <a:ea typeface="+mn-ea"/>
                <a:cs typeface="+mn-ea"/>
                <a:sym typeface="+mn-lt"/>
              </a:rPr>
              <a:t>partially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happening </a:t>
            </a:r>
          </a:p>
          <a:p>
            <a:pPr lvl="1"/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85C7B54-94D7-6342-B510-D19A8D57461B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5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7938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Example: the IBM System/370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457200" y="1201315"/>
            <a:ext cx="8229600" cy="4399917"/>
          </a:xfrm>
        </p:spPr>
        <p:txBody>
          <a:bodyPr>
            <a:noAutofit/>
          </a:bodyPr>
          <a:lstStyle/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Multi-operand character-editing instruction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TRANSLATE contains 3 arguments</a:t>
            </a:r>
          </a:p>
          <a:p>
            <a:pPr lvl="2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Two addresses: string and table,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8-bit counter: length</a:t>
            </a:r>
          </a:p>
          <a:p>
            <a:pPr lvl="2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Takes 1 byte at a time from string, as an offset in table, get the byte in table, then replace the byte in string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Problem: page fault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Solution: dry run</a:t>
            </a:r>
          </a:p>
          <a:p>
            <a:pPr lvl="2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Hidden copy of register make no change to memory</a:t>
            </a:r>
          </a:p>
          <a:p>
            <a:pPr lvl="2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Maybe several dry run for one instruction,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then run it again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Problem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again: what if another process snatch a page?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9BBEA2E-EF4A-B04D-B14F-D5E855FC548A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6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689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539552" y="295300"/>
            <a:ext cx="8308032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Commit Point</a:t>
            </a:r>
          </a:p>
        </p:txBody>
      </p:sp>
      <p:sp>
        <p:nvSpPr>
          <p:cNvPr id="307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1BDCD95-87ED-304B-8143-22C004383B4C}" type="slidenum">
              <a:rPr lang="zh-CN" altLang="en-US" sz="1400" b="0">
                <a:latin typeface="+mn-lt"/>
                <a:ea typeface="+mn-ea"/>
                <a:cs typeface="+mn-ea"/>
                <a:sym typeface="+mn-lt"/>
              </a:rPr>
              <a:pPr/>
              <a:t>7</a:t>
            </a:fld>
            <a:endParaRPr lang="en-US" altLang="zh-CN" sz="1400" b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701"/>
            <a:ext cx="8101013" cy="382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2771800" y="3177129"/>
            <a:ext cx="2088232" cy="54446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276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Commit Point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875927"/>
          </a:xfrm>
        </p:spPr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Where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is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the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commit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point?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2785492"/>
            <a:ext cx="8229601" cy="162895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123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Shadow Copy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0711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Bank Account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7701"/>
            <a:ext cx="8229600" cy="3852087"/>
          </a:xfrm>
        </p:spPr>
        <p:txBody>
          <a:bodyPr>
            <a:normAutofit fontScale="77500" lnSpcReduction="20000"/>
          </a:bodyPr>
          <a:lstStyle/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xfer</a:t>
            </a: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(bank, a, b, </a:t>
            </a:r>
            <a:r>
              <a:rPr lang="en-US" altLang="zh-CN" sz="270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amt</a:t>
            </a: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):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bank[a] = bank[a] – </a:t>
            </a:r>
            <a:r>
              <a:rPr lang="en-US" altLang="zh-CN" sz="270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amt</a:t>
            </a:r>
            <a:endParaRPr lang="en-US" altLang="zh-CN" sz="270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bank[b] = bank[b] + </a:t>
            </a:r>
            <a:r>
              <a:rPr lang="en-US" altLang="zh-CN" sz="270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amt</a:t>
            </a: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endParaRPr lang="en-US" altLang="zh-CN" sz="270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is-I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is-I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     sum = sum + bank[acct]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is-I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return sum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endParaRPr lang="en-US" altLang="zh-CN" sz="270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10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0" y="1662146"/>
            <a:ext cx="1874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96FF"/>
                </a:solidFill>
                <a:cs typeface="+mn-ea"/>
                <a:sym typeface="+mn-lt"/>
              </a:rPr>
              <a:t>&lt;- sum=200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8412" y="1057640"/>
            <a:ext cx="18678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cs typeface="+mn-ea"/>
                <a:sym typeface="+mn-lt"/>
              </a:rPr>
              <a:t>audit(bank):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0" y="2202207"/>
            <a:ext cx="1874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cs typeface="+mn-ea"/>
                <a:sym typeface="+mn-lt"/>
              </a:rPr>
              <a:t>&lt;- sum=150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2742267"/>
            <a:ext cx="1874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96FF"/>
                </a:solidFill>
                <a:cs typeface="+mn-ea"/>
                <a:sym typeface="+mn-lt"/>
              </a:rPr>
              <a:t>&lt;- sum=200</a:t>
            </a:r>
          </a:p>
        </p:txBody>
      </p:sp>
    </p:spTree>
    <p:extLst>
      <p:ext uri="{BB962C8B-B14F-4D97-AF65-F5344CB8AC3E}">
        <p14:creationId xmlns:p14="http://schemas.microsoft.com/office/powerpoint/2010/main" val="314913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Shadow 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xfer</a:t>
            </a: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(bank, a, b, 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bank[a] = 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read_accounts</a:t>
            </a: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bankfile</a:t>
            </a: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 bank[a] = bank[a] – 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bank[b] = bank[b] + 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2400" b="0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write_accounts</a:t>
            </a: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(#</a:t>
            </a:r>
            <a:r>
              <a:rPr lang="en-US" sz="2400" b="0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bankfile</a:t>
            </a: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) 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rename("#</a:t>
            </a:r>
            <a:r>
              <a:rPr lang="en-US" sz="2400" b="0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bankfile</a:t>
            </a: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", </a:t>
            </a:r>
            <a:r>
              <a:rPr lang="en-US" sz="2400" b="0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bankfile</a:t>
            </a: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11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7634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18829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</a:t>
            </a:r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inode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 12</a:t>
            </a:r>
            <a:endParaRPr lang="en-US" sz="20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1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1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12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996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13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1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1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13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4427984" y="1273324"/>
            <a:ext cx="432048" cy="432048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101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</a:t>
            </a:r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inode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 13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1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14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627784" y="5089748"/>
            <a:ext cx="216024" cy="187638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764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18829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2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15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3577580"/>
            <a:ext cx="216024" cy="216024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966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strike="sngStrike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0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2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16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1439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18829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strike="sngStrike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0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17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5080936"/>
            <a:ext cx="216024" cy="216024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95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Problem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Q</a:t>
            </a:r>
            <a:r>
              <a:rPr lang="en-US" altLang="zh-CN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: If crash, in what step will cause problem?</a:t>
            </a:r>
          </a:p>
          <a:p>
            <a:endParaRPr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Two names point </a:t>
            </a:r>
            <a:r>
              <a:rPr lang="en-US" altLang="zh-CN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fnew</a:t>
            </a:r>
            <a:r>
              <a:rPr lang="en-US" altLang="zh-CN" dirty="0" err="1">
                <a:latin typeface="Arial" charset="0"/>
                <a:ea typeface="Arial" charset="0"/>
                <a:cs typeface="Arial" charset="0"/>
                <a:sym typeface="+mn-lt"/>
              </a:rPr>
              <a:t>'</a:t>
            </a: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inode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, but </a:t>
            </a:r>
            <a:r>
              <a:rPr lang="en-US" altLang="zh-CN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refcount</a:t>
            </a:r>
            <a:r>
              <a:rPr lang="en-US" altLang="zh-CN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is 1</a:t>
            </a: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Problem: </a:t>
            </a:r>
            <a:r>
              <a:rPr lang="en-US" altLang="zh-CN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which reference is the correct one?</a:t>
            </a:r>
          </a:p>
          <a:p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39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Second Try: Increase </a:t>
            </a:r>
            <a:r>
              <a:rPr lang="en-US" altLang="zh-CN" dirty="0">
                <a:solidFill>
                  <a:srgbClr val="0096FF"/>
                </a:solidFill>
                <a:latin typeface="Consolas" charset="0"/>
                <a:ea typeface="Consolas" charset="0"/>
                <a:cs typeface="Consolas" charset="0"/>
                <a:sym typeface="+mn-lt"/>
              </a:rPr>
              <a:t>ref-count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First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_tradnl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rename</a:t>
            </a:r>
            <a:r>
              <a:rPr lang="es-ES_tradnl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(x, y):</a:t>
            </a:r>
          </a:p>
          <a:p>
            <a:pPr marL="0" indent="0">
              <a:buNone/>
            </a:pP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newino</a:t>
            </a: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 lookup(x)</a:t>
            </a:r>
          </a:p>
          <a:p>
            <a:pPr marL="0" indent="0">
              <a:buNone/>
            </a:pP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oldino</a:t>
            </a: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 lookup(y)</a:t>
            </a:r>
          </a:p>
          <a:p>
            <a:pPr marL="0" indent="0">
              <a:buNone/>
            </a:pPr>
            <a:endParaRPr lang="en-US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</a:t>
            </a:r>
            <a:r>
              <a:rPr lang="en-US" b="0" dirty="0" err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incref</a:t>
            </a: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b="0" dirty="0" err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newino</a:t>
            </a: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change y's 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dirent</a:t>
            </a: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to 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newino</a:t>
            </a:r>
            <a:endParaRPr lang="en-US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is-I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decref(oldino)</a:t>
            </a:r>
          </a:p>
          <a:p>
            <a:pPr marL="0" indent="0">
              <a:buNone/>
            </a:pP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remove x's 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dirent</a:t>
            </a:r>
            <a:endParaRPr lang="en-US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</a:t>
            </a:r>
            <a:r>
              <a:rPr lang="en-US" b="0" dirty="0" err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decref</a:t>
            </a: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b="0" dirty="0" err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newino</a:t>
            </a: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endParaRPr lang="en-US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19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3164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12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1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20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5089748"/>
            <a:ext cx="216024" cy="198686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4971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18829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13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1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2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21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4499992" y="1489348"/>
            <a:ext cx="288032" cy="288032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730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2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22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3505572"/>
            <a:ext cx="288032" cy="288032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161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strike="sngStrike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0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2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23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6816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381499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strike="sngStrike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0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latin typeface="+mn-lt"/>
                <a:ea typeface="+mn-ea"/>
                <a:cs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refcount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24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4945732"/>
            <a:ext cx="288032" cy="288032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716016" y="4081636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</a:rPr>
              <a:t>Q</a:t>
            </a:r>
            <a:r>
              <a:rPr lang="en-US" altLang="zh-CN" sz="2400" dirty="0">
                <a:solidFill>
                  <a:schemeClr val="accent2"/>
                </a:solidFill>
              </a:rPr>
              <a:t>: where is the commit point?</a:t>
            </a:r>
            <a:endParaRPr lang="zh-CN" altLang="en-US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84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Recovery After Crash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salvage(disk):</a:t>
            </a:r>
          </a:p>
          <a:p>
            <a:pPr marL="0" indent="0">
              <a:buNone/>
            </a:pPr>
            <a:r>
              <a:rPr lang="pl-P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for inode in </a:t>
            </a:r>
            <a:r>
              <a:rPr lang="pl-PL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disk.inodes</a:t>
            </a:r>
            <a:r>
              <a:rPr lang="pl-P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:</a:t>
            </a:r>
          </a:p>
          <a:p>
            <a:pPr marL="0" indent="0">
              <a:buNone/>
            </a:pPr>
            <a:r>
              <a:rPr lang="fr-FR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fr-FR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inode.refcnt</a:t>
            </a:r>
            <a:r>
              <a:rPr lang="fr-FR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</a:t>
            </a:r>
          </a:p>
          <a:p>
            <a:pPr marL="0" indent="0">
              <a:buNone/>
            </a:pPr>
            <a:r>
              <a:rPr lang="nl-N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nl-NL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find_all_refs</a:t>
            </a:r>
            <a:r>
              <a:rPr lang="nl-N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nl-NL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disk.root_dir</a:t>
            </a:r>
            <a:r>
              <a:rPr lang="nl-N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inode)</a:t>
            </a: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 if exists("#bank"):</a:t>
            </a:r>
          </a:p>
          <a:p>
            <a:pPr marL="0" indent="0">
              <a:buNone/>
            </a:pPr>
            <a:r>
              <a:rPr lang="tr-TR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tr-TR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unlink</a:t>
            </a:r>
            <a:r>
              <a:rPr lang="tr-TR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(“#bank”)</a:t>
            </a:r>
          </a:p>
          <a:p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25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7617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Shadow 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Write to a copy of data, atomically switch to new copy</a:t>
            </a:r>
          </a:p>
          <a:p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Switching can be done with one all-or-nothing operation (sector write)</a:t>
            </a:r>
          </a:p>
          <a:p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Requires a small amount of all-or-nothing atomicity from lower layer (disk)</a:t>
            </a:r>
          </a:p>
          <a:p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Main rule: </a:t>
            </a:r>
            <a:r>
              <a:rPr lang="en-US" sz="28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only make one write to current/live copy of data</a:t>
            </a:r>
          </a:p>
          <a:p>
            <a:pPr lvl="1"/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In our example, sector write for rename</a:t>
            </a:r>
          </a:p>
          <a:p>
            <a:pPr lvl="1"/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Creates a well-defined commit point</a:t>
            </a:r>
          </a:p>
          <a:p>
            <a:endParaRPr 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26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2855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Shadow 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Does the shadow copy approach work in general?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 Works well for a single file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 Hard to generalize to multiple files or directories</a:t>
            </a:r>
          </a:p>
          <a:p>
            <a:pPr lvl="2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Might have to place all files in a single directory, or rename </a:t>
            </a:r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subdirs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 Requires copying the entire file for any (small) change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 Only one operation can happen at a time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latin typeface="+mn-lt"/>
                <a:ea typeface="+mn-ea"/>
                <a:cs typeface="+mn-ea"/>
                <a:sym typeface="+mn-lt"/>
              </a:rPr>
              <a:t>-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 Only works for operations that happen on a single computer, single disk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27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5344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Logging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for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All-or-nothing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28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63793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Goal: </a:t>
            </a:r>
            <a:r>
              <a:rPr lang="en-US" altLang="zh-CN" sz="2800" dirty="0">
                <a:latin typeface="+mn-lt"/>
                <a:ea typeface="+mn-ea"/>
                <a:cs typeface="+mn-ea"/>
                <a:sym typeface="+mn-lt"/>
              </a:rPr>
              <a:t>Build Reliable Systems from Unreliable Components</a:t>
            </a:r>
            <a:endParaRPr kumimoji="1" lang="zh-CN" alt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9479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The abstraction that makes that easier is </a:t>
            </a:r>
            <a:r>
              <a:rPr lang="en-US" altLang="zh-CN" sz="22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transactions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, which provide 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atomicity 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and 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isolation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, while not hindering 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performance </a:t>
            </a:r>
            <a:endParaRPr lang="en-US" altLang="zh-CN" sz="2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568" y="2569468"/>
            <a:ext cx="145584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cs typeface="+mn-ea"/>
                <a:sym typeface="+mn-lt"/>
              </a:rPr>
              <a:t>atomicity </a:t>
            </a:r>
          </a:p>
        </p:txBody>
      </p:sp>
      <p:cxnSp>
        <p:nvCxnSpPr>
          <p:cNvPr id="6" name="直线箭头连接符 5"/>
          <p:cNvCxnSpPr/>
          <p:nvPr/>
        </p:nvCxnSpPr>
        <p:spPr>
          <a:xfrm>
            <a:off x="2051720" y="2800301"/>
            <a:ext cx="7200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996883" y="2254105"/>
            <a:ext cx="56886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b="1" dirty="0">
                <a:cs typeface="+mn-ea"/>
                <a:sym typeface="+mn-lt"/>
              </a:rPr>
              <a:t>shadow copies </a:t>
            </a:r>
            <a:r>
              <a:rPr lang="en-US" altLang="zh-CN" sz="2200" dirty="0">
                <a:cs typeface="+mn-ea"/>
                <a:sym typeface="+mn-lt"/>
              </a:rPr>
              <a:t>(simple, poor</a:t>
            </a:r>
            <a:r>
              <a:rPr lang="zh-CN" altLang="en-US" sz="2200" dirty="0">
                <a:cs typeface="+mn-ea"/>
                <a:sym typeface="+mn-lt"/>
              </a:rPr>
              <a:t> </a:t>
            </a:r>
            <a:r>
              <a:rPr lang="en-US" altLang="zh-CN" sz="2200" dirty="0">
                <a:cs typeface="+mn-ea"/>
                <a:sym typeface="+mn-lt"/>
              </a:rPr>
              <a:t>performance)</a:t>
            </a:r>
          </a:p>
          <a:p>
            <a:endParaRPr lang="en-US" altLang="zh-CN" sz="2200" dirty="0">
              <a:cs typeface="+mn-ea"/>
              <a:sym typeface="+mn-lt"/>
            </a:endParaRPr>
          </a:p>
          <a:p>
            <a:r>
              <a:rPr lang="en-US" altLang="zh-CN" sz="2200" dirty="0">
                <a:solidFill>
                  <a:srgbClr val="0096FF"/>
                </a:solidFill>
                <a:cs typeface="+mn-ea"/>
                <a:sym typeface="+mn-lt"/>
              </a:rPr>
              <a:t>Other</a:t>
            </a:r>
            <a:r>
              <a:rPr lang="zh-CN" altLang="en-US" sz="2200" dirty="0">
                <a:solidFill>
                  <a:srgbClr val="0096FF"/>
                </a:solidFill>
                <a:cs typeface="+mn-ea"/>
                <a:sym typeface="+mn-lt"/>
              </a:rPr>
              <a:t> </a:t>
            </a:r>
            <a:r>
              <a:rPr lang="en-US" altLang="zh-CN" sz="2200" dirty="0">
                <a:solidFill>
                  <a:srgbClr val="0096FF"/>
                </a:solidFill>
                <a:cs typeface="+mn-ea"/>
                <a:sym typeface="+mn-lt"/>
              </a:rPr>
              <a:t>ways?</a:t>
            </a:r>
            <a:endParaRPr lang="zh-CN" altLang="en-US" sz="2200" dirty="0">
              <a:solidFill>
                <a:srgbClr val="0096FF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3568" y="3538964"/>
            <a:ext cx="127951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00" b="1" dirty="0">
                <a:cs typeface="+mn-ea"/>
                <a:sym typeface="+mn-lt"/>
              </a:rPr>
              <a:t>isolation</a:t>
            </a:r>
          </a:p>
        </p:txBody>
      </p:sp>
      <p:cxnSp>
        <p:nvCxnSpPr>
          <p:cNvPr id="9" name="直线箭头连接符 8"/>
          <p:cNvCxnSpPr/>
          <p:nvPr/>
        </p:nvCxnSpPr>
        <p:spPr>
          <a:xfrm>
            <a:off x="2051720" y="3769796"/>
            <a:ext cx="72008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2"/>
          <p:cNvSpPr txBox="1">
            <a:spLocks/>
          </p:cNvSpPr>
          <p:nvPr/>
        </p:nvSpPr>
        <p:spPr>
          <a:xfrm>
            <a:off x="457200" y="4573861"/>
            <a:ext cx="8229600" cy="947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eventually, we also want transaction-based systems to be </a:t>
            </a:r>
            <a:r>
              <a:rPr lang="en-US" altLang="zh-CN" sz="2200" b="1" dirty="0">
                <a:latin typeface="+mn-lt"/>
                <a:ea typeface="+mn-ea"/>
                <a:cs typeface="+mn-ea"/>
                <a:sym typeface="+mn-lt"/>
              </a:rPr>
              <a:t>distributed</a:t>
            </a:r>
            <a:r>
              <a:rPr lang="en-US" altLang="zh-CN" sz="2200" dirty="0">
                <a:latin typeface="+mn-lt"/>
                <a:ea typeface="+mn-ea"/>
                <a:cs typeface="+mn-ea"/>
                <a:sym typeface="+mn-lt"/>
              </a:rPr>
              <a:t>: to run across multiple machines</a:t>
            </a:r>
          </a:p>
        </p:txBody>
      </p:sp>
    </p:spTree>
    <p:extLst>
      <p:ext uri="{BB962C8B-B14F-4D97-AF65-F5344CB8AC3E}">
        <p14:creationId xmlns:p14="http://schemas.microsoft.com/office/powerpoint/2010/main" val="1102474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Example: Bank Account App (Shadow Copy)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229600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xfer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(bank, a, b,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buNone/>
            </a:pPr>
            <a:r>
              <a:rPr lang="cs-CZ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	copy(bank, tmp)</a:t>
            </a:r>
          </a:p>
          <a:p>
            <a:pPr marL="0" indent="0">
              <a:buNone/>
            </a:pP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[a] =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[a] –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altLang="zh-CN" sz="20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[b] =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[b] +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altLang="zh-CN" sz="20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	rename(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bank)</a:t>
            </a:r>
            <a:endParaRPr lang="en-US" sz="20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endParaRPr lang="en-US" sz="20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endParaRPr lang="en-US" sz="20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30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0290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Transaction Terminology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33501"/>
            <a:ext cx="4139952" cy="3771636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xfer</a:t>
            </a: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(bank, a, b, </a:t>
            </a: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buNone/>
            </a:pPr>
            <a:r>
              <a:rPr lang="nl-NL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</a:t>
            </a:r>
            <a:r>
              <a:rPr lang="nl-NL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begin</a:t>
            </a:r>
          </a:p>
          <a:p>
            <a:pPr marL="0" indent="0">
              <a:buNone/>
            </a:pP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bank[a] = bank[a] – </a:t>
            </a: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18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bank[b] = bank[b] + </a:t>
            </a: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18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da-DK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bank[a] &lt; 0:</a:t>
            </a:r>
          </a:p>
          <a:p>
            <a:pPr marL="0" indent="0">
              <a:buNone/>
            </a:pPr>
            <a:r>
              <a:rPr lang="en-US" sz="1800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abort</a:t>
            </a:r>
            <a:r>
              <a:rPr lang="en-US" sz="1800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</a:t>
            </a:r>
            <a:r>
              <a:rPr lang="en-US" altLang="zh-CN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Not enough funds</a:t>
            </a:r>
            <a:endParaRPr lang="en-US" sz="1800" b="0" i="1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da-DK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else:</a:t>
            </a:r>
          </a:p>
          <a:p>
            <a:pPr marL="0" indent="0">
              <a:buNone/>
            </a:pPr>
            <a:r>
              <a:rPr lang="fr-FR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fr-FR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</a:t>
            </a:r>
          </a:p>
          <a:p>
            <a:pPr marL="0" indent="0">
              <a:buNone/>
            </a:pPr>
            <a:endParaRPr lang="en-US" sz="18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31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89264" y="1333501"/>
            <a:ext cx="4139952" cy="3771636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xfer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(bank, a, b, </a:t>
            </a:r>
            <a:r>
              <a:rPr lang="en-US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buFont typeface="Arial" pitchFamily="34" charset="0"/>
              <a:buNone/>
            </a:pPr>
            <a:r>
              <a:rPr lang="nl-NL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</a:t>
            </a:r>
            <a:r>
              <a:rPr lang="nl-NL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begin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(a, </a:t>
            </a:r>
            <a:r>
              <a:rPr lang="en-US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(a) – </a:t>
            </a:r>
            <a:r>
              <a:rPr lang="en-US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altLang="zh-CN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(b,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altLang="zh-CN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(b) – </a:t>
            </a:r>
            <a:r>
              <a:rPr lang="en-US" altLang="zh-CN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altLang="zh-CN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  <a:endParaRPr lang="en-US" sz="18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if </a:t>
            </a:r>
            <a:r>
              <a:rPr lang="da-DK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 </a:t>
            </a: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(a) &lt; 0: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abort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</a:t>
            </a:r>
            <a:r>
              <a:rPr lang="en-US" altLang="zh-CN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Not enough funds</a:t>
            </a:r>
            <a:endParaRPr lang="en-US" sz="1800" i="1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else:</a:t>
            </a:r>
          </a:p>
          <a:p>
            <a:pPr marL="0" indent="0">
              <a:buFont typeface="Arial" pitchFamily="34" charset="0"/>
              <a:buNone/>
            </a:pPr>
            <a:r>
              <a:rPr lang="fr-FR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fr-FR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</a:t>
            </a:r>
          </a:p>
        </p:txBody>
      </p:sp>
      <p:sp>
        <p:nvSpPr>
          <p:cNvPr id="6" name="右箭头 5"/>
          <p:cNvSpPr/>
          <p:nvPr/>
        </p:nvSpPr>
        <p:spPr>
          <a:xfrm>
            <a:off x="4355976" y="2785492"/>
            <a:ext cx="504056" cy="43382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0388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Consider the Bank Account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092455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Two accounts: A and B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Accounts start out empty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Run these all-or-nothing actions</a:t>
            </a:r>
          </a:p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Problem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After crash, </a:t>
            </a:r>
            <a:r>
              <a:rPr lang="en-US" sz="18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A=110</a:t>
            </a: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, but T3 never committed</a:t>
            </a:r>
          </a:p>
          <a:p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Solution</a:t>
            </a:r>
          </a:p>
          <a:p>
            <a:pPr lvl="1"/>
            <a:r>
              <a:rPr lang="en-US" sz="1800" b="1" dirty="0">
                <a:latin typeface="+mn-lt"/>
                <a:ea typeface="+mn-ea"/>
                <a:cs typeface="+mn-ea"/>
                <a:sym typeface="+mn-lt"/>
              </a:rPr>
              <a:t>Revert to A</a:t>
            </a:r>
            <a:r>
              <a:rPr lang="en-US" sz="1800" b="1" dirty="0">
                <a:latin typeface="Arial" charset="0"/>
                <a:ea typeface="Arial" charset="0"/>
                <a:cs typeface="Arial" charset="0"/>
                <a:sym typeface="+mn-lt"/>
              </a:rPr>
              <a:t>'</a:t>
            </a:r>
            <a:r>
              <a:rPr lang="en-US" sz="1800" b="1" dirty="0">
                <a:latin typeface="+mn-lt"/>
                <a:ea typeface="+mn-ea"/>
                <a:cs typeface="+mn-ea"/>
                <a:sym typeface="+mn-lt"/>
              </a:rPr>
              <a:t>s previous committed value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T1 and T2: "All"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T3: "Nothing"</a:t>
            </a:r>
          </a:p>
          <a:p>
            <a:pPr marL="0" indent="0">
              <a:buNone/>
            </a:pPr>
            <a:r>
              <a:rPr lang="nl-NL" sz="2000" dirty="0">
                <a:latin typeface="+mn-lt"/>
                <a:ea typeface="+mn-ea"/>
                <a:cs typeface="+mn-ea"/>
                <a:sym typeface="+mn-lt"/>
              </a:rPr>
              <a:t>         </a:t>
            </a:r>
            <a:endParaRPr lang="en-US" sz="2000" b="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32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24128" y="1396429"/>
            <a:ext cx="3240360" cy="36933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nl-NL" altLang="zh-CN" dirty="0">
                <a:latin typeface="Consolas" panose="020B0609020204030204" pitchFamily="49" charset="0"/>
                <a:cs typeface="+mn-ea"/>
                <a:sym typeface="+mn-lt"/>
              </a:rPr>
              <a:t> begin  </a:t>
            </a:r>
            <a:r>
              <a:rPr lang="nl-NL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T1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A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B = 50</a:t>
            </a:r>
          </a:p>
          <a:p>
            <a:r>
              <a:rPr lang="fr-FR" altLang="zh-CN" dirty="0">
                <a:latin typeface="Consolas" panose="020B0609020204030204" pitchFamily="49" charset="0"/>
                <a:cs typeface="+mn-ea"/>
                <a:sym typeface="+mn-lt"/>
              </a:rPr>
              <a:t>"commit </a:t>
            </a:r>
            <a:r>
              <a:rPr lang="en-US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A=100; B=50</a:t>
            </a:r>
            <a:endParaRPr lang="fr-FR" altLang="zh-CN" dirty="0">
              <a:solidFill>
                <a:schemeClr val="accent2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nl-NL" altLang="zh-CN" dirty="0">
                <a:latin typeface="Consolas" panose="020B0609020204030204" pitchFamily="49" charset="0"/>
                <a:cs typeface="+mn-ea"/>
                <a:sym typeface="+mn-lt"/>
              </a:rPr>
              <a:t> begin  </a:t>
            </a:r>
            <a:r>
              <a:rPr lang="nl-NL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T2</a:t>
            </a:r>
            <a:endParaRPr lang="nl-NL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A = A - 20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B = B + 20</a:t>
            </a:r>
          </a:p>
          <a:p>
            <a:r>
              <a:rPr lang="fr-FR" altLang="zh-CN" dirty="0">
                <a:latin typeface="Consolas" panose="020B0609020204030204" pitchFamily="49" charset="0"/>
                <a:cs typeface="+mn-ea"/>
                <a:sym typeface="+mn-lt"/>
              </a:rPr>
              <a:t>"commit </a:t>
            </a:r>
            <a:r>
              <a:rPr lang="en-US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A=80; B=70</a:t>
            </a:r>
            <a:endParaRPr lang="fr-FR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nl-NL" altLang="zh-CN" dirty="0">
                <a:latin typeface="Consolas" panose="020B0609020204030204" pitchFamily="49" charset="0"/>
                <a:cs typeface="+mn-ea"/>
                <a:sym typeface="+mn-lt"/>
              </a:rPr>
              <a:t> begin  </a:t>
            </a:r>
            <a:r>
              <a:rPr lang="nl-NL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T3</a:t>
            </a:r>
            <a:endParaRPr lang="nl-NL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A = A + 30 </a:t>
            </a:r>
            <a:r>
              <a:rPr lang="en-US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A=110</a:t>
            </a:r>
            <a:endParaRPr lang="en-US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--CRASH--</a:t>
            </a:r>
          </a:p>
        </p:txBody>
      </p:sp>
      <p:sp>
        <p:nvSpPr>
          <p:cNvPr id="6" name="爆炸形 1 5"/>
          <p:cNvSpPr/>
          <p:nvPr/>
        </p:nvSpPr>
        <p:spPr>
          <a:xfrm>
            <a:off x="6012160" y="4933731"/>
            <a:ext cx="792088" cy="504056"/>
          </a:xfrm>
          <a:prstGeom prst="irregularSeal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75200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A Log Sample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3568" y="1068965"/>
            <a:ext cx="881571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r>
              <a:rPr lang="en-US" dirty="0">
                <a:latin typeface="Consolas" panose="020B0609020204030204" pitchFamily="49" charset="0"/>
                <a:cs typeface="+mn-ea"/>
                <a:sym typeface="+mn-lt"/>
              </a:rPr>
              <a:t>TID |  T1   |  T1  |   T1   |  T2   |  T2  |   T2   |   T3  |</a:t>
            </a:r>
          </a:p>
          <a:p>
            <a:r>
              <a:rPr lang="en-US" dirty="0">
                <a:latin typeface="Consolas" panose="020B0609020204030204" pitchFamily="49" charset="0"/>
                <a:cs typeface="+mn-ea"/>
                <a:sym typeface="+mn-lt"/>
              </a:rPr>
              <a:t>OLD | A=0   | B=0  |        | A=100 | B=50 |        | A=80  |</a:t>
            </a:r>
          </a:p>
          <a:p>
            <a:r>
              <a:rPr lang="pl-PL" dirty="0">
                <a:latin typeface="Consolas" panose="020B0609020204030204" pitchFamily="49" charset="0"/>
                <a:cs typeface="+mn-ea"/>
                <a:sym typeface="+mn-lt"/>
              </a:rPr>
              <a:t>NEW | A=100 | B=50 | COMMIT | A=80  | B=70 | COMMIT | A=110 |</a:t>
            </a:r>
          </a:p>
          <a:p>
            <a:r>
              <a:rPr lang="en-US" dirty="0"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endParaRPr lang="en-US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31640" y="2713484"/>
            <a:ext cx="3240360" cy="28931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nl-NL" altLang="zh-CN" sz="1400" dirty="0">
                <a:latin typeface="Consolas" panose="020B0609020204030204" pitchFamily="49" charset="0"/>
                <a:cs typeface="+mn-ea"/>
                <a:sym typeface="+mn-lt"/>
              </a:rPr>
              <a:t> begin  </a:t>
            </a:r>
            <a:r>
              <a:rPr lang="nl-NL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T1</a:t>
            </a: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A = 100</a:t>
            </a: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B = 50</a:t>
            </a:r>
          </a:p>
          <a:p>
            <a:r>
              <a:rPr lang="fr-FR" altLang="zh-CN" sz="1400" dirty="0">
                <a:latin typeface="Consolas" panose="020B0609020204030204" pitchFamily="49" charset="0"/>
                <a:cs typeface="+mn-ea"/>
                <a:sym typeface="+mn-lt"/>
              </a:rPr>
              <a:t>"commit </a:t>
            </a:r>
            <a:r>
              <a:rPr lang="en-US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A=100; B=50</a:t>
            </a:r>
            <a:endParaRPr lang="fr-FR" altLang="zh-CN" sz="1400" dirty="0">
              <a:solidFill>
                <a:schemeClr val="accent2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nl-NL" altLang="zh-CN" sz="1400" dirty="0">
                <a:latin typeface="Consolas" panose="020B0609020204030204" pitchFamily="49" charset="0"/>
                <a:cs typeface="+mn-ea"/>
                <a:sym typeface="+mn-lt"/>
              </a:rPr>
              <a:t> begin  </a:t>
            </a:r>
            <a:r>
              <a:rPr lang="nl-NL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T2</a:t>
            </a:r>
            <a:endParaRPr lang="nl-NL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A = A - 20</a:t>
            </a: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B = B + 20</a:t>
            </a:r>
          </a:p>
          <a:p>
            <a:r>
              <a:rPr lang="fr-FR" altLang="zh-CN" sz="1400" dirty="0">
                <a:latin typeface="Consolas" panose="020B0609020204030204" pitchFamily="49" charset="0"/>
                <a:cs typeface="+mn-ea"/>
                <a:sym typeface="+mn-lt"/>
              </a:rPr>
              <a:t>"commit </a:t>
            </a:r>
            <a:r>
              <a:rPr lang="en-US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A=80; B=70</a:t>
            </a:r>
            <a:endParaRPr lang="fr-FR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nl-NL" altLang="zh-CN" sz="1400" dirty="0">
                <a:latin typeface="Consolas" panose="020B0609020204030204" pitchFamily="49" charset="0"/>
                <a:cs typeface="+mn-ea"/>
                <a:sym typeface="+mn-lt"/>
              </a:rPr>
              <a:t> begin  </a:t>
            </a:r>
            <a:r>
              <a:rPr lang="nl-NL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T3</a:t>
            </a:r>
            <a:endParaRPr lang="nl-NL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A = A + 30 </a:t>
            </a:r>
            <a:r>
              <a:rPr lang="en-US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A=110</a:t>
            </a:r>
            <a:endParaRPr lang="en-US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--CRASH--</a:t>
            </a:r>
          </a:p>
        </p:txBody>
      </p:sp>
    </p:spTree>
    <p:extLst>
      <p:ext uri="{BB962C8B-B14F-4D97-AF65-F5344CB8AC3E}">
        <p14:creationId xmlns:p14="http://schemas.microsoft.com/office/powerpoint/2010/main" val="15219354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Five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Operations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Involved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Begin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Write variable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Read variable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Commit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Abort</a:t>
            </a:r>
          </a:p>
          <a:p>
            <a:pPr>
              <a:lnSpc>
                <a:spcPct val="100000"/>
              </a:lnSpc>
            </a:pPr>
            <a:endParaRPr 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25613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Five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Operations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Involved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1. begin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: allocate a new transaction ID</a:t>
            </a:r>
          </a:p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2. write variable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: append an entry to the log</a:t>
            </a:r>
          </a:p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3. read variable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: scan the log looking for last committed value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As an aside: how to see your own updates?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Read uncommitted values from your own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TID</a:t>
            </a:r>
            <a:endParaRPr 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13605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1356"/>
            <a:ext cx="8229600" cy="3960440"/>
          </a:xfrm>
        </p:spPr>
        <p:txBody>
          <a:bodyPr>
            <a:noAutofit/>
          </a:bodyPr>
          <a:lstStyle/>
          <a:p>
            <a:pPr marL="0" indent="0">
              <a:spcBef>
                <a:spcPts val="268"/>
              </a:spcBef>
              <a:buNone/>
            </a:pP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read(log, </a:t>
            </a:r>
            <a:r>
              <a:rPr lang="en-US" sz="1600" b="1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 </a:t>
            </a:r>
            <a:endParaRPr lang="zh-CN" altLang="en-US" sz="1600" b="1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commits = {} </a:t>
            </a: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scan backwards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for record r in log[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len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(log) - 1] .. log[0]: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keep track of commits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r.type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commit: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commits.add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find </a:t>
            </a:r>
            <a:r>
              <a:rPr lang="en-US" sz="1600" i="1" dirty="0" err="1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var's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last committed value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r.type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update and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in commits and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r.var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: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return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r.new_value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835696" y="12119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TID |  T1   |  T1  |   T1   |  T2   |  T2  |   T2   |   T3  |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endParaRPr lang="en-US" sz="1600" dirty="0">
              <a:solidFill>
                <a:schemeClr val="accent2"/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64810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1356"/>
            <a:ext cx="8229600" cy="3960440"/>
          </a:xfrm>
        </p:spPr>
        <p:txBody>
          <a:bodyPr>
            <a:noAutofit/>
          </a:bodyPr>
          <a:lstStyle/>
          <a:p>
            <a:pPr marL="0" indent="0">
              <a:spcBef>
                <a:spcPts val="268"/>
              </a:spcBef>
              <a:buNone/>
            </a:pP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read(log, </a:t>
            </a:r>
            <a:r>
              <a:rPr lang="en-US" sz="1600" b="1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 </a:t>
            </a:r>
            <a:endParaRPr lang="zh-CN" altLang="en-US" sz="1600" b="1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commits = {} </a:t>
            </a: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scan backwards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for record r in log[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len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(log) - 1] .. log[0]: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keep track of commits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r.type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commit: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commits.add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find </a:t>
            </a:r>
            <a:r>
              <a:rPr lang="en-US" sz="1600" i="1" dirty="0" err="1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var's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last committed value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r.type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update and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（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in commits</a:t>
            </a: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altLang="zh-CN" sz="1600" b="1" dirty="0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or</a:t>
            </a:r>
            <a:r>
              <a:rPr lang="zh-CN" altLang="en-US" sz="1600" b="1" dirty="0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altLang="zh-CN" sz="1600" b="1" dirty="0" err="1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altLang="zh-CN" sz="1600" b="1" dirty="0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</a:t>
            </a:r>
            <a:r>
              <a:rPr lang="en-US" altLang="zh-CN" sz="1600" b="1" dirty="0" err="1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current_tid</a:t>
            </a:r>
            <a:r>
              <a:rPr lang="en-US" altLang="zh-CN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and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r.var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: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return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r.new_value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835696" y="12119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TID |  T1   |  T1  |   T1   |  T2   |  T2  |   T2   |   T3  |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endParaRPr lang="en-US" sz="1600" dirty="0">
              <a:solidFill>
                <a:schemeClr val="accent2"/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50977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Five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Operations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Involved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4. Commit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: write a commit record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Expectedly, writing a commit record is the "commit point" for action, because of the way read works (looks for commit record)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However, writing log records better be all-or-nothing</a:t>
            </a:r>
          </a:p>
          <a:p>
            <a:pPr lvl="2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One approach, from last time: make each record fit within one sector</a:t>
            </a:r>
          </a:p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5. Abort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: Do nothing or write a record?</a:t>
            </a:r>
          </a:p>
          <a:p>
            <a:pPr lvl="2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C</a:t>
            </a: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ould write an abort record, but not strictly needed</a:t>
            </a:r>
          </a:p>
          <a:p>
            <a:r>
              <a:rPr lang="en-US" sz="24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Recover from a crash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: do nothing</a:t>
            </a:r>
          </a:p>
        </p:txBody>
      </p:sp>
    </p:spTree>
    <p:extLst>
      <p:ext uri="{BB962C8B-B14F-4D97-AF65-F5344CB8AC3E}">
        <p14:creationId xmlns:p14="http://schemas.microsoft.com/office/powerpoint/2010/main" val="33815383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Performance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Problem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of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Log-only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Approach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Write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performance is probably good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equential writes, instead of random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Need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write to disk </a:t>
            </a:r>
            <a:r>
              <a:rPr lang="en-US" sz="2000" i="1" dirty="0">
                <a:latin typeface="+mn-lt"/>
                <a:ea typeface="+mn-ea"/>
                <a:cs typeface="+mn-ea"/>
                <a:sym typeface="+mn-lt"/>
              </a:rPr>
              <a:t>twice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 instead of </a:t>
            </a:r>
            <a:r>
              <a:rPr lang="en-US" sz="2000" i="1" dirty="0">
                <a:latin typeface="+mn-lt"/>
                <a:ea typeface="+mn-ea"/>
                <a:cs typeface="+mn-ea"/>
                <a:sym typeface="+mn-lt"/>
              </a:rPr>
              <a:t>once</a:t>
            </a:r>
            <a:r>
              <a:rPr lang="zh-CN" altLang="en-US" sz="2000" i="1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(old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and</a:t>
            </a:r>
            <a:r>
              <a:rPr lang="zh-CN" alt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new)</a:t>
            </a:r>
            <a:endParaRPr lang="en-US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Read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4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performance is terrible</a:t>
            </a:r>
            <a:r>
              <a:rPr lang="en-US" sz="24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!</a:t>
            </a:r>
            <a:endParaRPr lang="zh-CN" altLang="en-US" sz="2400" dirty="0">
              <a:solidFill>
                <a:schemeClr val="accent2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S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can the log for every read!</a:t>
            </a:r>
          </a:p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R</a:t>
            </a:r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ecovery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is instantaneous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N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othing to do</a:t>
            </a:r>
          </a:p>
          <a:p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32761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Performance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5312"/>
            <a:ext cx="8229600" cy="399644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Keep both a log and </a:t>
            </a:r>
            <a:r>
              <a:rPr lang="en-US" sz="24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cell storage</a:t>
            </a:r>
            <a:endParaRPr lang="en-US" sz="2400" dirty="0">
              <a:solidFill>
                <a:srgbClr val="0096FF"/>
              </a:solidFill>
              <a:latin typeface="+mn-lt"/>
              <a:ea typeface="+mn-ea"/>
              <a:cs typeface="+mn-ea"/>
              <a:sym typeface="+mn-lt"/>
            </a:endParaRPr>
          </a:p>
          <a:p>
            <a:pPr lvl="1">
              <a:lnSpc>
                <a:spcPct val="110000"/>
              </a:lnSpc>
            </a:pP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Log as before: authoritative, provides all-or-nothing atomicity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Cell storage: provides fast reads, but </a:t>
            </a:r>
            <a:r>
              <a:rPr lang="en-US" sz="2000" i="1" dirty="0">
                <a:latin typeface="+mn-lt"/>
                <a:ea typeface="+mn-ea"/>
                <a:cs typeface="+mn-ea"/>
                <a:sym typeface="+mn-lt"/>
              </a:rPr>
              <a:t>cannot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 provide all-or-nothing</a:t>
            </a:r>
          </a:p>
          <a:p>
            <a:pPr lvl="1">
              <a:lnSpc>
                <a:spcPct val="110000"/>
              </a:lnSpc>
            </a:pP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Both are stored on disk</a:t>
            </a:r>
            <a:endParaRPr lang="en-US" sz="2000" dirty="0"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Terminology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en-US" sz="20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log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" an update when it's written to the </a:t>
            </a:r>
            <a:r>
              <a:rPr lang="en-US" sz="20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log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"</a:t>
            </a:r>
            <a:r>
              <a:rPr lang="en-US" sz="20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install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" an update when it's written to </a:t>
            </a:r>
            <a:r>
              <a:rPr lang="en-US" sz="20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cell storage</a:t>
            </a:r>
          </a:p>
        </p:txBody>
      </p:sp>
    </p:spTree>
    <p:extLst>
      <p:ext uri="{BB962C8B-B14F-4D97-AF65-F5344CB8AC3E}">
        <p14:creationId xmlns:p14="http://schemas.microsoft.com/office/powerpoint/2010/main" val="41661112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Cell Storage (Home) + Log Storage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561356"/>
            <a:ext cx="736890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0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Read / write with Cell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Two questions we have to answer now:</a:t>
            </a:r>
          </a:p>
          <a:p>
            <a:pPr marL="91440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How to update both the log and cell storage when an update happens?</a:t>
            </a:r>
          </a:p>
          <a:p>
            <a:pPr marL="91440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How to recover cell storage from the authoritative log after crash?</a:t>
            </a:r>
          </a:p>
          <a:p>
            <a:pPr>
              <a:lnSpc>
                <a:spcPct val="110000"/>
              </a:lnSpc>
            </a:pP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42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1325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816"/>
            <a:ext cx="8229600" cy="952500"/>
          </a:xfr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Read / write with Cell Storage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61556"/>
            <a:ext cx="8229600" cy="2031612"/>
          </a:xfrm>
        </p:spPr>
        <p:txBody>
          <a:bodyPr>
            <a:noAutofit/>
          </a:bodyPr>
          <a:lstStyle/>
          <a:p>
            <a:pPr marL="0" indent="0">
              <a:spcBef>
                <a:spcPts val="168"/>
              </a:spcBef>
              <a:buNone/>
            </a:pP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 return 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cell_read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spcBef>
                <a:spcPts val="168"/>
              </a:spcBef>
              <a:buNone/>
            </a:pPr>
            <a:endParaRPr lang="en-US" sz="16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168"/>
              </a:spcBef>
              <a:buNone/>
            </a:pP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value):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nl-NL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nl-NL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log.append</a:t>
            </a:r>
            <a:r>
              <a:rPr lang="nl-NL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nl-NL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cur_tid</a:t>
            </a:r>
            <a:r>
              <a:rPr lang="nl-NL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update,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read(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), value)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cell_write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value)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43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TID |  T1   |  T1  |   T1   |  T2   |  T2  |   T2   |   T3  |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Cell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Storage</a:t>
            </a:r>
            <a:endParaRPr lang="zh-CN" altLang="en-US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A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110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70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98050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Order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Ordering of logging and installing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The two together do not have all-or-nothing atomicity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Can crash in-between, so just one of the two might have taken place</a:t>
            </a:r>
          </a:p>
          <a:p>
            <a:pPr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What happens if we install first and then log?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If we crash, no idea what happened to cell storage, or how to fix it</a:t>
            </a:r>
          </a:p>
          <a:p>
            <a:pPr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The rule for logging is the "</a:t>
            </a:r>
            <a:r>
              <a:rPr lang="en-US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Write-ahead-log protocol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" (</a:t>
            </a:r>
            <a:r>
              <a:rPr lang="en-US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WAL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)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Log the update before installing it</a:t>
            </a:r>
          </a:p>
          <a:p>
            <a:pPr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If we crash, log is authoritative and intact, can repair cell storage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Can think of it as not being the only copy, once it's in the log</a:t>
            </a:r>
          </a:p>
        </p:txBody>
      </p:sp>
    </p:spTree>
    <p:extLst>
      <p:ext uri="{BB962C8B-B14F-4D97-AF65-F5344CB8AC3E}">
        <p14:creationId xmlns:p14="http://schemas.microsoft.com/office/powerpoint/2010/main" val="11586384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Recovering Cell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What happens if we log an update, install it, but then abort/crash?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Need to undo that installed update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Plan: scan log, determine what actions aborted ("losers"), undo them</a:t>
            </a:r>
          </a:p>
          <a:p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Why do we have to scan backwards?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Need to undo newest to oldest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Also need to find outcome of action before we decide whether to undo</a:t>
            </a:r>
          </a:p>
        </p:txBody>
      </p:sp>
    </p:spTree>
    <p:extLst>
      <p:ext uri="{BB962C8B-B14F-4D97-AF65-F5344CB8AC3E}">
        <p14:creationId xmlns:p14="http://schemas.microsoft.com/office/powerpoint/2010/main" val="1235618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3204"/>
            <a:ext cx="8229600" cy="952500"/>
          </a:xfr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Recovery with Cell Storage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46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457200" y="3418176"/>
            <a:ext cx="8229600" cy="2031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(log):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 = {}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for record r in log[len(log)-1] .. log[0]: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commit: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commits.add(r.tid)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update and r.tid not in commits: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cell_write(r.var, r.old_val)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0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236296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43608" y="4369668"/>
            <a:ext cx="2808312" cy="288032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3608" y="4945732"/>
            <a:ext cx="6192688" cy="302493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259632" y="5305772"/>
            <a:ext cx="3960440" cy="230485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485466" y="2632184"/>
            <a:ext cx="183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commits = {} </a:t>
            </a:r>
          </a:p>
        </p:txBody>
      </p:sp>
    </p:spTree>
    <p:extLst>
      <p:ext uri="{BB962C8B-B14F-4D97-AF65-F5344CB8AC3E}">
        <p14:creationId xmlns:p14="http://schemas.microsoft.com/office/powerpoint/2010/main" val="40715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2" grpId="1" animBg="1"/>
      <p:bldP spid="33" grpId="0" animBg="1"/>
      <p:bldP spid="33" grpId="1" animBg="1"/>
      <p:bldP spid="3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3204"/>
            <a:ext cx="8229600" cy="952500"/>
          </a:xfr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Recovery with Cell Storage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47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457200" y="3418176"/>
            <a:ext cx="8229600" cy="2031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(log):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 = {}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for record r in log[len(log)-1] .. log[0]: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commit: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commits.add(r.tid)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update and r.tid not in commits: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cell_write(r.var, r.old_val)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80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5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236296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259632" y="5305772"/>
            <a:ext cx="3960440" cy="230485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136868" y="2728872"/>
            <a:ext cx="1003083" cy="245001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300192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43608" y="4395794"/>
            <a:ext cx="2880320" cy="261906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259632" y="4696889"/>
            <a:ext cx="2880320" cy="261906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85466" y="2632184"/>
            <a:ext cx="183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commits = {} </a:t>
            </a:r>
          </a:p>
        </p:txBody>
      </p:sp>
    </p:spTree>
    <p:extLst>
      <p:ext uri="{BB962C8B-B14F-4D97-AF65-F5344CB8AC3E}">
        <p14:creationId xmlns:p14="http://schemas.microsoft.com/office/powerpoint/2010/main" val="397882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8" grpId="1" animBg="1"/>
      <p:bldP spid="39" grpId="0" animBg="1"/>
      <p:bldP spid="40" grpId="0" animBg="1"/>
      <p:bldP spid="40" grpId="1" animBg="1"/>
      <p:bldP spid="4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48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Recovery with Cell Storage</a:t>
            </a:r>
            <a:endParaRPr lang="zh-CN" altLang="en-US" dirty="0"/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457200" y="3418176"/>
            <a:ext cx="8229600" cy="2031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(log):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 = {}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for record r in log[len(log)-1] .. log[0]: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commit: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commits.add(r.tid)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update and r.tid not in commits: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cell_write(r.var, r.old_val)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80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70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300192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259632" y="4696889"/>
            <a:ext cx="2880320" cy="261906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232191" y="2632184"/>
            <a:ext cx="2084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commits = {</a:t>
            </a:r>
            <a:r>
              <a:rPr lang="en-US" altLang="zh-CN" b="1" dirty="0">
                <a:solidFill>
                  <a:srgbClr val="F79646"/>
                </a:solidFill>
                <a:latin typeface="Consolas"/>
                <a:ea typeface="宋体" panose="02010600030101010101" pitchFamily="2" charset="-122"/>
                <a:cs typeface="Consolas"/>
              </a:rPr>
              <a:t>T2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} </a:t>
            </a:r>
          </a:p>
        </p:txBody>
      </p:sp>
      <p:sp>
        <p:nvSpPr>
          <p:cNvPr id="74" name="矩形 73"/>
          <p:cNvSpPr/>
          <p:nvPr/>
        </p:nvSpPr>
        <p:spPr>
          <a:xfrm>
            <a:off x="6308900" y="2671325"/>
            <a:ext cx="1791491" cy="302548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043608" y="4945732"/>
            <a:ext cx="6192688" cy="302493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403277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043608" y="4369668"/>
            <a:ext cx="2808312" cy="288032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572000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3635896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84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2" grpId="1" animBg="1"/>
      <p:bldP spid="74" grpId="0" animBg="1"/>
      <p:bldP spid="74" grpId="1" animBg="1"/>
      <p:bldP spid="75" grpId="0" animBg="1"/>
      <p:bldP spid="75" grpId="1" animBg="1"/>
      <p:bldP spid="75" grpId="2" animBg="1"/>
      <p:bldP spid="75" grpId="3" animBg="1"/>
      <p:bldP spid="75" grpId="4" animBg="1"/>
      <p:bldP spid="75" grpId="5" animBg="1"/>
      <p:bldP spid="76" grpId="0" animBg="1"/>
      <p:bldP spid="76" grpId="1" animBg="1"/>
      <p:bldP spid="77" grpId="0" animBg="1"/>
      <p:bldP spid="77" grpId="1" animBg="1"/>
      <p:bldP spid="77" grpId="2" animBg="1"/>
      <p:bldP spid="77" grpId="3" animBg="1"/>
      <p:bldP spid="77" grpId="4" animBg="1"/>
      <p:bldP spid="77" grpId="5" animBg="1"/>
      <p:bldP spid="78" grpId="0" animBg="1"/>
      <p:bldP spid="78" grpId="1" animBg="1"/>
      <p:bldP spid="7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3632"/>
            <a:ext cx="8229600" cy="952500"/>
          </a:xfr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Recovery with Cell Storage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49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457200" y="3418176"/>
            <a:ext cx="8229600" cy="2031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(log):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 = {}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for record r in log[len(log)-1] .. log[0]: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commit: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commits.add(r.tid)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update and r.tid not in commits: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cell_write(r.var, r.old_val)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80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2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59632" y="4696889"/>
            <a:ext cx="2880320" cy="261906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725642" y="2632184"/>
            <a:ext cx="2590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commits = {</a:t>
            </a:r>
            <a:r>
              <a:rPr lang="en-US" altLang="zh-CN" b="1" dirty="0">
                <a:solidFill>
                  <a:srgbClr val="F79646"/>
                </a:solidFill>
                <a:latin typeface="Consolas"/>
                <a:ea typeface="宋体" panose="02010600030101010101" pitchFamily="2" charset="-122"/>
                <a:cs typeface="Consolas"/>
              </a:rPr>
              <a:t>T2,</a:t>
            </a:r>
            <a:r>
              <a:rPr lang="zh-CN" altLang="en-US" b="1" dirty="0">
                <a:solidFill>
                  <a:srgbClr val="F79646"/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b="1" dirty="0">
                <a:solidFill>
                  <a:srgbClr val="4F81BD"/>
                </a:solidFill>
                <a:latin typeface="Consolas"/>
                <a:ea typeface="宋体" panose="02010600030101010101" pitchFamily="2" charset="-122"/>
                <a:cs typeface="Consolas"/>
              </a:rPr>
              <a:t>T1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} </a:t>
            </a:r>
          </a:p>
        </p:txBody>
      </p:sp>
      <p:sp>
        <p:nvSpPr>
          <p:cNvPr id="45" name="矩形 44"/>
          <p:cNvSpPr/>
          <p:nvPr/>
        </p:nvSpPr>
        <p:spPr>
          <a:xfrm>
            <a:off x="5767207" y="2663375"/>
            <a:ext cx="2374749" cy="310431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635896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43608" y="4945732"/>
            <a:ext cx="6192688" cy="302493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744090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43608" y="4369668"/>
            <a:ext cx="2808312" cy="288032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907704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478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 autoUpdateAnimBg="0"/>
      <p:bldP spid="46" grpId="0" animBg="1"/>
      <p:bldP spid="47" grpId="0" animBg="1"/>
      <p:bldP spid="47" grpId="1" animBg="1"/>
      <p:bldP spid="47" grpId="2" animBg="1"/>
      <p:bldP spid="47" grpId="3" animBg="1"/>
      <p:bldP spid="47" grpId="4" animBg="1"/>
      <p:bldP spid="47" grpId="5" animBg="1"/>
      <p:bldP spid="48" grpId="0" animBg="1"/>
      <p:bldP spid="48" grpId="1" animBg="1"/>
      <p:bldP spid="49" grpId="0" animBg="1"/>
      <p:bldP spid="49" grpId="1" animBg="1"/>
      <p:bldP spid="49" grpId="2" animBg="1"/>
      <p:bldP spid="49" grpId="3" animBg="1"/>
      <p:bldP spid="5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Performance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Writes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might still be OK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but we do write twice: log &amp; install</a:t>
            </a:r>
          </a:p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Reads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are fast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just look up in cell storage</a:t>
            </a:r>
          </a:p>
          <a:p>
            <a:r>
              <a:rPr lang="en-US" sz="2400" b="1" dirty="0">
                <a:latin typeface="+mn-lt"/>
                <a:ea typeface="+mn-ea"/>
                <a:cs typeface="+mn-ea"/>
                <a:sym typeface="+mn-lt"/>
              </a:rPr>
              <a:t>Recovery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requires scanning the entire log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Remaining performance problems: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We have to write to disk twice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Scanning the log will take longer and longer, as the log grows</a:t>
            </a:r>
          </a:p>
        </p:txBody>
      </p:sp>
    </p:spTree>
    <p:extLst>
      <p:ext uri="{BB962C8B-B14F-4D97-AF65-F5344CB8AC3E}">
        <p14:creationId xmlns:p14="http://schemas.microsoft.com/office/powerpoint/2010/main" val="39900404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Optimization 1: Improve Writes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6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Storing installing in a (volatile) cache, e.g., memory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Writes can now be fast: just one write, instead of two</a:t>
            </a:r>
          </a:p>
          <a:p>
            <a:pPr lvl="1"/>
            <a:r>
              <a:rPr lang="en-US" sz="2200" dirty="0">
                <a:latin typeface="+mn-lt"/>
                <a:ea typeface="+mn-ea"/>
                <a:cs typeface="+mn-ea"/>
                <a:sym typeface="+mn-lt"/>
              </a:rPr>
              <a:t>Hope that variable is modified several times in cache before flush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Reads can also be benefited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Reads go through the cache, since cache may contain more up-to-date values</a:t>
            </a:r>
          </a:p>
        </p:txBody>
      </p:sp>
    </p:spTree>
    <p:extLst>
      <p:ext uri="{BB962C8B-B14F-4D97-AF65-F5344CB8AC3E}">
        <p14:creationId xmlns:p14="http://schemas.microsoft.com/office/powerpoint/2010/main" val="14325744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190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816"/>
            <a:ext cx="8229600" cy="952500"/>
          </a:xfrm>
        </p:spPr>
        <p:txBody>
          <a:bodyPr>
            <a:normAutofit/>
          </a:bodyPr>
          <a:lstStyle/>
          <a:p>
            <a:r>
              <a:rPr lang="en-US" altLang="zh-CN" dirty="0">
                <a:cs typeface="+mn-ea"/>
                <a:sym typeface="+mn-lt"/>
              </a:rPr>
              <a:t>Read &amp; Write with Cache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52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57200" y="3103372"/>
            <a:ext cx="8229600" cy="25624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read(var):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if var in cache: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return cache[var]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else: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may evict others from cache to cell storage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cache[var] = cell_read(var)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return cache[var]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write(var, value):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log.append(current_tid, update, var, read(var), value)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cache[var] = value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28889" y="2488168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31840" y="2539619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355976" y="2539619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9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26355" y="2458319"/>
            <a:ext cx="817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Cache</a:t>
            </a:r>
          </a:p>
        </p:txBody>
      </p:sp>
      <p:sp>
        <p:nvSpPr>
          <p:cNvPr id="31" name="矩形 30"/>
          <p:cNvSpPr/>
          <p:nvPr/>
        </p:nvSpPr>
        <p:spPr>
          <a:xfrm>
            <a:off x="6513348" y="2539619"/>
            <a:ext cx="89142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548786" y="2539619"/>
            <a:ext cx="69562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5" name="直接连接符 34">
            <a:extLst>
              <a:ext uri="{FF2B5EF4-FFF2-40B4-BE49-F238E27FC236}">
                <a16:creationId xmlns:a16="http://schemas.microsoft.com/office/drawing/2014/main" id="{23A345FC-5CC7-BD4A-9016-0ED725781CC1}"/>
              </a:ext>
            </a:extLst>
          </p:cNvPr>
          <p:cNvCxnSpPr/>
          <p:nvPr/>
        </p:nvCxnSpPr>
        <p:spPr>
          <a:xfrm>
            <a:off x="5724128" y="2929508"/>
            <a:ext cx="2592288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下箭头 2">
            <a:extLst>
              <a:ext uri="{FF2B5EF4-FFF2-40B4-BE49-F238E27FC236}">
                <a16:creationId xmlns:a16="http://schemas.microsoft.com/office/drawing/2014/main" id="{D2B19667-E9B4-AA4A-B5B2-AA0727238AB4}"/>
              </a:ext>
            </a:extLst>
          </p:cNvPr>
          <p:cNvSpPr/>
          <p:nvPr/>
        </p:nvSpPr>
        <p:spPr>
          <a:xfrm rot="10800000">
            <a:off x="6732240" y="3001516"/>
            <a:ext cx="360040" cy="36004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791854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Problem Brought by Cache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6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+mn-lt"/>
                <a:ea typeface="+mn-ea"/>
                <a:cs typeface="+mn-ea"/>
                <a:sym typeface="+mn-lt"/>
              </a:rPr>
              <a:t>Atomicity problem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: cell storage (on disk) may be </a:t>
            </a:r>
            <a:r>
              <a:rPr lang="en-US" sz="20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out-of-date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Is it possible to have changes that should be in cell storage, but are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not</a:t>
            </a: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?</a:t>
            </a:r>
          </a:p>
          <a:p>
            <a:pPr lvl="2"/>
            <a:r>
              <a:rPr lang="en-US" sz="16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Yes</a:t>
            </a: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: might not have flushed the latest commits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Is it possible to have changes that should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n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o</a:t>
            </a: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t be in cell storage, but are?</a:t>
            </a:r>
          </a:p>
          <a:p>
            <a:pPr lvl="2"/>
            <a:r>
              <a:rPr lang="en-US" sz="16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Yes</a:t>
            </a: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: flushed some changes that then aborted (same as before)</a:t>
            </a:r>
          </a:p>
          <a:p>
            <a:r>
              <a:rPr lang="en-US" sz="2000" b="1" dirty="0">
                <a:latin typeface="+mn-lt"/>
                <a:ea typeface="+mn-ea"/>
                <a:cs typeface="+mn-ea"/>
                <a:sym typeface="+mn-lt"/>
              </a:rPr>
              <a:t>Solution: 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change the recover procedure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Need a </a:t>
            </a:r>
            <a:r>
              <a:rPr lang="en-US" sz="18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redo</a:t>
            </a: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 phase in addition to an </a:t>
            </a:r>
            <a:r>
              <a:rPr lang="en-US" sz="18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undo</a:t>
            </a: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 phase in recovery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Do</a:t>
            </a:r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no</a:t>
            </a: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t treat actions with an abort record as "done"</a:t>
            </a:r>
          </a:p>
          <a:p>
            <a:pPr lvl="2"/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There might be leftover changes from them in cell storage</a:t>
            </a:r>
          </a:p>
        </p:txBody>
      </p:sp>
    </p:spTree>
    <p:extLst>
      <p:ext uri="{BB962C8B-B14F-4D97-AF65-F5344CB8AC3E}">
        <p14:creationId xmlns:p14="http://schemas.microsoft.com/office/powerpoint/2010/main" val="13792008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190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816"/>
            <a:ext cx="8229600" cy="952500"/>
          </a:xfrm>
        </p:spPr>
        <p:txBody>
          <a:bodyPr/>
          <a:lstStyle/>
          <a:p>
            <a:r>
              <a:rPr lang="en-US" altLang="zh-CN" dirty="0">
                <a:cs typeface="+mn-ea"/>
                <a:sym typeface="+mn-lt"/>
              </a:rPr>
              <a:t>Recover with Cache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54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57200" y="3103372"/>
            <a:ext cx="8229600" cy="2468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recover(log):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commits = {}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for record r in log[len(log)-1] .. log[0]: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if r.type == commit: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commits.add(r.tid)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if r.type == update and r.tid not in commits: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cell_write(r.var, r.old_val)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for record r in log[0] .. log[len(log)-1]: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if r.type == update and r.tid in commits: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cell_write(r.var, r.new_value)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redo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28889" y="2488168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31840" y="2539619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355976" y="2539619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9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26355" y="2458319"/>
            <a:ext cx="817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Cache</a:t>
            </a:r>
          </a:p>
        </p:txBody>
      </p:sp>
      <p:sp>
        <p:nvSpPr>
          <p:cNvPr id="31" name="矩形 30"/>
          <p:cNvSpPr/>
          <p:nvPr/>
        </p:nvSpPr>
        <p:spPr>
          <a:xfrm>
            <a:off x="6513348" y="2539619"/>
            <a:ext cx="89142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548786" y="2539619"/>
            <a:ext cx="69562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3445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Optimization 2: Truncate the Log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3771636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Current log grows without bound: not practical</a:t>
            </a:r>
          </a:p>
          <a:p>
            <a:pPr lvl="1">
              <a:lnSpc>
                <a:spcPct val="130000"/>
              </a:lnSpc>
            </a:pP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What part of the log can be discarded?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Must know the outcome of every action in that part of log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Cell storage must reflect all of those log records (commits, aborts).</a:t>
            </a:r>
          </a:p>
          <a:p>
            <a:pPr lvl="1">
              <a:lnSpc>
                <a:spcPct val="130000"/>
              </a:lnSpc>
            </a:pP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Truncating mechanism (assuming no pending actions):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Flush all cached updates to cell storage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Write a </a:t>
            </a:r>
            <a:r>
              <a:rPr lang="en-US" sz="16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checkpoint</a:t>
            </a: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 record, to save our place in the log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Truncate log prior to checkpoint record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latin typeface="+mn-lt"/>
                <a:ea typeface="+mn-ea"/>
                <a:cs typeface="+mn-ea"/>
                <a:sym typeface="+mn-lt"/>
              </a:rPr>
              <a:t>(Often log implemented as a series of files, so can delete old log files)</a:t>
            </a:r>
          </a:p>
          <a:p>
            <a:pPr lvl="1">
              <a:lnSpc>
                <a:spcPct val="130000"/>
              </a:lnSpc>
            </a:pPr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With pending actions, delete before checkpoint &amp; earliest undecided record</a:t>
            </a:r>
          </a:p>
          <a:p>
            <a:pPr>
              <a:lnSpc>
                <a:spcPct val="130000"/>
              </a:lnSpc>
            </a:pPr>
            <a:endParaRPr 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262452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Checkpointing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Doing the following: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1. Stop accepting new transactions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2. Wait until all current transactions commit or abort and have written the </a:t>
            </a:r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COMMIT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or </a:t>
            </a:r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ABORT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to the log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3. Flush the log to disk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4. Write a log record </a:t>
            </a:r>
            <a:r>
              <a:rPr lang="en-US" altLang="zh-CN" sz="2000" b="1" dirty="0">
                <a:latin typeface="+mn-lt"/>
                <a:ea typeface="+mn-ea"/>
                <a:cs typeface="+mn-ea"/>
                <a:sym typeface="+mn-lt"/>
              </a:rPr>
              <a:t>&lt;CKPT&gt; 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and flush the log again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5. Resume accepting transactions</a:t>
            </a:r>
          </a:p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No need to look in the log file prior to the last checkpoint</a:t>
            </a:r>
            <a:endParaRPr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84109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Non-quiescent Checkpointing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The problem with </a:t>
            </a:r>
            <a:r>
              <a:rPr lang="en-US" altLang="zh-CN" sz="2000" dirty="0" err="1">
                <a:latin typeface="+mn-lt"/>
                <a:ea typeface="+mn-ea"/>
                <a:cs typeface="+mn-ea"/>
                <a:sym typeface="+mn-lt"/>
              </a:rPr>
              <a:t>checkpointing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: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Need to </a:t>
            </a:r>
            <a:r>
              <a:rPr lang="en-US" altLang="zh-CN" sz="1800" b="1" dirty="0">
                <a:latin typeface="+mn-lt"/>
                <a:ea typeface="+mn-ea"/>
                <a:cs typeface="+mn-ea"/>
                <a:sym typeface="+mn-lt"/>
              </a:rPr>
              <a:t>stop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the system until all current operations have committed or aborted</a:t>
            </a:r>
            <a:endParaRPr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altLang="zh-CN" sz="20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Non-quiescent </a:t>
            </a:r>
            <a:r>
              <a:rPr lang="en-US" altLang="zh-CN" sz="2000" dirty="0" err="1">
                <a:latin typeface="+mn-lt"/>
                <a:ea typeface="+mn-ea"/>
                <a:cs typeface="+mn-ea"/>
                <a:sym typeface="+mn-lt"/>
              </a:rPr>
              <a:t>checkpointing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: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1. Write a record </a:t>
            </a:r>
            <a:r>
              <a:rPr lang="en-US" altLang="zh-CN" sz="18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&lt;START CKPT(T1…</a:t>
            </a:r>
            <a:r>
              <a:rPr lang="en-US" altLang="zh-CN" sz="1800" dirty="0" err="1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Tk</a:t>
            </a:r>
            <a:r>
              <a:rPr lang="en-US" altLang="zh-CN" sz="18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)&gt;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and flush log (T1,…</a:t>
            </a:r>
            <a:r>
              <a:rPr lang="en-US" altLang="zh-CN" sz="1800" dirty="0" err="1">
                <a:latin typeface="+mn-lt"/>
                <a:ea typeface="+mn-ea"/>
                <a:cs typeface="+mn-ea"/>
                <a:sym typeface="+mn-lt"/>
              </a:rPr>
              <a:t>Tk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are the active transactions)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2. Wait until all of T1, … </a:t>
            </a:r>
            <a:r>
              <a:rPr lang="en-US" altLang="zh-CN" sz="1800" dirty="0" err="1">
                <a:latin typeface="+mn-lt"/>
                <a:ea typeface="+mn-ea"/>
                <a:cs typeface="+mn-ea"/>
                <a:sym typeface="+mn-lt"/>
              </a:rPr>
              <a:t>Tk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commit or abort, but allow new transactions to start</a:t>
            </a:r>
          </a:p>
          <a:p>
            <a:pPr lvl="1"/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3. When all of T1,…</a:t>
            </a:r>
            <a:r>
              <a:rPr lang="en-US" altLang="zh-CN" sz="1800" dirty="0" err="1">
                <a:latin typeface="+mn-lt"/>
                <a:ea typeface="+mn-ea"/>
                <a:cs typeface="+mn-ea"/>
                <a:sym typeface="+mn-lt"/>
              </a:rPr>
              <a:t>Tk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have written </a:t>
            </a:r>
            <a:r>
              <a:rPr lang="en-US" altLang="zh-CN" sz="18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COMMIT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or </a:t>
            </a:r>
            <a:r>
              <a:rPr lang="en-US" altLang="zh-CN" sz="1800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ABORT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, then write </a:t>
            </a:r>
            <a:r>
              <a:rPr lang="en-US" altLang="zh-CN" sz="18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&lt;END CKPT&gt;</a:t>
            </a:r>
            <a:r>
              <a:rPr lang="en-US" altLang="zh-CN" sz="1800" dirty="0">
                <a:latin typeface="+mn-lt"/>
                <a:ea typeface="+mn-ea"/>
                <a:cs typeface="+mn-ea"/>
                <a:sym typeface="+mn-lt"/>
              </a:rPr>
              <a:t> to the log</a:t>
            </a:r>
          </a:p>
          <a:p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03231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Non-quiescent </a:t>
            </a:r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Checkpointing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If crash, then look backwards for the first </a:t>
            </a:r>
            <a:r>
              <a:rPr lang="en-US" altLang="zh-CN" sz="24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&lt;START CKPT(T1…</a:t>
            </a:r>
            <a:r>
              <a:rPr lang="en-US" altLang="zh-CN" sz="2400" dirty="0" err="1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Tk</a:t>
            </a:r>
            <a:r>
              <a:rPr lang="en-US" altLang="zh-CN" sz="24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)&gt;</a:t>
            </a:r>
            <a:r>
              <a:rPr lang="en-US" altLang="zh-CN" sz="2400" dirty="0">
                <a:latin typeface="+mn-lt"/>
                <a:ea typeface="+mn-ea"/>
                <a:cs typeface="+mn-ea"/>
                <a:sym typeface="+mn-lt"/>
              </a:rPr>
              <a:t> or </a:t>
            </a:r>
            <a:r>
              <a:rPr lang="en-US" altLang="zh-CN" sz="24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&lt;END CKPT&gt;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If see an 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&lt;END CKPT&gt;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, only have to consider after this</a:t>
            </a:r>
          </a:p>
          <a:p>
            <a:pPr lvl="1"/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If see a 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&lt;START CKPT(T1…</a:t>
            </a:r>
            <a:r>
              <a:rPr lang="en-US" altLang="zh-CN" sz="2000" dirty="0" err="1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Tk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)&gt;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but no </a:t>
            </a:r>
            <a:r>
              <a:rPr lang="en-US" altLang="zh-CN" sz="20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&lt;END CKPT&gt;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, then only need to consider after the transactions T1, .. </a:t>
            </a:r>
            <a:r>
              <a:rPr lang="en-US" altLang="zh-CN" sz="2000" dirty="0" err="1">
                <a:latin typeface="+mn-lt"/>
                <a:ea typeface="+mn-ea"/>
                <a:cs typeface="+mn-ea"/>
                <a:sym typeface="+mn-lt"/>
              </a:rPr>
              <a:t>Tk</a:t>
            </a:r>
            <a:r>
              <a:rPr lang="en-US" altLang="zh-CN" sz="2000" dirty="0">
                <a:latin typeface="+mn-lt"/>
                <a:ea typeface="+mn-ea"/>
                <a:cs typeface="+mn-ea"/>
                <a:sym typeface="+mn-lt"/>
              </a:rPr>
              <a:t> began</a:t>
            </a:r>
            <a:endParaRPr kumimoji="1"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18732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Optimization-3: External Synchronous I/O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b="1" dirty="0">
                <a:latin typeface="+mn-lt"/>
                <a:ea typeface="+mn-ea"/>
                <a:cs typeface="+mn-ea"/>
                <a:sym typeface="+mn-lt"/>
              </a:rPr>
              <a:t>Problem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: flush to disk is slow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Lazy writing, even for the log file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Some app, e.g., database, calls </a:t>
            </a:r>
            <a:r>
              <a:rPr kumimoji="1" lang="en-US" altLang="zh-CN" sz="20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sync() 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to ensure flushing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But </a:t>
            </a:r>
            <a:r>
              <a:rPr kumimoji="1" lang="en-US" altLang="zh-CN" sz="20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sync() 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is slow…</a:t>
            </a:r>
          </a:p>
          <a:p>
            <a:r>
              <a:rPr kumimoji="1" lang="en-US" altLang="zh-CN" sz="2400" b="1" dirty="0">
                <a:latin typeface="+mn-lt"/>
                <a:ea typeface="+mn-ea"/>
                <a:cs typeface="+mn-ea"/>
                <a:sym typeface="+mn-lt"/>
              </a:rPr>
              <a:t>Solution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: External Sync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Once the kernel return from sync(), the file may not be flushed</a:t>
            </a:r>
          </a:p>
          <a:p>
            <a:pPr lvl="1"/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It will be flushed if </a:t>
            </a:r>
            <a:r>
              <a:rPr kumimoji="1" lang="en-US" altLang="zh-CN" sz="2000" b="1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something externally visible</a:t>
            </a:r>
            <a:r>
              <a:rPr kumimoji="1" lang="en-US" altLang="zh-CN" sz="2000" dirty="0">
                <a:solidFill>
                  <a:srgbClr val="0096FF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happens</a:t>
            </a:r>
          </a:p>
          <a:p>
            <a:pPr lvl="2"/>
            <a:r>
              <a:rPr kumimoji="1" lang="en-US" altLang="zh-CN" sz="1800" dirty="0">
                <a:latin typeface="+mn-lt"/>
                <a:ea typeface="+mn-ea"/>
                <a:cs typeface="+mn-ea"/>
                <a:sym typeface="+mn-lt"/>
              </a:rPr>
              <a:t>E.g., print to the user, network sending, serial port outcome, etc.</a:t>
            </a:r>
            <a:endParaRPr kumimoji="1"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84168" y="5309330"/>
            <a:ext cx="283603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cs typeface="+mn-ea"/>
                <a:sym typeface="+mn-lt"/>
              </a:rPr>
              <a:t>"Rethink the Sync", OSDI 2004</a:t>
            </a:r>
            <a:endParaRPr kumimoji="1"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1069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10073</TotalTime>
  <Words>3542</Words>
  <Application>Microsoft Macintosh PowerPoint</Application>
  <PresentationFormat>全屏显示(16:10)</PresentationFormat>
  <Paragraphs>685</Paragraphs>
  <Slides>59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69" baseType="lpstr">
      <vt:lpstr>等线</vt:lpstr>
      <vt:lpstr>等线</vt:lpstr>
      <vt:lpstr>楷体</vt:lpstr>
      <vt:lpstr>宋体</vt:lpstr>
      <vt:lpstr>微软雅黑</vt:lpstr>
      <vt:lpstr>Arial</vt:lpstr>
      <vt:lpstr>Calibri</vt:lpstr>
      <vt:lpstr>Consolas</vt:lpstr>
      <vt:lpstr>Courier</vt:lpstr>
      <vt:lpstr>Office 主题​​</vt:lpstr>
      <vt:lpstr>Transaction</vt:lpstr>
      <vt:lpstr>Transaction</vt:lpstr>
      <vt:lpstr>Our Goal</vt:lpstr>
      <vt:lpstr>Transactions: Provide Atomicity and Isolation </vt:lpstr>
      <vt:lpstr>Atomicity: All-or-Nothing </vt:lpstr>
      <vt:lpstr>Example: the IBM System/370</vt:lpstr>
      <vt:lpstr>Commit Point</vt:lpstr>
      <vt:lpstr>Commit Point</vt:lpstr>
      <vt:lpstr>Shadow Copy</vt:lpstr>
      <vt:lpstr>Bank Account Transfer</vt:lpstr>
      <vt:lpstr>Shadow Copy</vt:lpstr>
      <vt:lpstr>rename("#bank", "bank")</vt:lpstr>
      <vt:lpstr>rename("#bank", "bank")</vt:lpstr>
      <vt:lpstr>rename("#bank", "bank")</vt:lpstr>
      <vt:lpstr>rename("#bank", "bank")</vt:lpstr>
      <vt:lpstr>rename("#bank", "bank")</vt:lpstr>
      <vt:lpstr>rename("#bank", "bank")</vt:lpstr>
      <vt:lpstr>Problem</vt:lpstr>
      <vt:lpstr>Second Try: Increase ref-count First</vt:lpstr>
      <vt:lpstr>rename("#bank", "bank")</vt:lpstr>
      <vt:lpstr>rename("#bank", "bank")</vt:lpstr>
      <vt:lpstr>rename("#bank", "bank")</vt:lpstr>
      <vt:lpstr>rename("#bank", "bank")</vt:lpstr>
      <vt:lpstr>rename("#bank", "bank")</vt:lpstr>
      <vt:lpstr>Recovery After Crash</vt:lpstr>
      <vt:lpstr>Shadow Copy</vt:lpstr>
      <vt:lpstr>Shadow Copy</vt:lpstr>
      <vt:lpstr>Logging for All-or-nothing</vt:lpstr>
      <vt:lpstr>Goal: Build Reliable Systems from Unreliable Components</vt:lpstr>
      <vt:lpstr>Example: Bank Account App (Shadow Copy)</vt:lpstr>
      <vt:lpstr>Transaction Terminology</vt:lpstr>
      <vt:lpstr>Consider the Bank Account Example</vt:lpstr>
      <vt:lpstr>A Log Sample</vt:lpstr>
      <vt:lpstr>Five Operations Involved</vt:lpstr>
      <vt:lpstr>Five Operations Involved</vt:lpstr>
      <vt:lpstr>Read</vt:lpstr>
      <vt:lpstr>Read</vt:lpstr>
      <vt:lpstr>Five Operations Involved</vt:lpstr>
      <vt:lpstr>Performance Problem of Log-only Approach</vt:lpstr>
      <vt:lpstr>Performance Optimization</vt:lpstr>
      <vt:lpstr>Cell Storage (Home) + Log Storage</vt:lpstr>
      <vt:lpstr>Read / write with Cell Storage</vt:lpstr>
      <vt:lpstr>Read / write with Cell Storage</vt:lpstr>
      <vt:lpstr>Order Matters</vt:lpstr>
      <vt:lpstr>Recovering Cell Storage</vt:lpstr>
      <vt:lpstr>Recovery with Cell Storage</vt:lpstr>
      <vt:lpstr>Recovery with Cell Storage</vt:lpstr>
      <vt:lpstr>Recovery with Cell Storage</vt:lpstr>
      <vt:lpstr>Recovery with Cell Storage</vt:lpstr>
      <vt:lpstr>Performance Now</vt:lpstr>
      <vt:lpstr>Optimization 1: Improve Writes</vt:lpstr>
      <vt:lpstr>Read &amp; Write with Cache</vt:lpstr>
      <vt:lpstr>Problem Brought by Cache</vt:lpstr>
      <vt:lpstr>Recover with Cache</vt:lpstr>
      <vt:lpstr>Optimization 2: Truncate the Log</vt:lpstr>
      <vt:lpstr>Checkpointing</vt:lpstr>
      <vt:lpstr>Non-quiescent Checkpointing</vt:lpstr>
      <vt:lpstr>Non-quiescent Checkpointing</vt:lpstr>
      <vt:lpstr>Optimization-3: External Synchronous I/O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Microsoft Office User</cp:lastModifiedBy>
  <cp:revision>244</cp:revision>
  <cp:lastPrinted>2016-06-13T07:55:34Z</cp:lastPrinted>
  <dcterms:created xsi:type="dcterms:W3CDTF">2017-05-12T06:55:38Z</dcterms:created>
  <dcterms:modified xsi:type="dcterms:W3CDTF">2018-12-14T01:39:01Z</dcterms:modified>
</cp:coreProperties>
</file>