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60" r:id="rId5"/>
    <p:sldId id="261" r:id="rId6"/>
    <p:sldId id="288" r:id="rId7"/>
    <p:sldId id="28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1" autoAdjust="0"/>
    <p:restoredTop sz="79362" autoAdjust="0"/>
  </p:normalViewPr>
  <p:slideViewPr>
    <p:cSldViewPr>
      <p:cViewPr varScale="1">
        <p:scale>
          <a:sx n="96" d="100"/>
          <a:sy n="96" d="100"/>
        </p:scale>
        <p:origin x="1712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2018/12/21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89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4325" indent="-224325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1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78502"/>
            <a:ext cx="8380412" cy="625171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400" spc="-300" dirty="0">
                <a:ln w="3175">
                  <a:noFill/>
                </a:ln>
                <a:gradFill flip="none" rotWithShape="1">
                  <a:gsLst>
                    <a:gs pos="28000">
                      <a:srgbClr val="FEF9DA"/>
                    </a:gs>
                    <a:gs pos="52000">
                      <a:srgbClr val="FCE974"/>
                    </a:gs>
                    <a:gs pos="68000">
                      <a:srgbClr val="F79A1D"/>
                    </a:gs>
                  </a:gsLst>
                  <a:lin ang="5400000" scaled="1"/>
                  <a:tileRect/>
                </a:gradFill>
                <a:effectLst>
                  <a:outerShdw blurRad="88900" dist="12700" dir="2700000" algn="tl" rotWithShape="0">
                    <a:prstClr val="black"/>
                  </a:outerShdw>
                </a:effectLst>
                <a:latin typeface="Segoe" pitchFamily="34" charset="0"/>
                <a:ea typeface="+mn-ea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166718"/>
            <a:ext cx="8380412" cy="173037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212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2018/12/21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Attacks Happen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Lots of personal info stolen</a:t>
            </a:r>
          </a:p>
          <a:p>
            <a:pPr lvl="1"/>
            <a:r>
              <a:rPr lang="en-US" altLang="zh-CN" sz="2400" dirty="0"/>
              <a:t>Attackers broke into server w/ ~800K records on Utah patients</a:t>
            </a:r>
          </a:p>
          <a:p>
            <a:r>
              <a:rPr lang="en-US" altLang="zh-CN" sz="2800" dirty="0"/>
              <a:t>Phishing attacks</a:t>
            </a:r>
          </a:p>
          <a:p>
            <a:pPr lvl="1"/>
            <a:r>
              <a:rPr lang="en-US" altLang="zh-CN" sz="2400" dirty="0"/>
              <a:t>Users at ORNL tricked by phishing email about benefits from HR</a:t>
            </a:r>
          </a:p>
          <a:p>
            <a:r>
              <a:rPr lang="en-US" altLang="zh-CN" sz="2800" dirty="0"/>
              <a:t>Millions of PCs are under control of an adversary</a:t>
            </a:r>
          </a:p>
          <a:p>
            <a:pPr lvl="1"/>
            <a:r>
              <a:rPr lang="en-US" altLang="zh-CN" sz="2400" dirty="0"/>
              <a:t>Which is called "Botnet"</a:t>
            </a:r>
          </a:p>
          <a:p>
            <a:r>
              <a:rPr lang="en-US" altLang="zh-CN" sz="2800" dirty="0" err="1"/>
              <a:t>Stuxnet</a:t>
            </a:r>
            <a:endParaRPr lang="en-US" altLang="zh-CN" sz="2800" dirty="0"/>
          </a:p>
          <a:p>
            <a:pPr lvl="1"/>
            <a:r>
              <a:rPr lang="en-US" altLang="zh-CN" sz="2400" dirty="0"/>
              <a:t>Infected Iran's uranium processing facilities</a:t>
            </a:r>
          </a:p>
          <a:p>
            <a:pPr lvl="1"/>
            <a:r>
              <a:rPr lang="en-US" altLang="zh-CN" sz="2400" dirty="0"/>
              <a:t>Fake certificate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21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4" y="0"/>
            <a:ext cx="835602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22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742235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3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871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0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s://www.xudongz.com/cache/2f378473dbd4878e1f47edf3a1b75b15789925cc6c56e462a2642786073f4e9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" y="193161"/>
            <a:ext cx="13846895" cy="77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52351"/>
            <a:ext cx="7136954" cy="310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2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805"/>
            <a:ext cx="10129627" cy="5697915"/>
          </a:xfrm>
        </p:spPr>
      </p:pic>
      <p:sp>
        <p:nvSpPr>
          <p:cNvPr id="5" name="AutoShape 4" descr="https://i.lihkg.com/540/http: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6" descr="http:/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9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029804" y="909854"/>
            <a:ext cx="3493826" cy="1741986"/>
            <a:chOff x="5418163" y="1064525"/>
            <a:chExt cx="3493826" cy="2090383"/>
          </a:xfrm>
        </p:grpSpPr>
        <p:sp>
          <p:nvSpPr>
            <p:cNvPr id="20" name="Oval Callout 19"/>
            <p:cNvSpPr/>
            <p:nvPr/>
          </p:nvSpPr>
          <p:spPr>
            <a:xfrm>
              <a:off x="5418163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Folded Corner 20"/>
            <p:cNvSpPr/>
            <p:nvPr/>
          </p:nvSpPr>
          <p:spPr>
            <a:xfrm>
              <a:off x="5950424" y="1787856"/>
              <a:ext cx="2506063" cy="1226022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 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C:\Users\shuochen\AppData\Local\Microsoft\Windows\Temporary Internet Files\Content.IE5\2NSS8ZFI\MC90043382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9464" y="3635470"/>
            <a:ext cx="666636" cy="5555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" y="5407223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phone number is analogous to the URL that Amazon uses to notify the merchant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456596" y="1740093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buy this DVD.</a:t>
            </a: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6" y="-71111"/>
            <a:ext cx="248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    </a:t>
            </a:r>
            <a:endParaRPr kumimoji="0" 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5"/>
          <p:cNvSpPr>
            <a:spLocks noChangeArrowheads="1"/>
          </p:cNvSpPr>
          <p:nvPr/>
        </p:nvSpPr>
        <p:spPr bwMode="auto">
          <a:xfrm>
            <a:off x="22225" y="276147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6340" y="2601568"/>
            <a:ext cx="839176" cy="628405"/>
          </a:xfrm>
          <a:prstGeom prst="rect">
            <a:avLst/>
          </a:prstGeom>
          <a:noFill/>
        </p:spPr>
      </p:pic>
      <p:pic>
        <p:nvPicPr>
          <p:cNvPr id="13" name="Picture 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5418" y="4298831"/>
            <a:ext cx="760098" cy="625739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 flipV="1">
            <a:off x="3057087" y="3059377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3" idx="1"/>
          </p:cNvCxnSpPr>
          <p:nvPr/>
        </p:nvCxnSpPr>
        <p:spPr>
          <a:xfrm>
            <a:off x="3029810" y="4026090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37430" y="419581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Shopper Chuck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4466" y="4936958"/>
            <a:ext cx="94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Amazon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53128" y="233440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</a:t>
            </a:r>
            <a:endParaRPr lang="en-US" u="sng" dirty="0">
              <a:solidFill>
                <a:srgbClr val="0070C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647665" y="1194182"/>
            <a:ext cx="3439236" cy="1821599"/>
            <a:chOff x="2784144" y="2715905"/>
            <a:chExt cx="3439236" cy="2185919"/>
          </a:xfrm>
        </p:grpSpPr>
        <p:sp>
          <p:nvSpPr>
            <p:cNvPr id="23" name="Oval Callout 22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Folded Corner 23"/>
            <p:cNvSpPr/>
            <p:nvPr/>
          </p:nvSpPr>
          <p:spPr>
            <a:xfrm>
              <a:off x="3302760" y="3411941"/>
              <a:ext cx="243157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Oval Callout 24"/>
          <p:cNvSpPr/>
          <p:nvPr/>
        </p:nvSpPr>
        <p:spPr>
          <a:xfrm>
            <a:off x="2752782" y="2957019"/>
            <a:ext cx="3252232" cy="1057701"/>
          </a:xfrm>
          <a:prstGeom prst="wedgeEllipseCallout">
            <a:avLst>
              <a:gd name="adj1" fmla="val 57045"/>
              <a:gd name="adj2" fmla="val 6615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26" name="Straight Connector 25"/>
          <p:cNvCxnSpPr>
            <a:stCxn id="13" idx="0"/>
            <a:endCxn id="12" idx="2"/>
          </p:cNvCxnSpPr>
          <p:nvPr/>
        </p:nvCxnSpPr>
        <p:spPr>
          <a:xfrm rot="16200000" flipV="1">
            <a:off x="5671270" y="3744633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Callout 26"/>
          <p:cNvSpPr/>
          <p:nvPr/>
        </p:nvSpPr>
        <p:spPr>
          <a:xfrm>
            <a:off x="2677236" y="15126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3111" y="442062"/>
            <a:ext cx="723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HOW TO SHOP FOR FREE ONLINE (S&amp;P'11)</a:t>
            </a:r>
            <a:endParaRPr lang="en-US" sz="2800" dirty="0">
              <a:solidFill>
                <a:srgbClr val="00206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5071" y="891726"/>
            <a:ext cx="9144000" cy="4827892"/>
            <a:chOff x="0" y="982640"/>
            <a:chExt cx="9144000" cy="5793470"/>
          </a:xfrm>
        </p:grpSpPr>
        <p:sp>
          <p:nvSpPr>
            <p:cNvPr id="29" name="Rectangle 28"/>
            <p:cNvSpPr/>
            <p:nvPr/>
          </p:nvSpPr>
          <p:spPr>
            <a:xfrm>
              <a:off x="0" y="982640"/>
              <a:ext cx="9144000" cy="57934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6097" y="1153257"/>
              <a:ext cx="5786650" cy="512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87620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5" grpId="0" animBg="1"/>
      <p:bldP spid="25" grpId="1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mastercard-giftcar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4454" y="528195"/>
            <a:ext cx="3657600" cy="1981720"/>
          </a:xfrm>
          <a:prstGeom prst="rect">
            <a:avLst/>
          </a:prstGeom>
        </p:spPr>
      </p:pic>
      <p:sp>
        <p:nvSpPr>
          <p:cNvPr id="3" name="Text Placeholder 17"/>
          <p:cNvSpPr>
            <a:spLocks noGrp="1"/>
          </p:cNvSpPr>
          <p:nvPr>
            <p:ph type="body" idx="1"/>
          </p:nvPr>
        </p:nvSpPr>
        <p:spPr>
          <a:xfrm>
            <a:off x="166005" y="1135282"/>
            <a:ext cx="4201280" cy="3015912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Anyone can register an Amazon seller account, so can Chuck.</a:t>
            </a:r>
          </a:p>
          <a:p>
            <a:pPr lvl="1"/>
            <a:r>
              <a:rPr lang="en-US" sz="1800" dirty="0"/>
              <a:t>We purchased a $25 MasterCard gift card by cash</a:t>
            </a:r>
          </a:p>
          <a:p>
            <a:pPr lvl="1"/>
            <a:r>
              <a:rPr lang="en-US" sz="1800" dirty="0"/>
              <a:t>We registered it under the name "Mark Smith" with fake address/phone number</a:t>
            </a:r>
          </a:p>
          <a:p>
            <a:pPr lvl="1"/>
            <a:r>
              <a:rPr lang="en-US" sz="1800" dirty="0"/>
              <a:t>Registered for seller accounts in PayPal, Amazon and Google using the card</a:t>
            </a:r>
          </a:p>
        </p:txBody>
      </p:sp>
      <p:sp>
        <p:nvSpPr>
          <p:cNvPr id="22" name="Text Placeholder 17"/>
          <p:cNvSpPr txBox="1">
            <a:spLocks/>
          </p:cNvSpPr>
          <p:nvPr/>
        </p:nvSpPr>
        <p:spPr bwMode="auto">
          <a:xfrm>
            <a:off x="166011" y="4008659"/>
            <a:ext cx="7396845" cy="147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Chuck's trick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 to Mark (i.e., Chuck himself), but check out from Jeff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lang="en-US" dirty="0">
                <a:latin typeface="+mn-lt"/>
                <a:cs typeface="+mn-cs"/>
              </a:rPr>
              <a:t>Amazon is tricked to tell Jeff a payment between Chuck and Mark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Jeff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confused by Amazon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83133" y="3874472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(and seller Mark)</a:t>
            </a:r>
          </a:p>
        </p:txBody>
      </p:sp>
      <p:sp>
        <p:nvSpPr>
          <p:cNvPr id="24" name="Oval Callout 23"/>
          <p:cNvSpPr/>
          <p:nvPr/>
        </p:nvSpPr>
        <p:spPr>
          <a:xfrm>
            <a:off x="4722129" y="1304689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want to buy this DVD.</a:t>
            </a:r>
          </a:p>
        </p:txBody>
      </p:sp>
      <p:pic>
        <p:nvPicPr>
          <p:cNvPr id="25" name="Picture 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5006" y="3157900"/>
            <a:ext cx="726673" cy="585291"/>
          </a:xfrm>
          <a:prstGeom prst="rect">
            <a:avLst/>
          </a:prstGeom>
          <a:noFill/>
        </p:spPr>
      </p:pic>
      <p:pic>
        <p:nvPicPr>
          <p:cNvPr id="26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1868" y="2166164"/>
            <a:ext cx="839176" cy="628405"/>
          </a:xfrm>
          <a:prstGeom prst="rect">
            <a:avLst/>
          </a:prstGeom>
          <a:noFill/>
        </p:spPr>
      </p:pic>
      <p:pic>
        <p:nvPicPr>
          <p:cNvPr id="27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0946" y="3863430"/>
            <a:ext cx="760098" cy="625739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flipV="1">
            <a:off x="5322615" y="2623976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7" idx="1"/>
          </p:cNvCxnSpPr>
          <p:nvPr/>
        </p:nvCxnSpPr>
        <p:spPr>
          <a:xfrm>
            <a:off x="5295338" y="3590689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5518" y="3680797"/>
            <a:ext cx="1364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Shopper Chuck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39993" y="450156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Amazon</a:t>
            </a:r>
          </a:p>
          <a:p>
            <a:r>
              <a:rPr lang="en-US" sz="1400" dirty="0"/>
              <a:t>(</a:t>
            </a:r>
            <a:r>
              <a:rPr lang="en-US" sz="1400" dirty="0" err="1"/>
              <a:t>CaaS</a:t>
            </a:r>
            <a:r>
              <a:rPr lang="en-US" sz="1400" dirty="0"/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8656" y="1899006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Jeff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5213445" y="474451"/>
            <a:ext cx="3493826" cy="1741986"/>
            <a:chOff x="5336275" y="1064525"/>
            <a:chExt cx="3493826" cy="2090383"/>
          </a:xfrm>
        </p:grpSpPr>
        <p:sp>
          <p:nvSpPr>
            <p:cNvPr id="34" name="Oval Callout 33"/>
            <p:cNvSpPr/>
            <p:nvPr/>
          </p:nvSpPr>
          <p:spPr>
            <a:xfrm>
              <a:off x="5336275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Folded Corner 34"/>
            <p:cNvSpPr/>
            <p:nvPr/>
          </p:nvSpPr>
          <p:spPr>
            <a:xfrm>
              <a:off x="5752823" y="1692305"/>
              <a:ext cx="2695094" cy="1348240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rgbClr val="FF0000"/>
                  </a:solidFill>
                </a:rPr>
                <a:t>[Jeff's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055131" y="810909"/>
            <a:ext cx="3439236" cy="1821599"/>
            <a:chOff x="2784144" y="2715905"/>
            <a:chExt cx="3439236" cy="2185919"/>
          </a:xfrm>
        </p:grpSpPr>
        <p:sp>
          <p:nvSpPr>
            <p:cNvPr id="37" name="Oval Callout 36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Folded Corner 37"/>
            <p:cNvSpPr/>
            <p:nvPr/>
          </p:nvSpPr>
          <p:spPr>
            <a:xfrm>
              <a:off x="3237117" y="3411941"/>
              <a:ext cx="256922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rgbClr val="FF0000"/>
                  </a:solidFill>
                </a:rPr>
                <a:t>[Jeff's signature] </a:t>
              </a:r>
              <a:r>
                <a:rPr lang="en-US" sz="1200" dirty="0">
                  <a:solidFill>
                    <a:srgbClr val="FF0000"/>
                  </a:solidFill>
                </a:rPr>
                <a:t>[Mark's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Oval Callout 38"/>
          <p:cNvSpPr/>
          <p:nvPr/>
        </p:nvSpPr>
        <p:spPr>
          <a:xfrm>
            <a:off x="4722123" y="2521618"/>
            <a:ext cx="3531404" cy="1057701"/>
          </a:xfrm>
          <a:prstGeom prst="wedgeEllipseCallout">
            <a:avLst>
              <a:gd name="adj1" fmla="val 57026"/>
              <a:gd name="adj2" fmla="val 6522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40" name="Straight Connector 39"/>
          <p:cNvCxnSpPr>
            <a:stCxn id="27" idx="0"/>
            <a:endCxn id="26" idx="2"/>
          </p:cNvCxnSpPr>
          <p:nvPr/>
        </p:nvCxnSpPr>
        <p:spPr>
          <a:xfrm rot="16200000" flipV="1">
            <a:off x="7936798" y="3309232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Callout 40"/>
          <p:cNvSpPr/>
          <p:nvPr/>
        </p:nvSpPr>
        <p:spPr>
          <a:xfrm>
            <a:off x="4942764" y="10772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54995" y="442049"/>
            <a:ext cx="25625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Flaw &amp; exploit</a:t>
            </a:r>
          </a:p>
        </p:txBody>
      </p:sp>
    </p:spTree>
    <p:extLst>
      <p:ext uri="{BB962C8B-B14F-4D97-AF65-F5344CB8AC3E}">
        <p14:creationId xmlns:p14="http://schemas.microsoft.com/office/powerpoint/2010/main" val="57164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39" grpId="0" animBg="1"/>
      <p:bldP spid="39" grpId="1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Attacks We've Known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2724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(stack/heap)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ROP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Password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Phishing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XSS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injection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Integer overflow 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Social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engineering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 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Side-channel 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25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Security in general not a particularly new concern</a:t>
            </a:r>
          </a:p>
          <a:p>
            <a:pPr lvl="1"/>
            <a:r>
              <a:rPr lang="en-US" altLang="zh-CN" dirty="0"/>
              <a:t>Banks, military, legal system, etc. have always worried about security</a:t>
            </a:r>
          </a:p>
          <a:p>
            <a:r>
              <a:rPr lang="en-US" altLang="zh-CN" dirty="0"/>
              <a:t>Similarities with computer security:</a:t>
            </a:r>
          </a:p>
          <a:p>
            <a:pPr lvl="1"/>
            <a:r>
              <a:rPr lang="en-US" altLang="zh-CN" dirty="0"/>
              <a:t>Want to compartmentalize (different keys for bike vs. safe deposit box)</a:t>
            </a:r>
          </a:p>
          <a:p>
            <a:pPr lvl="1"/>
            <a:r>
              <a:rPr lang="en-US" altLang="zh-CN" dirty="0"/>
              <a:t>Log and audit for compromises</a:t>
            </a:r>
          </a:p>
          <a:p>
            <a:pPr lvl="1"/>
            <a:r>
              <a:rPr lang="en-US" altLang="zh-CN" dirty="0"/>
              <a:t>Use legal system for deterrence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76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09245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Significant differences with computer security:</a:t>
            </a:r>
          </a:p>
          <a:p>
            <a:pPr lvl="1"/>
            <a:r>
              <a:rPr lang="en-US" altLang="zh-CN" sz="2400" dirty="0"/>
              <a:t>Internet makes attacks fast, cheap, and scalable</a:t>
            </a:r>
          </a:p>
          <a:p>
            <a:pPr lvl="2"/>
            <a:r>
              <a:rPr lang="en-US" altLang="zh-CN" sz="2000" dirty="0"/>
              <a:t>Huge number of adversaries: bored teenagers, criminals worldwide, etc.</a:t>
            </a:r>
          </a:p>
          <a:p>
            <a:pPr lvl="2"/>
            <a:r>
              <a:rPr lang="en-US" altLang="zh-CN" sz="2000" dirty="0"/>
              <a:t>Anonymous adversaries : no strong identity on the internet</a:t>
            </a:r>
          </a:p>
          <a:p>
            <a:pPr lvl="2"/>
            <a:r>
              <a:rPr lang="en-US" altLang="zh-CN" sz="2000" dirty="0"/>
              <a:t>Adversaries have lots of resources (compromised PCs in a botnet)</a:t>
            </a:r>
          </a:p>
          <a:p>
            <a:pPr lvl="2"/>
            <a:r>
              <a:rPr lang="en-US" altLang="zh-CN" sz="2000" dirty="0"/>
              <a:t>Attacks can often be automated: systems compromised faster than can react</a:t>
            </a:r>
          </a:p>
          <a:p>
            <a:pPr lvl="1"/>
            <a:r>
              <a:rPr lang="en-US" altLang="zh-CN" sz="2400" dirty="0"/>
              <a:t>Users often have poor intuition about computer security</a:t>
            </a:r>
          </a:p>
          <a:p>
            <a:pPr lvl="2"/>
            <a:r>
              <a:rPr lang="en-US" altLang="zh-CN" sz="2000" dirty="0"/>
              <a:t>E.g., misunderstand implications of important security decisions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62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Security is a </a:t>
            </a:r>
            <a:r>
              <a:rPr lang="en-US" altLang="zh-CN" sz="2400" b="1" u="sng" dirty="0">
                <a:solidFill>
                  <a:schemeClr val="accent2"/>
                </a:solidFill>
              </a:rPr>
              <a:t>negative goal</a:t>
            </a:r>
          </a:p>
          <a:p>
            <a:pPr lvl="1"/>
            <a:r>
              <a:rPr lang="en-US" altLang="zh-CN" sz="2000" dirty="0"/>
              <a:t>Want to achieve something despite whatever adversary might do</a:t>
            </a:r>
          </a:p>
          <a:p>
            <a:r>
              <a:rPr lang="en-US" altLang="zh-CN" sz="2400" dirty="0"/>
              <a:t>A positive goal: "XYB can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XYB to check if our system meets this positive goal</a:t>
            </a:r>
          </a:p>
          <a:p>
            <a:r>
              <a:rPr lang="en-US" altLang="zh-CN" sz="2400" dirty="0"/>
              <a:t>A negative goal: "Ben cannot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John if he can read </a:t>
            </a:r>
            <a:r>
              <a:rPr lang="en-US" altLang="zh-CN" sz="2000" dirty="0" err="1"/>
              <a:t>exam.txt</a:t>
            </a:r>
            <a:r>
              <a:rPr lang="en-US" altLang="zh-CN" sz="2000" dirty="0"/>
              <a:t>?</a:t>
            </a:r>
          </a:p>
          <a:p>
            <a:pPr lvl="1"/>
            <a:r>
              <a:rPr lang="en-US" altLang="zh-CN" sz="2000" dirty="0"/>
              <a:t>Good to check, but not nearly enough..</a:t>
            </a:r>
          </a:p>
          <a:p>
            <a:pPr lvl="1"/>
            <a:r>
              <a:rPr lang="en-US" altLang="zh-CN" sz="2000" dirty="0"/>
              <a:t>Must reason about all possible ways in which John might get the data</a:t>
            </a:r>
          </a:p>
          <a:p>
            <a:r>
              <a:rPr lang="en-US" altLang="zh-CN" sz="2400" dirty="0"/>
              <a:t>How might Ben try to get the contents of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?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to Access </a:t>
            </a:r>
            <a:r>
              <a:rPr kumimoji="1" lang="en-US" altLang="zh-CN" dirty="0" err="1"/>
              <a:t>exam.txt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600" b="0" dirty="0"/>
              <a:t>Change permissions on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to get access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disk blocks directly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via </a:t>
            </a:r>
            <a:r>
              <a:rPr kumimoji="1" lang="en-US" altLang="zh-CN" sz="1600" b="0" dirty="0" err="1"/>
              <a:t>ipads.se.sjtu.edu.cn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Reuse memory after XYB's text editor exits, read data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Read backup copy of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from XYB's text editor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Intercept network packets to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Send XYB a </a:t>
            </a:r>
            <a:r>
              <a:rPr kumimoji="1" lang="en-US" altLang="zh-CN" sz="1600" b="0" dirty="0" err="1"/>
              <a:t>trojaned</a:t>
            </a:r>
            <a:r>
              <a:rPr kumimoji="1" lang="en-US" altLang="zh-CN" sz="1600" b="0" dirty="0"/>
              <a:t> text editor that emails out the file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Steal disk from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Get discarded printout of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from the trash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Call </a:t>
            </a:r>
            <a:r>
              <a:rPr kumimoji="1" lang="en-US" altLang="zh-CN" sz="1600" b="0" dirty="0" err="1"/>
              <a:t>sysadmin</a:t>
            </a:r>
            <a:r>
              <a:rPr kumimoji="1" lang="en-US" altLang="zh-CN" sz="1600" b="0" dirty="0"/>
              <a:t>, pretend to be XYB, reset his password</a:t>
            </a:r>
          </a:p>
          <a:p>
            <a:pPr>
              <a:lnSpc>
                <a:spcPct val="80000"/>
              </a:lnSpc>
            </a:pPr>
            <a:endParaRPr kumimoji="1" lang="en-US" altLang="zh-CN" sz="1600" dirty="0"/>
          </a:p>
          <a:p>
            <a:pPr>
              <a:lnSpc>
                <a:spcPct val="80000"/>
              </a:lnSpc>
            </a:pPr>
            <a:r>
              <a:rPr kumimoji="1" lang="en-US" altLang="zh-CN" sz="1600" dirty="0"/>
              <a:t>… when should we stop thinking of more ways?</a:t>
            </a:r>
            <a:endParaRPr kumimoji="1" lang="zh-CN" altLang="en-US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7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Tolerant Fails Here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Why not using fault tolerant techniques?</a:t>
            </a:r>
          </a:p>
          <a:p>
            <a:pPr lvl="1"/>
            <a:r>
              <a:rPr kumimoji="1" lang="en-US" altLang="zh-CN" dirty="0"/>
              <a:t>Since security can be seen as a kind of fault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"fault"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 </a:t>
            </a:r>
            <a:r>
              <a:rPr kumimoji="1" lang="en-US" altLang="en-US" dirty="0"/>
              <a:t>(cannot afford once)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rocket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launching</a:t>
            </a:r>
          </a:p>
          <a:p>
            <a:pPr lvl="1"/>
            <a:r>
              <a:rPr kumimoji="1" lang="en-US" altLang="zh-CN" dirty="0"/>
              <a:t>Failures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correlated</a:t>
            </a:r>
          </a:p>
          <a:p>
            <a:pPr lvl="2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fault-tolerance,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0698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Much Harder to Reason about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dirty="0"/>
              <a:t>No complete solution; we can't always secure every system</a:t>
            </a:r>
          </a:p>
          <a:p>
            <a:pPr lvl="1"/>
            <a:r>
              <a:rPr kumimoji="1" lang="en-US" altLang="zh-CN" sz="2000" dirty="0"/>
              <a:t>Trust nothing that you didn't create yourself</a:t>
            </a:r>
          </a:p>
          <a:p>
            <a:r>
              <a:rPr kumimoji="1" lang="en-US" altLang="zh-CN" sz="2400" dirty="0"/>
              <a:t>What are we going to learn?</a:t>
            </a:r>
          </a:p>
          <a:p>
            <a:pPr lvl="1"/>
            <a:r>
              <a:rPr kumimoji="1" lang="en-US" altLang="zh-CN" sz="2000" dirty="0"/>
              <a:t>How to model systems in the context of security</a:t>
            </a:r>
          </a:p>
          <a:p>
            <a:pPr lvl="1"/>
            <a:r>
              <a:rPr kumimoji="1" lang="en-US" altLang="zh-CN" sz="2000" dirty="0"/>
              <a:t>How we think about and assess risks</a:t>
            </a:r>
          </a:p>
          <a:p>
            <a:pPr lvl="1"/>
            <a:r>
              <a:rPr kumimoji="1" lang="en-US" altLang="zh-CN" sz="2000" dirty="0"/>
              <a:t>Techniques for assessing common risks</a:t>
            </a:r>
          </a:p>
          <a:p>
            <a:pPr lvl="2"/>
            <a:r>
              <a:rPr kumimoji="1" lang="en-US" altLang="zh-CN" sz="1800" dirty="0"/>
              <a:t>There are things we can do to make systems more secure</a:t>
            </a:r>
          </a:p>
          <a:p>
            <a:pPr lvl="1"/>
            <a:r>
              <a:rPr kumimoji="1" lang="en-US" altLang="zh-CN" sz="2000" dirty="0"/>
              <a:t>Know trade-offs</a:t>
            </a:r>
          </a:p>
          <a:p>
            <a:pPr lvl="2"/>
            <a:r>
              <a:rPr kumimoji="1" lang="en-US" altLang="zh-CN" sz="1800" dirty="0"/>
              <a:t>Security vs. performance, security vs. convenience, and security vs. simplicity</a:t>
            </a:r>
          </a:p>
        </p:txBody>
      </p:sp>
    </p:spTree>
    <p:extLst>
      <p:ext uri="{BB962C8B-B14F-4D97-AF65-F5344CB8AC3E}">
        <p14:creationId xmlns:p14="http://schemas.microsoft.com/office/powerpoint/2010/main" val="2337961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2 Steps towards Building a More Secure System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2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2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Policy: 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Privacy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04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Often don't know in advance who might attack, or what they might do</a:t>
            </a:r>
          </a:p>
          <a:p>
            <a:pPr lvl="1"/>
            <a:r>
              <a:rPr lang="en-US" altLang="zh-CN" sz="2400" dirty="0"/>
              <a:t>Adversaries may have different goals, techniques, resources, expertise</a:t>
            </a:r>
          </a:p>
          <a:p>
            <a:r>
              <a:rPr lang="en-US" altLang="zh-CN" sz="2800" dirty="0"/>
              <a:t>Cannot be secure against arbitrary adversaries</a:t>
            </a:r>
          </a:p>
          <a:p>
            <a:pPr lvl="1"/>
            <a:r>
              <a:rPr lang="en-US" altLang="zh-CN" sz="2400" dirty="0"/>
              <a:t>as we saw with Ben vs. XYB</a:t>
            </a:r>
          </a:p>
          <a:p>
            <a:pPr lvl="1"/>
            <a:r>
              <a:rPr lang="en-US" altLang="zh-CN" sz="2400" dirty="0"/>
              <a:t>Adversary might be your hardware vendor, software vendor, administrator, …</a:t>
            </a:r>
          </a:p>
          <a:p>
            <a:pPr lvl="1"/>
            <a:r>
              <a:rPr lang="en-US" altLang="zh-CN" sz="2400" dirty="0"/>
              <a:t>Need to make some plausible assumptions to make progress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44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7715200" cy="4044279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/>
              <a:t>What does a threat model look like?</a:t>
            </a:r>
          </a:p>
          <a:p>
            <a:pPr lvl="1"/>
            <a:r>
              <a:rPr lang="en-US" altLang="zh-CN" sz="2400" dirty="0"/>
              <a:t>Adversary controls some computers, networks (but not all)</a:t>
            </a:r>
          </a:p>
          <a:p>
            <a:pPr lvl="1"/>
            <a:r>
              <a:rPr lang="en-US" altLang="zh-CN" sz="2400" dirty="0"/>
              <a:t>Adversary controls some software on computers he doesn't fully control</a:t>
            </a:r>
          </a:p>
          <a:p>
            <a:pPr lvl="1"/>
            <a:r>
              <a:rPr lang="en-US" altLang="zh-CN" sz="2400" dirty="0"/>
              <a:t>Adversary knows some information, such as passwords or keys (but not all)</a:t>
            </a:r>
          </a:p>
          <a:p>
            <a:pPr lvl="1"/>
            <a:r>
              <a:rPr lang="en-US" altLang="zh-CN" sz="2400" dirty="0"/>
              <a:t>Adversary knows about bugs in your software?</a:t>
            </a:r>
          </a:p>
          <a:p>
            <a:pPr lvl="1"/>
            <a:r>
              <a:rPr lang="en-US" altLang="zh-CN" sz="2400" dirty="0"/>
              <a:t>Physical attacks?</a:t>
            </a:r>
          </a:p>
          <a:p>
            <a:pPr lvl="1"/>
            <a:r>
              <a:rPr lang="en-US" altLang="zh-CN" sz="2400" dirty="0"/>
              <a:t>Social engineering attacks?</a:t>
            </a:r>
          </a:p>
          <a:p>
            <a:pPr lvl="1"/>
            <a:r>
              <a:rPr lang="en-US" altLang="zh-CN" sz="2400" dirty="0"/>
              <a:t>Resources?  (Can be hard to estimate either resources or requirements!)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Unrealistic / incomplete threat models</a:t>
            </a:r>
          </a:p>
          <a:p>
            <a:pPr lvl="1"/>
            <a:r>
              <a:rPr lang="en-US" altLang="zh-CN" sz="2000" dirty="0"/>
              <a:t>Adversary is outside of the company network / firewall</a:t>
            </a:r>
          </a:p>
          <a:p>
            <a:pPr lvl="1"/>
            <a:r>
              <a:rPr lang="en-US" altLang="zh-CN" sz="2000" dirty="0"/>
              <a:t>Adversary doesn't know legitimate users' passwords</a:t>
            </a:r>
          </a:p>
          <a:p>
            <a:pPr lvl="1"/>
            <a:r>
              <a:rPr lang="en-US" altLang="zh-CN" sz="2000" dirty="0"/>
              <a:t>Adversary won't figure out how the system works</a:t>
            </a:r>
          </a:p>
          <a:p>
            <a:r>
              <a:rPr lang="en-US" altLang="zh-CN" sz="2400" dirty="0"/>
              <a:t>Despite this, important to have a threat model</a:t>
            </a:r>
          </a:p>
          <a:p>
            <a:pPr lvl="1"/>
            <a:r>
              <a:rPr lang="en-US" altLang="zh-CN" sz="2000" dirty="0"/>
              <a:t>Can reason about assumptions, evolve threat model over time</a:t>
            </a:r>
          </a:p>
          <a:p>
            <a:pPr lvl="1"/>
            <a:r>
              <a:rPr lang="en-US" altLang="zh-CN" sz="2000" dirty="0"/>
              <a:t>When a problem occurs, can figure out what exactly went wrong and re-design</a:t>
            </a:r>
          </a:p>
          <a:p>
            <a:r>
              <a:rPr lang="en-US" altLang="zh-CN" sz="2400" dirty="0"/>
              <a:t>Overly-ambitious threat models not always a good thing</a:t>
            </a:r>
          </a:p>
          <a:p>
            <a:pPr lvl="1"/>
            <a:r>
              <a:rPr lang="en-US" altLang="zh-CN" sz="2000" dirty="0"/>
              <a:t>Not all threats are equally important</a:t>
            </a:r>
          </a:p>
          <a:p>
            <a:pPr lvl="1"/>
            <a:r>
              <a:rPr lang="en-US" altLang="zh-CN" sz="2000" dirty="0"/>
              <a:t>Stronger requirements can lead to more complexity</a:t>
            </a:r>
          </a:p>
          <a:p>
            <a:pPr lvl="1"/>
            <a:r>
              <a:rPr lang="en-US" altLang="zh-CN" sz="2000" dirty="0"/>
              <a:t>Complex systems can develop subtle security problems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800" b="1" dirty="0">
                <a:solidFill>
                  <a:schemeClr val="accent2"/>
                </a:solidFill>
              </a:rPr>
              <a:t>Complete mediation</a:t>
            </a:r>
          </a:p>
          <a:p>
            <a:pPr lvl="1"/>
            <a:r>
              <a:rPr lang="en-US" altLang="zh-CN" sz="2400" dirty="0"/>
              <a:t>Only way to access the resource involves the guard</a:t>
            </a:r>
          </a:p>
          <a:p>
            <a:pPr lvl="1"/>
            <a:r>
              <a:rPr lang="en-US" altLang="zh-CN" sz="2400" dirty="0"/>
              <a:t>1. Must enforce client-server modularity</a:t>
            </a:r>
          </a:p>
          <a:p>
            <a:pPr lvl="2"/>
            <a:r>
              <a:rPr lang="en-US" altLang="zh-CN" sz="2000" dirty="0"/>
              <a:t>Adversary should not be able to access server's resources directly</a:t>
            </a:r>
          </a:p>
          <a:p>
            <a:pPr lvl="2"/>
            <a:r>
              <a:rPr lang="en-US" altLang="zh-CN" sz="2000" dirty="0"/>
              <a:t>E.g., assume OS enforces modularity, or run server on separate machine</a:t>
            </a:r>
          </a:p>
          <a:p>
            <a:pPr lvl="1"/>
            <a:r>
              <a:rPr lang="en-US" altLang="zh-CN" sz="24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Guard typically provides: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Authentication</a:t>
            </a:r>
            <a:r>
              <a:rPr kumimoji="1" lang="en-US" altLang="zh-CN" sz="2000" dirty="0"/>
              <a:t>: is the principal who they claim to be?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Authorization</a:t>
            </a:r>
            <a:r>
              <a:rPr kumimoji="1" lang="en-US" altLang="zh-CN" sz="2000" dirty="0"/>
              <a:t>: does principal have access to perform request on resource?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Two functions often provided by a guard: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Authentication</a:t>
            </a:r>
            <a:r>
              <a:rPr lang="en-US" altLang="zh-CN" sz="2400" dirty="0"/>
              <a:t>: request -&gt; principal</a:t>
            </a:r>
          </a:p>
          <a:p>
            <a:pPr lvl="2"/>
            <a:r>
              <a:rPr lang="en-US" altLang="zh-CN" sz="2000" dirty="0"/>
              <a:t>E.g., client's username, verified using password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Authorization</a:t>
            </a:r>
            <a:r>
              <a:rPr lang="en-US" altLang="zh-CN" sz="2400" dirty="0"/>
              <a:t>: (request, principal, resource) -&gt; allow?</a:t>
            </a:r>
          </a:p>
          <a:p>
            <a:pPr lvl="2"/>
            <a:r>
              <a:rPr lang="en-US" altLang="zh-CN" sz="2000" dirty="0"/>
              <a:t>E.g., consult access control list (ACL) for resource</a:t>
            </a:r>
          </a:p>
          <a:p>
            <a:r>
              <a:rPr lang="en-US" altLang="zh-CN" sz="2800" dirty="0"/>
              <a:t>Simplifies security</a:t>
            </a:r>
          </a:p>
          <a:p>
            <a:pPr lvl="1"/>
            <a:r>
              <a:rPr lang="en-US" altLang="zh-CN" sz="2400" dirty="0"/>
              <a:t>Can consider the guards under threat model</a:t>
            </a:r>
          </a:p>
          <a:p>
            <a:pPr lvl="1"/>
            <a:r>
              <a:rPr lang="en-US" altLang="zh-CN" sz="2400" b="1" u="sng" dirty="0"/>
              <a:t>But don't forget about complete mediation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 	Wiki pages</a:t>
            </a:r>
          </a:p>
          <a:p>
            <a:r>
              <a:rPr lang="en-US" altLang="zh-CN" sz="2000" dirty="0"/>
              <a:t>Client: 	any computer that speaks HTTP</a:t>
            </a:r>
          </a:p>
          <a:p>
            <a:r>
              <a:rPr lang="en-US" altLang="zh-CN" sz="2000" dirty="0"/>
              <a:t>Server: 	web application, maybe written in Python</a:t>
            </a:r>
          </a:p>
          <a:p>
            <a:r>
              <a:rPr lang="en-US" altLang="zh-CN" sz="2000" dirty="0"/>
              <a:t>Requests: 	read/write wiki pages</a:t>
            </a:r>
          </a:p>
          <a:p>
            <a:r>
              <a:rPr lang="en-US" altLang="zh-CN" sz="2000" dirty="0"/>
              <a:t>Mediation: 	server stores data on local disk, accepts only HTTP </a:t>
            </a:r>
            <a:r>
              <a:rPr lang="en-US" altLang="zh-CN" sz="2000" dirty="0" err="1"/>
              <a:t>reqs</a:t>
            </a:r>
            <a:endParaRPr lang="en-US" altLang="zh-CN" sz="2000" dirty="0"/>
          </a:p>
          <a:p>
            <a:r>
              <a:rPr lang="en-US" altLang="zh-CN" sz="2000" dirty="0"/>
              <a:t>Principal: 	username</a:t>
            </a:r>
          </a:p>
          <a:p>
            <a:r>
              <a:rPr lang="en-US" altLang="zh-CN" sz="2000" dirty="0"/>
              <a:t>Authentication:   password</a:t>
            </a:r>
          </a:p>
          <a:p>
            <a:r>
              <a:rPr lang="en-US" altLang="zh-CN" sz="2000" dirty="0"/>
              <a:t>Authorization:   list of usernames that can read/write each wiki page</a:t>
            </a:r>
          </a:p>
          <a:p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2000" dirty="0"/>
              <a:t>Resource: 	</a:t>
            </a:r>
            <a:r>
              <a:rPr lang="en-US" altLang="zh-CN" sz="2000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Client: 	</a:t>
            </a:r>
            <a:r>
              <a:rPr lang="en-US" altLang="zh-CN" sz="2000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Server: 	</a:t>
            </a:r>
            <a:r>
              <a:rPr lang="en-US" altLang="zh-CN" sz="2000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Requests: 	</a:t>
            </a:r>
            <a:r>
              <a:rPr lang="en-US" altLang="zh-CN" sz="2000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open </a:t>
            </a:r>
            <a:r>
              <a:rPr lang="en-US" altLang="zh-CN" sz="1800" dirty="0" err="1"/>
              <a:t>wifi</a:t>
            </a:r>
            <a:r>
              <a:rPr lang="en-US" altLang="zh-CN" sz="18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Principal, authentication: </a:t>
            </a:r>
            <a:r>
              <a:rPr lang="en-US" altLang="zh-CN" sz="2000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Authorization: </a:t>
            </a:r>
            <a:r>
              <a:rPr lang="en-US" altLang="zh-CN" sz="2000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800" dirty="0"/>
              <a:t>All ways to access resource must be checked by guard</a:t>
            </a:r>
          </a:p>
          <a:p>
            <a:pPr lvl="1"/>
            <a:r>
              <a:rPr lang="en-US" altLang="zh-CN" sz="2400" dirty="0"/>
              <a:t>Common estimate: one bug per 1,000 lines of code</a:t>
            </a:r>
          </a:p>
          <a:p>
            <a:pPr lvl="1"/>
            <a:r>
              <a:rPr lang="en-US" altLang="zh-CN" sz="2400" dirty="0"/>
              <a:t>Adversary may trick server code to do something unintended, bypass guard</a:t>
            </a:r>
          </a:p>
          <a:p>
            <a:r>
              <a:rPr kumimoji="1" lang="en-US" altLang="zh-CN" sz="2800" dirty="0"/>
              <a:t>How to prevent bypassing?</a:t>
            </a:r>
          </a:p>
          <a:p>
            <a:pPr lvl="1"/>
            <a:r>
              <a:rPr kumimoji="1" lang="en-US" altLang="zh-CN" sz="2400" dirty="0"/>
              <a:t>Reduce complexity: reduce lines of code</a:t>
            </a:r>
          </a:p>
          <a:p>
            <a:pPr lvl="1"/>
            <a:r>
              <a:rPr kumimoji="1" lang="en-US" altLang="zh-CN" sz="2400" dirty="0"/>
              <a:t>The "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principle of least privilege</a:t>
            </a:r>
            <a:r>
              <a:rPr kumimoji="1" lang="en-US" altLang="zh-CN" sz="24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</a:t>
            </a:r>
          </a:p>
          <a:p>
            <a:pPr lvl="1"/>
            <a:r>
              <a:rPr kumimoji="1" lang="en-US" altLang="zh-CN" sz="2000" dirty="0"/>
              <a:t>Requires username and password</a:t>
            </a:r>
          </a:p>
          <a:p>
            <a:pPr lvl="1"/>
            <a:r>
              <a:rPr kumimoji="1" lang="en-US" altLang="zh-CN" sz="2000" dirty="0"/>
              <a:t>If you authenticate, provides menu of options</a:t>
            </a:r>
          </a:p>
          <a:p>
            <a:pPr lvl="1"/>
            <a:r>
              <a:rPr kumimoji="1" lang="en-US" altLang="zh-CN" sz="2000" dirty="0"/>
              <a:t>One option is to get a PDF of the tax form</a:t>
            </a:r>
          </a:p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/get-w2.cgi?</a:t>
            </a:r>
            <a:r>
              <a:rPr kumimoji="1" lang="en-US" altLang="zh-CN" sz="2400" b="1" u="sng" dirty="0"/>
              <a:t>id=1234</a:t>
            </a:r>
          </a:p>
          <a:p>
            <a:pPr lvl="1"/>
            <a:r>
              <a:rPr kumimoji="1" lang="en-US" altLang="zh-CN" sz="2000" dirty="0"/>
              <a:t>Gets a PDF of W2 tax form for ID 1234</a:t>
            </a:r>
          </a:p>
          <a:p>
            <a:r>
              <a:rPr kumimoji="1" lang="en-US" altLang="zh-CN" sz="2400" b="1" dirty="0"/>
              <a:t>get-w2.cgi</a:t>
            </a:r>
            <a:r>
              <a:rPr kumimoji="1" lang="en-US" altLang="zh-CN" sz="2400" dirty="0"/>
              <a:t> forgot to check authorization</a:t>
            </a:r>
          </a:p>
          <a:p>
            <a:pPr lvl="1"/>
            <a:r>
              <a:rPr kumimoji="1" lang="en-US" altLang="zh-CN" sz="2000" dirty="0"/>
              <a:t>Attacker manually constructs URLs to fetch all data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matei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matei@sjtu.edu.cn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2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38358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15619" y="4777714"/>
            <a:ext cx="7540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ZU 0666',0,0);; DROP DATABASE TABLICE;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10241</TotalTime>
  <Words>1746</Words>
  <Application>Microsoft Macintosh PowerPoint</Application>
  <PresentationFormat>全屏显示(16:10)</PresentationFormat>
  <Paragraphs>294</Paragraphs>
  <Slides>33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等线</vt:lpstr>
      <vt:lpstr>等线</vt:lpstr>
      <vt:lpstr>楷体</vt:lpstr>
      <vt:lpstr>宋体</vt:lpstr>
      <vt:lpstr>宋体</vt:lpstr>
      <vt:lpstr>微软雅黑</vt:lpstr>
      <vt:lpstr>Myriad Pro Light SemiCond</vt:lpstr>
      <vt:lpstr>Segoe</vt:lpstr>
      <vt:lpstr>Arial</vt:lpstr>
      <vt:lpstr>Calibri</vt:lpstr>
      <vt:lpstr>Consolas</vt:lpstr>
      <vt:lpstr>Times New Roman</vt:lpstr>
      <vt:lpstr>Office 主题​​</vt:lpstr>
      <vt:lpstr>Security</vt:lpstr>
      <vt:lpstr>Attacks Happen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Other Attacks We've Known</vt:lpstr>
      <vt:lpstr>Security: Real World VS. Computer</vt:lpstr>
      <vt:lpstr>Security: Real World VS. Computer</vt:lpstr>
      <vt:lpstr>Why is Security So Hard?</vt:lpstr>
      <vt:lpstr>Ways to Access exam.txt</vt:lpstr>
      <vt:lpstr>Fault Tolerant Fails Here</vt:lpstr>
      <vt:lpstr>Much Harder to Reason about Security</vt:lpstr>
      <vt:lpstr>2 Steps towards Building a More Secure System</vt:lpstr>
      <vt:lpstr>Policy: Goals</vt:lpstr>
      <vt:lpstr>Threat Model: Assumptions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257</cp:revision>
  <cp:lastPrinted>2016-06-13T07:55:34Z</cp:lastPrinted>
  <dcterms:created xsi:type="dcterms:W3CDTF">2017-05-12T06:55:38Z</dcterms:created>
  <dcterms:modified xsi:type="dcterms:W3CDTF">2018-12-21T01:45:22Z</dcterms:modified>
</cp:coreProperties>
</file>