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306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90" r:id="rId28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81" autoAdjust="0"/>
    <p:restoredTop sz="79362" autoAdjust="0"/>
  </p:normalViewPr>
  <p:slideViewPr>
    <p:cSldViewPr>
      <p:cViewPr varScale="1">
        <p:scale>
          <a:sx n="96" d="100"/>
          <a:sy n="96" d="100"/>
        </p:scale>
        <p:origin x="1712" y="168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2018/12/21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2018/12/21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891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dirty="0">
                <a:latin typeface="Times New Roman" charset="0"/>
                <a:ea typeface="宋体" charset="0"/>
              </a:rPr>
              <a:t>When Bob is PREPARED, what if Alice crash? Bob may wait indefinitely. Here, the coordinator is a single point of failure.</a:t>
            </a:r>
          </a:p>
          <a:p>
            <a:r>
              <a:rPr lang="en-US" altLang="zh-CN" dirty="0">
                <a:latin typeface="Times New Roman" charset="0"/>
                <a:ea typeface="宋体" charset="0"/>
              </a:rPr>
              <a:t>Alice collects PREPARED responses.</a:t>
            </a:r>
          </a:p>
          <a:p>
            <a:r>
              <a:rPr lang="en-US" altLang="zh-CN" dirty="0">
                <a:latin typeface="Times New Roman" charset="0"/>
                <a:ea typeface="宋体" charset="0"/>
              </a:rPr>
              <a:t>After </a:t>
            </a:r>
            <a:r>
              <a:rPr lang="en-US" dirty="0">
                <a:latin typeface="Times New Roman" charset="0"/>
                <a:ea typeface="宋体" charset="0"/>
              </a:rPr>
              <a:t>"</a:t>
            </a:r>
            <a:r>
              <a:rPr lang="en-US" altLang="zh-CN" dirty="0">
                <a:latin typeface="Times New Roman" charset="0"/>
                <a:ea typeface="宋体" charset="0"/>
              </a:rPr>
              <a:t>thanks</a:t>
            </a:r>
            <a:r>
              <a:rPr lang="en-US" dirty="0">
                <a:latin typeface="Times New Roman" charset="0"/>
                <a:ea typeface="宋体" charset="0"/>
              </a:rPr>
              <a:t>"</a:t>
            </a:r>
            <a:r>
              <a:rPr lang="en-US" altLang="zh-CN" dirty="0">
                <a:latin typeface="Times New Roman" charset="0"/>
                <a:ea typeface="宋体" charset="0"/>
              </a:rPr>
              <a:t> from Alice, B,C,D will change from PREPARED to COMMITTED, perform post-commit actions and exit.</a:t>
            </a:r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2995D682-782A-7747-915B-E818D6FEF11F}" type="slidenum">
              <a:rPr lang="zh-CN" altLang="en-US" sz="1200" b="0">
                <a:latin typeface="Times New Roman" charset="0"/>
              </a:rPr>
              <a:pPr/>
              <a:t>13</a:t>
            </a:fld>
            <a:endParaRPr lang="en-US" altLang="zh-CN" sz="1200" b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7973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5444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18823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060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27274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9717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27255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92324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51730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64786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4577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2018/12/21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2018/12/21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2018/12/21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2018/12/21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2018/12/21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2018/12/21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2018/12/21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2018/12/21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Distributed Transaction</a:t>
            </a:r>
            <a:endParaRPr kumimoji="1" lang="zh-CN" altLang="en-US" sz="4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Computer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System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Engineering,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2018.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(IPADS,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SJTU)</a:t>
            </a:r>
            <a:endParaRPr lang="zh-CN" altLang="en-US" sz="1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cs typeface="+mn-ea"/>
                <a:sym typeface="+mn-lt"/>
              </a:rPr>
              <a:t>Across multiple sites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cs typeface="+mn-ea"/>
                <a:sym typeface="+mn-lt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2800" b="1" dirty="0">
                <a:latin typeface="+mn-lt"/>
                <a:ea typeface="+mn-ea"/>
                <a:cs typeface="+mn-ea"/>
                <a:sym typeface="+mn-lt"/>
              </a:rPr>
              <a:t>Goal: </a:t>
            </a:r>
            <a:r>
              <a:rPr lang="en-US" altLang="zh-CN" sz="2800" dirty="0">
                <a:latin typeface="+mn-lt"/>
                <a:ea typeface="+mn-ea"/>
                <a:cs typeface="+mn-ea"/>
                <a:sym typeface="+mn-lt"/>
              </a:rPr>
              <a:t>Build Reliable Systems from Unreliable Components</a:t>
            </a:r>
            <a:endParaRPr kumimoji="1" lang="zh-CN" altLang="en-US" sz="2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9479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The abstraction that makes that easier is </a:t>
            </a:r>
            <a:r>
              <a:rPr lang="en-US" altLang="zh-CN" sz="2200" b="1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transactions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, which provide </a:t>
            </a:r>
            <a:r>
              <a:rPr lang="en-US" altLang="zh-CN" sz="2200" b="1" dirty="0">
                <a:latin typeface="+mn-lt"/>
                <a:ea typeface="+mn-ea"/>
                <a:cs typeface="+mn-ea"/>
                <a:sym typeface="+mn-lt"/>
              </a:rPr>
              <a:t>atomicity 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and </a:t>
            </a:r>
            <a:r>
              <a:rPr lang="en-US" altLang="zh-CN" sz="2200" b="1" dirty="0">
                <a:latin typeface="+mn-lt"/>
                <a:ea typeface="+mn-ea"/>
                <a:cs typeface="+mn-ea"/>
                <a:sym typeface="+mn-lt"/>
              </a:rPr>
              <a:t>isolation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, while not hindering </a:t>
            </a:r>
            <a:r>
              <a:rPr lang="en-US" altLang="zh-CN" sz="2200" b="1" dirty="0">
                <a:latin typeface="+mn-lt"/>
                <a:ea typeface="+mn-ea"/>
                <a:cs typeface="+mn-ea"/>
                <a:sym typeface="+mn-lt"/>
              </a:rPr>
              <a:t>performance </a:t>
            </a:r>
            <a:endParaRPr lang="en-US" altLang="zh-CN" sz="22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83568" y="2569468"/>
            <a:ext cx="145584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b="1" dirty="0">
                <a:cs typeface="+mn-ea"/>
                <a:sym typeface="+mn-lt"/>
              </a:rPr>
              <a:t>atomicity </a:t>
            </a:r>
          </a:p>
        </p:txBody>
      </p:sp>
      <p:cxnSp>
        <p:nvCxnSpPr>
          <p:cNvPr id="6" name="直线箭头连接符 5"/>
          <p:cNvCxnSpPr/>
          <p:nvPr/>
        </p:nvCxnSpPr>
        <p:spPr>
          <a:xfrm>
            <a:off x="2051720" y="2800301"/>
            <a:ext cx="72008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2987824" y="2497460"/>
            <a:ext cx="590465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200" b="1" dirty="0">
                <a:cs typeface="+mn-ea"/>
                <a:sym typeface="+mn-lt"/>
              </a:rPr>
              <a:t>shadow copies </a:t>
            </a:r>
            <a:r>
              <a:rPr lang="en-US" altLang="zh-CN" sz="2200" dirty="0">
                <a:cs typeface="+mn-ea"/>
                <a:sym typeface="+mn-lt"/>
              </a:rPr>
              <a:t>(simple, poor</a:t>
            </a:r>
            <a:r>
              <a:rPr lang="zh-CN" altLang="en-US" sz="2200" dirty="0">
                <a:cs typeface="+mn-ea"/>
                <a:sym typeface="+mn-lt"/>
              </a:rPr>
              <a:t> </a:t>
            </a:r>
            <a:r>
              <a:rPr lang="en-US" altLang="zh-CN" sz="2200" dirty="0">
                <a:cs typeface="+mn-ea"/>
                <a:sym typeface="+mn-lt"/>
              </a:rPr>
              <a:t>performance) or </a:t>
            </a:r>
            <a:r>
              <a:rPr lang="en-US" altLang="zh-CN" sz="2200" b="1" dirty="0">
                <a:cs typeface="+mn-ea"/>
                <a:sym typeface="+mn-lt"/>
              </a:rPr>
              <a:t>logs</a:t>
            </a:r>
            <a:r>
              <a:rPr lang="en-US" altLang="zh-CN" sz="2200" dirty="0">
                <a:cs typeface="+mn-ea"/>
                <a:sym typeface="+mn-lt"/>
              </a:rPr>
              <a:t> (better performance, a bit more complex)</a:t>
            </a:r>
          </a:p>
          <a:p>
            <a:endParaRPr lang="zh-CN" altLang="en-US" sz="2200" dirty="0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83568" y="3538964"/>
            <a:ext cx="127951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b="1" dirty="0">
                <a:cs typeface="+mn-ea"/>
                <a:sym typeface="+mn-lt"/>
              </a:rPr>
              <a:t>isolation</a:t>
            </a:r>
          </a:p>
        </p:txBody>
      </p:sp>
      <p:cxnSp>
        <p:nvCxnSpPr>
          <p:cNvPr id="9" name="直线箭头连接符 8"/>
          <p:cNvCxnSpPr/>
          <p:nvPr/>
        </p:nvCxnSpPr>
        <p:spPr>
          <a:xfrm>
            <a:off x="2051720" y="3769796"/>
            <a:ext cx="72008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内容占位符 2"/>
          <p:cNvSpPr txBox="1">
            <a:spLocks/>
          </p:cNvSpPr>
          <p:nvPr/>
        </p:nvSpPr>
        <p:spPr>
          <a:xfrm>
            <a:off x="457200" y="4573861"/>
            <a:ext cx="8229600" cy="9479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eventually, we also want transaction-based systems to be </a:t>
            </a:r>
            <a:r>
              <a:rPr lang="en-US" altLang="zh-CN" sz="2200" b="1" dirty="0">
                <a:solidFill>
                  <a:srgbClr val="FF2600"/>
                </a:solidFill>
                <a:latin typeface="+mn-lt"/>
                <a:ea typeface="+mn-ea"/>
                <a:cs typeface="+mn-ea"/>
                <a:sym typeface="+mn-lt"/>
              </a:rPr>
              <a:t>distributed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: to run across multiple machines</a:t>
            </a:r>
          </a:p>
        </p:txBody>
      </p:sp>
      <p:sp>
        <p:nvSpPr>
          <p:cNvPr id="12" name="矩形 11"/>
          <p:cNvSpPr/>
          <p:nvPr/>
        </p:nvSpPr>
        <p:spPr>
          <a:xfrm>
            <a:off x="2987824" y="3388679"/>
            <a:ext cx="56989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200" b="1" dirty="0">
                <a:solidFill>
                  <a:schemeClr val="tx1">
                    <a:lumMod val="95000"/>
                    <a:lumOff val="5000"/>
                  </a:schemeClr>
                </a:solidFill>
                <a:ea typeface="楷体"/>
                <a:cs typeface="Myriad Pro Light SemiCond"/>
              </a:rPr>
              <a:t>2PL</a:t>
            </a:r>
            <a:r>
              <a:rPr lang="en-US" altLang="zh-CN" sz="2200" dirty="0">
                <a:solidFill>
                  <a:schemeClr val="tx1">
                    <a:lumMod val="95000"/>
                    <a:lumOff val="5000"/>
                  </a:schemeClr>
                </a:solidFill>
                <a:ea typeface="楷体"/>
                <a:cs typeface="Myriad Pro Light SemiCond"/>
              </a:rPr>
              <a:t> (Two-phase locking) ,</a:t>
            </a:r>
            <a:r>
              <a:rPr lang="en-US" altLang="zh-CN" sz="2200" b="1" dirty="0">
                <a:solidFill>
                  <a:schemeClr val="tx1">
                    <a:lumMod val="95000"/>
                    <a:lumOff val="5000"/>
                  </a:schemeClr>
                </a:solidFill>
                <a:ea typeface="楷体"/>
                <a:cs typeface="Myriad Pro Light SemiCond"/>
              </a:rPr>
              <a:t> </a:t>
            </a:r>
          </a:p>
          <a:p>
            <a:r>
              <a:rPr lang="en-US" altLang="zh-CN" sz="2200" dirty="0">
                <a:solidFill>
                  <a:schemeClr val="tx1">
                    <a:lumMod val="95000"/>
                    <a:lumOff val="5000"/>
                  </a:schemeClr>
                </a:solidFill>
                <a:ea typeface="楷体"/>
                <a:cs typeface="Myriad Pro Light SemiCond"/>
              </a:rPr>
              <a:t>or </a:t>
            </a:r>
            <a:r>
              <a:rPr lang="en-US" altLang="zh-CN" sz="2200" b="1" dirty="0">
                <a:solidFill>
                  <a:schemeClr val="tx1">
                    <a:lumMod val="95000"/>
                    <a:lumOff val="5000"/>
                  </a:schemeClr>
                </a:solidFill>
                <a:ea typeface="楷体"/>
                <a:cs typeface="Myriad Pro Light SemiCond"/>
              </a:rPr>
              <a:t>OCC </a:t>
            </a:r>
            <a:r>
              <a:rPr lang="en-US" altLang="zh-CN" sz="2200" dirty="0">
                <a:solidFill>
                  <a:schemeClr val="tx1">
                    <a:lumMod val="95000"/>
                    <a:lumOff val="5000"/>
                  </a:schemeClr>
                </a:solidFill>
                <a:ea typeface="楷体"/>
                <a:cs typeface="Myriad Pro Light SemiCond"/>
              </a:rPr>
              <a:t>(Optimistic Concurrency Control)</a:t>
            </a:r>
          </a:p>
        </p:txBody>
      </p:sp>
    </p:spTree>
    <p:extLst>
      <p:ext uri="{BB962C8B-B14F-4D97-AF65-F5344CB8AC3E}">
        <p14:creationId xmlns:p14="http://schemas.microsoft.com/office/powerpoint/2010/main" val="3684409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multi-site</a:t>
            </a:r>
            <a:r>
              <a:rPr lang="zh-CN" altLang="en-US" dirty="0"/>
              <a:t> </a:t>
            </a:r>
            <a:r>
              <a:rPr lang="en-US" altLang="zh-CN" dirty="0"/>
              <a:t>Transaction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0465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Transaction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across</a:t>
            </a:r>
            <a:r>
              <a:rPr kumimoji="1" lang="zh-CN" altLang="en-US" dirty="0"/>
              <a:t> </a:t>
            </a:r>
            <a:r>
              <a:rPr kumimoji="1" lang="en-US" altLang="zh-CN" dirty="0"/>
              <a:t>Multiple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Sites</a:t>
            </a:r>
            <a:endParaRPr kumimoji="1"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setup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Client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+</a:t>
            </a:r>
            <a:r>
              <a:rPr kumimoji="1" lang="zh-CN" altLang="en-US" dirty="0"/>
              <a:t> </a:t>
            </a:r>
            <a:r>
              <a:rPr kumimoji="1" lang="en-US" altLang="zh-CN" dirty="0"/>
              <a:t>coordinator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+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servers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handles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A-M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other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handles</a:t>
            </a:r>
            <a:r>
              <a:rPr kumimoji="1" lang="zh-CN" altLang="en-US" dirty="0"/>
              <a:t> </a:t>
            </a:r>
            <a:r>
              <a:rPr kumimoji="1" lang="en-US" altLang="zh-CN" dirty="0"/>
              <a:t>N-Z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Coordinator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logs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Coordinator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passes</a:t>
            </a:r>
            <a:r>
              <a:rPr kumimoji="1" lang="zh-CN" altLang="en-US" dirty="0"/>
              <a:t> </a:t>
            </a:r>
            <a:r>
              <a:rPr kumimoji="1" lang="en-US" altLang="zh-CN" dirty="0"/>
              <a:t>messages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client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appropriate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13658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337220"/>
            <a:ext cx="7211756" cy="5284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518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337220"/>
            <a:ext cx="7371461" cy="5189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283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Deal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Message may be lost, delayed or duplicated</a:t>
            </a:r>
          </a:p>
          <a:p>
            <a:r>
              <a:rPr lang="en-US" altLang="zh-CN" dirty="0">
                <a:ea typeface="MS PGothic" charset="0"/>
              </a:rPr>
              <a:t>Use RPC to communicate</a:t>
            </a:r>
          </a:p>
          <a:p>
            <a:pPr lvl="1"/>
            <a:r>
              <a:rPr lang="en-US" altLang="zh-CN" dirty="0">
                <a:ea typeface="MS PGothic" charset="0"/>
              </a:rPr>
              <a:t>Ensure at-least-once by persistent sender</a:t>
            </a:r>
          </a:p>
          <a:p>
            <a:pPr lvl="1"/>
            <a:r>
              <a:rPr lang="en-US" altLang="zh-CN" dirty="0">
                <a:ea typeface="MS PGothic" charset="0"/>
              </a:rPr>
              <a:t>Ensure at-most-once by duplicate suppression</a:t>
            </a:r>
          </a:p>
          <a:p>
            <a:pPr lvl="1"/>
            <a:r>
              <a:rPr lang="en-US" altLang="zh-CN" dirty="0">
                <a:ea typeface="MS PGothic" charset="0"/>
              </a:rPr>
              <a:t>However, neither is enough to ensure atomicity here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63532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Main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Problem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Multiple servers can experience </a:t>
            </a:r>
            <a:r>
              <a:rPr kumimoji="1" lang="en-US" altLang="zh-CN" b="1" dirty="0"/>
              <a:t>different</a:t>
            </a:r>
            <a:r>
              <a:rPr kumimoji="1" lang="en-US" altLang="zh-CN" dirty="0"/>
              <a:t> events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One commits while the other crashes,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One commits while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other aborts, etc.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8284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337221"/>
            <a:ext cx="7344816" cy="512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2482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Two-phase Commit</a:t>
            </a:r>
          </a:p>
        </p:txBody>
      </p:sp>
      <p:sp>
        <p:nvSpPr>
          <p:cNvPr id="3481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b="1" dirty="0">
                <a:ea typeface="MS PGothic" charset="0"/>
              </a:rPr>
              <a:t>Phase-1: preparation / voting</a:t>
            </a:r>
          </a:p>
          <a:p>
            <a:pPr lvl="1"/>
            <a:r>
              <a:rPr lang="en-US" altLang="zh-CN" sz="2000" dirty="0">
                <a:ea typeface="MS PGothic" charset="0"/>
              </a:rPr>
              <a:t>Lower-layer transactions either aborts or </a:t>
            </a:r>
            <a:r>
              <a:rPr lang="en-US" altLang="zh-CN" sz="2000" i="1" dirty="0">
                <a:ea typeface="MS PGothic" charset="0"/>
              </a:rPr>
              <a:t>tentatively</a:t>
            </a:r>
            <a:r>
              <a:rPr lang="en-US" altLang="zh-CN" sz="2000" dirty="0">
                <a:ea typeface="MS PGothic" charset="0"/>
              </a:rPr>
              <a:t> committed</a:t>
            </a:r>
          </a:p>
          <a:p>
            <a:pPr lvl="1"/>
            <a:r>
              <a:rPr lang="en-US" altLang="zh-CN" sz="2000" dirty="0">
                <a:ea typeface="MS PGothic" charset="0"/>
              </a:rPr>
              <a:t>Higher-layer transaction evaluate lower situation</a:t>
            </a:r>
          </a:p>
          <a:p>
            <a:r>
              <a:rPr lang="en-US" altLang="zh-CN" sz="2400" b="1" dirty="0">
                <a:ea typeface="MS PGothic" charset="0"/>
              </a:rPr>
              <a:t>Phase-2: commitment</a:t>
            </a:r>
          </a:p>
          <a:p>
            <a:pPr lvl="1"/>
            <a:r>
              <a:rPr lang="en-US" altLang="zh-CN" sz="2000" dirty="0">
                <a:ea typeface="MS PGothic" charset="0"/>
              </a:rPr>
              <a:t>If top-layer, then COMMIT or ABORT</a:t>
            </a:r>
          </a:p>
          <a:p>
            <a:pPr lvl="1"/>
            <a:r>
              <a:rPr lang="en-US" altLang="zh-CN" sz="2000" dirty="0">
                <a:ea typeface="MS PGothic" charset="0"/>
              </a:rPr>
              <a:t>If nested itself, then become tentatively committed</a:t>
            </a:r>
          </a:p>
          <a:p>
            <a:pPr lvl="1"/>
            <a:endParaRPr lang="zh-CN" altLang="en-US" sz="2000" dirty="0">
              <a:ea typeface="MS PGothic" charset="0"/>
            </a:endParaRPr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96B9DA79-1C44-8E47-8ACE-C12C881E8267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10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231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4406009"/>
            <a:ext cx="8229600" cy="1239525"/>
          </a:xfrm>
        </p:spPr>
        <p:txBody>
          <a:bodyPr/>
          <a:lstStyle/>
          <a:p>
            <a:r>
              <a:rPr lang="en-US" altLang="zh-CN" b="1" dirty="0"/>
              <a:t>two-phase commit: </a:t>
            </a:r>
            <a:r>
              <a:rPr lang="en-US" altLang="zh-CN" dirty="0"/>
              <a:t>nodes agree that they are </a:t>
            </a:r>
            <a:r>
              <a:rPr lang="en-US" altLang="zh-CN" b="1" dirty="0"/>
              <a:t>ready</a:t>
            </a:r>
            <a:r>
              <a:rPr lang="en-US" altLang="zh-CN" dirty="0"/>
              <a:t> to commit before committing 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180" y="337220"/>
            <a:ext cx="7524328" cy="394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9181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Multiple-site Atomicity</a:t>
            </a:r>
          </a:p>
        </p:txBody>
      </p:sp>
      <p:sp>
        <p:nvSpPr>
          <p:cNvPr id="3686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>
                <a:ea typeface="MS PGothic" charset="0"/>
              </a:rPr>
              <a:t>Worker</a:t>
            </a:r>
            <a:r>
              <a:rPr lang="en-US" altLang="zh-CN" dirty="0">
                <a:ea typeface="MS PGothic" charset="0"/>
              </a:rPr>
              <a:t>: Bob, Charles, Dawn</a:t>
            </a:r>
          </a:p>
          <a:p>
            <a:pPr lvl="1"/>
            <a:r>
              <a:rPr lang="en-US" altLang="zh-CN" dirty="0">
                <a:ea typeface="MS PGothic" charset="0"/>
              </a:rPr>
              <a:t>Does three transactions: X, Y, Z</a:t>
            </a:r>
          </a:p>
          <a:p>
            <a:r>
              <a:rPr lang="en-US" altLang="zh-CN" b="1" dirty="0">
                <a:ea typeface="MS PGothic" charset="0"/>
              </a:rPr>
              <a:t>Coordinator</a:t>
            </a:r>
            <a:r>
              <a:rPr lang="en-US" altLang="zh-CN" dirty="0">
                <a:ea typeface="MS PGothic" charset="0"/>
              </a:rPr>
              <a:t>: Alice </a:t>
            </a:r>
          </a:p>
          <a:p>
            <a:pPr lvl="1"/>
            <a:r>
              <a:rPr lang="en-US" altLang="zh-CN" dirty="0">
                <a:ea typeface="MS PGothic" charset="0"/>
              </a:rPr>
              <a:t>Create a higher-layer transaction</a:t>
            </a:r>
          </a:p>
          <a:p>
            <a:pPr lvl="1"/>
            <a:r>
              <a:rPr lang="en-US" altLang="zh-CN" dirty="0">
                <a:ea typeface="MS PGothic" charset="0"/>
              </a:rPr>
              <a:t>Send three messages to the three workers</a:t>
            </a:r>
          </a:p>
          <a:p>
            <a:r>
              <a:rPr lang="en-US" altLang="zh-CN" b="1" dirty="0">
                <a:solidFill>
                  <a:schemeClr val="accent2"/>
                </a:solidFill>
                <a:ea typeface="MS PGothic" charset="0"/>
              </a:rPr>
              <a:t>Challenge</a:t>
            </a:r>
            <a:r>
              <a:rPr lang="en-US" altLang="zh-CN" dirty="0">
                <a:solidFill>
                  <a:schemeClr val="accent2"/>
                </a:solidFill>
                <a:ea typeface="MS PGothic" charset="0"/>
              </a:rPr>
              <a:t>: un-reliable communication</a:t>
            </a:r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632F1615-51AD-F149-9F32-CCAD431BE2B6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12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6014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80972"/>
            <a:ext cx="4572000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0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44" y="659740"/>
            <a:ext cx="3581400" cy="945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17784"/>
            <a:ext cx="8686800" cy="1059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1" y="4290493"/>
            <a:ext cx="5370513" cy="997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81000" y="1906597"/>
            <a:ext cx="1886744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Commit Phase-1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1001" y="4271972"/>
            <a:ext cx="1886744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Commit Phase-2</a:t>
            </a:r>
          </a:p>
        </p:txBody>
      </p:sp>
      <p:cxnSp>
        <p:nvCxnSpPr>
          <p:cNvPr id="37895" name="Straight Connector 14"/>
          <p:cNvCxnSpPr>
            <a:cxnSpLocks noChangeShapeType="1"/>
          </p:cNvCxnSpPr>
          <p:nvPr/>
        </p:nvCxnSpPr>
        <p:spPr bwMode="auto">
          <a:xfrm>
            <a:off x="0" y="4208472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401638" y="3509972"/>
            <a:ext cx="3048000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0" dirty="0">
                <a:latin typeface="+mn-lt"/>
              </a:rPr>
              <a:t>Bob: tentative committed</a:t>
            </a:r>
          </a:p>
          <a:p>
            <a:pPr>
              <a:defRPr/>
            </a:pPr>
            <a:r>
              <a:rPr lang="en-US" sz="1600" b="0" dirty="0">
                <a:latin typeface="+mn-lt"/>
              </a:rPr>
              <a:t>State: PREPARED</a:t>
            </a:r>
          </a:p>
        </p:txBody>
      </p:sp>
      <p:pic>
        <p:nvPicPr>
          <p:cNvPr id="3789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922472"/>
            <a:ext cx="2514600" cy="97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7898" name="Straight Connector 16"/>
          <p:cNvCxnSpPr>
            <a:cxnSpLocks noChangeShapeType="1"/>
          </p:cNvCxnSpPr>
          <p:nvPr/>
        </p:nvCxnSpPr>
        <p:spPr bwMode="auto">
          <a:xfrm>
            <a:off x="0" y="1795472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" name="TextBox 17"/>
          <p:cNvSpPr txBox="1"/>
          <p:nvPr/>
        </p:nvSpPr>
        <p:spPr>
          <a:xfrm>
            <a:off x="381000" y="5018097"/>
            <a:ext cx="3048000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0" dirty="0">
                <a:latin typeface="+mn-lt"/>
              </a:rPr>
              <a:t>Bob: COMMITTED</a:t>
            </a:r>
          </a:p>
        </p:txBody>
      </p:sp>
      <p:cxnSp>
        <p:nvCxnSpPr>
          <p:cNvPr id="37900" name="Straight Arrow Connector 19"/>
          <p:cNvCxnSpPr>
            <a:cxnSpLocks noChangeShapeType="1"/>
          </p:cNvCxnSpPr>
          <p:nvPr/>
        </p:nvCxnSpPr>
        <p:spPr bwMode="auto">
          <a:xfrm flipH="1">
            <a:off x="3276600" y="652472"/>
            <a:ext cx="457200" cy="317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901" name="Straight Arrow Connector 20"/>
          <p:cNvCxnSpPr>
            <a:cxnSpLocks noChangeShapeType="1"/>
          </p:cNvCxnSpPr>
          <p:nvPr/>
        </p:nvCxnSpPr>
        <p:spPr bwMode="auto">
          <a:xfrm>
            <a:off x="3276600" y="1668472"/>
            <a:ext cx="4572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902" name="Straight Arrow Connector 25"/>
          <p:cNvCxnSpPr>
            <a:cxnSpLocks noChangeShapeType="1"/>
          </p:cNvCxnSpPr>
          <p:nvPr/>
        </p:nvCxnSpPr>
        <p:spPr bwMode="auto">
          <a:xfrm flipH="1">
            <a:off x="3276600" y="2620972"/>
            <a:ext cx="457200" cy="317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903" name="Straight Arrow Connector 27"/>
          <p:cNvCxnSpPr>
            <a:cxnSpLocks noChangeShapeType="1"/>
          </p:cNvCxnSpPr>
          <p:nvPr/>
        </p:nvCxnSpPr>
        <p:spPr bwMode="auto">
          <a:xfrm>
            <a:off x="3276600" y="4017972"/>
            <a:ext cx="4572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904" name="Straight Arrow Connector 28"/>
          <p:cNvCxnSpPr>
            <a:cxnSpLocks noChangeShapeType="1"/>
          </p:cNvCxnSpPr>
          <p:nvPr/>
        </p:nvCxnSpPr>
        <p:spPr bwMode="auto">
          <a:xfrm flipH="1">
            <a:off x="3276600" y="4843472"/>
            <a:ext cx="457200" cy="317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381000" y="5224472"/>
            <a:ext cx="3124200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0" dirty="0">
                <a:latin typeface="+mn-lt"/>
              </a:rPr>
              <a:t>Bob will perform post-commit</a:t>
            </a:r>
          </a:p>
        </p:txBody>
      </p:sp>
    </p:spTree>
    <p:extLst>
      <p:ext uri="{BB962C8B-B14F-4D97-AF65-F5344CB8AC3E}">
        <p14:creationId xmlns:p14="http://schemas.microsoft.com/office/powerpoint/2010/main" val="17171146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9B4B3117-BE29-6644-8A1F-F72D31B874FC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14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9938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7000"/>
            <a:ext cx="8229600" cy="55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391400" y="1079500"/>
            <a:ext cx="1676400" cy="369332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0" dirty="0">
                <a:solidFill>
                  <a:srgbClr val="800000"/>
                </a:solidFill>
                <a:latin typeface="+mn-lt"/>
              </a:rPr>
              <a:t>3N messages</a:t>
            </a:r>
          </a:p>
        </p:txBody>
      </p:sp>
    </p:spTree>
    <p:extLst>
      <p:ext uri="{BB962C8B-B14F-4D97-AF65-F5344CB8AC3E}">
        <p14:creationId xmlns:p14="http://schemas.microsoft.com/office/powerpoint/2010/main" val="2210761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Multiple-site Atomicity</a:t>
            </a: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800" dirty="0">
                <a:ea typeface="MS PGothic" charset="0"/>
              </a:rPr>
              <a:t>Coordinator</a:t>
            </a:r>
          </a:p>
          <a:p>
            <a:pPr lvl="1"/>
            <a:r>
              <a:rPr lang="en-US" altLang="zh-CN" sz="2400" dirty="0">
                <a:ea typeface="MS PGothic" charset="0"/>
              </a:rPr>
              <a:t>Collect some </a:t>
            </a:r>
            <a:r>
              <a:rPr lang="en-US" altLang="zh-CN" sz="2400" b="1" dirty="0">
                <a:ea typeface="MS PGothic" charset="0"/>
              </a:rPr>
              <a:t>ABORT</a:t>
            </a:r>
            <a:r>
              <a:rPr lang="en-US" altLang="zh-CN" sz="2400" dirty="0">
                <a:ea typeface="MS PGothic" charset="0"/>
              </a:rPr>
              <a:t> or nothing: </a:t>
            </a:r>
            <a:r>
              <a:rPr lang="en-US" altLang="zh-CN" sz="2400" b="1" dirty="0">
                <a:ea typeface="MS PGothic" charset="0"/>
              </a:rPr>
              <a:t>ABORT</a:t>
            </a:r>
            <a:r>
              <a:rPr lang="en-US" altLang="zh-CN" sz="2400" dirty="0">
                <a:ea typeface="MS PGothic" charset="0"/>
              </a:rPr>
              <a:t> or assign the work to another worker</a:t>
            </a:r>
          </a:p>
          <a:p>
            <a:pPr lvl="1"/>
            <a:r>
              <a:rPr lang="en-US" altLang="zh-CN" sz="2400" dirty="0">
                <a:ea typeface="MS PGothic" charset="0"/>
              </a:rPr>
              <a:t>Collect all </a:t>
            </a:r>
            <a:r>
              <a:rPr lang="en-US" altLang="zh-CN" sz="2400" b="1" dirty="0">
                <a:ea typeface="MS PGothic" charset="0"/>
              </a:rPr>
              <a:t>COMMIT</a:t>
            </a:r>
            <a:r>
              <a:rPr lang="en-US" altLang="zh-CN" sz="2400" dirty="0">
                <a:ea typeface="MS PGothic" charset="0"/>
              </a:rPr>
              <a:t>: then </a:t>
            </a:r>
            <a:r>
              <a:rPr lang="en-US" altLang="zh-CN" sz="2400" b="1" dirty="0">
                <a:ea typeface="MS PGothic" charset="0"/>
              </a:rPr>
              <a:t>COMMIT</a:t>
            </a:r>
          </a:p>
          <a:p>
            <a:r>
              <a:rPr lang="en-US" altLang="zh-CN" sz="2800" dirty="0">
                <a:ea typeface="MS PGothic" charset="0"/>
              </a:rPr>
              <a:t>Worker</a:t>
            </a:r>
          </a:p>
          <a:p>
            <a:pPr lvl="1"/>
            <a:r>
              <a:rPr lang="en-US" altLang="zh-CN" sz="2400" dirty="0">
                <a:ea typeface="MS PGothic" charset="0"/>
              </a:rPr>
              <a:t>When receive nothing: resend </a:t>
            </a:r>
            <a:r>
              <a:rPr lang="en-US" altLang="zh-CN" sz="2400" b="1" dirty="0">
                <a:ea typeface="MS PGothic" charset="0"/>
              </a:rPr>
              <a:t>PREPARED</a:t>
            </a:r>
          </a:p>
          <a:p>
            <a:pPr lvl="2"/>
            <a:r>
              <a:rPr lang="en-US" altLang="zh-CN" sz="2000" dirty="0">
                <a:ea typeface="MS PGothic" charset="0"/>
              </a:rPr>
              <a:t>Coordinator will send current state if it receives duplicate message</a:t>
            </a:r>
          </a:p>
          <a:p>
            <a:pPr lvl="1"/>
            <a:r>
              <a:rPr lang="en-US" altLang="zh-CN" sz="2400" dirty="0">
                <a:ea typeface="MS PGothic" charset="0"/>
              </a:rPr>
              <a:t>When receive </a:t>
            </a:r>
            <a:r>
              <a:rPr lang="en-US" altLang="zh-CN" sz="2400" b="1" dirty="0">
                <a:ea typeface="MS PGothic" charset="0"/>
              </a:rPr>
              <a:t>COMMIT</a:t>
            </a:r>
            <a:r>
              <a:rPr lang="en-US" altLang="zh-CN" sz="2400" dirty="0">
                <a:ea typeface="MS PGothic" charset="0"/>
              </a:rPr>
              <a:t>: then </a:t>
            </a:r>
            <a:r>
              <a:rPr lang="en-US" altLang="zh-CN" sz="2400" b="1" dirty="0">
                <a:ea typeface="MS PGothic" charset="0"/>
              </a:rPr>
              <a:t>COMMIT</a:t>
            </a:r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20F630D0-117A-A542-BA23-996E4DBA4F5A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15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1528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007604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2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1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168352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7884368" y="1057300"/>
            <a:ext cx="0" cy="3168352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079613" y="1296550"/>
            <a:ext cx="21962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assume all parts of the transactions prior to </a:t>
            </a:r>
          </a:p>
          <a:p>
            <a:r>
              <a:rPr lang="en-US" altLang="zh-CN" sz="1400" dirty="0"/>
              <a:t>commit have happened </a:t>
            </a:r>
            <a:endParaRPr lang="en-US" altLang="zh-CN" sz="1400" dirty="0">
              <a:effectLst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/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/>
          <p:cNvCxnSpPr/>
          <p:nvPr/>
        </p:nvCxnSpPr>
        <p:spPr>
          <a:xfrm>
            <a:off x="3419872" y="32175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/>
          <p:nvPr/>
        </p:nvCxnSpPr>
        <p:spPr>
          <a:xfrm>
            <a:off x="3419872" y="364958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/>
          <p:cNvCxnSpPr/>
          <p:nvPr/>
        </p:nvCxnSpPr>
        <p:spPr>
          <a:xfrm>
            <a:off x="3419872" y="400124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箭头连接符 37"/>
          <p:cNvCxnSpPr/>
          <p:nvPr/>
        </p:nvCxnSpPr>
        <p:spPr>
          <a:xfrm>
            <a:off x="3419872" y="415364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/>
          <p:cNvCxnSpPr/>
          <p:nvPr/>
        </p:nvCxnSpPr>
        <p:spPr>
          <a:xfrm>
            <a:off x="1089328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1884080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2" name="直线箭头连接符 31"/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4026416" y="343356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041656" y="3769072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6" name="直线箭头连接符 35"/>
          <p:cNvCxnSpPr/>
          <p:nvPr/>
        </p:nvCxnSpPr>
        <p:spPr>
          <a:xfrm>
            <a:off x="3419872" y="380198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内容占位符 2"/>
          <p:cNvSpPr>
            <a:spLocks noGrp="1"/>
          </p:cNvSpPr>
          <p:nvPr>
            <p:ph idx="1"/>
          </p:nvPr>
        </p:nvSpPr>
        <p:spPr>
          <a:xfrm>
            <a:off x="457200" y="4522067"/>
            <a:ext cx="8229600" cy="107173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/>
              <a:t>two-phase commit: </a:t>
            </a:r>
            <a:r>
              <a:rPr lang="en-US" altLang="zh-CN" dirty="0"/>
              <a:t>nodes agree that they're </a:t>
            </a:r>
            <a:br>
              <a:rPr lang="zh-CN" altLang="en-US" dirty="0"/>
            </a:br>
            <a:r>
              <a:rPr lang="en-US" altLang="zh-CN" dirty="0"/>
              <a:t>ready to commit before committing </a:t>
            </a:r>
            <a:endParaRPr lang="en-US" altLang="zh-CN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788417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007604" y="1057300"/>
            <a:ext cx="0" cy="3672408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3672408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2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1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672408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7884368" y="1057300"/>
            <a:ext cx="0" cy="367240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1800200" cy="0"/>
          </a:xfrm>
          <a:prstGeom prst="straightConnector1">
            <a:avLst/>
          </a:prstGeom>
          <a:ln w="19050">
            <a:solidFill>
              <a:schemeClr val="accent2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/>
          <p:cNvCxnSpPr/>
          <p:nvPr/>
        </p:nvCxnSpPr>
        <p:spPr>
          <a:xfrm>
            <a:off x="3419872" y="342518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/>
          <p:cNvCxnSpPr/>
          <p:nvPr/>
        </p:nvCxnSpPr>
        <p:spPr>
          <a:xfrm>
            <a:off x="3419872" y="357758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/>
          <p:nvPr/>
        </p:nvCxnSpPr>
        <p:spPr>
          <a:xfrm>
            <a:off x="3419872" y="400962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/>
          <p:cNvCxnSpPr/>
          <p:nvPr/>
        </p:nvCxnSpPr>
        <p:spPr>
          <a:xfrm>
            <a:off x="3419872" y="436128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箭头连接符 37"/>
          <p:cNvCxnSpPr/>
          <p:nvPr/>
        </p:nvCxnSpPr>
        <p:spPr>
          <a:xfrm>
            <a:off x="3419872" y="451368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/>
          <p:cNvCxnSpPr/>
          <p:nvPr/>
        </p:nvCxnSpPr>
        <p:spPr>
          <a:xfrm>
            <a:off x="1089328" y="381060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1884080" y="3638540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011176" y="317776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026416" y="379360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041656" y="4129112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6" name="直线箭头连接符 35"/>
          <p:cNvCxnSpPr/>
          <p:nvPr/>
        </p:nvCxnSpPr>
        <p:spPr>
          <a:xfrm>
            <a:off x="3419872" y="416202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内容占位符 2"/>
          <p:cNvSpPr>
            <a:spLocks noGrp="1"/>
          </p:cNvSpPr>
          <p:nvPr>
            <p:ph idx="1"/>
          </p:nvPr>
        </p:nvSpPr>
        <p:spPr>
          <a:xfrm>
            <a:off x="457200" y="4968226"/>
            <a:ext cx="8229600" cy="6255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/>
              <a:t>failure: </a:t>
            </a:r>
            <a:r>
              <a:rPr lang="en-US" altLang="zh-CN" dirty="0"/>
              <a:t>lost</a:t>
            </a:r>
            <a:r>
              <a:rPr lang="en-US" altLang="zh-CN" b="1" dirty="0"/>
              <a:t> prepare </a:t>
            </a:r>
          </a:p>
        </p:txBody>
      </p:sp>
      <p:sp>
        <p:nvSpPr>
          <p:cNvPr id="2" name="矩形 1"/>
          <p:cNvSpPr/>
          <p:nvPr/>
        </p:nvSpPr>
        <p:spPr>
          <a:xfrm>
            <a:off x="5105430" y="2425452"/>
            <a:ext cx="5725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zh-CN" sz="3200" b="1" dirty="0">
                <a:latin typeface="Helvetica" charset="0"/>
              </a:rPr>
              <a:t>X </a:t>
            </a:r>
            <a:endParaRPr lang="da-DK" altLang="zh-CN" sz="3200" dirty="0">
              <a:effectLst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259632" y="2771478"/>
            <a:ext cx="1737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timeout;</a:t>
            </a:r>
            <a:r>
              <a:rPr lang="zh-CN" altLang="en-US" b="1" dirty="0"/>
              <a:t> </a:t>
            </a:r>
            <a:r>
              <a:rPr lang="en-US" altLang="zh-CN" b="1" dirty="0"/>
              <a:t>resend</a:t>
            </a:r>
            <a:endParaRPr lang="en-US" altLang="zh-CN" b="1" dirty="0">
              <a:effectLst/>
            </a:endParaRPr>
          </a:p>
        </p:txBody>
      </p:sp>
      <p:cxnSp>
        <p:nvCxnSpPr>
          <p:cNvPr id="47" name="直线箭头连接符 46"/>
          <p:cNvCxnSpPr/>
          <p:nvPr/>
        </p:nvCxnSpPr>
        <p:spPr>
          <a:xfrm>
            <a:off x="3419872" y="3001516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线箭头连接符 47"/>
          <p:cNvCxnSpPr/>
          <p:nvPr/>
        </p:nvCxnSpPr>
        <p:spPr>
          <a:xfrm>
            <a:off x="3419872" y="3145532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/>
          <p:cNvSpPr txBox="1"/>
          <p:nvPr/>
        </p:nvSpPr>
        <p:spPr>
          <a:xfrm>
            <a:off x="3995936" y="276096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995936" y="252794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</p:spTree>
    <p:extLst>
      <p:ext uri="{BB962C8B-B14F-4D97-AF65-F5344CB8AC3E}">
        <p14:creationId xmlns:p14="http://schemas.microsoft.com/office/powerpoint/2010/main" val="2681020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2" grpId="0" animBg="1"/>
      <p:bldP spid="43" grpId="0" animBg="1"/>
      <p:bldP spid="44" grpId="0" animBg="1"/>
      <p:bldP spid="45" grpId="0"/>
      <p:bldP spid="4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007604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2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1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168352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7884368" y="1057300"/>
            <a:ext cx="0" cy="3168352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/>
          <p:cNvCxnSpPr/>
          <p:nvPr/>
        </p:nvCxnSpPr>
        <p:spPr>
          <a:xfrm>
            <a:off x="3419872" y="3713212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/>
          <p:cNvCxnSpPr/>
          <p:nvPr/>
        </p:nvCxnSpPr>
        <p:spPr>
          <a:xfrm>
            <a:off x="3419872" y="3865612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/>
          <p:cNvCxnSpPr/>
          <p:nvPr/>
        </p:nvCxnSpPr>
        <p:spPr>
          <a:xfrm>
            <a:off x="1089328" y="4098632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1884080" y="3928328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011176" y="346580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2" name="直线箭头连接符 31"/>
          <p:cNvCxnSpPr/>
          <p:nvPr/>
        </p:nvCxnSpPr>
        <p:spPr>
          <a:xfrm>
            <a:off x="3851920" y="2865884"/>
            <a:ext cx="1656184" cy="0"/>
          </a:xfrm>
          <a:prstGeom prst="straightConnector1">
            <a:avLst/>
          </a:prstGeom>
          <a:ln w="19050">
            <a:solidFill>
              <a:schemeClr val="accent2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内容占位符 2"/>
          <p:cNvSpPr txBox="1">
            <a:spLocks/>
          </p:cNvSpPr>
          <p:nvPr/>
        </p:nvSpPr>
        <p:spPr>
          <a:xfrm>
            <a:off x="457200" y="4772389"/>
            <a:ext cx="8229600" cy="6255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failure: 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lost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ACK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for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prepare 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1259632" y="2771478"/>
            <a:ext cx="1737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timeout;</a:t>
            </a:r>
            <a:r>
              <a:rPr lang="zh-CN" altLang="en-US" b="1" dirty="0"/>
              <a:t> </a:t>
            </a:r>
            <a:r>
              <a:rPr lang="en-US" altLang="zh-CN" b="1" dirty="0"/>
              <a:t>resend</a:t>
            </a:r>
            <a:endParaRPr lang="en-US" altLang="zh-CN" b="1" dirty="0">
              <a:effectLst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3639367" y="2632765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zh-CN" sz="2400" b="1" dirty="0">
                <a:latin typeface="Helvetica" charset="0"/>
              </a:rPr>
              <a:t>X </a:t>
            </a:r>
            <a:endParaRPr lang="da-DK" altLang="zh-CN" sz="2400" dirty="0">
              <a:effectLst/>
            </a:endParaRPr>
          </a:p>
        </p:txBody>
      </p:sp>
      <p:cxnSp>
        <p:nvCxnSpPr>
          <p:cNvPr id="49" name="直线箭头连接符 48"/>
          <p:cNvCxnSpPr/>
          <p:nvPr/>
        </p:nvCxnSpPr>
        <p:spPr>
          <a:xfrm>
            <a:off x="3419872" y="3160772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/>
          <p:cNvSpPr txBox="1"/>
          <p:nvPr/>
        </p:nvSpPr>
        <p:spPr>
          <a:xfrm>
            <a:off x="3995936" y="292950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1" name="直线箭头连接符 50"/>
          <p:cNvCxnSpPr/>
          <p:nvPr/>
        </p:nvCxnSpPr>
        <p:spPr>
          <a:xfrm>
            <a:off x="3419872" y="3313172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2266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2" grpId="0" animBg="1"/>
      <p:bldP spid="47" grpId="0"/>
      <p:bldP spid="5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2" name="直线连接符 11"/>
          <p:cNvCxnSpPr/>
          <p:nvPr/>
        </p:nvCxnSpPr>
        <p:spPr>
          <a:xfrm>
            <a:off x="7884368" y="1057300"/>
            <a:ext cx="0" cy="3168352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8020" y="2424942"/>
            <a:ext cx="892696" cy="785572"/>
          </a:xfrm>
          <a:prstGeom prst="rect">
            <a:avLst/>
          </a:prstGeom>
        </p:spPr>
      </p:pic>
      <p:cxnSp>
        <p:nvCxnSpPr>
          <p:cNvPr id="5" name="直线连接符 4"/>
          <p:cNvCxnSpPr/>
          <p:nvPr/>
        </p:nvCxnSpPr>
        <p:spPr>
          <a:xfrm>
            <a:off x="1007604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2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1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168352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/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/>
          <p:nvPr/>
        </p:nvCxnSpPr>
        <p:spPr>
          <a:xfrm>
            <a:off x="3419872" y="3496280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/>
          <p:cNvCxnSpPr/>
          <p:nvPr/>
        </p:nvCxnSpPr>
        <p:spPr>
          <a:xfrm>
            <a:off x="1089328" y="388260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1763688" y="3712304"/>
            <a:ext cx="7547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abort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2" name="直线箭头连接符 31"/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4026416" y="3280256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abort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6" name="直线箭头连接符 35"/>
          <p:cNvCxnSpPr/>
          <p:nvPr/>
        </p:nvCxnSpPr>
        <p:spPr>
          <a:xfrm>
            <a:off x="3419872" y="3648680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内容占位符 2"/>
          <p:cNvSpPr>
            <a:spLocks noGrp="1"/>
          </p:cNvSpPr>
          <p:nvPr>
            <p:ph idx="1"/>
          </p:nvPr>
        </p:nvSpPr>
        <p:spPr>
          <a:xfrm>
            <a:off x="457200" y="4522067"/>
            <a:ext cx="8229600" cy="107173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/>
              <a:t>failure:</a:t>
            </a:r>
            <a:r>
              <a:rPr lang="en-US" altLang="zh-CN" dirty="0"/>
              <a:t> worker failure during prepare </a:t>
            </a:r>
          </a:p>
        </p:txBody>
      </p:sp>
    </p:spTree>
    <p:extLst>
      <p:ext uri="{BB962C8B-B14F-4D97-AF65-F5344CB8AC3E}">
        <p14:creationId xmlns:p14="http://schemas.microsoft.com/office/powerpoint/2010/main" val="2230972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007604" y="1057300"/>
            <a:ext cx="0" cy="3910926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3910926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2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1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910926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7884368" y="1057300"/>
            <a:ext cx="0" cy="3910926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/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/>
          <p:cNvCxnSpPr/>
          <p:nvPr/>
        </p:nvCxnSpPr>
        <p:spPr>
          <a:xfrm>
            <a:off x="3419872" y="32175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/>
          <p:nvPr/>
        </p:nvCxnSpPr>
        <p:spPr>
          <a:xfrm>
            <a:off x="3419872" y="3649588"/>
            <a:ext cx="172819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/>
          <p:cNvCxnSpPr/>
          <p:nvPr/>
        </p:nvCxnSpPr>
        <p:spPr>
          <a:xfrm>
            <a:off x="3419872" y="4649316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箭头连接符 37"/>
          <p:cNvCxnSpPr/>
          <p:nvPr/>
        </p:nvCxnSpPr>
        <p:spPr>
          <a:xfrm>
            <a:off x="3419872" y="4801716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/>
          <p:cNvCxnSpPr/>
          <p:nvPr/>
        </p:nvCxnSpPr>
        <p:spPr>
          <a:xfrm>
            <a:off x="1089328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1884080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2" name="直线箭头连接符 31"/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/>
          <p:cNvSpPr txBox="1"/>
          <p:nvPr/>
        </p:nvSpPr>
        <p:spPr>
          <a:xfrm>
            <a:off x="4041656" y="441714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6" name="直线箭头连接符 35"/>
          <p:cNvCxnSpPr/>
          <p:nvPr/>
        </p:nvCxnSpPr>
        <p:spPr>
          <a:xfrm>
            <a:off x="3419872" y="3865612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内容占位符 2"/>
          <p:cNvSpPr>
            <a:spLocks noGrp="1"/>
          </p:cNvSpPr>
          <p:nvPr>
            <p:ph idx="1"/>
          </p:nvPr>
        </p:nvSpPr>
        <p:spPr>
          <a:xfrm>
            <a:off x="457200" y="5040234"/>
            <a:ext cx="8229600" cy="6255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/>
              <a:t>failure: </a:t>
            </a:r>
            <a:r>
              <a:rPr lang="en-US" altLang="zh-CN" dirty="0"/>
              <a:t>lost </a:t>
            </a:r>
            <a:r>
              <a:rPr lang="en-US" altLang="zh-CN" b="1" dirty="0"/>
              <a:t>commit</a:t>
            </a:r>
            <a:r>
              <a:rPr lang="en-US" altLang="zh-CN" dirty="0"/>
              <a:t> message 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1275538" y="3856320"/>
            <a:ext cx="1737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timeout;</a:t>
            </a:r>
            <a:r>
              <a:rPr lang="zh-CN" altLang="en-US" b="1" dirty="0"/>
              <a:t> </a:t>
            </a:r>
            <a:r>
              <a:rPr lang="en-US" altLang="zh-CN" b="1" dirty="0"/>
              <a:t>resend</a:t>
            </a:r>
            <a:endParaRPr lang="en-US" altLang="zh-CN" b="1" dirty="0">
              <a:effectLst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033294" y="3403947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zh-CN" sz="2400" b="1" dirty="0">
                <a:latin typeface="Helvetica" charset="0"/>
              </a:rPr>
              <a:t>X </a:t>
            </a:r>
            <a:endParaRPr lang="da-DK" altLang="zh-CN" sz="2400" dirty="0">
              <a:effectLst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4257680" y="3712304"/>
            <a:ext cx="4583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err="1">
                <a:latin typeface="Myriad Pro Light SemiCond"/>
                <a:ea typeface="MS PGothic" charset="0"/>
                <a:cs typeface="Myriad Pro Light SemiCond"/>
              </a:rPr>
              <a:t>tx</a:t>
            </a:r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?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026416" y="343356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9" name="直线箭头连接符 48"/>
          <p:cNvCxnSpPr/>
          <p:nvPr/>
        </p:nvCxnSpPr>
        <p:spPr>
          <a:xfrm>
            <a:off x="3419872" y="4216360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/>
          <p:cNvSpPr txBox="1"/>
          <p:nvPr/>
        </p:nvSpPr>
        <p:spPr>
          <a:xfrm>
            <a:off x="4026416" y="4000336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1" name="直线箭头连接符 50"/>
          <p:cNvCxnSpPr/>
          <p:nvPr/>
        </p:nvCxnSpPr>
        <p:spPr>
          <a:xfrm>
            <a:off x="3419872" y="4368760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5721014" y="3529876"/>
            <a:ext cx="2091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Why?</a:t>
            </a:r>
            <a:r>
              <a:rPr lang="zh-CN" altLang="en-US" b="1" dirty="0"/>
              <a:t> </a:t>
            </a:r>
            <a:r>
              <a:rPr lang="en-US" altLang="zh-CN" b="1" dirty="0"/>
              <a:t>Just</a:t>
            </a:r>
            <a:r>
              <a:rPr lang="zh-CN" altLang="en-US" b="1" dirty="0"/>
              <a:t> </a:t>
            </a:r>
            <a:r>
              <a:rPr lang="en-US" altLang="zh-CN" b="1" dirty="0"/>
              <a:t>wait..</a:t>
            </a:r>
            <a:endParaRPr lang="en-US" altLang="zh-CN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80723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/>
      <p:bldP spid="48" grpId="0" animBg="1"/>
      <p:bldP spid="5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007604" y="1057300"/>
            <a:ext cx="0" cy="3910926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3910926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2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1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910926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7884368" y="1057300"/>
            <a:ext cx="0" cy="3910926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/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/>
          <p:cNvCxnSpPr/>
          <p:nvPr/>
        </p:nvCxnSpPr>
        <p:spPr>
          <a:xfrm>
            <a:off x="3419872" y="32175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/>
          <p:nvPr/>
        </p:nvCxnSpPr>
        <p:spPr>
          <a:xfrm>
            <a:off x="3419872" y="364958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/>
          <p:cNvCxnSpPr/>
          <p:nvPr/>
        </p:nvCxnSpPr>
        <p:spPr>
          <a:xfrm>
            <a:off x="3419872" y="4649316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箭头连接符 37"/>
          <p:cNvCxnSpPr/>
          <p:nvPr/>
        </p:nvCxnSpPr>
        <p:spPr>
          <a:xfrm>
            <a:off x="3419872" y="4801716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/>
          <p:cNvCxnSpPr/>
          <p:nvPr/>
        </p:nvCxnSpPr>
        <p:spPr>
          <a:xfrm>
            <a:off x="1089328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1884080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2" name="直线箭头连接符 31"/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/>
          <p:cNvSpPr txBox="1"/>
          <p:nvPr/>
        </p:nvSpPr>
        <p:spPr>
          <a:xfrm>
            <a:off x="4041656" y="441714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6" name="直线箭头连接符 35"/>
          <p:cNvCxnSpPr/>
          <p:nvPr/>
        </p:nvCxnSpPr>
        <p:spPr>
          <a:xfrm>
            <a:off x="3851920" y="3865612"/>
            <a:ext cx="1656184" cy="0"/>
          </a:xfrm>
          <a:prstGeom prst="straightConnector1">
            <a:avLst/>
          </a:prstGeom>
          <a:ln w="19050">
            <a:solidFill>
              <a:schemeClr val="accent2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内容占位符 2"/>
          <p:cNvSpPr>
            <a:spLocks noGrp="1"/>
          </p:cNvSpPr>
          <p:nvPr>
            <p:ph idx="1"/>
          </p:nvPr>
        </p:nvSpPr>
        <p:spPr>
          <a:xfrm>
            <a:off x="457200" y="5040234"/>
            <a:ext cx="8229600" cy="6255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/>
              <a:t>failure: </a:t>
            </a:r>
            <a:r>
              <a:rPr lang="en-US" altLang="zh-CN" dirty="0"/>
              <a:t>lost </a:t>
            </a:r>
            <a:r>
              <a:rPr lang="en-US" altLang="zh-CN" b="1" dirty="0"/>
              <a:t>ACK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b="1" dirty="0"/>
              <a:t>commit</a:t>
            </a:r>
            <a:r>
              <a:rPr lang="en-US" altLang="zh-CN" dirty="0"/>
              <a:t> message 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1275538" y="3856320"/>
            <a:ext cx="1737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timeout;</a:t>
            </a:r>
            <a:r>
              <a:rPr lang="zh-CN" altLang="en-US" b="1" dirty="0"/>
              <a:t> </a:t>
            </a:r>
            <a:r>
              <a:rPr lang="en-US" altLang="zh-CN" b="1" dirty="0"/>
              <a:t>resend</a:t>
            </a:r>
            <a:endParaRPr lang="en-US" altLang="zh-CN" b="1" dirty="0">
              <a:effectLst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635896" y="3649588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zh-CN" sz="2400" b="1" dirty="0">
                <a:latin typeface="Helvetica" charset="0"/>
              </a:rPr>
              <a:t>X </a:t>
            </a:r>
            <a:endParaRPr lang="da-DK" altLang="zh-CN" sz="2400" dirty="0">
              <a:effectLst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026416" y="343356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9" name="直线箭头连接符 48"/>
          <p:cNvCxnSpPr/>
          <p:nvPr/>
        </p:nvCxnSpPr>
        <p:spPr>
          <a:xfrm>
            <a:off x="3419872" y="4216360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/>
          <p:cNvSpPr txBox="1"/>
          <p:nvPr/>
        </p:nvSpPr>
        <p:spPr>
          <a:xfrm>
            <a:off x="4026416" y="4000336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1" name="直线箭头连接符 50"/>
          <p:cNvCxnSpPr/>
          <p:nvPr/>
        </p:nvCxnSpPr>
        <p:spPr>
          <a:xfrm>
            <a:off x="3419872" y="4368760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9012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/>
      <p:bldP spid="5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007604" y="1057300"/>
            <a:ext cx="0" cy="4025421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4025421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2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1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168352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7884368" y="1057300"/>
            <a:ext cx="0" cy="4025421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/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/>
          <p:cNvCxnSpPr/>
          <p:nvPr/>
        </p:nvCxnSpPr>
        <p:spPr>
          <a:xfrm>
            <a:off x="3419872" y="32175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/>
          <p:nvPr/>
        </p:nvCxnSpPr>
        <p:spPr>
          <a:xfrm>
            <a:off x="3419872" y="364958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/>
          <p:cNvCxnSpPr/>
          <p:nvPr/>
        </p:nvCxnSpPr>
        <p:spPr>
          <a:xfrm>
            <a:off x="3419872" y="400124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/>
          <p:cNvCxnSpPr/>
          <p:nvPr/>
        </p:nvCxnSpPr>
        <p:spPr>
          <a:xfrm>
            <a:off x="1089328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1884080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2" name="直线箭头连接符 31"/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4026416" y="343356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041656" y="3769072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6" name="直线箭头连接符 35"/>
          <p:cNvCxnSpPr/>
          <p:nvPr/>
        </p:nvCxnSpPr>
        <p:spPr>
          <a:xfrm>
            <a:off x="3419872" y="380198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内容占位符 2"/>
          <p:cNvSpPr>
            <a:spLocks noGrp="1"/>
          </p:cNvSpPr>
          <p:nvPr>
            <p:ph idx="1"/>
          </p:nvPr>
        </p:nvSpPr>
        <p:spPr>
          <a:xfrm>
            <a:off x="457200" y="5082721"/>
            <a:ext cx="8229600" cy="51108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altLang="zh-CN" b="1" dirty="0"/>
              <a:t>failure:</a:t>
            </a:r>
            <a:r>
              <a:rPr lang="en-US" altLang="zh-CN" dirty="0"/>
              <a:t> worker failure during commit </a:t>
            </a: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4146617"/>
            <a:ext cx="590363" cy="51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355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4800" dirty="0"/>
              <a:t>Worker Failure During Commit </a:t>
            </a:r>
            <a:endParaRPr kumimoji="1" lang="zh-CN" altLang="en-US" sz="48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CN" dirty="0"/>
              <a:t>If workers fail after the commit point</a:t>
            </a:r>
            <a:endParaRPr lang="zh-CN" altLang="en-US" dirty="0"/>
          </a:p>
          <a:p>
            <a:pPr lvl="1"/>
            <a:r>
              <a:rPr lang="en-US" altLang="zh-CN" dirty="0"/>
              <a:t>We </a:t>
            </a:r>
            <a:r>
              <a:rPr lang="en-US" altLang="zh-CN" b="1" dirty="0"/>
              <a:t>cannot abort </a:t>
            </a:r>
            <a:r>
              <a:rPr lang="en-US" altLang="zh-CN" dirty="0"/>
              <a:t>the transaction</a:t>
            </a:r>
            <a:endParaRPr lang="zh-CN" altLang="en-US" dirty="0"/>
          </a:p>
          <a:p>
            <a:pPr lvl="1"/>
            <a:r>
              <a:rPr lang="en-US" altLang="zh-CN" dirty="0"/>
              <a:t>Workers must be able to recover into a prepared state </a:t>
            </a:r>
          </a:p>
          <a:p>
            <a:pPr lvl="1"/>
            <a:r>
              <a:rPr lang="en-US" altLang="zh-CN" dirty="0"/>
              <a:t>Workers write </a:t>
            </a:r>
            <a:r>
              <a:rPr lang="en-US" altLang="zh-CN" b="1" dirty="0"/>
              <a:t>PREPARE </a:t>
            </a:r>
            <a:r>
              <a:rPr lang="en-US" altLang="zh-CN" dirty="0"/>
              <a:t>records to </a:t>
            </a:r>
            <a:r>
              <a:rPr lang="en-US" altLang="zh-CN" dirty="0">
                <a:solidFill>
                  <a:srgbClr val="0096FF"/>
                </a:solidFill>
              </a:rPr>
              <a:t>log</a:t>
            </a:r>
            <a:r>
              <a:rPr lang="en-US" altLang="zh-CN" dirty="0"/>
              <a:t> once prepared </a:t>
            </a:r>
            <a:endParaRPr lang="zh-CN" altLang="en-US" dirty="0"/>
          </a:p>
          <a:p>
            <a:r>
              <a:rPr lang="en-US" altLang="zh-CN" dirty="0"/>
              <a:t>The recovery process will:</a:t>
            </a:r>
            <a:endParaRPr lang="zh-CN" altLang="en-US" dirty="0"/>
          </a:p>
          <a:p>
            <a:pPr lvl="1"/>
            <a:r>
              <a:rPr lang="en-US" altLang="zh-CN" dirty="0"/>
              <a:t>Read through the </a:t>
            </a:r>
            <a:r>
              <a:rPr lang="en-US" altLang="zh-CN" dirty="0">
                <a:solidFill>
                  <a:srgbClr val="0096FF"/>
                </a:solidFill>
              </a:rPr>
              <a:t>log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endParaRPr lang="zh-CN" altLang="en-US" dirty="0"/>
          </a:p>
          <a:p>
            <a:pPr lvl="1"/>
            <a:r>
              <a:rPr lang="en-US" altLang="zh-CN" dirty="0"/>
              <a:t>Indicate which transactions are prepared but not committed 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071670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007604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2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1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952054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7884368" y="1057300"/>
            <a:ext cx="0" cy="3952054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/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/>
          <p:cNvCxnSpPr/>
          <p:nvPr/>
        </p:nvCxnSpPr>
        <p:spPr>
          <a:xfrm>
            <a:off x="3419872" y="32175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/>
          <p:nvPr/>
        </p:nvCxnSpPr>
        <p:spPr>
          <a:xfrm>
            <a:off x="3419872" y="364958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/>
          <p:cNvCxnSpPr/>
          <p:nvPr/>
        </p:nvCxnSpPr>
        <p:spPr>
          <a:xfrm>
            <a:off x="3419872" y="400124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/>
          <p:cNvCxnSpPr/>
          <p:nvPr/>
        </p:nvCxnSpPr>
        <p:spPr>
          <a:xfrm>
            <a:off x="1089328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1884080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2" name="直线箭头连接符 31"/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4026416" y="343356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041656" y="3769072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6" name="直线箭头连接符 35"/>
          <p:cNvCxnSpPr/>
          <p:nvPr/>
        </p:nvCxnSpPr>
        <p:spPr>
          <a:xfrm>
            <a:off x="3419872" y="380198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内容占位符 2"/>
          <p:cNvSpPr>
            <a:spLocks noGrp="1"/>
          </p:cNvSpPr>
          <p:nvPr>
            <p:ph idx="1"/>
          </p:nvPr>
        </p:nvSpPr>
        <p:spPr>
          <a:xfrm>
            <a:off x="457200" y="5081362"/>
            <a:ext cx="8229600" cy="5844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/>
              <a:t>failure:</a:t>
            </a:r>
            <a:r>
              <a:rPr lang="en-US" altLang="zh-CN" dirty="0"/>
              <a:t> worker failure during commit </a:t>
            </a:r>
          </a:p>
        </p:txBody>
      </p:sp>
      <p:cxnSp>
        <p:nvCxnSpPr>
          <p:cNvPr id="45" name="直线箭头连接符 44"/>
          <p:cNvCxnSpPr/>
          <p:nvPr/>
        </p:nvCxnSpPr>
        <p:spPr>
          <a:xfrm>
            <a:off x="3419872" y="4689088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线箭头连接符 46"/>
          <p:cNvCxnSpPr/>
          <p:nvPr/>
        </p:nvCxnSpPr>
        <p:spPr>
          <a:xfrm>
            <a:off x="3419872" y="4841488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>
            <a:off x="4011176" y="4456916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9" name="直线箭头连接符 48"/>
          <p:cNvCxnSpPr/>
          <p:nvPr/>
        </p:nvCxnSpPr>
        <p:spPr>
          <a:xfrm>
            <a:off x="3419872" y="4441676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/>
          <p:cNvSpPr txBox="1"/>
          <p:nvPr/>
        </p:nvSpPr>
        <p:spPr>
          <a:xfrm>
            <a:off x="4244618" y="4208074"/>
            <a:ext cx="4320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err="1">
                <a:latin typeface="Myriad Pro Light SemiCond"/>
                <a:ea typeface="MS PGothic" charset="0"/>
                <a:cs typeface="Myriad Pro Light SemiCond"/>
              </a:rPr>
              <a:t>tx</a:t>
            </a:r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?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884368" y="4138404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/>
              <a:t>restart</a:t>
            </a:r>
            <a:endParaRPr lang="zh-CN" altLang="en-US" b="1" dirty="0"/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8308" y="3834032"/>
            <a:ext cx="358431" cy="315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578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007604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2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1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952054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7884368" y="1057300"/>
            <a:ext cx="0" cy="3952054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/>
          <p:nvPr/>
        </p:nvCxnSpPr>
        <p:spPr>
          <a:xfrm>
            <a:off x="3419872" y="3937620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/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2" name="直线箭头连接符 31"/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4067944" y="3721596"/>
            <a:ext cx="75056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abort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6" name="直线箭头连接符 35"/>
          <p:cNvCxnSpPr/>
          <p:nvPr/>
        </p:nvCxnSpPr>
        <p:spPr>
          <a:xfrm>
            <a:off x="3419872" y="4090020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内容占位符 2"/>
          <p:cNvSpPr>
            <a:spLocks noGrp="1"/>
          </p:cNvSpPr>
          <p:nvPr>
            <p:ph idx="1"/>
          </p:nvPr>
        </p:nvSpPr>
        <p:spPr>
          <a:xfrm>
            <a:off x="457200" y="5081362"/>
            <a:ext cx="8229600" cy="5844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/>
              <a:t>failure</a:t>
            </a:r>
            <a:r>
              <a:rPr lang="en-US" altLang="zh-CN" dirty="0"/>
              <a:t>: coordinator failure during prepare </a:t>
            </a:r>
          </a:p>
        </p:txBody>
      </p:sp>
      <p:cxnSp>
        <p:nvCxnSpPr>
          <p:cNvPr id="45" name="直线箭头连接符 44"/>
          <p:cNvCxnSpPr/>
          <p:nvPr/>
        </p:nvCxnSpPr>
        <p:spPr>
          <a:xfrm>
            <a:off x="3419872" y="447306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线箭头连接符 46"/>
          <p:cNvCxnSpPr/>
          <p:nvPr/>
        </p:nvCxnSpPr>
        <p:spPr>
          <a:xfrm>
            <a:off x="3419872" y="462546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>
            <a:off x="4067944" y="4240892"/>
            <a:ext cx="73532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abort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1" name="直线箭头连接符 50"/>
          <p:cNvCxnSpPr/>
          <p:nvPr/>
        </p:nvCxnSpPr>
        <p:spPr>
          <a:xfrm>
            <a:off x="1085136" y="3289548"/>
            <a:ext cx="6799232" cy="0"/>
          </a:xfrm>
          <a:prstGeom prst="straightConnector1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prstDash val="sysDot"/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3389392" y="3115052"/>
            <a:ext cx="21242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r>
              <a:rPr lang="zh-CN" altLang="en-US" b="1" dirty="0"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recovers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pic>
        <p:nvPicPr>
          <p:cNvPr id="53" name="图片 5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678" y="2881997"/>
            <a:ext cx="374340" cy="32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268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8" grpId="0" animBg="1"/>
      <p:bldP spid="5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直线箭头连接符 36"/>
          <p:cNvCxnSpPr/>
          <p:nvPr/>
        </p:nvCxnSpPr>
        <p:spPr>
          <a:xfrm>
            <a:off x="3419872" y="3577580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007604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2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1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952054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7884368" y="1057300"/>
            <a:ext cx="0" cy="3952054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/>
          <p:nvPr/>
        </p:nvCxnSpPr>
        <p:spPr>
          <a:xfrm>
            <a:off x="3419872" y="436966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/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2" name="直线箭头连接符 31"/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3976504" y="4153644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6" name="直线箭头连接符 35"/>
          <p:cNvCxnSpPr/>
          <p:nvPr/>
        </p:nvCxnSpPr>
        <p:spPr>
          <a:xfrm>
            <a:off x="3419872" y="452206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内容占位符 2"/>
          <p:cNvSpPr>
            <a:spLocks noGrp="1"/>
          </p:cNvSpPr>
          <p:nvPr>
            <p:ph idx="1"/>
          </p:nvPr>
        </p:nvSpPr>
        <p:spPr>
          <a:xfrm>
            <a:off x="457200" y="5081362"/>
            <a:ext cx="8229600" cy="5844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/>
              <a:t>failure</a:t>
            </a:r>
            <a:r>
              <a:rPr lang="en-US" altLang="zh-CN" dirty="0"/>
              <a:t>: coordinator failure during commit</a:t>
            </a:r>
          </a:p>
        </p:txBody>
      </p:sp>
      <p:cxnSp>
        <p:nvCxnSpPr>
          <p:cNvPr id="45" name="直线箭头连接符 44"/>
          <p:cNvCxnSpPr/>
          <p:nvPr/>
        </p:nvCxnSpPr>
        <p:spPr>
          <a:xfrm>
            <a:off x="3419872" y="469838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线箭头连接符 46"/>
          <p:cNvCxnSpPr/>
          <p:nvPr/>
        </p:nvCxnSpPr>
        <p:spPr>
          <a:xfrm>
            <a:off x="3419872" y="485078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>
            <a:off x="3976504" y="4466208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1" name="直线箭头连接符 50"/>
          <p:cNvCxnSpPr/>
          <p:nvPr/>
        </p:nvCxnSpPr>
        <p:spPr>
          <a:xfrm>
            <a:off x="1085136" y="4040108"/>
            <a:ext cx="6799232" cy="0"/>
          </a:xfrm>
          <a:prstGeom prst="straightConnector1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prstDash val="sysDot"/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3347864" y="3835132"/>
            <a:ext cx="219624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r>
              <a:rPr lang="zh-CN" altLang="en-US" b="1" dirty="0"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recovers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976504" y="3361556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4" name="直线箭头连接符 33"/>
          <p:cNvCxnSpPr/>
          <p:nvPr/>
        </p:nvCxnSpPr>
        <p:spPr>
          <a:xfrm>
            <a:off x="3419872" y="3729980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箭头连接符 37"/>
          <p:cNvCxnSpPr/>
          <p:nvPr/>
        </p:nvCxnSpPr>
        <p:spPr>
          <a:xfrm>
            <a:off x="3419872" y="3137148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/>
          <p:cNvCxnSpPr/>
          <p:nvPr/>
        </p:nvCxnSpPr>
        <p:spPr>
          <a:xfrm>
            <a:off x="3419872" y="3289548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4011176" y="2889736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2" name="直线箭头连接符 41"/>
          <p:cNvCxnSpPr/>
          <p:nvPr/>
        </p:nvCxnSpPr>
        <p:spPr>
          <a:xfrm>
            <a:off x="1085136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/>
          <p:cNvSpPr txBox="1"/>
          <p:nvPr/>
        </p:nvSpPr>
        <p:spPr>
          <a:xfrm>
            <a:off x="1879888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678" y="3680209"/>
            <a:ext cx="374340" cy="32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126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8" grpId="0" animBg="1"/>
      <p:bldP spid="5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2-phase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Commit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r>
              <a:rPr lang="en-US" altLang="zh-CN" sz="2000" b="1" dirty="0"/>
              <a:t>Two-phase commit </a:t>
            </a:r>
            <a:r>
              <a:rPr lang="en-US" altLang="zh-CN" sz="2000" dirty="0"/>
              <a:t>allows us to achieve </a:t>
            </a:r>
            <a:r>
              <a:rPr lang="en-US" altLang="zh-CN" sz="2000" b="1" dirty="0"/>
              <a:t>multi-site</a:t>
            </a:r>
            <a:r>
              <a:rPr lang="zh-CN" altLang="en-US" sz="2000" b="1" dirty="0"/>
              <a:t> </a:t>
            </a:r>
            <a:r>
              <a:rPr lang="en-US" altLang="zh-CN" sz="2000" b="1" dirty="0"/>
              <a:t>atomicity:</a:t>
            </a:r>
            <a:r>
              <a:rPr lang="zh-CN" altLang="en-US" sz="2000" b="1" dirty="0"/>
              <a:t> </a:t>
            </a:r>
            <a:r>
              <a:rPr lang="en-US" altLang="zh-CN" sz="2000" dirty="0"/>
              <a:t>transaction</a:t>
            </a:r>
            <a:r>
              <a:rPr lang="zh-CN" altLang="en-US" sz="2000" dirty="0"/>
              <a:t> </a:t>
            </a:r>
            <a:r>
              <a:rPr lang="en-US" altLang="zh-CN" sz="2000" dirty="0"/>
              <a:t>remains</a:t>
            </a:r>
            <a:r>
              <a:rPr lang="en-US" altLang="zh-CN" sz="2000" b="1" dirty="0"/>
              <a:t> </a:t>
            </a:r>
            <a:r>
              <a:rPr lang="en-US" altLang="zh-CN" sz="2000" dirty="0"/>
              <a:t>atomic</a:t>
            </a:r>
            <a:r>
              <a:rPr lang="zh-CN" altLang="en-US" sz="2000" dirty="0"/>
              <a:t> </a:t>
            </a:r>
            <a:r>
              <a:rPr lang="en-US" altLang="zh-CN" sz="2000" dirty="0"/>
              <a:t>even</a:t>
            </a:r>
            <a:r>
              <a:rPr lang="zh-CN" altLang="en-US" sz="2000" dirty="0"/>
              <a:t> </a:t>
            </a:r>
            <a:r>
              <a:rPr lang="en-US" altLang="zh-CN" sz="2000" dirty="0"/>
              <a:t>when</a:t>
            </a:r>
            <a:r>
              <a:rPr lang="zh-CN" altLang="en-US" sz="2000" dirty="0"/>
              <a:t> </a:t>
            </a:r>
            <a:r>
              <a:rPr lang="en-US" altLang="zh-CN" sz="2000" dirty="0"/>
              <a:t>they</a:t>
            </a:r>
            <a:r>
              <a:rPr lang="zh-CN" altLang="en-US" sz="2000" dirty="0"/>
              <a:t> </a:t>
            </a:r>
            <a:r>
              <a:rPr lang="en-US" altLang="zh-CN" sz="2000" dirty="0"/>
              <a:t>require communication with multiple machines </a:t>
            </a:r>
            <a:endParaRPr lang="zh-CN" altLang="en-US" sz="2000" dirty="0"/>
          </a:p>
          <a:p>
            <a:r>
              <a:rPr lang="en-US" altLang="zh-CN" sz="2000" dirty="0"/>
              <a:t>In two-phase commit, failures prior to the commit point can be aborted. If workers (or the coordinator) fail after the commit point, they </a:t>
            </a:r>
            <a:r>
              <a:rPr lang="en-US" altLang="zh-CN" sz="2000" b="1" dirty="0"/>
              <a:t>recover into the </a:t>
            </a:r>
            <a:r>
              <a:rPr lang="en-US" altLang="zh-CN" sz="2000" b="1" dirty="0">
                <a:solidFill>
                  <a:schemeClr val="accent2"/>
                </a:solidFill>
              </a:rPr>
              <a:t>PREPARED </a:t>
            </a:r>
            <a:r>
              <a:rPr lang="en-US" altLang="zh-CN" sz="2000" b="1" dirty="0"/>
              <a:t>state</a:t>
            </a:r>
            <a:r>
              <a:rPr lang="en-US" altLang="zh-CN" sz="2000" dirty="0"/>
              <a:t>, and complete the transaction</a:t>
            </a:r>
          </a:p>
          <a:p>
            <a:r>
              <a:rPr lang="en-US" altLang="zh-CN" sz="2000" dirty="0"/>
              <a:t>Our remaining issue deals with availability and replication: we will replicate data across sites to improve availability, but must deal with keeping multiple copies of the data </a:t>
            </a:r>
            <a:r>
              <a:rPr lang="en-US" altLang="zh-CN" sz="2000" b="1" dirty="0"/>
              <a:t>consistent</a:t>
            </a:r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3312402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hqeupfn">
      <a:majorFont>
        <a:latin typeface="等线"/>
        <a:ea typeface="微软雅黑"/>
        <a:cs typeface=""/>
      </a:majorFont>
      <a:minorFont>
        <a:latin typeface="等线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10430</TotalTime>
  <Words>796</Words>
  <Application>Microsoft Macintosh PowerPoint</Application>
  <PresentationFormat>全屏显示(16:10)</PresentationFormat>
  <Paragraphs>228</Paragraphs>
  <Slides>27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0" baseType="lpstr">
      <vt:lpstr>等线</vt:lpstr>
      <vt:lpstr>等线</vt:lpstr>
      <vt:lpstr>楷体</vt:lpstr>
      <vt:lpstr>宋体</vt:lpstr>
      <vt:lpstr>微软雅黑</vt:lpstr>
      <vt:lpstr>Adobe 楷体 Std R</vt:lpstr>
      <vt:lpstr>MS PGothic</vt:lpstr>
      <vt:lpstr>Myriad Pro Light SemiCond</vt:lpstr>
      <vt:lpstr>Arial</vt:lpstr>
      <vt:lpstr>Calibri</vt:lpstr>
      <vt:lpstr>Helvetica</vt:lpstr>
      <vt:lpstr>Times New Roman</vt:lpstr>
      <vt:lpstr>Office 主题​​</vt:lpstr>
      <vt:lpstr>Distributed Transaction</vt:lpstr>
      <vt:lpstr>Goal: Build Reliable Systems from Unreliable Components</vt:lpstr>
      <vt:lpstr>multi-site Transaction</vt:lpstr>
      <vt:lpstr>Transaction across Multiple Sites</vt:lpstr>
      <vt:lpstr>PowerPoint 演示文稿</vt:lpstr>
      <vt:lpstr>PowerPoint 演示文稿</vt:lpstr>
      <vt:lpstr>Deal with the Network</vt:lpstr>
      <vt:lpstr>The Main Problem</vt:lpstr>
      <vt:lpstr>PowerPoint 演示文稿</vt:lpstr>
      <vt:lpstr>Two-phase Commit</vt:lpstr>
      <vt:lpstr>PowerPoint 演示文稿</vt:lpstr>
      <vt:lpstr>Multiple-site Atomicity</vt:lpstr>
      <vt:lpstr>PowerPoint 演示文稿</vt:lpstr>
      <vt:lpstr>PowerPoint 演示文稿</vt:lpstr>
      <vt:lpstr>Multiple-site Atomicity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Worker Failure During Commit </vt:lpstr>
      <vt:lpstr>PowerPoint 演示文稿</vt:lpstr>
      <vt:lpstr>PowerPoint 演示文稿</vt:lpstr>
      <vt:lpstr>PowerPoint 演示文稿</vt:lpstr>
      <vt:lpstr>Summary of 2-phase Commit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Microsoft Office User</cp:lastModifiedBy>
  <cp:revision>260</cp:revision>
  <cp:lastPrinted>2016-06-13T07:55:34Z</cp:lastPrinted>
  <dcterms:created xsi:type="dcterms:W3CDTF">2017-05-12T06:55:38Z</dcterms:created>
  <dcterms:modified xsi:type="dcterms:W3CDTF">2018-12-21T01:36:28Z</dcterms:modified>
</cp:coreProperties>
</file>