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embeddedFontLst>
    <p:embeddedFont>
      <p:font typeface="Roboto" panose="02000000000000000000" pitchFamily="2"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73B0098-F119-4FEB-93CE-A38CF90D15BE}">
  <a:tblStyle styleId="{473B0098-F119-4FEB-93CE-A38CF90D15BE}"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4"/>
    <p:restoredTop sz="94631"/>
  </p:normalViewPr>
  <p:slideViewPr>
    <p:cSldViewPr snapToGrid="0">
      <p:cViewPr varScale="1">
        <p:scale>
          <a:sx n="129" d="100"/>
          <a:sy n="129" d="100"/>
        </p:scale>
        <p:origin x="912" y="1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4879383a9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4879383a9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4879383a9e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4879383a9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4879383a9e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4879383a9e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4879383a9e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4879383a9e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4879383a9e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4879383a9e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4879383a9e_0_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4879383a9e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4879383a9e_0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4879383a9e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4883ac2fe8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4883ac2fe8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4883ac2fe8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4883ac2fe8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4883ac2fe8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4883ac2fe8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4883ac2fe8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4883ac2fe8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4883ac2fe8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4883ac2fe8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4883ac2fe8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4883ac2fe8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488e11ceb5_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488e11ceb5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488e11ceb5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488e11ceb5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488e11ceb5_1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488e11ceb5_1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488e11ceb5_1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488e11ceb5_1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488e11ceb5_1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488e11ceb5_1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499bc71ff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499bc71ff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499bc71ff0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499bc71ff0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499bc71ff0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499bc71ff0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499bc71ff0_0_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499bc71ff0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zh-HK"/>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zh-HK"/>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zh-HK"/>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zh-HK"/>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zh-HK"/>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zh-HK"/>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zh-HK"/>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zh-HK"/>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zh-HK"/>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zh-HK"/>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zh-HK"/>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zh-HK"/>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zh-HK"/>
              <a:t>CSE-mid-exam</a:t>
            </a:r>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t>FS(24’)</a:t>
            </a:r>
            <a:endParaRPr/>
          </a:p>
        </p:txBody>
      </p:sp>
      <p:sp>
        <p:nvSpPr>
          <p:cNvPr id="61" name="Google Shape;61;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AutoNum type="arabicPeriod"/>
            </a:pPr>
            <a:r>
              <a:rPr lang="zh-HK"/>
              <a:t>Describe the process of access ‘</a:t>
            </a:r>
            <a:r>
              <a:rPr lang="zh-HK" i="1">
                <a:solidFill>
                  <a:schemeClr val="dk1"/>
                </a:solidFill>
              </a:rPr>
              <a:t>/cse/courses/mid-exam.pdf’</a:t>
            </a:r>
            <a:r>
              <a:rPr lang="zh-HK">
                <a:solidFill>
                  <a:schemeClr val="dk1"/>
                </a:solidFill>
              </a:rPr>
              <a:t> (4’)</a:t>
            </a:r>
            <a:endParaRPr/>
          </a:p>
          <a:p>
            <a:pPr marL="457200" lvl="0" indent="0" algn="l" rtl="0">
              <a:spcBef>
                <a:spcPts val="1600"/>
              </a:spcBef>
              <a:spcAft>
                <a:spcPts val="0"/>
              </a:spcAft>
              <a:buNone/>
            </a:pPr>
            <a:r>
              <a:rPr lang="zh-HK">
                <a:solidFill>
                  <a:srgbClr val="FF0000"/>
                </a:solidFill>
              </a:rPr>
              <a:t>inode 0-&gt;data block of /-&gt;inode of /cse/-&gt;data blocks of / (maybe indirect blocks of /)-&gt;inode of /cse/courses/-&gt;data blocks-&gt;inode of /cse/courses/mid-exam.pdf-&gt;data blocks</a:t>
            </a:r>
            <a:endParaRPr>
              <a:solidFill>
                <a:srgbClr val="FF0000"/>
              </a:solidFill>
            </a:endParaRPr>
          </a:p>
          <a:p>
            <a:pPr marL="457200" lvl="0" indent="0" algn="l" rtl="0">
              <a:spcBef>
                <a:spcPts val="1600"/>
              </a:spcBef>
              <a:spcAft>
                <a:spcPts val="0"/>
              </a:spcAft>
              <a:buNone/>
            </a:pPr>
            <a:r>
              <a:rPr lang="zh-HK">
                <a:solidFill>
                  <a:srgbClr val="000000"/>
                </a:solidFill>
              </a:rPr>
              <a:t>Average score: 3.771739</a:t>
            </a:r>
            <a:endParaRPr>
              <a:solidFill>
                <a:srgbClr val="000000"/>
              </a:solidFill>
            </a:endParaRPr>
          </a:p>
          <a:p>
            <a:pPr marL="457200" lvl="0" indent="0" algn="l" rtl="0">
              <a:spcBef>
                <a:spcPts val="1600"/>
              </a:spcBef>
              <a:spcAft>
                <a:spcPts val="0"/>
              </a:spcAft>
              <a:buNone/>
            </a:pPr>
            <a:r>
              <a:rPr lang="zh-HK">
                <a:solidFill>
                  <a:srgbClr val="000000"/>
                </a:solidFill>
              </a:rPr>
              <a:t>得分率：94.29348%</a:t>
            </a:r>
            <a:endParaRPr>
              <a:solidFill>
                <a:srgbClr val="000000"/>
              </a:solidFill>
            </a:endParaRPr>
          </a:p>
          <a:p>
            <a:pPr marL="457200" lvl="0" indent="0" algn="l" rtl="0">
              <a:spcBef>
                <a:spcPts val="1600"/>
              </a:spcBef>
              <a:spcAft>
                <a:spcPts val="1600"/>
              </a:spcAft>
              <a:buNone/>
            </a:pPr>
            <a:endParaRPr>
              <a:solidFill>
                <a:srgbClr val="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zh-HK"/>
              <a:t>FS(24’)</a:t>
            </a:r>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t>2. Why use FS, Why not operate directly on disk?(4’)</a:t>
            </a:r>
            <a:endParaRPr/>
          </a:p>
          <a:p>
            <a:pPr marL="533400" lvl="0" indent="-266700" algn="just" rtl="0">
              <a:lnSpc>
                <a:spcPct val="100000"/>
              </a:lnSpc>
              <a:spcBef>
                <a:spcPts val="1600"/>
              </a:spcBef>
              <a:spcAft>
                <a:spcPts val="0"/>
              </a:spcAft>
              <a:buNone/>
            </a:pPr>
            <a:r>
              <a:rPr lang="zh-HK">
                <a:solidFill>
                  <a:srgbClr val="FF0000"/>
                </a:solidFill>
              </a:rPr>
              <a:t>参考：</a:t>
            </a:r>
            <a:endParaRPr>
              <a:solidFill>
                <a:srgbClr val="FF0000"/>
              </a:solidFill>
            </a:endParaRPr>
          </a:p>
          <a:p>
            <a:pPr marL="533400" lvl="0" indent="-266700" algn="just" rtl="0">
              <a:lnSpc>
                <a:spcPct val="100000"/>
              </a:lnSpc>
              <a:spcBef>
                <a:spcPts val="600"/>
              </a:spcBef>
              <a:spcAft>
                <a:spcPts val="0"/>
              </a:spcAft>
              <a:buNone/>
            </a:pPr>
            <a:r>
              <a:rPr lang="zh-HK">
                <a:solidFill>
                  <a:srgbClr val="FF0000"/>
                </a:solidFill>
              </a:rPr>
              <a:t>Multiple users may share the disk, FS can help to provide </a:t>
            </a:r>
            <a:r>
              <a:rPr lang="zh-HK" u="sng">
                <a:solidFill>
                  <a:srgbClr val="FF0000"/>
                </a:solidFill>
              </a:rPr>
              <a:t>security and isolation</a:t>
            </a:r>
            <a:r>
              <a:rPr lang="zh-HK">
                <a:solidFill>
                  <a:srgbClr val="FF0000"/>
                </a:solidFill>
              </a:rPr>
              <a:t>. </a:t>
            </a:r>
            <a:endParaRPr>
              <a:solidFill>
                <a:srgbClr val="FF0000"/>
              </a:solidFill>
            </a:endParaRPr>
          </a:p>
          <a:p>
            <a:pPr marL="533400" lvl="0" indent="-266700" algn="just" rtl="0">
              <a:lnSpc>
                <a:spcPct val="100000"/>
              </a:lnSpc>
              <a:spcBef>
                <a:spcPts val="600"/>
              </a:spcBef>
              <a:spcAft>
                <a:spcPts val="0"/>
              </a:spcAft>
              <a:buNone/>
            </a:pPr>
            <a:r>
              <a:rPr lang="zh-HK">
                <a:solidFill>
                  <a:srgbClr val="FF0000"/>
                </a:solidFill>
              </a:rPr>
              <a:t>Disk is a persistent storage, FS is needed to ensure </a:t>
            </a:r>
            <a:r>
              <a:rPr lang="zh-HK" u="sng">
                <a:solidFill>
                  <a:srgbClr val="FF0000"/>
                </a:solidFill>
              </a:rPr>
              <a:t>consistency</a:t>
            </a:r>
            <a:r>
              <a:rPr lang="zh-HK">
                <a:solidFill>
                  <a:srgbClr val="FF0000"/>
                </a:solidFill>
              </a:rPr>
              <a:t> and </a:t>
            </a:r>
            <a:r>
              <a:rPr lang="zh-HK" u="sng">
                <a:solidFill>
                  <a:srgbClr val="FF0000"/>
                </a:solidFill>
              </a:rPr>
              <a:t>fault tolerance.</a:t>
            </a:r>
            <a:endParaRPr u="sng">
              <a:solidFill>
                <a:srgbClr val="FF0000"/>
              </a:solidFill>
            </a:endParaRPr>
          </a:p>
          <a:p>
            <a:pPr marL="533400" lvl="0" indent="-266700" algn="just" rtl="0">
              <a:lnSpc>
                <a:spcPct val="100000"/>
              </a:lnSpc>
              <a:spcBef>
                <a:spcPts val="600"/>
              </a:spcBef>
              <a:spcAft>
                <a:spcPts val="0"/>
              </a:spcAft>
              <a:buNone/>
            </a:pPr>
            <a:r>
              <a:rPr lang="zh-HK">
                <a:solidFill>
                  <a:srgbClr val="000000"/>
                </a:solidFill>
              </a:rPr>
              <a:t>Why on FS? (2’) Why not on disk(2’)</a:t>
            </a:r>
            <a:endParaRPr>
              <a:solidFill>
                <a:srgbClr val="000000"/>
              </a:solidFill>
            </a:endParaRPr>
          </a:p>
          <a:p>
            <a:pPr marL="533400" lvl="0" indent="-266700" algn="just" rtl="0">
              <a:lnSpc>
                <a:spcPct val="100000"/>
              </a:lnSpc>
              <a:spcBef>
                <a:spcPts val="600"/>
              </a:spcBef>
              <a:spcAft>
                <a:spcPts val="0"/>
              </a:spcAft>
              <a:buNone/>
            </a:pPr>
            <a:r>
              <a:rPr lang="zh-HK">
                <a:solidFill>
                  <a:srgbClr val="000000"/>
                </a:solidFill>
              </a:rPr>
              <a:t>言之有理即可</a:t>
            </a:r>
            <a:endParaRPr>
              <a:solidFill>
                <a:srgbClr val="000000"/>
              </a:solidFill>
            </a:endParaRPr>
          </a:p>
          <a:p>
            <a:pPr marL="533400" lvl="0" indent="-266700" algn="just" rtl="0">
              <a:lnSpc>
                <a:spcPct val="100000"/>
              </a:lnSpc>
              <a:spcBef>
                <a:spcPts val="600"/>
              </a:spcBef>
              <a:spcAft>
                <a:spcPts val="0"/>
              </a:spcAft>
              <a:buNone/>
            </a:pPr>
            <a:r>
              <a:rPr lang="zh-HK">
                <a:solidFill>
                  <a:srgbClr val="000000"/>
                </a:solidFill>
              </a:rPr>
              <a:t>Average Score：2.782609</a:t>
            </a:r>
            <a:endParaRPr>
              <a:solidFill>
                <a:srgbClr val="000000"/>
              </a:solidFill>
            </a:endParaRPr>
          </a:p>
          <a:p>
            <a:pPr marL="533400" lvl="0" indent="-266700" algn="just" rtl="0">
              <a:lnSpc>
                <a:spcPct val="100000"/>
              </a:lnSpc>
              <a:spcBef>
                <a:spcPts val="600"/>
              </a:spcBef>
              <a:spcAft>
                <a:spcPts val="0"/>
              </a:spcAft>
              <a:buNone/>
            </a:pPr>
            <a:r>
              <a:rPr lang="zh-HK">
                <a:solidFill>
                  <a:srgbClr val="000000"/>
                </a:solidFill>
              </a:rPr>
              <a:t>得分率：69.56522%</a:t>
            </a:r>
            <a:endParaRPr>
              <a:solidFill>
                <a:srgbClr val="000000"/>
              </a:solidFill>
            </a:endParaRPr>
          </a:p>
          <a:p>
            <a:pPr marL="533400" lvl="0" indent="-266700" algn="just" rtl="0">
              <a:lnSpc>
                <a:spcPct val="100000"/>
              </a:lnSpc>
              <a:spcBef>
                <a:spcPts val="600"/>
              </a:spcBef>
              <a:spcAft>
                <a:spcPts val="600"/>
              </a:spcAft>
              <a:buClr>
                <a:schemeClr val="dk1"/>
              </a:buClr>
              <a:buSzPts val="1100"/>
              <a:buFont typeface="Arial"/>
              <a:buNone/>
            </a:pPr>
            <a:endParaRPr>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zh-HK"/>
              <a:t>FS(24’)</a:t>
            </a:r>
            <a:endParaRPr/>
          </a:p>
          <a:p>
            <a:pPr marL="0" lvl="0" indent="0" algn="l" rtl="0">
              <a:spcBef>
                <a:spcPts val="0"/>
              </a:spcBef>
              <a:spcAft>
                <a:spcPts val="0"/>
              </a:spcAft>
              <a:buNone/>
            </a:pPr>
            <a:endParaRPr/>
          </a:p>
        </p:txBody>
      </p:sp>
      <p:sp>
        <p:nvSpPr>
          <p:cNvPr id="73" name="Google Shape;7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t>3. A. </a:t>
            </a:r>
            <a:r>
              <a:rPr lang="zh-HK">
                <a:solidFill>
                  <a:schemeClr val="dk1"/>
                </a:solidFill>
              </a:rPr>
              <a:t>What are the possible reasons that the file system has a poor performance on this benchmark? (4’)</a:t>
            </a:r>
            <a:endParaRPr>
              <a:solidFill>
                <a:schemeClr val="dk1"/>
              </a:solidFill>
            </a:endParaRPr>
          </a:p>
          <a:p>
            <a:pPr marL="0" lvl="0" indent="0" algn="just" rtl="0">
              <a:lnSpc>
                <a:spcPct val="100000"/>
              </a:lnSpc>
              <a:spcBef>
                <a:spcPts val="1600"/>
              </a:spcBef>
              <a:spcAft>
                <a:spcPts val="0"/>
              </a:spcAft>
              <a:buNone/>
            </a:pPr>
            <a:r>
              <a:rPr lang="zh-HK">
                <a:solidFill>
                  <a:srgbClr val="FF0000"/>
                </a:solidFill>
              </a:rPr>
              <a:t>    Every time the benchmark tries to open a source file, it needs to read inode and data blocks of directories in each level. This may move disk head back and forward, and the seek time is very long. </a:t>
            </a:r>
            <a:endParaRPr>
              <a:solidFill>
                <a:srgbClr val="FF0000"/>
              </a:solidFill>
            </a:endParaRPr>
          </a:p>
          <a:p>
            <a:pPr marL="0" lvl="0" indent="0" algn="just" rtl="0">
              <a:lnSpc>
                <a:spcPct val="100000"/>
              </a:lnSpc>
              <a:spcBef>
                <a:spcPts val="600"/>
              </a:spcBef>
              <a:spcAft>
                <a:spcPts val="0"/>
              </a:spcAft>
              <a:buNone/>
            </a:pPr>
            <a:r>
              <a:rPr lang="zh-HK">
                <a:solidFill>
                  <a:srgbClr val="FF0000"/>
                </a:solidFill>
              </a:rPr>
              <a:t>	要点：每次访问都要从根节点找起...(4’) 答到这点即可</a:t>
            </a:r>
            <a:endParaRPr>
              <a:solidFill>
                <a:srgbClr val="FF0000"/>
              </a:solidFill>
            </a:endParaRPr>
          </a:p>
          <a:p>
            <a:pPr marL="0" lvl="0" indent="0" algn="just" rtl="0">
              <a:lnSpc>
                <a:spcPct val="100000"/>
              </a:lnSpc>
              <a:spcBef>
                <a:spcPts val="600"/>
              </a:spcBef>
              <a:spcAft>
                <a:spcPts val="0"/>
              </a:spcAft>
              <a:buNone/>
            </a:pPr>
            <a:r>
              <a:rPr lang="zh-HK">
                <a:solidFill>
                  <a:srgbClr val="FF0000"/>
                </a:solidFill>
              </a:rPr>
              <a:t>       答字符串比较耗时的等其他答案酌情给1~2’</a:t>
            </a:r>
            <a:endParaRPr>
              <a:solidFill>
                <a:srgbClr val="FF0000"/>
              </a:solidFill>
            </a:endParaRPr>
          </a:p>
          <a:p>
            <a:pPr marL="0" lvl="0" indent="0" algn="just" rtl="0">
              <a:lnSpc>
                <a:spcPct val="100000"/>
              </a:lnSpc>
              <a:spcBef>
                <a:spcPts val="600"/>
              </a:spcBef>
              <a:spcAft>
                <a:spcPts val="0"/>
              </a:spcAft>
              <a:buNone/>
            </a:pPr>
            <a:r>
              <a:rPr lang="zh-HK">
                <a:solidFill>
                  <a:srgbClr val="FF0000"/>
                </a:solidFill>
              </a:rPr>
              <a:t>  </a:t>
            </a:r>
            <a:r>
              <a:rPr lang="zh-HK">
                <a:solidFill>
                  <a:srgbClr val="434343"/>
                </a:solidFill>
              </a:rPr>
              <a:t>Average：3.478261</a:t>
            </a:r>
            <a:endParaRPr>
              <a:solidFill>
                <a:srgbClr val="434343"/>
              </a:solidFill>
            </a:endParaRPr>
          </a:p>
          <a:p>
            <a:pPr marL="0" lvl="0" indent="0" algn="just" rtl="0">
              <a:lnSpc>
                <a:spcPct val="100000"/>
              </a:lnSpc>
              <a:spcBef>
                <a:spcPts val="600"/>
              </a:spcBef>
              <a:spcAft>
                <a:spcPts val="0"/>
              </a:spcAft>
              <a:buNone/>
            </a:pPr>
            <a:r>
              <a:rPr lang="zh-HK">
                <a:solidFill>
                  <a:srgbClr val="434343"/>
                </a:solidFill>
              </a:rPr>
              <a:t>  得分率：86.95652%</a:t>
            </a:r>
            <a:endParaRPr>
              <a:solidFill>
                <a:srgbClr val="434343"/>
              </a:solidFill>
            </a:endParaRPr>
          </a:p>
          <a:p>
            <a:pPr marL="0" lvl="0" indent="0" algn="just" rtl="0">
              <a:lnSpc>
                <a:spcPct val="100000"/>
              </a:lnSpc>
              <a:spcBef>
                <a:spcPts val="600"/>
              </a:spcBef>
              <a:spcAft>
                <a:spcPts val="0"/>
              </a:spcAft>
              <a:buNone/>
            </a:pPr>
            <a:endParaRPr>
              <a:solidFill>
                <a:srgbClr val="FF0000"/>
              </a:solidFill>
            </a:endParaRPr>
          </a:p>
          <a:p>
            <a:pPr marL="0" lvl="0" indent="0" algn="just" rtl="0">
              <a:lnSpc>
                <a:spcPct val="100000"/>
              </a:lnSpc>
              <a:spcBef>
                <a:spcPts val="600"/>
              </a:spcBef>
              <a:spcAft>
                <a:spcPts val="0"/>
              </a:spcAft>
              <a:buClr>
                <a:schemeClr val="dk1"/>
              </a:buClr>
              <a:buSzPts val="1100"/>
              <a:buFont typeface="Arial"/>
              <a:buNone/>
            </a:pPr>
            <a:endParaRPr sz="1100">
              <a:solidFill>
                <a:srgbClr val="FF0000"/>
              </a:solidFill>
              <a:latin typeface="Verdana"/>
              <a:ea typeface="Verdana"/>
              <a:cs typeface="Verdana"/>
              <a:sym typeface="Verdana"/>
            </a:endParaRPr>
          </a:p>
          <a:p>
            <a:pPr marL="0" lvl="0" indent="0" algn="l" rtl="0">
              <a:spcBef>
                <a:spcPts val="0"/>
              </a:spcBef>
              <a:spcAft>
                <a:spcPts val="1600"/>
              </a:spcAft>
              <a:buNone/>
            </a:pPr>
            <a:endParaRPr sz="1100">
              <a:solidFill>
                <a:schemeClr val="dk1"/>
              </a:solidFill>
              <a:latin typeface="Verdana"/>
              <a:ea typeface="Verdana"/>
              <a:cs typeface="Verdana"/>
              <a:sym typeface="Verdan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t>FS(24’)</a:t>
            </a:r>
            <a:endParaRPr/>
          </a:p>
          <a:p>
            <a:pPr marL="0" lvl="0" indent="0" algn="l" rtl="0">
              <a:spcBef>
                <a:spcPts val="0"/>
              </a:spcBef>
              <a:spcAft>
                <a:spcPts val="0"/>
              </a:spcAft>
              <a:buNone/>
            </a:pPr>
            <a:endParaRPr/>
          </a:p>
        </p:txBody>
      </p:sp>
      <p:sp>
        <p:nvSpPr>
          <p:cNvPr id="79" name="Google Shape;79;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t>3. B. </a:t>
            </a:r>
            <a:r>
              <a:rPr lang="zh-HK">
                <a:solidFill>
                  <a:schemeClr val="dk1"/>
                </a:solidFill>
              </a:rPr>
              <a:t>How to optimize? (4’)</a:t>
            </a:r>
            <a:endParaRPr>
              <a:solidFill>
                <a:schemeClr val="dk1"/>
              </a:solidFill>
            </a:endParaRPr>
          </a:p>
          <a:p>
            <a:pPr marL="0" lvl="0" indent="0" algn="just" rtl="0">
              <a:lnSpc>
                <a:spcPct val="100000"/>
              </a:lnSpc>
              <a:spcBef>
                <a:spcPts val="1600"/>
              </a:spcBef>
              <a:spcAft>
                <a:spcPts val="0"/>
              </a:spcAft>
              <a:buNone/>
            </a:pPr>
            <a:r>
              <a:rPr lang="zh-HK">
                <a:solidFill>
                  <a:srgbClr val="FF0000"/>
                </a:solidFill>
              </a:rPr>
              <a:t>    Make inode and data block co-located/embedded so the disk head doesn’t need to move again and again </a:t>
            </a:r>
            <a:endParaRPr>
              <a:solidFill>
                <a:srgbClr val="FF0000"/>
              </a:solidFill>
            </a:endParaRPr>
          </a:p>
          <a:p>
            <a:pPr marL="0" lvl="0" indent="0" algn="just" rtl="0">
              <a:lnSpc>
                <a:spcPct val="100000"/>
              </a:lnSpc>
              <a:spcBef>
                <a:spcPts val="600"/>
              </a:spcBef>
              <a:spcAft>
                <a:spcPts val="0"/>
              </a:spcAft>
              <a:buNone/>
            </a:pPr>
            <a:r>
              <a:rPr lang="zh-HK">
                <a:solidFill>
                  <a:srgbClr val="FF0000"/>
                </a:solidFill>
              </a:rPr>
              <a:t>      要点：记录当前路径/缓存上次访问的Inode...(4’) 答到这点即可</a:t>
            </a:r>
            <a:endParaRPr>
              <a:solidFill>
                <a:srgbClr val="FF0000"/>
              </a:solidFill>
            </a:endParaRPr>
          </a:p>
          <a:p>
            <a:pPr marL="0" lvl="0" indent="0" algn="just" rtl="0">
              <a:lnSpc>
                <a:spcPct val="100000"/>
              </a:lnSpc>
              <a:spcBef>
                <a:spcPts val="600"/>
              </a:spcBef>
              <a:spcAft>
                <a:spcPts val="0"/>
              </a:spcAft>
              <a:buNone/>
            </a:pPr>
            <a:r>
              <a:rPr lang="zh-HK">
                <a:solidFill>
                  <a:srgbClr val="FF0000"/>
                </a:solidFill>
              </a:rPr>
              <a:t>     答重新设计文件系统但没给出设计或者修改benchmark的等其他答案酌情给1~2’</a:t>
            </a:r>
            <a:endParaRPr>
              <a:solidFill>
                <a:srgbClr val="FF0000"/>
              </a:solidFill>
            </a:endParaRPr>
          </a:p>
          <a:p>
            <a:pPr marL="0" lvl="0" indent="0" algn="just" rtl="0">
              <a:lnSpc>
                <a:spcPct val="100000"/>
              </a:lnSpc>
              <a:spcBef>
                <a:spcPts val="600"/>
              </a:spcBef>
              <a:spcAft>
                <a:spcPts val="0"/>
              </a:spcAft>
              <a:buNone/>
            </a:pPr>
            <a:r>
              <a:rPr lang="zh-HK">
                <a:solidFill>
                  <a:srgbClr val="FF0000"/>
                </a:solidFill>
              </a:rPr>
              <a:t>     注：修改benchmark实际上偏题了-答题的对象不对让你改系统里改测试？</a:t>
            </a:r>
            <a:endParaRPr>
              <a:solidFill>
                <a:srgbClr val="FF0000"/>
              </a:solidFill>
            </a:endParaRPr>
          </a:p>
          <a:p>
            <a:pPr marL="0" lvl="0" indent="0" algn="just" rtl="0">
              <a:lnSpc>
                <a:spcPct val="100000"/>
              </a:lnSpc>
              <a:spcBef>
                <a:spcPts val="600"/>
              </a:spcBef>
              <a:spcAft>
                <a:spcPts val="0"/>
              </a:spcAft>
              <a:buNone/>
            </a:pPr>
            <a:r>
              <a:rPr lang="zh-HK">
                <a:solidFill>
                  <a:srgbClr val="FF0000"/>
                </a:solidFill>
              </a:rPr>
              <a:t>  </a:t>
            </a:r>
            <a:r>
              <a:rPr lang="zh-HK">
                <a:solidFill>
                  <a:srgbClr val="434343"/>
                </a:solidFill>
              </a:rPr>
              <a:t>Aver</a:t>
            </a:r>
            <a:r>
              <a:rPr lang="zh-HK">
                <a:solidFill>
                  <a:srgbClr val="000000"/>
                </a:solidFill>
              </a:rPr>
              <a:t>age：2.565217</a:t>
            </a:r>
            <a:endParaRPr>
              <a:solidFill>
                <a:srgbClr val="000000"/>
              </a:solidFill>
            </a:endParaRPr>
          </a:p>
          <a:p>
            <a:pPr marL="0" lvl="0" indent="0" algn="just" rtl="0">
              <a:lnSpc>
                <a:spcPct val="100000"/>
              </a:lnSpc>
              <a:spcBef>
                <a:spcPts val="600"/>
              </a:spcBef>
              <a:spcAft>
                <a:spcPts val="0"/>
              </a:spcAft>
              <a:buNone/>
            </a:pPr>
            <a:r>
              <a:rPr lang="zh-HK">
                <a:solidFill>
                  <a:srgbClr val="000000"/>
                </a:solidFill>
              </a:rPr>
              <a:t>  得分率：64.13043%</a:t>
            </a:r>
            <a:endParaRPr>
              <a:solidFill>
                <a:srgbClr val="000000"/>
              </a:solidFill>
            </a:endParaRPr>
          </a:p>
          <a:p>
            <a:pPr marL="0" lvl="0" indent="0" algn="just" rtl="0">
              <a:lnSpc>
                <a:spcPct val="100000"/>
              </a:lnSpc>
              <a:spcBef>
                <a:spcPts val="600"/>
              </a:spcBef>
              <a:spcAft>
                <a:spcPts val="0"/>
              </a:spcAft>
              <a:buNone/>
            </a:pPr>
            <a:endParaRPr>
              <a:solidFill>
                <a:srgbClr val="434343"/>
              </a:solidFill>
            </a:endParaRPr>
          </a:p>
          <a:p>
            <a:pPr marL="0" lvl="0" indent="0" algn="just" rtl="0">
              <a:lnSpc>
                <a:spcPct val="100000"/>
              </a:lnSpc>
              <a:spcBef>
                <a:spcPts val="600"/>
              </a:spcBef>
              <a:spcAft>
                <a:spcPts val="0"/>
              </a:spcAft>
              <a:buNone/>
            </a:pPr>
            <a:endParaRPr>
              <a:solidFill>
                <a:srgbClr val="FF0000"/>
              </a:solidFill>
            </a:endParaRPr>
          </a:p>
          <a:p>
            <a:pPr marL="0" lvl="0" indent="0" algn="just" rtl="0">
              <a:lnSpc>
                <a:spcPct val="100000"/>
              </a:lnSpc>
              <a:spcBef>
                <a:spcPts val="600"/>
              </a:spcBef>
              <a:spcAft>
                <a:spcPts val="0"/>
              </a:spcAft>
              <a:buNone/>
            </a:pPr>
            <a:endParaRPr sz="1100">
              <a:solidFill>
                <a:srgbClr val="FF0000"/>
              </a:solidFill>
              <a:latin typeface="Verdana"/>
              <a:ea typeface="Verdana"/>
              <a:cs typeface="Verdana"/>
              <a:sym typeface="Verdana"/>
            </a:endParaRPr>
          </a:p>
          <a:p>
            <a:pPr marL="0" lvl="0" indent="0" algn="l" rtl="0">
              <a:spcBef>
                <a:spcPts val="0"/>
              </a:spcBef>
              <a:spcAft>
                <a:spcPts val="1600"/>
              </a:spcAft>
              <a:buNone/>
            </a:pPr>
            <a:endParaRPr sz="1100">
              <a:solidFill>
                <a:schemeClr val="dk1"/>
              </a:solidFill>
              <a:latin typeface="Verdana"/>
              <a:ea typeface="Verdana"/>
              <a:cs typeface="Verdana"/>
              <a:sym typeface="Verdan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zh-HK"/>
              <a:t>FS(24’)</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
        <p:nvSpPr>
          <p:cNvPr id="85" name="Google Shape;85;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t>4. Why MOVE is slow on hash-based FS?(4’)</a:t>
            </a:r>
            <a:endParaRPr/>
          </a:p>
          <a:p>
            <a:pPr marL="0" lvl="0" indent="457200" algn="just" rtl="0">
              <a:lnSpc>
                <a:spcPct val="100000"/>
              </a:lnSpc>
              <a:spcBef>
                <a:spcPts val="1600"/>
              </a:spcBef>
              <a:spcAft>
                <a:spcPts val="0"/>
              </a:spcAft>
              <a:buNone/>
            </a:pPr>
            <a:r>
              <a:rPr lang="zh-HK">
                <a:solidFill>
                  <a:srgbClr val="FF0000"/>
                </a:solidFill>
              </a:rPr>
              <a:t>All subdirectories/files need to be rehashed recursively, and its inodes need to be moved.</a:t>
            </a:r>
            <a:endParaRPr>
              <a:solidFill>
                <a:srgbClr val="FF0000"/>
              </a:solidFill>
            </a:endParaRPr>
          </a:p>
          <a:p>
            <a:pPr marL="0" lvl="0" indent="457200" algn="just" rtl="0">
              <a:lnSpc>
                <a:spcPct val="100000"/>
              </a:lnSpc>
              <a:spcBef>
                <a:spcPts val="600"/>
              </a:spcBef>
              <a:spcAft>
                <a:spcPts val="0"/>
              </a:spcAft>
              <a:buNone/>
            </a:pPr>
            <a:r>
              <a:rPr lang="zh-HK">
                <a:solidFill>
                  <a:srgbClr val="FF0000"/>
                </a:solidFill>
              </a:rPr>
              <a:t>要点：文件夹下所有都要rehash (4’)</a:t>
            </a:r>
            <a:endParaRPr>
              <a:solidFill>
                <a:srgbClr val="FF0000"/>
              </a:solidFill>
            </a:endParaRPr>
          </a:p>
          <a:p>
            <a:pPr marL="0" lvl="0" indent="457200" algn="just" rtl="0">
              <a:lnSpc>
                <a:spcPct val="100000"/>
              </a:lnSpc>
              <a:spcBef>
                <a:spcPts val="600"/>
              </a:spcBef>
              <a:spcAft>
                <a:spcPts val="0"/>
              </a:spcAft>
              <a:buNone/>
            </a:pPr>
            <a:r>
              <a:rPr lang="zh-HK">
                <a:solidFill>
                  <a:srgbClr val="FF0000"/>
                </a:solidFill>
              </a:rPr>
              <a:t>回答hash冲突等其他答案的酌情给分</a:t>
            </a:r>
            <a:endParaRPr>
              <a:solidFill>
                <a:srgbClr val="FF0000"/>
              </a:solidFill>
            </a:endParaRPr>
          </a:p>
          <a:p>
            <a:pPr marL="0" lvl="0" indent="457200" algn="just" rtl="0">
              <a:lnSpc>
                <a:spcPct val="100000"/>
              </a:lnSpc>
              <a:spcBef>
                <a:spcPts val="600"/>
              </a:spcBef>
              <a:spcAft>
                <a:spcPts val="0"/>
              </a:spcAft>
              <a:buNone/>
            </a:pPr>
            <a:r>
              <a:rPr lang="zh-HK">
                <a:solidFill>
                  <a:srgbClr val="FF0000"/>
                </a:solidFill>
              </a:rPr>
              <a:t>把MOVE当成REMOVE的/空白卷不给分</a:t>
            </a:r>
            <a:endParaRPr>
              <a:solidFill>
                <a:srgbClr val="FF0000"/>
              </a:solidFill>
            </a:endParaRPr>
          </a:p>
          <a:p>
            <a:pPr marL="0" lvl="0" indent="0" algn="just" rtl="0">
              <a:lnSpc>
                <a:spcPct val="100000"/>
              </a:lnSpc>
              <a:spcBef>
                <a:spcPts val="600"/>
              </a:spcBef>
              <a:spcAft>
                <a:spcPts val="0"/>
              </a:spcAft>
              <a:buNone/>
            </a:pPr>
            <a:r>
              <a:rPr lang="zh-HK">
                <a:solidFill>
                  <a:srgbClr val="434343"/>
                </a:solidFill>
              </a:rPr>
              <a:t>  Aver</a:t>
            </a:r>
            <a:r>
              <a:rPr lang="zh-HK">
                <a:solidFill>
                  <a:schemeClr val="dk1"/>
                </a:solidFill>
              </a:rPr>
              <a:t>age：1.586957</a:t>
            </a:r>
            <a:endParaRPr>
              <a:solidFill>
                <a:schemeClr val="dk1"/>
              </a:solidFill>
            </a:endParaRPr>
          </a:p>
          <a:p>
            <a:pPr marL="0" lvl="0" indent="0" algn="just" rtl="0">
              <a:lnSpc>
                <a:spcPct val="100000"/>
              </a:lnSpc>
              <a:spcBef>
                <a:spcPts val="600"/>
              </a:spcBef>
              <a:spcAft>
                <a:spcPts val="0"/>
              </a:spcAft>
              <a:buNone/>
            </a:pPr>
            <a:r>
              <a:rPr lang="zh-HK">
                <a:solidFill>
                  <a:schemeClr val="dk1"/>
                </a:solidFill>
              </a:rPr>
              <a:t>  得分率：39.67391%</a:t>
            </a:r>
            <a:endParaRPr>
              <a:solidFill>
                <a:schemeClr val="dk1"/>
              </a:solidFill>
            </a:endParaRPr>
          </a:p>
          <a:p>
            <a:pPr marL="0" lvl="0" indent="457200" algn="just" rtl="0">
              <a:lnSpc>
                <a:spcPct val="100000"/>
              </a:lnSpc>
              <a:spcBef>
                <a:spcPts val="600"/>
              </a:spcBef>
              <a:spcAft>
                <a:spcPts val="600"/>
              </a:spcAft>
              <a:buClr>
                <a:schemeClr val="dk1"/>
              </a:buClr>
              <a:buSzPts val="1100"/>
              <a:buFont typeface="Arial"/>
              <a:buNone/>
            </a:pPr>
            <a:endParaRPr>
              <a:solidFill>
                <a:srgbClr val="FF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zh-HK"/>
              <a:t>FS(24’)</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
        <p:nvSpPr>
          <p:cNvPr id="91" name="Google Shape;91;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t>4. How to avoid?(4’)</a:t>
            </a:r>
            <a:endParaRPr/>
          </a:p>
          <a:p>
            <a:pPr marL="0" lvl="0" indent="457200" algn="just" rtl="0">
              <a:lnSpc>
                <a:spcPct val="100000"/>
              </a:lnSpc>
              <a:spcBef>
                <a:spcPts val="1600"/>
              </a:spcBef>
              <a:spcAft>
                <a:spcPts val="0"/>
              </a:spcAft>
              <a:buNone/>
            </a:pPr>
            <a:r>
              <a:rPr lang="zh-HK">
                <a:solidFill>
                  <a:srgbClr val="FF0000"/>
                </a:solidFill>
              </a:rPr>
              <a:t>Instead of use hash as inode number, just remember recently used path in a in-memory cache based on tree structures, and directly modify the cache when need to move entries..</a:t>
            </a:r>
            <a:endParaRPr>
              <a:solidFill>
                <a:srgbClr val="FF0000"/>
              </a:solidFill>
            </a:endParaRPr>
          </a:p>
          <a:p>
            <a:pPr marL="0" lvl="0" indent="457200" algn="just" rtl="0">
              <a:lnSpc>
                <a:spcPct val="100000"/>
              </a:lnSpc>
              <a:spcBef>
                <a:spcPts val="600"/>
              </a:spcBef>
              <a:spcAft>
                <a:spcPts val="0"/>
              </a:spcAft>
              <a:buNone/>
            </a:pPr>
            <a:r>
              <a:rPr lang="zh-HK">
                <a:solidFill>
                  <a:srgbClr val="FF0000"/>
                </a:solidFill>
              </a:rPr>
              <a:t>要点：使用tree-based等其他没这个问题的设计方式都给分 (4’)</a:t>
            </a:r>
            <a:endParaRPr>
              <a:solidFill>
                <a:srgbClr val="FF0000"/>
              </a:solidFill>
            </a:endParaRPr>
          </a:p>
          <a:p>
            <a:pPr marL="0" lvl="0" indent="457200" algn="just" rtl="0">
              <a:lnSpc>
                <a:spcPct val="100000"/>
              </a:lnSpc>
              <a:spcBef>
                <a:spcPts val="600"/>
              </a:spcBef>
              <a:spcAft>
                <a:spcPts val="0"/>
              </a:spcAft>
              <a:buNone/>
            </a:pPr>
            <a:r>
              <a:rPr lang="zh-HK">
                <a:solidFill>
                  <a:srgbClr val="FF0000"/>
                </a:solidFill>
              </a:rPr>
              <a:t>回答因为hash冲突等扩大hash table的其他答案的酌情给分</a:t>
            </a:r>
            <a:endParaRPr>
              <a:solidFill>
                <a:srgbClr val="FF0000"/>
              </a:solidFill>
            </a:endParaRPr>
          </a:p>
          <a:p>
            <a:pPr marL="0" lvl="0" indent="457200" algn="just" rtl="0">
              <a:lnSpc>
                <a:spcPct val="100000"/>
              </a:lnSpc>
              <a:spcBef>
                <a:spcPts val="600"/>
              </a:spcBef>
              <a:spcAft>
                <a:spcPts val="0"/>
              </a:spcAft>
              <a:buNone/>
            </a:pPr>
            <a:r>
              <a:rPr lang="zh-HK">
                <a:solidFill>
                  <a:srgbClr val="FF0000"/>
                </a:solidFill>
              </a:rPr>
              <a:t>空白卷不给分</a:t>
            </a:r>
            <a:endParaRPr>
              <a:solidFill>
                <a:srgbClr val="FF0000"/>
              </a:solidFill>
            </a:endParaRPr>
          </a:p>
          <a:p>
            <a:pPr marL="0" lvl="0" indent="0" algn="just" rtl="0">
              <a:lnSpc>
                <a:spcPct val="100000"/>
              </a:lnSpc>
              <a:spcBef>
                <a:spcPts val="600"/>
              </a:spcBef>
              <a:spcAft>
                <a:spcPts val="0"/>
              </a:spcAft>
              <a:buNone/>
            </a:pPr>
            <a:r>
              <a:rPr lang="zh-HK">
                <a:solidFill>
                  <a:srgbClr val="434343"/>
                </a:solidFill>
              </a:rPr>
              <a:t>  Aver</a:t>
            </a:r>
            <a:r>
              <a:rPr lang="zh-HK">
                <a:solidFill>
                  <a:schemeClr val="dk1"/>
                </a:solidFill>
              </a:rPr>
              <a:t>age：1.478261</a:t>
            </a:r>
            <a:endParaRPr>
              <a:solidFill>
                <a:schemeClr val="dk1"/>
              </a:solidFill>
            </a:endParaRPr>
          </a:p>
          <a:p>
            <a:pPr marL="0" lvl="0" indent="0" algn="just" rtl="0">
              <a:lnSpc>
                <a:spcPct val="100000"/>
              </a:lnSpc>
              <a:spcBef>
                <a:spcPts val="600"/>
              </a:spcBef>
              <a:spcAft>
                <a:spcPts val="0"/>
              </a:spcAft>
              <a:buNone/>
            </a:pPr>
            <a:r>
              <a:rPr lang="zh-HK">
                <a:solidFill>
                  <a:schemeClr val="dk1"/>
                </a:solidFill>
              </a:rPr>
              <a:t>  得分率：36.95652%</a:t>
            </a:r>
            <a:endParaRPr>
              <a:solidFill>
                <a:schemeClr val="dk1"/>
              </a:solidFill>
            </a:endParaRPr>
          </a:p>
          <a:p>
            <a:pPr marL="0" lvl="0" indent="457200" algn="just" rtl="0">
              <a:lnSpc>
                <a:spcPct val="100000"/>
              </a:lnSpc>
              <a:spcBef>
                <a:spcPts val="600"/>
              </a:spcBef>
              <a:spcAft>
                <a:spcPts val="600"/>
              </a:spcAft>
              <a:buNone/>
            </a:pPr>
            <a:endParaRPr>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t>FS(24’)</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97" name="Google Shape;97;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t>整体上基本上回答了都是对的</a:t>
            </a:r>
            <a:endParaRPr/>
          </a:p>
          <a:p>
            <a:pPr marL="0" lvl="0" indent="0" algn="l" rtl="0">
              <a:spcBef>
                <a:spcPts val="1600"/>
              </a:spcBef>
              <a:spcAft>
                <a:spcPts val="0"/>
              </a:spcAft>
              <a:buNone/>
            </a:pPr>
            <a:r>
              <a:rPr lang="zh-HK"/>
              <a:t>第二题低分主要因为答题太宽泛或者无脑把ppt上的无关的文字堆叠上去</a:t>
            </a:r>
            <a:endParaRPr/>
          </a:p>
          <a:p>
            <a:pPr marL="0" lvl="0" indent="0" algn="l" rtl="0">
              <a:spcBef>
                <a:spcPts val="1600"/>
              </a:spcBef>
              <a:spcAft>
                <a:spcPts val="0"/>
              </a:spcAft>
              <a:buNone/>
            </a:pPr>
            <a:r>
              <a:rPr lang="zh-HK"/>
              <a:t>第4题得分率偏低主要是出现大部分空白卷的情况</a:t>
            </a:r>
            <a:endParaRPr/>
          </a:p>
          <a:p>
            <a:pPr marL="0" lvl="0" indent="0" algn="just" rtl="0">
              <a:lnSpc>
                <a:spcPct val="100000"/>
              </a:lnSpc>
              <a:spcBef>
                <a:spcPts val="1600"/>
              </a:spcBef>
              <a:spcAft>
                <a:spcPts val="0"/>
              </a:spcAft>
              <a:buNone/>
            </a:pPr>
            <a:r>
              <a:rPr lang="zh-HK">
                <a:solidFill>
                  <a:srgbClr val="434343"/>
                </a:solidFill>
              </a:rPr>
              <a:t>  Aver</a:t>
            </a:r>
            <a:r>
              <a:rPr lang="zh-HK">
                <a:solidFill>
                  <a:schemeClr val="dk1"/>
                </a:solidFill>
              </a:rPr>
              <a:t>age：</a:t>
            </a:r>
            <a:r>
              <a:rPr lang="zh-HK">
                <a:solidFill>
                  <a:srgbClr val="595959"/>
                </a:solidFill>
              </a:rPr>
              <a:t>15.66304</a:t>
            </a:r>
            <a:endParaRPr>
              <a:solidFill>
                <a:schemeClr val="dk1"/>
              </a:solidFill>
            </a:endParaRPr>
          </a:p>
          <a:p>
            <a:pPr marL="0" lvl="0" indent="0" algn="just" rtl="0">
              <a:lnSpc>
                <a:spcPct val="100000"/>
              </a:lnSpc>
              <a:spcBef>
                <a:spcPts val="600"/>
              </a:spcBef>
              <a:spcAft>
                <a:spcPts val="0"/>
              </a:spcAft>
              <a:buNone/>
            </a:pPr>
            <a:r>
              <a:rPr lang="zh-HK">
                <a:solidFill>
                  <a:schemeClr val="dk1"/>
                </a:solidFill>
              </a:rPr>
              <a:t>  得分率：</a:t>
            </a:r>
            <a:r>
              <a:rPr lang="zh-HK">
                <a:solidFill>
                  <a:srgbClr val="595959"/>
                </a:solidFill>
              </a:rPr>
              <a:t>65.26268</a:t>
            </a:r>
            <a:r>
              <a:rPr lang="zh-HK">
                <a:solidFill>
                  <a:schemeClr val="dk1"/>
                </a:solidFill>
              </a:rPr>
              <a:t>%</a:t>
            </a:r>
            <a:endParaRPr>
              <a:solidFill>
                <a:schemeClr val="dk1"/>
              </a:solidFill>
            </a:endParaRPr>
          </a:p>
          <a:p>
            <a:pPr marL="0" lvl="0" indent="0" algn="just" rtl="0">
              <a:lnSpc>
                <a:spcPct val="100000"/>
              </a:lnSpc>
              <a:spcBef>
                <a:spcPts val="600"/>
              </a:spcBef>
              <a:spcAft>
                <a:spcPts val="0"/>
              </a:spcAft>
              <a:buNone/>
            </a:pPr>
            <a:r>
              <a:rPr lang="zh-HK">
                <a:solidFill>
                  <a:schemeClr val="dk1"/>
                </a:solidFill>
              </a:rPr>
              <a:t>希望大家期末考试再接再厉，不要留空白卷：）</a:t>
            </a:r>
            <a:endParaRPr>
              <a:solidFill>
                <a:schemeClr val="dk1"/>
              </a:solidFill>
            </a:endParaRPr>
          </a:p>
          <a:p>
            <a:pPr marL="0" lvl="0" indent="457200" algn="just" rtl="0">
              <a:lnSpc>
                <a:spcPct val="100000"/>
              </a:lnSpc>
              <a:spcBef>
                <a:spcPts val="600"/>
              </a:spcBef>
              <a:spcAft>
                <a:spcPts val="600"/>
              </a:spcAft>
              <a:buNone/>
            </a:pPr>
            <a:endParaRPr>
              <a:solidFill>
                <a:srgbClr val="FF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t>Performance(24’)</a:t>
            </a:r>
            <a:endParaRPr/>
          </a:p>
        </p:txBody>
      </p:sp>
      <p:sp>
        <p:nvSpPr>
          <p:cNvPr id="103" name="Google Shape;103;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t>1.	Please calculate the latency of the system</a:t>
            </a:r>
            <a:r>
              <a:rPr lang="zh-HK">
                <a:solidFill>
                  <a:schemeClr val="dk1"/>
                </a:solidFill>
              </a:rPr>
              <a:t>(5’)</a:t>
            </a:r>
            <a:endParaRPr/>
          </a:p>
          <a:p>
            <a:pPr marL="457200" lvl="0" indent="0" algn="l" rtl="0">
              <a:spcBef>
                <a:spcPts val="1600"/>
              </a:spcBef>
              <a:spcAft>
                <a:spcPts val="0"/>
              </a:spcAft>
              <a:buNone/>
            </a:pPr>
            <a:r>
              <a:rPr lang="zh-HK">
                <a:solidFill>
                  <a:srgbClr val="FF0000"/>
                </a:solidFill>
                <a:latin typeface="Verdana"/>
                <a:ea typeface="Verdana"/>
                <a:cs typeface="Verdana"/>
                <a:sym typeface="Verdana"/>
              </a:rPr>
              <a:t>latency: the time of a request from sending to responding</a:t>
            </a:r>
            <a:endParaRPr>
              <a:solidFill>
                <a:srgbClr val="FF0000"/>
              </a:solidFill>
              <a:latin typeface="Verdana"/>
              <a:ea typeface="Verdana"/>
              <a:cs typeface="Verdana"/>
              <a:sym typeface="Verdana"/>
            </a:endParaRPr>
          </a:p>
          <a:p>
            <a:pPr marL="0" lvl="0" indent="457200" algn="l" rtl="0">
              <a:spcBef>
                <a:spcPts val="1600"/>
              </a:spcBef>
              <a:spcAft>
                <a:spcPts val="0"/>
              </a:spcAft>
              <a:buClr>
                <a:schemeClr val="dk1"/>
              </a:buClr>
              <a:buSzPts val="1100"/>
              <a:buFont typeface="Arial"/>
              <a:buNone/>
            </a:pPr>
            <a:r>
              <a:rPr lang="zh-HK">
                <a:solidFill>
                  <a:srgbClr val="FF0000"/>
                </a:solidFill>
                <a:latin typeface="Verdana"/>
                <a:ea typeface="Verdana"/>
                <a:cs typeface="Verdana"/>
                <a:sym typeface="Verdana"/>
              </a:rPr>
              <a:t>one way time: 10ms + 200/(20/8*10</a:t>
            </a:r>
            <a:r>
              <a:rPr lang="zh-HK" baseline="30000">
                <a:solidFill>
                  <a:srgbClr val="FF0000"/>
                </a:solidFill>
                <a:latin typeface="Verdana"/>
                <a:ea typeface="Verdana"/>
                <a:cs typeface="Verdana"/>
                <a:sym typeface="Verdana"/>
              </a:rPr>
              <a:t>6</a:t>
            </a:r>
            <a:r>
              <a:rPr lang="zh-HK">
                <a:solidFill>
                  <a:srgbClr val="FF0000"/>
                </a:solidFill>
                <a:latin typeface="Verdana"/>
                <a:ea typeface="Verdana"/>
                <a:cs typeface="Verdana"/>
                <a:sym typeface="Verdana"/>
              </a:rPr>
              <a:t>)*10</a:t>
            </a:r>
            <a:r>
              <a:rPr lang="zh-HK" baseline="30000">
                <a:solidFill>
                  <a:srgbClr val="FF0000"/>
                </a:solidFill>
                <a:latin typeface="Verdana"/>
                <a:ea typeface="Verdana"/>
                <a:cs typeface="Verdana"/>
                <a:sym typeface="Verdana"/>
              </a:rPr>
              <a:t>3</a:t>
            </a:r>
            <a:r>
              <a:rPr lang="zh-HK">
                <a:solidFill>
                  <a:srgbClr val="FF0000"/>
                </a:solidFill>
                <a:latin typeface="Verdana"/>
                <a:ea typeface="Verdana"/>
                <a:cs typeface="Verdana"/>
                <a:sym typeface="Verdana"/>
              </a:rPr>
              <a:t>=10.08ms</a:t>
            </a:r>
            <a:endParaRPr>
              <a:solidFill>
                <a:srgbClr val="FF0000"/>
              </a:solidFill>
              <a:latin typeface="Verdana"/>
              <a:ea typeface="Verdana"/>
              <a:cs typeface="Verdana"/>
              <a:sym typeface="Verdana"/>
            </a:endParaRPr>
          </a:p>
          <a:p>
            <a:pPr marL="0" lvl="0" indent="457200" algn="l" rtl="0">
              <a:spcBef>
                <a:spcPts val="600"/>
              </a:spcBef>
              <a:spcAft>
                <a:spcPts val="0"/>
              </a:spcAft>
              <a:buNone/>
            </a:pPr>
            <a:r>
              <a:rPr lang="zh-HK">
                <a:solidFill>
                  <a:srgbClr val="FF0000"/>
                </a:solidFill>
                <a:latin typeface="Verdana"/>
                <a:ea typeface="Verdana"/>
                <a:cs typeface="Verdana"/>
                <a:sym typeface="Verdana"/>
              </a:rPr>
              <a:t>so latency is 10.08ms + 10.08ms + 10us = 20.17ms</a:t>
            </a:r>
            <a:endParaRPr>
              <a:solidFill>
                <a:srgbClr val="FF0000"/>
              </a:solidFill>
              <a:latin typeface="Verdana"/>
              <a:ea typeface="Verdana"/>
              <a:cs typeface="Verdana"/>
              <a:sym typeface="Verdana"/>
            </a:endParaRPr>
          </a:p>
          <a:p>
            <a:pPr marL="0" lvl="0" indent="457200" algn="l" rtl="0">
              <a:spcBef>
                <a:spcPts val="600"/>
              </a:spcBef>
              <a:spcAft>
                <a:spcPts val="0"/>
              </a:spcAft>
              <a:buClr>
                <a:schemeClr val="dk1"/>
              </a:buClr>
              <a:buSzPts val="1100"/>
              <a:buFont typeface="Arial"/>
              <a:buNone/>
            </a:pPr>
            <a:endParaRPr>
              <a:solidFill>
                <a:srgbClr val="FF0000"/>
              </a:solidFill>
              <a:latin typeface="Verdana"/>
              <a:ea typeface="Verdana"/>
              <a:cs typeface="Verdana"/>
              <a:sym typeface="Verdana"/>
            </a:endParaRPr>
          </a:p>
          <a:p>
            <a:pPr marL="457200" lvl="0" indent="0" algn="l" rtl="0">
              <a:spcBef>
                <a:spcPts val="600"/>
              </a:spcBef>
              <a:spcAft>
                <a:spcPts val="0"/>
              </a:spcAft>
              <a:buNone/>
            </a:pPr>
            <a:endParaRPr>
              <a:solidFill>
                <a:srgbClr val="000000"/>
              </a:solidFill>
            </a:endParaRPr>
          </a:p>
          <a:p>
            <a:pPr marL="457200" lvl="0" indent="0" algn="l" rtl="0">
              <a:spcBef>
                <a:spcPts val="1600"/>
              </a:spcBef>
              <a:spcAft>
                <a:spcPts val="1600"/>
              </a:spcAft>
              <a:buNone/>
            </a:pPr>
            <a:endParaRPr>
              <a:solidFill>
                <a:srgbClr val="0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t>Performance(24’)</a:t>
            </a:r>
            <a:endParaRPr/>
          </a:p>
        </p:txBody>
      </p:sp>
      <p:sp>
        <p:nvSpPr>
          <p:cNvPr id="109" name="Google Shape;109;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solidFill>
                  <a:schemeClr val="dk1"/>
                </a:solidFill>
              </a:rPr>
              <a:t>2. 	Please compute the throughput (requests/second) of the system.(5’)</a:t>
            </a:r>
            <a:endParaRPr/>
          </a:p>
          <a:p>
            <a:pPr marL="457200" lvl="0" indent="0" algn="l" rtl="0">
              <a:spcBef>
                <a:spcPts val="1600"/>
              </a:spcBef>
              <a:spcAft>
                <a:spcPts val="0"/>
              </a:spcAft>
              <a:buNone/>
            </a:pPr>
            <a:r>
              <a:rPr lang="zh-HK">
                <a:solidFill>
                  <a:srgbClr val="FF0000"/>
                </a:solidFill>
                <a:latin typeface="Verdana"/>
                <a:ea typeface="Verdana"/>
                <a:cs typeface="Verdana"/>
                <a:sym typeface="Verdana"/>
              </a:rPr>
              <a:t>throughput: number of requests handled per second. In the system, the bottleneck is the server.</a:t>
            </a:r>
            <a:endParaRPr>
              <a:solidFill>
                <a:srgbClr val="FF0000"/>
              </a:solidFill>
              <a:latin typeface="Verdana"/>
              <a:ea typeface="Verdana"/>
              <a:cs typeface="Verdana"/>
              <a:sym typeface="Verdana"/>
            </a:endParaRPr>
          </a:p>
          <a:p>
            <a:pPr marL="0" lvl="0" indent="457200" algn="l" rtl="0">
              <a:spcBef>
                <a:spcPts val="1600"/>
              </a:spcBef>
              <a:spcAft>
                <a:spcPts val="0"/>
              </a:spcAft>
              <a:buClr>
                <a:schemeClr val="dk1"/>
              </a:buClr>
              <a:buSzPts val="1100"/>
              <a:buFont typeface="Arial"/>
              <a:buNone/>
            </a:pPr>
            <a:r>
              <a:rPr lang="zh-HK">
                <a:solidFill>
                  <a:srgbClr val="FF0000"/>
                </a:solidFill>
                <a:latin typeface="Verdana"/>
                <a:ea typeface="Verdana"/>
                <a:cs typeface="Verdana"/>
                <a:sym typeface="Verdana"/>
              </a:rPr>
              <a:t>so maximun throughput is 1s/10us = 10</a:t>
            </a:r>
            <a:r>
              <a:rPr lang="zh-HK" baseline="30000">
                <a:solidFill>
                  <a:srgbClr val="FF0000"/>
                </a:solidFill>
                <a:latin typeface="Verdana"/>
                <a:ea typeface="Verdana"/>
                <a:cs typeface="Verdana"/>
                <a:sym typeface="Verdana"/>
              </a:rPr>
              <a:t>5</a:t>
            </a:r>
            <a:r>
              <a:rPr lang="zh-HK">
                <a:solidFill>
                  <a:srgbClr val="FF0000"/>
                </a:solidFill>
                <a:latin typeface="Verdana"/>
                <a:ea typeface="Verdana"/>
                <a:cs typeface="Verdana"/>
                <a:sym typeface="Verdana"/>
              </a:rPr>
              <a:t> requests/s</a:t>
            </a:r>
            <a:endParaRPr>
              <a:solidFill>
                <a:srgbClr val="FF0000"/>
              </a:solidFill>
              <a:latin typeface="Verdana"/>
              <a:ea typeface="Verdana"/>
              <a:cs typeface="Verdana"/>
              <a:sym typeface="Verdana"/>
            </a:endParaRPr>
          </a:p>
          <a:p>
            <a:pPr marL="0" lvl="0" indent="457200" algn="l" rtl="0">
              <a:spcBef>
                <a:spcPts val="600"/>
              </a:spcBef>
              <a:spcAft>
                <a:spcPts val="0"/>
              </a:spcAft>
              <a:buNone/>
            </a:pPr>
            <a:endParaRPr>
              <a:solidFill>
                <a:srgbClr val="FF0000"/>
              </a:solidFill>
              <a:latin typeface="Verdana"/>
              <a:ea typeface="Verdana"/>
              <a:cs typeface="Verdana"/>
              <a:sym typeface="Verdana"/>
            </a:endParaRPr>
          </a:p>
          <a:p>
            <a:pPr marL="457200" lvl="0" indent="0" algn="l" rtl="0">
              <a:spcBef>
                <a:spcPts val="600"/>
              </a:spcBef>
              <a:spcAft>
                <a:spcPts val="0"/>
              </a:spcAft>
              <a:buNone/>
            </a:pPr>
            <a:endParaRPr>
              <a:solidFill>
                <a:srgbClr val="000000"/>
              </a:solidFill>
            </a:endParaRPr>
          </a:p>
          <a:p>
            <a:pPr marL="457200" lvl="0" indent="0" algn="l" rtl="0">
              <a:spcBef>
                <a:spcPts val="1600"/>
              </a:spcBef>
              <a:spcAft>
                <a:spcPts val="1600"/>
              </a:spcAft>
              <a:buNone/>
            </a:pPr>
            <a:endParaRPr>
              <a:solidFill>
                <a:srgbClr val="00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t>Performance(24’)</a:t>
            </a:r>
            <a:endParaRPr/>
          </a:p>
        </p:txBody>
      </p:sp>
      <p:sp>
        <p:nvSpPr>
          <p:cNvPr id="115" name="Google Shape;115;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solidFill>
                  <a:schemeClr val="dk1"/>
                </a:solidFill>
              </a:rPr>
              <a:t>3(a).  </a:t>
            </a:r>
            <a:r>
              <a:rPr lang="zh-HK">
                <a:solidFill>
                  <a:schemeClr val="dk1"/>
                </a:solidFill>
                <a:latin typeface="Verdana"/>
                <a:ea typeface="Verdana"/>
                <a:cs typeface="Verdana"/>
                <a:sym typeface="Verdana"/>
              </a:rPr>
              <a:t>Please analyze the effects of each optimization on latency. Which (if any) will most significantly improve latency? Please give your reasons. (5’)</a:t>
            </a:r>
            <a:endParaRPr/>
          </a:p>
          <a:p>
            <a:pPr marL="0" lvl="0" indent="457200" algn="l" rtl="0">
              <a:spcBef>
                <a:spcPts val="1600"/>
              </a:spcBef>
              <a:spcAft>
                <a:spcPts val="0"/>
              </a:spcAft>
              <a:buNone/>
            </a:pPr>
            <a:r>
              <a:rPr lang="zh-HK">
                <a:solidFill>
                  <a:srgbClr val="FF0000"/>
                </a:solidFill>
                <a:latin typeface="Verdana"/>
                <a:ea typeface="Verdana"/>
                <a:cs typeface="Verdana"/>
                <a:sym typeface="Verdana"/>
              </a:rPr>
              <a:t>Only caching will improve latency by at most half. Parallelism between clients and switch is bottlenecked by the link between switch and server. Batching will make the packet size larger and even increase latency.</a:t>
            </a:r>
            <a:endParaRPr>
              <a:solidFill>
                <a:srgbClr val="FF0000"/>
              </a:solidFill>
              <a:latin typeface="Verdana"/>
              <a:ea typeface="Verdana"/>
              <a:cs typeface="Verdana"/>
              <a:sym typeface="Verdana"/>
            </a:endParaRPr>
          </a:p>
          <a:p>
            <a:pPr marL="0" lvl="0" indent="457200" algn="l" rtl="0">
              <a:spcBef>
                <a:spcPts val="600"/>
              </a:spcBef>
              <a:spcAft>
                <a:spcPts val="0"/>
              </a:spcAft>
              <a:buNone/>
            </a:pPr>
            <a:endParaRPr>
              <a:solidFill>
                <a:srgbClr val="FF0000"/>
              </a:solidFill>
              <a:latin typeface="Verdana"/>
              <a:ea typeface="Verdana"/>
              <a:cs typeface="Verdana"/>
              <a:sym typeface="Verdana"/>
            </a:endParaRPr>
          </a:p>
          <a:p>
            <a:pPr marL="457200" lvl="0" indent="0" algn="l" rtl="0">
              <a:spcBef>
                <a:spcPts val="600"/>
              </a:spcBef>
              <a:spcAft>
                <a:spcPts val="0"/>
              </a:spcAft>
              <a:buNone/>
            </a:pPr>
            <a:endParaRPr>
              <a:solidFill>
                <a:srgbClr val="000000"/>
              </a:solidFill>
            </a:endParaRPr>
          </a:p>
          <a:p>
            <a:pPr marL="457200" lvl="0" indent="0" algn="l" rtl="0">
              <a:spcBef>
                <a:spcPts val="1600"/>
              </a:spcBef>
              <a:spcAft>
                <a:spcPts val="1600"/>
              </a:spcAft>
              <a:buNone/>
            </a:pPr>
            <a:endParaRPr>
              <a:solidFill>
                <a:srgbClr val="0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t>Performance(24’)</a:t>
            </a:r>
            <a:endParaRPr/>
          </a:p>
        </p:txBody>
      </p:sp>
      <p:sp>
        <p:nvSpPr>
          <p:cNvPr id="121" name="Google Shape;121;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solidFill>
                  <a:schemeClr val="dk1"/>
                </a:solidFill>
              </a:rPr>
              <a:t>3(b).  </a:t>
            </a:r>
            <a:r>
              <a:rPr lang="zh-HK">
                <a:solidFill>
                  <a:schemeClr val="dk1"/>
                </a:solidFill>
                <a:latin typeface="Verdana"/>
                <a:ea typeface="Verdana"/>
                <a:cs typeface="Verdana"/>
                <a:sym typeface="Verdana"/>
              </a:rPr>
              <a:t>Please analyze the effects of each optimization on throughput. Which (if any) will most significantly improve throughput? Please give your reasons. (5’)</a:t>
            </a:r>
            <a:endParaRPr/>
          </a:p>
          <a:p>
            <a:pPr marL="457200" lvl="0" indent="0" algn="l" rtl="0">
              <a:spcBef>
                <a:spcPts val="1600"/>
              </a:spcBef>
              <a:spcAft>
                <a:spcPts val="0"/>
              </a:spcAft>
              <a:buNone/>
            </a:pPr>
            <a:r>
              <a:rPr lang="zh-HK">
                <a:solidFill>
                  <a:srgbClr val="FF0000"/>
                </a:solidFill>
                <a:latin typeface="Verdana"/>
                <a:ea typeface="Verdana"/>
                <a:cs typeface="Verdana"/>
                <a:sym typeface="Verdana"/>
              </a:rPr>
              <a:t>Batching will most significantly improve throughput by about 9 times while caching will improve throughput by at most 2 times. Parallelism can’t improve throughput.</a:t>
            </a:r>
            <a:endParaRPr>
              <a:solidFill>
                <a:srgbClr val="FF0000"/>
              </a:solidFill>
              <a:latin typeface="Verdana"/>
              <a:ea typeface="Verdana"/>
              <a:cs typeface="Verdana"/>
              <a:sym typeface="Verdana"/>
            </a:endParaRPr>
          </a:p>
          <a:p>
            <a:pPr marL="0" lvl="0" indent="457200" algn="l" rtl="0">
              <a:spcBef>
                <a:spcPts val="1600"/>
              </a:spcBef>
              <a:spcAft>
                <a:spcPts val="0"/>
              </a:spcAft>
              <a:buNone/>
            </a:pPr>
            <a:endParaRPr>
              <a:solidFill>
                <a:srgbClr val="FF0000"/>
              </a:solidFill>
              <a:latin typeface="Verdana"/>
              <a:ea typeface="Verdana"/>
              <a:cs typeface="Verdana"/>
              <a:sym typeface="Verdana"/>
            </a:endParaRPr>
          </a:p>
          <a:p>
            <a:pPr marL="457200" lvl="0" indent="0" algn="l" rtl="0">
              <a:spcBef>
                <a:spcPts val="600"/>
              </a:spcBef>
              <a:spcAft>
                <a:spcPts val="0"/>
              </a:spcAft>
              <a:buNone/>
            </a:pPr>
            <a:endParaRPr>
              <a:solidFill>
                <a:srgbClr val="000000"/>
              </a:solidFill>
            </a:endParaRPr>
          </a:p>
          <a:p>
            <a:pPr marL="457200" lvl="0" indent="0" algn="l" rtl="0">
              <a:spcBef>
                <a:spcPts val="1600"/>
              </a:spcBef>
              <a:spcAft>
                <a:spcPts val="1600"/>
              </a:spcAft>
              <a:buNone/>
            </a:pPr>
            <a:endParaRPr>
              <a:solidFill>
                <a:srgbClr val="00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t>Performance(24’)</a:t>
            </a:r>
            <a:endParaRPr/>
          </a:p>
        </p:txBody>
      </p:sp>
      <p:sp>
        <p:nvSpPr>
          <p:cNvPr id="127" name="Google Shape;127;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solidFill>
                  <a:schemeClr val="dk1"/>
                </a:solidFill>
              </a:rPr>
              <a:t>4.	</a:t>
            </a:r>
            <a:r>
              <a:rPr lang="zh-HK">
                <a:solidFill>
                  <a:schemeClr val="dk1"/>
                </a:solidFill>
                <a:latin typeface="Verdana"/>
                <a:ea typeface="Verdana"/>
                <a:cs typeface="Verdana"/>
                <a:sym typeface="Verdana"/>
              </a:rPr>
              <a:t>Please give possible reasons for the phenomenon and solutions. (4’)</a:t>
            </a:r>
            <a:endParaRPr/>
          </a:p>
          <a:p>
            <a:pPr marL="723900" lvl="0" indent="0" algn="l" rtl="0">
              <a:spcBef>
                <a:spcPts val="1600"/>
              </a:spcBef>
              <a:spcAft>
                <a:spcPts val="0"/>
              </a:spcAft>
              <a:buNone/>
            </a:pPr>
            <a:r>
              <a:rPr lang="zh-HK">
                <a:solidFill>
                  <a:srgbClr val="FF0000"/>
                </a:solidFill>
                <a:latin typeface="Verdana"/>
                <a:ea typeface="Verdana"/>
                <a:cs typeface="Verdana"/>
                <a:sym typeface="Verdana"/>
              </a:rPr>
              <a:t>This is due to the convoy effect. The I/O bound task takes the I/O device and CPU bound task are waiting for IO.</a:t>
            </a:r>
            <a:endParaRPr>
              <a:solidFill>
                <a:srgbClr val="FF0000"/>
              </a:solidFill>
              <a:latin typeface="Verdana"/>
              <a:ea typeface="Verdana"/>
              <a:cs typeface="Verdana"/>
              <a:sym typeface="Verdana"/>
            </a:endParaRPr>
          </a:p>
          <a:p>
            <a:pPr marL="723900" lvl="0" indent="0" algn="l" rtl="0">
              <a:spcBef>
                <a:spcPts val="600"/>
              </a:spcBef>
              <a:spcAft>
                <a:spcPts val="0"/>
              </a:spcAft>
              <a:buNone/>
            </a:pPr>
            <a:r>
              <a:rPr lang="zh-HK">
                <a:solidFill>
                  <a:srgbClr val="FF0000"/>
                </a:solidFill>
                <a:latin typeface="Verdana"/>
                <a:ea typeface="Verdana"/>
                <a:cs typeface="Verdana"/>
                <a:sym typeface="Verdana"/>
              </a:rPr>
              <a:t>solutions: use other scheduling policy, such as priority based scheduling.</a:t>
            </a:r>
            <a:endParaRPr>
              <a:solidFill>
                <a:srgbClr val="FF0000"/>
              </a:solidFill>
              <a:latin typeface="Verdana"/>
              <a:ea typeface="Verdana"/>
              <a:cs typeface="Verdana"/>
              <a:sym typeface="Verdana"/>
            </a:endParaRPr>
          </a:p>
          <a:p>
            <a:pPr marL="0" lvl="0" indent="457200" algn="l" rtl="0">
              <a:spcBef>
                <a:spcPts val="600"/>
              </a:spcBef>
              <a:spcAft>
                <a:spcPts val="0"/>
              </a:spcAft>
              <a:buNone/>
            </a:pPr>
            <a:endParaRPr>
              <a:solidFill>
                <a:srgbClr val="FF0000"/>
              </a:solidFill>
              <a:latin typeface="Verdana"/>
              <a:ea typeface="Verdana"/>
              <a:cs typeface="Verdana"/>
              <a:sym typeface="Verdana"/>
            </a:endParaRPr>
          </a:p>
          <a:p>
            <a:pPr marL="457200" lvl="0" indent="0" algn="l" rtl="0">
              <a:spcBef>
                <a:spcPts val="600"/>
              </a:spcBef>
              <a:spcAft>
                <a:spcPts val="0"/>
              </a:spcAft>
              <a:buNone/>
            </a:pPr>
            <a:endParaRPr>
              <a:solidFill>
                <a:srgbClr val="000000"/>
              </a:solidFill>
            </a:endParaRPr>
          </a:p>
          <a:p>
            <a:pPr marL="457200" lvl="0" indent="0" algn="l" rtl="0">
              <a:spcBef>
                <a:spcPts val="1600"/>
              </a:spcBef>
              <a:spcAft>
                <a:spcPts val="1600"/>
              </a:spcAft>
              <a:buNone/>
            </a:pPr>
            <a:endParaRPr>
              <a:solidFill>
                <a:srgbClr val="00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t>Memory(26’)</a:t>
            </a:r>
            <a:endParaRPr/>
          </a:p>
        </p:txBody>
      </p:sp>
      <p:sp>
        <p:nvSpPr>
          <p:cNvPr id="133" name="Google Shape;133;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Clr>
                <a:schemeClr val="dk1"/>
              </a:buClr>
              <a:buSzPts val="1800"/>
              <a:buFont typeface="Verdana"/>
              <a:buAutoNum type="arabicPeriod"/>
            </a:pPr>
            <a:r>
              <a:rPr lang="zh-HK">
                <a:solidFill>
                  <a:schemeClr val="dk1"/>
                </a:solidFill>
                <a:latin typeface="Verdana"/>
                <a:ea typeface="Verdana"/>
                <a:cs typeface="Verdana"/>
                <a:sym typeface="Verdana"/>
              </a:rPr>
              <a:t>In virtualization, when using shadow paging mechanism, the page tables in the guest VMs are set as read-only. Why? (4’)</a:t>
            </a:r>
            <a:endParaRPr>
              <a:solidFill>
                <a:schemeClr val="dk1"/>
              </a:solidFill>
              <a:latin typeface="Verdana"/>
              <a:ea typeface="Verdana"/>
              <a:cs typeface="Verdana"/>
              <a:sym typeface="Verdana"/>
            </a:endParaRPr>
          </a:p>
          <a:p>
            <a:pPr marL="0" marR="0" lvl="0" indent="0" algn="l" rtl="0">
              <a:lnSpc>
                <a:spcPct val="115000"/>
              </a:lnSpc>
              <a:spcBef>
                <a:spcPts val="1600"/>
              </a:spcBef>
              <a:spcAft>
                <a:spcPts val="1600"/>
              </a:spcAft>
              <a:buNone/>
            </a:pPr>
            <a:r>
              <a:rPr lang="zh-HK">
                <a:solidFill>
                  <a:schemeClr val="dk1"/>
                </a:solidFill>
                <a:latin typeface="Verdana"/>
                <a:ea typeface="Verdana"/>
                <a:cs typeface="Verdana"/>
                <a:sym typeface="Verdana"/>
              </a:rPr>
              <a:t>	</a:t>
            </a:r>
            <a:r>
              <a:rPr lang="zh-HK">
                <a:solidFill>
                  <a:srgbClr val="FF0000"/>
                </a:solidFill>
                <a:latin typeface="Verdana"/>
                <a:ea typeface="Verdana"/>
                <a:cs typeface="Verdana"/>
                <a:sym typeface="Verdana"/>
              </a:rPr>
              <a:t>The page table is set to read-only so that a page fault will occur when guest OS modifies its page table. Thus hypervisor can know guest OS tries modifying page table and updates shadow page table correspondingly.</a:t>
            </a:r>
            <a:endParaRPr>
              <a:solidFill>
                <a:srgbClr val="FF0000"/>
              </a:solidFill>
              <a:latin typeface="Verdana"/>
              <a:ea typeface="Verdana"/>
              <a:cs typeface="Verdana"/>
              <a:sym typeface="Verdan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t>Memory(26’)</a:t>
            </a:r>
            <a:endParaRPr/>
          </a:p>
        </p:txBody>
      </p:sp>
      <p:sp>
        <p:nvSpPr>
          <p:cNvPr id="139" name="Google Shape;139;p27"/>
          <p:cNvSpPr txBox="1">
            <a:spLocks noGrp="1"/>
          </p:cNvSpPr>
          <p:nvPr>
            <p:ph type="body" idx="1"/>
          </p:nvPr>
        </p:nvSpPr>
        <p:spPr>
          <a:xfrm>
            <a:off x="311700" y="1152475"/>
            <a:ext cx="8520600" cy="3854400"/>
          </a:xfrm>
          <a:prstGeom prst="rect">
            <a:avLst/>
          </a:prstGeom>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Clr>
                <a:schemeClr val="dk1"/>
              </a:buClr>
              <a:buSzPts val="1800"/>
              <a:buFont typeface="Verdana"/>
              <a:buAutoNum type="arabicPeriod" startAt="2"/>
            </a:pPr>
            <a:r>
              <a:rPr lang="zh-HK">
                <a:solidFill>
                  <a:schemeClr val="dk1"/>
                </a:solidFill>
                <a:latin typeface="Verdana"/>
                <a:ea typeface="Verdana"/>
                <a:cs typeface="Verdana"/>
                <a:sym typeface="Verdana"/>
              </a:rPr>
              <a:t>If an application wants to set a page as read-only (for example, the page contains some important data and the application needs to protect them from being mistakenly overwritten), how to do that? What will happen if a read-only page is written? Please describe the process in details. (hint: the behavior of application, kernel and CPU.) (4’)</a:t>
            </a:r>
            <a:endParaRPr>
              <a:solidFill>
                <a:schemeClr val="dk1"/>
              </a:solidFill>
              <a:latin typeface="Verdana"/>
              <a:ea typeface="Verdana"/>
              <a:cs typeface="Verdana"/>
              <a:sym typeface="Verdana"/>
            </a:endParaRPr>
          </a:p>
          <a:p>
            <a:pPr marL="0" marR="0" lvl="0" indent="0" algn="l" rtl="0">
              <a:lnSpc>
                <a:spcPct val="115000"/>
              </a:lnSpc>
              <a:spcBef>
                <a:spcPts val="1600"/>
              </a:spcBef>
              <a:spcAft>
                <a:spcPts val="0"/>
              </a:spcAft>
              <a:buNone/>
            </a:pPr>
            <a:r>
              <a:rPr lang="zh-HK">
                <a:solidFill>
                  <a:schemeClr val="dk1"/>
                </a:solidFill>
                <a:latin typeface="Verdana"/>
                <a:ea typeface="Verdana"/>
                <a:cs typeface="Verdana"/>
                <a:sym typeface="Verdana"/>
              </a:rPr>
              <a:t>	</a:t>
            </a:r>
            <a:r>
              <a:rPr lang="zh-HK">
                <a:solidFill>
                  <a:srgbClr val="FF0000"/>
                </a:solidFill>
                <a:latin typeface="Verdana"/>
                <a:ea typeface="Verdana"/>
                <a:cs typeface="Verdana"/>
                <a:sym typeface="Verdana"/>
              </a:rPr>
              <a:t>Application can use system call to tell kernel to set part of its memory as read-only. Kernel sets memory as read-only by setting permissions in page table entry.</a:t>
            </a:r>
            <a:endParaRPr>
              <a:solidFill>
                <a:srgbClr val="FF0000"/>
              </a:solidFill>
              <a:latin typeface="Verdana"/>
              <a:ea typeface="Verdana"/>
              <a:cs typeface="Verdana"/>
              <a:sym typeface="Verdana"/>
            </a:endParaRPr>
          </a:p>
          <a:p>
            <a:pPr marL="0" marR="0" lvl="0" indent="0" algn="l" rtl="0">
              <a:lnSpc>
                <a:spcPct val="115000"/>
              </a:lnSpc>
              <a:spcBef>
                <a:spcPts val="1600"/>
              </a:spcBef>
              <a:spcAft>
                <a:spcPts val="1600"/>
              </a:spcAft>
              <a:buNone/>
            </a:pPr>
            <a:r>
              <a:rPr lang="zh-HK">
                <a:solidFill>
                  <a:srgbClr val="FF0000"/>
                </a:solidFill>
                <a:latin typeface="Verdana"/>
                <a:ea typeface="Verdana"/>
                <a:cs typeface="Verdana"/>
                <a:sym typeface="Verdana"/>
              </a:rPr>
              <a:t>	When a read-only page is written, CPU will generate a page fault exception and jumps to the handler set by kernel. Normally the handler sends a signal to application to tell it encounters a segmentation fault.</a:t>
            </a:r>
            <a:endParaRPr>
              <a:solidFill>
                <a:srgbClr val="FF0000"/>
              </a:solidFill>
              <a:latin typeface="Verdana"/>
              <a:ea typeface="Verdana"/>
              <a:cs typeface="Verdana"/>
              <a:sym typeface="Verdan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zh-HK"/>
              <a:t>Memory(26’)</a:t>
            </a:r>
            <a:endParaRPr/>
          </a:p>
          <a:p>
            <a:pPr marL="0" lvl="0" indent="0" algn="l" rtl="0">
              <a:spcBef>
                <a:spcPts val="0"/>
              </a:spcBef>
              <a:spcAft>
                <a:spcPts val="0"/>
              </a:spcAft>
              <a:buNone/>
            </a:pPr>
            <a:endParaRPr/>
          </a:p>
        </p:txBody>
      </p:sp>
      <p:sp>
        <p:nvSpPr>
          <p:cNvPr id="145" name="Google Shape;145;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1"/>
              </a:buClr>
              <a:buSzPts val="1800"/>
              <a:buFont typeface="Verdana"/>
              <a:buAutoNum type="arabicPeriod" startAt="3"/>
            </a:pPr>
            <a:r>
              <a:rPr lang="zh-HK" sz="1600" dirty="0">
                <a:solidFill>
                  <a:schemeClr val="dk1"/>
                </a:solidFill>
                <a:latin typeface="Verdana"/>
                <a:ea typeface="Verdana"/>
                <a:cs typeface="Verdana"/>
                <a:sym typeface="Verdana"/>
              </a:rPr>
              <a:t>For the following configuration of PTEs and PKRU, what is the read/write permission for each virtual address and thread? Fill in the following table. (6’)</a:t>
            </a:r>
            <a:endParaRPr sz="1600" dirty="0">
              <a:solidFill>
                <a:schemeClr val="dk1"/>
              </a:solidFill>
              <a:latin typeface="Verdana"/>
              <a:ea typeface="Verdana"/>
              <a:cs typeface="Verdana"/>
              <a:sym typeface="Verdana"/>
            </a:endParaRPr>
          </a:p>
          <a:p>
            <a:pPr marL="0" lvl="0" indent="0" algn="l" rtl="0">
              <a:spcBef>
                <a:spcPts val="0"/>
              </a:spcBef>
              <a:spcAft>
                <a:spcPts val="1600"/>
              </a:spcAft>
              <a:buNone/>
            </a:pPr>
            <a:endParaRPr sz="1600" dirty="0"/>
          </a:p>
        </p:txBody>
      </p:sp>
      <p:graphicFrame>
        <p:nvGraphicFramePr>
          <p:cNvPr id="146" name="Google Shape;146;p28"/>
          <p:cNvGraphicFramePr/>
          <p:nvPr/>
        </p:nvGraphicFramePr>
        <p:xfrm>
          <a:off x="1359800" y="3304725"/>
          <a:ext cx="2613000" cy="1676400"/>
        </p:xfrm>
        <a:graphic>
          <a:graphicData uri="http://schemas.openxmlformats.org/drawingml/2006/table">
            <a:tbl>
              <a:tblPr>
                <a:noFill/>
                <a:tableStyleId>{473B0098-F119-4FEB-93CE-A38CF90D15BE}</a:tableStyleId>
              </a:tblPr>
              <a:tblGrid>
                <a:gridCol w="653250">
                  <a:extLst>
                    <a:ext uri="{9D8B030D-6E8A-4147-A177-3AD203B41FA5}">
                      <a16:colId xmlns:a16="http://schemas.microsoft.com/office/drawing/2014/main" val="20000"/>
                    </a:ext>
                  </a:extLst>
                </a:gridCol>
                <a:gridCol w="504775">
                  <a:extLst>
                    <a:ext uri="{9D8B030D-6E8A-4147-A177-3AD203B41FA5}">
                      <a16:colId xmlns:a16="http://schemas.microsoft.com/office/drawing/2014/main" val="20001"/>
                    </a:ext>
                  </a:extLst>
                </a:gridCol>
                <a:gridCol w="497375">
                  <a:extLst>
                    <a:ext uri="{9D8B030D-6E8A-4147-A177-3AD203B41FA5}">
                      <a16:colId xmlns:a16="http://schemas.microsoft.com/office/drawing/2014/main" val="20002"/>
                    </a:ext>
                  </a:extLst>
                </a:gridCol>
                <a:gridCol w="489925">
                  <a:extLst>
                    <a:ext uri="{9D8B030D-6E8A-4147-A177-3AD203B41FA5}">
                      <a16:colId xmlns:a16="http://schemas.microsoft.com/office/drawing/2014/main" val="20003"/>
                    </a:ext>
                  </a:extLst>
                </a:gridCol>
                <a:gridCol w="467675">
                  <a:extLst>
                    <a:ext uri="{9D8B030D-6E8A-4147-A177-3AD203B41FA5}">
                      <a16:colId xmlns:a16="http://schemas.microsoft.com/office/drawing/2014/main" val="20004"/>
                    </a:ext>
                  </a:extLst>
                </a:gridCol>
              </a:tblGrid>
              <a:tr h="269050">
                <a:tc rowSpan="2">
                  <a:txBody>
                    <a:bodyPr/>
                    <a:lstStyle/>
                    <a:p>
                      <a:pPr marL="0" lvl="0" indent="0" algn="ctr" rtl="0">
                        <a:spcBef>
                          <a:spcPts val="0"/>
                        </a:spcBef>
                        <a:spcAft>
                          <a:spcPts val="0"/>
                        </a:spcAft>
                        <a:buNone/>
                      </a:pPr>
                      <a:endParaRPr sz="1000">
                        <a:solidFill>
                          <a:srgbClr val="222222"/>
                        </a:solidFill>
                        <a:highlight>
                          <a:srgbClr val="FFFFFF"/>
                        </a:highlight>
                        <a:latin typeface="Roboto"/>
                        <a:ea typeface="Roboto"/>
                        <a:cs typeface="Roboto"/>
                        <a:sym typeface="Roboto"/>
                      </a:endParaRPr>
                    </a:p>
                    <a:p>
                      <a:pPr marL="0" lvl="0" indent="0" algn="ctr" rtl="0">
                        <a:spcBef>
                          <a:spcPts val="0"/>
                        </a:spcBef>
                        <a:spcAft>
                          <a:spcPts val="0"/>
                        </a:spcAft>
                        <a:buNone/>
                      </a:pPr>
                      <a:r>
                        <a:rPr lang="zh-HK" sz="1000">
                          <a:solidFill>
                            <a:srgbClr val="222222"/>
                          </a:solidFill>
                          <a:highlight>
                            <a:srgbClr val="FFFFFF"/>
                          </a:highlight>
                          <a:latin typeface="Roboto"/>
                          <a:ea typeface="Roboto"/>
                          <a:cs typeface="Roboto"/>
                          <a:sym typeface="Roboto"/>
                        </a:rPr>
                        <a:t>Address</a:t>
                      </a:r>
                      <a:endParaRPr sz="1000">
                        <a:solidFill>
                          <a:srgbClr val="222222"/>
                        </a:solidFill>
                        <a:highlight>
                          <a:srgbClr val="FFFFFF"/>
                        </a:highlight>
                        <a:latin typeface="Roboto"/>
                        <a:ea typeface="Roboto"/>
                        <a:cs typeface="Roboto"/>
                        <a:sym typeface="Roboto"/>
                      </a:endParaRPr>
                    </a:p>
                  </a:txBody>
                  <a:tcPr marL="63500" marR="63500" marT="63500" marB="63500"/>
                </a:tc>
                <a:tc gridSpan="2">
                  <a:txBody>
                    <a:bodyPr/>
                    <a:lstStyle/>
                    <a:p>
                      <a:pPr marL="0" lvl="0" indent="0" algn="ctr" rtl="0">
                        <a:spcBef>
                          <a:spcPts val="0"/>
                        </a:spcBef>
                        <a:spcAft>
                          <a:spcPts val="0"/>
                        </a:spcAft>
                        <a:buNone/>
                      </a:pPr>
                      <a:r>
                        <a:rPr lang="zh-HK" sz="1000">
                          <a:solidFill>
                            <a:srgbClr val="222222"/>
                          </a:solidFill>
                          <a:highlight>
                            <a:srgbClr val="FFFFFF"/>
                          </a:highlight>
                          <a:latin typeface="Roboto"/>
                          <a:ea typeface="Roboto"/>
                          <a:cs typeface="Roboto"/>
                          <a:sym typeface="Roboto"/>
                        </a:rPr>
                        <a:t>Thread 0</a:t>
                      </a:r>
                      <a:endParaRPr sz="1000">
                        <a:solidFill>
                          <a:srgbClr val="222222"/>
                        </a:solidFill>
                        <a:highlight>
                          <a:srgbClr val="FFFFFF"/>
                        </a:highlight>
                        <a:latin typeface="Roboto"/>
                        <a:ea typeface="Roboto"/>
                        <a:cs typeface="Roboto"/>
                        <a:sym typeface="Roboto"/>
                      </a:endParaRPr>
                    </a:p>
                  </a:txBody>
                  <a:tcPr marL="63500" marR="63500" marT="63500" marB="63500"/>
                </a:tc>
                <a:tc hMerge="1">
                  <a:txBody>
                    <a:bodyPr/>
                    <a:lstStyle/>
                    <a:p>
                      <a:endParaRPr lang="zh-CN"/>
                    </a:p>
                  </a:txBody>
                  <a:tcPr/>
                </a:tc>
                <a:tc gridSpan="2">
                  <a:txBody>
                    <a:bodyPr/>
                    <a:lstStyle/>
                    <a:p>
                      <a:pPr marL="0" lvl="0" indent="0" algn="ctr" rtl="0">
                        <a:spcBef>
                          <a:spcPts val="0"/>
                        </a:spcBef>
                        <a:spcAft>
                          <a:spcPts val="0"/>
                        </a:spcAft>
                        <a:buNone/>
                      </a:pPr>
                      <a:r>
                        <a:rPr lang="zh-HK" sz="1000">
                          <a:solidFill>
                            <a:srgbClr val="222222"/>
                          </a:solidFill>
                          <a:highlight>
                            <a:srgbClr val="FFFFFF"/>
                          </a:highlight>
                          <a:latin typeface="Roboto"/>
                          <a:ea typeface="Roboto"/>
                          <a:cs typeface="Roboto"/>
                          <a:sym typeface="Roboto"/>
                        </a:rPr>
                        <a:t>Thread 1</a:t>
                      </a:r>
                      <a:endParaRPr sz="1000">
                        <a:solidFill>
                          <a:srgbClr val="222222"/>
                        </a:solidFill>
                        <a:highlight>
                          <a:srgbClr val="FFFFFF"/>
                        </a:highlight>
                        <a:latin typeface="Roboto"/>
                        <a:ea typeface="Roboto"/>
                        <a:cs typeface="Roboto"/>
                        <a:sym typeface="Roboto"/>
                      </a:endParaRPr>
                    </a:p>
                  </a:txBody>
                  <a:tcPr marL="63500" marR="63500" marT="63500" marB="63500"/>
                </a:tc>
                <a:tc hMerge="1">
                  <a:txBody>
                    <a:bodyPr/>
                    <a:lstStyle/>
                    <a:p>
                      <a:endParaRPr lang="zh-CN"/>
                    </a:p>
                  </a:txBody>
                  <a:tcPr/>
                </a:tc>
                <a:extLst>
                  <a:ext uri="{0D108BD9-81ED-4DB2-BD59-A6C34878D82A}">
                    <a16:rowId xmlns:a16="http://schemas.microsoft.com/office/drawing/2014/main" val="10000"/>
                  </a:ext>
                </a:extLst>
              </a:tr>
              <a:tr h="269050">
                <a:tc vMerge="1">
                  <a:txBody>
                    <a:bodyPr/>
                    <a:lstStyle/>
                    <a:p>
                      <a:endParaRPr lang="zh-CN"/>
                    </a:p>
                  </a:txBody>
                  <a:tcPr/>
                </a:tc>
                <a:tc>
                  <a:txBody>
                    <a:bodyPr/>
                    <a:lstStyle/>
                    <a:p>
                      <a:pPr marL="0" lvl="0" indent="0" algn="ctr" rtl="0">
                        <a:spcBef>
                          <a:spcPts val="0"/>
                        </a:spcBef>
                        <a:spcAft>
                          <a:spcPts val="0"/>
                        </a:spcAft>
                        <a:buNone/>
                      </a:pPr>
                      <a:r>
                        <a:rPr lang="zh-HK" sz="1000">
                          <a:solidFill>
                            <a:srgbClr val="222222"/>
                          </a:solidFill>
                          <a:highlight>
                            <a:srgbClr val="FFFFFF"/>
                          </a:highlight>
                          <a:latin typeface="Roboto"/>
                          <a:ea typeface="Roboto"/>
                          <a:cs typeface="Roboto"/>
                          <a:sym typeface="Roboto"/>
                        </a:rPr>
                        <a:t>Write</a:t>
                      </a:r>
                      <a:endParaRPr sz="1000">
                        <a:solidFill>
                          <a:srgbClr val="222222"/>
                        </a:solidFill>
                        <a:highlight>
                          <a:srgbClr val="FFFFFF"/>
                        </a:highlight>
                        <a:latin typeface="Roboto"/>
                        <a:ea typeface="Roboto"/>
                        <a:cs typeface="Roboto"/>
                        <a:sym typeface="Roboto"/>
                      </a:endParaRPr>
                    </a:p>
                  </a:txBody>
                  <a:tcPr marL="63500" marR="63500" marT="63500" marB="63500"/>
                </a:tc>
                <a:tc>
                  <a:txBody>
                    <a:bodyPr/>
                    <a:lstStyle/>
                    <a:p>
                      <a:pPr marL="0" lvl="0" indent="0" algn="ctr" rtl="0">
                        <a:spcBef>
                          <a:spcPts val="0"/>
                        </a:spcBef>
                        <a:spcAft>
                          <a:spcPts val="0"/>
                        </a:spcAft>
                        <a:buNone/>
                      </a:pPr>
                      <a:r>
                        <a:rPr lang="zh-HK" sz="1000">
                          <a:solidFill>
                            <a:srgbClr val="222222"/>
                          </a:solidFill>
                          <a:highlight>
                            <a:srgbClr val="FFFFFF"/>
                          </a:highlight>
                          <a:latin typeface="Roboto"/>
                          <a:ea typeface="Roboto"/>
                          <a:cs typeface="Roboto"/>
                          <a:sym typeface="Roboto"/>
                        </a:rPr>
                        <a:t>Read</a:t>
                      </a:r>
                      <a:endParaRPr sz="1000">
                        <a:solidFill>
                          <a:srgbClr val="222222"/>
                        </a:solidFill>
                        <a:highlight>
                          <a:srgbClr val="FFFFFF"/>
                        </a:highlight>
                        <a:latin typeface="Roboto"/>
                        <a:ea typeface="Roboto"/>
                        <a:cs typeface="Roboto"/>
                        <a:sym typeface="Roboto"/>
                      </a:endParaRPr>
                    </a:p>
                  </a:txBody>
                  <a:tcPr marL="63500" marR="63500" marT="63500" marB="63500"/>
                </a:tc>
                <a:tc>
                  <a:txBody>
                    <a:bodyPr/>
                    <a:lstStyle/>
                    <a:p>
                      <a:pPr marL="0" lvl="0" indent="0" algn="ctr" rtl="0">
                        <a:spcBef>
                          <a:spcPts val="0"/>
                        </a:spcBef>
                        <a:spcAft>
                          <a:spcPts val="0"/>
                        </a:spcAft>
                        <a:buNone/>
                      </a:pPr>
                      <a:r>
                        <a:rPr lang="zh-HK" sz="1000">
                          <a:solidFill>
                            <a:srgbClr val="222222"/>
                          </a:solidFill>
                          <a:highlight>
                            <a:srgbClr val="FFFFFF"/>
                          </a:highlight>
                          <a:latin typeface="Roboto"/>
                          <a:ea typeface="Roboto"/>
                          <a:cs typeface="Roboto"/>
                          <a:sym typeface="Roboto"/>
                        </a:rPr>
                        <a:t>Write</a:t>
                      </a:r>
                      <a:endParaRPr sz="1000">
                        <a:solidFill>
                          <a:srgbClr val="222222"/>
                        </a:solidFill>
                        <a:highlight>
                          <a:srgbClr val="FFFFFF"/>
                        </a:highlight>
                        <a:latin typeface="Roboto"/>
                        <a:ea typeface="Roboto"/>
                        <a:cs typeface="Roboto"/>
                        <a:sym typeface="Roboto"/>
                      </a:endParaRPr>
                    </a:p>
                  </a:txBody>
                  <a:tcPr marL="63500" marR="63500" marT="63500" marB="63500"/>
                </a:tc>
                <a:tc>
                  <a:txBody>
                    <a:bodyPr/>
                    <a:lstStyle/>
                    <a:p>
                      <a:pPr marL="0" lvl="0" indent="0" algn="ctr" rtl="0">
                        <a:spcBef>
                          <a:spcPts val="0"/>
                        </a:spcBef>
                        <a:spcAft>
                          <a:spcPts val="0"/>
                        </a:spcAft>
                        <a:buNone/>
                      </a:pPr>
                      <a:r>
                        <a:rPr lang="zh-HK" sz="1000">
                          <a:solidFill>
                            <a:srgbClr val="222222"/>
                          </a:solidFill>
                          <a:highlight>
                            <a:srgbClr val="FFFFFF"/>
                          </a:highlight>
                          <a:latin typeface="Roboto"/>
                          <a:ea typeface="Roboto"/>
                          <a:cs typeface="Roboto"/>
                          <a:sym typeface="Roboto"/>
                        </a:rPr>
                        <a:t>Read</a:t>
                      </a:r>
                      <a:endParaRPr sz="1000">
                        <a:solidFill>
                          <a:srgbClr val="222222"/>
                        </a:solidFill>
                        <a:highlight>
                          <a:srgbClr val="FFFFFF"/>
                        </a:highlight>
                        <a:latin typeface="Roboto"/>
                        <a:ea typeface="Roboto"/>
                        <a:cs typeface="Roboto"/>
                        <a:sym typeface="Roboto"/>
                      </a:endParaRPr>
                    </a:p>
                  </a:txBody>
                  <a:tcPr marL="63500" marR="63500" marT="63500" marB="63500"/>
                </a:tc>
                <a:extLst>
                  <a:ext uri="{0D108BD9-81ED-4DB2-BD59-A6C34878D82A}">
                    <a16:rowId xmlns:a16="http://schemas.microsoft.com/office/drawing/2014/main" val="10001"/>
                  </a:ext>
                </a:extLst>
              </a:tr>
              <a:tr h="269050">
                <a:tc>
                  <a:txBody>
                    <a:bodyPr/>
                    <a:lstStyle/>
                    <a:p>
                      <a:pPr marL="0" lvl="0" indent="0" algn="ctr" rtl="0">
                        <a:spcBef>
                          <a:spcPts val="0"/>
                        </a:spcBef>
                        <a:spcAft>
                          <a:spcPts val="0"/>
                        </a:spcAft>
                        <a:buNone/>
                      </a:pPr>
                      <a:r>
                        <a:rPr lang="zh-HK" sz="1000">
                          <a:solidFill>
                            <a:srgbClr val="222222"/>
                          </a:solidFill>
                          <a:highlight>
                            <a:srgbClr val="FFFFFF"/>
                          </a:highlight>
                          <a:latin typeface="Roboto"/>
                          <a:ea typeface="Roboto"/>
                          <a:cs typeface="Roboto"/>
                          <a:sym typeface="Roboto"/>
                        </a:rPr>
                        <a:t>0x5000</a:t>
                      </a:r>
                      <a:endParaRPr sz="1000">
                        <a:solidFill>
                          <a:srgbClr val="222222"/>
                        </a:solidFill>
                        <a:highlight>
                          <a:srgbClr val="FFFFFF"/>
                        </a:highlight>
                        <a:latin typeface="Roboto"/>
                        <a:ea typeface="Roboto"/>
                        <a:cs typeface="Roboto"/>
                        <a:sym typeface="Roboto"/>
                      </a:endParaRPr>
                    </a:p>
                  </a:txBody>
                  <a:tcPr marL="63500" marR="63500" marT="63500" marB="63500"/>
                </a:tc>
                <a:tc>
                  <a:txBody>
                    <a:bodyPr/>
                    <a:lstStyle/>
                    <a:p>
                      <a:pPr marL="0" lvl="0" indent="0" algn="ctr" rtl="0">
                        <a:spcBef>
                          <a:spcPts val="0"/>
                        </a:spcBef>
                        <a:spcAft>
                          <a:spcPts val="0"/>
                        </a:spcAft>
                        <a:buNone/>
                      </a:pPr>
                      <a:r>
                        <a:rPr lang="zh-HK" sz="1000">
                          <a:solidFill>
                            <a:srgbClr val="222222"/>
                          </a:solidFill>
                          <a:highlight>
                            <a:srgbClr val="FFFFFF"/>
                          </a:highlight>
                          <a:latin typeface="Roboto"/>
                          <a:ea typeface="Roboto"/>
                          <a:cs typeface="Roboto"/>
                          <a:sym typeface="Roboto"/>
                        </a:rPr>
                        <a:t>Y</a:t>
                      </a:r>
                      <a:endParaRPr sz="1000">
                        <a:solidFill>
                          <a:srgbClr val="222222"/>
                        </a:solidFill>
                        <a:highlight>
                          <a:srgbClr val="FFFFFF"/>
                        </a:highlight>
                        <a:latin typeface="Roboto"/>
                        <a:ea typeface="Roboto"/>
                        <a:cs typeface="Roboto"/>
                        <a:sym typeface="Roboto"/>
                      </a:endParaRPr>
                    </a:p>
                  </a:txBody>
                  <a:tcPr marL="63500" marR="63500" marT="63500" marB="63500"/>
                </a:tc>
                <a:tc>
                  <a:txBody>
                    <a:bodyPr/>
                    <a:lstStyle/>
                    <a:p>
                      <a:pPr marL="0" lvl="0" indent="0" algn="ctr" rtl="0">
                        <a:spcBef>
                          <a:spcPts val="0"/>
                        </a:spcBef>
                        <a:spcAft>
                          <a:spcPts val="0"/>
                        </a:spcAft>
                        <a:buNone/>
                      </a:pPr>
                      <a:r>
                        <a:rPr lang="zh-HK" sz="1000">
                          <a:solidFill>
                            <a:srgbClr val="222222"/>
                          </a:solidFill>
                          <a:highlight>
                            <a:srgbClr val="FFFFFF"/>
                          </a:highlight>
                          <a:latin typeface="Roboto"/>
                          <a:ea typeface="Roboto"/>
                          <a:cs typeface="Roboto"/>
                          <a:sym typeface="Roboto"/>
                        </a:rPr>
                        <a:t>Y</a:t>
                      </a:r>
                      <a:endParaRPr sz="1000">
                        <a:solidFill>
                          <a:srgbClr val="222222"/>
                        </a:solidFill>
                        <a:highlight>
                          <a:srgbClr val="FFFFFF"/>
                        </a:highlight>
                        <a:latin typeface="Roboto"/>
                        <a:ea typeface="Roboto"/>
                        <a:cs typeface="Roboto"/>
                        <a:sym typeface="Roboto"/>
                      </a:endParaRPr>
                    </a:p>
                  </a:txBody>
                  <a:tcPr marL="63500" marR="63500" marT="63500" marB="63500"/>
                </a:tc>
                <a:tc>
                  <a:txBody>
                    <a:bodyPr/>
                    <a:lstStyle/>
                    <a:p>
                      <a:pPr marL="0" lvl="0" indent="0" algn="ctr" rtl="0">
                        <a:spcBef>
                          <a:spcPts val="0"/>
                        </a:spcBef>
                        <a:spcAft>
                          <a:spcPts val="0"/>
                        </a:spcAft>
                        <a:buNone/>
                      </a:pPr>
                      <a:r>
                        <a:rPr lang="zh-HK" sz="1000">
                          <a:solidFill>
                            <a:srgbClr val="222222"/>
                          </a:solidFill>
                          <a:highlight>
                            <a:srgbClr val="FFFFFF"/>
                          </a:highlight>
                          <a:latin typeface="Roboto"/>
                          <a:ea typeface="Roboto"/>
                          <a:cs typeface="Roboto"/>
                          <a:sym typeface="Roboto"/>
                        </a:rPr>
                        <a:t>N</a:t>
                      </a:r>
                      <a:endParaRPr sz="1000">
                        <a:solidFill>
                          <a:srgbClr val="222222"/>
                        </a:solidFill>
                        <a:highlight>
                          <a:srgbClr val="FFFFFF"/>
                        </a:highlight>
                        <a:latin typeface="Roboto"/>
                        <a:ea typeface="Roboto"/>
                        <a:cs typeface="Roboto"/>
                        <a:sym typeface="Roboto"/>
                      </a:endParaRPr>
                    </a:p>
                  </a:txBody>
                  <a:tcPr marL="63500" marR="63500" marT="63500" marB="63500"/>
                </a:tc>
                <a:tc>
                  <a:txBody>
                    <a:bodyPr/>
                    <a:lstStyle/>
                    <a:p>
                      <a:pPr marL="0" lvl="0" indent="0" algn="ctr" rtl="0">
                        <a:spcBef>
                          <a:spcPts val="0"/>
                        </a:spcBef>
                        <a:spcAft>
                          <a:spcPts val="0"/>
                        </a:spcAft>
                        <a:buNone/>
                      </a:pPr>
                      <a:r>
                        <a:rPr lang="zh-HK" sz="1000">
                          <a:solidFill>
                            <a:srgbClr val="222222"/>
                          </a:solidFill>
                          <a:highlight>
                            <a:srgbClr val="FFFFFF"/>
                          </a:highlight>
                          <a:latin typeface="Roboto"/>
                          <a:ea typeface="Roboto"/>
                          <a:cs typeface="Roboto"/>
                          <a:sym typeface="Roboto"/>
                        </a:rPr>
                        <a:t>Y</a:t>
                      </a:r>
                      <a:endParaRPr sz="1000">
                        <a:solidFill>
                          <a:srgbClr val="222222"/>
                        </a:solidFill>
                        <a:highlight>
                          <a:srgbClr val="FFFFFF"/>
                        </a:highlight>
                        <a:latin typeface="Roboto"/>
                        <a:ea typeface="Roboto"/>
                        <a:cs typeface="Roboto"/>
                        <a:sym typeface="Roboto"/>
                      </a:endParaRPr>
                    </a:p>
                  </a:txBody>
                  <a:tcPr marL="63500" marR="63500" marT="63500" marB="63500"/>
                </a:tc>
                <a:extLst>
                  <a:ext uri="{0D108BD9-81ED-4DB2-BD59-A6C34878D82A}">
                    <a16:rowId xmlns:a16="http://schemas.microsoft.com/office/drawing/2014/main" val="10002"/>
                  </a:ext>
                </a:extLst>
              </a:tr>
              <a:tr h="269050">
                <a:tc>
                  <a:txBody>
                    <a:bodyPr/>
                    <a:lstStyle/>
                    <a:p>
                      <a:pPr marL="0" lvl="0" indent="0" algn="ctr" rtl="0">
                        <a:spcBef>
                          <a:spcPts val="0"/>
                        </a:spcBef>
                        <a:spcAft>
                          <a:spcPts val="0"/>
                        </a:spcAft>
                        <a:buNone/>
                      </a:pPr>
                      <a:r>
                        <a:rPr lang="zh-HK" sz="1000">
                          <a:solidFill>
                            <a:srgbClr val="222222"/>
                          </a:solidFill>
                          <a:highlight>
                            <a:srgbClr val="FFFFFF"/>
                          </a:highlight>
                          <a:latin typeface="Roboto"/>
                          <a:ea typeface="Roboto"/>
                          <a:cs typeface="Roboto"/>
                          <a:sym typeface="Roboto"/>
                        </a:rPr>
                        <a:t>0x6000</a:t>
                      </a:r>
                      <a:endParaRPr sz="1000">
                        <a:solidFill>
                          <a:srgbClr val="222222"/>
                        </a:solidFill>
                        <a:highlight>
                          <a:srgbClr val="FFFFFF"/>
                        </a:highlight>
                        <a:latin typeface="Roboto"/>
                        <a:ea typeface="Roboto"/>
                        <a:cs typeface="Roboto"/>
                        <a:sym typeface="Roboto"/>
                      </a:endParaRPr>
                    </a:p>
                  </a:txBody>
                  <a:tcPr marL="63500" marR="63500" marT="63500" marB="63500"/>
                </a:tc>
                <a:tc>
                  <a:txBody>
                    <a:bodyPr/>
                    <a:lstStyle/>
                    <a:p>
                      <a:pPr marL="0" lvl="0" indent="0" algn="ctr" rtl="0">
                        <a:spcBef>
                          <a:spcPts val="0"/>
                        </a:spcBef>
                        <a:spcAft>
                          <a:spcPts val="0"/>
                        </a:spcAft>
                        <a:buNone/>
                      </a:pPr>
                      <a:r>
                        <a:rPr lang="zh-HK" sz="1000">
                          <a:solidFill>
                            <a:srgbClr val="FF0000"/>
                          </a:solidFill>
                          <a:highlight>
                            <a:srgbClr val="FFFFFF"/>
                          </a:highlight>
                          <a:latin typeface="Roboto"/>
                          <a:ea typeface="Roboto"/>
                          <a:cs typeface="Roboto"/>
                          <a:sym typeface="Roboto"/>
                        </a:rPr>
                        <a:t>N</a:t>
                      </a:r>
                      <a:endParaRPr sz="1000">
                        <a:solidFill>
                          <a:srgbClr val="FF0000"/>
                        </a:solidFill>
                        <a:highlight>
                          <a:srgbClr val="FFFFFF"/>
                        </a:highlight>
                        <a:latin typeface="Roboto"/>
                        <a:ea typeface="Roboto"/>
                        <a:cs typeface="Roboto"/>
                        <a:sym typeface="Roboto"/>
                      </a:endParaRPr>
                    </a:p>
                  </a:txBody>
                  <a:tcPr marL="63500" marR="63500" marT="63500" marB="63500"/>
                </a:tc>
                <a:tc>
                  <a:txBody>
                    <a:bodyPr/>
                    <a:lstStyle/>
                    <a:p>
                      <a:pPr marL="0" lvl="0" indent="0" algn="ctr" rtl="0">
                        <a:spcBef>
                          <a:spcPts val="0"/>
                        </a:spcBef>
                        <a:spcAft>
                          <a:spcPts val="0"/>
                        </a:spcAft>
                        <a:buNone/>
                      </a:pPr>
                      <a:r>
                        <a:rPr lang="zh-HK" sz="1000">
                          <a:solidFill>
                            <a:srgbClr val="FF0000"/>
                          </a:solidFill>
                          <a:highlight>
                            <a:srgbClr val="FFFFFF"/>
                          </a:highlight>
                          <a:latin typeface="Roboto"/>
                          <a:ea typeface="Roboto"/>
                          <a:cs typeface="Roboto"/>
                          <a:sym typeface="Roboto"/>
                        </a:rPr>
                        <a:t>Y</a:t>
                      </a:r>
                      <a:endParaRPr sz="1000">
                        <a:solidFill>
                          <a:srgbClr val="FF0000"/>
                        </a:solidFill>
                        <a:highlight>
                          <a:srgbClr val="FFFFFF"/>
                        </a:highlight>
                        <a:latin typeface="Roboto"/>
                        <a:ea typeface="Roboto"/>
                        <a:cs typeface="Roboto"/>
                        <a:sym typeface="Roboto"/>
                      </a:endParaRPr>
                    </a:p>
                  </a:txBody>
                  <a:tcPr marL="63500" marR="63500" marT="63500" marB="63500"/>
                </a:tc>
                <a:tc>
                  <a:txBody>
                    <a:bodyPr/>
                    <a:lstStyle/>
                    <a:p>
                      <a:pPr marL="0" lvl="0" indent="0" algn="ctr" rtl="0">
                        <a:spcBef>
                          <a:spcPts val="0"/>
                        </a:spcBef>
                        <a:spcAft>
                          <a:spcPts val="0"/>
                        </a:spcAft>
                        <a:buNone/>
                      </a:pPr>
                      <a:r>
                        <a:rPr lang="zh-HK" sz="1000">
                          <a:solidFill>
                            <a:srgbClr val="FF0000"/>
                          </a:solidFill>
                          <a:highlight>
                            <a:srgbClr val="FFFFFF"/>
                          </a:highlight>
                          <a:latin typeface="Roboto"/>
                          <a:ea typeface="Roboto"/>
                          <a:cs typeface="Roboto"/>
                          <a:sym typeface="Roboto"/>
                        </a:rPr>
                        <a:t>N</a:t>
                      </a:r>
                      <a:endParaRPr sz="1000">
                        <a:solidFill>
                          <a:srgbClr val="FF0000"/>
                        </a:solidFill>
                        <a:highlight>
                          <a:srgbClr val="FFFFFF"/>
                        </a:highlight>
                        <a:latin typeface="Roboto"/>
                        <a:ea typeface="Roboto"/>
                        <a:cs typeface="Roboto"/>
                        <a:sym typeface="Roboto"/>
                      </a:endParaRPr>
                    </a:p>
                  </a:txBody>
                  <a:tcPr marL="63500" marR="63500" marT="63500" marB="63500"/>
                </a:tc>
                <a:tc>
                  <a:txBody>
                    <a:bodyPr/>
                    <a:lstStyle/>
                    <a:p>
                      <a:pPr marL="0" lvl="0" indent="0" algn="ctr" rtl="0">
                        <a:spcBef>
                          <a:spcPts val="0"/>
                        </a:spcBef>
                        <a:spcAft>
                          <a:spcPts val="0"/>
                        </a:spcAft>
                        <a:buNone/>
                      </a:pPr>
                      <a:r>
                        <a:rPr lang="zh-HK" sz="1000">
                          <a:solidFill>
                            <a:srgbClr val="FF0000"/>
                          </a:solidFill>
                          <a:highlight>
                            <a:srgbClr val="FFFFFF"/>
                          </a:highlight>
                          <a:latin typeface="Roboto"/>
                          <a:ea typeface="Roboto"/>
                          <a:cs typeface="Roboto"/>
                          <a:sym typeface="Roboto"/>
                        </a:rPr>
                        <a:t>N</a:t>
                      </a:r>
                      <a:endParaRPr sz="1000">
                        <a:solidFill>
                          <a:srgbClr val="FF0000"/>
                        </a:solidFill>
                        <a:highlight>
                          <a:srgbClr val="FFFFFF"/>
                        </a:highlight>
                        <a:latin typeface="Roboto"/>
                        <a:ea typeface="Roboto"/>
                        <a:cs typeface="Roboto"/>
                        <a:sym typeface="Roboto"/>
                      </a:endParaRPr>
                    </a:p>
                  </a:txBody>
                  <a:tcPr marL="63500" marR="63500" marT="63500" marB="63500"/>
                </a:tc>
                <a:extLst>
                  <a:ext uri="{0D108BD9-81ED-4DB2-BD59-A6C34878D82A}">
                    <a16:rowId xmlns:a16="http://schemas.microsoft.com/office/drawing/2014/main" val="10003"/>
                  </a:ext>
                </a:extLst>
              </a:tr>
              <a:tr h="269050">
                <a:tc>
                  <a:txBody>
                    <a:bodyPr/>
                    <a:lstStyle/>
                    <a:p>
                      <a:pPr marL="0" lvl="0" indent="0" algn="ctr" rtl="0">
                        <a:spcBef>
                          <a:spcPts val="0"/>
                        </a:spcBef>
                        <a:spcAft>
                          <a:spcPts val="0"/>
                        </a:spcAft>
                        <a:buNone/>
                      </a:pPr>
                      <a:r>
                        <a:rPr lang="zh-HK" sz="1000">
                          <a:solidFill>
                            <a:srgbClr val="222222"/>
                          </a:solidFill>
                          <a:highlight>
                            <a:srgbClr val="FFFFFF"/>
                          </a:highlight>
                          <a:latin typeface="Roboto"/>
                          <a:ea typeface="Roboto"/>
                          <a:cs typeface="Roboto"/>
                          <a:sym typeface="Roboto"/>
                        </a:rPr>
                        <a:t>0x7000</a:t>
                      </a:r>
                      <a:endParaRPr sz="1000">
                        <a:solidFill>
                          <a:srgbClr val="222222"/>
                        </a:solidFill>
                        <a:highlight>
                          <a:srgbClr val="FFFFFF"/>
                        </a:highlight>
                        <a:latin typeface="Roboto"/>
                        <a:ea typeface="Roboto"/>
                        <a:cs typeface="Roboto"/>
                        <a:sym typeface="Roboto"/>
                      </a:endParaRPr>
                    </a:p>
                  </a:txBody>
                  <a:tcPr marL="63500" marR="63500" marT="63500" marB="63500"/>
                </a:tc>
                <a:tc>
                  <a:txBody>
                    <a:bodyPr/>
                    <a:lstStyle/>
                    <a:p>
                      <a:pPr marL="0" lvl="0" indent="0" algn="ctr" rtl="0">
                        <a:spcBef>
                          <a:spcPts val="0"/>
                        </a:spcBef>
                        <a:spcAft>
                          <a:spcPts val="0"/>
                        </a:spcAft>
                        <a:buNone/>
                      </a:pPr>
                      <a:r>
                        <a:rPr lang="zh-HK" sz="1000">
                          <a:solidFill>
                            <a:srgbClr val="FF0000"/>
                          </a:solidFill>
                          <a:highlight>
                            <a:srgbClr val="FFFFFF"/>
                          </a:highlight>
                          <a:latin typeface="Roboto"/>
                          <a:ea typeface="Roboto"/>
                          <a:cs typeface="Roboto"/>
                          <a:sym typeface="Roboto"/>
                        </a:rPr>
                        <a:t>N</a:t>
                      </a:r>
                      <a:endParaRPr sz="1000">
                        <a:solidFill>
                          <a:srgbClr val="FF0000"/>
                        </a:solidFill>
                        <a:highlight>
                          <a:srgbClr val="FFFFFF"/>
                        </a:highlight>
                        <a:latin typeface="Roboto"/>
                        <a:ea typeface="Roboto"/>
                        <a:cs typeface="Roboto"/>
                        <a:sym typeface="Roboto"/>
                      </a:endParaRPr>
                    </a:p>
                  </a:txBody>
                  <a:tcPr marL="63500" marR="63500" marT="63500" marB="63500"/>
                </a:tc>
                <a:tc>
                  <a:txBody>
                    <a:bodyPr/>
                    <a:lstStyle/>
                    <a:p>
                      <a:pPr marL="0" lvl="0" indent="0" algn="ctr" rtl="0">
                        <a:spcBef>
                          <a:spcPts val="0"/>
                        </a:spcBef>
                        <a:spcAft>
                          <a:spcPts val="0"/>
                        </a:spcAft>
                        <a:buNone/>
                      </a:pPr>
                      <a:r>
                        <a:rPr lang="zh-HK" sz="1000">
                          <a:solidFill>
                            <a:srgbClr val="FF0000"/>
                          </a:solidFill>
                          <a:highlight>
                            <a:srgbClr val="FFFFFF"/>
                          </a:highlight>
                          <a:latin typeface="Roboto"/>
                          <a:ea typeface="Roboto"/>
                          <a:cs typeface="Roboto"/>
                          <a:sym typeface="Roboto"/>
                        </a:rPr>
                        <a:t>N</a:t>
                      </a:r>
                      <a:endParaRPr sz="1000">
                        <a:solidFill>
                          <a:srgbClr val="FF0000"/>
                        </a:solidFill>
                        <a:highlight>
                          <a:srgbClr val="FFFFFF"/>
                        </a:highlight>
                        <a:latin typeface="Roboto"/>
                        <a:ea typeface="Roboto"/>
                        <a:cs typeface="Roboto"/>
                        <a:sym typeface="Roboto"/>
                      </a:endParaRPr>
                    </a:p>
                  </a:txBody>
                  <a:tcPr marL="63500" marR="63500" marT="63500" marB="63500"/>
                </a:tc>
                <a:tc>
                  <a:txBody>
                    <a:bodyPr/>
                    <a:lstStyle/>
                    <a:p>
                      <a:pPr marL="0" lvl="0" indent="0" algn="ctr" rtl="0">
                        <a:spcBef>
                          <a:spcPts val="0"/>
                        </a:spcBef>
                        <a:spcAft>
                          <a:spcPts val="0"/>
                        </a:spcAft>
                        <a:buNone/>
                      </a:pPr>
                      <a:r>
                        <a:rPr lang="zh-HK" sz="1000">
                          <a:solidFill>
                            <a:srgbClr val="FF0000"/>
                          </a:solidFill>
                          <a:highlight>
                            <a:srgbClr val="FFFFFF"/>
                          </a:highlight>
                          <a:latin typeface="Roboto"/>
                          <a:ea typeface="Roboto"/>
                          <a:cs typeface="Roboto"/>
                          <a:sym typeface="Roboto"/>
                        </a:rPr>
                        <a:t>N</a:t>
                      </a:r>
                      <a:endParaRPr sz="1000">
                        <a:solidFill>
                          <a:srgbClr val="FF0000"/>
                        </a:solidFill>
                        <a:highlight>
                          <a:srgbClr val="FFFFFF"/>
                        </a:highlight>
                        <a:latin typeface="Roboto"/>
                        <a:ea typeface="Roboto"/>
                        <a:cs typeface="Roboto"/>
                        <a:sym typeface="Roboto"/>
                      </a:endParaRPr>
                    </a:p>
                  </a:txBody>
                  <a:tcPr marL="63500" marR="63500" marT="63500" marB="63500"/>
                </a:tc>
                <a:tc>
                  <a:txBody>
                    <a:bodyPr/>
                    <a:lstStyle/>
                    <a:p>
                      <a:pPr marL="0" lvl="0" indent="0" algn="ctr" rtl="0">
                        <a:spcBef>
                          <a:spcPts val="0"/>
                        </a:spcBef>
                        <a:spcAft>
                          <a:spcPts val="0"/>
                        </a:spcAft>
                        <a:buNone/>
                      </a:pPr>
                      <a:r>
                        <a:rPr lang="zh-HK" sz="1000">
                          <a:solidFill>
                            <a:srgbClr val="FF0000"/>
                          </a:solidFill>
                          <a:highlight>
                            <a:srgbClr val="FFFFFF"/>
                          </a:highlight>
                          <a:latin typeface="Roboto"/>
                          <a:ea typeface="Roboto"/>
                          <a:cs typeface="Roboto"/>
                          <a:sym typeface="Roboto"/>
                        </a:rPr>
                        <a:t>N</a:t>
                      </a:r>
                      <a:endParaRPr sz="1000">
                        <a:solidFill>
                          <a:srgbClr val="FF0000"/>
                        </a:solidFill>
                        <a:highlight>
                          <a:srgbClr val="FFFFFF"/>
                        </a:highlight>
                        <a:latin typeface="Roboto"/>
                        <a:ea typeface="Roboto"/>
                        <a:cs typeface="Roboto"/>
                        <a:sym typeface="Roboto"/>
                      </a:endParaRPr>
                    </a:p>
                  </a:txBody>
                  <a:tcPr marL="63500" marR="63500" marT="63500" marB="63500"/>
                </a:tc>
                <a:extLst>
                  <a:ext uri="{0D108BD9-81ED-4DB2-BD59-A6C34878D82A}">
                    <a16:rowId xmlns:a16="http://schemas.microsoft.com/office/drawing/2014/main" val="10004"/>
                  </a:ext>
                </a:extLst>
              </a:tr>
              <a:tr h="269050">
                <a:tc>
                  <a:txBody>
                    <a:bodyPr/>
                    <a:lstStyle/>
                    <a:p>
                      <a:pPr marL="0" lvl="0" indent="0" algn="ctr" rtl="0">
                        <a:spcBef>
                          <a:spcPts val="0"/>
                        </a:spcBef>
                        <a:spcAft>
                          <a:spcPts val="0"/>
                        </a:spcAft>
                        <a:buNone/>
                      </a:pPr>
                      <a:r>
                        <a:rPr lang="zh-HK" sz="1000">
                          <a:solidFill>
                            <a:srgbClr val="222222"/>
                          </a:solidFill>
                          <a:highlight>
                            <a:srgbClr val="FFFFFF"/>
                          </a:highlight>
                          <a:latin typeface="Roboto"/>
                          <a:ea typeface="Roboto"/>
                          <a:cs typeface="Roboto"/>
                          <a:sym typeface="Roboto"/>
                        </a:rPr>
                        <a:t>0x8000</a:t>
                      </a:r>
                      <a:endParaRPr sz="1000">
                        <a:solidFill>
                          <a:srgbClr val="222222"/>
                        </a:solidFill>
                        <a:highlight>
                          <a:srgbClr val="FFFFFF"/>
                        </a:highlight>
                        <a:latin typeface="Roboto"/>
                        <a:ea typeface="Roboto"/>
                        <a:cs typeface="Roboto"/>
                        <a:sym typeface="Roboto"/>
                      </a:endParaRPr>
                    </a:p>
                  </a:txBody>
                  <a:tcPr marL="63500" marR="63500" marT="63500" marB="63500"/>
                </a:tc>
                <a:tc>
                  <a:txBody>
                    <a:bodyPr/>
                    <a:lstStyle/>
                    <a:p>
                      <a:pPr marL="0" lvl="0" indent="0" algn="ctr" rtl="0">
                        <a:spcBef>
                          <a:spcPts val="0"/>
                        </a:spcBef>
                        <a:spcAft>
                          <a:spcPts val="0"/>
                        </a:spcAft>
                        <a:buNone/>
                      </a:pPr>
                      <a:r>
                        <a:rPr lang="zh-HK" sz="1000">
                          <a:solidFill>
                            <a:srgbClr val="FF0000"/>
                          </a:solidFill>
                          <a:highlight>
                            <a:srgbClr val="FFFFFF"/>
                          </a:highlight>
                          <a:latin typeface="Roboto"/>
                          <a:ea typeface="Roboto"/>
                          <a:cs typeface="Roboto"/>
                          <a:sym typeface="Roboto"/>
                        </a:rPr>
                        <a:t>N</a:t>
                      </a:r>
                      <a:endParaRPr sz="1000">
                        <a:solidFill>
                          <a:srgbClr val="FF0000"/>
                        </a:solidFill>
                        <a:highlight>
                          <a:srgbClr val="FFFFFF"/>
                        </a:highlight>
                        <a:latin typeface="Roboto"/>
                        <a:ea typeface="Roboto"/>
                        <a:cs typeface="Roboto"/>
                        <a:sym typeface="Roboto"/>
                      </a:endParaRPr>
                    </a:p>
                  </a:txBody>
                  <a:tcPr marL="63500" marR="63500" marT="63500" marB="63500"/>
                </a:tc>
                <a:tc>
                  <a:txBody>
                    <a:bodyPr/>
                    <a:lstStyle/>
                    <a:p>
                      <a:pPr marL="0" lvl="0" indent="0" algn="ctr" rtl="0">
                        <a:spcBef>
                          <a:spcPts val="0"/>
                        </a:spcBef>
                        <a:spcAft>
                          <a:spcPts val="0"/>
                        </a:spcAft>
                        <a:buNone/>
                      </a:pPr>
                      <a:r>
                        <a:rPr lang="zh-HK" sz="1000">
                          <a:solidFill>
                            <a:srgbClr val="FF0000"/>
                          </a:solidFill>
                          <a:highlight>
                            <a:srgbClr val="FFFFFF"/>
                          </a:highlight>
                          <a:latin typeface="Roboto"/>
                          <a:ea typeface="Roboto"/>
                          <a:cs typeface="Roboto"/>
                          <a:sym typeface="Roboto"/>
                        </a:rPr>
                        <a:t>Y</a:t>
                      </a:r>
                      <a:endParaRPr sz="1000">
                        <a:solidFill>
                          <a:srgbClr val="FF0000"/>
                        </a:solidFill>
                        <a:highlight>
                          <a:srgbClr val="FFFFFF"/>
                        </a:highlight>
                        <a:latin typeface="Roboto"/>
                        <a:ea typeface="Roboto"/>
                        <a:cs typeface="Roboto"/>
                        <a:sym typeface="Roboto"/>
                      </a:endParaRPr>
                    </a:p>
                  </a:txBody>
                  <a:tcPr marL="63500" marR="63500" marT="63500" marB="63500"/>
                </a:tc>
                <a:tc>
                  <a:txBody>
                    <a:bodyPr/>
                    <a:lstStyle/>
                    <a:p>
                      <a:pPr marL="0" lvl="0" indent="0" algn="ctr" rtl="0">
                        <a:spcBef>
                          <a:spcPts val="0"/>
                        </a:spcBef>
                        <a:spcAft>
                          <a:spcPts val="0"/>
                        </a:spcAft>
                        <a:buNone/>
                      </a:pPr>
                      <a:r>
                        <a:rPr lang="zh-HK" sz="1000">
                          <a:solidFill>
                            <a:srgbClr val="FF0000"/>
                          </a:solidFill>
                          <a:highlight>
                            <a:srgbClr val="FFFFFF"/>
                          </a:highlight>
                          <a:latin typeface="Roboto"/>
                          <a:ea typeface="Roboto"/>
                          <a:cs typeface="Roboto"/>
                          <a:sym typeface="Roboto"/>
                        </a:rPr>
                        <a:t>N</a:t>
                      </a:r>
                      <a:endParaRPr sz="1000">
                        <a:solidFill>
                          <a:srgbClr val="FF0000"/>
                        </a:solidFill>
                        <a:highlight>
                          <a:srgbClr val="FFFFFF"/>
                        </a:highlight>
                        <a:latin typeface="Roboto"/>
                        <a:ea typeface="Roboto"/>
                        <a:cs typeface="Roboto"/>
                        <a:sym typeface="Roboto"/>
                      </a:endParaRPr>
                    </a:p>
                  </a:txBody>
                  <a:tcPr marL="63500" marR="63500" marT="63500" marB="63500"/>
                </a:tc>
                <a:tc>
                  <a:txBody>
                    <a:bodyPr/>
                    <a:lstStyle/>
                    <a:p>
                      <a:pPr marL="0" lvl="0" indent="0" algn="ctr" rtl="0">
                        <a:spcBef>
                          <a:spcPts val="0"/>
                        </a:spcBef>
                        <a:spcAft>
                          <a:spcPts val="0"/>
                        </a:spcAft>
                        <a:buNone/>
                      </a:pPr>
                      <a:r>
                        <a:rPr lang="zh-HK" sz="1000">
                          <a:solidFill>
                            <a:srgbClr val="FF0000"/>
                          </a:solidFill>
                          <a:highlight>
                            <a:srgbClr val="FFFFFF"/>
                          </a:highlight>
                          <a:latin typeface="Roboto"/>
                          <a:ea typeface="Roboto"/>
                          <a:cs typeface="Roboto"/>
                          <a:sym typeface="Roboto"/>
                        </a:rPr>
                        <a:t>Y</a:t>
                      </a:r>
                      <a:endParaRPr sz="1000">
                        <a:solidFill>
                          <a:srgbClr val="FF0000"/>
                        </a:solidFill>
                        <a:highlight>
                          <a:srgbClr val="FFFFFF"/>
                        </a:highlight>
                        <a:latin typeface="Roboto"/>
                        <a:ea typeface="Roboto"/>
                        <a:cs typeface="Roboto"/>
                        <a:sym typeface="Roboto"/>
                      </a:endParaRPr>
                    </a:p>
                  </a:txBody>
                  <a:tcPr marL="63500" marR="63500" marT="63500" marB="63500"/>
                </a:tc>
                <a:extLst>
                  <a:ext uri="{0D108BD9-81ED-4DB2-BD59-A6C34878D82A}">
                    <a16:rowId xmlns:a16="http://schemas.microsoft.com/office/drawing/2014/main" val="10005"/>
                  </a:ext>
                </a:extLst>
              </a:tr>
            </a:tbl>
          </a:graphicData>
        </a:graphic>
      </p:graphicFrame>
      <p:pic>
        <p:nvPicPr>
          <p:cNvPr id="147" name="Google Shape;147;p28"/>
          <p:cNvPicPr preferRelativeResize="0"/>
          <p:nvPr/>
        </p:nvPicPr>
        <p:blipFill>
          <a:blip r:embed="rId3">
            <a:alphaModFix/>
          </a:blip>
          <a:stretch>
            <a:fillRect/>
          </a:stretch>
        </p:blipFill>
        <p:spPr>
          <a:xfrm>
            <a:off x="1728947" y="1878750"/>
            <a:ext cx="5334000" cy="1209675"/>
          </a:xfrm>
          <a:prstGeom prst="rect">
            <a:avLst/>
          </a:prstGeom>
          <a:noFill/>
          <a:ln>
            <a:noFill/>
          </a:ln>
        </p:spPr>
      </p:pic>
      <p:sp>
        <p:nvSpPr>
          <p:cNvPr id="148" name="Google Shape;148;p28"/>
          <p:cNvSpPr txBox="1"/>
          <p:nvPr/>
        </p:nvSpPr>
        <p:spPr>
          <a:xfrm>
            <a:off x="4572000" y="3088425"/>
            <a:ext cx="4211700" cy="18927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zh-HK">
                <a:solidFill>
                  <a:srgbClr val="FF0000"/>
                </a:solidFill>
                <a:latin typeface="Verdana"/>
                <a:ea typeface="Verdana"/>
                <a:cs typeface="Verdana"/>
                <a:sym typeface="Verdana"/>
              </a:rPr>
              <a:t>PTE permission: resides in PTE</a:t>
            </a:r>
            <a:endParaRPr>
              <a:solidFill>
                <a:srgbClr val="FF0000"/>
              </a:solidFill>
              <a:latin typeface="Verdana"/>
              <a:ea typeface="Verdana"/>
              <a:cs typeface="Verdana"/>
              <a:sym typeface="Verdana"/>
            </a:endParaRPr>
          </a:p>
          <a:p>
            <a:pPr marL="0" lvl="0" indent="0" algn="l" rtl="0">
              <a:lnSpc>
                <a:spcPct val="115000"/>
              </a:lnSpc>
              <a:spcBef>
                <a:spcPts val="0"/>
              </a:spcBef>
              <a:spcAft>
                <a:spcPts val="0"/>
              </a:spcAft>
              <a:buNone/>
            </a:pPr>
            <a:r>
              <a:rPr lang="zh-HK">
                <a:solidFill>
                  <a:srgbClr val="FF0000"/>
                </a:solidFill>
                <a:latin typeface="Verdana"/>
                <a:ea typeface="Verdana"/>
                <a:cs typeface="Verdana"/>
                <a:sym typeface="Verdana"/>
              </a:rPr>
              <a:t>PKRU permission: Thread id determines which PKRU to use. PKEY field in PTE determines offset of permission in PKRU.</a:t>
            </a:r>
            <a:endParaRPr>
              <a:solidFill>
                <a:srgbClr val="FF0000"/>
              </a:solidFill>
              <a:latin typeface="Verdana"/>
              <a:ea typeface="Verdana"/>
              <a:cs typeface="Verdana"/>
              <a:sym typeface="Verdan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t>Memory(26’)</a:t>
            </a:r>
            <a:endParaRPr/>
          </a:p>
        </p:txBody>
      </p:sp>
      <p:sp>
        <p:nvSpPr>
          <p:cNvPr id="154" name="Google Shape;154;p29"/>
          <p:cNvSpPr txBox="1">
            <a:spLocks noGrp="1"/>
          </p:cNvSpPr>
          <p:nvPr>
            <p:ph type="body" idx="1"/>
          </p:nvPr>
        </p:nvSpPr>
        <p:spPr>
          <a:xfrm>
            <a:off x="311700" y="1152475"/>
            <a:ext cx="8520600" cy="3854400"/>
          </a:xfrm>
          <a:prstGeom prst="rect">
            <a:avLst/>
          </a:prstGeom>
        </p:spPr>
        <p:txBody>
          <a:bodyPr spcFirstLastPara="1" wrap="square" lIns="91425" tIns="91425" rIns="91425" bIns="91425" anchor="t" anchorCtr="0">
            <a:noAutofit/>
          </a:bodyPr>
          <a:lstStyle/>
          <a:p>
            <a:pPr marL="457200" lvl="0" indent="-342900" algn="just" rtl="0">
              <a:lnSpc>
                <a:spcPct val="100000"/>
              </a:lnSpc>
              <a:spcBef>
                <a:spcPts val="0"/>
              </a:spcBef>
              <a:spcAft>
                <a:spcPts val="0"/>
              </a:spcAft>
              <a:buClr>
                <a:schemeClr val="dk1"/>
              </a:buClr>
              <a:buSzPts val="1800"/>
              <a:buFont typeface="Verdana"/>
              <a:buAutoNum type="arabicPeriod" startAt="4"/>
            </a:pPr>
            <a:r>
              <a:rPr lang="zh-HK">
                <a:solidFill>
                  <a:schemeClr val="dk1"/>
                </a:solidFill>
                <a:latin typeface="Verdana"/>
                <a:ea typeface="Verdana"/>
                <a:cs typeface="Verdana"/>
                <a:sym typeface="Verdana"/>
              </a:rPr>
              <a:t>Legacy permission already performs read/write check, can you give some benefits of the additional MPK permission? (4’)</a:t>
            </a:r>
            <a:endParaRPr>
              <a:solidFill>
                <a:schemeClr val="dk1"/>
              </a:solidFill>
              <a:latin typeface="Verdana"/>
              <a:ea typeface="Verdana"/>
              <a:cs typeface="Verdana"/>
              <a:sym typeface="Verdana"/>
            </a:endParaRPr>
          </a:p>
          <a:p>
            <a:pPr marL="0" marR="0" lvl="0" indent="0" algn="l" rtl="0">
              <a:lnSpc>
                <a:spcPct val="115000"/>
              </a:lnSpc>
              <a:spcBef>
                <a:spcPts val="0"/>
              </a:spcBef>
              <a:spcAft>
                <a:spcPts val="0"/>
              </a:spcAft>
              <a:buNone/>
            </a:pPr>
            <a:r>
              <a:rPr lang="zh-HK">
                <a:solidFill>
                  <a:schemeClr val="dk1"/>
                </a:solidFill>
                <a:latin typeface="Verdana"/>
                <a:ea typeface="Verdana"/>
                <a:cs typeface="Verdana"/>
                <a:sym typeface="Verdana"/>
              </a:rPr>
              <a:t>	</a:t>
            </a:r>
            <a:endParaRPr>
              <a:solidFill>
                <a:srgbClr val="FF0000"/>
              </a:solidFill>
              <a:latin typeface="Verdana"/>
              <a:ea typeface="Verdana"/>
              <a:cs typeface="Verdana"/>
              <a:sym typeface="Verdana"/>
            </a:endParaRPr>
          </a:p>
          <a:p>
            <a:pPr marL="0" marR="0" lvl="0" indent="0" algn="l" rtl="0">
              <a:lnSpc>
                <a:spcPct val="115000"/>
              </a:lnSpc>
              <a:spcBef>
                <a:spcPts val="1600"/>
              </a:spcBef>
              <a:spcAft>
                <a:spcPts val="0"/>
              </a:spcAft>
              <a:buNone/>
            </a:pPr>
            <a:r>
              <a:rPr lang="zh-HK">
                <a:solidFill>
                  <a:srgbClr val="FF0000"/>
                </a:solidFill>
                <a:latin typeface="Verdana"/>
                <a:ea typeface="Verdana"/>
                <a:cs typeface="Verdana"/>
                <a:sym typeface="Verdana"/>
              </a:rPr>
              <a:t>	Userspace-level permission control</a:t>
            </a:r>
            <a:endParaRPr>
              <a:solidFill>
                <a:srgbClr val="FF0000"/>
              </a:solidFill>
              <a:latin typeface="Verdana"/>
              <a:ea typeface="Verdana"/>
              <a:cs typeface="Verdana"/>
              <a:sym typeface="Verdana"/>
            </a:endParaRPr>
          </a:p>
          <a:p>
            <a:pPr marL="0" marR="0" lvl="0" indent="0" algn="l" rtl="0">
              <a:lnSpc>
                <a:spcPct val="115000"/>
              </a:lnSpc>
              <a:spcBef>
                <a:spcPts val="1600"/>
              </a:spcBef>
              <a:spcAft>
                <a:spcPts val="0"/>
              </a:spcAft>
              <a:buNone/>
            </a:pPr>
            <a:r>
              <a:rPr lang="zh-HK">
                <a:solidFill>
                  <a:srgbClr val="FF0000"/>
                </a:solidFill>
                <a:latin typeface="Verdana"/>
                <a:ea typeface="Verdana"/>
                <a:cs typeface="Verdana"/>
                <a:sym typeface="Verdana"/>
              </a:rPr>
              <a:t>	Change large bunch of PTEs’ permission fast, instead of changing all of PTEs’ permission.</a:t>
            </a:r>
            <a:endParaRPr>
              <a:solidFill>
                <a:srgbClr val="FF0000"/>
              </a:solidFill>
              <a:latin typeface="Verdana"/>
              <a:ea typeface="Verdana"/>
              <a:cs typeface="Verdana"/>
              <a:sym typeface="Verdana"/>
            </a:endParaRPr>
          </a:p>
          <a:p>
            <a:pPr marL="0" marR="0" lvl="0" indent="0" algn="l" rtl="0">
              <a:lnSpc>
                <a:spcPct val="115000"/>
              </a:lnSpc>
              <a:spcBef>
                <a:spcPts val="1600"/>
              </a:spcBef>
              <a:spcAft>
                <a:spcPts val="1600"/>
              </a:spcAft>
              <a:buNone/>
            </a:pPr>
            <a:r>
              <a:rPr lang="zh-HK">
                <a:solidFill>
                  <a:srgbClr val="FF0000"/>
                </a:solidFill>
                <a:latin typeface="Verdana"/>
                <a:ea typeface="Verdana"/>
                <a:cs typeface="Verdana"/>
                <a:sym typeface="Verdana"/>
              </a:rPr>
              <a:t>	Per-thread memory protection</a:t>
            </a:r>
            <a:endParaRPr>
              <a:solidFill>
                <a:srgbClr val="FF0000"/>
              </a:solidFill>
              <a:latin typeface="Verdana"/>
              <a:ea typeface="Verdana"/>
              <a:cs typeface="Verdana"/>
              <a:sym typeface="Verdan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t>Memory(26’)</a:t>
            </a:r>
            <a:endParaRPr/>
          </a:p>
        </p:txBody>
      </p:sp>
      <p:sp>
        <p:nvSpPr>
          <p:cNvPr id="160" name="Google Shape;160;p30"/>
          <p:cNvSpPr txBox="1">
            <a:spLocks noGrp="1"/>
          </p:cNvSpPr>
          <p:nvPr>
            <p:ph type="body" idx="1"/>
          </p:nvPr>
        </p:nvSpPr>
        <p:spPr>
          <a:xfrm>
            <a:off x="311700" y="1152475"/>
            <a:ext cx="8520600" cy="3854400"/>
          </a:xfrm>
          <a:prstGeom prst="rect">
            <a:avLst/>
          </a:prstGeom>
        </p:spPr>
        <p:txBody>
          <a:bodyPr spcFirstLastPara="1" wrap="square" lIns="91425" tIns="91425" rIns="91425" bIns="91425" anchor="t" anchorCtr="0">
            <a:noAutofit/>
          </a:bodyPr>
          <a:lstStyle/>
          <a:p>
            <a:pPr marL="457200" lvl="0" indent="-342900" algn="just" rtl="0">
              <a:lnSpc>
                <a:spcPct val="100000"/>
              </a:lnSpc>
              <a:spcBef>
                <a:spcPts val="0"/>
              </a:spcBef>
              <a:spcAft>
                <a:spcPts val="0"/>
              </a:spcAft>
              <a:buClr>
                <a:schemeClr val="dk1"/>
              </a:buClr>
              <a:buSzPts val="1800"/>
              <a:buAutoNum type="arabicPeriod" startAt="5"/>
            </a:pPr>
            <a:r>
              <a:rPr lang="zh-HK">
                <a:solidFill>
                  <a:schemeClr val="dk1"/>
                </a:solidFill>
                <a:latin typeface="Verdana"/>
                <a:ea typeface="Verdana"/>
                <a:cs typeface="Verdana"/>
                <a:sym typeface="Verdana"/>
              </a:rPr>
              <a:t>In current design, after calling </a:t>
            </a:r>
            <a:r>
              <a:rPr lang="zh-HK" b="1">
                <a:solidFill>
                  <a:schemeClr val="dk1"/>
                </a:solidFill>
                <a:highlight>
                  <a:srgbClr val="FFFFFF"/>
                </a:highlight>
                <a:latin typeface="Courier New"/>
                <a:ea typeface="Courier New"/>
                <a:cs typeface="Courier New"/>
                <a:sym typeface="Courier New"/>
              </a:rPr>
              <a:t>pkey_free(pkey)</a:t>
            </a:r>
            <a:r>
              <a:rPr lang="zh-HK">
                <a:solidFill>
                  <a:schemeClr val="dk1"/>
                </a:solidFill>
                <a:latin typeface="Verdana"/>
                <a:ea typeface="Verdana"/>
                <a:cs typeface="Verdana"/>
                <a:sym typeface="Verdana"/>
              </a:rPr>
              <a:t>,  the PKEY fields of PTEs whose PKEY fields are </a:t>
            </a:r>
            <a:r>
              <a:rPr lang="zh-HK" b="1">
                <a:solidFill>
                  <a:schemeClr val="dk1"/>
                </a:solidFill>
                <a:highlight>
                  <a:srgbClr val="FFFFFF"/>
                </a:highlight>
                <a:latin typeface="Courier New"/>
                <a:ea typeface="Courier New"/>
                <a:cs typeface="Courier New"/>
                <a:sym typeface="Courier New"/>
              </a:rPr>
              <a:t>pkey</a:t>
            </a:r>
            <a:r>
              <a:rPr lang="zh-HK">
                <a:solidFill>
                  <a:schemeClr val="dk1"/>
                </a:solidFill>
                <a:latin typeface="Verdana"/>
                <a:ea typeface="Verdana"/>
                <a:cs typeface="Verdana"/>
                <a:sym typeface="Verdana"/>
              </a:rPr>
              <a:t> will not be reset to default value 0. Why? What is the pros and cons for such design? (4’)</a:t>
            </a:r>
            <a:endParaRPr>
              <a:solidFill>
                <a:schemeClr val="dk1"/>
              </a:solidFill>
              <a:latin typeface="Verdana"/>
              <a:ea typeface="Verdana"/>
              <a:cs typeface="Verdana"/>
              <a:sym typeface="Verdana"/>
            </a:endParaRPr>
          </a:p>
          <a:p>
            <a:pPr marL="0" marR="0" lvl="0" indent="0" algn="l" rtl="0">
              <a:lnSpc>
                <a:spcPct val="115000"/>
              </a:lnSpc>
              <a:spcBef>
                <a:spcPts val="0"/>
              </a:spcBef>
              <a:spcAft>
                <a:spcPts val="0"/>
              </a:spcAft>
              <a:buNone/>
            </a:pPr>
            <a:r>
              <a:rPr lang="zh-HK">
                <a:solidFill>
                  <a:schemeClr val="dk1"/>
                </a:solidFill>
                <a:latin typeface="Verdana"/>
                <a:ea typeface="Verdana"/>
                <a:cs typeface="Verdana"/>
                <a:sym typeface="Verdana"/>
              </a:rPr>
              <a:t>	</a:t>
            </a:r>
            <a:endParaRPr>
              <a:solidFill>
                <a:srgbClr val="FF0000"/>
              </a:solidFill>
              <a:latin typeface="Verdana"/>
              <a:ea typeface="Verdana"/>
              <a:cs typeface="Verdana"/>
              <a:sym typeface="Verdana"/>
            </a:endParaRPr>
          </a:p>
          <a:p>
            <a:pPr marL="0" marR="0" lvl="0" indent="0" algn="l" rtl="0">
              <a:lnSpc>
                <a:spcPct val="115000"/>
              </a:lnSpc>
              <a:spcBef>
                <a:spcPts val="1600"/>
              </a:spcBef>
              <a:spcAft>
                <a:spcPts val="0"/>
              </a:spcAft>
              <a:buNone/>
            </a:pPr>
            <a:r>
              <a:rPr lang="zh-HK">
                <a:solidFill>
                  <a:srgbClr val="FF0000"/>
                </a:solidFill>
                <a:latin typeface="Verdana"/>
                <a:ea typeface="Verdana"/>
                <a:cs typeface="Verdana"/>
                <a:sym typeface="Verdana"/>
              </a:rPr>
              <a:t>	Because changing those fields need to scan all of the PTEs of page tables of the whole process, which is time-consuming.</a:t>
            </a:r>
            <a:endParaRPr>
              <a:solidFill>
                <a:srgbClr val="FF0000"/>
              </a:solidFill>
              <a:latin typeface="Verdana"/>
              <a:ea typeface="Verdana"/>
              <a:cs typeface="Verdana"/>
              <a:sym typeface="Verdana"/>
            </a:endParaRPr>
          </a:p>
          <a:p>
            <a:pPr marL="0" marR="0" lvl="0" indent="0" algn="l" rtl="0">
              <a:lnSpc>
                <a:spcPct val="115000"/>
              </a:lnSpc>
              <a:spcBef>
                <a:spcPts val="1600"/>
              </a:spcBef>
              <a:spcAft>
                <a:spcPts val="0"/>
              </a:spcAft>
              <a:buNone/>
            </a:pPr>
            <a:r>
              <a:rPr lang="zh-HK">
                <a:solidFill>
                  <a:srgbClr val="FF0000"/>
                </a:solidFill>
                <a:latin typeface="Verdana"/>
                <a:ea typeface="Verdana"/>
                <a:cs typeface="Verdana"/>
                <a:sym typeface="Verdana"/>
              </a:rPr>
              <a:t>	pros: time-saving / space-saving (not record which PTEs use which pkey)</a:t>
            </a:r>
            <a:endParaRPr>
              <a:solidFill>
                <a:srgbClr val="FF0000"/>
              </a:solidFill>
              <a:latin typeface="Verdana"/>
              <a:ea typeface="Verdana"/>
              <a:cs typeface="Verdana"/>
              <a:sym typeface="Verdana"/>
            </a:endParaRPr>
          </a:p>
          <a:p>
            <a:pPr marL="0" marR="0" lvl="0" indent="0" algn="l" rtl="0">
              <a:lnSpc>
                <a:spcPct val="115000"/>
              </a:lnSpc>
              <a:spcBef>
                <a:spcPts val="1600"/>
              </a:spcBef>
              <a:spcAft>
                <a:spcPts val="1600"/>
              </a:spcAft>
              <a:buNone/>
            </a:pPr>
            <a:r>
              <a:rPr lang="zh-HK">
                <a:solidFill>
                  <a:srgbClr val="FF0000"/>
                </a:solidFill>
                <a:latin typeface="Verdana"/>
                <a:ea typeface="Verdana"/>
                <a:cs typeface="Verdana"/>
                <a:sym typeface="Verdana"/>
              </a:rPr>
              <a:t>	cons: protential security problem</a:t>
            </a:r>
            <a:endParaRPr>
              <a:solidFill>
                <a:srgbClr val="FF0000"/>
              </a:solidFill>
              <a:latin typeface="Verdana"/>
              <a:ea typeface="Verdana"/>
              <a:cs typeface="Verdana"/>
              <a:sym typeface="Verdan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t>Memory(26’)</a:t>
            </a:r>
            <a:endParaRPr/>
          </a:p>
        </p:txBody>
      </p:sp>
      <p:sp>
        <p:nvSpPr>
          <p:cNvPr id="166" name="Google Shape;166;p31"/>
          <p:cNvSpPr txBox="1">
            <a:spLocks noGrp="1"/>
          </p:cNvSpPr>
          <p:nvPr>
            <p:ph type="body" idx="1"/>
          </p:nvPr>
        </p:nvSpPr>
        <p:spPr>
          <a:xfrm>
            <a:off x="311700" y="1152475"/>
            <a:ext cx="8520600" cy="1167600"/>
          </a:xfrm>
          <a:prstGeom prst="rect">
            <a:avLst/>
          </a:prstGeom>
        </p:spPr>
        <p:txBody>
          <a:bodyPr spcFirstLastPara="1" wrap="square" lIns="91425" tIns="91425" rIns="91425" bIns="91425" anchor="t" anchorCtr="0">
            <a:noAutofit/>
          </a:bodyPr>
          <a:lstStyle/>
          <a:p>
            <a:pPr marL="457200" lvl="0" indent="-342900" algn="just" rtl="0">
              <a:lnSpc>
                <a:spcPct val="100000"/>
              </a:lnSpc>
              <a:spcBef>
                <a:spcPts val="0"/>
              </a:spcBef>
              <a:spcAft>
                <a:spcPts val="0"/>
              </a:spcAft>
              <a:buClr>
                <a:srgbClr val="222222"/>
              </a:buClr>
              <a:buSzPts val="1800"/>
              <a:buFont typeface="Roboto"/>
              <a:buAutoNum type="arabicPeriod" startAt="6"/>
            </a:pPr>
            <a:r>
              <a:rPr lang="zh-HK">
                <a:solidFill>
                  <a:srgbClr val="222222"/>
                </a:solidFill>
                <a:highlight>
                  <a:srgbClr val="FFFFFF"/>
                </a:highlight>
                <a:latin typeface="Roboto"/>
                <a:ea typeface="Roboto"/>
                <a:cs typeface="Roboto"/>
                <a:sym typeface="Roboto"/>
              </a:rPr>
              <a:t>The follow program tries to get input from the user. The length of input must be less than 4096 bytes. Can you use MPK’s interface to prevent the </a:t>
            </a:r>
            <a:r>
              <a:rPr lang="zh-HK" b="1">
                <a:solidFill>
                  <a:schemeClr val="dk1"/>
                </a:solidFill>
                <a:highlight>
                  <a:srgbClr val="FFFFFF"/>
                </a:highlight>
                <a:latin typeface="Courier New"/>
                <a:ea typeface="Courier New"/>
                <a:cs typeface="Courier New"/>
                <a:sym typeface="Courier New"/>
              </a:rPr>
              <a:t>scanf </a:t>
            </a:r>
            <a:r>
              <a:rPr lang="zh-HK">
                <a:solidFill>
                  <a:srgbClr val="222222"/>
                </a:solidFill>
                <a:highlight>
                  <a:srgbClr val="FFFFFF"/>
                </a:highlight>
                <a:latin typeface="Roboto"/>
                <a:ea typeface="Roboto"/>
                <a:cs typeface="Roboto"/>
                <a:sym typeface="Roboto"/>
              </a:rPr>
              <a:t>from overflow? (4’)</a:t>
            </a:r>
            <a:endParaRPr>
              <a:solidFill>
                <a:srgbClr val="222222"/>
              </a:solidFill>
              <a:highlight>
                <a:srgbClr val="FFFFFF"/>
              </a:highlight>
              <a:latin typeface="Roboto"/>
              <a:ea typeface="Roboto"/>
              <a:cs typeface="Roboto"/>
              <a:sym typeface="Roboto"/>
            </a:endParaRPr>
          </a:p>
          <a:p>
            <a:pPr marL="0" marR="0" lvl="0" indent="0" algn="l" rtl="0">
              <a:lnSpc>
                <a:spcPct val="115000"/>
              </a:lnSpc>
              <a:spcBef>
                <a:spcPts val="0"/>
              </a:spcBef>
              <a:spcAft>
                <a:spcPts val="0"/>
              </a:spcAft>
              <a:buNone/>
            </a:pPr>
            <a:r>
              <a:rPr lang="zh-HK">
                <a:solidFill>
                  <a:schemeClr val="dk1"/>
                </a:solidFill>
                <a:latin typeface="Verdana"/>
                <a:ea typeface="Verdana"/>
                <a:cs typeface="Verdana"/>
                <a:sym typeface="Verdana"/>
              </a:rPr>
              <a:t>	</a:t>
            </a:r>
            <a:endParaRPr>
              <a:solidFill>
                <a:srgbClr val="FF0000"/>
              </a:solidFill>
              <a:latin typeface="Verdana"/>
              <a:ea typeface="Verdana"/>
              <a:cs typeface="Verdana"/>
              <a:sym typeface="Verdana"/>
            </a:endParaRPr>
          </a:p>
          <a:p>
            <a:pPr marL="0" marR="0" lvl="0" indent="0" algn="l" rtl="0">
              <a:lnSpc>
                <a:spcPct val="115000"/>
              </a:lnSpc>
              <a:spcBef>
                <a:spcPts val="1600"/>
              </a:spcBef>
              <a:spcAft>
                <a:spcPts val="1600"/>
              </a:spcAft>
              <a:buNone/>
            </a:pPr>
            <a:r>
              <a:rPr lang="zh-HK">
                <a:solidFill>
                  <a:srgbClr val="FF0000"/>
                </a:solidFill>
                <a:latin typeface="Verdana"/>
                <a:ea typeface="Verdana"/>
                <a:cs typeface="Verdana"/>
                <a:sym typeface="Verdana"/>
              </a:rPr>
              <a:t>	</a:t>
            </a:r>
            <a:endParaRPr>
              <a:solidFill>
                <a:srgbClr val="FF0000"/>
              </a:solidFill>
              <a:latin typeface="Verdana"/>
              <a:ea typeface="Verdana"/>
              <a:cs typeface="Verdana"/>
              <a:sym typeface="Verdana"/>
            </a:endParaRPr>
          </a:p>
        </p:txBody>
      </p:sp>
      <p:sp>
        <p:nvSpPr>
          <p:cNvPr id="167" name="Google Shape;167;p31"/>
          <p:cNvSpPr txBox="1"/>
          <p:nvPr/>
        </p:nvSpPr>
        <p:spPr>
          <a:xfrm>
            <a:off x="489275" y="2249000"/>
            <a:ext cx="3902100" cy="19887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zh-HK">
                <a:solidFill>
                  <a:srgbClr val="FF0000"/>
                </a:solidFill>
                <a:highlight>
                  <a:srgbClr val="FFFFFF"/>
                </a:highlight>
                <a:latin typeface="Roboto"/>
                <a:ea typeface="Roboto"/>
                <a:cs typeface="Roboto"/>
                <a:sym typeface="Roboto"/>
              </a:rPr>
              <a:t>Solution 1:</a:t>
            </a:r>
            <a:endParaRPr>
              <a:solidFill>
                <a:srgbClr val="FF0000"/>
              </a:solidFill>
              <a:highlight>
                <a:srgbClr val="FFFFFF"/>
              </a:highlight>
              <a:latin typeface="Roboto"/>
              <a:ea typeface="Roboto"/>
              <a:cs typeface="Roboto"/>
              <a:sym typeface="Roboto"/>
            </a:endParaRPr>
          </a:p>
          <a:p>
            <a:pPr marL="0" lvl="0" indent="0" algn="just" rtl="0">
              <a:spcBef>
                <a:spcPts val="0"/>
              </a:spcBef>
              <a:spcAft>
                <a:spcPts val="0"/>
              </a:spcAft>
              <a:buNone/>
            </a:pPr>
            <a:r>
              <a:rPr lang="zh-HK">
                <a:solidFill>
                  <a:srgbClr val="FF0000"/>
                </a:solidFill>
                <a:highlight>
                  <a:srgbClr val="FFFFFF"/>
                </a:highlight>
                <a:latin typeface="Roboto"/>
                <a:ea typeface="Roboto"/>
                <a:cs typeface="Roboto"/>
                <a:sym typeface="Roboto"/>
              </a:rPr>
              <a:t>Set the next page of </a:t>
            </a:r>
            <a:r>
              <a:rPr lang="zh-HK" b="1">
                <a:solidFill>
                  <a:srgbClr val="FF0000"/>
                </a:solidFill>
                <a:highlight>
                  <a:srgbClr val="FFFFFF"/>
                </a:highlight>
                <a:latin typeface="Courier New"/>
                <a:ea typeface="Courier New"/>
                <a:cs typeface="Courier New"/>
                <a:sym typeface="Courier New"/>
              </a:rPr>
              <a:t>buf</a:t>
            </a:r>
            <a:r>
              <a:rPr lang="zh-HK">
                <a:solidFill>
                  <a:srgbClr val="FF0000"/>
                </a:solidFill>
                <a:highlight>
                  <a:srgbClr val="FFFFFF"/>
                </a:highlight>
                <a:latin typeface="Roboto"/>
                <a:ea typeface="Roboto"/>
                <a:cs typeface="Roboto"/>
                <a:sym typeface="Roboto"/>
              </a:rPr>
              <a:t> as read-only</a:t>
            </a:r>
            <a:endParaRPr>
              <a:solidFill>
                <a:srgbClr val="FF0000"/>
              </a:solidFill>
              <a:highlight>
                <a:srgbClr val="FFFFFF"/>
              </a:highlight>
              <a:latin typeface="Roboto"/>
              <a:ea typeface="Roboto"/>
              <a:cs typeface="Roboto"/>
              <a:sym typeface="Roboto"/>
            </a:endParaRPr>
          </a:p>
          <a:p>
            <a:pPr marL="0" lvl="0" indent="0" algn="just" rtl="0">
              <a:spcBef>
                <a:spcPts val="0"/>
              </a:spcBef>
              <a:spcAft>
                <a:spcPts val="0"/>
              </a:spcAft>
              <a:buNone/>
            </a:pPr>
            <a:endParaRPr sz="1100" b="1">
              <a:solidFill>
                <a:schemeClr val="dk1"/>
              </a:solidFill>
              <a:highlight>
                <a:srgbClr val="FFFFFF"/>
              </a:highlight>
              <a:latin typeface="Courier New"/>
              <a:ea typeface="Courier New"/>
              <a:cs typeface="Courier New"/>
              <a:sym typeface="Courier New"/>
            </a:endParaRPr>
          </a:p>
          <a:p>
            <a:pPr marL="0" lvl="0" indent="0" algn="just" rtl="0">
              <a:spcBef>
                <a:spcPts val="0"/>
              </a:spcBef>
              <a:spcAft>
                <a:spcPts val="0"/>
              </a:spcAft>
              <a:buNone/>
            </a:pPr>
            <a:r>
              <a:rPr lang="zh-HK" sz="1100" b="1">
                <a:solidFill>
                  <a:schemeClr val="dk1"/>
                </a:solidFill>
                <a:highlight>
                  <a:srgbClr val="FFFFFF"/>
                </a:highlight>
                <a:latin typeface="Courier New"/>
                <a:ea typeface="Courier New"/>
                <a:cs typeface="Courier New"/>
                <a:sym typeface="Courier New"/>
              </a:rPr>
              <a:t>int main() {</a:t>
            </a:r>
            <a:endParaRPr sz="1100" b="1">
              <a:solidFill>
                <a:schemeClr val="dk1"/>
              </a:solidFill>
              <a:highlight>
                <a:srgbClr val="FFFFFF"/>
              </a:highlight>
              <a:latin typeface="Courier New"/>
              <a:ea typeface="Courier New"/>
              <a:cs typeface="Courier New"/>
              <a:sym typeface="Courier New"/>
            </a:endParaRPr>
          </a:p>
          <a:p>
            <a:pPr marL="0" lvl="0" indent="457200" algn="just" rtl="0">
              <a:spcBef>
                <a:spcPts val="0"/>
              </a:spcBef>
              <a:spcAft>
                <a:spcPts val="0"/>
              </a:spcAft>
              <a:buNone/>
            </a:pPr>
            <a:r>
              <a:rPr lang="zh-HK" sz="1200">
                <a:solidFill>
                  <a:srgbClr val="FF0000"/>
                </a:solidFill>
                <a:highlight>
                  <a:srgbClr val="FFFFFF"/>
                </a:highlight>
                <a:latin typeface="Roboto"/>
                <a:ea typeface="Roboto"/>
                <a:cs typeface="Roboto"/>
                <a:sym typeface="Roboto"/>
              </a:rPr>
              <a:t>int key = pkey_alloc();</a:t>
            </a:r>
            <a:endParaRPr sz="1200">
              <a:solidFill>
                <a:srgbClr val="FF0000"/>
              </a:solidFill>
              <a:highlight>
                <a:srgbClr val="FFFFFF"/>
              </a:highlight>
              <a:latin typeface="Roboto"/>
              <a:ea typeface="Roboto"/>
              <a:cs typeface="Roboto"/>
              <a:sym typeface="Roboto"/>
            </a:endParaRPr>
          </a:p>
          <a:p>
            <a:pPr marL="0" lvl="0" indent="457200" algn="just" rtl="0">
              <a:lnSpc>
                <a:spcPct val="109090"/>
              </a:lnSpc>
              <a:spcBef>
                <a:spcPts val="0"/>
              </a:spcBef>
              <a:spcAft>
                <a:spcPts val="0"/>
              </a:spcAft>
              <a:buNone/>
            </a:pPr>
            <a:r>
              <a:rPr lang="zh-HK" sz="1200">
                <a:solidFill>
                  <a:srgbClr val="FF0000"/>
                </a:solidFill>
                <a:highlight>
                  <a:srgbClr val="FFFFFF"/>
                </a:highlight>
                <a:latin typeface="Roboto"/>
                <a:ea typeface="Roboto"/>
                <a:cs typeface="Roboto"/>
                <a:sym typeface="Roboto"/>
              </a:rPr>
              <a:t>pkey_mprotect(buf + 4096, 4096, key);</a:t>
            </a:r>
            <a:endParaRPr sz="1200">
              <a:solidFill>
                <a:srgbClr val="FF0000"/>
              </a:solidFill>
              <a:highlight>
                <a:srgbClr val="FFFFFF"/>
              </a:highlight>
              <a:latin typeface="Roboto"/>
              <a:ea typeface="Roboto"/>
              <a:cs typeface="Roboto"/>
              <a:sym typeface="Roboto"/>
            </a:endParaRPr>
          </a:p>
          <a:p>
            <a:pPr marL="0" lvl="0" indent="0" algn="just" rtl="0">
              <a:lnSpc>
                <a:spcPct val="109090"/>
              </a:lnSpc>
              <a:spcBef>
                <a:spcPts val="0"/>
              </a:spcBef>
              <a:spcAft>
                <a:spcPts val="0"/>
              </a:spcAft>
              <a:buNone/>
            </a:pPr>
            <a:r>
              <a:rPr lang="zh-HK" sz="1200">
                <a:solidFill>
                  <a:srgbClr val="FF0000"/>
                </a:solidFill>
                <a:highlight>
                  <a:srgbClr val="FFFFFF"/>
                </a:highlight>
                <a:latin typeface="Roboto"/>
                <a:ea typeface="Roboto"/>
                <a:cs typeface="Roboto"/>
                <a:sym typeface="Roboto"/>
              </a:rPr>
              <a:t>	pkey_set(key, R);	// key for (buf + 4096) as R</a:t>
            </a:r>
            <a:endParaRPr sz="1100" b="1">
              <a:solidFill>
                <a:schemeClr val="dk1"/>
              </a:solidFill>
              <a:highlight>
                <a:srgbClr val="FFFFFF"/>
              </a:highlight>
              <a:latin typeface="Courier New"/>
              <a:ea typeface="Courier New"/>
              <a:cs typeface="Courier New"/>
              <a:sym typeface="Courier New"/>
            </a:endParaRPr>
          </a:p>
          <a:p>
            <a:pPr marL="0" lvl="0" indent="457200" algn="just" rtl="0">
              <a:spcBef>
                <a:spcPts val="0"/>
              </a:spcBef>
              <a:spcAft>
                <a:spcPts val="0"/>
              </a:spcAft>
              <a:buNone/>
            </a:pPr>
            <a:r>
              <a:rPr lang="zh-HK" sz="1100" b="1">
                <a:solidFill>
                  <a:schemeClr val="dk1"/>
                </a:solidFill>
                <a:highlight>
                  <a:srgbClr val="FFFFFF"/>
                </a:highlight>
                <a:latin typeface="Courier New"/>
                <a:ea typeface="Courier New"/>
                <a:cs typeface="Courier New"/>
                <a:sym typeface="Courier New"/>
              </a:rPr>
              <a:t>scanf("%s", buf);</a:t>
            </a:r>
            <a:endParaRPr sz="1200">
              <a:solidFill>
                <a:srgbClr val="FF0000"/>
              </a:solidFill>
              <a:highlight>
                <a:srgbClr val="FFFFFF"/>
              </a:highlight>
              <a:latin typeface="Roboto"/>
              <a:ea typeface="Roboto"/>
              <a:cs typeface="Roboto"/>
              <a:sym typeface="Roboto"/>
            </a:endParaRPr>
          </a:p>
          <a:p>
            <a:pPr marL="0" lvl="0" indent="0" algn="just" rtl="0">
              <a:lnSpc>
                <a:spcPct val="109090"/>
              </a:lnSpc>
              <a:spcBef>
                <a:spcPts val="0"/>
              </a:spcBef>
              <a:spcAft>
                <a:spcPts val="0"/>
              </a:spcAft>
              <a:buNone/>
            </a:pPr>
            <a:r>
              <a:rPr lang="zh-HK" sz="1200">
                <a:solidFill>
                  <a:srgbClr val="FF0000"/>
                </a:solidFill>
                <a:highlight>
                  <a:srgbClr val="FFFFFF"/>
                </a:highlight>
                <a:latin typeface="Roboto"/>
                <a:ea typeface="Roboto"/>
                <a:cs typeface="Roboto"/>
                <a:sym typeface="Roboto"/>
              </a:rPr>
              <a:t>	pkey_free(key);</a:t>
            </a:r>
            <a:endParaRPr sz="1100" b="1">
              <a:solidFill>
                <a:schemeClr val="dk1"/>
              </a:solidFill>
              <a:highlight>
                <a:srgbClr val="FFFFFF"/>
              </a:highlight>
              <a:latin typeface="Courier New"/>
              <a:ea typeface="Courier New"/>
              <a:cs typeface="Courier New"/>
              <a:sym typeface="Courier New"/>
            </a:endParaRPr>
          </a:p>
          <a:p>
            <a:pPr marL="0" lvl="0" indent="0" algn="just" rtl="0">
              <a:spcBef>
                <a:spcPts val="0"/>
              </a:spcBef>
              <a:spcAft>
                <a:spcPts val="0"/>
              </a:spcAft>
              <a:buNone/>
            </a:pPr>
            <a:r>
              <a:rPr lang="zh-HK" sz="1100" b="1">
                <a:solidFill>
                  <a:schemeClr val="dk1"/>
                </a:solidFill>
                <a:highlight>
                  <a:srgbClr val="FFFFFF"/>
                </a:highlight>
                <a:latin typeface="Courier New"/>
                <a:ea typeface="Courier New"/>
                <a:cs typeface="Courier New"/>
                <a:sym typeface="Courier New"/>
              </a:rPr>
              <a:t>}</a:t>
            </a:r>
            <a:endParaRPr sz="1100" b="1">
              <a:solidFill>
                <a:schemeClr val="dk1"/>
              </a:solidFill>
              <a:highlight>
                <a:srgbClr val="FFFFFF"/>
              </a:highlight>
              <a:latin typeface="Courier New"/>
              <a:ea typeface="Courier New"/>
              <a:cs typeface="Courier New"/>
              <a:sym typeface="Courier New"/>
            </a:endParaRPr>
          </a:p>
        </p:txBody>
      </p:sp>
      <p:sp>
        <p:nvSpPr>
          <p:cNvPr id="168" name="Google Shape;168;p31"/>
          <p:cNvSpPr txBox="1"/>
          <p:nvPr/>
        </p:nvSpPr>
        <p:spPr>
          <a:xfrm>
            <a:off x="4484800" y="2278575"/>
            <a:ext cx="4122600" cy="27048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zh-HK">
                <a:solidFill>
                  <a:srgbClr val="222222"/>
                </a:solidFill>
                <a:highlight>
                  <a:srgbClr val="FFFFFF"/>
                </a:highlight>
                <a:latin typeface="Roboto"/>
                <a:ea typeface="Roboto"/>
                <a:cs typeface="Roboto"/>
                <a:sym typeface="Roboto"/>
              </a:rPr>
              <a:t>Solution 2:</a:t>
            </a:r>
            <a:endParaRPr>
              <a:solidFill>
                <a:srgbClr val="222222"/>
              </a:solidFill>
              <a:highlight>
                <a:srgbClr val="FFFFFF"/>
              </a:highlight>
              <a:latin typeface="Roboto"/>
              <a:ea typeface="Roboto"/>
              <a:cs typeface="Roboto"/>
              <a:sym typeface="Roboto"/>
            </a:endParaRPr>
          </a:p>
          <a:p>
            <a:pPr marL="0" lvl="0" indent="0" algn="just" rtl="0">
              <a:spcBef>
                <a:spcPts val="0"/>
              </a:spcBef>
              <a:spcAft>
                <a:spcPts val="0"/>
              </a:spcAft>
              <a:buNone/>
            </a:pPr>
            <a:r>
              <a:rPr lang="zh-HK">
                <a:solidFill>
                  <a:srgbClr val="222222"/>
                </a:solidFill>
                <a:highlight>
                  <a:srgbClr val="FFFFFF"/>
                </a:highlight>
                <a:latin typeface="Roboto"/>
                <a:ea typeface="Roboto"/>
                <a:cs typeface="Roboto"/>
                <a:sym typeface="Roboto"/>
              </a:rPr>
              <a:t>Also full score to </a:t>
            </a:r>
            <a:r>
              <a:rPr lang="zh-HK">
                <a:solidFill>
                  <a:srgbClr val="FF0000"/>
                </a:solidFill>
                <a:highlight>
                  <a:srgbClr val="FFFFFF"/>
                </a:highlight>
                <a:latin typeface="Roboto"/>
                <a:ea typeface="Roboto"/>
                <a:cs typeface="Roboto"/>
                <a:sym typeface="Roboto"/>
              </a:rPr>
              <a:t>set all pages except</a:t>
            </a:r>
            <a:r>
              <a:rPr lang="zh-HK" sz="1100" b="1">
                <a:solidFill>
                  <a:srgbClr val="FF0000"/>
                </a:solidFill>
                <a:highlight>
                  <a:srgbClr val="FFFFFF"/>
                </a:highlight>
                <a:latin typeface="Courier New"/>
                <a:ea typeface="Courier New"/>
                <a:cs typeface="Courier New"/>
                <a:sym typeface="Courier New"/>
              </a:rPr>
              <a:t> buf </a:t>
            </a:r>
            <a:r>
              <a:rPr lang="zh-HK">
                <a:solidFill>
                  <a:srgbClr val="FF0000"/>
                </a:solidFill>
                <a:highlight>
                  <a:srgbClr val="FFFFFF"/>
                </a:highlight>
                <a:latin typeface="Roboto"/>
                <a:ea typeface="Roboto"/>
                <a:cs typeface="Roboto"/>
                <a:sym typeface="Roboto"/>
              </a:rPr>
              <a:t>as read-only</a:t>
            </a:r>
            <a:r>
              <a:rPr lang="zh-HK">
                <a:solidFill>
                  <a:srgbClr val="222222"/>
                </a:solidFill>
                <a:highlight>
                  <a:srgbClr val="FFFFFF"/>
                </a:highlight>
                <a:latin typeface="Roboto"/>
                <a:ea typeface="Roboto"/>
                <a:cs typeface="Roboto"/>
                <a:sym typeface="Roboto"/>
              </a:rPr>
              <a:t>. But in fact some memory cannot be read-only for the running of program(e.g. stack).</a:t>
            </a:r>
            <a:endParaRPr sz="1100" b="1">
              <a:solidFill>
                <a:schemeClr val="dk1"/>
              </a:solidFill>
              <a:highlight>
                <a:srgbClr val="FFFFFF"/>
              </a:highlight>
              <a:latin typeface="Courier New"/>
              <a:ea typeface="Courier New"/>
              <a:cs typeface="Courier New"/>
              <a:sym typeface="Courier New"/>
            </a:endParaRPr>
          </a:p>
          <a:p>
            <a:pPr marL="0" lvl="0" indent="0" algn="just" rtl="0">
              <a:spcBef>
                <a:spcPts val="0"/>
              </a:spcBef>
              <a:spcAft>
                <a:spcPts val="0"/>
              </a:spcAft>
              <a:buNone/>
            </a:pPr>
            <a:endParaRPr sz="1100" b="1">
              <a:solidFill>
                <a:schemeClr val="dk1"/>
              </a:solidFill>
              <a:highlight>
                <a:srgbClr val="FFFFFF"/>
              </a:highlight>
              <a:latin typeface="Courier New"/>
              <a:ea typeface="Courier New"/>
              <a:cs typeface="Courier New"/>
              <a:sym typeface="Courier New"/>
            </a:endParaRPr>
          </a:p>
          <a:p>
            <a:pPr marL="0" lvl="0" indent="0" algn="just" rtl="0">
              <a:spcBef>
                <a:spcPts val="0"/>
              </a:spcBef>
              <a:spcAft>
                <a:spcPts val="0"/>
              </a:spcAft>
              <a:buNone/>
            </a:pPr>
            <a:r>
              <a:rPr lang="zh-HK" sz="1100" b="1">
                <a:solidFill>
                  <a:schemeClr val="dk1"/>
                </a:solidFill>
                <a:highlight>
                  <a:srgbClr val="FFFFFF"/>
                </a:highlight>
                <a:latin typeface="Courier New"/>
                <a:ea typeface="Courier New"/>
                <a:cs typeface="Courier New"/>
                <a:sym typeface="Courier New"/>
              </a:rPr>
              <a:t>int main() {</a:t>
            </a:r>
            <a:endParaRPr sz="1100" b="1">
              <a:solidFill>
                <a:schemeClr val="dk1"/>
              </a:solidFill>
              <a:highlight>
                <a:srgbClr val="FFFFFF"/>
              </a:highlight>
              <a:latin typeface="Courier New"/>
              <a:ea typeface="Courier New"/>
              <a:cs typeface="Courier New"/>
              <a:sym typeface="Courier New"/>
            </a:endParaRPr>
          </a:p>
          <a:p>
            <a:pPr marL="0" lvl="0" indent="457200" algn="just" rtl="0">
              <a:spcBef>
                <a:spcPts val="0"/>
              </a:spcBef>
              <a:spcAft>
                <a:spcPts val="0"/>
              </a:spcAft>
              <a:buNone/>
            </a:pPr>
            <a:r>
              <a:rPr lang="zh-HK" sz="1200">
                <a:solidFill>
                  <a:srgbClr val="FF0000"/>
                </a:solidFill>
                <a:highlight>
                  <a:srgbClr val="FFFFFF"/>
                </a:highlight>
                <a:latin typeface="Roboto"/>
                <a:ea typeface="Roboto"/>
                <a:cs typeface="Roboto"/>
                <a:sym typeface="Roboto"/>
              </a:rPr>
              <a:t>int key = pkey_alloc();</a:t>
            </a:r>
            <a:endParaRPr sz="1200">
              <a:solidFill>
                <a:srgbClr val="FF0000"/>
              </a:solidFill>
              <a:highlight>
                <a:srgbClr val="FFFFFF"/>
              </a:highlight>
              <a:latin typeface="Roboto"/>
              <a:ea typeface="Roboto"/>
              <a:cs typeface="Roboto"/>
              <a:sym typeface="Roboto"/>
            </a:endParaRPr>
          </a:p>
          <a:p>
            <a:pPr marL="0" lvl="0" indent="457200" algn="just" rtl="0">
              <a:lnSpc>
                <a:spcPct val="109090"/>
              </a:lnSpc>
              <a:spcBef>
                <a:spcPts val="0"/>
              </a:spcBef>
              <a:spcAft>
                <a:spcPts val="0"/>
              </a:spcAft>
              <a:buNone/>
            </a:pPr>
            <a:r>
              <a:rPr lang="zh-HK" sz="1200">
                <a:solidFill>
                  <a:srgbClr val="FF0000"/>
                </a:solidFill>
                <a:highlight>
                  <a:srgbClr val="FFFFFF"/>
                </a:highlight>
                <a:latin typeface="Roboto"/>
                <a:ea typeface="Roboto"/>
                <a:cs typeface="Roboto"/>
                <a:sym typeface="Roboto"/>
              </a:rPr>
              <a:t>pkey_mprotect(buf, 4096, key);</a:t>
            </a:r>
            <a:endParaRPr sz="1200">
              <a:solidFill>
                <a:srgbClr val="FF0000"/>
              </a:solidFill>
              <a:highlight>
                <a:srgbClr val="FFFFFF"/>
              </a:highlight>
              <a:latin typeface="Roboto"/>
              <a:ea typeface="Roboto"/>
              <a:cs typeface="Roboto"/>
              <a:sym typeface="Roboto"/>
            </a:endParaRPr>
          </a:p>
          <a:p>
            <a:pPr marL="0" lvl="0" indent="0" algn="just" rtl="0">
              <a:lnSpc>
                <a:spcPct val="109090"/>
              </a:lnSpc>
              <a:spcBef>
                <a:spcPts val="0"/>
              </a:spcBef>
              <a:spcAft>
                <a:spcPts val="0"/>
              </a:spcAft>
              <a:buNone/>
            </a:pPr>
            <a:r>
              <a:rPr lang="zh-HK" sz="1200">
                <a:solidFill>
                  <a:srgbClr val="FF0000"/>
                </a:solidFill>
                <a:highlight>
                  <a:srgbClr val="FFFFFF"/>
                </a:highlight>
                <a:latin typeface="Roboto"/>
                <a:ea typeface="Roboto"/>
                <a:cs typeface="Roboto"/>
                <a:sym typeface="Roboto"/>
              </a:rPr>
              <a:t>	pkey_set(key, R|W); 		// key for buf as R|W</a:t>
            </a:r>
            <a:endParaRPr sz="1200">
              <a:solidFill>
                <a:srgbClr val="FF0000"/>
              </a:solidFill>
              <a:highlight>
                <a:srgbClr val="FFFFFF"/>
              </a:highlight>
              <a:latin typeface="Roboto"/>
              <a:ea typeface="Roboto"/>
              <a:cs typeface="Roboto"/>
              <a:sym typeface="Roboto"/>
            </a:endParaRPr>
          </a:p>
          <a:p>
            <a:pPr marL="0" lvl="0" indent="0" algn="just" rtl="0">
              <a:lnSpc>
                <a:spcPct val="109090"/>
              </a:lnSpc>
              <a:spcBef>
                <a:spcPts val="0"/>
              </a:spcBef>
              <a:spcAft>
                <a:spcPts val="0"/>
              </a:spcAft>
              <a:buNone/>
            </a:pPr>
            <a:r>
              <a:rPr lang="zh-HK" sz="1200">
                <a:solidFill>
                  <a:srgbClr val="FF0000"/>
                </a:solidFill>
                <a:highlight>
                  <a:srgbClr val="FFFFFF"/>
                </a:highlight>
                <a:latin typeface="Roboto"/>
                <a:ea typeface="Roboto"/>
                <a:cs typeface="Roboto"/>
                <a:sym typeface="Roboto"/>
              </a:rPr>
              <a:t>	pkey_set(0, R);		// default key as R</a:t>
            </a:r>
            <a:endParaRPr sz="1100" b="1">
              <a:solidFill>
                <a:schemeClr val="dk1"/>
              </a:solidFill>
              <a:highlight>
                <a:srgbClr val="FFFFFF"/>
              </a:highlight>
              <a:latin typeface="Courier New"/>
              <a:ea typeface="Courier New"/>
              <a:cs typeface="Courier New"/>
              <a:sym typeface="Courier New"/>
            </a:endParaRPr>
          </a:p>
          <a:p>
            <a:pPr marL="0" lvl="0" indent="457200" algn="just" rtl="0">
              <a:spcBef>
                <a:spcPts val="0"/>
              </a:spcBef>
              <a:spcAft>
                <a:spcPts val="0"/>
              </a:spcAft>
              <a:buNone/>
            </a:pPr>
            <a:r>
              <a:rPr lang="zh-HK" sz="1100" b="1">
                <a:solidFill>
                  <a:schemeClr val="dk1"/>
                </a:solidFill>
                <a:highlight>
                  <a:srgbClr val="FFFFFF"/>
                </a:highlight>
                <a:latin typeface="Courier New"/>
                <a:ea typeface="Courier New"/>
                <a:cs typeface="Courier New"/>
                <a:sym typeface="Courier New"/>
              </a:rPr>
              <a:t>scanf("%s", buf);</a:t>
            </a:r>
            <a:endParaRPr sz="1100" b="1">
              <a:solidFill>
                <a:schemeClr val="dk1"/>
              </a:solidFill>
              <a:highlight>
                <a:srgbClr val="FFFFFF"/>
              </a:highlight>
              <a:latin typeface="Courier New"/>
              <a:ea typeface="Courier New"/>
              <a:cs typeface="Courier New"/>
              <a:sym typeface="Courier New"/>
            </a:endParaRPr>
          </a:p>
          <a:p>
            <a:pPr marL="0" lvl="0" indent="457200" algn="just" rtl="0">
              <a:lnSpc>
                <a:spcPct val="109090"/>
              </a:lnSpc>
              <a:spcBef>
                <a:spcPts val="0"/>
              </a:spcBef>
              <a:spcAft>
                <a:spcPts val="0"/>
              </a:spcAft>
              <a:buNone/>
            </a:pPr>
            <a:r>
              <a:rPr lang="zh-HK" sz="1200">
                <a:solidFill>
                  <a:srgbClr val="FF0000"/>
                </a:solidFill>
                <a:highlight>
                  <a:srgbClr val="FFFFFF"/>
                </a:highlight>
                <a:latin typeface="Roboto"/>
                <a:ea typeface="Roboto"/>
                <a:cs typeface="Roboto"/>
                <a:sym typeface="Roboto"/>
              </a:rPr>
              <a:t>pkey_set(0, R|W);</a:t>
            </a:r>
            <a:endParaRPr sz="1200">
              <a:solidFill>
                <a:srgbClr val="FF0000"/>
              </a:solidFill>
              <a:highlight>
                <a:srgbClr val="FFFFFF"/>
              </a:highlight>
              <a:latin typeface="Roboto"/>
              <a:ea typeface="Roboto"/>
              <a:cs typeface="Roboto"/>
              <a:sym typeface="Roboto"/>
            </a:endParaRPr>
          </a:p>
          <a:p>
            <a:pPr marL="0" lvl="0" indent="0" algn="just" rtl="0">
              <a:lnSpc>
                <a:spcPct val="109090"/>
              </a:lnSpc>
              <a:spcBef>
                <a:spcPts val="0"/>
              </a:spcBef>
              <a:spcAft>
                <a:spcPts val="0"/>
              </a:spcAft>
              <a:buNone/>
            </a:pPr>
            <a:r>
              <a:rPr lang="zh-HK" sz="1200">
                <a:solidFill>
                  <a:srgbClr val="FF0000"/>
                </a:solidFill>
                <a:highlight>
                  <a:srgbClr val="FFFFFF"/>
                </a:highlight>
                <a:latin typeface="Roboto"/>
                <a:ea typeface="Roboto"/>
                <a:cs typeface="Roboto"/>
                <a:sym typeface="Roboto"/>
              </a:rPr>
              <a:t>	pkey_free(key);</a:t>
            </a:r>
            <a:endParaRPr sz="1100" b="1">
              <a:solidFill>
                <a:schemeClr val="dk1"/>
              </a:solidFill>
              <a:highlight>
                <a:srgbClr val="FFFFFF"/>
              </a:highlight>
              <a:latin typeface="Courier New"/>
              <a:ea typeface="Courier New"/>
              <a:cs typeface="Courier New"/>
              <a:sym typeface="Courier New"/>
            </a:endParaRPr>
          </a:p>
          <a:p>
            <a:pPr marL="0" lvl="0" indent="0" algn="just" rtl="0">
              <a:spcBef>
                <a:spcPts val="0"/>
              </a:spcBef>
              <a:spcAft>
                <a:spcPts val="0"/>
              </a:spcAft>
              <a:buNone/>
            </a:pPr>
            <a:r>
              <a:rPr lang="zh-HK" sz="1100" b="1">
                <a:solidFill>
                  <a:schemeClr val="dk1"/>
                </a:solidFill>
                <a:highlight>
                  <a:srgbClr val="FFFFFF"/>
                </a:highlight>
                <a:latin typeface="Courier New"/>
                <a:ea typeface="Courier New"/>
                <a:cs typeface="Courier New"/>
                <a:sym typeface="Courier New"/>
              </a:rPr>
              <a:t>}</a:t>
            </a:r>
            <a:endParaRPr sz="1100" b="1">
              <a:solidFill>
                <a:schemeClr val="dk1"/>
              </a:solidFill>
              <a:highlight>
                <a:srgbClr val="FFFFFF"/>
              </a:highlight>
              <a:latin typeface="Courier New"/>
              <a:ea typeface="Courier New"/>
              <a:cs typeface="Courier New"/>
              <a:sym typeface="Courier New"/>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t>Thread (26’)</a:t>
            </a:r>
            <a:endParaRPr/>
          </a:p>
        </p:txBody>
      </p:sp>
      <p:sp>
        <p:nvSpPr>
          <p:cNvPr id="174" name="Google Shape;174;p32"/>
          <p:cNvSpPr txBox="1">
            <a:spLocks noGrp="1"/>
          </p:cNvSpPr>
          <p:nvPr>
            <p:ph type="body" idx="1"/>
          </p:nvPr>
        </p:nvSpPr>
        <p:spPr>
          <a:xfrm>
            <a:off x="311700" y="1439675"/>
            <a:ext cx="4260300" cy="3416400"/>
          </a:xfrm>
          <a:prstGeom prst="rect">
            <a:avLst/>
          </a:prstGeom>
        </p:spPr>
        <p:txBody>
          <a:bodyPr spcFirstLastPara="1" wrap="square" lIns="91425" tIns="91425" rIns="91425" bIns="91425" anchor="t" anchorCtr="0">
            <a:noAutofit/>
          </a:bodyPr>
          <a:lstStyle/>
          <a:p>
            <a:pPr marL="0" lvl="0" indent="0" algn="just" rtl="0">
              <a:lnSpc>
                <a:spcPct val="100000"/>
              </a:lnSpc>
              <a:spcBef>
                <a:spcPts val="600"/>
              </a:spcBef>
              <a:spcAft>
                <a:spcPts val="0"/>
              </a:spcAft>
              <a:buClr>
                <a:schemeClr val="dk1"/>
              </a:buClr>
              <a:buSzPts val="1100"/>
              <a:buFont typeface="Arial"/>
              <a:buNone/>
            </a:pPr>
            <a:r>
              <a:rPr lang="zh-HK" sz="1400" b="1">
                <a:solidFill>
                  <a:schemeClr val="dk1"/>
                </a:solidFill>
                <a:latin typeface="Courier New"/>
                <a:ea typeface="Courier New"/>
                <a:cs typeface="Courier New"/>
                <a:sym typeface="Courier New"/>
              </a:rPr>
              <a:t>send3(bb, m):</a:t>
            </a:r>
            <a:endParaRPr sz="1400" b="1">
              <a:solidFill>
                <a:schemeClr val="dk1"/>
              </a:solidFill>
              <a:latin typeface="Courier New"/>
              <a:ea typeface="Courier New"/>
              <a:cs typeface="Courier New"/>
              <a:sym typeface="Courier New"/>
            </a:endParaRPr>
          </a:p>
          <a:p>
            <a:pPr marL="457200" lvl="0" indent="0" algn="just" rtl="0">
              <a:lnSpc>
                <a:spcPct val="100000"/>
              </a:lnSpc>
              <a:spcBef>
                <a:spcPts val="600"/>
              </a:spcBef>
              <a:spcAft>
                <a:spcPts val="0"/>
              </a:spcAft>
              <a:buClr>
                <a:schemeClr val="dk1"/>
              </a:buClr>
              <a:buSzPts val="1100"/>
              <a:buFont typeface="Arial"/>
              <a:buNone/>
            </a:pPr>
            <a:r>
              <a:rPr lang="zh-HK" sz="1400" b="1">
                <a:solidFill>
                  <a:schemeClr val="dk1"/>
                </a:solidFill>
                <a:latin typeface="Courier New"/>
                <a:ea typeface="Courier New"/>
                <a:cs typeface="Courier New"/>
                <a:sym typeface="Courier New"/>
              </a:rPr>
              <a:t>while True:</a:t>
            </a:r>
            <a:endParaRPr sz="1400" b="1">
              <a:solidFill>
                <a:schemeClr val="dk1"/>
              </a:solidFill>
              <a:latin typeface="Courier New"/>
              <a:ea typeface="Courier New"/>
              <a:cs typeface="Courier New"/>
              <a:sym typeface="Courier New"/>
            </a:endParaRPr>
          </a:p>
          <a:p>
            <a:pPr marL="457200" lvl="0" indent="0" algn="just" rtl="0">
              <a:lnSpc>
                <a:spcPct val="100000"/>
              </a:lnSpc>
              <a:spcBef>
                <a:spcPts val="600"/>
              </a:spcBef>
              <a:spcAft>
                <a:spcPts val="0"/>
              </a:spcAft>
              <a:buClr>
                <a:schemeClr val="dk1"/>
              </a:buClr>
              <a:buSzPts val="1100"/>
              <a:buFont typeface="Arial"/>
              <a:buNone/>
            </a:pPr>
            <a:r>
              <a:rPr lang="zh-HK" sz="1400" b="1">
                <a:solidFill>
                  <a:schemeClr val="dk1"/>
                </a:solidFill>
                <a:latin typeface="Courier New"/>
                <a:ea typeface="Courier New"/>
                <a:cs typeface="Courier New"/>
                <a:sym typeface="Courier New"/>
              </a:rPr>
              <a:t>    if bb.in – bb.out &lt; N:</a:t>
            </a:r>
            <a:endParaRPr sz="1400" b="1">
              <a:solidFill>
                <a:schemeClr val="dk1"/>
              </a:solidFill>
              <a:latin typeface="Courier New"/>
              <a:ea typeface="Courier New"/>
              <a:cs typeface="Courier New"/>
              <a:sym typeface="Courier New"/>
            </a:endParaRPr>
          </a:p>
          <a:p>
            <a:pPr marL="457200" lvl="0" indent="0" algn="just" rtl="0">
              <a:lnSpc>
                <a:spcPct val="100000"/>
              </a:lnSpc>
              <a:spcBef>
                <a:spcPts val="600"/>
              </a:spcBef>
              <a:spcAft>
                <a:spcPts val="0"/>
              </a:spcAft>
              <a:buClr>
                <a:schemeClr val="dk1"/>
              </a:buClr>
              <a:buSzPts val="1100"/>
              <a:buFont typeface="Arial"/>
              <a:buNone/>
            </a:pPr>
            <a:r>
              <a:rPr lang="zh-HK" sz="1400" b="1">
                <a:solidFill>
                  <a:schemeClr val="dk1"/>
                </a:solidFill>
                <a:latin typeface="Courier New"/>
                <a:ea typeface="Courier New"/>
                <a:cs typeface="Courier New"/>
                <a:sym typeface="Courier New"/>
              </a:rPr>
              <a:t>        acquire(bb.send_lock)</a:t>
            </a:r>
            <a:endParaRPr sz="1400" b="1">
              <a:solidFill>
                <a:schemeClr val="dk1"/>
              </a:solidFill>
              <a:latin typeface="Courier New"/>
              <a:ea typeface="Courier New"/>
              <a:cs typeface="Courier New"/>
              <a:sym typeface="Courier New"/>
            </a:endParaRPr>
          </a:p>
          <a:p>
            <a:pPr marL="457200" lvl="0" indent="0" algn="just" rtl="0">
              <a:lnSpc>
                <a:spcPct val="100000"/>
              </a:lnSpc>
              <a:spcBef>
                <a:spcPts val="600"/>
              </a:spcBef>
              <a:spcAft>
                <a:spcPts val="0"/>
              </a:spcAft>
              <a:buClr>
                <a:schemeClr val="dk1"/>
              </a:buClr>
              <a:buSzPts val="1100"/>
              <a:buFont typeface="Arial"/>
              <a:buNone/>
            </a:pPr>
            <a:r>
              <a:rPr lang="zh-HK" sz="1400" b="1">
                <a:solidFill>
                  <a:schemeClr val="dk1"/>
                </a:solidFill>
                <a:latin typeface="Courier New"/>
                <a:ea typeface="Courier New"/>
                <a:cs typeface="Courier New"/>
                <a:sym typeface="Courier New"/>
              </a:rPr>
              <a:t>        if bb.in – bb.out &gt;= N:</a:t>
            </a:r>
            <a:endParaRPr sz="1400" b="1">
              <a:solidFill>
                <a:schemeClr val="dk1"/>
              </a:solidFill>
              <a:latin typeface="Courier New"/>
              <a:ea typeface="Courier New"/>
              <a:cs typeface="Courier New"/>
              <a:sym typeface="Courier New"/>
            </a:endParaRPr>
          </a:p>
          <a:p>
            <a:pPr marL="457200" lvl="0" indent="0" algn="just" rtl="0">
              <a:lnSpc>
                <a:spcPct val="100000"/>
              </a:lnSpc>
              <a:spcBef>
                <a:spcPts val="600"/>
              </a:spcBef>
              <a:spcAft>
                <a:spcPts val="0"/>
              </a:spcAft>
              <a:buClr>
                <a:schemeClr val="dk1"/>
              </a:buClr>
              <a:buSzPts val="1100"/>
              <a:buFont typeface="Arial"/>
              <a:buNone/>
            </a:pPr>
            <a:r>
              <a:rPr lang="zh-HK" sz="1400" b="1">
                <a:solidFill>
                  <a:schemeClr val="dk1"/>
                </a:solidFill>
                <a:latin typeface="Courier New"/>
                <a:ea typeface="Courier New"/>
                <a:cs typeface="Courier New"/>
                <a:sym typeface="Courier New"/>
              </a:rPr>
              <a:t>            release(bb.send_lock)</a:t>
            </a:r>
            <a:endParaRPr sz="1400" b="1">
              <a:solidFill>
                <a:schemeClr val="dk1"/>
              </a:solidFill>
              <a:latin typeface="Courier New"/>
              <a:ea typeface="Courier New"/>
              <a:cs typeface="Courier New"/>
              <a:sym typeface="Courier New"/>
            </a:endParaRPr>
          </a:p>
          <a:p>
            <a:pPr marL="457200" lvl="0" indent="0" algn="just" rtl="0">
              <a:lnSpc>
                <a:spcPct val="100000"/>
              </a:lnSpc>
              <a:spcBef>
                <a:spcPts val="600"/>
              </a:spcBef>
              <a:spcAft>
                <a:spcPts val="0"/>
              </a:spcAft>
              <a:buClr>
                <a:schemeClr val="dk1"/>
              </a:buClr>
              <a:buSzPts val="1100"/>
              <a:buFont typeface="Arial"/>
              <a:buNone/>
            </a:pPr>
            <a:r>
              <a:rPr lang="zh-HK" sz="1400" b="1">
                <a:solidFill>
                  <a:schemeClr val="dk1"/>
                </a:solidFill>
                <a:latin typeface="Courier New"/>
                <a:ea typeface="Courier New"/>
                <a:cs typeface="Courier New"/>
                <a:sym typeface="Courier New"/>
              </a:rPr>
              <a:t>            continue</a:t>
            </a:r>
            <a:endParaRPr sz="1400" b="1">
              <a:solidFill>
                <a:schemeClr val="dk1"/>
              </a:solidFill>
              <a:latin typeface="Courier New"/>
              <a:ea typeface="Courier New"/>
              <a:cs typeface="Courier New"/>
              <a:sym typeface="Courier New"/>
            </a:endParaRPr>
          </a:p>
          <a:p>
            <a:pPr marL="457200" lvl="0" indent="0" algn="just" rtl="0">
              <a:lnSpc>
                <a:spcPct val="100000"/>
              </a:lnSpc>
              <a:spcBef>
                <a:spcPts val="600"/>
              </a:spcBef>
              <a:spcAft>
                <a:spcPts val="0"/>
              </a:spcAft>
              <a:buClr>
                <a:schemeClr val="dk1"/>
              </a:buClr>
              <a:buSzPts val="1100"/>
              <a:buFont typeface="Arial"/>
              <a:buNone/>
            </a:pPr>
            <a:r>
              <a:rPr lang="zh-HK" sz="1400" b="1">
                <a:solidFill>
                  <a:schemeClr val="dk1"/>
                </a:solidFill>
                <a:latin typeface="Courier New"/>
                <a:ea typeface="Courier New"/>
                <a:cs typeface="Courier New"/>
                <a:sym typeface="Courier New"/>
              </a:rPr>
              <a:t>        bb.buf[bb.in mod N] &lt;- m</a:t>
            </a:r>
            <a:endParaRPr sz="1400" b="1">
              <a:solidFill>
                <a:schemeClr val="dk1"/>
              </a:solidFill>
              <a:latin typeface="Courier New"/>
              <a:ea typeface="Courier New"/>
              <a:cs typeface="Courier New"/>
              <a:sym typeface="Courier New"/>
            </a:endParaRPr>
          </a:p>
          <a:p>
            <a:pPr marL="457200" lvl="0" indent="0" algn="just" rtl="0">
              <a:lnSpc>
                <a:spcPct val="100000"/>
              </a:lnSpc>
              <a:spcBef>
                <a:spcPts val="600"/>
              </a:spcBef>
              <a:spcAft>
                <a:spcPts val="0"/>
              </a:spcAft>
              <a:buClr>
                <a:schemeClr val="dk1"/>
              </a:buClr>
              <a:buSzPts val="1100"/>
              <a:buFont typeface="Arial"/>
              <a:buNone/>
            </a:pPr>
            <a:r>
              <a:rPr lang="zh-HK" sz="1400" b="1">
                <a:solidFill>
                  <a:schemeClr val="dk1"/>
                </a:solidFill>
                <a:latin typeface="Courier New"/>
                <a:ea typeface="Courier New"/>
                <a:cs typeface="Courier New"/>
                <a:sym typeface="Courier New"/>
              </a:rPr>
              <a:t>        bb.in &lt;- bb.in + 1</a:t>
            </a:r>
            <a:endParaRPr sz="1400" b="1">
              <a:solidFill>
                <a:schemeClr val="dk1"/>
              </a:solidFill>
              <a:latin typeface="Courier New"/>
              <a:ea typeface="Courier New"/>
              <a:cs typeface="Courier New"/>
              <a:sym typeface="Courier New"/>
            </a:endParaRPr>
          </a:p>
          <a:p>
            <a:pPr marL="457200" lvl="0" indent="0" algn="just" rtl="0">
              <a:lnSpc>
                <a:spcPct val="100000"/>
              </a:lnSpc>
              <a:spcBef>
                <a:spcPts val="600"/>
              </a:spcBef>
              <a:spcAft>
                <a:spcPts val="0"/>
              </a:spcAft>
              <a:buClr>
                <a:schemeClr val="dk1"/>
              </a:buClr>
              <a:buSzPts val="1100"/>
              <a:buFont typeface="Arial"/>
              <a:buNone/>
            </a:pPr>
            <a:r>
              <a:rPr lang="zh-HK" sz="1400" b="1">
                <a:solidFill>
                  <a:schemeClr val="dk1"/>
                </a:solidFill>
                <a:latin typeface="Courier New"/>
                <a:ea typeface="Courier New"/>
                <a:cs typeface="Courier New"/>
                <a:sym typeface="Courier New"/>
              </a:rPr>
              <a:t>        release(bb.send_lock)</a:t>
            </a:r>
            <a:endParaRPr sz="1400" b="1">
              <a:solidFill>
                <a:schemeClr val="dk1"/>
              </a:solidFill>
              <a:latin typeface="Courier New"/>
              <a:ea typeface="Courier New"/>
              <a:cs typeface="Courier New"/>
              <a:sym typeface="Courier New"/>
            </a:endParaRPr>
          </a:p>
          <a:p>
            <a:pPr marL="457200" lvl="0" indent="0" algn="just" rtl="0">
              <a:lnSpc>
                <a:spcPct val="100000"/>
              </a:lnSpc>
              <a:spcBef>
                <a:spcPts val="600"/>
              </a:spcBef>
              <a:spcAft>
                <a:spcPts val="600"/>
              </a:spcAft>
              <a:buClr>
                <a:schemeClr val="dk1"/>
              </a:buClr>
              <a:buSzPts val="1100"/>
              <a:buFont typeface="Arial"/>
              <a:buNone/>
            </a:pPr>
            <a:r>
              <a:rPr lang="zh-HK" sz="1400" b="1">
                <a:solidFill>
                  <a:schemeClr val="dk1"/>
                </a:solidFill>
                <a:latin typeface="Courier New"/>
                <a:ea typeface="Courier New"/>
                <a:cs typeface="Courier New"/>
                <a:sym typeface="Courier New"/>
              </a:rPr>
              <a:t>        return</a:t>
            </a:r>
            <a:endParaRPr sz="1400"/>
          </a:p>
        </p:txBody>
      </p:sp>
      <p:sp>
        <p:nvSpPr>
          <p:cNvPr id="175" name="Google Shape;175;p32"/>
          <p:cNvSpPr txBox="1"/>
          <p:nvPr/>
        </p:nvSpPr>
        <p:spPr>
          <a:xfrm>
            <a:off x="5091900" y="2639950"/>
            <a:ext cx="3740400" cy="438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zh-HK" sz="1800">
                <a:solidFill>
                  <a:srgbClr val="FF0000"/>
                </a:solidFill>
              </a:rPr>
              <a:t>Check buffer space again with lock</a:t>
            </a:r>
            <a:endParaRPr sz="1800">
              <a:solidFill>
                <a:srgbClr val="FF0000"/>
              </a:solidFill>
            </a:endParaRPr>
          </a:p>
        </p:txBody>
      </p:sp>
      <p:cxnSp>
        <p:nvCxnSpPr>
          <p:cNvPr id="176" name="Google Shape;176;p32"/>
          <p:cNvCxnSpPr>
            <a:stCxn id="175" idx="1"/>
          </p:cNvCxnSpPr>
          <p:nvPr/>
        </p:nvCxnSpPr>
        <p:spPr>
          <a:xfrm rot="10800000">
            <a:off x="4329900" y="2854450"/>
            <a:ext cx="762000" cy="4500"/>
          </a:xfrm>
          <a:prstGeom prst="straightConnector1">
            <a:avLst/>
          </a:prstGeom>
          <a:noFill/>
          <a:ln w="9525" cap="flat" cmpd="sng">
            <a:solidFill>
              <a:schemeClr val="dk2"/>
            </a:solidFill>
            <a:prstDash val="solid"/>
            <a:round/>
            <a:headEnd type="none" w="med" len="med"/>
            <a:tailEnd type="triangle" w="med" len="med"/>
          </a:ln>
        </p:spPr>
      </p:cxnSp>
      <p:sp>
        <p:nvSpPr>
          <p:cNvPr id="177" name="Google Shape;177;p32"/>
          <p:cNvSpPr txBox="1"/>
          <p:nvPr/>
        </p:nvSpPr>
        <p:spPr>
          <a:xfrm>
            <a:off x="469975" y="1037450"/>
            <a:ext cx="939900" cy="38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zh-HK" sz="1800"/>
              <a:t>1.a</a:t>
            </a:r>
            <a:endParaRPr sz="18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t>Thread (26’)</a:t>
            </a:r>
            <a:endParaRPr/>
          </a:p>
        </p:txBody>
      </p:sp>
      <p:sp>
        <p:nvSpPr>
          <p:cNvPr id="183" name="Google Shape;183;p33"/>
          <p:cNvSpPr txBox="1">
            <a:spLocks noGrp="1"/>
          </p:cNvSpPr>
          <p:nvPr>
            <p:ph type="body" idx="1"/>
          </p:nvPr>
        </p:nvSpPr>
        <p:spPr>
          <a:xfrm>
            <a:off x="311700" y="1439675"/>
            <a:ext cx="4260300" cy="3416400"/>
          </a:xfrm>
          <a:prstGeom prst="rect">
            <a:avLst/>
          </a:prstGeom>
        </p:spPr>
        <p:txBody>
          <a:bodyPr spcFirstLastPara="1" wrap="square" lIns="91425" tIns="91425" rIns="91425" bIns="91425" anchor="t" anchorCtr="0">
            <a:noAutofit/>
          </a:bodyPr>
          <a:lstStyle/>
          <a:p>
            <a:pPr marL="0" lvl="0" indent="0" algn="just" rtl="0">
              <a:lnSpc>
                <a:spcPct val="100000"/>
              </a:lnSpc>
              <a:spcBef>
                <a:spcPts val="600"/>
              </a:spcBef>
              <a:spcAft>
                <a:spcPts val="0"/>
              </a:spcAft>
              <a:buNone/>
            </a:pPr>
            <a:r>
              <a:rPr lang="zh-HK" sz="1400" b="1">
                <a:solidFill>
                  <a:schemeClr val="dk1"/>
                </a:solidFill>
                <a:latin typeface="Courier New"/>
                <a:ea typeface="Courier New"/>
                <a:cs typeface="Courier New"/>
                <a:sym typeface="Courier New"/>
              </a:rPr>
              <a:t>send3(bb, m):</a:t>
            </a:r>
            <a:endParaRPr sz="1400" b="1">
              <a:solidFill>
                <a:schemeClr val="dk1"/>
              </a:solidFill>
              <a:latin typeface="Courier New"/>
              <a:ea typeface="Courier New"/>
              <a:cs typeface="Courier New"/>
              <a:sym typeface="Courier New"/>
            </a:endParaRPr>
          </a:p>
          <a:p>
            <a:pPr marL="457200" lvl="0" indent="0" algn="just" rtl="0">
              <a:lnSpc>
                <a:spcPct val="100000"/>
              </a:lnSpc>
              <a:spcBef>
                <a:spcPts val="600"/>
              </a:spcBef>
              <a:spcAft>
                <a:spcPts val="0"/>
              </a:spcAft>
              <a:buNone/>
            </a:pPr>
            <a:r>
              <a:rPr lang="zh-HK" sz="1400" b="1">
                <a:solidFill>
                  <a:schemeClr val="dk1"/>
                </a:solidFill>
                <a:latin typeface="Courier New"/>
                <a:ea typeface="Courier New"/>
                <a:cs typeface="Courier New"/>
                <a:sym typeface="Courier New"/>
              </a:rPr>
              <a:t>while True:</a:t>
            </a:r>
            <a:endParaRPr sz="1400" b="1">
              <a:solidFill>
                <a:schemeClr val="dk1"/>
              </a:solidFill>
              <a:latin typeface="Courier New"/>
              <a:ea typeface="Courier New"/>
              <a:cs typeface="Courier New"/>
              <a:sym typeface="Courier New"/>
            </a:endParaRPr>
          </a:p>
          <a:p>
            <a:pPr marL="457200" lvl="0" indent="0" algn="just" rtl="0">
              <a:lnSpc>
                <a:spcPct val="100000"/>
              </a:lnSpc>
              <a:spcBef>
                <a:spcPts val="600"/>
              </a:spcBef>
              <a:spcAft>
                <a:spcPts val="0"/>
              </a:spcAft>
              <a:buNone/>
            </a:pPr>
            <a:r>
              <a:rPr lang="zh-HK" sz="1400" b="1">
                <a:solidFill>
                  <a:schemeClr val="dk1"/>
                </a:solidFill>
                <a:latin typeface="Courier New"/>
                <a:ea typeface="Courier New"/>
                <a:cs typeface="Courier New"/>
                <a:sym typeface="Courier New"/>
              </a:rPr>
              <a:t>    if bb.in – bb.out &lt; N:</a:t>
            </a:r>
            <a:endParaRPr sz="1400" b="1">
              <a:solidFill>
                <a:schemeClr val="dk1"/>
              </a:solidFill>
              <a:latin typeface="Courier New"/>
              <a:ea typeface="Courier New"/>
              <a:cs typeface="Courier New"/>
              <a:sym typeface="Courier New"/>
            </a:endParaRPr>
          </a:p>
          <a:p>
            <a:pPr marL="457200" lvl="0" indent="0" algn="just" rtl="0">
              <a:lnSpc>
                <a:spcPct val="100000"/>
              </a:lnSpc>
              <a:spcBef>
                <a:spcPts val="600"/>
              </a:spcBef>
              <a:spcAft>
                <a:spcPts val="0"/>
              </a:spcAft>
              <a:buNone/>
            </a:pPr>
            <a:r>
              <a:rPr lang="zh-HK" sz="1400" b="1">
                <a:solidFill>
                  <a:schemeClr val="dk1"/>
                </a:solidFill>
                <a:latin typeface="Courier New"/>
                <a:ea typeface="Courier New"/>
                <a:cs typeface="Courier New"/>
                <a:sym typeface="Courier New"/>
              </a:rPr>
              <a:t>        acquire(bb.send_lock)</a:t>
            </a:r>
            <a:endParaRPr sz="1400" b="1">
              <a:solidFill>
                <a:schemeClr val="dk1"/>
              </a:solidFill>
              <a:latin typeface="Courier New"/>
              <a:ea typeface="Courier New"/>
              <a:cs typeface="Courier New"/>
              <a:sym typeface="Courier New"/>
            </a:endParaRPr>
          </a:p>
          <a:p>
            <a:pPr marL="457200" lvl="0" indent="0" algn="just" rtl="0">
              <a:lnSpc>
                <a:spcPct val="100000"/>
              </a:lnSpc>
              <a:spcBef>
                <a:spcPts val="600"/>
              </a:spcBef>
              <a:spcAft>
                <a:spcPts val="0"/>
              </a:spcAft>
              <a:buNone/>
            </a:pPr>
            <a:r>
              <a:rPr lang="zh-HK" sz="1400" b="1">
                <a:solidFill>
                  <a:schemeClr val="dk1"/>
                </a:solidFill>
                <a:latin typeface="Courier New"/>
                <a:ea typeface="Courier New"/>
                <a:cs typeface="Courier New"/>
                <a:sym typeface="Courier New"/>
              </a:rPr>
              <a:t>        if bb.in – bb.out &gt;= N:</a:t>
            </a:r>
            <a:endParaRPr sz="1400" b="1">
              <a:solidFill>
                <a:schemeClr val="dk1"/>
              </a:solidFill>
              <a:latin typeface="Courier New"/>
              <a:ea typeface="Courier New"/>
              <a:cs typeface="Courier New"/>
              <a:sym typeface="Courier New"/>
            </a:endParaRPr>
          </a:p>
          <a:p>
            <a:pPr marL="457200" lvl="0" indent="0" algn="just" rtl="0">
              <a:lnSpc>
                <a:spcPct val="100000"/>
              </a:lnSpc>
              <a:spcBef>
                <a:spcPts val="600"/>
              </a:spcBef>
              <a:spcAft>
                <a:spcPts val="0"/>
              </a:spcAft>
              <a:buNone/>
            </a:pPr>
            <a:r>
              <a:rPr lang="zh-HK" sz="1400" b="1">
                <a:solidFill>
                  <a:schemeClr val="dk1"/>
                </a:solidFill>
                <a:latin typeface="Courier New"/>
                <a:ea typeface="Courier New"/>
                <a:cs typeface="Courier New"/>
                <a:sym typeface="Courier New"/>
              </a:rPr>
              <a:t>            release(bb.send_lock)</a:t>
            </a:r>
            <a:endParaRPr sz="1400" b="1">
              <a:solidFill>
                <a:schemeClr val="dk1"/>
              </a:solidFill>
              <a:latin typeface="Courier New"/>
              <a:ea typeface="Courier New"/>
              <a:cs typeface="Courier New"/>
              <a:sym typeface="Courier New"/>
            </a:endParaRPr>
          </a:p>
          <a:p>
            <a:pPr marL="457200" lvl="0" indent="0" algn="just" rtl="0">
              <a:lnSpc>
                <a:spcPct val="100000"/>
              </a:lnSpc>
              <a:spcBef>
                <a:spcPts val="600"/>
              </a:spcBef>
              <a:spcAft>
                <a:spcPts val="0"/>
              </a:spcAft>
              <a:buNone/>
            </a:pPr>
            <a:r>
              <a:rPr lang="zh-HK" sz="1400" b="1">
                <a:solidFill>
                  <a:schemeClr val="dk1"/>
                </a:solidFill>
                <a:latin typeface="Courier New"/>
                <a:ea typeface="Courier New"/>
                <a:cs typeface="Courier New"/>
                <a:sym typeface="Courier New"/>
              </a:rPr>
              <a:t>            continue</a:t>
            </a:r>
            <a:endParaRPr sz="1400" b="1">
              <a:solidFill>
                <a:schemeClr val="dk1"/>
              </a:solidFill>
              <a:latin typeface="Courier New"/>
              <a:ea typeface="Courier New"/>
              <a:cs typeface="Courier New"/>
              <a:sym typeface="Courier New"/>
            </a:endParaRPr>
          </a:p>
          <a:p>
            <a:pPr marL="457200" lvl="0" indent="0" algn="just" rtl="0">
              <a:lnSpc>
                <a:spcPct val="100000"/>
              </a:lnSpc>
              <a:spcBef>
                <a:spcPts val="600"/>
              </a:spcBef>
              <a:spcAft>
                <a:spcPts val="0"/>
              </a:spcAft>
              <a:buNone/>
            </a:pPr>
            <a:r>
              <a:rPr lang="zh-HK" sz="1400" b="1">
                <a:solidFill>
                  <a:schemeClr val="dk1"/>
                </a:solidFill>
                <a:latin typeface="Courier New"/>
                <a:ea typeface="Courier New"/>
                <a:cs typeface="Courier New"/>
                <a:sym typeface="Courier New"/>
              </a:rPr>
              <a:t>        bb.buf[bb.in mod N] &lt;- m</a:t>
            </a:r>
            <a:endParaRPr sz="1400" b="1">
              <a:solidFill>
                <a:schemeClr val="dk1"/>
              </a:solidFill>
              <a:latin typeface="Courier New"/>
              <a:ea typeface="Courier New"/>
              <a:cs typeface="Courier New"/>
              <a:sym typeface="Courier New"/>
            </a:endParaRPr>
          </a:p>
          <a:p>
            <a:pPr marL="457200" lvl="0" indent="0" algn="just" rtl="0">
              <a:lnSpc>
                <a:spcPct val="100000"/>
              </a:lnSpc>
              <a:spcBef>
                <a:spcPts val="600"/>
              </a:spcBef>
              <a:spcAft>
                <a:spcPts val="0"/>
              </a:spcAft>
              <a:buNone/>
            </a:pPr>
            <a:r>
              <a:rPr lang="zh-HK" sz="1400" b="1">
                <a:solidFill>
                  <a:schemeClr val="dk1"/>
                </a:solidFill>
                <a:latin typeface="Courier New"/>
                <a:ea typeface="Courier New"/>
                <a:cs typeface="Courier New"/>
                <a:sym typeface="Courier New"/>
              </a:rPr>
              <a:t>        bb.in &lt;- bb.in + 1</a:t>
            </a:r>
            <a:endParaRPr sz="1400" b="1">
              <a:solidFill>
                <a:schemeClr val="dk1"/>
              </a:solidFill>
              <a:latin typeface="Courier New"/>
              <a:ea typeface="Courier New"/>
              <a:cs typeface="Courier New"/>
              <a:sym typeface="Courier New"/>
            </a:endParaRPr>
          </a:p>
          <a:p>
            <a:pPr marL="457200" lvl="0" indent="0" algn="just" rtl="0">
              <a:lnSpc>
                <a:spcPct val="100000"/>
              </a:lnSpc>
              <a:spcBef>
                <a:spcPts val="600"/>
              </a:spcBef>
              <a:spcAft>
                <a:spcPts val="0"/>
              </a:spcAft>
              <a:buNone/>
            </a:pPr>
            <a:r>
              <a:rPr lang="zh-HK" sz="1400" b="1">
                <a:solidFill>
                  <a:schemeClr val="dk1"/>
                </a:solidFill>
                <a:latin typeface="Courier New"/>
                <a:ea typeface="Courier New"/>
                <a:cs typeface="Courier New"/>
                <a:sym typeface="Courier New"/>
              </a:rPr>
              <a:t>        release(bb.send_lock)</a:t>
            </a:r>
            <a:endParaRPr sz="1400" b="1">
              <a:solidFill>
                <a:schemeClr val="dk1"/>
              </a:solidFill>
              <a:latin typeface="Courier New"/>
              <a:ea typeface="Courier New"/>
              <a:cs typeface="Courier New"/>
              <a:sym typeface="Courier New"/>
            </a:endParaRPr>
          </a:p>
          <a:p>
            <a:pPr marL="457200" lvl="0" indent="0" algn="just" rtl="0">
              <a:lnSpc>
                <a:spcPct val="100000"/>
              </a:lnSpc>
              <a:spcBef>
                <a:spcPts val="600"/>
              </a:spcBef>
              <a:spcAft>
                <a:spcPts val="600"/>
              </a:spcAft>
              <a:buNone/>
            </a:pPr>
            <a:r>
              <a:rPr lang="zh-HK" sz="1400" b="1">
                <a:solidFill>
                  <a:schemeClr val="dk1"/>
                </a:solidFill>
                <a:latin typeface="Courier New"/>
                <a:ea typeface="Courier New"/>
                <a:cs typeface="Courier New"/>
                <a:sym typeface="Courier New"/>
              </a:rPr>
              <a:t>        return</a:t>
            </a:r>
            <a:endParaRPr sz="1400"/>
          </a:p>
        </p:txBody>
      </p:sp>
      <p:sp>
        <p:nvSpPr>
          <p:cNvPr id="184" name="Google Shape;184;p33"/>
          <p:cNvSpPr txBox="1"/>
          <p:nvPr/>
        </p:nvSpPr>
        <p:spPr>
          <a:xfrm>
            <a:off x="4572000" y="1326650"/>
            <a:ext cx="3740400" cy="65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zh-HK" sz="1800">
                <a:solidFill>
                  <a:srgbClr val="FF0000"/>
                </a:solidFill>
              </a:rPr>
              <a:t>When multiple senders pass this check simultaneously</a:t>
            </a:r>
            <a:endParaRPr sz="1800">
              <a:solidFill>
                <a:srgbClr val="FF0000"/>
              </a:solidFill>
            </a:endParaRPr>
          </a:p>
        </p:txBody>
      </p:sp>
      <p:cxnSp>
        <p:nvCxnSpPr>
          <p:cNvPr id="185" name="Google Shape;185;p33"/>
          <p:cNvCxnSpPr>
            <a:stCxn id="184" idx="1"/>
          </p:cNvCxnSpPr>
          <p:nvPr/>
        </p:nvCxnSpPr>
        <p:spPr>
          <a:xfrm flipH="1">
            <a:off x="3690600" y="1654700"/>
            <a:ext cx="881400" cy="644400"/>
          </a:xfrm>
          <a:prstGeom prst="straightConnector1">
            <a:avLst/>
          </a:prstGeom>
          <a:noFill/>
          <a:ln w="9525" cap="flat" cmpd="sng">
            <a:solidFill>
              <a:schemeClr val="dk2"/>
            </a:solidFill>
            <a:prstDash val="solid"/>
            <a:round/>
            <a:headEnd type="none" w="med" len="med"/>
            <a:tailEnd type="triangle" w="med" len="med"/>
          </a:ln>
        </p:spPr>
      </p:cxnSp>
      <p:sp>
        <p:nvSpPr>
          <p:cNvPr id="186" name="Google Shape;186;p33"/>
          <p:cNvSpPr txBox="1"/>
          <p:nvPr/>
        </p:nvSpPr>
        <p:spPr>
          <a:xfrm>
            <a:off x="469975" y="1037450"/>
            <a:ext cx="939900" cy="38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zh-HK" sz="1800"/>
              <a:t>1.b</a:t>
            </a:r>
            <a:endParaRPr sz="1800"/>
          </a:p>
        </p:txBody>
      </p:sp>
      <p:sp>
        <p:nvSpPr>
          <p:cNvPr id="187" name="Google Shape;187;p33"/>
          <p:cNvSpPr txBox="1"/>
          <p:nvPr/>
        </p:nvSpPr>
        <p:spPr>
          <a:xfrm>
            <a:off x="4881450" y="2243700"/>
            <a:ext cx="3740400" cy="44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zh-HK" sz="1800">
                <a:solidFill>
                  <a:srgbClr val="FF0000"/>
                </a:solidFill>
              </a:rPr>
              <a:t>They will acquire lock one by one</a:t>
            </a:r>
            <a:endParaRPr sz="1800">
              <a:solidFill>
                <a:srgbClr val="FF0000"/>
              </a:solidFill>
            </a:endParaRPr>
          </a:p>
        </p:txBody>
      </p:sp>
      <p:cxnSp>
        <p:nvCxnSpPr>
          <p:cNvPr id="188" name="Google Shape;188;p33"/>
          <p:cNvCxnSpPr>
            <a:stCxn id="187" idx="1"/>
          </p:cNvCxnSpPr>
          <p:nvPr/>
        </p:nvCxnSpPr>
        <p:spPr>
          <a:xfrm flipH="1">
            <a:off x="3978750" y="2467650"/>
            <a:ext cx="902700" cy="106200"/>
          </a:xfrm>
          <a:prstGeom prst="straightConnector1">
            <a:avLst/>
          </a:prstGeom>
          <a:noFill/>
          <a:ln w="9525" cap="flat" cmpd="sng">
            <a:solidFill>
              <a:schemeClr val="dk2"/>
            </a:solidFill>
            <a:prstDash val="solid"/>
            <a:round/>
            <a:headEnd type="none" w="med" len="med"/>
            <a:tailEnd type="triangle" w="med" len="med"/>
          </a:ln>
        </p:spPr>
      </p:cxnSp>
      <p:sp>
        <p:nvSpPr>
          <p:cNvPr id="189" name="Google Shape;189;p33"/>
          <p:cNvSpPr txBox="1"/>
          <p:nvPr/>
        </p:nvSpPr>
        <p:spPr>
          <a:xfrm>
            <a:off x="5007675" y="2691600"/>
            <a:ext cx="4049100" cy="44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zh-HK" sz="1800">
                <a:solidFill>
                  <a:srgbClr val="FF0000"/>
                </a:solidFill>
              </a:rPr>
              <a:t>But most of them will fail in this check</a:t>
            </a:r>
            <a:endParaRPr sz="1800">
              <a:solidFill>
                <a:srgbClr val="FF0000"/>
              </a:solidFill>
            </a:endParaRPr>
          </a:p>
        </p:txBody>
      </p:sp>
      <p:cxnSp>
        <p:nvCxnSpPr>
          <p:cNvPr id="190" name="Google Shape;190;p33"/>
          <p:cNvCxnSpPr>
            <a:stCxn id="189" idx="1"/>
          </p:cNvCxnSpPr>
          <p:nvPr/>
        </p:nvCxnSpPr>
        <p:spPr>
          <a:xfrm rot="10800000">
            <a:off x="4214175" y="2887950"/>
            <a:ext cx="793500" cy="27600"/>
          </a:xfrm>
          <a:prstGeom prst="straightConnector1">
            <a:avLst/>
          </a:prstGeom>
          <a:noFill/>
          <a:ln w="9525" cap="flat" cmpd="sng">
            <a:solidFill>
              <a:schemeClr val="dk2"/>
            </a:solidFill>
            <a:prstDash val="solid"/>
            <a:round/>
            <a:headEnd type="none" w="med" len="med"/>
            <a:tailEnd type="triangle" w="med" len="med"/>
          </a:ln>
        </p:spPr>
      </p:cxnSp>
      <p:sp>
        <p:nvSpPr>
          <p:cNvPr id="191" name="Google Shape;191;p33"/>
          <p:cNvSpPr txBox="1"/>
          <p:nvPr/>
        </p:nvSpPr>
        <p:spPr>
          <a:xfrm>
            <a:off x="4727100" y="3446025"/>
            <a:ext cx="4260300" cy="10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zh-HK" sz="1800">
                <a:solidFill>
                  <a:srgbClr val="FF0000"/>
                </a:solidFill>
              </a:rPr>
              <a:t>acquire/release are costly, the additional double check in normal case is actually very fast and negligible</a:t>
            </a:r>
            <a:endParaRPr sz="1800">
              <a:solidFill>
                <a:srgbClr val="FF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t>Thread (26’)</a:t>
            </a:r>
            <a:endParaRPr/>
          </a:p>
        </p:txBody>
      </p:sp>
      <p:sp>
        <p:nvSpPr>
          <p:cNvPr id="197" name="Google Shape;197;p3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t>2.It may stuck when no thread is runnable (3’). And it will dead loop </a:t>
            </a:r>
            <a:r>
              <a:rPr lang="zh-HK">
                <a:solidFill>
                  <a:srgbClr val="FF0000"/>
                </a:solidFill>
              </a:rPr>
              <a:t>with lock (1’)</a:t>
            </a:r>
            <a:r>
              <a:rPr lang="zh-HK"/>
              <a:t>, so no thread could be waken.</a:t>
            </a:r>
            <a:endParaRPr/>
          </a:p>
          <a:p>
            <a:pPr marL="0" lvl="0" indent="0" algn="l" rtl="0">
              <a:spcBef>
                <a:spcPts val="1600"/>
              </a:spcBef>
              <a:spcAft>
                <a:spcPts val="0"/>
              </a:spcAft>
              <a:buNone/>
            </a:pPr>
            <a:r>
              <a:rPr lang="zh-HK"/>
              <a:t>Sol1. add release and acquire between 6, 7</a:t>
            </a:r>
            <a:endParaRPr/>
          </a:p>
          <a:p>
            <a:pPr marL="0" lvl="0" indent="0" algn="l" rtl="0">
              <a:spcBef>
                <a:spcPts val="1600"/>
              </a:spcBef>
              <a:spcAft>
                <a:spcPts val="0"/>
              </a:spcAft>
              <a:buNone/>
            </a:pPr>
            <a:r>
              <a:rPr lang="zh-HK"/>
              <a:t>Sol2. add idle thread which calls yield() in a loop</a:t>
            </a:r>
            <a:endParaRPr/>
          </a:p>
          <a:p>
            <a:pPr marL="0" lvl="0" indent="0" algn="l" rtl="0">
              <a:spcBef>
                <a:spcPts val="1600"/>
              </a:spcBef>
              <a:spcAft>
                <a:spcPts val="0"/>
              </a:spcAft>
              <a:buNone/>
            </a:pPr>
            <a:r>
              <a:rPr lang="zh-HK"/>
              <a:t>Sol3. use timer/interrupts to break the dead loop</a:t>
            </a:r>
            <a:endParaRPr/>
          </a:p>
          <a:p>
            <a:pPr marL="0" lvl="0" indent="0" algn="l" rtl="0">
              <a:spcBef>
                <a:spcPts val="1600"/>
              </a:spcBef>
              <a:spcAft>
                <a:spcPts val="1600"/>
              </a:spcAft>
              <a:buNone/>
            </a:pPr>
            <a:r>
              <a:rPr lang="zh-HK">
                <a:solidFill>
                  <a:srgbClr val="FF0000"/>
                </a:solidFill>
              </a:rPr>
              <a:t>All answers that select not RUNNABLE thread to run/return directly to the thread calling yield_wait() is completely wrong! It’s not confirmed to the semantic of yield_wait()</a:t>
            </a:r>
            <a:endParaRPr>
              <a:solidFill>
                <a:srgbClr val="FF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a:t>Thread (26’)</a:t>
            </a:r>
            <a:endParaRPr/>
          </a:p>
        </p:txBody>
      </p:sp>
      <p:sp>
        <p:nvSpPr>
          <p:cNvPr id="203" name="Google Shape;203;p3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HK" sz="1400"/>
              <a:t>3. </a:t>
            </a:r>
            <a:r>
              <a:rPr lang="zh-HK" sz="1400">
                <a:solidFill>
                  <a:srgbClr val="FF0000"/>
                </a:solidFill>
              </a:rPr>
              <a:t>threads[i].sp and threads[i].state</a:t>
            </a:r>
            <a:endParaRPr sz="1400">
              <a:solidFill>
                <a:srgbClr val="FF0000"/>
              </a:solidFill>
            </a:endParaRPr>
          </a:p>
          <a:p>
            <a:pPr marL="0" lvl="0" indent="0" algn="l" rtl="0">
              <a:spcBef>
                <a:spcPts val="1600"/>
              </a:spcBef>
              <a:spcAft>
                <a:spcPts val="0"/>
              </a:spcAft>
              <a:buNone/>
            </a:pPr>
            <a:r>
              <a:rPr lang="zh-HK" sz="1400">
                <a:solidFill>
                  <a:srgbClr val="000000"/>
                </a:solidFill>
              </a:rPr>
              <a:t>SP is a per-core register, it’s not shared among cores so there is no race condition! id here is a local variable, stored on per-core stack, so it’s not shared too. cpus[CPU].thread is only accessed by this CPU, so it’s not shared.</a:t>
            </a:r>
            <a:endParaRPr sz="1400">
              <a:solidFill>
                <a:srgbClr val="000000"/>
              </a:solidFill>
            </a:endParaRPr>
          </a:p>
          <a:p>
            <a:pPr marL="0" lvl="0" indent="0" algn="l" rtl="0">
              <a:spcBef>
                <a:spcPts val="1600"/>
              </a:spcBef>
              <a:spcAft>
                <a:spcPts val="0"/>
              </a:spcAft>
              <a:buNone/>
            </a:pPr>
            <a:r>
              <a:rPr lang="zh-HK" sz="1400">
                <a:solidFill>
                  <a:srgbClr val="000000"/>
                </a:solidFill>
              </a:rPr>
              <a:t>threads[i].sp may be accessed before updated by yielding thread, because we set state to RUNNABLE firstly. </a:t>
            </a:r>
            <a:r>
              <a:rPr lang="zh-HK" sz="1400">
                <a:solidFill>
                  <a:srgbClr val="FF0000"/>
                </a:solidFill>
              </a:rPr>
              <a:t>Simply swap the two lines will resolve the problem.</a:t>
            </a:r>
            <a:endParaRPr sz="1400">
              <a:solidFill>
                <a:srgbClr val="FF0000"/>
              </a:solidFill>
            </a:endParaRPr>
          </a:p>
          <a:p>
            <a:pPr marL="0" lvl="0" indent="0" algn="l" rtl="0">
              <a:spcBef>
                <a:spcPts val="1600"/>
              </a:spcBef>
              <a:spcAft>
                <a:spcPts val="0"/>
              </a:spcAft>
              <a:buNone/>
            </a:pPr>
            <a:r>
              <a:rPr lang="zh-HK" sz="1400">
                <a:solidFill>
                  <a:srgbClr val="000000"/>
                </a:solidFill>
              </a:rPr>
              <a:t>Multiple cores may try to change threads[i].state from RUNNABLE to RUNNING, so you need to protect it by </a:t>
            </a:r>
            <a:r>
              <a:rPr lang="zh-HK" sz="1400">
                <a:solidFill>
                  <a:srgbClr val="FF0000"/>
                </a:solidFill>
              </a:rPr>
              <a:t>compare_and_swap(&amp;threads[i].state, RUNNABLE, RUNNING)</a:t>
            </a:r>
            <a:endParaRPr sz="1400">
              <a:solidFill>
                <a:srgbClr val="FF0000"/>
              </a:solidFill>
            </a:endParaRPr>
          </a:p>
          <a:p>
            <a:pPr marL="0" lvl="0" indent="0" algn="l" rtl="0">
              <a:spcBef>
                <a:spcPts val="1600"/>
              </a:spcBef>
              <a:spcAft>
                <a:spcPts val="1600"/>
              </a:spcAft>
              <a:buNone/>
            </a:pPr>
            <a:r>
              <a:rPr lang="zh-HK" sz="1400">
                <a:solidFill>
                  <a:srgbClr val="000000"/>
                </a:solidFill>
              </a:rPr>
              <a:t>Any one who simply implement a lock with compare_and_swap in 3.b is graded with 3’.</a:t>
            </a:r>
            <a:endParaRPr sz="1400">
              <a:solidFill>
                <a:srgbClr val="000000"/>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1685</Words>
  <Application>Microsoft Macintosh PowerPoint</Application>
  <PresentationFormat>全屏显示(16:9)</PresentationFormat>
  <Paragraphs>200</Paragraphs>
  <Slides>23</Slides>
  <Notes>23</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23</vt:i4>
      </vt:variant>
    </vt:vector>
  </HeadingPairs>
  <TitlesOfParts>
    <vt:vector size="28" baseType="lpstr">
      <vt:lpstr>Roboto</vt:lpstr>
      <vt:lpstr>Arial</vt:lpstr>
      <vt:lpstr>Verdana</vt:lpstr>
      <vt:lpstr>Courier New</vt:lpstr>
      <vt:lpstr>Simple Light</vt:lpstr>
      <vt:lpstr>CSE-mid-exam</vt:lpstr>
      <vt:lpstr>FS(24’)</vt:lpstr>
      <vt:lpstr>FS(24’)</vt:lpstr>
      <vt:lpstr>FS(24’) </vt:lpstr>
      <vt:lpstr>FS(24’) </vt:lpstr>
      <vt:lpstr>FS(24’)  </vt:lpstr>
      <vt:lpstr>FS(24’)  </vt:lpstr>
      <vt:lpstr>FS(24’)  </vt:lpstr>
      <vt:lpstr>Performance(24’)</vt:lpstr>
      <vt:lpstr>Performance(24’)</vt:lpstr>
      <vt:lpstr>Performance(24’)</vt:lpstr>
      <vt:lpstr>Performance(24’)</vt:lpstr>
      <vt:lpstr>Performance(24’)</vt:lpstr>
      <vt:lpstr>Memory(26’)</vt:lpstr>
      <vt:lpstr>Memory(26’)</vt:lpstr>
      <vt:lpstr>Memory(26’) </vt:lpstr>
      <vt:lpstr>Memory(26’)</vt:lpstr>
      <vt:lpstr>Memory(26’)</vt:lpstr>
      <vt:lpstr>Memory(26’)</vt:lpstr>
      <vt:lpstr>Thread (26’)</vt:lpstr>
      <vt:lpstr>Thread (26’)</vt:lpstr>
      <vt:lpstr>Thread (26’)</vt:lpstr>
      <vt:lpstr>Thread (26’)</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CSE-mid-exam</dc:title>
  <cp:lastModifiedBy>Microsoft Office User</cp:lastModifiedBy>
  <cp:revision>1</cp:revision>
  <dcterms:modified xsi:type="dcterms:W3CDTF">2018-12-05T03:23:15Z</dcterms:modified>
</cp:coreProperties>
</file>