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7"/>
  </p:notesMasterIdLst>
  <p:handoutMasterIdLst>
    <p:handoutMasterId r:id="rId88"/>
  </p:handoutMasterIdLst>
  <p:sldIdLst>
    <p:sldId id="256" r:id="rId2"/>
    <p:sldId id="1387" r:id="rId3"/>
    <p:sldId id="529" r:id="rId4"/>
    <p:sldId id="530" r:id="rId5"/>
    <p:sldId id="581" r:id="rId6"/>
    <p:sldId id="1380" r:id="rId7"/>
    <p:sldId id="1386" r:id="rId8"/>
    <p:sldId id="258" r:id="rId9"/>
    <p:sldId id="259" r:id="rId10"/>
    <p:sldId id="260" r:id="rId11"/>
    <p:sldId id="1195" r:id="rId12"/>
    <p:sldId id="1381" r:id="rId13"/>
    <p:sldId id="549" r:id="rId14"/>
    <p:sldId id="1385" r:id="rId15"/>
    <p:sldId id="138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1388" r:id="rId24"/>
    <p:sldId id="1389" r:id="rId25"/>
    <p:sldId id="1390" r:id="rId26"/>
    <p:sldId id="1391" r:id="rId27"/>
    <p:sldId id="1392" r:id="rId28"/>
    <p:sldId id="1393" r:id="rId29"/>
    <p:sldId id="1395" r:id="rId30"/>
    <p:sldId id="1394" r:id="rId31"/>
    <p:sldId id="1396" r:id="rId32"/>
    <p:sldId id="1402" r:id="rId33"/>
    <p:sldId id="1403" r:id="rId34"/>
    <p:sldId id="1397" r:id="rId35"/>
    <p:sldId id="1398" r:id="rId36"/>
    <p:sldId id="364" r:id="rId37"/>
    <p:sldId id="366" r:id="rId38"/>
    <p:sldId id="365" r:id="rId39"/>
    <p:sldId id="1399" r:id="rId40"/>
    <p:sldId id="1404" r:id="rId41"/>
    <p:sldId id="1400" r:id="rId42"/>
    <p:sldId id="1401" r:id="rId43"/>
    <p:sldId id="1405" r:id="rId44"/>
    <p:sldId id="270" r:id="rId45"/>
    <p:sldId id="271" r:id="rId46"/>
    <p:sldId id="272" r:id="rId47"/>
    <p:sldId id="273" r:id="rId48"/>
    <p:sldId id="274" r:id="rId49"/>
    <p:sldId id="275" r:id="rId50"/>
    <p:sldId id="276" r:id="rId51"/>
    <p:sldId id="277" r:id="rId52"/>
    <p:sldId id="278" r:id="rId53"/>
    <p:sldId id="279" r:id="rId54"/>
    <p:sldId id="280" r:id="rId55"/>
    <p:sldId id="281" r:id="rId56"/>
    <p:sldId id="282" r:id="rId57"/>
    <p:sldId id="283" r:id="rId58"/>
    <p:sldId id="314" r:id="rId59"/>
    <p:sldId id="284" r:id="rId60"/>
    <p:sldId id="285" r:id="rId61"/>
    <p:sldId id="286" r:id="rId62"/>
    <p:sldId id="287" r:id="rId63"/>
    <p:sldId id="291" r:id="rId64"/>
    <p:sldId id="288" r:id="rId65"/>
    <p:sldId id="289" r:id="rId66"/>
    <p:sldId id="290" r:id="rId67"/>
    <p:sldId id="292" r:id="rId68"/>
    <p:sldId id="293" r:id="rId69"/>
    <p:sldId id="295" r:id="rId70"/>
    <p:sldId id="296" r:id="rId71"/>
    <p:sldId id="297" r:id="rId72"/>
    <p:sldId id="298" r:id="rId73"/>
    <p:sldId id="299" r:id="rId74"/>
    <p:sldId id="300" r:id="rId75"/>
    <p:sldId id="301" r:id="rId76"/>
    <p:sldId id="302" r:id="rId77"/>
    <p:sldId id="303" r:id="rId78"/>
    <p:sldId id="304" r:id="rId79"/>
    <p:sldId id="305" r:id="rId80"/>
    <p:sldId id="306" r:id="rId81"/>
    <p:sldId id="307" r:id="rId82"/>
    <p:sldId id="309" r:id="rId83"/>
    <p:sldId id="310" r:id="rId84"/>
    <p:sldId id="311" r:id="rId85"/>
    <p:sldId id="312" r:id="rId86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000000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254" autoAdjust="0"/>
    <p:restoredTop sz="83173" autoAdjust="0"/>
  </p:normalViewPr>
  <p:slideViewPr>
    <p:cSldViewPr>
      <p:cViewPr varScale="1">
        <p:scale>
          <a:sx n="57" d="100"/>
          <a:sy n="57" d="100"/>
        </p:scale>
        <p:origin x="184" y="1392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handoutMaster" Target="handoutMasters/handout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>
                <a:latin typeface="Arial" panose="020B0604020202020204" pitchFamily="34" charset="0"/>
              </a:rPr>
              <a:t>2020/9/8</a:t>
            </a:fld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>
                <a:latin typeface="Arial" panose="020B0604020202020204" pitchFamily="34" charset="0"/>
              </a:rPr>
              <a:t>‹#›</a:t>
            </a:fld>
            <a:endParaRPr kumimoji="1"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A2D7DB94-E0DE-4F0F-A9B7-54654CD8C8B1}" type="datetimeFigureOut">
              <a:rPr lang="zh-CN" altLang="en-US" smtClean="0"/>
              <a:pPr/>
              <a:t>2020/9/8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3A84A077-83E9-49A7-9F59-234D78BD6949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696154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Google's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ingress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06226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044122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system has properties that a node has not.</a:t>
            </a:r>
          </a:p>
          <a:p>
            <a:pPr marL="171450" indent="-171450">
              <a:buFontTx/>
              <a:buChar char="-"/>
            </a:pPr>
            <a:r>
              <a:rPr kumimoji="1" lang="en-US" altLang="zh-CN" baseline="0" dirty="0"/>
              <a:t>gas molecule properties: speed, a, m, size</a:t>
            </a:r>
          </a:p>
          <a:p>
            <a:pPr marL="171450" indent="-171450">
              <a:buFontTx/>
              <a:buChar char="-"/>
            </a:pPr>
            <a:r>
              <a:rPr kumimoji="1" lang="en-US" altLang="zh-CN" baseline="0" dirty="0"/>
              <a:t>gas system properties: pressure, temperature</a:t>
            </a:r>
          </a:p>
          <a:p>
            <a:pPr marL="171450" indent="-171450">
              <a:buFontTx/>
              <a:buChar char="-"/>
            </a:pPr>
            <a:endParaRPr kumimoji="1" lang="en-US" altLang="zh-CN" baseline="0" dirty="0"/>
          </a:p>
          <a:p>
            <a:pPr marL="171450" indent="-171450">
              <a:buFontTx/>
              <a:buChar char="-"/>
            </a:pPr>
            <a:r>
              <a:rPr kumimoji="1" lang="en-US" altLang="zh-CN" baseline="0" dirty="0"/>
              <a:t>Computer system properties: consistency, fault tolerance, </a:t>
            </a:r>
            <a:r>
              <a:rPr kumimoji="1" lang="en-US" altLang="zh-CN" baseline="0"/>
              <a:t>performance,…</a:t>
            </a:r>
            <a:endParaRPr kumimoji="1"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36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Software Engineering: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Programmers: from one to thousands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More on people, not system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6620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More: 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http://www.informationisbeautiful.net/visualizations/million-lines-of-code/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8914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66241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44840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Brain has</a:t>
            </a:r>
            <a:r>
              <a:rPr lang="en-US" baseline="0" dirty="0"/>
              <a:t> limitation.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3997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E.g.,</a:t>
            </a:r>
            <a:r>
              <a:rPr lang="en-US" baseline="0" dirty="0"/>
              <a:t> OSDI'12 socket optimization~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04071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Java:</a:t>
            </a:r>
            <a:r>
              <a:rPr lang="en-US" baseline="0" dirty="0"/>
              <a:t> using get() instead of read field directly.</a:t>
            </a:r>
          </a:p>
          <a:p>
            <a:r>
              <a:rPr lang="en-US" baseline="0" dirty="0"/>
              <a:t>Buffer overflow attack.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1932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about data flow?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256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>
            <a:lvl1pPr>
              <a:defRPr b="0" i="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 b="0" i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fld id="{66A7A40B-EA42-4A59-BDB5-85EFA65BC5FC}" type="datetimeFigureOut">
              <a:rPr lang="zh-CN" altLang="en-US" smtClean="0"/>
              <a:pPr/>
              <a:t>2020/9/8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24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20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fld id="{66A7A40B-EA42-4A59-BDB5-85EFA65BC5FC}" type="datetimeFigureOut">
              <a:rPr lang="zh-CN" altLang="en-US" smtClean="0"/>
              <a:pPr/>
              <a:t>2020/9/8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 i="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i="0" cap="all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 b="0" i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fld id="{66A7A40B-EA42-4A59-BDB5-85EFA65BC5FC}" type="datetimeFigureOut">
              <a:rPr lang="zh-CN" altLang="en-US" smtClean="0"/>
              <a:pPr/>
              <a:t>2020/9/8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 i="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 b="0" i="0"/>
            </a:lvl1pPr>
            <a:lvl2pPr>
              <a:defRPr sz="2400" b="0" i="0"/>
            </a:lvl2pPr>
            <a:lvl3pPr>
              <a:defRPr sz="2000" b="0" i="0"/>
            </a:lvl3pPr>
            <a:lvl4pPr>
              <a:defRPr sz="1800" b="0" i="0"/>
            </a:lvl4pPr>
            <a:lvl5pPr>
              <a:defRPr sz="1800" b="0" i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 b="0" i="0"/>
            </a:lvl1pPr>
            <a:lvl2pPr>
              <a:defRPr sz="2400" b="0" i="0"/>
            </a:lvl2pPr>
            <a:lvl3pPr>
              <a:defRPr sz="2000" b="0" i="0"/>
            </a:lvl3pPr>
            <a:lvl4pPr>
              <a:defRPr sz="1800" b="0" i="0"/>
            </a:lvl4pPr>
            <a:lvl5pPr>
              <a:defRPr sz="1800" b="0" i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fld id="{66A7A40B-EA42-4A59-BDB5-85EFA65BC5FC}" type="datetimeFigureOut">
              <a:rPr lang="zh-CN" altLang="en-US" smtClean="0"/>
              <a:pPr/>
              <a:t>2020/9/8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 b="0" i="0"/>
            </a:lvl1pPr>
            <a:lvl2pPr>
              <a:defRPr sz="2000" b="0" i="0"/>
            </a:lvl2pPr>
            <a:lvl3pPr>
              <a:defRPr sz="1800" b="0" i="0"/>
            </a:lvl3pPr>
            <a:lvl4pPr>
              <a:defRPr sz="1600" b="0" i="0"/>
            </a:lvl4pPr>
            <a:lvl5pPr>
              <a:defRPr sz="1600" b="0" i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 b="0" i="0"/>
            </a:lvl1pPr>
            <a:lvl2pPr>
              <a:defRPr sz="2000" b="0" i="0"/>
            </a:lvl2pPr>
            <a:lvl3pPr>
              <a:defRPr sz="1800" b="0" i="0"/>
            </a:lvl3pPr>
            <a:lvl4pPr>
              <a:defRPr sz="1600" b="0" i="0"/>
            </a:lvl4pPr>
            <a:lvl5pPr>
              <a:defRPr sz="1600" b="0" i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fld id="{66A7A40B-EA42-4A59-BDB5-85EFA65BC5FC}" type="datetimeFigureOut">
              <a:rPr lang="zh-CN" altLang="en-US" smtClean="0"/>
              <a:pPr/>
              <a:t>2020/9/8</a:t>
            </a:fld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fld id="{66A7A40B-EA42-4A59-BDB5-85EFA65BC5FC}" type="datetimeFigureOut">
              <a:rPr lang="zh-CN" altLang="en-US" smtClean="0"/>
              <a:pPr/>
              <a:t>2020/9/8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fld id="{66A7A40B-EA42-4A59-BDB5-85EFA65BC5FC}" type="datetimeFigureOut">
              <a:rPr lang="zh-CN" altLang="en-US" smtClean="0"/>
              <a:pPr/>
              <a:t>2020/9/8</a:t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0" i="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 b="0" i="0"/>
            </a:lvl1pPr>
            <a:lvl2pPr>
              <a:defRPr sz="2800" b="0" i="0"/>
            </a:lvl2pPr>
            <a:lvl3pPr>
              <a:defRPr sz="2400" b="0" i="0"/>
            </a:lvl3pPr>
            <a:lvl4pPr>
              <a:defRPr sz="2000" b="0" i="0"/>
            </a:lvl4pPr>
            <a:lvl5pPr>
              <a:defRPr sz="2000" b="0" i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 b="0" i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fld id="{66A7A40B-EA42-4A59-BDB5-85EFA65BC5FC}" type="datetimeFigureOut">
              <a:rPr lang="zh-CN" altLang="en-US" smtClean="0"/>
              <a:pPr/>
              <a:t>2020/9/8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0" i="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 b="0" i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dirty="0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 b="0" i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fld id="{66A7A40B-EA42-4A59-BDB5-85EFA65BC5FC}" type="datetimeFigureOut">
              <a:rPr lang="zh-CN" altLang="en-US" smtClean="0"/>
              <a:pPr/>
              <a:t>2020/9/8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fld id="{66A7A40B-EA42-4A59-BDB5-85EFA65BC5FC}" type="datetimeFigureOut">
              <a:rPr lang="zh-CN" altLang="en-US" smtClean="0"/>
              <a:pPr/>
              <a:t>2020/9/8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>
            <a:lvl1pPr>
              <a:defRPr b="0" i="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fld id="{66A7A40B-EA42-4A59-BDB5-85EFA65BC5FC}" type="datetimeFigureOut">
              <a:rPr lang="zh-CN" altLang="en-US" smtClean="0"/>
              <a:pPr/>
              <a:t>2020/9/8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594349"/>
            <a:ext cx="2699658" cy="46628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7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032933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2020/9/8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i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i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b="0" i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b="0" i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b="0" i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b="0" i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tiff"/><Relationship Id="rId4" Type="http://schemas.openxmlformats.org/officeDocument/2006/relationships/image" Target="../media/image16.tif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wired.com/story/its-not-a-bug-its-a-feature/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2.png"/><Relationship Id="rId7" Type="http://schemas.microsoft.com/office/2007/relationships/hdphoto" Target="../media/hdphoto1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microsoft.com/office/2007/relationships/hdphoto" Target="../media/hdphoto2.wdp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microsoft.com/office/2007/relationships/hdphoto" Target="../media/hdphoto4.wdp"/><Relationship Id="rId4" Type="http://schemas.openxmlformats.org/officeDocument/2006/relationships/image" Target="../media/image61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hyperlink" Target="https://ipads.se.sjtu.edu.cn/courses/cs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Introduction to CSE</a:t>
            </a:r>
            <a:endParaRPr kumimoji="1"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</a:rPr>
              <a:t>C</a:t>
            </a:r>
            <a:r>
              <a:rPr lang="en-US" altLang="zh-CN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omputer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</a:t>
            </a:r>
            <a:r>
              <a:rPr lang="en-US" altLang="zh-CN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ystem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E</a:t>
            </a:r>
            <a:r>
              <a:rPr lang="en-US" altLang="zh-CN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ngineering</a:t>
            </a:r>
            <a:r>
              <a:rPr lang="en-US" altLang="zh-CN" sz="1600" dirty="0">
                <a:solidFill>
                  <a:schemeClr val="bg1"/>
                </a:solidFill>
              </a:rPr>
              <a:t>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2020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(IPADS,</a:t>
            </a:r>
            <a:r>
              <a:rPr lang="zh-CN" altLang="en-US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SJTU)</a:t>
            </a:r>
            <a:endParaRPr lang="zh-CN" altLang="en-US" sz="16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3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Coping with the complexity of computer system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1672EF-C338-0442-ADA0-8F6799C4D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CyberSpace</a:t>
            </a:r>
            <a:r>
              <a:rPr kumimoji="1" lang="zh-CN" altLang="en-US" dirty="0"/>
              <a:t> </a:t>
            </a:r>
            <a:r>
              <a:rPr kumimoji="1" lang="en-US" altLang="zh-CN" dirty="0"/>
              <a:t>Trend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5C9E348-1A41-1D46-9740-EBABCB4FAB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91017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Digital-world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Real-world</a:t>
            </a:r>
            <a:endParaRPr kumimoji="1"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4178"/>
            <a:ext cx="4624643" cy="273624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4642" y="1424178"/>
            <a:ext cx="4624643" cy="2736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905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6572"/>
            <a:ext cx="9144000" cy="5101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962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EDB82BF-F3E7-AE40-ACC8-1A92754BC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621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C4D5156-690E-4347-9B16-DD072BFE648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4966" y="285750"/>
            <a:ext cx="691406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92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iPhone 6 Plus Glass Lens Screen &amp; Frame - Black (Hot Glued) – Repairs  Universe">
            <a:extLst>
              <a:ext uri="{FF2B5EF4-FFF2-40B4-BE49-F238E27FC236}">
                <a16:creationId xmlns:a16="http://schemas.microsoft.com/office/drawing/2014/main" id="{51E3EE16-DA89-7E4B-8D56-5FB09BB26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87853" y="-477688"/>
            <a:ext cx="7560840" cy="756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Phone 6 Plus Glass Lens Screen &amp; Frame - Black (Hot Glued) – Repairs  Universe">
            <a:extLst>
              <a:ext uri="{FF2B5EF4-FFF2-40B4-BE49-F238E27FC236}">
                <a16:creationId xmlns:a16="http://schemas.microsoft.com/office/drawing/2014/main" id="{0CCEF37D-1D02-CE44-B0FD-621AB4E26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222764" y="-467560"/>
            <a:ext cx="7682036" cy="7682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Screen Time is kinda scary. It's 'd rather not know it. : iphone">
            <a:extLst>
              <a:ext uri="{FF2B5EF4-FFF2-40B4-BE49-F238E27FC236}">
                <a16:creationId xmlns:a16="http://schemas.microsoft.com/office/drawing/2014/main" id="{7C52B3FE-790E-4E43-8221-D7D302BEB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5508" y="900592"/>
            <a:ext cx="2781309" cy="494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TikTok Has Ruined My Screen Time – The Garnet Mine">
            <a:extLst>
              <a:ext uri="{FF2B5EF4-FFF2-40B4-BE49-F238E27FC236}">
                <a16:creationId xmlns:a16="http://schemas.microsoft.com/office/drawing/2014/main" id="{1745ED2D-0059-3044-A589-1E13B024B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841276"/>
            <a:ext cx="2758065" cy="5966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4178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>
              <a:ea typeface="+mn-ea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500" y="-714375"/>
            <a:ext cx="9525000" cy="714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525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>
              <a:ea typeface="+mn-ea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8560" y="3838"/>
            <a:ext cx="9937104" cy="571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0196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>
              <a:ea typeface="+mn-ea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56592" y="-15144"/>
            <a:ext cx="10606384" cy="573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753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BF56EAF8-7D24-6E40-98A4-A91FC8DC190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1497"/>
            <a:ext cx="9144000" cy="479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1136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1AEDA3E-D665-F74D-BF64-8CFFCF1939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20" y="2462213"/>
            <a:ext cx="3233738" cy="277177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6B17E44-E6A0-A545-80FF-EF406D4D0EC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85750"/>
            <a:ext cx="9144000" cy="200573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58806C9-B42A-0C42-B22B-09DC42F97E0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6412" y="2462212"/>
            <a:ext cx="3557588" cy="277570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CAEB478-E361-E148-A990-B169BC09D10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8285" y="2462213"/>
            <a:ext cx="20955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7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0500"/>
            <a:ext cx="9144000" cy="6096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24016" y="4773524"/>
            <a:ext cx="85244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Microsoft YaHei UI Light" charset="0"/>
                <a:ea typeface="Microsoft YaHei UI Light" charset="0"/>
                <a:cs typeface="Microsoft YaHei UI Light" charset="0"/>
              </a:rPr>
              <a:t>Jeep</a:t>
            </a:r>
            <a:r>
              <a:rPr lang="zh-CN" altLang="en-US" dirty="0">
                <a:solidFill>
                  <a:schemeClr val="bg1"/>
                </a:solidFill>
                <a:latin typeface="Microsoft YaHei UI Light" charset="0"/>
                <a:ea typeface="Microsoft YaHei UI Light" charset="0"/>
                <a:cs typeface="Microsoft YaHei UI Light" charset="0"/>
              </a:rPr>
              <a:t>自由光系统存在入侵风险，菲亚特克莱斯勒汽车公司</a:t>
            </a:r>
            <a:r>
              <a:rPr lang="zh-CN" altLang="en-US" sz="2400" b="1" dirty="0">
                <a:solidFill>
                  <a:schemeClr val="bg1"/>
                </a:solidFill>
                <a:latin typeface="Microsoft YaHei UI Light" charset="0"/>
                <a:ea typeface="Microsoft YaHei UI Light" charset="0"/>
                <a:cs typeface="Microsoft YaHei UI Light" charset="0"/>
              </a:rPr>
              <a:t>召回</a:t>
            </a:r>
            <a:r>
              <a:rPr lang="en-US" altLang="zh-CN" sz="2400" b="1" dirty="0">
                <a:solidFill>
                  <a:schemeClr val="bg1"/>
                </a:solidFill>
                <a:latin typeface="Microsoft YaHei UI Light" charset="0"/>
                <a:ea typeface="Microsoft YaHei UI Light" charset="0"/>
                <a:cs typeface="Microsoft YaHei UI Light" charset="0"/>
              </a:rPr>
              <a:t>140</a:t>
            </a:r>
            <a:r>
              <a:rPr lang="zh-CN" altLang="en-US" sz="2400" b="1" dirty="0">
                <a:solidFill>
                  <a:schemeClr val="bg1"/>
                </a:solidFill>
                <a:latin typeface="Microsoft YaHei UI Light" charset="0"/>
                <a:ea typeface="Microsoft YaHei UI Light" charset="0"/>
                <a:cs typeface="Microsoft YaHei UI Light" charset="0"/>
              </a:rPr>
              <a:t>万辆</a:t>
            </a:r>
            <a:r>
              <a:rPr lang="zh-CN" altLang="en-US" dirty="0">
                <a:solidFill>
                  <a:schemeClr val="bg1"/>
                </a:solidFill>
                <a:latin typeface="Microsoft YaHei UI Light" charset="0"/>
                <a:ea typeface="Microsoft YaHei UI Light" charset="0"/>
                <a:cs typeface="Microsoft YaHei UI Light" charset="0"/>
              </a:rPr>
              <a:t>汽车</a:t>
            </a:r>
          </a:p>
        </p:txBody>
      </p:sp>
    </p:spTree>
    <p:extLst>
      <p:ext uri="{BB962C8B-B14F-4D97-AF65-F5344CB8AC3E}">
        <p14:creationId xmlns:p14="http://schemas.microsoft.com/office/powerpoint/2010/main" val="12357499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B1C10F0-5716-4A48-B60E-EA0D2D198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-28562"/>
            <a:ext cx="9144000" cy="5743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942E6496-1951-0A43-BDA4-6F026E69549A}"/>
              </a:ext>
            </a:extLst>
          </p:cNvPr>
          <p:cNvSpPr/>
          <p:nvPr/>
        </p:nvSpPr>
        <p:spPr>
          <a:xfrm>
            <a:off x="3563888" y="265212"/>
            <a:ext cx="5382344" cy="1569660"/>
          </a:xfrm>
          <a:prstGeom prst="rect">
            <a:avLst/>
          </a:prstGeom>
          <a:solidFill>
            <a:srgbClr val="000000">
              <a:alpha val="52157"/>
            </a:srgb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kumimoji="1" lang="en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Therac-25 (radiation therapy machine ) accidents (1985-1987)</a:t>
            </a:r>
            <a:r>
              <a:rPr kumimoji="1" lang="en-US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,</a:t>
            </a:r>
            <a:r>
              <a:rPr kumimoji="1" lang="zh-CN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kumimoji="1" lang="en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the injured patients died from lethal dosage of radiation caused by a software bug</a:t>
            </a:r>
          </a:p>
        </p:txBody>
      </p:sp>
    </p:spTree>
    <p:extLst>
      <p:ext uri="{BB962C8B-B14F-4D97-AF65-F5344CB8AC3E}">
        <p14:creationId xmlns:p14="http://schemas.microsoft.com/office/powerpoint/2010/main" val="29528716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0A190384-A322-7F4D-B303-DB3B5CAB0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System</a:t>
            </a:r>
            <a:r>
              <a:rPr lang="zh-CN" altLang="en-US" dirty="0"/>
              <a:t> </a:t>
            </a:r>
            <a:r>
              <a:rPr lang="en-US" altLang="zh-CN" dirty="0"/>
              <a:t>&amp;</a:t>
            </a:r>
            <a:r>
              <a:rPr lang="zh-CN" altLang="en-US" dirty="0"/>
              <a:t> </a:t>
            </a:r>
            <a:r>
              <a:rPr lang="en-US" altLang="zh-CN" dirty="0"/>
              <a:t>Complexity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FE45A27-10EE-5444-BE24-9855FBB340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86631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What is a System?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System = </a:t>
            </a:r>
            <a:endParaRPr lang="zh-CN" altLang="en-US" dirty="0"/>
          </a:p>
          <a:p>
            <a:pPr lvl="1"/>
            <a:r>
              <a:rPr lang="en-US" altLang="zh-CN" dirty="0">
                <a:solidFill>
                  <a:srgbClr val="0096FF"/>
                </a:solidFill>
              </a:rPr>
              <a:t>Interacting set of components with a specified behavior at the interface with its environment</a:t>
            </a:r>
          </a:p>
          <a:p>
            <a:r>
              <a:rPr lang="en-US" altLang="zh-CN" dirty="0"/>
              <a:t>Examples</a:t>
            </a:r>
            <a:endParaRPr lang="zh-CN" altLang="en-US" dirty="0"/>
          </a:p>
          <a:p>
            <a:pPr lvl="1"/>
            <a:r>
              <a:rPr lang="en-US" altLang="zh-CN" dirty="0"/>
              <a:t>Web, Apache web server, Android, File systems, Linux, …</a:t>
            </a:r>
          </a:p>
        </p:txBody>
      </p:sp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26628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The Problem: Complexity of the Systems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17</a:t>
            </a:fld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2745082"/>
            <a:ext cx="1560461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7864" y="1477348"/>
            <a:ext cx="5256584" cy="382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599703" y="1705372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Hard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for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human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to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fully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understand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99702" y="3937620"/>
            <a:ext cx="23881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But,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we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can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view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from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system's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perspective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4488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An Example: The Gas System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18</a:t>
            </a:fld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5896" y="1324408"/>
            <a:ext cx="4572000" cy="4053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椭圆 4"/>
          <p:cNvSpPr/>
          <p:nvPr/>
        </p:nvSpPr>
        <p:spPr>
          <a:xfrm>
            <a:off x="1362924" y="3029271"/>
            <a:ext cx="184740" cy="18826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  <p:cxnSp>
        <p:nvCxnSpPr>
          <p:cNvPr id="7" name="直接箭头连接符 6"/>
          <p:cNvCxnSpPr>
            <a:stCxn id="5" idx="6"/>
            <a:endCxn id="9" idx="2"/>
          </p:cNvCxnSpPr>
          <p:nvPr/>
        </p:nvCxnSpPr>
        <p:spPr>
          <a:xfrm>
            <a:off x="1547664" y="3123406"/>
            <a:ext cx="607348" cy="0"/>
          </a:xfrm>
          <a:prstGeom prst="straightConnector1">
            <a:avLst/>
          </a:prstGeom>
          <a:ln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2155012" y="3029271"/>
            <a:ext cx="184740" cy="18826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68871" y="4376105"/>
            <a:ext cx="2388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 systematical way to understand a complex system is needed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7520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Compare with the Computer Systems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dirty="0"/>
              <a:t>Programming / Data Structure</a:t>
            </a:r>
          </a:p>
          <a:p>
            <a:pPr lvl="1"/>
            <a:r>
              <a:rPr lang="en-US" altLang="zh-CN" sz="2000" dirty="0" err="1"/>
              <a:t>LoC</a:t>
            </a:r>
            <a:r>
              <a:rPr lang="en-US" altLang="zh-CN" sz="2000" dirty="0"/>
              <a:t> (Lines of Code): From hundreds to millions</a:t>
            </a:r>
          </a:p>
          <a:p>
            <a:r>
              <a:rPr lang="en-US" altLang="zh-CN" sz="2400" dirty="0"/>
              <a:t>Operating System / Architecture</a:t>
            </a:r>
          </a:p>
          <a:p>
            <a:pPr lvl="1"/>
            <a:r>
              <a:rPr lang="en-US" altLang="zh-CN" sz="2000" dirty="0"/>
              <a:t>CPU cores: from one to hundreds</a:t>
            </a:r>
          </a:p>
          <a:p>
            <a:r>
              <a:rPr lang="en-US" altLang="zh-CN" sz="2400" dirty="0"/>
              <a:t>Network</a:t>
            </a:r>
          </a:p>
          <a:p>
            <a:pPr lvl="1"/>
            <a:r>
              <a:rPr lang="en-US" altLang="zh-CN" sz="2000" dirty="0"/>
              <a:t>Nodes: from two to millions</a:t>
            </a:r>
          </a:p>
          <a:p>
            <a:r>
              <a:rPr lang="en-US" altLang="zh-CN" sz="2400" dirty="0"/>
              <a:t>Web Service</a:t>
            </a:r>
          </a:p>
          <a:p>
            <a:pPr lvl="1"/>
            <a:r>
              <a:rPr lang="en-US" altLang="zh-CN" sz="2000" dirty="0"/>
              <a:t>Clients: from tens to millions</a:t>
            </a:r>
            <a:endParaRPr lang="zh-CN" altLang="en-US" sz="2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19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0072" y="3301603"/>
            <a:ext cx="3413343" cy="200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0580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Example of</a:t>
            </a:r>
            <a:r>
              <a:rPr lang="zh-CN" altLang="en-US" dirty="0"/>
              <a:t> </a:t>
            </a:r>
            <a:r>
              <a:rPr lang="en-US" altLang="zh-CN" dirty="0"/>
              <a:t>Complex Systems: Linux Kernel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507288" cy="432048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1975 Unix kernel: 10,500 LOC (Lines of Code)</a:t>
            </a:r>
          </a:p>
          <a:p>
            <a:r>
              <a:rPr lang="en-US" dirty="0"/>
              <a:t>2008 Linux 2.6.24 line counts:</a:t>
            </a:r>
          </a:p>
          <a:p>
            <a:pPr lvl="1"/>
            <a:r>
              <a:rPr lang="en-US" dirty="0"/>
              <a:t>     85,000  processes</a:t>
            </a:r>
          </a:p>
          <a:p>
            <a:pPr lvl="1"/>
            <a:r>
              <a:rPr lang="en-US" dirty="0"/>
              <a:t>   430,000  sound drivers</a:t>
            </a:r>
          </a:p>
          <a:p>
            <a:pPr lvl="1"/>
            <a:r>
              <a:rPr lang="en-US" dirty="0"/>
              <a:t>   490,000  network protocols</a:t>
            </a:r>
          </a:p>
          <a:p>
            <a:pPr lvl="1"/>
            <a:r>
              <a:rPr lang="en-US" dirty="0"/>
              <a:t>   710,000  file systems</a:t>
            </a:r>
          </a:p>
          <a:p>
            <a:pPr lvl="1"/>
            <a:r>
              <a:rPr lang="en-US" dirty="0"/>
              <a:t>1,000,000  different CPU architectures</a:t>
            </a:r>
          </a:p>
          <a:p>
            <a:pPr lvl="1"/>
            <a:r>
              <a:rPr lang="en-US" dirty="0"/>
              <a:t>4,000,000  drivers</a:t>
            </a:r>
          </a:p>
          <a:p>
            <a:pPr lvl="1"/>
            <a:r>
              <a:rPr lang="en-US" dirty="0"/>
              <a:t>7,800,000  Total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464328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LOC (Lines Of Code)</a:t>
            </a:r>
            <a:endParaRPr lang="zh-CN" altLang="en-US" dirty="0"/>
          </a:p>
        </p:txBody>
      </p:sp>
      <p:pic>
        <p:nvPicPr>
          <p:cNvPr id="1026" name="Picture 2" descr="1276_Codebas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305" y="1057300"/>
            <a:ext cx="8967389" cy="257917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76926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0 -0.857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2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85778 L 0 -1.8405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4056 L 0 -2.79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7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79806 L 0 -3.352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Complexity of Computer Systems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/>
              <a:t>Hard to define; but</a:t>
            </a:r>
            <a:r>
              <a:rPr lang="zh-CN" altLang="en-US" sz="2000" dirty="0"/>
              <a:t> </a:t>
            </a:r>
            <a:r>
              <a:rPr lang="en-US" altLang="zh-CN" sz="2000" dirty="0"/>
              <a:t>has</a:t>
            </a:r>
            <a:r>
              <a:rPr lang="zh-CN" altLang="en-US" sz="2000" dirty="0"/>
              <a:t> </a:t>
            </a:r>
            <a:r>
              <a:rPr lang="en-US" altLang="zh-CN" sz="2000" dirty="0"/>
              <a:t>some</a:t>
            </a:r>
            <a:r>
              <a:rPr lang="zh-CN" altLang="en-US" sz="2000" dirty="0"/>
              <a:t> </a:t>
            </a:r>
            <a:r>
              <a:rPr lang="en-US" altLang="zh-CN" sz="2000" dirty="0"/>
              <a:t>symptoms:</a:t>
            </a:r>
          </a:p>
          <a:p>
            <a:pPr lvl="1"/>
            <a:r>
              <a:rPr lang="en-US" altLang="zh-CN" sz="1800" dirty="0"/>
              <a:t>Large number of components</a:t>
            </a:r>
          </a:p>
          <a:p>
            <a:pPr lvl="1"/>
            <a:r>
              <a:rPr lang="en-US" altLang="zh-CN" sz="1800" dirty="0"/>
              <a:t>Large number of connections</a:t>
            </a:r>
          </a:p>
          <a:p>
            <a:pPr lvl="1"/>
            <a:r>
              <a:rPr lang="en-US" altLang="zh-CN" sz="1800" dirty="0"/>
              <a:t>Irregular</a:t>
            </a:r>
          </a:p>
          <a:p>
            <a:pPr lvl="1"/>
            <a:r>
              <a:rPr lang="en-US" altLang="zh-CN" sz="1800" dirty="0"/>
              <a:t>No short description</a:t>
            </a:r>
          </a:p>
          <a:p>
            <a:pPr lvl="1"/>
            <a:r>
              <a:rPr lang="en-US" altLang="zh-CN" sz="1800" dirty="0"/>
              <a:t>Many people required to design/maintain</a:t>
            </a:r>
          </a:p>
          <a:p>
            <a:r>
              <a:rPr lang="en-US" altLang="zh-CN" sz="2000" dirty="0"/>
              <a:t>Technology rarely the limit</a:t>
            </a:r>
          </a:p>
          <a:p>
            <a:pPr lvl="1"/>
            <a:r>
              <a:rPr lang="en-US" altLang="zh-CN" sz="1800" dirty="0"/>
              <a:t>Indeed tech opportunity is the problem</a:t>
            </a:r>
          </a:p>
          <a:p>
            <a:pPr lvl="1"/>
            <a:r>
              <a:rPr lang="en-US" altLang="zh-CN" sz="1800" dirty="0"/>
              <a:t>Limit is usually designers' understanding</a:t>
            </a:r>
          </a:p>
          <a:p>
            <a:endParaRPr lang="zh-CN" altLang="en-US" sz="2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161660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9F5A9FE5-AD4A-F94C-8398-5BB0C70F3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14</a:t>
            </a:r>
            <a:r>
              <a:rPr lang="zh-CN" altLang="en-US" dirty="0"/>
              <a:t> </a:t>
            </a:r>
            <a:r>
              <a:rPr lang="en-US" altLang="zh-CN" dirty="0"/>
              <a:t>Properties</a:t>
            </a:r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BB2BF03-0F6D-844B-85EE-1D3E099C95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96728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55A1DD4-A3E1-C243-A3E6-CEFB10D4A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14</a:t>
            </a:r>
            <a:r>
              <a:rPr lang="zh-CN" altLang="en-US" dirty="0"/>
              <a:t> </a:t>
            </a:r>
            <a:r>
              <a:rPr lang="en-US" altLang="zh-CN" dirty="0"/>
              <a:t>Properties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Computer</a:t>
            </a:r>
            <a:r>
              <a:rPr lang="zh-CN" altLang="en-US" dirty="0"/>
              <a:t> </a:t>
            </a:r>
            <a:r>
              <a:rPr lang="en-US" altLang="zh-CN" dirty="0"/>
              <a:t>Systems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7643F542-40F9-0042-972E-0CE331543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3898776" cy="3771636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Correctness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Latency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Throughput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Scalability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Utilization 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Performance</a:t>
            </a:r>
            <a:r>
              <a:rPr lang="zh-CN" altLang="en-US" dirty="0"/>
              <a:t> </a:t>
            </a:r>
            <a:r>
              <a:rPr lang="en-US" altLang="zh-CN" dirty="0"/>
              <a:t>Isolation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Energy</a:t>
            </a:r>
            <a:r>
              <a:rPr lang="zh-CN" altLang="en-US" dirty="0"/>
              <a:t> </a:t>
            </a:r>
            <a:r>
              <a:rPr lang="en-US" altLang="zh-CN" dirty="0"/>
              <a:t>Efficiency</a:t>
            </a:r>
          </a:p>
        </p:txBody>
      </p:sp>
      <p:sp>
        <p:nvSpPr>
          <p:cNvPr id="7" name="内容占位符 4">
            <a:extLst>
              <a:ext uri="{FF2B5EF4-FFF2-40B4-BE49-F238E27FC236}">
                <a16:creationId xmlns:a16="http://schemas.microsoft.com/office/drawing/2014/main" id="{3C33EFAB-25EB-B640-9AB4-6EBF7FCB4929}"/>
              </a:ext>
            </a:extLst>
          </p:cNvPr>
          <p:cNvSpPr txBox="1">
            <a:spLocks/>
          </p:cNvSpPr>
          <p:nvPr/>
        </p:nvSpPr>
        <p:spPr>
          <a:xfrm>
            <a:off x="4788024" y="1333501"/>
            <a:ext cx="3898776" cy="377163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8"/>
            </a:pPr>
            <a:r>
              <a:rPr lang="en-US" altLang="zh-CN" dirty="0"/>
              <a:t>Consistency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altLang="zh-CN" dirty="0"/>
              <a:t>Fault</a:t>
            </a:r>
            <a:r>
              <a:rPr lang="zh-CN" altLang="en-US" dirty="0"/>
              <a:t> </a:t>
            </a:r>
            <a:r>
              <a:rPr lang="en-US" altLang="zh-CN" dirty="0"/>
              <a:t>Tolerance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altLang="zh-CN" dirty="0"/>
              <a:t>Security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altLang="zh-CN" dirty="0"/>
              <a:t>Privacy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altLang="zh-CN" dirty="0"/>
              <a:t>Trust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altLang="zh-CN" dirty="0"/>
              <a:t>Compatibility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altLang="zh-CN" dirty="0"/>
              <a:t>Usability</a:t>
            </a:r>
          </a:p>
        </p:txBody>
      </p:sp>
    </p:spTree>
    <p:extLst>
      <p:ext uri="{BB962C8B-B14F-4D97-AF65-F5344CB8AC3E}">
        <p14:creationId xmlns:p14="http://schemas.microsoft.com/office/powerpoint/2010/main" val="2546870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0D23FE-84F4-CC4D-8347-F730AD2A1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Property-1:</a:t>
            </a:r>
            <a:r>
              <a:rPr kumimoji="1" lang="zh-CN" altLang="en-US" dirty="0"/>
              <a:t> </a:t>
            </a:r>
            <a:r>
              <a:rPr lang="en-US" altLang="zh-CN" dirty="0"/>
              <a:t>Correctness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45B6B7-3B89-0641-97A3-A454CDC4E2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Correctness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hard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define</a:t>
            </a:r>
          </a:p>
          <a:p>
            <a:pPr lvl="1"/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describe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functionalities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code?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14408D6-458A-BC48-9A18-78E6ED516C7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048" y="3465981"/>
            <a:ext cx="7155904" cy="165531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DC81EFF-04BE-A64F-BA3C-386C4894C76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086" y="2713484"/>
            <a:ext cx="6825828" cy="54830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B85B6DB7-6A7C-8B4D-BB64-38D332AB18E3}"/>
              </a:ext>
            </a:extLst>
          </p:cNvPr>
          <p:cNvSpPr/>
          <p:nvPr/>
        </p:nvSpPr>
        <p:spPr>
          <a:xfrm>
            <a:off x="1700808" y="5194193"/>
            <a:ext cx="57423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https://www.wired.com/story/its-not-a-bug-its-a-feature/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36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E1AD9D-F6A1-AA41-96B7-0E5CD876C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Property-2:</a:t>
            </a:r>
            <a:r>
              <a:rPr kumimoji="1" lang="zh-CN" altLang="en-US" dirty="0"/>
              <a:t> </a:t>
            </a:r>
            <a:r>
              <a:rPr kumimoji="1" lang="en-US" altLang="zh-CN" dirty="0"/>
              <a:t>Latency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2454B7-95BA-5F41-B357-A6341717A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363272" cy="3771636"/>
          </a:xfrm>
        </p:spPr>
        <p:txBody>
          <a:bodyPr/>
          <a:lstStyle/>
          <a:p>
            <a:r>
              <a:rPr kumimoji="1" lang="en-US" altLang="zh-CN" dirty="0"/>
              <a:t>Latency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hard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optimize,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physical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limitations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F4994FB-9A5F-9645-9588-5CAF4F72E1B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1720" y="2192951"/>
            <a:ext cx="5040560" cy="3144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16980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0755FD-F223-2747-A145-EF1575BC6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Property-3: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Throughput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A8AB47-EB5D-D742-9A5D-518ACB4FC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7nm</a:t>
            </a:r>
            <a:r>
              <a:rPr kumimoji="1" lang="zh-CN" altLang="en-US" dirty="0"/>
              <a:t> </a:t>
            </a:r>
            <a:r>
              <a:rPr kumimoji="1" lang="en-US" altLang="zh-CN" dirty="0"/>
              <a:t>→</a:t>
            </a:r>
            <a:r>
              <a:rPr kumimoji="1" lang="zh-CN" altLang="en-US" dirty="0"/>
              <a:t> </a:t>
            </a:r>
            <a:r>
              <a:rPr kumimoji="1" lang="en-US" altLang="zh-CN" dirty="0"/>
              <a:t>5nm</a:t>
            </a:r>
            <a:r>
              <a:rPr kumimoji="1" lang="zh-CN" altLang="en-US" dirty="0"/>
              <a:t> </a:t>
            </a:r>
            <a:r>
              <a:rPr kumimoji="1" lang="en-US" altLang="zh-CN" dirty="0"/>
              <a:t>→</a:t>
            </a:r>
            <a:r>
              <a:rPr kumimoji="1" lang="zh-CN" altLang="en-US" dirty="0"/>
              <a:t> </a:t>
            </a:r>
            <a:r>
              <a:rPr kumimoji="1" lang="en-US" altLang="zh-CN" dirty="0"/>
              <a:t>3nm</a:t>
            </a:r>
            <a:r>
              <a:rPr kumimoji="1" lang="zh-CN" altLang="en-US" dirty="0"/>
              <a:t> </a:t>
            </a:r>
            <a:r>
              <a:rPr kumimoji="1" lang="en-US" altLang="zh-CN" dirty="0"/>
              <a:t>→</a:t>
            </a:r>
            <a:r>
              <a:rPr kumimoji="1" lang="zh-CN" altLang="en-US" dirty="0"/>
              <a:t> </a:t>
            </a:r>
            <a:r>
              <a:rPr kumimoji="1" lang="en-US" altLang="zh-CN" dirty="0"/>
              <a:t>2nm...</a:t>
            </a:r>
            <a:r>
              <a:rPr kumimoji="1" lang="zh-CN" altLang="en-US" dirty="0"/>
              <a:t> </a:t>
            </a:r>
            <a:r>
              <a:rPr kumimoji="1" lang="en-US" altLang="zh-CN" dirty="0"/>
              <a:t>what's</a:t>
            </a:r>
            <a:r>
              <a:rPr kumimoji="1" lang="zh-CN" altLang="en-US" dirty="0"/>
              <a:t> </a:t>
            </a:r>
            <a:r>
              <a:rPr kumimoji="1" lang="en-US" altLang="zh-CN" dirty="0"/>
              <a:t>next?</a:t>
            </a:r>
          </a:p>
          <a:p>
            <a:r>
              <a:rPr kumimoji="1" lang="en-US" altLang="zh-CN" dirty="0"/>
              <a:t>Once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stop</a:t>
            </a:r>
            <a:r>
              <a:rPr kumimoji="1" lang="zh-CN" altLang="en-US" dirty="0"/>
              <a:t> </a:t>
            </a:r>
            <a:r>
              <a:rPr kumimoji="1" lang="en-US" altLang="zh-CN" dirty="0"/>
              <a:t>getting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smaller,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go</a:t>
            </a:r>
            <a:r>
              <a:rPr kumimoji="1" lang="zh-CN" altLang="en-US" dirty="0"/>
              <a:t> </a:t>
            </a:r>
            <a:r>
              <a:rPr kumimoji="1" lang="en-US" altLang="zh-CN" dirty="0"/>
              <a:t>bigger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2A221DA-9287-3F43-84CC-BEF9FEE160E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608" y="3041485"/>
            <a:ext cx="6732240" cy="206365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294345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6C8EEA-65CC-8B4D-9D2E-BE5177231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Property-4: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Scalability</a:t>
            </a:r>
            <a:endParaRPr kumimoji="1" lang="zh-CN" altLang="en-US" dirty="0"/>
          </a:p>
        </p:txBody>
      </p:sp>
      <p:pic>
        <p:nvPicPr>
          <p:cNvPr id="4" name="Picture 17">
            <a:extLst>
              <a:ext uri="{FF2B5EF4-FFF2-40B4-BE49-F238E27FC236}">
                <a16:creationId xmlns:a16="http://schemas.microsoft.com/office/drawing/2014/main" id="{122244A0-25F0-1D4E-80DF-4222A04881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1640" y="1356947"/>
            <a:ext cx="6157216" cy="4104811"/>
          </a:xfrm>
          <a:prstGeom prst="rect">
            <a:avLst/>
          </a:prstGeom>
        </p:spPr>
      </p:pic>
      <p:cxnSp>
        <p:nvCxnSpPr>
          <p:cNvPr id="5" name="Straight Arrow Connector 11">
            <a:extLst>
              <a:ext uri="{FF2B5EF4-FFF2-40B4-BE49-F238E27FC236}">
                <a16:creationId xmlns:a16="http://schemas.microsoft.com/office/drawing/2014/main" id="{A6EE6AEE-7831-0D45-AB29-6ECF85AB6F25}"/>
              </a:ext>
            </a:extLst>
          </p:cNvPr>
          <p:cNvCxnSpPr>
            <a:cxnSpLocks/>
          </p:cNvCxnSpPr>
          <p:nvPr/>
        </p:nvCxnSpPr>
        <p:spPr>
          <a:xfrm flipV="1">
            <a:off x="2339752" y="1489348"/>
            <a:ext cx="3793805" cy="3265905"/>
          </a:xfrm>
          <a:prstGeom prst="straightConnector1">
            <a:avLst/>
          </a:prstGeom>
          <a:ln w="38100"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868ECA85-7189-704C-AD81-75567B5BD3F0}"/>
              </a:ext>
            </a:extLst>
          </p:cNvPr>
          <p:cNvSpPr txBox="1"/>
          <p:nvPr/>
        </p:nvSpPr>
        <p:spPr>
          <a:xfrm>
            <a:off x="6133557" y="1089238"/>
            <a:ext cx="27466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Ideal</a:t>
            </a:r>
            <a:r>
              <a:rPr kumimoji="1" lang="zh-CN" altLang="en-US" sz="2000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endParaRPr kumimoji="1" lang="zh-CN" altLang="en-US" sz="2000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39A3D41-D078-4349-B14E-DB079E26B412}"/>
              </a:ext>
            </a:extLst>
          </p:cNvPr>
          <p:cNvSpPr txBox="1"/>
          <p:nvPr/>
        </p:nvSpPr>
        <p:spPr>
          <a:xfrm>
            <a:off x="7236296" y="4225652"/>
            <a:ext cx="2746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</a:t>
            </a:r>
          </a:p>
          <a:p>
            <a:r>
              <a:rPr kumimoji="1" lang="en-US" altLang="zh-CN" sz="2000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endParaRPr kumimoji="1" lang="zh-CN" altLang="en-US" sz="2000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9537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17E861-9003-E44D-A228-E1B3FA6B0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Property-5: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Isolation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D856368-373A-E245-8DCB-957B5E4E45A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1345332"/>
            <a:ext cx="8686800" cy="3306997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B8522E6B-19EA-1F4B-BFE2-674422D64EBD}"/>
              </a:ext>
            </a:extLst>
          </p:cNvPr>
          <p:cNvSpPr/>
          <p:nvPr/>
        </p:nvSpPr>
        <p:spPr>
          <a:xfrm>
            <a:off x="305780" y="5180705"/>
            <a:ext cx="85324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Iorgulescu</a:t>
            </a:r>
            <a:r>
              <a:rPr lang="en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, </a:t>
            </a:r>
            <a:r>
              <a:rPr lang="en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Călin</a:t>
            </a:r>
            <a:r>
              <a:rPr lang="en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, et al. "</a:t>
            </a:r>
            <a:r>
              <a:rPr lang="en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Perfiso</a:t>
            </a:r>
            <a:r>
              <a:rPr lang="en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: Performance isolation for commercial latency-sensitive services." 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USENIX</a:t>
            </a:r>
            <a:r>
              <a:rPr lang="zh-CN" altLang="en-US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ATC'18.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0907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E8053F-F70F-A944-A0CF-4C2212F16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Property-6:</a:t>
            </a:r>
            <a:r>
              <a:rPr kumimoji="1" lang="zh-CN" altLang="en-US" dirty="0"/>
              <a:t> </a:t>
            </a:r>
            <a:r>
              <a:rPr lang="en-US" altLang="zh-CN" dirty="0"/>
              <a:t>Utilization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8268D57-1199-104F-98F0-1AEC8E0ED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150" y="1561969"/>
            <a:ext cx="7759700" cy="33147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47397031-D5EE-4D4F-86E4-A412E7B8F5E8}"/>
              </a:ext>
            </a:extLst>
          </p:cNvPr>
          <p:cNvSpPr/>
          <p:nvPr/>
        </p:nvSpPr>
        <p:spPr>
          <a:xfrm>
            <a:off x="908983" y="5116802"/>
            <a:ext cx="73260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数据来源：“数据中心成本与利用率现状分析”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中国计算机学会通讯，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2015.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298236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955707-22BC-714F-97CB-600D54FC5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Property-7:</a:t>
            </a:r>
            <a:r>
              <a:rPr kumimoji="1" lang="zh-CN" altLang="en-US" dirty="0"/>
              <a:t> </a:t>
            </a:r>
            <a:r>
              <a:rPr kumimoji="1" lang="en-US" altLang="zh-CN" dirty="0"/>
              <a:t>Energy</a:t>
            </a:r>
            <a:r>
              <a:rPr kumimoji="1" lang="zh-CN" altLang="en-US" dirty="0"/>
              <a:t> </a:t>
            </a:r>
            <a:r>
              <a:rPr kumimoji="1" lang="en-US" altLang="zh-CN" dirty="0"/>
              <a:t>Efficiency</a:t>
            </a:r>
            <a:endParaRPr kumimoji="1" lang="zh-CN" altLang="en-US" dirty="0"/>
          </a:p>
        </p:txBody>
      </p:sp>
      <p:pic>
        <p:nvPicPr>
          <p:cNvPr id="4100" name="Picture 4" descr="Hybrid Energy Harvesters: Toward Sustainable Energy Harvesting - Ryu - 2019  - Advanced Materials - Wiley Online Library">
            <a:extLst>
              <a:ext uri="{FF2B5EF4-FFF2-40B4-BE49-F238E27FC236}">
                <a16:creationId xmlns:a16="http://schemas.microsoft.com/office/drawing/2014/main" id="{D430A00B-45AE-C942-BE84-315C642E9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35798" y="1540338"/>
            <a:ext cx="4158318" cy="3968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uawei Mate 40 Pro with selfie cam in the display in a new concept">
            <a:extLst>
              <a:ext uri="{FF2B5EF4-FFF2-40B4-BE49-F238E27FC236}">
                <a16:creationId xmlns:a16="http://schemas.microsoft.com/office/drawing/2014/main" id="{0121815A-58F6-B442-B8B4-47CFB4BD13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3568" y="3341978"/>
            <a:ext cx="3384376" cy="2166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ow Green Data Center Benefits Modern Business and Environment">
            <a:extLst>
              <a:ext uri="{FF2B5EF4-FFF2-40B4-BE49-F238E27FC236}">
                <a16:creationId xmlns:a16="http://schemas.microsoft.com/office/drawing/2014/main" id="{0D552BE4-C9D1-6C40-9A07-72CDA1CFF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1540338"/>
            <a:ext cx="3474735" cy="1824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00228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10D7D4-69F8-AB43-BE9C-696D526E4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Property-8:</a:t>
            </a:r>
            <a:r>
              <a:rPr kumimoji="1" lang="zh-CN" altLang="en-US" dirty="0"/>
              <a:t> </a:t>
            </a:r>
            <a:r>
              <a:rPr lang="en-US" altLang="zh-CN" dirty="0"/>
              <a:t>Compatibility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5322FB-3924-DD4F-AAC7-92F19D7A3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Intel's</a:t>
            </a:r>
            <a:r>
              <a:rPr kumimoji="1" lang="zh-CN" altLang="en-US" dirty="0"/>
              <a:t> </a:t>
            </a:r>
            <a:r>
              <a:rPr kumimoji="1" lang="en-US" altLang="zh-CN" dirty="0"/>
              <a:t>Itanium,</a:t>
            </a:r>
            <a:r>
              <a:rPr kumimoji="1" lang="zh-CN" altLang="en-US" dirty="0"/>
              <a:t> </a:t>
            </a:r>
            <a:r>
              <a:rPr kumimoji="1" lang="en-US" altLang="zh-CN" dirty="0"/>
              <a:t>64-bit,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compatible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x86,</a:t>
            </a:r>
            <a:r>
              <a:rPr kumimoji="1" lang="zh-CN" altLang="en-US" dirty="0"/>
              <a:t> </a:t>
            </a:r>
            <a:r>
              <a:rPr kumimoji="1" lang="en-US" altLang="zh-CN" dirty="0"/>
              <a:t>died.</a:t>
            </a:r>
            <a:endParaRPr kumimoji="1" lang="zh-CN" altLang="en-US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4FF51FFA-B5F2-9E4F-9380-D339BEF87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688" y="1883168"/>
            <a:ext cx="5092501" cy="3221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F63F53F7-D705-5B4B-94A8-245870D393F0}"/>
              </a:ext>
            </a:extLst>
          </p:cNvPr>
          <p:cNvSpPr/>
          <p:nvPr/>
        </p:nvSpPr>
        <p:spPr>
          <a:xfrm>
            <a:off x="2563306" y="5124664"/>
            <a:ext cx="34932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Itanium</a:t>
            </a:r>
            <a:r>
              <a:rPr kumimoji="1"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Process,</a:t>
            </a:r>
            <a:r>
              <a:rPr kumimoji="1"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kumimoji="1"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Wikipedia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9837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65485B-52CA-9448-BCA6-8C4913EEE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Property-9:</a:t>
            </a:r>
            <a:r>
              <a:rPr kumimoji="1" lang="zh-CN" altLang="en-US" dirty="0"/>
              <a:t> </a:t>
            </a:r>
            <a:r>
              <a:rPr kumimoji="1" lang="en-US" altLang="zh-CN" dirty="0"/>
              <a:t>Usability</a:t>
            </a:r>
            <a:endParaRPr kumimoji="1" lang="zh-CN" altLang="en-US" dirty="0"/>
          </a:p>
        </p:txBody>
      </p:sp>
      <p:pic>
        <p:nvPicPr>
          <p:cNvPr id="8194" name="Picture 2" descr="Windows Mobile 6.1 - Wikipedia">
            <a:extLst>
              <a:ext uri="{FF2B5EF4-FFF2-40B4-BE49-F238E27FC236}">
                <a16:creationId xmlns:a16="http://schemas.microsoft.com/office/drawing/2014/main" id="{83D38EA0-28FE-8C4E-9F12-37630F329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1489348"/>
            <a:ext cx="2813670" cy="3751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E17CD71-68C3-7647-8C65-A43FD32FB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7539" y="1489348"/>
            <a:ext cx="2536676" cy="3754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0672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867E30-666A-3F4F-B5FA-263C4558E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Property-10: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Consistency</a:t>
            </a:r>
            <a:endParaRPr kumimoji="1" lang="zh-CN" altLang="en-US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6BAE6DA-7615-E94F-AE1D-D963F3FCB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5076" y="2101758"/>
            <a:ext cx="3834826" cy="2750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F767947-2CDF-FA4F-B50A-D25F5A1D1FF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1201316"/>
            <a:ext cx="4254837" cy="90044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525D50C3-418B-2B41-9E49-29B15C7213E9}"/>
              </a:ext>
            </a:extLst>
          </p:cNvPr>
          <p:cNvSpPr/>
          <p:nvPr/>
        </p:nvSpPr>
        <p:spPr>
          <a:xfrm>
            <a:off x="323528" y="2211817"/>
            <a:ext cx="425483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据时间视频消息，</a:t>
            </a:r>
            <a:r>
              <a:rPr lang="en-US" altLang="zh-CN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6</a:t>
            </a:r>
            <a:r>
              <a:rPr lang="zh-CN" altLang="en-US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月</a:t>
            </a:r>
            <a:r>
              <a:rPr lang="en-US" altLang="zh-CN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8</a:t>
            </a:r>
            <a:r>
              <a:rPr lang="zh-CN" altLang="en-US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日，北京南站，庞女士和丈夫乘坐</a:t>
            </a:r>
            <a:r>
              <a:rPr lang="en" altLang="zh-CN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G497</a:t>
            </a:r>
            <a:r>
              <a:rPr lang="zh-CN" altLang="en-US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列车，上车后发现票面上的座位坐了人。庞女士和在座位上的乘客交涉后，发现除了身份证和姓名不一样之外，她们的票和自己手上的票一模一样。</a:t>
            </a:r>
            <a:r>
              <a:rPr lang="zh-CN" altLang="en-US" dirty="0">
                <a:latin typeface="DengXian" panose="02010600030101010101" pitchFamily="2" charset="-122"/>
                <a:ea typeface="DengXian" panose="02010600030101010101" pitchFamily="2" charset="-122"/>
              </a:rPr>
              <a:t>两人均是在窗口购票，双方购票相差时间三分钟左右。双方在找到列车长之后，庞女士被安排到了另一个车厢。</a:t>
            </a:r>
            <a:endParaRPr lang="en-US" altLang="zh-CN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algn="just"/>
            <a:endParaRPr lang="en-US" altLang="zh-CN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algn="just"/>
            <a:r>
              <a:rPr lang="zh-CN" altLang="en-US" dirty="0">
                <a:latin typeface="DengXian" panose="02010600030101010101" pitchFamily="2" charset="-122"/>
                <a:ea typeface="DengXian" panose="02010600030101010101" pitchFamily="2" charset="-122"/>
              </a:rPr>
              <a:t>针对此事，</a:t>
            </a:r>
            <a:r>
              <a:rPr lang="en-US" altLang="zh-CN" dirty="0">
                <a:latin typeface="DengXian" panose="02010600030101010101" pitchFamily="2" charset="-122"/>
                <a:ea typeface="DengXian" panose="02010600030101010101" pitchFamily="2" charset="-122"/>
              </a:rPr>
              <a:t>12306</a:t>
            </a:r>
            <a:r>
              <a:rPr lang="zh-CN" altLang="en-US" dirty="0">
                <a:latin typeface="DengXian" panose="02010600030101010101" pitchFamily="2" charset="-122"/>
                <a:ea typeface="DengXian" panose="02010600030101010101" pitchFamily="2" charset="-122"/>
              </a:rPr>
              <a:t>客服回应称这种情况很少见，可能是由于机器故障所致。</a:t>
            </a:r>
          </a:p>
        </p:txBody>
      </p:sp>
    </p:spTree>
    <p:extLst>
      <p:ext uri="{BB962C8B-B14F-4D97-AF65-F5344CB8AC3E}">
        <p14:creationId xmlns:p14="http://schemas.microsoft.com/office/powerpoint/2010/main" val="2611629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B1E1A8-447B-A64F-97A2-85EFFB632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Property-11:</a:t>
            </a:r>
            <a:r>
              <a:rPr kumimoji="1" lang="zh-CN" altLang="en-US" dirty="0"/>
              <a:t> </a:t>
            </a:r>
            <a:r>
              <a:rPr lang="en-US" altLang="zh-CN" dirty="0"/>
              <a:t>Fault</a:t>
            </a:r>
            <a:r>
              <a:rPr lang="zh-CN" altLang="en-US" dirty="0"/>
              <a:t> </a:t>
            </a:r>
            <a:r>
              <a:rPr lang="en-US" altLang="zh-CN" dirty="0"/>
              <a:t>Tolerance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DFCFFB-AD93-E74D-B380-1D6B07D3C7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bug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Cisco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br>
              <a:rPr kumimoji="1" lang="en-US" altLang="zh-CN" dirty="0"/>
            </a:br>
            <a:r>
              <a:rPr kumimoji="1" lang="en-US" altLang="zh-CN" dirty="0"/>
              <a:t>caused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cosmic</a:t>
            </a:r>
            <a:br>
              <a:rPr kumimoji="1" lang="en-US" altLang="zh-CN" dirty="0"/>
            </a:br>
            <a:r>
              <a:rPr kumimoji="1" lang="en-US" altLang="zh-CN" dirty="0"/>
              <a:t>radiation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2A18E24-A6BB-3E4D-84C8-622C0ABCA72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7944" y="1299708"/>
            <a:ext cx="4892429" cy="441529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1980F41A-6357-1740-AF60-936AEF74CE68}"/>
              </a:ext>
            </a:extLst>
          </p:cNvPr>
          <p:cNvSpPr/>
          <p:nvPr/>
        </p:nvSpPr>
        <p:spPr>
          <a:xfrm>
            <a:off x="6514158" y="5201318"/>
            <a:ext cx="851004" cy="21602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6BCCF24-EE9E-F540-8E76-394960276E5A}"/>
              </a:ext>
            </a:extLst>
          </p:cNvPr>
          <p:cNvSpPr txBox="1"/>
          <p:nvPr/>
        </p:nvSpPr>
        <p:spPr>
          <a:xfrm>
            <a:off x="5717043" y="4316824"/>
            <a:ext cx="358622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800" dirty="0">
                <a:highlight>
                  <a:srgbClr val="FFFF00"/>
                </a:highlight>
                <a:latin typeface="Arial" panose="020B0604020202020204" pitchFamily="34" charset="0"/>
                <a:cs typeface="+mn-ea"/>
                <a:sym typeface="+mn-lt"/>
              </a:rPr>
              <a:t>Cosmic</a:t>
            </a:r>
            <a:r>
              <a:rPr kumimoji="1" lang="zh-CN" altLang="en-US" sz="2800" dirty="0">
                <a:highlight>
                  <a:srgbClr val="FFFF00"/>
                </a:highlight>
                <a:latin typeface="Arial" panose="020B0604020202020204" pitchFamily="34" charset="0"/>
                <a:cs typeface="+mn-ea"/>
                <a:sym typeface="+mn-lt"/>
              </a:rPr>
              <a:t> </a:t>
            </a:r>
            <a:r>
              <a:rPr kumimoji="1" lang="en-US" altLang="zh-CN" sz="2800" dirty="0">
                <a:highlight>
                  <a:srgbClr val="FFFF00"/>
                </a:highlight>
                <a:latin typeface="Arial" panose="020B0604020202020204" pitchFamily="34" charset="0"/>
                <a:cs typeface="+mn-ea"/>
                <a:sym typeface="+mn-lt"/>
              </a:rPr>
              <a:t>radiation</a:t>
            </a:r>
            <a:endParaRPr kumimoji="1" lang="zh-CN" altLang="en-US" sz="2800" dirty="0">
              <a:highlight>
                <a:srgbClr val="FFFF00"/>
              </a:highlight>
              <a:latin typeface="Arial" panose="020B0604020202020204" pitchFamily="34" charset="0"/>
              <a:cs typeface="+mn-ea"/>
              <a:sym typeface="+mn-lt"/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51D9A2A0-9D3B-D242-B508-10A283699236}"/>
              </a:ext>
            </a:extLst>
          </p:cNvPr>
          <p:cNvCxnSpPr>
            <a:cxnSpLocks/>
            <a:stCxn id="5" idx="0"/>
            <a:endCxn id="6" idx="2"/>
          </p:cNvCxnSpPr>
          <p:nvPr/>
        </p:nvCxnSpPr>
        <p:spPr>
          <a:xfrm flipV="1">
            <a:off x="6939660" y="4840044"/>
            <a:ext cx="570498" cy="36127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54540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线箭头连接符 23"/>
          <p:cNvCxnSpPr/>
          <p:nvPr/>
        </p:nvCxnSpPr>
        <p:spPr>
          <a:xfrm>
            <a:off x="1798849" y="3087523"/>
            <a:ext cx="1666754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/>
          <p:cNvCxnSpPr/>
          <p:nvPr/>
        </p:nvCxnSpPr>
        <p:spPr>
          <a:xfrm>
            <a:off x="1798849" y="3332411"/>
            <a:ext cx="1666754" cy="0"/>
          </a:xfrm>
          <a:prstGeom prst="straightConnector1">
            <a:avLst/>
          </a:prstGeom>
          <a:ln w="2857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标题 2">
            <a:extLst>
              <a:ext uri="{FF2B5EF4-FFF2-40B4-BE49-F238E27FC236}">
                <a16:creationId xmlns:a16="http://schemas.microsoft.com/office/drawing/2014/main" id="{8391D4F4-5B3A-7F44-9CF1-A57C02970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Property-11:</a:t>
            </a:r>
            <a:r>
              <a:rPr kumimoji="1" lang="zh-CN" altLang="en-US" dirty="0"/>
              <a:t> </a:t>
            </a:r>
            <a:r>
              <a:rPr lang="en-US" altLang="zh-CN" dirty="0"/>
              <a:t>Fault</a:t>
            </a:r>
            <a:r>
              <a:rPr lang="zh-CN" altLang="en-US" dirty="0"/>
              <a:t> </a:t>
            </a:r>
            <a:r>
              <a:rPr lang="en-US" altLang="zh-CN" dirty="0"/>
              <a:t>Tolerance</a:t>
            </a:r>
            <a:endParaRPr lang="zh-CN" altLang="en-US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052" y="2716088"/>
            <a:ext cx="943578" cy="94357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31" y="3551848"/>
            <a:ext cx="575560" cy="583077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3952887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339253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725619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111986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952887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kumimoji="1" lang="zh-CN" altLang="en-US" sz="9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339253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13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725619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13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11986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9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952887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339253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725619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111986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952887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339253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725619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111986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952887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339253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725619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111986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7" name="直线箭头连接符 56"/>
          <p:cNvCxnSpPr/>
          <p:nvPr/>
        </p:nvCxnSpPr>
        <p:spPr>
          <a:xfrm>
            <a:off x="4339253" y="2595853"/>
            <a:ext cx="0" cy="301895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/>
          <p:cNvCxnSpPr/>
          <p:nvPr/>
        </p:nvCxnSpPr>
        <p:spPr>
          <a:xfrm>
            <a:off x="5111985" y="2595853"/>
            <a:ext cx="0" cy="301895"/>
          </a:xfrm>
          <a:prstGeom prst="straightConnector1">
            <a:avLst/>
          </a:prstGeom>
          <a:ln w="4762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/>
          <p:cNvSpPr txBox="1"/>
          <p:nvPr/>
        </p:nvSpPr>
        <p:spPr>
          <a:xfrm>
            <a:off x="5602310" y="2216869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Buffer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602310" y="2996256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1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602310" y="3382622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2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602310" y="3768988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3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602310" y="4155355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4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CA46624-0788-2246-965D-28533831A389}"/>
              </a:ext>
            </a:extLst>
          </p:cNvPr>
          <p:cNvSpPr/>
          <p:nvPr/>
        </p:nvSpPr>
        <p:spPr>
          <a:xfrm>
            <a:off x="655131" y="5032765"/>
            <a:ext cx="52652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Rowhammer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Attack: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flip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bits!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5958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线箭头连接符 23"/>
          <p:cNvCxnSpPr/>
          <p:nvPr/>
        </p:nvCxnSpPr>
        <p:spPr>
          <a:xfrm>
            <a:off x="1798849" y="3087523"/>
            <a:ext cx="1666754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/>
          <p:cNvCxnSpPr/>
          <p:nvPr/>
        </p:nvCxnSpPr>
        <p:spPr>
          <a:xfrm>
            <a:off x="1798849" y="3332411"/>
            <a:ext cx="1666754" cy="0"/>
          </a:xfrm>
          <a:prstGeom prst="straightConnector1">
            <a:avLst/>
          </a:prstGeom>
          <a:ln w="2857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标题 2">
            <a:extLst>
              <a:ext uri="{FF2B5EF4-FFF2-40B4-BE49-F238E27FC236}">
                <a16:creationId xmlns:a16="http://schemas.microsoft.com/office/drawing/2014/main" id="{1E639410-8397-464F-B977-DEA078FEF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Property-11:</a:t>
            </a:r>
            <a:r>
              <a:rPr kumimoji="1" lang="zh-CN" altLang="en-US" dirty="0"/>
              <a:t> </a:t>
            </a:r>
            <a:r>
              <a:rPr lang="en-US" altLang="zh-CN" dirty="0"/>
              <a:t>Fault</a:t>
            </a:r>
            <a:r>
              <a:rPr lang="zh-CN" altLang="en-US" dirty="0"/>
              <a:t> </a:t>
            </a:r>
            <a:r>
              <a:rPr lang="en-US" altLang="zh-CN" dirty="0"/>
              <a:t>Tolerance</a:t>
            </a:r>
            <a:endParaRPr lang="zh-CN" altLang="en-US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052" y="2716088"/>
            <a:ext cx="943578" cy="94357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31" y="3551848"/>
            <a:ext cx="575560" cy="583077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3952887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339253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725619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111986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952887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kumimoji="1" lang="zh-CN" altLang="en-US" sz="9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339253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13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725619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13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11986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9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952887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339253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725619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111986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952887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339253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725619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111986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952887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339253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725619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111986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7" name="直线箭头连接符 56"/>
          <p:cNvCxnSpPr/>
          <p:nvPr/>
        </p:nvCxnSpPr>
        <p:spPr>
          <a:xfrm>
            <a:off x="4339253" y="2595853"/>
            <a:ext cx="0" cy="301895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/>
          <p:cNvCxnSpPr/>
          <p:nvPr/>
        </p:nvCxnSpPr>
        <p:spPr>
          <a:xfrm>
            <a:off x="5111985" y="2595853"/>
            <a:ext cx="0" cy="301895"/>
          </a:xfrm>
          <a:prstGeom prst="straightConnector1">
            <a:avLst/>
          </a:prstGeom>
          <a:ln w="4762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/>
          <p:cNvSpPr txBox="1"/>
          <p:nvPr/>
        </p:nvSpPr>
        <p:spPr>
          <a:xfrm>
            <a:off x="5602310" y="2216869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Buffer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602310" y="2996256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1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602310" y="3382622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2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602310" y="3768988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3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602310" y="4155355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4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F02986E-9470-9B40-8786-665F6152E21B}"/>
              </a:ext>
            </a:extLst>
          </p:cNvPr>
          <p:cNvSpPr/>
          <p:nvPr/>
        </p:nvSpPr>
        <p:spPr>
          <a:xfrm>
            <a:off x="655131" y="5032765"/>
            <a:ext cx="52652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Rowhammer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Attack: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flip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bits!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95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repeatCount="4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EFA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repeatCount="4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EFA00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repeatCount="4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EFA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repeatCount="4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EFA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线箭头连接符 23"/>
          <p:cNvCxnSpPr/>
          <p:nvPr/>
        </p:nvCxnSpPr>
        <p:spPr>
          <a:xfrm>
            <a:off x="1798849" y="3087523"/>
            <a:ext cx="1666754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/>
          <p:cNvCxnSpPr/>
          <p:nvPr/>
        </p:nvCxnSpPr>
        <p:spPr>
          <a:xfrm>
            <a:off x="1798849" y="3332411"/>
            <a:ext cx="1666754" cy="0"/>
          </a:xfrm>
          <a:prstGeom prst="straightConnector1">
            <a:avLst/>
          </a:prstGeom>
          <a:ln w="2857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标题 2">
            <a:extLst>
              <a:ext uri="{FF2B5EF4-FFF2-40B4-BE49-F238E27FC236}">
                <a16:creationId xmlns:a16="http://schemas.microsoft.com/office/drawing/2014/main" id="{EF694A8B-8AD1-D649-8F53-1F0A40776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136937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Property-11:</a:t>
            </a:r>
            <a:r>
              <a:rPr kumimoji="1" lang="zh-CN" altLang="en-US" dirty="0"/>
              <a:t> </a:t>
            </a:r>
            <a:br>
              <a:rPr kumimoji="1" lang="en-US" altLang="zh-CN" dirty="0"/>
            </a:br>
            <a:r>
              <a:rPr lang="en-US" altLang="zh-CN" dirty="0"/>
              <a:t>Fault</a:t>
            </a:r>
            <a:r>
              <a:rPr lang="zh-CN" altLang="en-US" dirty="0"/>
              <a:t> </a:t>
            </a:r>
            <a:r>
              <a:rPr lang="en-US" altLang="zh-CN" dirty="0"/>
              <a:t>Tolerance</a:t>
            </a:r>
            <a:endParaRPr lang="zh-CN" altLang="en-US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052" y="2716088"/>
            <a:ext cx="943578" cy="94357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31" y="3551848"/>
            <a:ext cx="575560" cy="583077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3952887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339253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725619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111986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952887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kumimoji="1" lang="zh-CN" altLang="en-US" sz="9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339253" y="3332411"/>
            <a:ext cx="386366" cy="386366"/>
          </a:xfrm>
          <a:prstGeom prst="rect">
            <a:avLst/>
          </a:prstGeom>
          <a:solidFill>
            <a:srgbClr val="F23C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kumimoji="1" lang="zh-CN" altLang="en-US" sz="13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725619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13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11986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9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952887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339253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725619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111986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952887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339253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725619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111986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952887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339253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725619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111986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7" name="直线箭头连接符 56"/>
          <p:cNvCxnSpPr/>
          <p:nvPr/>
        </p:nvCxnSpPr>
        <p:spPr>
          <a:xfrm>
            <a:off x="4339253" y="2595853"/>
            <a:ext cx="0" cy="301895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/>
          <p:cNvCxnSpPr/>
          <p:nvPr/>
        </p:nvCxnSpPr>
        <p:spPr>
          <a:xfrm>
            <a:off x="5111985" y="2595853"/>
            <a:ext cx="0" cy="301895"/>
          </a:xfrm>
          <a:prstGeom prst="straightConnector1">
            <a:avLst/>
          </a:prstGeom>
          <a:ln w="4762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/>
          <p:cNvSpPr txBox="1"/>
          <p:nvPr/>
        </p:nvSpPr>
        <p:spPr>
          <a:xfrm>
            <a:off x="5602310" y="2216869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Buffer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602310" y="2996256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1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602310" y="3382622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2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602310" y="3768988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3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602310" y="4155355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4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49" name="Content Placeholder 4">
            <a:extLst>
              <a:ext uri="{FF2B5EF4-FFF2-40B4-BE49-F238E27FC236}">
                <a16:creationId xmlns:a16="http://schemas.microsoft.com/office/drawing/2014/main" id="{69F31A2A-E5D8-044F-B0EC-727B8D44E9C7}"/>
              </a:ext>
            </a:extLst>
          </p:cNvPr>
          <p:cNvGraphicFramePr>
            <a:graphicFrameLocks/>
          </p:cNvGraphicFramePr>
          <p:nvPr/>
        </p:nvGraphicFramePr>
        <p:xfrm>
          <a:off x="5111986" y="134484"/>
          <a:ext cx="3899066" cy="1639155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9120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63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0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783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CPU Architecture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Errors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Access-Rate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831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Intel Haswell (2013)</a:t>
                      </a:r>
                    </a:p>
                  </a:txBody>
                  <a:tcPr marL="76200" marR="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22.9K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12.3M/sec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831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Intel Ivy</a:t>
                      </a:r>
                      <a:r>
                        <a:rPr lang="en-US" sz="1200" b="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Bridge (2012)</a:t>
                      </a:r>
                      <a:endParaRPr lang="en-US" sz="12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0" marR="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20.7K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11.7M/sec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831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Intel Sandy Bridge (2011)</a:t>
                      </a:r>
                    </a:p>
                  </a:txBody>
                  <a:tcPr marL="76200" marR="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16.1K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11.6M/sec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831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AMD</a:t>
                      </a:r>
                      <a:r>
                        <a:rPr lang="en-US" sz="1200" b="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Piledriver (2012)</a:t>
                      </a:r>
                      <a:endParaRPr lang="en-US" sz="12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0" marR="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59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6.1M/sec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0" name="矩形 49">
            <a:extLst>
              <a:ext uri="{FF2B5EF4-FFF2-40B4-BE49-F238E27FC236}">
                <a16:creationId xmlns:a16="http://schemas.microsoft.com/office/drawing/2014/main" id="{6CD35785-369C-CC49-B96C-EC3EE38D789A}"/>
              </a:ext>
            </a:extLst>
          </p:cNvPr>
          <p:cNvSpPr/>
          <p:nvPr/>
        </p:nvSpPr>
        <p:spPr>
          <a:xfrm>
            <a:off x="655131" y="5032765"/>
            <a:ext cx="52652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Rowhammer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Attack: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flip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bits!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98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10A35E-61F5-9C43-AA00-77B8AFB2B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Property-12: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Security</a:t>
            </a:r>
            <a:endParaRPr kumimoji="1" lang="zh-CN" altLang="en-US" dirty="0"/>
          </a:p>
        </p:txBody>
      </p:sp>
      <p:pic>
        <p:nvPicPr>
          <p:cNvPr id="4" name="Picture 4" descr="5122f5683910f.jpg">
            <a:extLst>
              <a:ext uri="{FF2B5EF4-FFF2-40B4-BE49-F238E27FC236}">
                <a16:creationId xmlns:a16="http://schemas.microsoft.com/office/drawing/2014/main" id="{31AF44AA-B0EF-A14A-B610-697B194A2F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5736" y="4081636"/>
            <a:ext cx="4655689" cy="1080120"/>
          </a:xfrm>
          <a:prstGeom prst="rect">
            <a:avLst/>
          </a:prstGeom>
        </p:spPr>
      </p:pic>
      <p:pic>
        <p:nvPicPr>
          <p:cNvPr id="5" name="Picture 2" descr="Recovering FDE encryption keys, with FROST">
            <a:extLst>
              <a:ext uri="{FF2B5EF4-FFF2-40B4-BE49-F238E27FC236}">
                <a16:creationId xmlns:a16="http://schemas.microsoft.com/office/drawing/2014/main" id="{656994AA-4344-DD40-B329-F5BBEE916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1903160"/>
            <a:ext cx="1580468" cy="2106468"/>
          </a:xfrm>
          <a:prstGeom prst="rect">
            <a:avLst/>
          </a:prstGeom>
          <a:noFill/>
          <a:ln w="28575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A Galaxy Nexus in the freezer, preparing to give up its encryption keys">
            <a:extLst>
              <a:ext uri="{FF2B5EF4-FFF2-40B4-BE49-F238E27FC236}">
                <a16:creationId xmlns:a16="http://schemas.microsoft.com/office/drawing/2014/main" id="{F7E1BA4D-5D1A-FA4F-8F8B-E366E6C81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736" y="1903160"/>
            <a:ext cx="2808624" cy="2106468"/>
          </a:xfrm>
          <a:prstGeom prst="rect">
            <a:avLst/>
          </a:prstGeom>
          <a:noFill/>
          <a:ln w="28575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60DC6460-F9D3-2346-A6EE-EFE967EE3782}"/>
              </a:ext>
            </a:extLst>
          </p:cNvPr>
          <p:cNvSpPr/>
          <p:nvPr/>
        </p:nvSpPr>
        <p:spPr>
          <a:xfrm>
            <a:off x="486592" y="1327096"/>
            <a:ext cx="8477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Cold-boot</a:t>
            </a:r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attack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physically attack that can scan memory to get any plaintext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53C3E4B-FF77-9C4C-A909-56574C247937}"/>
              </a:ext>
            </a:extLst>
          </p:cNvPr>
          <p:cNvSpPr/>
          <p:nvPr/>
        </p:nvSpPr>
        <p:spPr>
          <a:xfrm>
            <a:off x="144016" y="5316805"/>
            <a:ext cx="88204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Müller, </a:t>
            </a:r>
            <a:r>
              <a:rPr lang="en-US" altLang="zh-CN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Tilo</a:t>
            </a: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 Michael </a:t>
            </a:r>
            <a:r>
              <a:rPr lang="en-US" altLang="zh-CN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Spreitzenbarth</a:t>
            </a: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"Frost." </a:t>
            </a:r>
            <a:r>
              <a:rPr lang="en-US" altLang="zh-CN" sz="1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Applied Cryptography and Network Security</a:t>
            </a: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Springer Berlin Heidelberg, 2013.</a:t>
            </a:r>
            <a:endParaRPr lang="zh-CN" alt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736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6CC279-3094-B54B-AD41-5BDD5B5C3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Property-12: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Security</a:t>
            </a:r>
            <a:endParaRPr kumimoji="1" lang="zh-CN" altLang="en-US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10B36650-81E6-1E43-9DF6-3D08B7C8AFD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1689983"/>
            <a:ext cx="1642441" cy="2463661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9E47B01D-6354-104A-9AB9-9C8199B5AD98}"/>
              </a:ext>
            </a:extLst>
          </p:cNvPr>
          <p:cNvSpPr/>
          <p:nvPr/>
        </p:nvSpPr>
        <p:spPr>
          <a:xfrm>
            <a:off x="0" y="5244796"/>
            <a:ext cx="88924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 err="1">
                <a:solidFill>
                  <a:srgbClr val="000000"/>
                </a:solidFill>
                <a:latin typeface="等线" panose="02010600030101010101" pitchFamily="2" charset="-122"/>
              </a:rPr>
              <a:t>Cai</a:t>
            </a:r>
            <a:r>
              <a:rPr lang="en-US" altLang="zh-CN" sz="1200" dirty="0">
                <a:solidFill>
                  <a:srgbClr val="000000"/>
                </a:solidFill>
                <a:latin typeface="等线" panose="02010600030101010101" pitchFamily="2" charset="-122"/>
              </a:rPr>
              <a:t>, Liang, and </a:t>
            </a:r>
            <a:r>
              <a:rPr lang="en-US" altLang="zh-CN" sz="1200" dirty="0" err="1">
                <a:solidFill>
                  <a:srgbClr val="000000"/>
                </a:solidFill>
                <a:latin typeface="等线" panose="02010600030101010101" pitchFamily="2" charset="-122"/>
              </a:rPr>
              <a:t>Hao</a:t>
            </a:r>
            <a:r>
              <a:rPr lang="en-US" altLang="zh-CN" sz="1200" dirty="0">
                <a:solidFill>
                  <a:srgbClr val="000000"/>
                </a:solidFill>
                <a:latin typeface="等线" panose="02010600030101010101" pitchFamily="2" charset="-122"/>
              </a:rPr>
              <a:t> Chen. "</a:t>
            </a:r>
            <a:r>
              <a:rPr lang="en-US" altLang="zh-CN" sz="1200" dirty="0" err="1">
                <a:solidFill>
                  <a:srgbClr val="000000"/>
                </a:solidFill>
                <a:latin typeface="等线" panose="02010600030101010101" pitchFamily="2" charset="-122"/>
              </a:rPr>
              <a:t>TouchLogger</a:t>
            </a:r>
            <a:r>
              <a:rPr lang="en-US" altLang="zh-CN" sz="1200" dirty="0">
                <a:solidFill>
                  <a:srgbClr val="000000"/>
                </a:solidFill>
                <a:latin typeface="等线" panose="02010600030101010101" pitchFamily="2" charset="-122"/>
              </a:rPr>
              <a:t>: Inferring Keystrokes on Touch Screen from Smartphone motion." </a:t>
            </a:r>
            <a:r>
              <a:rPr lang="en-US" altLang="zh-CN" sz="1200" i="1" dirty="0" err="1">
                <a:solidFill>
                  <a:srgbClr val="000000"/>
                </a:solidFill>
                <a:latin typeface="等线" panose="02010600030101010101" pitchFamily="2" charset="-122"/>
              </a:rPr>
              <a:t>HotSec</a:t>
            </a:r>
            <a:r>
              <a:rPr lang="en-US" altLang="zh-CN" sz="1200" dirty="0">
                <a:solidFill>
                  <a:srgbClr val="000000"/>
                </a:solidFill>
                <a:latin typeface="等线" panose="02010600030101010101" pitchFamily="2" charset="-122"/>
              </a:rPr>
              <a:t>. 2011.</a:t>
            </a:r>
            <a:endParaRPr lang="zh-CN" altLang="en-US" sz="1200" dirty="0">
              <a:solidFill>
                <a:srgbClr val="000000"/>
              </a:solidFill>
              <a:latin typeface="等线" panose="02010600030101010101" pitchFamily="2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33ABD4F-F637-0640-88CF-3DEE364BE7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78873" y="1689983"/>
            <a:ext cx="6053567" cy="2463661"/>
          </a:xfrm>
          <a:prstGeom prst="rect">
            <a:avLst/>
          </a:prstGeom>
          <a:solidFill>
            <a:srgbClr val="7030A0"/>
          </a:solidFill>
          <a:ln w="19050">
            <a:solidFill>
              <a:srgbClr val="7030A0"/>
            </a:solidFill>
          </a:ln>
        </p:spPr>
      </p:pic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A2110B39-33E5-B249-A1D3-0778B7883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621353"/>
            <a:ext cx="8229600" cy="900442"/>
          </a:xfrm>
        </p:spPr>
        <p:txBody>
          <a:bodyPr>
            <a:normAutofit/>
          </a:bodyPr>
          <a:lstStyle/>
          <a:p>
            <a:r>
              <a:rPr lang="en-US" altLang="zh-CN" sz="2000" b="1" dirty="0"/>
              <a:t>Side-Channel: infer PIN code through motion-detector</a:t>
            </a:r>
          </a:p>
        </p:txBody>
      </p:sp>
    </p:spTree>
    <p:extLst>
      <p:ext uri="{BB962C8B-B14F-4D97-AF65-F5344CB8AC3E}">
        <p14:creationId xmlns:p14="http://schemas.microsoft.com/office/powerpoint/2010/main" val="5352899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EB2B5A-5128-164E-8AAD-BC64E9F23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Property-13: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Privacy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4B4282E-0E08-D741-AE22-5E11912731C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824" y="1128854"/>
            <a:ext cx="7740352" cy="443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3748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A0C651-4FCC-CC40-84B0-7EE16D7B6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Property-14:</a:t>
            </a:r>
            <a:r>
              <a:rPr kumimoji="1" lang="zh-CN" altLang="en-US" dirty="0"/>
              <a:t> </a:t>
            </a:r>
            <a:r>
              <a:rPr kumimoji="1" lang="en-US" altLang="zh-CN" dirty="0"/>
              <a:t>Trust</a:t>
            </a:r>
            <a:endParaRPr kumimoji="1" lang="zh-CN" altLang="en-US" dirty="0"/>
          </a:p>
        </p:txBody>
      </p:sp>
      <p:pic>
        <p:nvPicPr>
          <p:cNvPr id="6146" name="Picture 2" descr="buildings exploding - Google Search | Fight club, Where is my mind, Movies">
            <a:extLst>
              <a:ext uri="{FF2B5EF4-FFF2-40B4-BE49-F238E27FC236}">
                <a16:creationId xmlns:a16="http://schemas.microsoft.com/office/drawing/2014/main" id="{9B0C036C-7308-E44A-983A-C0DB1E50D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7928" y="1345332"/>
            <a:ext cx="5868144" cy="3667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A19AF0D5-0711-5E40-B5FA-65AC1CB3CCCB}"/>
              </a:ext>
            </a:extLst>
          </p:cNvPr>
          <p:cNvSpPr txBox="1"/>
          <p:nvPr/>
        </p:nvSpPr>
        <p:spPr>
          <a:xfrm>
            <a:off x="2051720" y="5161756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Fighting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Club,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1999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6370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F3F0C5-713F-504B-B18C-4276DCF3F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Conflict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these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Properties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C59240-6CAD-CD49-8538-2FEA50175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User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</a:p>
          <a:p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Security</a:t>
            </a:r>
          </a:p>
          <a:p>
            <a:r>
              <a:rPr kumimoji="1" lang="en-US" altLang="zh-CN" dirty="0"/>
              <a:t>Replication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Consistency</a:t>
            </a:r>
          </a:p>
          <a:p>
            <a:r>
              <a:rPr kumimoji="1" lang="en-US" altLang="zh-CN" dirty="0"/>
              <a:t>...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these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complexity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7515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System Complexity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162711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Problem Types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u="sng" dirty="0"/>
              <a:t>Emergent properties</a:t>
            </a:r>
            <a:r>
              <a:rPr lang="en-US" altLang="zh-CN" sz="2400" dirty="0"/>
              <a:t> (</a:t>
            </a:r>
            <a:r>
              <a:rPr lang="en-US" altLang="zh-CN" sz="2400" dirty="0">
                <a:solidFill>
                  <a:srgbClr val="0096FF"/>
                </a:solidFill>
              </a:rPr>
              <a:t>surprise!</a:t>
            </a:r>
            <a:r>
              <a:rPr lang="en-US" altLang="zh-CN" sz="2400" dirty="0"/>
              <a:t>)</a:t>
            </a:r>
          </a:p>
          <a:p>
            <a:pPr lvl="1"/>
            <a:r>
              <a:rPr lang="en-US" altLang="zh-CN" sz="2000" dirty="0"/>
              <a:t>The properties that are not considered at design time</a:t>
            </a:r>
          </a:p>
          <a:p>
            <a:r>
              <a:rPr lang="en-US" altLang="zh-CN" sz="2400" u="sng" dirty="0"/>
              <a:t>Propagation of effects</a:t>
            </a:r>
            <a:r>
              <a:rPr lang="zh-CN" altLang="en-US" sz="2400" dirty="0"/>
              <a:t> </a:t>
            </a:r>
            <a:r>
              <a:rPr lang="en-US" altLang="zh-CN" sz="2400" dirty="0"/>
              <a:t>(</a:t>
            </a:r>
            <a:r>
              <a:rPr lang="en-US" altLang="zh-CN" sz="2400" dirty="0">
                <a:solidFill>
                  <a:srgbClr val="0096FF"/>
                </a:solidFill>
              </a:rPr>
              <a:t>butterfly</a:t>
            </a:r>
            <a:r>
              <a:rPr lang="zh-CN" altLang="en-US" sz="2400" dirty="0">
                <a:solidFill>
                  <a:srgbClr val="0096FF"/>
                </a:solidFill>
              </a:rPr>
              <a:t> </a:t>
            </a:r>
            <a:r>
              <a:rPr lang="en-US" altLang="zh-CN" sz="2400" dirty="0">
                <a:solidFill>
                  <a:srgbClr val="0096FF"/>
                </a:solidFill>
              </a:rPr>
              <a:t>effort</a:t>
            </a:r>
            <a:r>
              <a:rPr lang="en-US" altLang="zh-CN" sz="2400" dirty="0"/>
              <a:t>)</a:t>
            </a:r>
          </a:p>
          <a:p>
            <a:pPr lvl="1"/>
            <a:r>
              <a:rPr lang="en-US" altLang="zh-CN" sz="2000" dirty="0"/>
              <a:t>Small change -&gt; big effect</a:t>
            </a:r>
          </a:p>
          <a:p>
            <a:r>
              <a:rPr lang="en-US" altLang="zh-CN" sz="2400" u="sng" dirty="0"/>
              <a:t>Incommensurate scaling</a:t>
            </a:r>
          </a:p>
          <a:p>
            <a:pPr lvl="1"/>
            <a:r>
              <a:rPr lang="en-US" altLang="zh-CN" sz="2000" dirty="0"/>
              <a:t>Design for small model may not scale</a:t>
            </a:r>
          </a:p>
          <a:p>
            <a:r>
              <a:rPr lang="en-US" altLang="zh-CN" sz="2400" u="sng" dirty="0"/>
              <a:t>Trade-offs</a:t>
            </a:r>
          </a:p>
          <a:p>
            <a:pPr lvl="1"/>
            <a:r>
              <a:rPr lang="en-US" altLang="zh-CN" sz="2000" dirty="0"/>
              <a:t>Waterbed effect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890162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Emergent Properties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Features</a:t>
            </a:r>
          </a:p>
          <a:p>
            <a:pPr lvl="1"/>
            <a:r>
              <a:rPr lang="en-US" altLang="zh-CN" dirty="0"/>
              <a:t>No evident in the individual components of a system</a:t>
            </a:r>
          </a:p>
          <a:p>
            <a:pPr lvl="1"/>
            <a:r>
              <a:rPr lang="en-US" altLang="zh-CN" dirty="0"/>
              <a:t>But show up when combining those components </a:t>
            </a:r>
          </a:p>
          <a:p>
            <a:pPr lvl="1"/>
            <a:r>
              <a:rPr lang="en-US" altLang="zh-CN" dirty="0"/>
              <a:t>Might also be called surprises</a:t>
            </a:r>
          </a:p>
          <a:p>
            <a:pPr lvl="1"/>
            <a:r>
              <a:rPr lang="en-US" altLang="zh-CN" dirty="0"/>
              <a:t>An unalterable fact of life: some things turn up </a:t>
            </a:r>
            <a:r>
              <a:rPr lang="en-US" altLang="zh-CN" dirty="0">
                <a:solidFill>
                  <a:srgbClr val="0096FF"/>
                </a:solidFill>
              </a:rPr>
              <a:t>only when a system is built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116966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Emergent Properties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057301"/>
            <a:ext cx="8003232" cy="4560507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dirty="0"/>
              <a:t>The Millennium Bridge </a:t>
            </a:r>
          </a:p>
          <a:p>
            <a:pPr lvl="1"/>
            <a:r>
              <a:rPr lang="en-US" altLang="zh-CN" dirty="0"/>
              <a:t>For pedestrians over the River Thames in London </a:t>
            </a:r>
          </a:p>
          <a:p>
            <a:pPr lvl="1"/>
            <a:r>
              <a:rPr lang="en-US" altLang="zh-CN" dirty="0"/>
              <a:t>Pedestrians synchronize their footsteps when the bridge sways, causing it to sway even more</a:t>
            </a:r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r>
              <a:rPr lang="en-US" altLang="zh-CN" dirty="0"/>
              <a:t>It had to be closed after only a few days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47</a:t>
            </a:fld>
            <a:endParaRPr lang="zh-CN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787" y="2646413"/>
            <a:ext cx="3840113" cy="213130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42142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Emergent Property Example: Ethernet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676127"/>
          </a:xfrm>
        </p:spPr>
        <p:txBody>
          <a:bodyPr>
            <a:normAutofit lnSpcReduction="10000"/>
          </a:bodyPr>
          <a:lstStyle/>
          <a:p>
            <a:r>
              <a:rPr lang="en-US" altLang="zh-CN" dirty="0"/>
              <a:t>All computers share single cable</a:t>
            </a:r>
          </a:p>
          <a:p>
            <a:r>
              <a:rPr lang="en-US" altLang="zh-CN" dirty="0"/>
              <a:t>Goal is reliable delivery</a:t>
            </a:r>
          </a:p>
          <a:p>
            <a:r>
              <a:rPr lang="en-US" altLang="zh-CN" dirty="0"/>
              <a:t>Listen while sending to detect collisions</a:t>
            </a:r>
          </a:p>
          <a:p>
            <a:pPr lvl="1"/>
            <a:r>
              <a:rPr lang="en-US" altLang="zh-CN" dirty="0"/>
              <a:t>If two nodes sends data at the same time, then both cancel and wait for a random time</a:t>
            </a:r>
            <a:endParaRPr lang="zh-CN" altLang="en-US" dirty="0"/>
          </a:p>
        </p:txBody>
      </p:sp>
      <p:cxnSp>
        <p:nvCxnSpPr>
          <p:cNvPr id="5" name="直接连接符 4"/>
          <p:cNvCxnSpPr/>
          <p:nvPr/>
        </p:nvCxnSpPr>
        <p:spPr>
          <a:xfrm>
            <a:off x="755576" y="4441676"/>
            <a:ext cx="75608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259632" y="4441676"/>
            <a:ext cx="0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971600" y="4801716"/>
            <a:ext cx="576064" cy="5760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7812360" y="4441676"/>
            <a:ext cx="0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7524328" y="4801716"/>
            <a:ext cx="576064" cy="5760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B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845043" y="476856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3200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Max length: 1km</a:t>
            </a:r>
            <a:endParaRPr lang="zh-CN" altLang="en-US" sz="3200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24223" y="4034543"/>
            <a:ext cx="1176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00011011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251950" y="4034543"/>
            <a:ext cx="1048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1101100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Arial" panose="020B0604020202020204" pitchFamily="34" charset="0"/>
                <a:ea typeface="等线" panose="02010600030101010101" pitchFamily="2" charset="-122"/>
              </a:rPr>
              <a:t>48</a:t>
            </a:fld>
            <a:endParaRPr lang="zh-CN" altLang="en-US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551417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Does Collision Detection Work?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785491"/>
            <a:ext cx="8579296" cy="2808313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What if A finishes sending before data from B arrives?</a:t>
            </a:r>
          </a:p>
          <a:p>
            <a:pPr lvl="1"/>
            <a:r>
              <a:rPr lang="en-US" altLang="zh-CN" sz="1800" dirty="0"/>
              <a:t>1km at 60% speed of light = 5 </a:t>
            </a:r>
            <a:r>
              <a:rPr lang="en-US" altLang="zh-CN" sz="1800" dirty="0" err="1"/>
              <a:t>ms</a:t>
            </a:r>
            <a:r>
              <a:rPr lang="en-US" altLang="zh-CN" sz="1800" dirty="0"/>
              <a:t> (microseconds)</a:t>
            </a:r>
          </a:p>
          <a:p>
            <a:pPr lvl="1"/>
            <a:r>
              <a:rPr lang="en-US" altLang="zh-CN" sz="1800" dirty="0"/>
              <a:t>Original Ethernet Spec: 3 Mbit/sec</a:t>
            </a:r>
          </a:p>
          <a:p>
            <a:pPr lvl="2"/>
            <a:r>
              <a:rPr lang="en-US" altLang="zh-CN" sz="1600" dirty="0"/>
              <a:t>A can send 15 bits before bit 1 arrives at B</a:t>
            </a:r>
          </a:p>
          <a:p>
            <a:pPr lvl="2"/>
            <a:r>
              <a:rPr lang="en-US" altLang="zh-CN" sz="1600" dirty="0"/>
              <a:t>A must keep sending for 2*5 </a:t>
            </a:r>
            <a:r>
              <a:rPr lang="en-US" altLang="zh-CN" sz="1600" dirty="0" err="1"/>
              <a:t>ms</a:t>
            </a:r>
            <a:r>
              <a:rPr lang="zh-CN" altLang="en-US" sz="1600" dirty="0"/>
              <a:t> </a:t>
            </a:r>
            <a:r>
              <a:rPr lang="en-US" altLang="zh-CN" sz="1600" dirty="0"/>
              <a:t>(to detect collision when first bit from B arrives)</a:t>
            </a:r>
          </a:p>
          <a:p>
            <a:pPr lvl="1"/>
            <a:r>
              <a:rPr lang="en-US" altLang="zh-CN" sz="1800" dirty="0"/>
              <a:t>Minimum packet size is 5*2*3 = 30 bits</a:t>
            </a:r>
          </a:p>
          <a:p>
            <a:pPr lvl="1"/>
            <a:r>
              <a:rPr lang="en-US" altLang="zh-CN" sz="1800" dirty="0"/>
              <a:t>The default header is 5 bytes (40 bits), so </a:t>
            </a:r>
            <a:r>
              <a:rPr lang="en-US" altLang="zh-CN" sz="1800" dirty="0">
                <a:solidFill>
                  <a:srgbClr val="0096FF"/>
                </a:solidFill>
              </a:rPr>
              <a:t>no problem for now</a:t>
            </a:r>
            <a:endParaRPr lang="zh-CN" altLang="en-US" sz="1800" dirty="0">
              <a:solidFill>
                <a:srgbClr val="0096FF"/>
              </a:solidFill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55576" y="1561356"/>
            <a:ext cx="75608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259632" y="1561356"/>
            <a:ext cx="0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971600" y="1921396"/>
            <a:ext cx="576064" cy="5760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812360" y="1561356"/>
            <a:ext cx="0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524328" y="1921396"/>
            <a:ext cx="576064" cy="5760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B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45043" y="188824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3200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Max length: 1km</a:t>
            </a:r>
            <a:endParaRPr lang="zh-CN" altLang="en-US" sz="3200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24223" y="1154223"/>
            <a:ext cx="1176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00011011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251950" y="1154223"/>
            <a:ext cx="1048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1101100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2" name="幻灯片编号占位符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056230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3 Mbit/s -&gt; 10 Mbit/s, What will Happen?</a:t>
            </a:r>
            <a:endParaRPr lang="zh-CN" altLang="en-US" sz="2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First Ethernet standard: 10 Mbit/s, 2.5 km wire</a:t>
            </a:r>
          </a:p>
          <a:p>
            <a:pPr lvl="1"/>
            <a:r>
              <a:rPr lang="en-US" altLang="zh-CN" dirty="0"/>
              <a:t>Must send for 2*12.5 µseconds = 250 bits @ 10 Mb/s</a:t>
            </a:r>
          </a:p>
          <a:p>
            <a:pPr lvl="1"/>
            <a:r>
              <a:rPr lang="en-US" altLang="zh-CN" dirty="0"/>
              <a:t>Header was 14 bytes</a:t>
            </a:r>
          </a:p>
          <a:p>
            <a:pPr lvl="1"/>
            <a:r>
              <a:rPr lang="en-US" altLang="zh-CN" dirty="0"/>
              <a:t>Needed to pad packets to </a:t>
            </a:r>
            <a:r>
              <a:rPr lang="en-US" altLang="zh-CN" dirty="0">
                <a:solidFill>
                  <a:srgbClr val="0096FF"/>
                </a:solidFill>
              </a:rPr>
              <a:t>at least 250 bits </a:t>
            </a:r>
            <a:r>
              <a:rPr lang="en-US" altLang="zh-CN" dirty="0"/>
              <a:t>(~32 bytes)</a:t>
            </a:r>
          </a:p>
          <a:p>
            <a:r>
              <a:rPr lang="en-US" altLang="zh-CN" dirty="0"/>
              <a:t>Emergent property: </a:t>
            </a:r>
            <a:r>
              <a:rPr lang="en-US" altLang="zh-CN" dirty="0">
                <a:solidFill>
                  <a:srgbClr val="0096FF"/>
                </a:solidFill>
              </a:rPr>
              <a:t>Minimum packet size</a:t>
            </a:r>
            <a:r>
              <a:rPr lang="en-US" altLang="zh-CN" dirty="0"/>
              <a:t>!</a:t>
            </a:r>
          </a:p>
          <a:p>
            <a:pPr lvl="1"/>
            <a:r>
              <a:rPr lang="en-US" altLang="zh-CN" dirty="0"/>
              <a:t>The 250-bit minimum packet size is a surprise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066857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 Propagation of Effects </a:t>
            </a:r>
            <a:r>
              <a:rPr lang="en-US" altLang="zh-CN" baseline="30000" dirty="0"/>
              <a:t>[Cole'69]</a:t>
            </a:r>
            <a:endParaRPr lang="zh-CN" altLang="en-US" baseline="30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/>
              <a:t>WHO: tried control malaria in North Borneo </a:t>
            </a:r>
          </a:p>
          <a:p>
            <a:pPr lvl="1"/>
            <a:r>
              <a:rPr lang="en-US" altLang="zh-CN" sz="1800" dirty="0"/>
              <a:t>Sprayed villages with DDT</a:t>
            </a:r>
          </a:p>
          <a:p>
            <a:pPr lvl="1"/>
            <a:r>
              <a:rPr lang="en-US" altLang="zh-CN" sz="1800" dirty="0"/>
              <a:t>Wiped out mosquitoes, but ….</a:t>
            </a:r>
          </a:p>
          <a:p>
            <a:pPr lvl="1"/>
            <a:r>
              <a:rPr lang="en-US" altLang="zh-CN" sz="1800" dirty="0"/>
              <a:t>Roaches collected DDT in tissue</a:t>
            </a:r>
          </a:p>
          <a:p>
            <a:pPr lvl="1"/>
            <a:r>
              <a:rPr lang="en-US" altLang="zh-CN" sz="1800" dirty="0"/>
              <a:t>Lizards ate roaches and became slower</a:t>
            </a:r>
          </a:p>
          <a:p>
            <a:pPr lvl="1"/>
            <a:r>
              <a:rPr lang="en-US" altLang="zh-CN" sz="1800" dirty="0"/>
              <a:t>Easy target for cats</a:t>
            </a:r>
          </a:p>
          <a:p>
            <a:pPr lvl="1"/>
            <a:r>
              <a:rPr lang="en-US" altLang="zh-CN" sz="1800" dirty="0"/>
              <a:t>Cats didn't deal with DDT well and died</a:t>
            </a:r>
          </a:p>
          <a:p>
            <a:pPr lvl="1"/>
            <a:r>
              <a:rPr lang="en-US" altLang="zh-CN" sz="1800" dirty="0"/>
              <a:t>Forest rats moved into villages</a:t>
            </a:r>
          </a:p>
          <a:p>
            <a:pPr lvl="1"/>
            <a:r>
              <a:rPr lang="en-US" altLang="zh-CN" sz="1800" dirty="0"/>
              <a:t>Rats carried the bacillus for the plague</a:t>
            </a:r>
          </a:p>
          <a:p>
            <a:r>
              <a:rPr lang="en-US" altLang="zh-CN" sz="2000" dirty="0"/>
              <a:t>WHO just replaced </a:t>
            </a:r>
            <a:r>
              <a:rPr lang="en-US" altLang="zh-CN" sz="2000" dirty="0">
                <a:solidFill>
                  <a:srgbClr val="0096FF"/>
                </a:solidFill>
              </a:rPr>
              <a:t>malaria </a:t>
            </a:r>
            <a:r>
              <a:rPr lang="en-US" altLang="zh-CN" sz="2000" dirty="0"/>
              <a:t>with the </a:t>
            </a:r>
            <a:r>
              <a:rPr lang="en-US" altLang="zh-CN" sz="2000" dirty="0">
                <a:solidFill>
                  <a:srgbClr val="0096FF"/>
                </a:solidFill>
              </a:rPr>
              <a:t>plague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51</a:t>
            </a:fld>
            <a:endParaRPr lang="zh-CN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0325" y="913284"/>
            <a:ext cx="1013787" cy="71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6258" y="277214"/>
            <a:ext cx="957563" cy="579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20155" y="2612116"/>
            <a:ext cx="958085" cy="996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3051" y="1722718"/>
            <a:ext cx="792286" cy="829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6591" l="13534" r="96241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0325" y="3351481"/>
            <a:ext cx="1266825" cy="139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0043" y="4938676"/>
            <a:ext cx="1476375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22405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Example: No Small Changes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507775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Phone network features</a:t>
            </a:r>
          </a:p>
          <a:p>
            <a:pPr lvl="1"/>
            <a:r>
              <a:rPr lang="en-US" altLang="zh-CN" sz="1800" dirty="0">
                <a:solidFill>
                  <a:srgbClr val="0096FF"/>
                </a:solidFill>
              </a:rPr>
              <a:t>CF</a:t>
            </a:r>
            <a:r>
              <a:rPr lang="en-US" altLang="zh-CN" sz="1800" dirty="0"/>
              <a:t>: Call Forwarding</a:t>
            </a:r>
          </a:p>
          <a:p>
            <a:pPr lvl="1"/>
            <a:r>
              <a:rPr lang="en-US" altLang="zh-CN" sz="1800" dirty="0">
                <a:solidFill>
                  <a:srgbClr val="0096FF"/>
                </a:solidFill>
              </a:rPr>
              <a:t>CNDB</a:t>
            </a:r>
            <a:r>
              <a:rPr lang="en-US" altLang="zh-CN" sz="1800" dirty="0"/>
              <a:t>: Call Number Delivery Blocking</a:t>
            </a:r>
          </a:p>
          <a:p>
            <a:pPr lvl="2"/>
            <a:r>
              <a:rPr lang="en-US" altLang="zh-CN" sz="1600" dirty="0"/>
              <a:t>The</a:t>
            </a:r>
            <a:r>
              <a:rPr lang="zh-CN" altLang="en-US" sz="1600" dirty="0"/>
              <a:t> </a:t>
            </a:r>
            <a:r>
              <a:rPr lang="en-US" altLang="zh-CN" sz="1600" dirty="0"/>
              <a:t>caller's</a:t>
            </a:r>
            <a:r>
              <a:rPr lang="zh-CN" altLang="en-US" sz="1600" dirty="0"/>
              <a:t> </a:t>
            </a:r>
            <a:r>
              <a:rPr lang="en-US" altLang="zh-CN" sz="1600" dirty="0"/>
              <a:t>number</a:t>
            </a:r>
            <a:r>
              <a:rPr lang="zh-CN" altLang="en-US" sz="1600" dirty="0"/>
              <a:t> </a:t>
            </a:r>
            <a:r>
              <a:rPr lang="en-US" altLang="zh-CN" sz="1600" dirty="0"/>
              <a:t>should</a:t>
            </a:r>
            <a:r>
              <a:rPr lang="zh-CN" altLang="en-US" sz="1600" dirty="0"/>
              <a:t> </a:t>
            </a:r>
            <a:r>
              <a:rPr lang="en-US" altLang="zh-CN" sz="1600" dirty="0"/>
              <a:t>be</a:t>
            </a:r>
            <a:r>
              <a:rPr lang="zh-CN" altLang="en-US" sz="1600" dirty="0"/>
              <a:t> </a:t>
            </a:r>
            <a:r>
              <a:rPr lang="en-US" altLang="zh-CN" sz="1600" dirty="0"/>
              <a:t>hidden</a:t>
            </a:r>
          </a:p>
          <a:p>
            <a:pPr lvl="1"/>
            <a:r>
              <a:rPr lang="en-US" altLang="zh-CN" sz="1800" dirty="0">
                <a:solidFill>
                  <a:srgbClr val="0096FF"/>
                </a:solidFill>
              </a:rPr>
              <a:t>ACB</a:t>
            </a:r>
            <a:r>
              <a:rPr lang="en-US" altLang="zh-CN" sz="1800" dirty="0"/>
              <a:t>: Automatic Call Back</a:t>
            </a:r>
          </a:p>
          <a:p>
            <a:pPr lvl="1"/>
            <a:r>
              <a:rPr lang="en-US" altLang="zh-CN" sz="1800" dirty="0">
                <a:solidFill>
                  <a:srgbClr val="0096FF"/>
                </a:solidFill>
              </a:rPr>
              <a:t>IB</a:t>
            </a:r>
            <a:r>
              <a:rPr lang="en-US" altLang="zh-CN" sz="1800" dirty="0"/>
              <a:t>: Itemized Billing</a:t>
            </a:r>
          </a:p>
          <a:p>
            <a:pPr marL="457200" lvl="1" indent="0">
              <a:buNone/>
            </a:pPr>
            <a:endParaRPr lang="en-US" altLang="zh-CN" sz="1800" dirty="0"/>
          </a:p>
          <a:p>
            <a:endParaRPr lang="zh-CN" altLang="en-US" sz="2400" dirty="0"/>
          </a:p>
        </p:txBody>
      </p:sp>
      <p:sp>
        <p:nvSpPr>
          <p:cNvPr id="4" name="椭圆 3"/>
          <p:cNvSpPr/>
          <p:nvPr/>
        </p:nvSpPr>
        <p:spPr>
          <a:xfrm>
            <a:off x="6084168" y="1934386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7740352" y="1934386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</a:rPr>
              <a:t>C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cxnSp>
        <p:nvCxnSpPr>
          <p:cNvPr id="8" name="直接箭头连接符 7"/>
          <p:cNvCxnSpPr>
            <a:stCxn id="4" idx="6"/>
            <a:endCxn id="5" idx="2"/>
          </p:cNvCxnSpPr>
          <p:nvPr/>
        </p:nvCxnSpPr>
        <p:spPr>
          <a:xfrm>
            <a:off x="6660232" y="2222418"/>
            <a:ext cx="1080120" cy="0"/>
          </a:xfrm>
          <a:prstGeom prst="straightConnector1">
            <a:avLst/>
          </a:prstGeom>
          <a:ln w="285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曲线连接符 9"/>
          <p:cNvCxnSpPr>
            <a:stCxn id="5" idx="4"/>
            <a:endCxn id="4" idx="4"/>
          </p:cNvCxnSpPr>
          <p:nvPr/>
        </p:nvCxnSpPr>
        <p:spPr>
          <a:xfrm rot="5400000">
            <a:off x="7200292" y="1682358"/>
            <a:ext cx="12700" cy="1656184"/>
          </a:xfrm>
          <a:prstGeom prst="curvedConnector3">
            <a:avLst>
              <a:gd name="adj1" fmla="val 3776472"/>
            </a:avLst>
          </a:prstGeom>
          <a:ln w="285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7006908" y="3054360"/>
            <a:ext cx="5854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</a:rPr>
              <a:t>??</a:t>
            </a:r>
            <a:endParaRPr lang="zh-CN" altLang="en-US" sz="2800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084230" y="1396826"/>
            <a:ext cx="5886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</a:rPr>
              <a:t>CF</a:t>
            </a:r>
            <a:endParaRPr lang="zh-CN" altLang="en-US" sz="2800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734064" y="1396826"/>
            <a:ext cx="5886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</a:rPr>
              <a:t>CF</a:t>
            </a:r>
            <a:endParaRPr lang="zh-CN" altLang="en-US" sz="2800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259632" y="4681208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915816" y="4681208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</a:rPr>
              <a:t>B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cxnSp>
        <p:nvCxnSpPr>
          <p:cNvPr id="17" name="直接箭头连接符 16"/>
          <p:cNvCxnSpPr>
            <a:stCxn id="15" idx="6"/>
            <a:endCxn id="16" idx="2"/>
          </p:cNvCxnSpPr>
          <p:nvPr/>
        </p:nvCxnSpPr>
        <p:spPr>
          <a:xfrm>
            <a:off x="1835696" y="4969240"/>
            <a:ext cx="1080120" cy="0"/>
          </a:xfrm>
          <a:prstGeom prst="straightConnector1">
            <a:avLst/>
          </a:prstGeom>
          <a:ln w="285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1001285" y="4108343"/>
            <a:ext cx="10927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</a:rPr>
              <a:t>CNDB</a:t>
            </a:r>
            <a:endParaRPr lang="zh-CN" altLang="en-US" sz="2800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480624" y="4143648"/>
            <a:ext cx="14464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</a:rPr>
              <a:t>ACB + IB</a:t>
            </a:r>
            <a:endParaRPr lang="zh-CN" altLang="en-US" sz="2800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2" name="内容占位符 2"/>
          <p:cNvSpPr txBox="1">
            <a:spLocks/>
          </p:cNvSpPr>
          <p:nvPr/>
        </p:nvSpPr>
        <p:spPr>
          <a:xfrm>
            <a:off x="3995936" y="4113057"/>
            <a:ext cx="5016497" cy="15848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 calls B, B is busy</a:t>
            </a:r>
          </a:p>
          <a:p>
            <a:pPr lvl="1"/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Once B is done, B automatically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calls A</a:t>
            </a:r>
          </a:p>
          <a:p>
            <a:pPr lvl="1"/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A's (caller)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number appears on B's bill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963792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As a system increases in size or speed, not all parts of it follow the same scaling rules</a:t>
            </a:r>
          </a:p>
          <a:p>
            <a:pPr lvl="1"/>
            <a:r>
              <a:rPr lang="en-US" altLang="zh-CN" sz="2000" dirty="0"/>
              <a:t>So things stop working</a:t>
            </a:r>
          </a:p>
          <a:p>
            <a:r>
              <a:rPr lang="en-US" altLang="zh-CN" sz="2400" dirty="0"/>
              <a:t>The mathematical description </a:t>
            </a:r>
          </a:p>
          <a:p>
            <a:pPr lvl="1"/>
            <a:r>
              <a:rPr lang="en-US" altLang="zh-CN" sz="2000" dirty="0"/>
              <a:t>Different parts of the system exhibit different orders of growth</a:t>
            </a:r>
          </a:p>
          <a:p>
            <a:endParaRPr lang="zh-CN" altLang="en-US" sz="24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95983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6923112" cy="3771636"/>
          </a:xfrm>
        </p:spPr>
        <p:txBody>
          <a:bodyPr>
            <a:normAutofit/>
          </a:bodyPr>
          <a:lstStyle/>
          <a:p>
            <a:pPr algn="just"/>
            <a:r>
              <a:rPr lang="en-US" altLang="zh-CN" sz="2800" dirty="0"/>
              <a:t>Galileo in 1638</a:t>
            </a:r>
          </a:p>
          <a:p>
            <a:pPr lvl="1" algn="just"/>
            <a:r>
              <a:rPr lang="en-US" altLang="ja-JP" sz="1800" dirty="0">
                <a:latin typeface="Times New Roman" pitchFamily="18" charset="0"/>
                <a:cs typeface="Times New Roman" pitchFamily="18" charset="0"/>
              </a:rPr>
              <a:t>To illustrate briefly, I have sketched a bone whose natural </a:t>
            </a:r>
            <a:r>
              <a:rPr lang="en-US" altLang="ja-JP" sz="1800" u="sng" dirty="0">
                <a:latin typeface="Times New Roman" pitchFamily="18" charset="0"/>
                <a:cs typeface="Times New Roman" pitchFamily="18" charset="0"/>
              </a:rPr>
              <a:t>length has been increased three times </a:t>
            </a:r>
            <a:r>
              <a:rPr lang="en-US" altLang="ja-JP" sz="1800" dirty="0">
                <a:latin typeface="Times New Roman" pitchFamily="18" charset="0"/>
                <a:cs typeface="Times New Roman" pitchFamily="18" charset="0"/>
              </a:rPr>
              <a:t>and whose </a:t>
            </a:r>
            <a:r>
              <a:rPr lang="en-US" altLang="ja-JP" sz="1800" u="sng" dirty="0">
                <a:latin typeface="Times New Roman" pitchFamily="18" charset="0"/>
                <a:cs typeface="Times New Roman" pitchFamily="18" charset="0"/>
              </a:rPr>
              <a:t>thickness has been multiplied</a:t>
            </a:r>
            <a:r>
              <a:rPr lang="en-US" altLang="ja-JP" sz="1800" dirty="0">
                <a:latin typeface="Times New Roman" pitchFamily="18" charset="0"/>
                <a:cs typeface="Times New Roman" pitchFamily="18" charset="0"/>
              </a:rPr>
              <a:t> until, for a correspondingly large animal, it would perform the same function which the small bone performs for its small animal. </a:t>
            </a:r>
            <a:endParaRPr lang="zh-CN" altLang="en-US" sz="18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altLang="ja-JP" sz="1800" dirty="0">
                <a:latin typeface="Times New Roman" pitchFamily="18" charset="0"/>
                <a:cs typeface="Times New Roman" pitchFamily="18" charset="0"/>
              </a:rPr>
              <a:t>From the figures here shown</a:t>
            </a:r>
            <a:br>
              <a:rPr lang="zh-CN" altLang="en-US" sz="1800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1800" dirty="0">
                <a:latin typeface="Times New Roman" pitchFamily="18" charset="0"/>
                <a:cs typeface="Times New Roman" pitchFamily="18" charset="0"/>
              </a:rPr>
              <a:t> you can see how </a:t>
            </a:r>
            <a:r>
              <a:rPr lang="en-US" altLang="ja-JP" sz="1800" u="sng" dirty="0">
                <a:latin typeface="Times New Roman" pitchFamily="18" charset="0"/>
                <a:cs typeface="Times New Roman" pitchFamily="18" charset="0"/>
              </a:rPr>
              <a:t>out of pro-</a:t>
            </a:r>
            <a:br>
              <a:rPr lang="en-US" altLang="ja-JP" sz="1800" u="sng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1800" u="sng" dirty="0">
                <a:latin typeface="Times New Roman" pitchFamily="18" charset="0"/>
                <a:cs typeface="Times New Roman" pitchFamily="18" charset="0"/>
              </a:rPr>
              <a:t>portion </a:t>
            </a:r>
            <a:r>
              <a:rPr lang="en-US" altLang="ja-JP" sz="1800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zh-CN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1800" dirty="0">
                <a:latin typeface="Times New Roman" pitchFamily="18" charset="0"/>
                <a:cs typeface="Times New Roman" pitchFamily="18" charset="0"/>
              </a:rPr>
              <a:t>enlarged bone </a:t>
            </a:r>
            <a:br>
              <a:rPr lang="zh-CN" altLang="en-US" sz="1800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1800" dirty="0">
                <a:latin typeface="Times New Roman" pitchFamily="18" charset="0"/>
                <a:cs typeface="Times New Roman" pitchFamily="18" charset="0"/>
              </a:rPr>
              <a:t>appears. </a:t>
            </a:r>
            <a:endParaRPr lang="en-US" altLang="ja-JP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54</a:t>
            </a:fld>
            <a:endParaRPr lang="zh-CN" alt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7984" y="3724935"/>
            <a:ext cx="2865503" cy="1386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0312" y="362456"/>
            <a:ext cx="1306488" cy="153370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100392" y="1633364"/>
            <a:ext cx="7425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</a:rPr>
              <a:t>Galileo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6640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Galileo in 1638</a:t>
            </a:r>
          </a:p>
          <a:p>
            <a:pPr lvl="1"/>
            <a:r>
              <a:rPr lang="en-US" altLang="ja-JP" sz="2000" dirty="0">
                <a:latin typeface="Times New Roman" pitchFamily="18" charset="0"/>
                <a:cs typeface="Times New Roman" pitchFamily="18" charset="0"/>
              </a:rPr>
              <a:t>Clearly then if one wishes to maintain in a great giant the same proportion of limb as that found in an ordinary man he must either find a harder and stronger material for making the bones, or he must admit a diminution of strength in comparison with men of </a:t>
            </a:r>
            <a:br>
              <a:rPr lang="en-US" altLang="ja-JP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2000" dirty="0">
                <a:latin typeface="Times New Roman" pitchFamily="18" charset="0"/>
                <a:cs typeface="Times New Roman" pitchFamily="18" charset="0"/>
              </a:rPr>
              <a:t>medium stature; for if his height be increased </a:t>
            </a:r>
            <a:br>
              <a:rPr lang="en-US" altLang="ja-JP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2000" dirty="0">
                <a:latin typeface="Times New Roman" pitchFamily="18" charset="0"/>
                <a:cs typeface="Times New Roman" pitchFamily="18" charset="0"/>
              </a:rPr>
              <a:t>inordinately he will fall and be crushed under </a:t>
            </a:r>
            <a:br>
              <a:rPr lang="en-US" altLang="ja-JP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2000" dirty="0">
                <a:latin typeface="Times New Roman" pitchFamily="18" charset="0"/>
                <a:cs typeface="Times New Roman" pitchFamily="18" charset="0"/>
              </a:rPr>
              <a:t>his own weight. </a:t>
            </a:r>
            <a:endParaRPr lang="en-US" altLang="ja-JP" sz="12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altLang="ja-JP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55</a:t>
            </a:fld>
            <a:endParaRPr lang="zh-CN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2240" y="3197824"/>
            <a:ext cx="1533525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0312" y="362456"/>
            <a:ext cx="1306488" cy="153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5088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Galileo in 1638</a:t>
            </a:r>
          </a:p>
          <a:p>
            <a:pPr lvl="1"/>
            <a:r>
              <a:rPr lang="en-US" altLang="ja-JP" sz="2000" dirty="0">
                <a:latin typeface="Times New Roman" pitchFamily="18" charset="0"/>
                <a:cs typeface="Times New Roman" pitchFamily="18" charset="0"/>
              </a:rPr>
              <a:t>Whereas, if the size of a body be diminished, the strength of that body is not diminished in the same proportion; indeed the smaller the body the greater its relative strength. Thus a small dog could probably carry on his back two or three dogs of his own size; but I believe that a horse could not carry even one of his own size.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56</a:t>
            </a:fld>
            <a:endParaRPr lang="zh-CN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926084" y="4225653"/>
            <a:ext cx="1277764" cy="111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4128" y="3616642"/>
            <a:ext cx="2406774" cy="1832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0312" y="362456"/>
            <a:ext cx="1306488" cy="153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87847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9pPr>
          </a:lstStyle>
          <a:p>
            <a:fld id="{CAE0B33B-EC47-4A38-9EA8-5800DBC6CF86}" type="slidenum">
              <a:rPr lang="zh-CN" altLang="en-US" sz="1400" b="0" smtClean="0">
                <a:latin typeface="Arial" panose="020B0604020202020204" pitchFamily="34" charset="0"/>
                <a:ea typeface="Adobe 楷体 Std R" charset="-122"/>
              </a:rPr>
              <a:pPr/>
              <a:t>57</a:t>
            </a:fld>
            <a:endParaRPr lang="en-US" altLang="zh-CN" sz="1400" b="0" dirty="0">
              <a:latin typeface="Arial" panose="020B0604020202020204" pitchFamily="34" charset="0"/>
              <a:ea typeface="Adobe 楷体 Std R" charset="-122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117307"/>
            <a:ext cx="6781800" cy="4404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21570000"/>
            </a:camera>
            <a:lightRig rig="threePt" dir="t"/>
          </a:scene3d>
        </p:spPr>
      </p:pic>
      <p:sp>
        <p:nvSpPr>
          <p:cNvPr id="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376430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168E4F-6134-014F-9725-F44DAEA94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Figures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PPT</a:t>
            </a:r>
            <a:endParaRPr kumimoji="1" lang="zh-CN" altLang="en-US" dirty="0"/>
          </a:p>
        </p:txBody>
      </p:sp>
      <p:sp>
        <p:nvSpPr>
          <p:cNvPr id="47" name="Rectangle 4">
            <a:extLst>
              <a:ext uri="{FF2B5EF4-FFF2-40B4-BE49-F238E27FC236}">
                <a16:creationId xmlns:a16="http://schemas.microsoft.com/office/drawing/2014/main" id="{C10BD69D-5D17-1641-8D24-6E865C37F4DE}"/>
              </a:ext>
            </a:extLst>
          </p:cNvPr>
          <p:cNvSpPr/>
          <p:nvPr/>
        </p:nvSpPr>
        <p:spPr bwMode="auto">
          <a:xfrm>
            <a:off x="773088" y="3424436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48" name="Rectangle 5">
            <a:extLst>
              <a:ext uri="{FF2B5EF4-FFF2-40B4-BE49-F238E27FC236}">
                <a16:creationId xmlns:a16="http://schemas.microsoft.com/office/drawing/2014/main" id="{675471F6-45DA-EE43-8DFE-FC7233D72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688" y="3424436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49" name="Rectangle 6">
            <a:extLst>
              <a:ext uri="{FF2B5EF4-FFF2-40B4-BE49-F238E27FC236}">
                <a16:creationId xmlns:a16="http://schemas.microsoft.com/office/drawing/2014/main" id="{54850D24-19E9-694E-A86B-B3ACE43A1202}"/>
              </a:ext>
            </a:extLst>
          </p:cNvPr>
          <p:cNvSpPr/>
          <p:nvPr/>
        </p:nvSpPr>
        <p:spPr bwMode="auto">
          <a:xfrm>
            <a:off x="2830488" y="3424436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50" name="Straight Arrow Connector 15">
            <a:extLst>
              <a:ext uri="{FF2B5EF4-FFF2-40B4-BE49-F238E27FC236}">
                <a16:creationId xmlns:a16="http://schemas.microsoft.com/office/drawing/2014/main" id="{0C19FD5F-AB08-CE4A-923E-3E2B6E397BFE}"/>
              </a:ext>
            </a:extLst>
          </p:cNvPr>
          <p:cNvCxnSpPr>
            <a:cxnSpLocks noChangeShapeType="1"/>
            <a:stCxn id="47" idx="0"/>
            <a:endCxn id="51" idx="2"/>
          </p:cNvCxnSpPr>
          <p:nvPr/>
        </p:nvCxnSpPr>
        <p:spPr bwMode="auto">
          <a:xfrm flipV="1">
            <a:off x="1077888" y="3170436"/>
            <a:ext cx="5334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1" name="Rectangle 9">
            <a:extLst>
              <a:ext uri="{FF2B5EF4-FFF2-40B4-BE49-F238E27FC236}">
                <a16:creationId xmlns:a16="http://schemas.microsoft.com/office/drawing/2014/main" id="{D06C6DB8-27EC-4D4A-8CCD-8ABED2F42C9F}"/>
              </a:ext>
            </a:extLst>
          </p:cNvPr>
          <p:cNvSpPr/>
          <p:nvPr/>
        </p:nvSpPr>
        <p:spPr bwMode="auto">
          <a:xfrm>
            <a:off x="1306488" y="2852936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2" name="Rectangle 10">
            <a:extLst>
              <a:ext uri="{FF2B5EF4-FFF2-40B4-BE49-F238E27FC236}">
                <a16:creationId xmlns:a16="http://schemas.microsoft.com/office/drawing/2014/main" id="{C62AD4DF-5D2D-9546-987F-B58F15D13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0488" y="2852936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53" name="Rectangle 11">
            <a:extLst>
              <a:ext uri="{FF2B5EF4-FFF2-40B4-BE49-F238E27FC236}">
                <a16:creationId xmlns:a16="http://schemas.microsoft.com/office/drawing/2014/main" id="{B8986155-6986-C247-9F5F-C94B8EC935E7}"/>
              </a:ext>
            </a:extLst>
          </p:cNvPr>
          <p:cNvSpPr/>
          <p:nvPr/>
        </p:nvSpPr>
        <p:spPr bwMode="auto">
          <a:xfrm>
            <a:off x="773088" y="2281436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4" name="Rectangle 12">
            <a:extLst>
              <a:ext uri="{FF2B5EF4-FFF2-40B4-BE49-F238E27FC236}">
                <a16:creationId xmlns:a16="http://schemas.microsoft.com/office/drawing/2014/main" id="{FABE4DA9-F022-164C-AED0-58953F245850}"/>
              </a:ext>
            </a:extLst>
          </p:cNvPr>
          <p:cNvSpPr/>
          <p:nvPr/>
        </p:nvSpPr>
        <p:spPr bwMode="auto">
          <a:xfrm>
            <a:off x="1763688" y="2281436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5" name="Rectangle 13">
            <a:extLst>
              <a:ext uri="{FF2B5EF4-FFF2-40B4-BE49-F238E27FC236}">
                <a16:creationId xmlns:a16="http://schemas.microsoft.com/office/drawing/2014/main" id="{C59512CC-C746-A54C-9D22-338C1083A21F}"/>
              </a:ext>
            </a:extLst>
          </p:cNvPr>
          <p:cNvSpPr/>
          <p:nvPr/>
        </p:nvSpPr>
        <p:spPr bwMode="auto">
          <a:xfrm>
            <a:off x="2830488" y="2281436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56" name="Straight Arrow Connector 30">
            <a:extLst>
              <a:ext uri="{FF2B5EF4-FFF2-40B4-BE49-F238E27FC236}">
                <a16:creationId xmlns:a16="http://schemas.microsoft.com/office/drawing/2014/main" id="{6F713F9A-45B1-C848-A4A6-F1DADC5D6874}"/>
              </a:ext>
            </a:extLst>
          </p:cNvPr>
          <p:cNvCxnSpPr>
            <a:cxnSpLocks noChangeShapeType="1"/>
            <a:stCxn id="51" idx="2"/>
            <a:endCxn id="48" idx="0"/>
          </p:cNvCxnSpPr>
          <p:nvPr/>
        </p:nvCxnSpPr>
        <p:spPr bwMode="auto">
          <a:xfrm>
            <a:off x="1611288" y="3170436"/>
            <a:ext cx="4572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7" name="Straight Arrow Connector 33">
            <a:extLst>
              <a:ext uri="{FF2B5EF4-FFF2-40B4-BE49-F238E27FC236}">
                <a16:creationId xmlns:a16="http://schemas.microsoft.com/office/drawing/2014/main" id="{11201394-1D04-2C45-88AC-D235B6A2EBF8}"/>
              </a:ext>
            </a:extLst>
          </p:cNvPr>
          <p:cNvCxnSpPr>
            <a:cxnSpLocks noChangeShapeType="1"/>
            <a:stCxn id="49" idx="0"/>
            <a:endCxn id="52" idx="2"/>
          </p:cNvCxnSpPr>
          <p:nvPr/>
        </p:nvCxnSpPr>
        <p:spPr bwMode="auto">
          <a:xfrm flipV="1">
            <a:off x="3135288" y="3170436"/>
            <a:ext cx="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8" name="Straight Arrow Connector 36">
            <a:extLst>
              <a:ext uri="{FF2B5EF4-FFF2-40B4-BE49-F238E27FC236}">
                <a16:creationId xmlns:a16="http://schemas.microsoft.com/office/drawing/2014/main" id="{C3C9A718-207A-E84E-B83B-6D0D97914A97}"/>
              </a:ext>
            </a:extLst>
          </p:cNvPr>
          <p:cNvCxnSpPr>
            <a:cxnSpLocks noChangeShapeType="1"/>
            <a:stCxn id="51" idx="0"/>
            <a:endCxn id="54" idx="2"/>
          </p:cNvCxnSpPr>
          <p:nvPr/>
        </p:nvCxnSpPr>
        <p:spPr bwMode="auto">
          <a:xfrm flipV="1">
            <a:off x="1611288" y="2598936"/>
            <a:ext cx="4572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9" name="Straight Arrow Connector 39">
            <a:extLst>
              <a:ext uri="{FF2B5EF4-FFF2-40B4-BE49-F238E27FC236}">
                <a16:creationId xmlns:a16="http://schemas.microsoft.com/office/drawing/2014/main" id="{B4610E85-9B34-DB48-8167-41E01D686DF2}"/>
              </a:ext>
            </a:extLst>
          </p:cNvPr>
          <p:cNvCxnSpPr>
            <a:cxnSpLocks noChangeShapeType="1"/>
            <a:stCxn id="53" idx="2"/>
            <a:endCxn id="51" idx="0"/>
          </p:cNvCxnSpPr>
          <p:nvPr/>
        </p:nvCxnSpPr>
        <p:spPr bwMode="auto">
          <a:xfrm>
            <a:off x="1077888" y="2598936"/>
            <a:ext cx="5334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0" name="Straight Arrow Connector 42">
            <a:extLst>
              <a:ext uri="{FF2B5EF4-FFF2-40B4-BE49-F238E27FC236}">
                <a16:creationId xmlns:a16="http://schemas.microsoft.com/office/drawing/2014/main" id="{2EC78F61-E63C-6247-B5C2-525C06770ACD}"/>
              </a:ext>
            </a:extLst>
          </p:cNvPr>
          <p:cNvCxnSpPr>
            <a:cxnSpLocks noChangeShapeType="1"/>
            <a:stCxn id="52" idx="0"/>
            <a:endCxn id="55" idx="2"/>
          </p:cNvCxnSpPr>
          <p:nvPr/>
        </p:nvCxnSpPr>
        <p:spPr bwMode="auto">
          <a:xfrm flipV="1">
            <a:off x="3135288" y="2598936"/>
            <a:ext cx="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1" name="Straight Arrow Connector 45">
            <a:extLst>
              <a:ext uri="{FF2B5EF4-FFF2-40B4-BE49-F238E27FC236}">
                <a16:creationId xmlns:a16="http://schemas.microsoft.com/office/drawing/2014/main" id="{B2C0C486-D8CD-664B-830C-2EA4A480E0A7}"/>
              </a:ext>
            </a:extLst>
          </p:cNvPr>
          <p:cNvCxnSpPr>
            <a:cxnSpLocks noChangeShapeType="1"/>
            <a:stCxn id="52" idx="0"/>
            <a:endCxn id="54" idx="2"/>
          </p:cNvCxnSpPr>
          <p:nvPr/>
        </p:nvCxnSpPr>
        <p:spPr bwMode="auto">
          <a:xfrm flipH="1" flipV="1">
            <a:off x="2068488" y="2598936"/>
            <a:ext cx="10668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2" name="Rectangle 4">
            <a:extLst>
              <a:ext uri="{FF2B5EF4-FFF2-40B4-BE49-F238E27FC236}">
                <a16:creationId xmlns:a16="http://schemas.microsoft.com/office/drawing/2014/main" id="{5D90989F-C00D-4446-B90B-5309F44AB76E}"/>
              </a:ext>
            </a:extLst>
          </p:cNvPr>
          <p:cNvSpPr/>
          <p:nvPr/>
        </p:nvSpPr>
        <p:spPr bwMode="auto">
          <a:xfrm>
            <a:off x="4479404" y="3001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63" name="Rectangle 5">
            <a:extLst>
              <a:ext uri="{FF2B5EF4-FFF2-40B4-BE49-F238E27FC236}">
                <a16:creationId xmlns:a16="http://schemas.microsoft.com/office/drawing/2014/main" id="{AEB97448-38B7-7540-B9D1-786E77B17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0004" y="3001516"/>
            <a:ext cx="2178701" cy="113474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64" name="Rectangle 6">
            <a:extLst>
              <a:ext uri="{FF2B5EF4-FFF2-40B4-BE49-F238E27FC236}">
                <a16:creationId xmlns:a16="http://schemas.microsoft.com/office/drawing/2014/main" id="{AD89CDF6-2AE5-5344-8038-CDCB57CBA12D}"/>
              </a:ext>
            </a:extLst>
          </p:cNvPr>
          <p:cNvSpPr/>
          <p:nvPr/>
        </p:nvSpPr>
        <p:spPr bwMode="auto">
          <a:xfrm>
            <a:off x="6536804" y="3001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65" name="Straight Arrow Connector 15">
            <a:extLst>
              <a:ext uri="{FF2B5EF4-FFF2-40B4-BE49-F238E27FC236}">
                <a16:creationId xmlns:a16="http://schemas.microsoft.com/office/drawing/2014/main" id="{08A3B02A-5A13-ED42-B1BB-D9EC3AD8365D}"/>
              </a:ext>
            </a:extLst>
          </p:cNvPr>
          <p:cNvCxnSpPr>
            <a:cxnSpLocks noChangeShapeType="1"/>
            <a:stCxn id="62" idx="0"/>
            <a:endCxn id="66" idx="2"/>
          </p:cNvCxnSpPr>
          <p:nvPr/>
        </p:nvCxnSpPr>
        <p:spPr bwMode="auto">
          <a:xfrm>
            <a:off x="5568755" y="3001516"/>
            <a:ext cx="5334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6" name="Rectangle 9">
            <a:extLst>
              <a:ext uri="{FF2B5EF4-FFF2-40B4-BE49-F238E27FC236}">
                <a16:creationId xmlns:a16="http://schemas.microsoft.com/office/drawing/2014/main" id="{8D576D0B-5DD6-4847-9467-54B6D88CC7AF}"/>
              </a:ext>
            </a:extLst>
          </p:cNvPr>
          <p:cNvSpPr/>
          <p:nvPr/>
        </p:nvSpPr>
        <p:spPr bwMode="auto">
          <a:xfrm>
            <a:off x="5012804" y="24300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C7ACA201-601C-D64C-9BD7-E8BB8A117C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6804" y="2430016"/>
            <a:ext cx="2178701" cy="113474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68" name="Rectangle 11">
            <a:extLst>
              <a:ext uri="{FF2B5EF4-FFF2-40B4-BE49-F238E27FC236}">
                <a16:creationId xmlns:a16="http://schemas.microsoft.com/office/drawing/2014/main" id="{2159BD5A-F583-3945-8254-E4940A401313}"/>
              </a:ext>
            </a:extLst>
          </p:cNvPr>
          <p:cNvSpPr/>
          <p:nvPr/>
        </p:nvSpPr>
        <p:spPr bwMode="auto">
          <a:xfrm>
            <a:off x="4479404" y="1858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69" name="Rectangle 12">
            <a:extLst>
              <a:ext uri="{FF2B5EF4-FFF2-40B4-BE49-F238E27FC236}">
                <a16:creationId xmlns:a16="http://schemas.microsoft.com/office/drawing/2014/main" id="{E0813F5B-3561-C948-A406-F66E7F784022}"/>
              </a:ext>
            </a:extLst>
          </p:cNvPr>
          <p:cNvSpPr/>
          <p:nvPr/>
        </p:nvSpPr>
        <p:spPr bwMode="auto">
          <a:xfrm>
            <a:off x="5470004" y="1858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70" name="Rectangle 13">
            <a:extLst>
              <a:ext uri="{FF2B5EF4-FFF2-40B4-BE49-F238E27FC236}">
                <a16:creationId xmlns:a16="http://schemas.microsoft.com/office/drawing/2014/main" id="{DB50F049-D233-9E48-98DC-A99967D7B309}"/>
              </a:ext>
            </a:extLst>
          </p:cNvPr>
          <p:cNvSpPr/>
          <p:nvPr/>
        </p:nvSpPr>
        <p:spPr bwMode="auto">
          <a:xfrm>
            <a:off x="6536804" y="1858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71" name="Straight Arrow Connector 30">
            <a:extLst>
              <a:ext uri="{FF2B5EF4-FFF2-40B4-BE49-F238E27FC236}">
                <a16:creationId xmlns:a16="http://schemas.microsoft.com/office/drawing/2014/main" id="{06D1D8B8-2E86-8049-9811-6814D6F14547}"/>
              </a:ext>
            </a:extLst>
          </p:cNvPr>
          <p:cNvCxnSpPr>
            <a:cxnSpLocks noChangeShapeType="1"/>
            <a:stCxn id="66" idx="2"/>
            <a:endCxn id="63" idx="0"/>
          </p:cNvCxnSpPr>
          <p:nvPr/>
        </p:nvCxnSpPr>
        <p:spPr bwMode="auto">
          <a:xfrm flipV="1">
            <a:off x="6102155" y="3001516"/>
            <a:ext cx="4572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2" name="Straight Arrow Connector 33">
            <a:extLst>
              <a:ext uri="{FF2B5EF4-FFF2-40B4-BE49-F238E27FC236}">
                <a16:creationId xmlns:a16="http://schemas.microsoft.com/office/drawing/2014/main" id="{8E672B53-5C3D-854E-BE99-A742CC7541AB}"/>
              </a:ext>
            </a:extLst>
          </p:cNvPr>
          <p:cNvCxnSpPr>
            <a:cxnSpLocks noChangeShapeType="1"/>
            <a:stCxn id="64" idx="0"/>
            <a:endCxn id="67" idx="2"/>
          </p:cNvCxnSpPr>
          <p:nvPr/>
        </p:nvCxnSpPr>
        <p:spPr bwMode="auto">
          <a:xfrm>
            <a:off x="7626155" y="3001516"/>
            <a:ext cx="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3" name="Straight Arrow Connector 36">
            <a:extLst>
              <a:ext uri="{FF2B5EF4-FFF2-40B4-BE49-F238E27FC236}">
                <a16:creationId xmlns:a16="http://schemas.microsoft.com/office/drawing/2014/main" id="{3BF4E58F-668D-E14B-88CA-A61DE6E5E6C5}"/>
              </a:ext>
            </a:extLst>
          </p:cNvPr>
          <p:cNvCxnSpPr>
            <a:cxnSpLocks noChangeShapeType="1"/>
            <a:stCxn id="66" idx="0"/>
            <a:endCxn id="69" idx="2"/>
          </p:cNvCxnSpPr>
          <p:nvPr/>
        </p:nvCxnSpPr>
        <p:spPr bwMode="auto">
          <a:xfrm>
            <a:off x="6102155" y="2430016"/>
            <a:ext cx="4572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4" name="Straight Arrow Connector 39">
            <a:extLst>
              <a:ext uri="{FF2B5EF4-FFF2-40B4-BE49-F238E27FC236}">
                <a16:creationId xmlns:a16="http://schemas.microsoft.com/office/drawing/2014/main" id="{527A9BCA-B3BE-4A41-BABA-6F77FEAB196C}"/>
              </a:ext>
            </a:extLst>
          </p:cNvPr>
          <p:cNvCxnSpPr>
            <a:cxnSpLocks noChangeShapeType="1"/>
            <a:stCxn id="68" idx="2"/>
            <a:endCxn id="66" idx="0"/>
          </p:cNvCxnSpPr>
          <p:nvPr/>
        </p:nvCxnSpPr>
        <p:spPr bwMode="auto">
          <a:xfrm flipV="1">
            <a:off x="5568755" y="2430016"/>
            <a:ext cx="5334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5" name="Straight Arrow Connector 42">
            <a:extLst>
              <a:ext uri="{FF2B5EF4-FFF2-40B4-BE49-F238E27FC236}">
                <a16:creationId xmlns:a16="http://schemas.microsoft.com/office/drawing/2014/main" id="{CF42F671-0B17-5A47-BFEC-B1D44CA722EC}"/>
              </a:ext>
            </a:extLst>
          </p:cNvPr>
          <p:cNvCxnSpPr>
            <a:cxnSpLocks noChangeShapeType="1"/>
            <a:stCxn id="67" idx="0"/>
            <a:endCxn id="70" idx="2"/>
          </p:cNvCxnSpPr>
          <p:nvPr/>
        </p:nvCxnSpPr>
        <p:spPr bwMode="auto">
          <a:xfrm>
            <a:off x="7626155" y="2430016"/>
            <a:ext cx="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6" name="Straight Arrow Connector 45">
            <a:extLst>
              <a:ext uri="{FF2B5EF4-FFF2-40B4-BE49-F238E27FC236}">
                <a16:creationId xmlns:a16="http://schemas.microsoft.com/office/drawing/2014/main" id="{40A3A0B4-DA1E-064A-8987-466000C4ACA3}"/>
              </a:ext>
            </a:extLst>
          </p:cNvPr>
          <p:cNvCxnSpPr>
            <a:cxnSpLocks noChangeShapeType="1"/>
            <a:stCxn id="67" idx="0"/>
            <a:endCxn id="69" idx="2"/>
          </p:cNvCxnSpPr>
          <p:nvPr/>
        </p:nvCxnSpPr>
        <p:spPr bwMode="auto">
          <a:xfrm flipH="1">
            <a:off x="6559355" y="2430016"/>
            <a:ext cx="10668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7" name="矩形 76">
            <a:extLst>
              <a:ext uri="{FF2B5EF4-FFF2-40B4-BE49-F238E27FC236}">
                <a16:creationId xmlns:a16="http://schemas.microsoft.com/office/drawing/2014/main" id="{00F28C04-3C67-9B40-B4B7-C31776139D41}"/>
              </a:ext>
            </a:extLst>
          </p:cNvPr>
          <p:cNvSpPr/>
          <p:nvPr/>
        </p:nvSpPr>
        <p:spPr>
          <a:xfrm>
            <a:off x="1585022" y="4657700"/>
            <a:ext cx="979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ea typeface="DengXian" panose="02010600030101010101" pitchFamily="2" charset="-122"/>
              </a:rPr>
              <a:t>Original</a:t>
            </a:r>
            <a:endParaRPr lang="zh-CN" altLang="en-US" dirty="0"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46E43B3B-96A7-AA44-9EE6-C2CE2629BF65}"/>
              </a:ext>
            </a:extLst>
          </p:cNvPr>
          <p:cNvSpPr/>
          <p:nvPr/>
        </p:nvSpPr>
        <p:spPr>
          <a:xfrm>
            <a:off x="5854674" y="4657700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ea typeface="DengXian" panose="02010600030101010101" pitchFamily="2" charset="-122"/>
              </a:rPr>
              <a:t>After</a:t>
            </a:r>
            <a:r>
              <a:rPr kumimoji="1" lang="zh-CN" altLang="en-US" dirty="0">
                <a:latin typeface="Arial" panose="020B0604020202020204" pitchFamily="34" charset="0"/>
                <a:ea typeface="DengXian" panose="02010600030101010101" pitchFamily="2" charset="-122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ea typeface="DengXian" panose="02010600030101010101" pitchFamily="2" charset="-122"/>
              </a:rPr>
              <a:t>scaling</a:t>
            </a:r>
            <a:endParaRPr lang="zh-CN" altLang="en-US" dirty="0"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92696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Example: Scaling the Internet 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435280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Size routing tables (for shortest paths): </a:t>
            </a:r>
            <a:r>
              <a:rPr lang="en-US" altLang="zh-CN" dirty="0">
                <a:solidFill>
                  <a:srgbClr val="0096FF"/>
                </a:solidFill>
              </a:rPr>
              <a:t>O(n</a:t>
            </a:r>
            <a:r>
              <a:rPr lang="en-US" altLang="zh-CN" baseline="30000" dirty="0">
                <a:solidFill>
                  <a:srgbClr val="0096FF"/>
                </a:solidFill>
              </a:rPr>
              <a:t>2</a:t>
            </a:r>
            <a:r>
              <a:rPr lang="en-US" altLang="zh-CN" dirty="0">
                <a:solidFill>
                  <a:srgbClr val="0096FF"/>
                </a:solidFill>
              </a:rPr>
              <a:t>)</a:t>
            </a:r>
          </a:p>
          <a:p>
            <a:pPr lvl="1"/>
            <a:r>
              <a:rPr lang="en-US" altLang="zh-CN" dirty="0"/>
              <a:t>Hierarchical routing on network numbers</a:t>
            </a:r>
          </a:p>
          <a:p>
            <a:pPr lvl="1"/>
            <a:r>
              <a:rPr lang="en-US" altLang="zh-CN" dirty="0"/>
              <a:t>Address: 16-bit network number and 16-bit host number</a:t>
            </a:r>
          </a:p>
          <a:p>
            <a:r>
              <a:rPr lang="en-US" altLang="zh-CN" dirty="0"/>
              <a:t>Limited networks (</a:t>
            </a:r>
            <a:r>
              <a:rPr lang="en-US" altLang="zh-CN" dirty="0">
                <a:solidFill>
                  <a:srgbClr val="0096FF"/>
                </a:solidFill>
              </a:rPr>
              <a:t>2</a:t>
            </a:r>
            <a:r>
              <a:rPr lang="en-US" altLang="zh-CN" baseline="30000" dirty="0">
                <a:solidFill>
                  <a:srgbClr val="0096FF"/>
                </a:solidFill>
              </a:rPr>
              <a:t>16</a:t>
            </a:r>
            <a:r>
              <a:rPr lang="en-US" altLang="zh-CN" dirty="0"/>
              <a:t>)</a:t>
            </a:r>
          </a:p>
          <a:p>
            <a:r>
              <a:rPr lang="en-US" altLang="zh-CN" dirty="0"/>
              <a:t>Solutions:</a:t>
            </a:r>
          </a:p>
          <a:p>
            <a:pPr lvl="1"/>
            <a:r>
              <a:rPr lang="en-US" altLang="zh-CN" dirty="0">
                <a:solidFill>
                  <a:srgbClr val="0096FF"/>
                </a:solidFill>
              </a:rPr>
              <a:t>NAT</a:t>
            </a:r>
            <a:r>
              <a:rPr lang="en-US" altLang="zh-CN" dirty="0"/>
              <a:t> (Network Address Translators) and </a:t>
            </a:r>
            <a:r>
              <a:rPr lang="en-US" altLang="zh-CN" dirty="0">
                <a:solidFill>
                  <a:srgbClr val="0096FF"/>
                </a:solidFill>
              </a:rPr>
              <a:t>IPv6</a:t>
            </a:r>
            <a:endParaRPr lang="zh-CN" altLang="en-US" dirty="0">
              <a:solidFill>
                <a:srgbClr val="0096FF"/>
              </a:solidFill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0151805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 Trade-offs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/>
              <a:t>General models</a:t>
            </a:r>
          </a:p>
          <a:p>
            <a:pPr lvl="1"/>
            <a:r>
              <a:rPr lang="en-US" altLang="zh-CN" dirty="0"/>
              <a:t>Limited amount of goodness</a:t>
            </a:r>
          </a:p>
          <a:p>
            <a:pPr lvl="1"/>
            <a:r>
              <a:rPr lang="en-US" altLang="zh-CN" dirty="0"/>
              <a:t>Maximize the goodness</a:t>
            </a:r>
          </a:p>
          <a:p>
            <a:pPr lvl="1"/>
            <a:r>
              <a:rPr lang="en-US" altLang="zh-CN" dirty="0"/>
              <a:t>Avoid wasting</a:t>
            </a:r>
          </a:p>
          <a:p>
            <a:pPr lvl="1"/>
            <a:r>
              <a:rPr lang="en-US" altLang="zh-CN" dirty="0"/>
              <a:t>Allocate where helps most</a:t>
            </a:r>
          </a:p>
          <a:p>
            <a:r>
              <a:rPr lang="en-US" altLang="zh-CN" dirty="0"/>
              <a:t>Waterbed effect</a:t>
            </a:r>
          </a:p>
          <a:p>
            <a:pPr lvl="1"/>
            <a:r>
              <a:rPr lang="en-US" altLang="zh-CN" dirty="0"/>
              <a:t>Pushing down on a problem at one point </a:t>
            </a:r>
          </a:p>
          <a:p>
            <a:pPr lvl="1"/>
            <a:r>
              <a:rPr lang="en-US" altLang="zh-CN" dirty="0"/>
              <a:t>Causes another problem to pop up somewhere else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5022608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 Trade-offs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Binary classification</a:t>
            </a:r>
          </a:p>
          <a:p>
            <a:pPr lvl="1"/>
            <a:r>
              <a:rPr lang="en-US" altLang="zh-CN" dirty="0"/>
              <a:t>We wish to classify a set of things into two categories </a:t>
            </a:r>
          </a:p>
          <a:p>
            <a:pPr lvl="2"/>
            <a:r>
              <a:rPr lang="en-US" altLang="zh-CN" dirty="0"/>
              <a:t>Based on presence or absence of some property</a:t>
            </a:r>
          </a:p>
          <a:p>
            <a:pPr lvl="1"/>
            <a:r>
              <a:rPr lang="en-US" altLang="zh-CN" dirty="0"/>
              <a:t>But we lack a direct measure of that property</a:t>
            </a:r>
          </a:p>
          <a:p>
            <a:pPr lvl="1"/>
            <a:r>
              <a:rPr lang="en-US" altLang="zh-CN" dirty="0"/>
              <a:t>So we identify some indirect measure instead</a:t>
            </a:r>
          </a:p>
          <a:p>
            <a:pPr lvl="2"/>
            <a:r>
              <a:rPr lang="en-US" altLang="zh-CN" dirty="0"/>
              <a:t>Known as a proxy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5258947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 Trade-offs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Binary classification (Cont.)</a:t>
            </a:r>
          </a:p>
          <a:p>
            <a:pPr lvl="1"/>
            <a:r>
              <a:rPr lang="en-US" altLang="zh-CN" dirty="0"/>
              <a:t>Occasionally this scheme misclassifies something </a:t>
            </a:r>
          </a:p>
          <a:p>
            <a:pPr lvl="1"/>
            <a:r>
              <a:rPr lang="en-US" altLang="zh-CN" dirty="0"/>
              <a:t>By adjusting parameters of the proxy </a:t>
            </a:r>
          </a:p>
          <a:p>
            <a:pPr lvl="1"/>
            <a:r>
              <a:rPr lang="en-US" altLang="zh-CN" dirty="0"/>
              <a:t>The designer may be able to:</a:t>
            </a:r>
          </a:p>
          <a:p>
            <a:pPr lvl="2"/>
            <a:r>
              <a:rPr lang="en-US" altLang="zh-CN" dirty="0"/>
              <a:t>reduce one class of mistakes</a:t>
            </a:r>
          </a:p>
          <a:p>
            <a:pPr lvl="2"/>
            <a:r>
              <a:rPr lang="en-US" altLang="zh-CN" dirty="0"/>
              <a:t>but only at the cost of increasing some other class of mistakes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9881383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Coping with complexity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M.A.L.H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53132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Handle</a:t>
            </a:r>
            <a:r>
              <a:rPr lang="zh-CN" altLang="en-US" dirty="0"/>
              <a:t> </a:t>
            </a:r>
            <a:r>
              <a:rPr lang="en-US" altLang="zh-CN" dirty="0"/>
              <a:t>Complexity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963460"/>
          </a:xfrm>
        </p:spPr>
        <p:txBody>
          <a:bodyPr>
            <a:normAutofit/>
          </a:bodyPr>
          <a:lstStyle/>
          <a:p>
            <a:r>
              <a:rPr lang="en-US" dirty="0"/>
              <a:t>Ideally, the </a:t>
            </a:r>
            <a:r>
              <a:rPr lang="en-US" altLang="zh-CN" dirty="0"/>
              <a:t>"</a:t>
            </a:r>
            <a:r>
              <a:rPr lang="en-US" dirty="0"/>
              <a:t>Constructive Theory</a:t>
            </a:r>
            <a:r>
              <a:rPr lang="en-US" altLang="zh-CN" dirty="0"/>
              <a:t>"</a:t>
            </a:r>
            <a:endParaRPr lang="en-US" dirty="0"/>
          </a:p>
          <a:p>
            <a:pPr lvl="1"/>
            <a:r>
              <a:rPr lang="en-US" dirty="0"/>
              <a:t>Allows the designer systematically to</a:t>
            </a:r>
          </a:p>
          <a:p>
            <a:pPr lvl="2"/>
            <a:r>
              <a:rPr lang="en-US" dirty="0"/>
              <a:t>Synthesize a system from its </a:t>
            </a:r>
            <a:r>
              <a:rPr lang="en-US" dirty="0">
                <a:solidFill>
                  <a:srgbClr val="0096FF"/>
                </a:solidFill>
              </a:rPr>
              <a:t>specifications</a:t>
            </a:r>
          </a:p>
          <a:p>
            <a:pPr lvl="2"/>
            <a:r>
              <a:rPr lang="en-US" dirty="0"/>
              <a:t>Make necessary trade-offs with </a:t>
            </a:r>
            <a:r>
              <a:rPr lang="en-US" dirty="0">
                <a:solidFill>
                  <a:srgbClr val="0096FF"/>
                </a:solidFill>
              </a:rPr>
              <a:t>precision</a:t>
            </a:r>
          </a:p>
          <a:p>
            <a:pPr lvl="1"/>
            <a:r>
              <a:rPr lang="en-US" altLang="zh-CN" dirty="0"/>
              <a:t>Works</a:t>
            </a:r>
            <a:r>
              <a:rPr lang="zh-CN" altLang="en-US" dirty="0"/>
              <a:t> </a:t>
            </a:r>
            <a:r>
              <a:rPr lang="en-US" altLang="zh-CN" dirty="0"/>
              <a:t>i</a:t>
            </a:r>
            <a:r>
              <a:rPr lang="en-US" dirty="0"/>
              <a:t>n some fields</a:t>
            </a:r>
          </a:p>
          <a:p>
            <a:pPr lvl="2"/>
            <a:r>
              <a:rPr lang="en-US" dirty="0"/>
              <a:t>Communication systems</a:t>
            </a:r>
          </a:p>
          <a:p>
            <a:pPr lvl="2"/>
            <a:r>
              <a:rPr lang="en-US" dirty="0"/>
              <a:t>Linear control systems</a:t>
            </a:r>
          </a:p>
          <a:p>
            <a:pPr lvl="2"/>
            <a:r>
              <a:rPr lang="en-US" dirty="0"/>
              <a:t>Design of bridge and skyscrapers (to a certain extent)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64</a:t>
            </a:fld>
            <a:endParaRPr lang="zh-CN" altLang="en-US" dirty="0"/>
          </a:p>
        </p:txBody>
      </p:sp>
      <p:pic>
        <p:nvPicPr>
          <p:cNvPr id="1026" name="Picture 2" descr="“Constructive”的图片搜索结果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76256" y="208128"/>
            <a:ext cx="2016224" cy="141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304337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Handle?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Computer Systems</a:t>
            </a:r>
          </a:p>
          <a:p>
            <a:pPr lvl="1"/>
            <a:r>
              <a:rPr lang="en-US" dirty="0"/>
              <a:t>"</a:t>
            </a:r>
            <a:r>
              <a:rPr lang="en-US" dirty="0">
                <a:solidFill>
                  <a:srgbClr val="0096FF"/>
                </a:solidFill>
              </a:rPr>
              <a:t>We find that we were born too soon</a:t>
            </a:r>
            <a:r>
              <a:rPr lang="en-US" dirty="0"/>
              <a:t>"  -- Our textbook</a:t>
            </a:r>
          </a:p>
          <a:p>
            <a:pPr lvl="1"/>
            <a:r>
              <a:rPr lang="en-US" dirty="0"/>
              <a:t>The problems</a:t>
            </a:r>
          </a:p>
          <a:p>
            <a:pPr lvl="2"/>
            <a:r>
              <a:rPr lang="en-US" dirty="0"/>
              <a:t>We work almost entirely by analyzing ad hoc examples rather than by synthesizing</a:t>
            </a:r>
          </a:p>
          <a:p>
            <a:pPr lvl="2"/>
            <a:r>
              <a:rPr lang="en-US" dirty="0"/>
              <a:t>So, in place of a well-organized theory, we use </a:t>
            </a:r>
            <a:r>
              <a:rPr lang="en-US" dirty="0">
                <a:solidFill>
                  <a:srgbClr val="0096FF"/>
                </a:solidFill>
              </a:rPr>
              <a:t>case studies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4754633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 the Levels of Complexity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All systems are </a:t>
            </a:r>
            <a:r>
              <a:rPr lang="en-US" sz="2400" dirty="0">
                <a:solidFill>
                  <a:srgbClr val="0096FF"/>
                </a:solidFill>
              </a:rPr>
              <a:t>indefinitely</a:t>
            </a:r>
          </a:p>
          <a:p>
            <a:pPr lvl="1"/>
            <a:r>
              <a:rPr lang="en-US" sz="2000" dirty="0"/>
              <a:t>The deeper one digs, the more signs of complexity turn up</a:t>
            </a:r>
          </a:p>
          <a:p>
            <a:pPr lvl="1"/>
            <a:r>
              <a:rPr lang="en-US" sz="2000" dirty="0"/>
              <a:t>A computer -&gt; gates -&gt; electrons -&gt; quarks -&gt; …</a:t>
            </a:r>
          </a:p>
          <a:p>
            <a:endParaRPr lang="en-US" sz="2400" dirty="0"/>
          </a:p>
          <a:p>
            <a:r>
              <a:rPr lang="en-US" sz="2400" dirty="0"/>
              <a:t>Abstraction: </a:t>
            </a:r>
            <a:r>
              <a:rPr lang="en-US" sz="2400" u="sng" dirty="0">
                <a:solidFill>
                  <a:srgbClr val="0096FF"/>
                </a:solidFill>
              </a:rPr>
              <a:t>limits the depth of digging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011166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M.A.L.H</a:t>
            </a:r>
            <a:endParaRPr lang="zh-CN" altLang="en-US" dirty="0"/>
          </a:p>
        </p:txBody>
      </p:sp>
      <p:sp>
        <p:nvSpPr>
          <p:cNvPr id="4" name="Content Placeholder 5"/>
          <p:cNvSpPr>
            <a:spLocks noGrp="1"/>
          </p:cNvSpPr>
          <p:nvPr>
            <p:ph idx="1"/>
          </p:nvPr>
        </p:nvSpPr>
        <p:spPr>
          <a:xfrm>
            <a:off x="457200" y="1321329"/>
            <a:ext cx="4114800" cy="2040227"/>
          </a:xfrm>
        </p:spPr>
        <p:txBody>
          <a:bodyPr/>
          <a:lstStyle/>
          <a:p>
            <a:r>
              <a:rPr lang="en-US" dirty="0">
                <a:solidFill>
                  <a:srgbClr val="0096FF"/>
                </a:solidFill>
              </a:rPr>
              <a:t>Modularity</a:t>
            </a:r>
          </a:p>
          <a:p>
            <a:pPr lvl="1"/>
            <a:r>
              <a:rPr lang="en-US" dirty="0"/>
              <a:t>Split up system</a:t>
            </a:r>
          </a:p>
          <a:p>
            <a:pPr lvl="1"/>
            <a:r>
              <a:rPr lang="en-US" dirty="0"/>
              <a:t>Consider separately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457200" y="3145532"/>
            <a:ext cx="4114800" cy="2040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dirty="0">
                <a:solidFill>
                  <a:srgbClr val="0096FF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Layering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Gradually build up capabilities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4211960" y="1321329"/>
            <a:ext cx="4680520" cy="20402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dirty="0">
                <a:solidFill>
                  <a:srgbClr val="0096FF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Abstraction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Interface/Hiding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Avoid propagation of effects</a:t>
            </a:r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4211960" y="3145532"/>
            <a:ext cx="4114800" cy="2040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dirty="0">
                <a:solidFill>
                  <a:srgbClr val="0096FF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Hierarchy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Reduce connections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Divide-and-conquer</a:t>
            </a:r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468800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363272" cy="4116287"/>
          </a:xfrm>
        </p:spPr>
        <p:txBody>
          <a:bodyPr>
            <a:normAutofit/>
          </a:bodyPr>
          <a:lstStyle/>
          <a:p>
            <a:r>
              <a:rPr lang="en-US" sz="2000" dirty="0"/>
              <a:t>Analyze or design the system as a collection of interacting subsystems</a:t>
            </a:r>
          </a:p>
          <a:p>
            <a:pPr lvl="1"/>
            <a:r>
              <a:rPr lang="en-US" sz="2000" dirty="0"/>
              <a:t>Subsystems called </a:t>
            </a:r>
            <a:r>
              <a:rPr lang="en-US" sz="2000" dirty="0">
                <a:solidFill>
                  <a:srgbClr val="0096FF"/>
                </a:solidFill>
              </a:rPr>
              <a:t>modules</a:t>
            </a:r>
          </a:p>
          <a:p>
            <a:pPr lvl="1"/>
            <a:r>
              <a:rPr lang="en-US" altLang="zh-CN" sz="2000" dirty="0"/>
              <a:t>"</a:t>
            </a:r>
            <a:r>
              <a:rPr lang="en-US" sz="2000" u="sng" dirty="0">
                <a:solidFill>
                  <a:srgbClr val="0096FF"/>
                </a:solidFill>
              </a:rPr>
              <a:t>Divide-and-conquer</a:t>
            </a:r>
            <a:r>
              <a:rPr lang="en-US" altLang="zh-CN" sz="2000" dirty="0"/>
              <a:t>"</a:t>
            </a:r>
            <a:r>
              <a:rPr lang="en-US" sz="2000" dirty="0"/>
              <a:t> technique </a:t>
            </a:r>
          </a:p>
          <a:p>
            <a:pPr lvl="1"/>
            <a:endParaRPr lang="en-US" sz="2000" dirty="0"/>
          </a:p>
          <a:p>
            <a:r>
              <a:rPr lang="en-US" altLang="zh-CN" sz="2000" dirty="0"/>
              <a:t>Modularity is t</a:t>
            </a:r>
            <a:r>
              <a:rPr lang="en-US" sz="2000" dirty="0"/>
              <a:t>he </a:t>
            </a:r>
            <a:r>
              <a:rPr lang="en-US" sz="2000" dirty="0">
                <a:solidFill>
                  <a:srgbClr val="0096FF"/>
                </a:solidFill>
              </a:rPr>
              <a:t>simplest, most important tool </a:t>
            </a:r>
            <a:r>
              <a:rPr lang="en-US" sz="2000" dirty="0"/>
              <a:t>for reducing complexity</a:t>
            </a:r>
          </a:p>
          <a:p>
            <a:pPr lvl="1"/>
            <a:r>
              <a:rPr lang="en-US" altLang="zh-CN" sz="2000" dirty="0"/>
              <a:t>C</a:t>
            </a:r>
            <a:r>
              <a:rPr lang="en-US" sz="2000" dirty="0"/>
              <a:t>onsider interactions among the components within a module without simultaneously thinking about the components that are inside other modules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999177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Modularity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69</a:t>
            </a:fld>
            <a:endParaRPr lang="zh-CN" alt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4948808" y="2519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939408" y="2519402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7006208" y="2519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62608" y="1376402"/>
            <a:ext cx="2590800" cy="1460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9" name="Straight Arrow Connector 15"/>
          <p:cNvCxnSpPr>
            <a:cxnSpLocks noChangeShapeType="1"/>
            <a:stCxn id="5" idx="0"/>
            <a:endCxn id="10" idx="2"/>
          </p:cNvCxnSpPr>
          <p:nvPr/>
        </p:nvCxnSpPr>
        <p:spPr bwMode="auto">
          <a:xfrm flipV="1">
            <a:off x="5253608" y="2265402"/>
            <a:ext cx="5334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" name="Rectangle 9"/>
          <p:cNvSpPr/>
          <p:nvPr/>
        </p:nvSpPr>
        <p:spPr bwMode="auto">
          <a:xfrm>
            <a:off x="5482208" y="19479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7006208" y="1947902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4948808" y="1376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5939408" y="1376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7006208" y="1376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15" name="Straight Arrow Connector 30"/>
          <p:cNvCxnSpPr>
            <a:cxnSpLocks noChangeShapeType="1"/>
            <a:stCxn id="10" idx="2"/>
            <a:endCxn id="6" idx="0"/>
          </p:cNvCxnSpPr>
          <p:nvPr/>
        </p:nvCxnSpPr>
        <p:spPr bwMode="auto">
          <a:xfrm>
            <a:off x="5787008" y="2265402"/>
            <a:ext cx="4572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" name="Straight Arrow Connector 33"/>
          <p:cNvCxnSpPr>
            <a:cxnSpLocks noChangeShapeType="1"/>
            <a:stCxn id="7" idx="0"/>
            <a:endCxn id="11" idx="2"/>
          </p:cNvCxnSpPr>
          <p:nvPr/>
        </p:nvCxnSpPr>
        <p:spPr bwMode="auto">
          <a:xfrm flipV="1">
            <a:off x="7311008" y="2265402"/>
            <a:ext cx="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" name="Straight Arrow Connector 36"/>
          <p:cNvCxnSpPr>
            <a:cxnSpLocks noChangeShapeType="1"/>
            <a:stCxn id="10" idx="0"/>
            <a:endCxn id="13" idx="2"/>
          </p:cNvCxnSpPr>
          <p:nvPr/>
        </p:nvCxnSpPr>
        <p:spPr bwMode="auto">
          <a:xfrm flipV="1">
            <a:off x="5787008" y="1693902"/>
            <a:ext cx="4572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8" name="Straight Arrow Connector 39"/>
          <p:cNvCxnSpPr>
            <a:cxnSpLocks noChangeShapeType="1"/>
            <a:stCxn id="12" idx="2"/>
            <a:endCxn id="10" idx="0"/>
          </p:cNvCxnSpPr>
          <p:nvPr/>
        </p:nvCxnSpPr>
        <p:spPr bwMode="auto">
          <a:xfrm>
            <a:off x="5253608" y="1693902"/>
            <a:ext cx="5334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9" name="Straight Arrow Connector 42"/>
          <p:cNvCxnSpPr>
            <a:cxnSpLocks noChangeShapeType="1"/>
            <a:stCxn id="11" idx="0"/>
            <a:endCxn id="14" idx="2"/>
          </p:cNvCxnSpPr>
          <p:nvPr/>
        </p:nvCxnSpPr>
        <p:spPr bwMode="auto">
          <a:xfrm flipV="1">
            <a:off x="7311008" y="1693902"/>
            <a:ext cx="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" name="Straight Arrow Connector 45"/>
          <p:cNvCxnSpPr>
            <a:cxnSpLocks noChangeShapeType="1"/>
            <a:stCxn id="11" idx="0"/>
            <a:endCxn id="13" idx="2"/>
          </p:cNvCxnSpPr>
          <p:nvPr/>
        </p:nvCxnSpPr>
        <p:spPr bwMode="auto">
          <a:xfrm flipH="1" flipV="1">
            <a:off x="6244208" y="1693902"/>
            <a:ext cx="10668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1" name="Rectangle 20"/>
          <p:cNvSpPr/>
          <p:nvPr/>
        </p:nvSpPr>
        <p:spPr bwMode="auto">
          <a:xfrm>
            <a:off x="1824608" y="2392402"/>
            <a:ext cx="762000" cy="31750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en-US" sz="16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2586608" y="1947902"/>
            <a:ext cx="838200" cy="31750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en-US" sz="16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23" name="TextBox 51"/>
          <p:cNvSpPr txBox="1">
            <a:spLocks noChangeArrowheads="1"/>
          </p:cNvSpPr>
          <p:nvPr/>
        </p:nvSpPr>
        <p:spPr bwMode="auto">
          <a:xfrm>
            <a:off x="910208" y="4577862"/>
            <a:ext cx="3048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b="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Original System</a:t>
            </a:r>
          </a:p>
        </p:txBody>
      </p:sp>
      <p:sp>
        <p:nvSpPr>
          <p:cNvPr id="24" name="TextBox 52"/>
          <p:cNvSpPr txBox="1">
            <a:spLocks noChangeArrowheads="1"/>
          </p:cNvSpPr>
          <p:nvPr/>
        </p:nvSpPr>
        <p:spPr bwMode="auto">
          <a:xfrm>
            <a:off x="4948808" y="4577862"/>
            <a:ext cx="3048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b="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System with Modularity</a:t>
            </a:r>
          </a:p>
        </p:txBody>
      </p:sp>
      <p:pic>
        <p:nvPicPr>
          <p:cNvPr id="25" name="Picture 5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3352" y="3361406"/>
            <a:ext cx="2941712" cy="833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6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040" y="3217541"/>
            <a:ext cx="2937011" cy="11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97768" y="5310512"/>
            <a:ext cx="84066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altLang="zh-CN" sz="1200" dirty="0"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Assumptions: consider the number of bugs is proportional to its size, and bugs are randomly distributed</a:t>
            </a:r>
          </a:p>
        </p:txBody>
      </p:sp>
    </p:spTree>
    <p:extLst>
      <p:ext uri="{BB962C8B-B14F-4D97-AF65-F5344CB8AC3E}">
        <p14:creationId xmlns:p14="http://schemas.microsoft.com/office/powerpoint/2010/main" val="65751778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Abstraction</a:t>
            </a:r>
          </a:p>
          <a:p>
            <a:pPr lvl="1"/>
            <a:r>
              <a:rPr lang="en-US" sz="2000" dirty="0"/>
              <a:t>Treat a module based on external specifications, no need for details inside</a:t>
            </a:r>
          </a:p>
          <a:p>
            <a:r>
              <a:rPr lang="en-US" sz="2400" dirty="0"/>
              <a:t>Principles to divide a module</a:t>
            </a:r>
          </a:p>
          <a:p>
            <a:pPr lvl="1"/>
            <a:r>
              <a:rPr lang="en-US" sz="2000" dirty="0"/>
              <a:t>Follow natural or effective boundaries</a:t>
            </a:r>
          </a:p>
          <a:p>
            <a:pPr lvl="1"/>
            <a:r>
              <a:rPr lang="en-US" sz="2000" dirty="0"/>
              <a:t>Fewer interactions among modules (Chap.4 &amp; 5)</a:t>
            </a:r>
          </a:p>
          <a:p>
            <a:pPr lvl="1"/>
            <a:r>
              <a:rPr lang="en-US" sz="2000" dirty="0"/>
              <a:t>Less propagation of effects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9799825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dirty="0"/>
              <a:t>Problem:</a:t>
            </a:r>
            <a:r>
              <a:rPr lang="zh-CN" altLang="en-US" sz="2400" dirty="0"/>
              <a:t> </a:t>
            </a:r>
            <a:r>
              <a:rPr lang="en-US" altLang="zh-CN" sz="2400" dirty="0"/>
              <a:t>m</a:t>
            </a:r>
            <a:r>
              <a:rPr lang="en-US" sz="2400" dirty="0"/>
              <a:t>inimizing interconnections among modules may be defeated </a:t>
            </a:r>
          </a:p>
          <a:p>
            <a:pPr lvl="1"/>
            <a:r>
              <a:rPr lang="en-US" sz="2000" dirty="0"/>
              <a:t>Unintentional or accidental interconnections, arising from implementation errors </a:t>
            </a:r>
          </a:p>
          <a:p>
            <a:pPr lvl="1"/>
            <a:r>
              <a:rPr lang="en-US" sz="2000" dirty="0"/>
              <a:t>Well-meaning design attempts to sneak past modular boundaries</a:t>
            </a:r>
          </a:p>
          <a:p>
            <a:pPr lvl="2"/>
            <a:r>
              <a:rPr lang="en-US" sz="1800" dirty="0"/>
              <a:t>Improve performance</a:t>
            </a:r>
          </a:p>
          <a:p>
            <a:pPr lvl="2"/>
            <a:r>
              <a:rPr lang="en-US" sz="1800" dirty="0"/>
              <a:t>Meet some other requirement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2273892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Software is particularly subject to this problem</a:t>
            </a:r>
          </a:p>
          <a:p>
            <a:pPr lvl="1"/>
            <a:r>
              <a:rPr lang="en-US" sz="2000" dirty="0"/>
              <a:t>The modular boundaries provided by the separately compiled subprograms are actually somewhat </a:t>
            </a:r>
            <a:r>
              <a:rPr lang="en-US" sz="2000" dirty="0">
                <a:solidFill>
                  <a:srgbClr val="0096FF"/>
                </a:solidFill>
              </a:rPr>
              <a:t>soft</a:t>
            </a:r>
          </a:p>
          <a:p>
            <a:pPr lvl="1"/>
            <a:r>
              <a:rPr lang="en-US" sz="2000" dirty="0"/>
              <a:t>Is easily penetrated by errors in:</a:t>
            </a:r>
          </a:p>
          <a:p>
            <a:pPr lvl="2"/>
            <a:r>
              <a:rPr lang="en-US" sz="1800" dirty="0"/>
              <a:t>using pointer;</a:t>
            </a:r>
          </a:p>
          <a:p>
            <a:pPr lvl="2"/>
            <a:r>
              <a:rPr lang="en-US" sz="1800" dirty="0"/>
              <a:t>filling buffer;</a:t>
            </a:r>
          </a:p>
          <a:p>
            <a:pPr lvl="2"/>
            <a:r>
              <a:rPr lang="en-US" sz="1800" dirty="0"/>
              <a:t>calculating array index;</a:t>
            </a:r>
          </a:p>
          <a:p>
            <a:pPr lvl="2"/>
            <a:r>
              <a:rPr lang="en-US" sz="1800" dirty="0"/>
              <a:t>etc.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7992635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Failure containment</a:t>
            </a:r>
          </a:p>
          <a:p>
            <a:pPr lvl="1"/>
            <a:r>
              <a:rPr lang="en-US" sz="2000" dirty="0"/>
              <a:t>When a module does not meet its abstract interface specifications</a:t>
            </a:r>
          </a:p>
          <a:p>
            <a:pPr lvl="1"/>
            <a:r>
              <a:rPr lang="en-US" sz="2000" dirty="0"/>
              <a:t>Limiting the impact of faults</a:t>
            </a:r>
          </a:p>
          <a:p>
            <a:pPr lvl="2"/>
            <a:r>
              <a:rPr lang="en-US" sz="1800" dirty="0"/>
              <a:t>Well-designed and properly enforced modular abstractions </a:t>
            </a:r>
          </a:p>
          <a:p>
            <a:pPr lvl="2"/>
            <a:r>
              <a:rPr lang="en-US" sz="1800" dirty="0"/>
              <a:t>Control propagation of effects</a:t>
            </a:r>
          </a:p>
          <a:p>
            <a:pPr lvl="1"/>
            <a:r>
              <a:rPr lang="en-US" sz="2000" dirty="0"/>
              <a:t>Modules are the units of fault containment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6602067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Goal</a:t>
            </a:r>
            <a:r>
              <a:rPr lang="en-US" altLang="zh-CN" sz="2400" dirty="0"/>
              <a:t>:</a:t>
            </a:r>
            <a:r>
              <a:rPr lang="zh-CN" altLang="en-US" sz="2400" dirty="0"/>
              <a:t> </a:t>
            </a:r>
            <a:r>
              <a:rPr lang="en-US" sz="2200" dirty="0"/>
              <a:t>Reduce module interconnections even more</a:t>
            </a:r>
          </a:p>
          <a:p>
            <a:r>
              <a:rPr lang="en-US" sz="2400" dirty="0"/>
              <a:t>How to do it?</a:t>
            </a:r>
          </a:p>
          <a:p>
            <a:pPr lvl="1"/>
            <a:r>
              <a:rPr lang="en-US" sz="2000" dirty="0"/>
              <a:t>Build a set of mechanisms first (a lower layer)</a:t>
            </a:r>
          </a:p>
          <a:p>
            <a:pPr lvl="1"/>
            <a:r>
              <a:rPr lang="en-US" sz="2000" dirty="0"/>
              <a:t>Use them to create a different complete set of mechanisms (an upper layer)</a:t>
            </a:r>
          </a:p>
          <a:p>
            <a:r>
              <a:rPr lang="en-US" sz="2400" dirty="0"/>
              <a:t>General rule: A module in one layer only interacts with:</a:t>
            </a:r>
          </a:p>
          <a:p>
            <a:pPr lvl="1"/>
            <a:r>
              <a:rPr lang="en-US" sz="2000" dirty="0"/>
              <a:t>its peers in the same layer, and</a:t>
            </a:r>
          </a:p>
          <a:p>
            <a:pPr lvl="1"/>
            <a:r>
              <a:rPr lang="en-US" sz="2000" dirty="0"/>
              <a:t>modules in the next lower layer / next higher layer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6132916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75</a:t>
            </a:fld>
            <a:endParaRPr lang="zh-CN" altLang="en-US" dirty="0"/>
          </a:p>
        </p:txBody>
      </p:sp>
      <p:grpSp>
        <p:nvGrpSpPr>
          <p:cNvPr id="34" name="组合 50"/>
          <p:cNvGrpSpPr>
            <a:grpSpLocks/>
          </p:cNvGrpSpPr>
          <p:nvPr/>
        </p:nvGrpSpPr>
        <p:grpSpPr bwMode="auto">
          <a:xfrm>
            <a:off x="457200" y="1270000"/>
            <a:ext cx="8153400" cy="1587500"/>
            <a:chOff x="533400" y="1600200"/>
            <a:chExt cx="8153400" cy="2590800"/>
          </a:xfrm>
        </p:grpSpPr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685800" y="3048890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1828800" y="3048890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cxnSp>
          <p:nvCxnSpPr>
            <p:cNvPr id="37" name="Straight Connector 7"/>
            <p:cNvCxnSpPr>
              <a:cxnSpLocks noChangeShapeType="1"/>
            </p:cNvCxnSpPr>
            <p:nvPr/>
          </p:nvCxnSpPr>
          <p:spPr bwMode="auto">
            <a:xfrm>
              <a:off x="533400" y="2848625"/>
              <a:ext cx="3276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Straight Connector 10"/>
            <p:cNvCxnSpPr>
              <a:cxnSpLocks noChangeShapeType="1"/>
            </p:cNvCxnSpPr>
            <p:nvPr/>
          </p:nvCxnSpPr>
          <p:spPr bwMode="auto">
            <a:xfrm>
              <a:off x="533400" y="3581400"/>
              <a:ext cx="3276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2971800" y="3048890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685800" y="3733292"/>
              <a:ext cx="609600" cy="38214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1828800" y="3733292"/>
              <a:ext cx="609600" cy="382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2971800" y="3733292"/>
              <a:ext cx="609600" cy="38214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685800" y="2286762"/>
              <a:ext cx="609600" cy="37998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>
              <a:off x="1828800" y="2286762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2971800" y="2286762"/>
              <a:ext cx="609600" cy="37998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cxnSp>
          <p:nvCxnSpPr>
            <p:cNvPr id="46" name="Straight Arrow Connector 33"/>
            <p:cNvCxnSpPr>
              <a:cxnSpLocks noChangeShapeType="1"/>
              <a:stCxn id="44" idx="2"/>
              <a:endCxn id="36" idx="0"/>
            </p:cNvCxnSpPr>
            <p:nvPr/>
          </p:nvCxnSpPr>
          <p:spPr bwMode="auto">
            <a:xfrm>
              <a:off x="2133600" y="2667000"/>
              <a:ext cx="0" cy="3810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Straight Arrow Connector 35"/>
            <p:cNvCxnSpPr>
              <a:cxnSpLocks noChangeShapeType="1"/>
              <a:stCxn id="35" idx="3"/>
              <a:endCxn id="36" idx="1"/>
            </p:cNvCxnSpPr>
            <p:nvPr/>
          </p:nvCxnSpPr>
          <p:spPr bwMode="auto">
            <a:xfrm>
              <a:off x="1295400" y="3238500"/>
              <a:ext cx="53340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Straight Arrow Connector 37"/>
            <p:cNvCxnSpPr>
              <a:cxnSpLocks noChangeShapeType="1"/>
              <a:stCxn id="36" idx="3"/>
              <a:endCxn id="39" idx="1"/>
            </p:cNvCxnSpPr>
            <p:nvPr/>
          </p:nvCxnSpPr>
          <p:spPr bwMode="auto">
            <a:xfrm>
              <a:off x="2438400" y="3238500"/>
              <a:ext cx="53340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Straight Arrow Connector 39"/>
            <p:cNvCxnSpPr>
              <a:cxnSpLocks noChangeShapeType="1"/>
              <a:stCxn id="36" idx="2"/>
              <a:endCxn id="41" idx="0"/>
            </p:cNvCxnSpPr>
            <p:nvPr/>
          </p:nvCxnSpPr>
          <p:spPr bwMode="auto">
            <a:xfrm>
              <a:off x="2133600" y="3429000"/>
              <a:ext cx="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0" name="Rectangle 49"/>
            <p:cNvSpPr/>
            <p:nvPr/>
          </p:nvSpPr>
          <p:spPr bwMode="auto">
            <a:xfrm>
              <a:off x="4036334" y="3031537"/>
              <a:ext cx="4191000" cy="379983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>
                <a:defRPr/>
              </a:pPr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DengXian" charset="0"/>
                  <a:cs typeface="Arial" panose="020B0604020202020204" pitchFamily="34" charset="0"/>
                </a:rPr>
                <a:t>Processor &amp; memory layer</a:t>
              </a:r>
            </a:p>
          </p:txBody>
        </p:sp>
        <p:cxnSp>
          <p:nvCxnSpPr>
            <p:cNvPr id="51" name="Straight Connector 43"/>
            <p:cNvCxnSpPr>
              <a:cxnSpLocks noChangeShapeType="1"/>
            </p:cNvCxnSpPr>
            <p:nvPr/>
          </p:nvCxnSpPr>
          <p:spPr bwMode="auto">
            <a:xfrm>
              <a:off x="4038600" y="2842010"/>
              <a:ext cx="464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" name="Straight Connector 44"/>
            <p:cNvCxnSpPr>
              <a:cxnSpLocks noChangeShapeType="1"/>
            </p:cNvCxnSpPr>
            <p:nvPr/>
          </p:nvCxnSpPr>
          <p:spPr bwMode="auto">
            <a:xfrm>
              <a:off x="4038600" y="3581400"/>
              <a:ext cx="464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3" name="Rectangle 52"/>
            <p:cNvSpPr/>
            <p:nvPr/>
          </p:nvSpPr>
          <p:spPr bwMode="auto">
            <a:xfrm>
              <a:off x="4027967" y="3733293"/>
              <a:ext cx="4495800" cy="457707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>
                <a:defRPr/>
              </a:pPr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DengXian" charset="0"/>
                  <a:cs typeface="Arial" panose="020B0604020202020204" pitchFamily="34" charset="0"/>
                </a:rPr>
                <a:t>Memory cells &amp; gates layer</a:t>
              </a: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4038600" y="2286762"/>
              <a:ext cx="2971800" cy="379984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>
                <a:defRPr/>
              </a:pPr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DengXian" charset="0"/>
                  <a:cs typeface="Arial" panose="020B0604020202020204" pitchFamily="34" charset="0"/>
                </a:rPr>
                <a:t>OS layer</a:t>
              </a:r>
            </a:p>
          </p:txBody>
        </p:sp>
        <p:cxnSp>
          <p:nvCxnSpPr>
            <p:cNvPr id="55" name="Straight Connector 7"/>
            <p:cNvCxnSpPr>
              <a:cxnSpLocks noChangeShapeType="1"/>
            </p:cNvCxnSpPr>
            <p:nvPr/>
          </p:nvCxnSpPr>
          <p:spPr bwMode="auto">
            <a:xfrm>
              <a:off x="533400" y="2133600"/>
              <a:ext cx="3276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6" name="Rectangle 29"/>
            <p:cNvSpPr/>
            <p:nvPr/>
          </p:nvSpPr>
          <p:spPr bwMode="auto">
            <a:xfrm>
              <a:off x="685800" y="1600200"/>
              <a:ext cx="609600" cy="37998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57" name="Rectangle 30"/>
            <p:cNvSpPr>
              <a:spLocks noChangeArrowheads="1"/>
            </p:cNvSpPr>
            <p:nvPr/>
          </p:nvSpPr>
          <p:spPr bwMode="auto">
            <a:xfrm>
              <a:off x="1828800" y="1600200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58" name="Rectangle 31"/>
            <p:cNvSpPr/>
            <p:nvPr/>
          </p:nvSpPr>
          <p:spPr bwMode="auto">
            <a:xfrm>
              <a:off x="2971800" y="1600200"/>
              <a:ext cx="609600" cy="37998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cxnSp>
          <p:nvCxnSpPr>
            <p:cNvPr id="59" name="Straight Arrow Connector 33"/>
            <p:cNvCxnSpPr>
              <a:cxnSpLocks noChangeShapeType="1"/>
              <a:stCxn id="57" idx="2"/>
            </p:cNvCxnSpPr>
            <p:nvPr/>
          </p:nvCxnSpPr>
          <p:spPr bwMode="auto">
            <a:xfrm>
              <a:off x="2133600" y="1981200"/>
              <a:ext cx="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" name="Straight Connector 43"/>
            <p:cNvCxnSpPr>
              <a:cxnSpLocks noChangeShapeType="1"/>
            </p:cNvCxnSpPr>
            <p:nvPr/>
          </p:nvCxnSpPr>
          <p:spPr bwMode="auto">
            <a:xfrm>
              <a:off x="4038600" y="2133600"/>
              <a:ext cx="464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1" name="Rectangle 49"/>
            <p:cNvSpPr/>
            <p:nvPr/>
          </p:nvSpPr>
          <p:spPr bwMode="auto">
            <a:xfrm>
              <a:off x="4038600" y="1600200"/>
              <a:ext cx="3276600" cy="379984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>
                <a:defRPr/>
              </a:pPr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DengXian" charset="0"/>
                  <a:cs typeface="Arial" panose="020B0604020202020204" pitchFamily="34" charset="0"/>
                </a:rPr>
                <a:t>Application layer</a:t>
              </a:r>
            </a:p>
          </p:txBody>
        </p:sp>
      </p:grpSp>
      <p:sp>
        <p:nvSpPr>
          <p:cNvPr id="62" name="Content Placeholder 2"/>
          <p:cNvSpPr>
            <a:spLocks noGrp="1"/>
          </p:cNvSpPr>
          <p:nvPr>
            <p:ph idx="1"/>
          </p:nvPr>
        </p:nvSpPr>
        <p:spPr>
          <a:xfrm>
            <a:off x="304800" y="2984500"/>
            <a:ext cx="8839200" cy="260930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defRPr/>
            </a:pPr>
            <a:r>
              <a:rPr lang="en-US" altLang="zh-CN" sz="2000" dirty="0"/>
              <a:t>House: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800" dirty="0"/>
              <a:t>Inner layer of studs, joist, rafter (shape &amp; strength )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800" dirty="0"/>
              <a:t>Layer of sheathing and drywall (wind out)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800" dirty="0"/>
              <a:t>Layer of siding, flooring and roof tiles (watertight)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800" dirty="0"/>
              <a:t>Cosmetic layer of paint (looks good)</a:t>
            </a:r>
          </a:p>
          <a:p>
            <a:pPr>
              <a:spcBef>
                <a:spcPts val="0"/>
              </a:spcBef>
              <a:defRPr/>
            </a:pPr>
            <a:r>
              <a:rPr lang="en-US" altLang="zh-CN" sz="2000" dirty="0"/>
              <a:t>Algebra: 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800" dirty="0"/>
              <a:t>integer, complex number, polynomials, polynomials with polynomial coefficients </a:t>
            </a:r>
          </a:p>
        </p:txBody>
      </p:sp>
    </p:spTree>
    <p:extLst>
      <p:ext uri="{BB962C8B-B14F-4D97-AF65-F5344CB8AC3E}">
        <p14:creationId xmlns:p14="http://schemas.microsoft.com/office/powerpoint/2010/main" val="18524428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7302"/>
            <a:ext cx="8229600" cy="396043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Hierarchy: another module organization</a:t>
            </a:r>
          </a:p>
          <a:p>
            <a:pPr lvl="1"/>
            <a:r>
              <a:rPr lang="en-US" dirty="0"/>
              <a:t>Start with a small group of modules</a:t>
            </a:r>
          </a:p>
          <a:p>
            <a:pPr lvl="1"/>
            <a:r>
              <a:rPr lang="en-US" dirty="0"/>
              <a:t>Assemble them into a stable, self-contained subsystem with well defined interface</a:t>
            </a:r>
          </a:p>
          <a:p>
            <a:pPr lvl="1"/>
            <a:r>
              <a:rPr lang="en-US" dirty="0"/>
              <a:t>Assemble a group of subsystems to a larger subsystem</a:t>
            </a:r>
          </a:p>
          <a:p>
            <a:pPr lvl="1"/>
            <a:endParaRPr lang="en-US" dirty="0"/>
          </a:p>
          <a:p>
            <a:r>
              <a:rPr lang="en-US" altLang="zh-CN" dirty="0"/>
              <a:t>Example</a:t>
            </a:r>
          </a:p>
          <a:p>
            <a:pPr lvl="1"/>
            <a:r>
              <a:rPr lang="en-US" dirty="0"/>
              <a:t>1 manager leads N employees</a:t>
            </a:r>
          </a:p>
          <a:p>
            <a:pPr lvl="1"/>
            <a:r>
              <a:rPr lang="en-US" dirty="0"/>
              <a:t>1 higher manager leads N </a:t>
            </a:r>
            <a:br>
              <a:rPr lang="en-US" dirty="0"/>
            </a:br>
            <a:r>
              <a:rPr lang="en-US" dirty="0"/>
              <a:t>lower managers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76</a:t>
            </a:fld>
            <a:endParaRPr lang="zh-CN" alt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651104" y="46355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032104" y="40005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7489304" y="46355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cxnSp>
        <p:nvCxnSpPr>
          <p:cNvPr id="10" name="Straight Arrow Connector 16"/>
          <p:cNvCxnSpPr>
            <a:cxnSpLocks noChangeShapeType="1"/>
            <a:stCxn id="7" idx="0"/>
            <a:endCxn id="8" idx="2"/>
          </p:cNvCxnSpPr>
          <p:nvPr/>
        </p:nvCxnSpPr>
        <p:spPr bwMode="auto">
          <a:xfrm flipV="1">
            <a:off x="6955904" y="4318000"/>
            <a:ext cx="38100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sm" len="sm"/>
            <a:tailEnd type="arrow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" name="Straight Arrow Connector 17"/>
          <p:cNvCxnSpPr>
            <a:cxnSpLocks noChangeShapeType="1"/>
            <a:stCxn id="8" idx="2"/>
            <a:endCxn id="9" idx="0"/>
          </p:cNvCxnSpPr>
          <p:nvPr/>
        </p:nvCxnSpPr>
        <p:spPr bwMode="auto">
          <a:xfrm>
            <a:off x="7336904" y="4318000"/>
            <a:ext cx="45720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sm" len="sm"/>
            <a:tailEnd type="arrow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5508104" y="40005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6193904" y="31750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cxnSp>
        <p:nvCxnSpPr>
          <p:cNvPr id="14" name="Straight Arrow Connector 41"/>
          <p:cNvCxnSpPr>
            <a:cxnSpLocks noChangeShapeType="1"/>
            <a:stCxn id="12" idx="0"/>
            <a:endCxn id="13" idx="2"/>
          </p:cNvCxnSpPr>
          <p:nvPr/>
        </p:nvCxnSpPr>
        <p:spPr bwMode="auto">
          <a:xfrm flipV="1">
            <a:off x="5812904" y="3492500"/>
            <a:ext cx="685800" cy="508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sm" len="sm"/>
            <a:tailEnd type="arrow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" name="Straight Arrow Connector 42"/>
          <p:cNvCxnSpPr>
            <a:cxnSpLocks noChangeShapeType="1"/>
            <a:stCxn id="13" idx="2"/>
            <a:endCxn id="8" idx="0"/>
          </p:cNvCxnSpPr>
          <p:nvPr/>
        </p:nvCxnSpPr>
        <p:spPr bwMode="auto">
          <a:xfrm>
            <a:off x="6498704" y="3492500"/>
            <a:ext cx="838200" cy="508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sm" len="sm"/>
            <a:tailEnd type="arrow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6" name="Oval 55"/>
          <p:cNvSpPr>
            <a:spLocks noChangeArrowheads="1"/>
          </p:cNvSpPr>
          <p:nvPr/>
        </p:nvSpPr>
        <p:spPr bwMode="auto">
          <a:xfrm>
            <a:off x="6346304" y="3810000"/>
            <a:ext cx="2057400" cy="13970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87668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435280" cy="4188295"/>
          </a:xfrm>
        </p:spPr>
        <p:txBody>
          <a:bodyPr>
            <a:normAutofit/>
          </a:bodyPr>
          <a:lstStyle/>
          <a:p>
            <a:pPr>
              <a:spcBef>
                <a:spcPts val="300"/>
              </a:spcBef>
            </a:pPr>
            <a:r>
              <a:rPr lang="en-US" altLang="zh-CN" sz="2400" dirty="0"/>
              <a:t>There are many striking examples of hierarchy </a:t>
            </a:r>
          </a:p>
          <a:p>
            <a:pPr lvl="1">
              <a:spcBef>
                <a:spcPts val="300"/>
              </a:spcBef>
            </a:pPr>
            <a:r>
              <a:rPr lang="en-US" altLang="zh-CN" sz="2000" dirty="0"/>
              <a:t>E.g.,</a:t>
            </a:r>
            <a:r>
              <a:rPr lang="zh-CN" altLang="en-US" sz="2000" dirty="0"/>
              <a:t> </a:t>
            </a:r>
            <a:r>
              <a:rPr lang="en-US" altLang="zh-CN" sz="2000" dirty="0"/>
              <a:t>microscopic biological systems, assembly of Alexander's empire</a:t>
            </a:r>
          </a:p>
          <a:p>
            <a:pPr lvl="1">
              <a:spcBef>
                <a:spcPts val="300"/>
              </a:spcBef>
            </a:pPr>
            <a:r>
              <a:rPr lang="en-US" altLang="zh-CN" sz="2000" dirty="0"/>
              <a:t>Under evolution, such</a:t>
            </a:r>
            <a:r>
              <a:rPr lang="zh-CN" altLang="en-US" sz="2000" dirty="0"/>
              <a:t> </a:t>
            </a:r>
            <a:r>
              <a:rPr lang="en-US" altLang="zh-CN" sz="2000" dirty="0"/>
              <a:t>designs have a better chance of survival</a:t>
            </a:r>
          </a:p>
          <a:p>
            <a:pPr>
              <a:spcBef>
                <a:spcPts val="300"/>
              </a:spcBef>
            </a:pPr>
            <a:endParaRPr lang="zh-CN" altLang="en-US" sz="2400" dirty="0"/>
          </a:p>
          <a:p>
            <a:pPr>
              <a:spcBef>
                <a:spcPts val="300"/>
              </a:spcBef>
            </a:pPr>
            <a:r>
              <a:rPr lang="en-US" altLang="zh-CN" sz="2400" dirty="0"/>
              <a:t>Constrains interactions</a:t>
            </a:r>
          </a:p>
          <a:p>
            <a:pPr lvl="1">
              <a:spcBef>
                <a:spcPts val="300"/>
              </a:spcBef>
            </a:pPr>
            <a:r>
              <a:rPr lang="en-US" altLang="zh-CN" sz="2000" dirty="0"/>
              <a:t>Permit interaction</a:t>
            </a:r>
            <a:r>
              <a:rPr lang="zh-CN" altLang="en-US" sz="2000" dirty="0"/>
              <a:t> </a:t>
            </a:r>
            <a:r>
              <a:rPr lang="en-US" altLang="zh-CN" sz="2000" dirty="0"/>
              <a:t>only among the components of a subsystem</a:t>
            </a:r>
            <a:endParaRPr lang="zh-CN" altLang="en-US" sz="2400" dirty="0"/>
          </a:p>
          <a:p>
            <a:pPr lvl="1">
              <a:spcBef>
                <a:spcPts val="300"/>
              </a:spcBef>
            </a:pPr>
            <a:r>
              <a:rPr lang="en-US" altLang="zh-CN" sz="2000" dirty="0"/>
              <a:t>Reduces </a:t>
            </a:r>
            <a:r>
              <a:rPr lang="en-US" altLang="zh-CN" sz="2000" u="sng" dirty="0"/>
              <a:t>the number of potential interactions</a:t>
            </a:r>
            <a:r>
              <a:rPr lang="en-US" altLang="zh-CN" sz="2000" dirty="0"/>
              <a:t> among modules from </a:t>
            </a:r>
            <a:r>
              <a:rPr lang="en-US" altLang="zh-CN" sz="2000" dirty="0">
                <a:solidFill>
                  <a:srgbClr val="0096FF"/>
                </a:solidFill>
              </a:rPr>
              <a:t>square-law</a:t>
            </a:r>
            <a:r>
              <a:rPr lang="en-US" altLang="zh-CN" sz="2000" dirty="0"/>
              <a:t> to </a:t>
            </a:r>
            <a:r>
              <a:rPr lang="en-US" altLang="zh-CN" sz="2000" dirty="0">
                <a:solidFill>
                  <a:srgbClr val="0096FF"/>
                </a:solidFill>
              </a:rPr>
              <a:t>linear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236126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Computer systems are </a:t>
            </a:r>
            <a:r>
              <a:rPr lang="en-US" sz="3600" dirty="0">
                <a:solidFill>
                  <a:srgbClr val="0096FF"/>
                </a:solidFill>
              </a:rPr>
              <a:t>different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2545153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Systems are Different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/>
              <a:t>Computer systems are the same as all other systems</a:t>
            </a:r>
          </a:p>
          <a:p>
            <a:pPr lvl="1"/>
            <a:r>
              <a:rPr lang="en-US" sz="2400" dirty="0"/>
              <a:t>Certain common problems show up in all complex systems</a:t>
            </a:r>
          </a:p>
          <a:p>
            <a:pPr lvl="1"/>
            <a:r>
              <a:rPr lang="en-US" sz="2400" dirty="0"/>
              <a:t>The techniques that have been devised for coping with complexity are universal</a:t>
            </a:r>
          </a:p>
          <a:p>
            <a:r>
              <a:rPr lang="en-US" altLang="zh-CN" sz="2800" dirty="0"/>
              <a:t>Yet,</a:t>
            </a:r>
            <a:r>
              <a:rPr lang="zh-CN" altLang="en-US" sz="2800" dirty="0"/>
              <a:t> </a:t>
            </a:r>
            <a:r>
              <a:rPr lang="en-US" altLang="zh-CN" sz="2800" dirty="0"/>
              <a:t>c</a:t>
            </a:r>
            <a:r>
              <a:rPr lang="en-US" sz="2800" dirty="0"/>
              <a:t>omputer systems are </a:t>
            </a:r>
            <a:r>
              <a:rPr lang="en-US" sz="2800" dirty="0">
                <a:solidFill>
                  <a:srgbClr val="0096FF"/>
                </a:solidFill>
              </a:rPr>
              <a:t>different</a:t>
            </a:r>
            <a:r>
              <a:rPr lang="zh-CN" altLang="en-US" sz="2800" dirty="0"/>
              <a:t> </a:t>
            </a:r>
            <a:r>
              <a:rPr lang="en-US" altLang="zh-CN" sz="2800" dirty="0"/>
              <a:t>(sadly)</a:t>
            </a:r>
            <a:endParaRPr lang="en-US" sz="2800" dirty="0"/>
          </a:p>
          <a:p>
            <a:pPr lvl="1"/>
            <a:r>
              <a:rPr lang="en-US" sz="2400" dirty="0"/>
              <a:t>The complexity is not limited by physical laws</a:t>
            </a:r>
          </a:p>
          <a:p>
            <a:pPr lvl="1"/>
            <a:r>
              <a:rPr lang="en-US" sz="2400" dirty="0"/>
              <a:t>The rate of change of technology is unprecedented</a:t>
            </a: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278806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Unbounded Composition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properties of computer systems </a:t>
            </a:r>
          </a:p>
          <a:p>
            <a:pPr lvl="1"/>
            <a:r>
              <a:rPr lang="en-US" dirty="0"/>
              <a:t>1. Mostly digital </a:t>
            </a:r>
          </a:p>
          <a:p>
            <a:pPr lvl="1"/>
            <a:r>
              <a:rPr lang="en-US" dirty="0"/>
              <a:t>2. Controlled by software</a:t>
            </a:r>
          </a:p>
          <a:p>
            <a:pPr lvl="1"/>
            <a:r>
              <a:rPr lang="en-US" dirty="0"/>
              <a:t>Both relax the limits on complexity arising from physical laws in other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80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3002212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Computer System: Coping with Complexity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M.A.L.H are NOT enough</a:t>
            </a:r>
          </a:p>
          <a:p>
            <a:pPr lvl="1"/>
            <a:r>
              <a:rPr kumimoji="1" lang="en-US" altLang="zh-CN" dirty="0"/>
              <a:t>Hard to choose </a:t>
            </a:r>
            <a:r>
              <a:rPr kumimoji="1" lang="en-US" altLang="zh-CN" dirty="0">
                <a:solidFill>
                  <a:srgbClr val="0096FF"/>
                </a:solidFill>
              </a:rPr>
              <a:t>the right</a:t>
            </a:r>
            <a:r>
              <a:rPr kumimoji="1" lang="en-US" altLang="zh-CN" dirty="0"/>
              <a:t> modularity</a:t>
            </a:r>
          </a:p>
          <a:p>
            <a:pPr lvl="1"/>
            <a:r>
              <a:rPr kumimoji="1" lang="en-US" altLang="zh-CN" dirty="0"/>
              <a:t>Hard to choose </a:t>
            </a:r>
            <a:r>
              <a:rPr kumimoji="1" lang="en-US" altLang="zh-CN" dirty="0">
                <a:solidFill>
                  <a:srgbClr val="0096FF"/>
                </a:solidFill>
              </a:rPr>
              <a:t>the right</a:t>
            </a:r>
            <a:r>
              <a:rPr kumimoji="1" lang="en-US" altLang="zh-CN" dirty="0"/>
              <a:t> abstraction</a:t>
            </a:r>
          </a:p>
          <a:p>
            <a:pPr lvl="1"/>
            <a:r>
              <a:rPr kumimoji="1" lang="en-US" altLang="zh-CN" dirty="0"/>
              <a:t>Hard to choose </a:t>
            </a:r>
            <a:r>
              <a:rPr kumimoji="1" lang="en-US" altLang="zh-CN" dirty="0">
                <a:solidFill>
                  <a:srgbClr val="0096FF"/>
                </a:solidFill>
              </a:rPr>
              <a:t>the right</a:t>
            </a:r>
            <a:r>
              <a:rPr kumimoji="1" lang="en-US" altLang="zh-CN" dirty="0"/>
              <a:t> layer</a:t>
            </a:r>
          </a:p>
          <a:p>
            <a:pPr lvl="1"/>
            <a:r>
              <a:rPr kumimoji="1" lang="en-US" altLang="zh-CN" dirty="0"/>
              <a:t>Hard to choose </a:t>
            </a:r>
            <a:r>
              <a:rPr kumimoji="1" lang="en-US" altLang="zh-CN" dirty="0">
                <a:solidFill>
                  <a:srgbClr val="0096FF"/>
                </a:solidFill>
              </a:rPr>
              <a:t>the right</a:t>
            </a:r>
            <a:r>
              <a:rPr kumimoji="1" lang="en-US" altLang="zh-CN" dirty="0"/>
              <a:t> hierarchy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9587200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Scores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Mid-</a:t>
            </a:r>
            <a:r>
              <a:rPr kumimoji="1" lang="en-US" altLang="zh-TW" dirty="0"/>
              <a:t>Exam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25%</a:t>
            </a:r>
          </a:p>
          <a:p>
            <a:r>
              <a:rPr kumimoji="1" lang="en-US" altLang="zh-TW" dirty="0"/>
              <a:t>Final-Exam: 35%</a:t>
            </a:r>
          </a:p>
          <a:p>
            <a:r>
              <a:rPr kumimoji="1" lang="en-US" altLang="zh-TW" dirty="0"/>
              <a:t>Lab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30%</a:t>
            </a:r>
          </a:p>
          <a:p>
            <a:r>
              <a:rPr kumimoji="1" lang="en-US" altLang="zh-TW" dirty="0"/>
              <a:t>Homework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10%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82</a:t>
            </a:fld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3779912" y="1489348"/>
            <a:ext cx="2160240" cy="360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779912" y="2713484"/>
            <a:ext cx="2520280" cy="360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79912" y="3325460"/>
            <a:ext cx="864096" cy="360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781794" y="2101508"/>
            <a:ext cx="2878438" cy="360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60957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Textbook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1800" dirty="0"/>
              <a:t>Principles of Computer System Design: An Introduction</a:t>
            </a:r>
          </a:p>
          <a:p>
            <a:pPr lvl="1"/>
            <a:r>
              <a:rPr lang="en-US" altLang="zh-CN" sz="1600" dirty="0"/>
              <a:t>Jerome H. </a:t>
            </a:r>
            <a:r>
              <a:rPr lang="en-US" altLang="zh-CN" sz="1600" dirty="0" err="1"/>
              <a:t>Saltzer</a:t>
            </a:r>
            <a:r>
              <a:rPr lang="en-US" altLang="zh-CN" sz="1600" dirty="0"/>
              <a:t> &amp; M. </a:t>
            </a:r>
            <a:r>
              <a:rPr lang="en-US" altLang="zh-CN" sz="1600" dirty="0" err="1"/>
              <a:t>Frans</a:t>
            </a:r>
            <a:r>
              <a:rPr lang="en-US" altLang="zh-CN" sz="1600" dirty="0"/>
              <a:t> </a:t>
            </a:r>
            <a:r>
              <a:rPr lang="en-US" altLang="zh-CN" sz="1600" dirty="0" err="1"/>
              <a:t>Kaashoek</a:t>
            </a:r>
            <a:r>
              <a:rPr lang="en-US" altLang="zh-CN" sz="1600" dirty="0"/>
              <a:t>, June 2009.</a:t>
            </a:r>
          </a:p>
          <a:p>
            <a:pPr lvl="1"/>
            <a:endParaRPr lang="en-US" altLang="zh-CN" sz="1600" dirty="0"/>
          </a:p>
          <a:p>
            <a:pPr lvl="1"/>
            <a:endParaRPr lang="en-US" altLang="zh-CN" sz="1600" dirty="0"/>
          </a:p>
          <a:p>
            <a:pPr lvl="1"/>
            <a:endParaRPr lang="en-US" altLang="zh-CN" sz="1600" dirty="0"/>
          </a:p>
          <a:p>
            <a:pPr lvl="1"/>
            <a:endParaRPr lang="en-US" altLang="zh-CN" sz="1600" dirty="0"/>
          </a:p>
          <a:p>
            <a:endParaRPr lang="en-US" altLang="zh-CN" sz="1800" dirty="0"/>
          </a:p>
          <a:p>
            <a:r>
              <a:rPr lang="en-US" altLang="zh-CN" sz="1800" dirty="0"/>
              <a:t>Others</a:t>
            </a:r>
          </a:p>
          <a:p>
            <a:pPr lvl="1"/>
            <a:r>
              <a:rPr lang="en-US" altLang="zh-CN" sz="1600" dirty="0"/>
              <a:t>Operating Systems: Three Easy Pieces</a:t>
            </a:r>
          </a:p>
          <a:p>
            <a:pPr lvl="1"/>
            <a:r>
              <a:rPr lang="en-US" altLang="zh-CN" sz="1600" dirty="0"/>
              <a:t>Distributed Systems: Principles and Paradigms, 2</a:t>
            </a:r>
            <a:r>
              <a:rPr lang="en-US" altLang="zh-CN" sz="1600" baseline="30000" dirty="0"/>
              <a:t>nd</a:t>
            </a:r>
            <a:r>
              <a:rPr lang="en-US" altLang="zh-CN" sz="1600" dirty="0"/>
              <a:t> Edition</a:t>
            </a:r>
          </a:p>
          <a:p>
            <a:endParaRPr lang="zh-CN" altLang="en-US" sz="18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83</a:t>
            </a:fld>
            <a:endParaRPr lang="zh-CN" alt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3808" y="2348104"/>
            <a:ext cx="1333500" cy="1344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2353444"/>
            <a:ext cx="1333500" cy="1338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670868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Where is CSE in Courses</a:t>
            </a:r>
          </a:p>
        </p:txBody>
      </p:sp>
      <p:sp>
        <p:nvSpPr>
          <p:cNvPr id="1024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66AFABB4-FE0C-F049-89A6-0CC661519876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84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sp>
        <p:nvSpPr>
          <p:cNvPr id="5" name="Rounded Rectangle 3"/>
          <p:cNvSpPr/>
          <p:nvPr/>
        </p:nvSpPr>
        <p:spPr>
          <a:xfrm>
            <a:off x="1123528" y="4790985"/>
            <a:ext cx="6400800" cy="658803"/>
          </a:xfrm>
          <a:prstGeom prst="roundRect">
            <a:avLst>
              <a:gd name="adj" fmla="val 31556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Introduction to Computer Systems</a:t>
            </a:r>
          </a:p>
        </p:txBody>
      </p:sp>
      <p:sp>
        <p:nvSpPr>
          <p:cNvPr id="6" name="Rounded Rectangle 5"/>
          <p:cNvSpPr/>
          <p:nvPr/>
        </p:nvSpPr>
        <p:spPr>
          <a:xfrm rot="16200000">
            <a:off x="1153739" y="2030048"/>
            <a:ext cx="2405285" cy="1035854"/>
          </a:xfrm>
          <a:prstGeom prst="roundRect">
            <a:avLst>
              <a:gd name="adj" fmla="val 18822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Operating Systems</a:t>
            </a:r>
          </a:p>
        </p:txBody>
      </p:sp>
      <p:sp>
        <p:nvSpPr>
          <p:cNvPr id="7" name="Rounded Rectangle 6"/>
          <p:cNvSpPr/>
          <p:nvPr/>
        </p:nvSpPr>
        <p:spPr>
          <a:xfrm rot="16200000">
            <a:off x="2564638" y="2047909"/>
            <a:ext cx="2405285" cy="1000132"/>
          </a:xfrm>
          <a:prstGeom prst="roundRect">
            <a:avLst>
              <a:gd name="adj" fmla="val 18822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Architecture</a:t>
            </a:r>
          </a:p>
        </p:txBody>
      </p:sp>
      <p:sp>
        <p:nvSpPr>
          <p:cNvPr id="8" name="Rounded Rectangle 7"/>
          <p:cNvSpPr/>
          <p:nvPr/>
        </p:nvSpPr>
        <p:spPr>
          <a:xfrm rot="16200000">
            <a:off x="3868383" y="2101486"/>
            <a:ext cx="2405285" cy="892978"/>
          </a:xfrm>
          <a:prstGeom prst="roundRect">
            <a:avLst>
              <a:gd name="adj" fmla="val 18822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Compilers</a:t>
            </a:r>
          </a:p>
        </p:txBody>
      </p:sp>
      <p:sp>
        <p:nvSpPr>
          <p:cNvPr id="9" name="Rounded Rectangle 8"/>
          <p:cNvSpPr/>
          <p:nvPr/>
        </p:nvSpPr>
        <p:spPr>
          <a:xfrm rot="16200000">
            <a:off x="5082969" y="2101345"/>
            <a:ext cx="2405285" cy="893259"/>
          </a:xfrm>
          <a:prstGeom prst="roundRect">
            <a:avLst>
              <a:gd name="adj" fmla="val 18822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Networking</a:t>
            </a:r>
          </a:p>
        </p:txBody>
      </p:sp>
      <p:sp>
        <p:nvSpPr>
          <p:cNvPr id="10" name="Rounded Rectangle 3"/>
          <p:cNvSpPr/>
          <p:nvPr/>
        </p:nvSpPr>
        <p:spPr>
          <a:xfrm>
            <a:off x="1432048" y="3930952"/>
            <a:ext cx="5791200" cy="658803"/>
          </a:xfrm>
          <a:prstGeom prst="roundRect">
            <a:avLst>
              <a:gd name="adj" fmla="val 31556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Computer Systems Engineering</a:t>
            </a:r>
          </a:p>
        </p:txBody>
      </p:sp>
    </p:spTree>
    <p:extLst>
      <p:ext uri="{BB962C8B-B14F-4D97-AF65-F5344CB8AC3E}">
        <p14:creationId xmlns:p14="http://schemas.microsoft.com/office/powerpoint/2010/main" val="121453658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Course Info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Website</a:t>
            </a:r>
          </a:p>
          <a:p>
            <a:pPr lvl="1"/>
            <a:r>
              <a:rPr lang="en-US" altLang="zh-CN" dirty="0">
                <a:hlinkClick r:id="rId2"/>
              </a:rPr>
              <a:t>https://ipads.se.sjtu.edu.cn/courses/cse/</a:t>
            </a:r>
            <a:endParaRPr lang="en-US" altLang="zh-CN" dirty="0"/>
          </a:p>
          <a:p>
            <a:r>
              <a:rPr lang="en-US" altLang="zh-CN" dirty="0"/>
              <a:t>TAs</a:t>
            </a:r>
          </a:p>
          <a:p>
            <a:pPr lvl="1"/>
            <a:r>
              <a:rPr lang="zh-CN" altLang="en-US" dirty="0"/>
              <a:t>李明煜：</a:t>
            </a:r>
            <a:r>
              <a:rPr lang="en" altLang="zh-CN" dirty="0" err="1"/>
              <a:t>maxullee@sjtu.edu.cn</a:t>
            </a:r>
            <a:endParaRPr lang="en-US" altLang="zh-CN" dirty="0"/>
          </a:p>
          <a:p>
            <a:pPr lvl="1"/>
            <a:r>
              <a:rPr lang="zh-CN" altLang="en-US" dirty="0"/>
              <a:t>黄政：</a:t>
            </a:r>
            <a:r>
              <a:rPr lang="en" altLang="zh-CN" dirty="0" err="1"/>
              <a:t>huangzheng@sjtu.edu.cn</a:t>
            </a:r>
            <a:endParaRPr lang="en-US" altLang="zh-CN" dirty="0"/>
          </a:p>
          <a:p>
            <a:pPr lvl="1"/>
            <a:r>
              <a:rPr lang="zh-CN" altLang="en-US" dirty="0"/>
              <a:t>姚子航：</a:t>
            </a:r>
            <a:r>
              <a:rPr lang="en" altLang="zh-CN" dirty="0"/>
              <a:t>zihang010509@gmail.com</a:t>
            </a:r>
            <a:endParaRPr lang="en-US" altLang="zh-CN" dirty="0"/>
          </a:p>
          <a:p>
            <a:pPr lvl="1"/>
            <a:r>
              <a:rPr lang="zh-CN" altLang="en-US" dirty="0"/>
              <a:t>徐天强：</a:t>
            </a:r>
            <a:r>
              <a:rPr lang="en" altLang="zh-CN" dirty="0"/>
              <a:t>2286455782@qq.com</a:t>
            </a:r>
            <a:endParaRPr lang="en-US" altLang="zh-CN" dirty="0"/>
          </a:p>
          <a:p>
            <a:pPr lvl="1"/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971556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3313</TotalTime>
  <Words>2828</Words>
  <Application>Microsoft Macintosh PowerPoint</Application>
  <PresentationFormat>全屏显示(16:10)</PresentationFormat>
  <Paragraphs>539</Paragraphs>
  <Slides>85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85</vt:i4>
      </vt:variant>
    </vt:vector>
  </HeadingPairs>
  <TitlesOfParts>
    <vt:vector size="93" baseType="lpstr">
      <vt:lpstr>DengXian</vt:lpstr>
      <vt:lpstr>DengXian</vt:lpstr>
      <vt:lpstr>微软雅黑</vt:lpstr>
      <vt:lpstr>Microsoft YaHei UI Light</vt:lpstr>
      <vt:lpstr>Arial</vt:lpstr>
      <vt:lpstr>Calibri</vt:lpstr>
      <vt:lpstr>Times New Roman</vt:lpstr>
      <vt:lpstr>Office 主题​​</vt:lpstr>
      <vt:lpstr>Introduction to CSE</vt:lpstr>
      <vt:lpstr>The CyberSpace Trend</vt:lpstr>
      <vt:lpstr>Digital-world VS. Real-world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System &amp; Complexity</vt:lpstr>
      <vt:lpstr>What is a System?</vt:lpstr>
      <vt:lpstr>The Problem: Complexity of the Systems</vt:lpstr>
      <vt:lpstr>An Example: The Gas System</vt:lpstr>
      <vt:lpstr>Compare with the Computer Systems</vt:lpstr>
      <vt:lpstr>Example of Complex Systems: Linux Kernel</vt:lpstr>
      <vt:lpstr>LOC (Lines Of Code)</vt:lpstr>
      <vt:lpstr>Complexity of Computer Systems</vt:lpstr>
      <vt:lpstr>14 Properties</vt:lpstr>
      <vt:lpstr>14 Properties of Computer Systems</vt:lpstr>
      <vt:lpstr>Property-1: Correctness</vt:lpstr>
      <vt:lpstr>Property-2: Latency</vt:lpstr>
      <vt:lpstr>Property-3: Throughput</vt:lpstr>
      <vt:lpstr>Property-4: Scalability</vt:lpstr>
      <vt:lpstr>Property-5: Performance Isolation</vt:lpstr>
      <vt:lpstr>Property-6: Utilization</vt:lpstr>
      <vt:lpstr>Property-7: Energy Efficiency</vt:lpstr>
      <vt:lpstr>Property-8: Compatibility</vt:lpstr>
      <vt:lpstr>Property-9: Usability</vt:lpstr>
      <vt:lpstr>Property-10: Consistency</vt:lpstr>
      <vt:lpstr>Property-11: Fault Tolerance</vt:lpstr>
      <vt:lpstr>Property-11: Fault Tolerance</vt:lpstr>
      <vt:lpstr>Property-11: Fault Tolerance</vt:lpstr>
      <vt:lpstr>Property-11:  Fault Tolerance</vt:lpstr>
      <vt:lpstr>Property-12: Security</vt:lpstr>
      <vt:lpstr>Property-12: Security</vt:lpstr>
      <vt:lpstr>Property-13: Privacy</vt:lpstr>
      <vt:lpstr>Property-14: Trust</vt:lpstr>
      <vt:lpstr>Conflict between these Properties</vt:lpstr>
      <vt:lpstr>System Complexity</vt:lpstr>
      <vt:lpstr>Problem Types</vt:lpstr>
      <vt:lpstr>1. Emergent Properties</vt:lpstr>
      <vt:lpstr>1. Emergent Properties</vt:lpstr>
      <vt:lpstr>Emergent Property Example: Ethernet</vt:lpstr>
      <vt:lpstr>Does Collision Detection Work?</vt:lpstr>
      <vt:lpstr>3 Mbit/s -&gt; 10 Mbit/s, What will Happen?</vt:lpstr>
      <vt:lpstr>2. Propagation of Effects [Cole'69]</vt:lpstr>
      <vt:lpstr>Example: No Small Changes</vt:lpstr>
      <vt:lpstr>3. Incommensurate Scaling</vt:lpstr>
      <vt:lpstr>3. Incommensurate Scaling</vt:lpstr>
      <vt:lpstr>3. Incommensurate Scaling</vt:lpstr>
      <vt:lpstr>3. Incommensurate Scaling</vt:lpstr>
      <vt:lpstr>3. Incommensurate Scaling</vt:lpstr>
      <vt:lpstr>Example: Scaling Figures in PPT</vt:lpstr>
      <vt:lpstr>Example: Scaling the Internet </vt:lpstr>
      <vt:lpstr>4. Trade-offs</vt:lpstr>
      <vt:lpstr>4. Trade-offs</vt:lpstr>
      <vt:lpstr>4. Trade-offs</vt:lpstr>
      <vt:lpstr>Coping with complexity</vt:lpstr>
      <vt:lpstr>How to Handle Complexity?</vt:lpstr>
      <vt:lpstr>How to Handle? </vt:lpstr>
      <vt:lpstr>Limit the Levels of Complexity</vt:lpstr>
      <vt:lpstr>M.A.L.H</vt:lpstr>
      <vt:lpstr>Modularity</vt:lpstr>
      <vt:lpstr>Modularity</vt:lpstr>
      <vt:lpstr>Abstraction</vt:lpstr>
      <vt:lpstr>Abstraction</vt:lpstr>
      <vt:lpstr>Abstraction</vt:lpstr>
      <vt:lpstr>Abstraction</vt:lpstr>
      <vt:lpstr>Layering</vt:lpstr>
      <vt:lpstr>Layering</vt:lpstr>
      <vt:lpstr>Hierarchy</vt:lpstr>
      <vt:lpstr>Hierarchy</vt:lpstr>
      <vt:lpstr>Computer systems are different</vt:lpstr>
      <vt:lpstr>Computer Systems are Different</vt:lpstr>
      <vt:lpstr>Unbounded Composition</vt:lpstr>
      <vt:lpstr>Computer System: Coping with Complexity</vt:lpstr>
      <vt:lpstr>Scores</vt:lpstr>
      <vt:lpstr>Textbook</vt:lpstr>
      <vt:lpstr>Where is CSE in Courses</vt:lpstr>
      <vt:lpstr>Course Info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84</cp:revision>
  <cp:lastPrinted>2016-06-13T07:55:34Z</cp:lastPrinted>
  <dcterms:created xsi:type="dcterms:W3CDTF">2017-05-12T06:55:38Z</dcterms:created>
  <dcterms:modified xsi:type="dcterms:W3CDTF">2020-09-08T05:48:18Z</dcterms:modified>
</cp:coreProperties>
</file>