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8" r:id="rId3"/>
    <p:sldId id="259" r:id="rId4"/>
    <p:sldId id="260" r:id="rId5"/>
    <p:sldId id="261" r:id="rId6"/>
    <p:sldId id="140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1399" r:id="rId38"/>
    <p:sldId id="1400" r:id="rId39"/>
    <p:sldId id="1401" r:id="rId40"/>
    <p:sldId id="1402" r:id="rId41"/>
    <p:sldId id="1403" r:id="rId42"/>
    <p:sldId id="1404" r:id="rId43"/>
    <p:sldId id="1405" r:id="rId44"/>
    <p:sldId id="1406" r:id="rId45"/>
    <p:sldId id="1407" r:id="rId46"/>
    <p:sldId id="292" r:id="rId47"/>
    <p:sldId id="294" r:id="rId48"/>
    <p:sldId id="1391" r:id="rId49"/>
    <p:sldId id="1392" r:id="rId50"/>
    <p:sldId id="296" r:id="rId51"/>
    <p:sldId id="1396" r:id="rId52"/>
    <p:sldId id="1397" r:id="rId5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2" autoAdjust="0"/>
    <p:restoredTop sz="83315" autoAdjust="0"/>
  </p:normalViewPr>
  <p:slideViewPr>
    <p:cSldViewPr>
      <p:cViewPr varScale="1">
        <p:scale>
          <a:sx n="72" d="100"/>
          <a:sy n="72" d="100"/>
        </p:scale>
        <p:origin x="1476" y="6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2020/9/10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2020/9/10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same operations: open,</a:t>
            </a:r>
            <a:r>
              <a:rPr lang="en-US" baseline="0" dirty="0"/>
              <a:t> read, write, </a:t>
            </a:r>
            <a:r>
              <a:rPr lang="en-US" baseline="0" dirty="0" err="1"/>
              <a:t>ioctl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042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need to organize the blocks</a:t>
            </a:r>
            <a:r>
              <a:rPr kumimoji="1" lang="en-US" altLang="zh-CN" baseline="0" dirty="0"/>
              <a:t> to store larger size data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80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DD5C21B-AC00-194C-9537-51B5DB478376}" type="slidenum">
              <a:rPr lang="zh-CN" altLang="en-US" sz="1200" b="0">
                <a:latin typeface="Times New Roman" charset="0"/>
              </a:rPr>
              <a:pPr/>
              <a:t>13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31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CHDIR can set working directory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4BDC23A-6497-6444-B9F1-C70B68E2077D}" type="slidenum">
              <a:rPr lang="zh-CN" altLang="en-US" sz="1200" b="0">
                <a:latin typeface="Times New Roman" charset="0"/>
              </a:rPr>
              <a:pPr/>
              <a:t>17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35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comes a demo~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01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277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368"/>
              </a:spcBef>
            </a:pPr>
            <a:r>
              <a:rPr kumimoji="1" lang="en-US" altLang="zh-CN" sz="2000" dirty="0" err="1"/>
              <a:t>Vnode</a:t>
            </a:r>
            <a:r>
              <a:rPr kumimoji="1" lang="en-US" altLang="zh-CN" sz="2000" dirty="0"/>
              <a:t> is in Memory-only</a:t>
            </a:r>
          </a:p>
          <a:p>
            <a:pPr lvl="1"/>
            <a:r>
              <a:rPr kumimoji="1" lang="en-US" altLang="zh-CN" sz="1600" dirty="0"/>
              <a:t>It hides different FS implementation from upper layers</a:t>
            </a:r>
          </a:p>
          <a:p>
            <a:pPr lvl="1"/>
            <a:r>
              <a:rPr kumimoji="1" lang="en-US" altLang="zh-CN" sz="1600" dirty="0" err="1"/>
              <a:t>Vnode</a:t>
            </a:r>
            <a:r>
              <a:rPr kumimoji="1" lang="en-US" altLang="zh-CN" sz="1600" dirty="0"/>
              <a:t> only exists when a file is open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071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38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 err="1">
                <a:solidFill>
                  <a:schemeClr val="bg1"/>
                </a:solidFill>
              </a:rPr>
              <a:t>iNode</a:t>
            </a:r>
            <a:r>
              <a:rPr kumimoji="1" lang="en-US" altLang="zh-CN" sz="4400" dirty="0">
                <a:solidFill>
                  <a:schemeClr val="bg1"/>
                </a:solidFill>
              </a:rPr>
              <a:t>-based File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System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Seven-layer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abstraction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iNode</a:t>
            </a:r>
            <a:r>
              <a:rPr lang="en-US" altLang="zh-CN" dirty="0"/>
              <a:t>-based File System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9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2"/>
          </a:xfrm>
        </p:spPr>
        <p:txBody>
          <a:bodyPr>
            <a:noAutofit/>
          </a:bodyPr>
          <a:lstStyle/>
          <a:p>
            <a:r>
              <a:rPr lang="en-US" altLang="zh-CN" sz="2200" dirty="0"/>
              <a:t>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/>
              <a:t> &amp;  has a </a:t>
            </a:r>
            <a:r>
              <a:rPr lang="en-US" altLang="zh-CN" sz="1800" dirty="0">
                <a:solidFill>
                  <a:srgbClr val="0096FF"/>
                </a:solidFill>
              </a:rPr>
              <a:t>name</a:t>
            </a:r>
          </a:p>
          <a:p>
            <a:pPr lvl="1"/>
            <a:r>
              <a:rPr lang="en-US" altLang="zh-CN" sz="1800" dirty="0"/>
              <a:t>It is a high-level version of the memory abstraction</a:t>
            </a:r>
          </a:p>
          <a:p>
            <a:r>
              <a:rPr lang="en-US" altLang="zh-CN" sz="2000" dirty="0"/>
              <a:t>System layer implements files using modules from hardware layer</a:t>
            </a:r>
          </a:p>
          <a:p>
            <a:pPr lvl="1"/>
            <a:r>
              <a:rPr lang="en-US" altLang="zh-CN" sz="1800" u="sng" dirty="0"/>
              <a:t>Divide-and-conquer</a:t>
            </a:r>
            <a:r>
              <a:rPr lang="en-US" altLang="zh-CN" sz="1800" dirty="0"/>
              <a:t>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files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8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04048" y="5017740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5560" y="2983189"/>
            <a:ext cx="1075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0110" y="4445830"/>
            <a:ext cx="1521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6011" y="1448329"/>
            <a:ext cx="8354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4</a:t>
            </a:fld>
            <a:endParaRPr lang="zh-CN" altLang="en-US" sz="105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5619662" y="5038002"/>
            <a:ext cx="254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OPEN, READ, WRITE, SEEK, CLOSE</a:t>
            </a:r>
          </a:p>
          <a:p>
            <a:r>
              <a:rPr lang="en-US" altLang="zh-CN" sz="2000" dirty="0"/>
              <a:t>FSYNC</a:t>
            </a:r>
          </a:p>
          <a:p>
            <a:r>
              <a:rPr lang="en-US" altLang="zh-CN" sz="2000" dirty="0"/>
              <a:t>STAT, CHMOD, CHOWN</a:t>
            </a:r>
          </a:p>
          <a:p>
            <a:r>
              <a:rPr lang="en-US" altLang="zh-CN" sz="2000" dirty="0"/>
              <a:t>RENAME, LINK, UNLINK, SYMLINK</a:t>
            </a:r>
          </a:p>
          <a:p>
            <a:r>
              <a:rPr lang="en-US" altLang="zh-CN" sz="2000" dirty="0"/>
              <a:t>MKDIR, CHDIR, CHROOT</a:t>
            </a:r>
          </a:p>
          <a:p>
            <a:r>
              <a:rPr lang="en-US" altLang="zh-CN" sz="2000" dirty="0"/>
              <a:t>MOUNT, UNMOUNT</a:t>
            </a:r>
          </a:p>
          <a:p>
            <a:r>
              <a:rPr lang="en-US" altLang="zh-CN" sz="2000" dirty="0"/>
              <a:t>….</a:t>
            </a:r>
            <a:endParaRPr lang="zh-CN" altLang="en-US" sz="2000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occupies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continuous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blocks</a:t>
            </a:r>
          </a:p>
          <a:p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</a:p>
          <a:p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either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reallocate</a:t>
            </a:r>
          </a:p>
          <a:p>
            <a:r>
              <a:rPr kumimoji="1" lang="en-US" altLang="zh-CN" i="1" dirty="0"/>
              <a:t>What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are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the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problems?</a:t>
            </a:r>
            <a:endParaRPr kumimoji="1" lang="zh-CN" altLang="en-US" i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4297660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4297660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4729708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5161756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5161756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5161756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69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inode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dirty="0"/>
              <a:t>7 software layers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76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The Naming Layers of the UNIX FS (version 6)</a:t>
            </a:r>
            <a:endParaRPr lang="zh-CN" sz="2800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ea typeface="等线" panose="02010600030101010101" pitchFamily="2" charset="-122"/>
              </a:rPr>
              <a:t>Mapping: block number -&gt; block data </a:t>
            </a: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ea typeface="等线" panose="02010600030101010101" pitchFamily="2" charset="-122"/>
              </a:rPr>
              <a:t>How to know the size of block?</a:t>
            </a:r>
          </a:p>
          <a:p>
            <a:pPr lvl="1"/>
            <a:r>
              <a:rPr kumimoji="1" lang="en-US" altLang="zh-CN" sz="2000" dirty="0">
                <a:ea typeface="等线" panose="02010600030101010101" pitchFamily="2" charset="-122"/>
              </a:rPr>
              <a:t>How to know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which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block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is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free?</a:t>
            </a:r>
            <a:endParaRPr kumimoji="1" lang="zh-CN" altLang="en-US" sz="2000" dirty="0"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ea typeface="等线" panose="02010600030101010101" pitchFamily="2" charset="-122"/>
              </a:rPr>
              <a:t>These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metadata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will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also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be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stored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on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the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same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disk</a:t>
            </a:r>
          </a:p>
          <a:p>
            <a:pPr lvl="2"/>
            <a:r>
              <a:rPr kumimoji="1" lang="en-US" altLang="zh-CN" sz="1800" dirty="0">
                <a:ea typeface="等线" panose="02010600030101010101" pitchFamily="2" charset="-122"/>
              </a:rPr>
              <a:t>Super block!</a:t>
            </a:r>
          </a:p>
          <a:p>
            <a:endParaRPr kumimoji="1" lang="zh-CN" altLang="en-US" sz="2400" dirty="0"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ea typeface="等线" panose="02010600030101010101" pitchFamily="2" charset="-122"/>
              </a:rPr>
              <a:t>9</a:t>
            </a:fld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7420"/>
            <a:ext cx="705323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9668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34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Super Block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158750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One superblock per file system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Kernel reads superblock when mount the FS</a:t>
            </a:r>
          </a:p>
          <a:p>
            <a:r>
              <a:rPr lang="en-US" altLang="zh-CN" sz="2400" dirty="0">
                <a:ea typeface="等线" panose="02010600030101010101" pitchFamily="2" charset="-122"/>
              </a:rPr>
              <a:t>Superblock contains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931379-6498-C04D-B35A-037E96CFA6C3}" type="slidenum">
              <a:rPr lang="zh-CN" altLang="en-US" sz="12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10</a:t>
            </a:fld>
            <a:endParaRPr lang="en-US" altLang="zh-CN" sz="12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1269" name="Content Placeholder 2"/>
          <p:cNvSpPr txBox="1">
            <a:spLocks/>
          </p:cNvSpPr>
          <p:nvPr/>
        </p:nvSpPr>
        <p:spPr bwMode="auto">
          <a:xfrm>
            <a:off x="457200" y="2761208"/>
            <a:ext cx="80772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Index to next free block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Lock field for free block and free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lists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Flag to indicate modification of superblock</a:t>
            </a:r>
            <a:endParaRPr lang="en-US" altLang="zh-CN" sz="1800" b="0" dirty="0">
              <a:latin typeface="Arial" panose="020B0604020202020204" pitchFamily="34" charset="0"/>
              <a:ea typeface="等线" panose="02010600030101010101" pitchFamily="2" charset="-122"/>
              <a:cs typeface="MS PGothic" charset="0"/>
            </a:endParaRPr>
          </a:p>
        </p:txBody>
      </p:sp>
      <p:sp>
        <p:nvSpPr>
          <p:cNvPr id="11270" name="Content Placeholder 2"/>
          <p:cNvSpPr txBox="1">
            <a:spLocks/>
          </p:cNvSpPr>
          <p:nvPr/>
        </p:nvSpPr>
        <p:spPr bwMode="auto">
          <a:xfrm>
            <a:off x="4838700" y="2689200"/>
            <a:ext cx="4038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list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inodes</a:t>
            </a:r>
            <a:endParaRPr lang="en-US" altLang="zh-CN" sz="1600" b="0" dirty="0">
              <a:latin typeface="Arial" panose="020B0604020202020204" pitchFamily="34" charset="0"/>
              <a:ea typeface="等线" panose="02010600030101010101" pitchFamily="2" charset="-122"/>
              <a:cs typeface="MS PGothic" charset="0"/>
            </a:endParaRP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inodes</a:t>
            </a:r>
            <a:endParaRPr lang="en-US" altLang="zh-CN" sz="1600" b="0" dirty="0">
              <a:latin typeface="Arial" panose="020B0604020202020204" pitchFamily="34" charset="0"/>
              <a:ea typeface="等线" panose="02010600030101010101" pitchFamily="2" charset="-122"/>
              <a:cs typeface="MS PGothic" charset="0"/>
            </a:endParaRP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Index to next free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endParaRPr lang="en-US" altLang="zh-CN" sz="1600" b="0" dirty="0">
              <a:latin typeface="Arial" panose="020B0604020202020204" pitchFamily="34" charset="0"/>
              <a:ea typeface="等线" panose="02010600030101010101" pitchFamily="2" charset="-122"/>
              <a:cs typeface="MS PGothic" charset="0"/>
            </a:endParaRPr>
          </a:p>
        </p:txBody>
      </p:sp>
      <p:pic>
        <p:nvPicPr>
          <p:cNvPr id="11271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657700"/>
            <a:ext cx="6375400" cy="9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5368105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036" y="4924777"/>
            <a:ext cx="4841300" cy="5543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3347864" y="4925036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923928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4499992" y="4932904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5076056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5652120" y="4926490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6228184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7020272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516216" y="5017740"/>
            <a:ext cx="357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...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673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ea typeface="等线" panose="02010600030101010101" pitchFamily="2" charset="-122"/>
              </a:rPr>
              <a:t>Block size: a trade-off</a:t>
            </a:r>
          </a:p>
          <a:p>
            <a:pPr lvl="1"/>
            <a:r>
              <a:rPr lang="en-US" altLang="zh-CN" sz="2400" dirty="0">
                <a:ea typeface="等线" panose="02010600030101010101" pitchFamily="2" charset="-122"/>
              </a:rPr>
              <a:t>Neither too small or too big</a:t>
            </a: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pPr lvl="1"/>
            <a:r>
              <a:rPr lang="en-US" altLang="zh-CN" dirty="0">
                <a:solidFill>
                  <a:schemeClr val="accent2"/>
                </a:solidFill>
                <a:ea typeface="等线" panose="02010600030101010101" pitchFamily="2" charset="-122"/>
              </a:rPr>
              <a:t>Q: What will happen if the block size is too small? What if too big?</a:t>
            </a:r>
            <a:endParaRPr lang="en-US" altLang="zh-CN" sz="2400" dirty="0">
              <a:solidFill>
                <a:schemeClr val="accent2"/>
              </a:solidFill>
              <a:ea typeface="等线" panose="02010600030101010101" pitchFamily="2" charset="-122"/>
            </a:endParaRPr>
          </a:p>
          <a:p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ea typeface="等线" panose="02010600030101010101" pitchFamily="2" charset="-122"/>
              </a:rPr>
              <a:t>11</a:t>
            </a:fld>
            <a:endParaRPr lang="zh-CN" altLang="en-US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9612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93604"/>
            <a:ext cx="2560712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2730500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File requirements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Store items that are larger than one block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May grow or shrink over time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A file is a linear array of bytes of arbitrary length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Record which blocks belong to each file</a:t>
            </a:r>
            <a:endParaRPr lang="zh-CN" altLang="en-US" sz="2000" dirty="0">
              <a:ea typeface="等线" panose="02010600030101010101" pitchFamily="2" charset="-122"/>
            </a:endParaRPr>
          </a:p>
          <a:p>
            <a:r>
              <a:rPr lang="en-US" altLang="zh-CN" sz="2400" dirty="0" err="1"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ea typeface="等线" panose="02010600030101010101" pitchFamily="2" charset="-122"/>
              </a:rPr>
              <a:t> (index node)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A container for metadata about the file </a:t>
            </a:r>
            <a:endParaRPr lang="zh-CN" sz="2000" dirty="0">
              <a:ea typeface="等线" panose="02010600030101010101" pitchFamily="2" charset="-122"/>
            </a:endParaRPr>
          </a:p>
        </p:txBody>
      </p:sp>
      <p:sp>
        <p:nvSpPr>
          <p:cNvPr id="1229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34B97E2-7996-684B-BAFD-F77D04382504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229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01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err="1">
                <a:ea typeface="等线" panose="02010600030101010101" pitchFamily="2" charset="-122"/>
              </a:rPr>
              <a:t>inode</a:t>
            </a:r>
            <a:r>
              <a:rPr lang="en-US" altLang="zh-CN" sz="3200" dirty="0">
                <a:ea typeface="等线" panose="02010600030101010101" pitchFamily="2" charset="-122"/>
              </a:rPr>
              <a:t> for Larger Files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A63B2AD-74D9-EE40-9A39-42AFB6E98871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13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49" name="肘形连接符 23"/>
          <p:cNvCxnSpPr>
            <a:cxnSpLocks noChangeShapeType="1"/>
            <a:stCxn id="8" idx="3"/>
            <a:endCxn id="56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50" name="肘形连接符 58382"/>
          <p:cNvCxnSpPr>
            <a:cxnSpLocks noChangeShapeType="1"/>
            <a:stCxn id="15" idx="3"/>
            <a:endCxn id="63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51" name="TextBox 67"/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352" name="TextBox 68"/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7" name="矩形 96"/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5" name="肘形连接符 83"/>
          <p:cNvCxnSpPr>
            <a:cxnSpLocks noChangeShapeType="1"/>
            <a:stCxn id="150" idx="3"/>
            <a:endCxn id="97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矩形 101"/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/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/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9" name="肘形连接符 89"/>
          <p:cNvCxnSpPr>
            <a:cxnSpLocks noChangeShapeType="1"/>
            <a:stCxn id="63" idx="3"/>
            <a:endCxn id="75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0" name="肘形连接符 94"/>
          <p:cNvCxnSpPr>
            <a:cxnSpLocks noChangeShapeType="1"/>
            <a:stCxn id="64" idx="3"/>
            <a:endCxn id="102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2" name="矩形 111"/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3" name="矩形 112"/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4" name="矩形 113"/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5" name="矩形 114"/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75" name="肘形连接符 100"/>
          <p:cNvCxnSpPr>
            <a:cxnSpLocks noChangeShapeType="1"/>
            <a:stCxn id="75" idx="3"/>
            <a:endCxn id="112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6" name="肘形连接符 105"/>
          <p:cNvCxnSpPr>
            <a:cxnSpLocks noChangeShapeType="1"/>
            <a:stCxn id="76" idx="3"/>
            <a:endCxn id="113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7" name="肘形连接符 108"/>
          <p:cNvCxnSpPr>
            <a:cxnSpLocks noChangeShapeType="1"/>
            <a:stCxn id="102" idx="3"/>
            <a:endCxn id="114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8" name="肘形连接符 110"/>
          <p:cNvCxnSpPr>
            <a:cxnSpLocks noChangeShapeType="1"/>
            <a:stCxn id="103" idx="3"/>
            <a:endCxn id="115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79" name="TextBox 124"/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380" name="TextBox 125"/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8" name="矩形 127"/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5" name="矩形 134"/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/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0" name="矩形 149"/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1" name="矩形 150"/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2" name="矩形 151"/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87" name="肘形连接符 58377"/>
          <p:cNvCxnSpPr>
            <a:cxnSpLocks noChangeShapeType="1"/>
            <a:stCxn id="14" idx="3"/>
            <a:endCxn id="150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89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390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Data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1" name="TextBox 124"/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" name="左大括号 1">
            <a:extLst>
              <a:ext uri="{FF2B5EF4-FFF2-40B4-BE49-F238E27FC236}">
                <a16:creationId xmlns:a16="http://schemas.microsoft.com/office/drawing/2014/main" id="{67349D42-B129-E844-8FF9-613E05AEF64B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0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05800" cy="410428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Given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an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 err="1"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ea typeface="等线" panose="02010600030101010101" pitchFamily="2" charset="-122"/>
              </a:rPr>
              <a:t>,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can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map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block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index number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file) </a:t>
            </a:r>
            <a:br>
              <a:rPr lang="zh-CN" altLang="en-US" sz="2400" dirty="0">
                <a:ea typeface="等线" panose="02010600030101010101" pitchFamily="2" charset="-122"/>
              </a:rPr>
            </a:br>
            <a:r>
              <a:rPr lang="en-US" altLang="zh-CN" sz="2400" dirty="0">
                <a:ea typeface="等线" panose="02010600030101010101" pitchFamily="2" charset="-122"/>
              </a:rPr>
              <a:t>to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 block number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disk)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Index number: e.g., 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the 3</a:t>
            </a:r>
            <a:r>
              <a:rPr lang="en-US" altLang="zh-CN" sz="2000" baseline="30000" dirty="0">
                <a:solidFill>
                  <a:srgbClr val="0070C0"/>
                </a:solidFill>
                <a:ea typeface="等线" panose="02010600030101010101" pitchFamily="2" charset="-122"/>
              </a:rPr>
              <a:t>rd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 block of a file</a:t>
            </a:r>
            <a:r>
              <a:rPr lang="zh-CN" altLang="en-US" sz="2000" dirty="0">
                <a:solidFill>
                  <a:srgbClr val="0070C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solidFill>
                  <a:srgbClr val="0070C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solidFill>
                  <a:srgbClr val="0070C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78</a:t>
            </a:r>
          </a:p>
          <a:p>
            <a:pPr lvl="1"/>
            <a:endParaRPr lang="en-US" altLang="zh-CN" sz="1800" dirty="0"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ea typeface="等线" panose="02010600030101010101" pitchFamily="2" charset="-122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990CCB-D0B7-F746-8366-04AFBB29C05B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14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57" y="4541590"/>
            <a:ext cx="8079531" cy="54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8" y="3145532"/>
            <a:ext cx="72390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3" name="直线箭头连接符 2"/>
          <p:cNvCxnSpPr/>
          <p:nvPr/>
        </p:nvCxnSpPr>
        <p:spPr>
          <a:xfrm>
            <a:off x="2195736" y="3937620"/>
            <a:ext cx="0" cy="603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18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等线" panose="02010600030101010101" pitchFamily="2" charset="-122"/>
              </a:rPr>
              <a:t>L3: </a:t>
            </a:r>
            <a:r>
              <a:rPr lang="en-US" altLang="zh-CN" sz="3200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ea typeface="等线" panose="02010600030101010101" pitchFamily="2" charset="-122"/>
              </a:rPr>
              <a:t>Number Layer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FD8B3AD-DA91-8B41-9EB3-420C67AC2406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15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5365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458200" cy="377163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Mapping: inode number -&gt; inode</a:t>
            </a:r>
          </a:p>
          <a:p>
            <a:endParaRPr lang="zh-CN" altLang="en-US" sz="2400" dirty="0">
              <a:ea typeface="等线" panose="02010600030101010101" pitchFamily="2" charset="-122"/>
            </a:endParaRPr>
          </a:p>
          <a:p>
            <a:endParaRPr lang="zh-CN" altLang="en-US" sz="2400" dirty="0">
              <a:ea typeface="等线" panose="02010600030101010101" pitchFamily="2" charset="-122"/>
            </a:endParaRPr>
          </a:p>
          <a:p>
            <a:r>
              <a:rPr lang="en-US" altLang="zh-CN" sz="2400" dirty="0" err="1">
                <a:solidFill>
                  <a:srgbClr val="0070C0"/>
                </a:solidFill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solidFill>
                  <a:srgbClr val="0070C0"/>
                </a:solidFill>
                <a:ea typeface="等线" panose="02010600030101010101" pitchFamily="2" charset="-122"/>
              </a:rPr>
              <a:t> table</a:t>
            </a:r>
            <a:r>
              <a:rPr lang="en-US" altLang="zh-CN" sz="2400" dirty="0">
                <a:ea typeface="等线" panose="02010600030101010101" pitchFamily="2" charset="-122"/>
              </a:rPr>
              <a:t>:</a:t>
            </a:r>
            <a:r>
              <a:rPr lang="zh-CN" altLang="en-US" sz="2400" dirty="0"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ea typeface="等线" panose="02010600030101010101" pitchFamily="2" charset="-122"/>
              </a:rPr>
              <a:t>at a fixed location on storage</a:t>
            </a:r>
          </a:p>
          <a:p>
            <a:pPr lvl="1"/>
            <a:r>
              <a:rPr lang="en-US" altLang="zh-CN" sz="2000" dirty="0" err="1"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the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index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of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 err="1"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table</a:t>
            </a:r>
            <a:endParaRPr lang="zh-CN" altLang="en-US" sz="2000" dirty="0">
              <a:ea typeface="等线" panose="02010600030101010101" pitchFamily="2" charset="-122"/>
            </a:endParaRP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Track which inode number are in use,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e.g. free list, a field in inode</a:t>
            </a:r>
          </a:p>
        </p:txBody>
      </p:sp>
      <p:pic>
        <p:nvPicPr>
          <p:cNvPr id="1536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48" y="4585692"/>
            <a:ext cx="5537200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 rot="5400000">
            <a:off x="4153124" y="526650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 rot="5400000">
            <a:off x="4034061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 rot="5400000">
            <a:off x="3918173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 rot="5400000">
            <a:off x="3803873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 rot="5400000">
            <a:off x="4621436" y="526650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 rot="5400000">
            <a:off x="4502373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 rot="5400000">
            <a:off x="4386486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 rot="5400000">
            <a:off x="4272186" y="527126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376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377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378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21396"/>
            <a:ext cx="7499096" cy="5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0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Put Layers so far Together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0788130-05E7-274B-A568-B8B7EE358D67}" type="slidenum">
              <a:rPr lang="zh-CN" altLang="en-US" sz="12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16</a:t>
            </a:fld>
            <a:endParaRPr lang="en-US" altLang="zh-CN" sz="12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638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397000"/>
            <a:ext cx="7753350" cy="149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Content Placeholder 2"/>
          <p:cNvSpPr>
            <a:spLocks noGrp="1"/>
          </p:cNvSpPr>
          <p:nvPr>
            <p:ph idx="1"/>
          </p:nvPr>
        </p:nvSpPr>
        <p:spPr>
          <a:xfrm>
            <a:off x="457200" y="3289548"/>
            <a:ext cx="8305800" cy="21854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 err="1">
                <a:solidFill>
                  <a:srgbClr val="0070C0"/>
                </a:solidFill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solidFill>
                  <a:srgbClr val="0070C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enough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to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operate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a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file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However,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numbers are convenient names only for computer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numbers change on different storage device</a:t>
            </a:r>
            <a:endParaRPr lang="zh-CN" altLang="en-US" sz="180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A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file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needs a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more user-friendly name</a:t>
            </a:r>
            <a:r>
              <a:rPr lang="en-US" altLang="zh-CN" sz="1800" dirty="0">
                <a:ea typeface="等线" panose="02010600030101010101" pitchFamily="2" charset="-122"/>
              </a:rPr>
              <a:t>!</a:t>
            </a:r>
            <a:endParaRPr lang="zh-CN" sz="2000" dirty="0">
              <a:ea typeface="等线" panose="02010600030101010101" pitchFamily="2" charset="-122"/>
            </a:endParaRP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6912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L4: File Name Layer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7B74C3A-76B0-1148-AADF-C12424506C91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17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457200" y="1177313"/>
            <a:ext cx="8229600" cy="432048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File name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Hide metadata of file management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Files and I/O devices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Mapping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Mapping table is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saved in directory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Default context: </a:t>
            </a:r>
            <a:r>
              <a:rPr lang="en-US" altLang="zh-CN" sz="1800" dirty="0">
                <a:solidFill>
                  <a:srgbClr val="0070C0"/>
                </a:solidFill>
                <a:ea typeface="等线" panose="02010600030101010101" pitchFamily="2" charset="-122"/>
              </a:rPr>
              <a:t>current working directory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Context reference is also an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number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The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number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of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current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directory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等线" panose="02010600030101010101" pitchFamily="2" charset="-122"/>
              </a:rPr>
              <a:t>is</a:t>
            </a:r>
            <a:r>
              <a:rPr lang="zh-CN" altLang="en-US" sz="1600" dirty="0">
                <a:solidFill>
                  <a:srgbClr val="FF000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等线" panose="02010600030101010101" pitchFamily="2" charset="-122"/>
              </a:rPr>
              <a:t>also</a:t>
            </a:r>
            <a:r>
              <a:rPr lang="zh-CN" altLang="en-US" sz="1600" dirty="0">
                <a:solidFill>
                  <a:srgbClr val="FF000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等线" panose="02010600030101010101" pitchFamily="2" charset="-122"/>
              </a:rPr>
              <a:t>a</a:t>
            </a:r>
            <a:r>
              <a:rPr lang="zh-CN" altLang="en-US" sz="1600" dirty="0">
                <a:solidFill>
                  <a:srgbClr val="FF000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ea typeface="等线" panose="02010600030101010101" pitchFamily="2" charset="-122"/>
              </a:rPr>
              <a:t>file</a:t>
            </a:r>
          </a:p>
          <a:p>
            <a:pPr lvl="1"/>
            <a:endParaRPr lang="en-US" altLang="zh-CN" sz="1800" dirty="0">
              <a:ea typeface="等线" panose="02010600030101010101" pitchFamily="2" charset="-122"/>
            </a:endParaRP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 Max length of a file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name is </a:t>
            </a:r>
            <a:r>
              <a:rPr lang="en-US" altLang="zh-CN" sz="1800" dirty="0">
                <a:solidFill>
                  <a:srgbClr val="0070C0"/>
                </a:solidFill>
                <a:ea typeface="等线" panose="02010600030101010101" pitchFamily="2" charset="-122"/>
              </a:rPr>
              <a:t>14 bytes</a:t>
            </a:r>
            <a:r>
              <a:rPr lang="en-US" altLang="zh-CN" sz="1800" dirty="0">
                <a:ea typeface="等线" panose="02010600030101010101" pitchFamily="2" charset="-122"/>
              </a:rPr>
              <a:t> in UNIX version 6</a:t>
            </a:r>
            <a:endParaRPr lang="zh-CN" sz="1800" dirty="0">
              <a:ea typeface="等线" panose="02010600030101010101" pitchFamily="2" charset="-122"/>
            </a:endParaRPr>
          </a:p>
        </p:txBody>
      </p:sp>
      <p:pic>
        <p:nvPicPr>
          <p:cNvPr id="2458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27" y="2362692"/>
            <a:ext cx="2639273" cy="72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4369668"/>
            <a:ext cx="7548562" cy="39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94" y="1282573"/>
            <a:ext cx="2611774" cy="7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458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458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458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12067" y="3091236"/>
            <a:ext cx="28023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This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is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what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directory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looks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like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8603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LOOKUP in a Directory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57200" y="4072508"/>
            <a:ext cx="8305800" cy="13772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Name compare method: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STRING_MATCH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LOOKUP("program", </a:t>
            </a:r>
            <a:r>
              <a:rPr lang="en-US" altLang="zh-CN" sz="1800" dirty="0" err="1">
                <a:ea typeface="等线" panose="02010600030101010101" pitchFamily="2" charset="-122"/>
              </a:rPr>
              <a:t>dir</a:t>
            </a:r>
            <a:r>
              <a:rPr lang="en-US" altLang="zh-CN" sz="1800" dirty="0">
                <a:ea typeface="等线" panose="02010600030101010101" pitchFamily="2" charset="-122"/>
              </a:rPr>
              <a:t>) will return 10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Next problem: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what if too many files?</a:t>
            </a:r>
            <a:endParaRPr lang="zh-CN" altLang="en-US" sz="1800" dirty="0">
              <a:solidFill>
                <a:srgbClr val="0096FF"/>
              </a:solidFill>
              <a:ea typeface="等线" panose="02010600030101010101" pitchFamily="2" charset="-122"/>
            </a:endParaRP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DBC0235-D74E-9F4A-8BA9-488F5E136CD0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18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8064"/>
            <a:ext cx="77724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380" y="4119723"/>
            <a:ext cx="3297234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729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L5: Path Name Layer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Hierarchy of directories and files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Structured naming: E.g. "</a:t>
            </a:r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projects/paper</a:t>
            </a:r>
            <a:r>
              <a:rPr lang="en-US" altLang="zh-CN" sz="2000" dirty="0">
                <a:ea typeface="等线" panose="02010600030101010101" pitchFamily="2" charset="-122"/>
              </a:rPr>
              <a:t>"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 </a:t>
            </a:r>
          </a:p>
          <a:p>
            <a:pPr lvl="1"/>
            <a:endParaRPr lang="en-US" altLang="zh-CN" sz="2000" dirty="0"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ea typeface="等线" panose="02010600030101010101" pitchFamily="2" charset="-122"/>
            </a:endParaRPr>
          </a:p>
          <a:p>
            <a:pPr lvl="2"/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PLAIN_NAME() </a:t>
            </a:r>
            <a:r>
              <a:rPr lang="en-US" altLang="zh-CN" sz="1800" dirty="0">
                <a:ea typeface="等线" panose="02010600030101010101" pitchFamily="2" charset="-122"/>
              </a:rPr>
              <a:t>returns true if no '/' in the path</a:t>
            </a:r>
          </a:p>
          <a:p>
            <a:r>
              <a:rPr lang="en-US" altLang="zh-CN" sz="2400" dirty="0">
                <a:ea typeface="等线" panose="02010600030101010101" pitchFamily="2" charset="-122"/>
              </a:rPr>
              <a:t>Context: the working directory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5E4069F-6511-F34A-AE3D-70E6C549E3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87311"/>
            <a:ext cx="685800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663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663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663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6635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1697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Links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LINK: shortcut for long names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LINK("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Mail/inbox/new-assignment</a:t>
            </a:r>
            <a:r>
              <a:rPr lang="en-US" altLang="zh-CN" sz="1800" dirty="0">
                <a:ea typeface="等线" panose="02010600030101010101" pitchFamily="2" charset="-122"/>
              </a:rPr>
              <a:t>", "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assignment</a:t>
            </a:r>
            <a:r>
              <a:rPr lang="en-US" altLang="zh-CN" sz="1800" dirty="0">
                <a:ea typeface="等线" panose="02010600030101010101" pitchFamily="2" charset="-122"/>
              </a:rPr>
              <a:t>")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Turns strict hierarchy into a directed graph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Users cannot create links to directories -&gt; acyclic graph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Different filenames, same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number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Remove the binding of filename to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number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If UNLINK last binding, put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/blocks to a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free-list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A </a:t>
            </a:r>
            <a:r>
              <a:rPr lang="en-US" altLang="zh-CN" sz="1600" i="1" dirty="0">
                <a:ea typeface="等线" panose="02010600030101010101" pitchFamily="2" charset="-122"/>
              </a:rPr>
              <a:t>reference counter</a:t>
            </a:r>
            <a:r>
              <a:rPr lang="en-US" altLang="zh-CN" sz="1600" dirty="0">
                <a:ea typeface="等线" panose="02010600030101010101" pitchFamily="2" charset="-122"/>
              </a:rPr>
              <a:t> is needed</a:t>
            </a:r>
            <a:endParaRPr lang="zh-CN" sz="1600" dirty="0">
              <a:ea typeface="等线" panose="02010600030101010101" pitchFamily="2" charset="-122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95589CF-65B1-C94F-A523-A7F319D0BD35}" type="slidenum">
              <a:rPr lang="zh-CN" altLang="en-US" sz="1200" b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pPr/>
              <a:t>20</a:t>
            </a:fld>
            <a:endParaRPr lang="en-US" altLang="zh-CN" sz="12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86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Links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等线" panose="02010600030101010101" pitchFamily="2" charset="-122"/>
              </a:rPr>
              <a:t>Reference count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An </a:t>
            </a:r>
            <a:r>
              <a:rPr lang="en-US" altLang="zh-CN" sz="2000" dirty="0" err="1">
                <a:ea typeface="等线" panose="02010600030101010101" pitchFamily="2" charset="-122"/>
              </a:rPr>
              <a:t>inode</a:t>
            </a:r>
            <a:r>
              <a:rPr lang="en-US" altLang="zh-CN" sz="2000" dirty="0">
                <a:ea typeface="等线" panose="02010600030101010101" pitchFamily="2" charset="-122"/>
              </a:rPr>
              <a:t> can bind multiple file names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+1 when </a:t>
            </a:r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LINK</a:t>
            </a:r>
            <a:r>
              <a:rPr lang="en-US" altLang="zh-CN" sz="2000" dirty="0">
                <a:ea typeface="等线" panose="02010600030101010101" pitchFamily="2" charset="-122"/>
              </a:rPr>
              <a:t>, -1 when </a:t>
            </a:r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A file will be deleted when reference count is 0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No cycle allowed</a:t>
            </a:r>
          </a:p>
          <a:p>
            <a:pPr lvl="2"/>
            <a:r>
              <a:rPr lang="en-US" altLang="zh-CN" sz="1800" dirty="0">
                <a:ea typeface="等线" panose="02010600030101010101" pitchFamily="2" charset="-122"/>
              </a:rPr>
              <a:t>Except for '.' and '..'</a:t>
            </a:r>
          </a:p>
          <a:p>
            <a:pPr lvl="2"/>
            <a:r>
              <a:rPr lang="en-US" altLang="zh-CN" sz="1800" dirty="0">
                <a:ea typeface="等线" panose="02010600030101010101" pitchFamily="2" charset="-122"/>
              </a:rPr>
              <a:t>Naming current and parent </a:t>
            </a:r>
            <a:br>
              <a:rPr lang="en-US" altLang="zh-CN" sz="1800" dirty="0">
                <a:ea typeface="等线" panose="02010600030101010101" pitchFamily="2" charset="-122"/>
              </a:rPr>
            </a:br>
            <a:r>
              <a:rPr lang="en-US" altLang="zh-CN" sz="1800" dirty="0">
                <a:ea typeface="等线" panose="02010600030101010101" pitchFamily="2" charset="-122"/>
              </a:rPr>
              <a:t>directory with no need to </a:t>
            </a:r>
            <a:br>
              <a:rPr lang="en-US" altLang="zh-CN" sz="1800" dirty="0">
                <a:ea typeface="等线" panose="02010600030101010101" pitchFamily="2" charset="-122"/>
              </a:rPr>
            </a:br>
            <a:r>
              <a:rPr lang="en-US" altLang="zh-CN" sz="1800" dirty="0">
                <a:ea typeface="等线" panose="02010600030101010101" pitchFamily="2" charset="-122"/>
              </a:rPr>
              <a:t>know their names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84DAADE3-62A3-B343-BB57-326D304B3853}" type="slidenum">
              <a:rPr lang="zh-CN" altLang="en-US" sz="12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21</a:t>
            </a:fld>
            <a:endParaRPr lang="en-US" altLang="zh-CN" sz="12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21596"/>
            <a:ext cx="310515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662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No Cycle for LINK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AAA6A53-16F1-8E4C-A3E3-66CC7810566F}" type="slidenum">
              <a:rPr lang="zh-CN" altLang="en-US" sz="12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22</a:t>
            </a:fld>
            <a:endParaRPr lang="en-US" altLang="zh-CN" sz="12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9705" name="直接连接符 11"/>
          <p:cNvCxnSpPr>
            <a:cxnSpLocks noChangeShapeType="1"/>
            <a:stCxn id="5" idx="2"/>
            <a:endCxn id="6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6" name="直接连接符 13"/>
          <p:cNvCxnSpPr>
            <a:cxnSpLocks noChangeShapeType="1"/>
            <a:stCxn id="6" idx="2"/>
            <a:endCxn id="8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7" name="直接连接符 17"/>
          <p:cNvCxnSpPr>
            <a:cxnSpLocks noChangeShapeType="1"/>
            <a:stCxn id="5" idx="2"/>
            <a:endCxn id="7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8" name="直接连接符 19"/>
          <p:cNvCxnSpPr>
            <a:cxnSpLocks noChangeShapeType="1"/>
            <a:stCxn id="7" idx="2"/>
            <a:endCxn id="10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09" name="TextBox 20"/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47" name="直接连接符 27"/>
          <p:cNvCxnSpPr>
            <a:cxnSpLocks noChangeShapeType="1"/>
            <a:stCxn id="22" idx="2"/>
            <a:endCxn id="23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8" name="直接连接符 28"/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9" name="直接连接符 30"/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0" name="直接连接符 31"/>
          <p:cNvCxnSpPr>
            <a:cxnSpLocks noChangeShapeType="1"/>
            <a:stCxn id="24" idx="2"/>
            <a:endCxn id="27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" name="圆角矩形 32"/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5" name="圆角矩形 34"/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6" name="圆角矩形 35"/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8" name="圆角矩形 37"/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56" name="直接连接符 38"/>
          <p:cNvCxnSpPr>
            <a:cxnSpLocks noChangeShapeType="1"/>
            <a:stCxn id="33" idx="2"/>
            <a:endCxn id="34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7" name="直接连接符 39"/>
          <p:cNvCxnSpPr>
            <a:cxnSpLocks noChangeShapeType="1"/>
            <a:stCxn id="34" idx="2"/>
            <a:endCxn id="36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8" name="直接连接符 41"/>
          <p:cNvCxnSpPr>
            <a:cxnSpLocks noChangeShapeType="1"/>
            <a:stCxn id="33" idx="2"/>
            <a:endCxn id="35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9" name="直接连接符 42"/>
          <p:cNvCxnSpPr>
            <a:cxnSpLocks noChangeShapeType="1"/>
            <a:stCxn id="35" idx="2"/>
            <a:endCxn id="38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60" name="肘形连接符 48"/>
          <p:cNvCxnSpPr>
            <a:cxnSpLocks noChangeShapeType="1"/>
            <a:stCxn id="27" idx="1"/>
            <a:endCxn id="24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62" name="肘形连接符 56"/>
          <p:cNvCxnSpPr>
            <a:cxnSpLocks noChangeShapeType="1"/>
            <a:stCxn id="38" idx="1"/>
            <a:endCxn id="35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31" name="TextBox 57"/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9732" name="TextBox 58"/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65" name="TextBox 59"/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66" name="TextBox 60"/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67" name="TextBox 61"/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68" name="TextBox 64"/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69" name="TextBox 67"/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70" name="TextBox 68"/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571" name="TextBox 69"/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22572" name="TextBox 70"/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8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0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1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1AC838D3-A938-F444-B99F-2097BD4C8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AEADBAC-4032-C342-87B1-2D9D7EECC16A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6FA100C-74AD-1D4F-BC8F-137A935C928B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8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22565" grpId="0"/>
      <p:bldP spid="22566" grpId="0"/>
      <p:bldP spid="22567" grpId="0"/>
      <p:bldP spid="22568" grpId="0"/>
      <p:bldP spid="22569" grpId="0"/>
      <p:bldP spid="22570" grpId="0"/>
      <p:bldP spid="22571" grpId="0"/>
      <p:bldP spid="22572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Renaming - 1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2540000"/>
            <a:ext cx="8305800" cy="2957793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Text edit usually save editing file in a temp file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Edit in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ea typeface="等线" panose="02010600030101010101" pitchFamily="2" charset="-122"/>
              </a:rPr>
              <a:t>, then rename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to </a:t>
            </a:r>
            <a:r>
              <a:rPr lang="en-US" altLang="zh-CN" sz="1800" dirty="0" err="1">
                <a:solidFill>
                  <a:srgbClr val="0096FF"/>
                </a:solidFill>
                <a:ea typeface="等线" panose="02010600030101010101" pitchFamily="2" charset="-122"/>
              </a:rPr>
              <a:t>a.txt</a:t>
            </a:r>
            <a:endParaRPr lang="en-US" altLang="zh-CN" sz="1800" dirty="0">
              <a:solidFill>
                <a:srgbClr val="0096FF"/>
              </a:solidFill>
              <a:ea typeface="等线" panose="02010600030101010101" pitchFamily="2" charset="-122"/>
            </a:endParaRPr>
          </a:p>
          <a:p>
            <a:r>
              <a:rPr lang="en-US" altLang="zh-CN" sz="2000" dirty="0">
                <a:ea typeface="等线" panose="02010600030101010101" pitchFamily="2" charset="-122"/>
              </a:rPr>
              <a:t>What if the computer fails between 1 &amp; 2?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The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file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 err="1">
                <a:solidFill>
                  <a:srgbClr val="0096FF"/>
                </a:solidFill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ea typeface="等线" panose="02010600030101010101" pitchFamily="2" charset="-122"/>
              </a:rPr>
              <a:t> will be lost, which will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surprise the user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Need </a:t>
            </a:r>
            <a:r>
              <a:rPr lang="en-US" altLang="zh-CN" sz="1800" dirty="0">
                <a:solidFill>
                  <a:srgbClr val="FF0000"/>
                </a:solidFill>
                <a:ea typeface="等线" panose="02010600030101010101" pitchFamily="2" charset="-122"/>
              </a:rPr>
              <a:t>atomic</a:t>
            </a:r>
            <a:r>
              <a:rPr lang="en-US" altLang="zh-CN" sz="1800" dirty="0">
                <a:ea typeface="等线" panose="02010600030101010101" pitchFamily="2" charset="-122"/>
              </a:rPr>
              <a:t> action (in chap-9)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202FE45-0473-F046-BB2E-B106C57E1E09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70000"/>
            <a:ext cx="4614664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797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Renaming - 2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57200" y="2366516"/>
            <a:ext cx="8305800" cy="3155280"/>
          </a:xfrm>
        </p:spPr>
        <p:txBody>
          <a:bodyPr>
            <a:normAutofit/>
          </a:bodyPr>
          <a:lstStyle/>
          <a:p>
            <a:r>
              <a:rPr lang="en-US" altLang="zh-CN" sz="1800" dirty="0">
                <a:ea typeface="等线" panose="02010600030101010101" pitchFamily="2" charset="-122"/>
              </a:rPr>
              <a:t>Weaker specification without atomic actions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1. Changes the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number in for </a:t>
            </a:r>
            <a:r>
              <a:rPr lang="en-US" altLang="zh-CN" sz="1600" dirty="0" err="1">
                <a:solidFill>
                  <a:srgbClr val="0096FF"/>
                </a:solidFill>
                <a:ea typeface="等线" panose="02010600030101010101" pitchFamily="2" charset="-122"/>
              </a:rPr>
              <a:t>to_name</a:t>
            </a:r>
            <a:r>
              <a:rPr lang="en-US" altLang="zh-CN" sz="1600" dirty="0">
                <a:ea typeface="等线" panose="02010600030101010101" pitchFamily="2" charset="-122"/>
              </a:rPr>
              <a:t> to the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number of </a:t>
            </a:r>
            <a:r>
              <a:rPr lang="en-US" altLang="zh-CN" sz="1600" dirty="0" err="1">
                <a:solidFill>
                  <a:srgbClr val="0096FF"/>
                </a:solidFill>
                <a:ea typeface="等线" panose="02010600030101010101" pitchFamily="2" charset="-122"/>
              </a:rPr>
              <a:t>from_name</a:t>
            </a:r>
            <a:endParaRPr lang="en-US" altLang="zh-CN" sz="1600" dirty="0">
              <a:solidFill>
                <a:srgbClr val="0096FF"/>
              </a:solidFill>
              <a:ea typeface="等线" panose="02010600030101010101" pitchFamily="2" charset="-122"/>
            </a:endParaRP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2. Removes the directory entry for </a:t>
            </a:r>
            <a:r>
              <a:rPr lang="en-US" altLang="zh-CN" sz="1600" dirty="0" err="1">
                <a:solidFill>
                  <a:srgbClr val="0096FF"/>
                </a:solidFill>
                <a:ea typeface="等线" panose="02010600030101010101" pitchFamily="2" charset="-122"/>
              </a:rPr>
              <a:t>from_name</a:t>
            </a:r>
            <a:endParaRPr lang="en-US" altLang="zh-CN" sz="1600" dirty="0">
              <a:solidFill>
                <a:srgbClr val="0096FF"/>
              </a:solidFill>
              <a:ea typeface="等线" panose="02010600030101010101" pitchFamily="2" charset="-122"/>
            </a:endParaRPr>
          </a:p>
          <a:p>
            <a:r>
              <a:rPr lang="en-US" altLang="zh-CN" sz="180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0096FF"/>
                </a:solidFill>
                <a:ea typeface="等线" panose="02010600030101010101" pitchFamily="2" charset="-122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sz="1800" dirty="0">
                <a:ea typeface="等线" panose="02010600030101010101" pitchFamily="2" charset="-122"/>
              </a:rPr>
              <a:t>If </a:t>
            </a:r>
            <a:r>
              <a:rPr lang="en-US" altLang="zh-CN" sz="1800" dirty="0" err="1">
                <a:solidFill>
                  <a:srgbClr val="0096FF"/>
                </a:solidFill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ea typeface="等线" panose="02010600030101010101" pitchFamily="2" charset="-122"/>
              </a:rPr>
              <a:t> 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235CB27-B5B0-B645-BA38-F5093D4374AB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24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399232"/>
            <a:ext cx="4430716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1894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76222"/>
            <a:ext cx="858107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L6: Absolute Path </a:t>
            </a:r>
            <a:br>
              <a:rPr lang="en-US" altLang="zh-CN" sz="2800" dirty="0"/>
            </a:br>
            <a:r>
              <a:rPr lang="en-US" altLang="zh-CN" sz="2800" dirty="0"/>
              <a:t>Name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462876"/>
            <a:ext cx="8229600" cy="3642260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HOME directory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Every user's default working directory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Problem: no sharing of HOME files between users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Context: the </a:t>
            </a:r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root</a:t>
            </a:r>
            <a:r>
              <a:rPr lang="en-US" altLang="zh-CN" sz="2000" dirty="0">
                <a:solidFill>
                  <a:srgbClr val="0070C0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directory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A universal context for all users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Well-known name: '/'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Both '/.' and '/..' are linked to '/'</a:t>
            </a:r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6BDFDF0-1E08-A94F-9CA7-CE3BFA05947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67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is 1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by its </a:t>
            </a:r>
            <a:r>
              <a:rPr lang="en-US" altLang="zh-CN" sz="2800" dirty="0" err="1"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ea typeface="等线" panose="02010600030101010101" pitchFamily="2" charset="-122"/>
              </a:rPr>
              <a:t> number 7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ea typeface="等线" panose="02010600030101010101" pitchFamily="2" charset="-122"/>
              </a:rPr>
              <a:t>Find '/programs/</a:t>
            </a:r>
            <a:r>
              <a:rPr lang="en-US" altLang="zh-CN" sz="2800" dirty="0" err="1">
                <a:ea typeface="等线" panose="02010600030101010101" pitchFamily="2" charset="-122"/>
              </a:rPr>
              <a:t>pong.c</a:t>
            </a:r>
            <a:r>
              <a:rPr lang="en-US" altLang="zh-CN" sz="2800" dirty="0">
                <a:ea typeface="等线" panose="02010600030101010101" pitchFamily="2" charset="-122"/>
              </a:rPr>
              <a:t>' by comparing its name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of '/programs/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' by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9</a:t>
            </a:r>
            <a:endParaRPr lang="zh-CN" altLang="en-US" sz="200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block number of '/programs/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'</a:t>
            </a:r>
            <a:endParaRPr lang="zh-CN" altLang="en-US" sz="200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"/programs/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"</a:t>
            </a:r>
            <a:endParaRPr lang="zh-CN" altLang="en-US" sz="2800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/>
              <a:t>Find data of block 61 by its block number</a:t>
            </a:r>
          </a:p>
          <a:p>
            <a:pPr lvl="1"/>
            <a:r>
              <a:rPr lang="en-US" altLang="zh-CN" sz="2400"/>
              <a:t>And data of block 44 &amp; 15</a:t>
            </a:r>
            <a:endParaRPr lang="zh-CN" altLang="en-US" sz="240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L7: Symbolic Link</a:t>
            </a:r>
            <a:r>
              <a:rPr lang="zh-CN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ea typeface="等线" panose="02010600030101010101" pitchFamily="2" charset="-122"/>
              </a:rPr>
              <a:t>Layer</a:t>
            </a:r>
            <a:endParaRPr lang="zh-CN" altLang="en-US" sz="2800" dirty="0">
              <a:ea typeface="等线" panose="02010600030101010101" pitchFamily="2" charset="-122"/>
            </a:endParaRP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Name files on other disks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Inode is different on other disks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Supports to attach new disks to the name space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Two options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Make inodes unique across all disks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(not</a:t>
            </a:r>
            <a:r>
              <a:rPr lang="zh-CN" altLang="en-US" sz="1800" dirty="0"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ea typeface="等线" panose="02010600030101010101" pitchFamily="2" charset="-122"/>
              </a:rPr>
              <a:t>good)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Create synonyms for the files on the other disks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Add another type of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endParaRPr lang="en-US" altLang="zh-CN" sz="1800" dirty="0">
              <a:ea typeface="等线" panose="02010600030101010101" pitchFamily="2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7DAD453-D0D0-EB42-9687-FCFF493116A2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7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93FD114-3F39-3E4D-AC2C-41ECDAC9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altLang="zh-CN" dirty="0"/>
              <a:t>Study:</a:t>
            </a:r>
            <a:r>
              <a:rPr lang="zh-CN" altLang="en-US" dirty="0"/>
              <a:t> </a:t>
            </a:r>
            <a:r>
              <a:rPr lang="en-US" altLang="zh-CN" dirty="0"/>
              <a:t>Ext4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AC8723-4EB8-2E4B-AE9A-D5798996E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080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Two Types of Links (Synonyms)</a:t>
            </a:r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Tx/>
              <a:buChar char="•"/>
            </a:pPr>
            <a:r>
              <a:rPr lang="en-US" altLang="zh-CN" sz="3400" dirty="0"/>
              <a:t>Add link "assignment" to "Mail/new-assignment"</a:t>
            </a:r>
            <a:endParaRPr lang="en-US" altLang="zh-CN" sz="4600" dirty="0"/>
          </a:p>
          <a:p>
            <a:pPr marL="742950" lvl="2" indent="-342900"/>
            <a:r>
              <a:rPr lang="en-US" altLang="zh-CN" sz="2800" dirty="0"/>
              <a:t>Hard link</a:t>
            </a:r>
          </a:p>
          <a:p>
            <a:pPr marL="1200150" lvl="3" indent="-342900"/>
            <a:r>
              <a:rPr lang="en-US" altLang="zh-CN" sz="2400" dirty="0"/>
              <a:t>No new file is created</a:t>
            </a:r>
          </a:p>
          <a:p>
            <a:pPr marL="1200150" lvl="3" indent="-342900"/>
            <a:r>
              <a:rPr lang="en-US" altLang="zh-CN" sz="2400" dirty="0"/>
              <a:t>Just add a binding between a string and an </a:t>
            </a:r>
            <a:r>
              <a:rPr lang="en-US" altLang="zh-CN" sz="2400" b="1" dirty="0"/>
              <a:t>existing</a:t>
            </a:r>
            <a:r>
              <a:rPr lang="en-US" altLang="zh-CN" sz="2400" dirty="0"/>
              <a:t> inode</a:t>
            </a:r>
          </a:p>
          <a:p>
            <a:pPr marL="1200150" lvl="3" indent="-342900"/>
            <a:r>
              <a:rPr lang="en-US" altLang="zh-CN" sz="2400" dirty="0"/>
              <a:t>Target inode reference count is increased</a:t>
            </a:r>
          </a:p>
          <a:p>
            <a:pPr marL="1200150" lvl="3" indent="-342900"/>
            <a:r>
              <a:rPr lang="en-US" altLang="zh-CN" sz="2400" dirty="0"/>
              <a:t>If target file is deleted, the link is still valid</a:t>
            </a:r>
          </a:p>
          <a:p>
            <a:pPr marL="742950" lvl="2" indent="-342900"/>
            <a:r>
              <a:rPr lang="en-US" altLang="zh-CN" sz="2800" dirty="0"/>
              <a:t>Soft link</a:t>
            </a:r>
          </a:p>
          <a:p>
            <a:pPr marL="1200150" lvl="3" indent="-342900"/>
            <a:r>
              <a:rPr lang="en-US" altLang="zh-CN" sz="2400" dirty="0"/>
              <a:t>A new file is created, the data is the string "Mail/new-assignment"</a:t>
            </a:r>
          </a:p>
          <a:p>
            <a:pPr marL="1200150" lvl="3" indent="-342900"/>
            <a:r>
              <a:rPr lang="en-US" altLang="zh-CN" sz="2400" dirty="0"/>
              <a:t>Target inode reference count is not increased</a:t>
            </a:r>
          </a:p>
          <a:p>
            <a:pPr marL="1200150" lvl="3" indent="-342900"/>
            <a:r>
              <a:rPr lang="en-US" altLang="zh-CN" sz="2400" dirty="0"/>
              <a:t>If target file is deleted, the link is not valid</a:t>
            </a:r>
          </a:p>
          <a:p>
            <a:r>
              <a:rPr lang="en-US" altLang="zh-CN" sz="2800" dirty="0"/>
              <a:t>Soft link can create cycle by SYMLINK("a", "a")</a:t>
            </a:r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DEC29B7-5C85-F44E-9238-D31C312A5DF9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40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3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52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Sidebar: Notice the Context Change</a:t>
            </a:r>
            <a:endParaRPr lang="zh-CN" altLang="en-US" dirty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Another interesting behavior of soft link</a:t>
            </a:r>
          </a:p>
          <a:p>
            <a:pPr lvl="1"/>
            <a:r>
              <a:rPr lang="en-US" altLang="zh-CN" sz="2400" dirty="0"/>
              <a:t>Current directory is "/Scholarly/programs/www"</a:t>
            </a:r>
          </a:p>
          <a:p>
            <a:pPr lvl="1"/>
            <a:r>
              <a:rPr lang="en-US" altLang="zh-CN" sz="2400" dirty="0"/>
              <a:t>This directory contains a soft link</a:t>
            </a:r>
          </a:p>
          <a:p>
            <a:pPr lvl="2"/>
            <a:r>
              <a:rPr lang="en-US" altLang="zh-CN" sz="2000" dirty="0"/>
              <a:t>"CSE-web" -&gt; "Scholarly/programs/www"</a:t>
            </a:r>
          </a:p>
          <a:p>
            <a:pPr lvl="1"/>
            <a:r>
              <a:rPr lang="en-US" altLang="zh-CN" sz="2400" dirty="0"/>
              <a:t>Run following commands</a:t>
            </a:r>
          </a:p>
          <a:p>
            <a:pPr lvl="2"/>
            <a:r>
              <a:rPr lang="en-US" altLang="zh-CN" sz="2000" dirty="0"/>
              <a:t>cd CSE-web</a:t>
            </a:r>
          </a:p>
          <a:p>
            <a:pPr lvl="2"/>
            <a:r>
              <a:rPr lang="en-US" altLang="zh-CN" sz="2000" dirty="0"/>
              <a:t>cd ..</a:t>
            </a:r>
          </a:p>
          <a:p>
            <a:pPr lvl="1"/>
            <a:r>
              <a:rPr lang="en-US" altLang="zh-CN" dirty="0"/>
              <a:t>What is the current directory? Why?</a:t>
            </a:r>
          </a:p>
          <a:p>
            <a:pPr lvl="2"/>
            <a:r>
              <a:rPr lang="en-US" altLang="zh-CN" sz="2000" dirty="0"/>
              <a:t>".." is resolved in a new default context: by </a:t>
            </a:r>
            <a:r>
              <a:rPr lang="en-US" altLang="zh-CN" sz="2000" b="1" dirty="0"/>
              <a:t>bash</a:t>
            </a:r>
            <a:r>
              <a:rPr lang="en-US" altLang="zh-CN" sz="2000" dirty="0"/>
              <a:t>, not file system</a:t>
            </a:r>
            <a:endParaRPr lang="zh-CN" altLang="en-US" sz="2000" dirty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0C1C636-4DAD-1A48-A401-D750A9E59F4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43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084CE9-C6A4-894D-9B0A-4F5B066F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C726CB-549F-3641-8F48-CE6EE2891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bash tries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 be "human-friendly"</a:t>
            </a:r>
          </a:p>
          <a:p>
            <a:pPr lvl="1"/>
            <a:r>
              <a:rPr kumimoji="1" lang="en-US" altLang="zh-CN" sz="1800" dirty="0"/>
              <a:t>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sz="1800" dirty="0"/>
              <a:t>, the shell remembers the old location (in </a:t>
            </a:r>
            <a:r>
              <a:rPr kumimoji="1" lang="en-US" altLang="zh-CN" sz="1800" b="1" dirty="0"/>
              <a:t>$OLDPWD</a:t>
            </a:r>
            <a:r>
              <a:rPr kumimoji="1" lang="en-US" altLang="zh-CN" sz="1800" dirty="0"/>
              <a:t>) and will use that directory 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sz="1800" dirty="0"/>
              <a:t>under the assumption that you want to return to the directory you were just in</a:t>
            </a:r>
          </a:p>
          <a:p>
            <a:r>
              <a:rPr kumimoji="1" lang="en-US" altLang="zh-CN" sz="2000" dirty="0"/>
              <a:t>If you want to use the real .., then you must also use "cd -P .."</a:t>
            </a:r>
            <a:br>
              <a:rPr kumimoji="1" lang="en-US" altLang="zh-CN" sz="2000" dirty="0"/>
            </a:br>
            <a:r>
              <a:rPr kumimoji="1" lang="en-US" altLang="zh-CN" sz="1800" dirty="0"/>
              <a:t>        </a:t>
            </a:r>
            <a:r>
              <a:rPr kumimoji="1" lang="en-US" altLang="zh-CN" sz="1800" i="1" dirty="0"/>
              <a:t>The -P option says to use the physical directory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structure instead of following symbolic links (see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also the -P option to the set </a:t>
            </a:r>
            <a:r>
              <a:rPr kumimoji="1" lang="en-US" altLang="zh-CN" sz="1800" i="1" dirty="0" err="1"/>
              <a:t>builtin</a:t>
            </a:r>
            <a:r>
              <a:rPr kumimoji="1" lang="en-US" altLang="zh-CN" sz="1800" i="1" dirty="0"/>
              <a:t> command);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the -L option forces symbolic links to be followed.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FEB771F-8993-7245-A071-5BD619F88450}"/>
              </a:ext>
            </a:extLst>
          </p:cNvPr>
          <p:cNvSpPr/>
          <p:nvPr/>
        </p:nvSpPr>
        <p:spPr>
          <a:xfrm>
            <a:off x="6516216" y="3698173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5198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File name is not part of a file (neither </a:t>
            </a:r>
            <a:r>
              <a:rPr kumimoji="1" lang="en-US" altLang="zh-CN" sz="2400" i="1" dirty="0"/>
              <a:t>data</a:t>
            </a:r>
            <a:r>
              <a:rPr kumimoji="1" lang="en-US" altLang="zh-CN" sz="2400" dirty="0"/>
              <a:t> nor </a:t>
            </a:r>
            <a:r>
              <a:rPr kumimoji="1" lang="en-US" altLang="zh-CN" sz="2400" i="1" dirty="0"/>
              <a:t>metadata</a:t>
            </a:r>
            <a:r>
              <a:rPr kumimoji="1" lang="en-US" altLang="zh-CN" sz="2400" dirty="0"/>
              <a:t>!)</a:t>
            </a:r>
          </a:p>
          <a:p>
            <a:pPr lvl="1"/>
            <a:r>
              <a:rPr kumimoji="1" lang="en-US" altLang="zh-CN" sz="1800" dirty="0"/>
              <a:t>Name is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not</a:t>
            </a:r>
            <a:r>
              <a:rPr kumimoji="1" lang="en-US" altLang="zh-CN" sz="1800" dirty="0"/>
              <a:t> a part of an </a:t>
            </a:r>
            <a:r>
              <a:rPr kumimoji="1" lang="en-US" altLang="zh-CN" sz="1800" dirty="0" err="1"/>
              <a:t>inode</a:t>
            </a:r>
            <a:endParaRPr kumimoji="1" lang="en-US" altLang="zh-CN" sz="1800" dirty="0"/>
          </a:p>
          <a:p>
            <a:pPr lvl="1"/>
            <a:r>
              <a:rPr kumimoji="1" lang="en-US" altLang="zh-CN" sz="1800" dirty="0"/>
              <a:t>Name is actually the data of a directory</a:t>
            </a:r>
          </a:p>
          <a:p>
            <a:pPr lvl="1"/>
            <a:r>
              <a:rPr kumimoji="1" lang="en-US" altLang="zh-CN" sz="1800" dirty="0"/>
              <a:t>An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can have several names (hard LINK)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Hard links are equal</a:t>
            </a:r>
          </a:p>
          <a:p>
            <a:pPr lvl="1"/>
            <a:r>
              <a:rPr kumimoji="1" lang="en-US" altLang="zh-CN" sz="1800" dirty="0"/>
              <a:t>If a file has two names, both are links (instead of "a link and a name")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Directory size is small</a:t>
            </a:r>
          </a:p>
          <a:p>
            <a:pPr lvl="1"/>
            <a:r>
              <a:rPr kumimoji="1" lang="en-US" altLang="zh-CN" sz="1800" dirty="0"/>
              <a:t>Only mapping from name to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number</a:t>
            </a:r>
          </a:p>
          <a:p>
            <a:pPr lvl="1"/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term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"folder" is somewhat misleading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33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等线" panose="02010600030101010101" pitchFamily="2" charset="-122"/>
              </a:rPr>
              <a:t>L7: Symbolic Link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Layer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882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solidFill>
                  <a:srgbClr val="0096FF"/>
                </a:solidFill>
                <a:ea typeface="等线" panose="02010600030101010101" pitchFamily="2" charset="-122"/>
              </a:rPr>
              <a:t>MOUNT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Record the device and the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root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number in memory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Record in the in-memory version of the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for "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/dev/fd1</a:t>
            </a:r>
            <a:r>
              <a:rPr lang="en-US" altLang="zh-CN" sz="1800" dirty="0">
                <a:ea typeface="等线" panose="02010600030101010101" pitchFamily="2" charset="-122"/>
              </a:rPr>
              <a:t>" its parent's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endParaRPr lang="en-US" altLang="zh-CN" sz="1800" dirty="0">
              <a:ea typeface="等线" panose="02010600030101010101" pitchFamily="2" charset="-122"/>
            </a:endParaRPr>
          </a:p>
          <a:p>
            <a:pPr lvl="1"/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UNMOUNT</a:t>
            </a:r>
            <a:r>
              <a:rPr lang="en-US" altLang="zh-CN" sz="1800" dirty="0">
                <a:ea typeface="等线" panose="02010600030101010101" pitchFamily="2" charset="-122"/>
              </a:rPr>
              <a:t> undoes the mount</a:t>
            </a:r>
          </a:p>
          <a:p>
            <a:r>
              <a:rPr lang="en-US" altLang="zh-CN" sz="2000" dirty="0">
                <a:ea typeface="等线" panose="02010600030101010101" pitchFamily="2" charset="-122"/>
              </a:rPr>
              <a:t>Change to the file name layer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If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LOOKUP</a:t>
            </a:r>
            <a:r>
              <a:rPr lang="en-US" altLang="zh-CN" sz="1800" dirty="0">
                <a:ea typeface="等线" panose="02010600030101010101" pitchFamily="2" charset="-122"/>
              </a:rPr>
              <a:t> runs into an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on which a file system is mount, it uses the root </a:t>
            </a:r>
            <a:r>
              <a:rPr lang="en-US" altLang="zh-CN" sz="1800" dirty="0" err="1"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ea typeface="等线" panose="02010600030101010101" pitchFamily="2" charset="-122"/>
              </a:rPr>
              <a:t> of that file system for the lookup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DF96DB-F56D-2048-B922-4153394FAA32}" type="slidenum">
              <a:rPr lang="zh-CN" altLang="en-US" sz="1400" b="0">
                <a:latin typeface="Arial" panose="020B0604020202020204" pitchFamily="34" charset="0"/>
                <a:ea typeface="等线" panose="02010600030101010101" pitchFamily="2" charset="-122"/>
                <a:cs typeface="Adobe 楷体 Std R" charset="0"/>
              </a:rPr>
              <a:pPr/>
              <a:t>46</a:t>
            </a:fld>
            <a:endParaRPr lang="en-US" altLang="zh-CN" sz="1400" b="0" dirty="0">
              <a:latin typeface="Arial" panose="020B0604020202020204" pitchFamily="34" charset="0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44042" name="TextBox 8"/>
          <p:cNvSpPr txBox="1">
            <a:spLocks noChangeArrowheads="1"/>
          </p:cNvSpPr>
          <p:nvPr/>
        </p:nvSpPr>
        <p:spPr bwMode="auto">
          <a:xfrm>
            <a:off x="352226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2226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352226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24931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等线" panose="02010600030101010101" pitchFamily="2" charset="-122"/>
              </a:rPr>
              <a:t>Other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ea typeface="等线" panose="02010600030101010101" pitchFamily="2" charset="-122"/>
              </a:rPr>
              <a:t>Choices instead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ea typeface="等线" panose="02010600030101010101" pitchFamily="2" charset="-122"/>
              </a:rPr>
              <a:t>of</a:t>
            </a:r>
            <a:r>
              <a:rPr lang="zh-CN" altLang="en-US" sz="3200" dirty="0">
                <a:ea typeface="等线" panose="02010600030101010101" pitchFamily="2" charset="-122"/>
              </a:rPr>
              <a:t> </a:t>
            </a:r>
            <a:r>
              <a:rPr lang="en-US" altLang="zh-CN" sz="3200" dirty="0" err="1">
                <a:ea typeface="等线" panose="02010600030101010101" pitchFamily="2" charset="-122"/>
              </a:rPr>
              <a:t>inode</a:t>
            </a:r>
            <a:endParaRPr lang="zh-CN" altLang="en-US" sz="3200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320480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ea typeface="等线" panose="02010600030101010101" pitchFamily="2" charset="-122"/>
              </a:rPr>
              <a:t>Method-1: use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continue</a:t>
            </a:r>
            <a:r>
              <a:rPr kumimoji="1" lang="zh-CN" altLang="en-US" sz="2000" dirty="0"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ea typeface="等线" panose="02010600030101010101" pitchFamily="2" charset="-122"/>
              </a:rPr>
              <a:t>blocks</a:t>
            </a:r>
            <a:endParaRPr kumimoji="1" lang="zh-CN" altLang="en-US" sz="2000" dirty="0">
              <a:ea typeface="等线" panose="02010600030101010101" pitchFamily="2" charset="-122"/>
            </a:endParaRP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Re-allocate if the file expands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E.g., data in memory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Why not?</a:t>
            </a:r>
          </a:p>
          <a:p>
            <a:endParaRPr kumimoji="1" lang="en-US" altLang="zh-CN" sz="2400" dirty="0">
              <a:ea typeface="等线" panose="02010600030101010101" pitchFamily="2" charset="-122"/>
            </a:endParaRPr>
          </a:p>
          <a:p>
            <a:r>
              <a:rPr kumimoji="1" lang="en-US" altLang="zh-CN" sz="2000" dirty="0">
                <a:ea typeface="等线" panose="02010600030101010101" pitchFamily="2" charset="-122"/>
              </a:rPr>
              <a:t>How to integrate different FS?</a:t>
            </a:r>
          </a:p>
          <a:p>
            <a:pPr lvl="1"/>
            <a:r>
              <a:rPr kumimoji="1" lang="en-US" altLang="zh-CN" sz="1800" dirty="0" err="1">
                <a:ea typeface="等线" panose="02010600030101010101" pitchFamily="2" charset="-122"/>
              </a:rPr>
              <a:t>vnode</a:t>
            </a:r>
            <a:r>
              <a:rPr kumimoji="1" lang="en-US" altLang="zh-CN" sz="1800" dirty="0">
                <a:ea typeface="等线" panose="02010600030101010101" pitchFamily="2" charset="-122"/>
              </a:rPr>
              <a:t> (will discuss later)</a:t>
            </a:r>
          </a:p>
          <a:p>
            <a:pPr lvl="1"/>
            <a:r>
              <a:rPr kumimoji="1" lang="en-US" altLang="zh-CN" sz="1800" dirty="0">
                <a:ea typeface="等线" panose="02010600030101010101" pitchFamily="2" charset="-122"/>
              </a:rPr>
              <a:t>Interface is similar with </a:t>
            </a:r>
            <a:r>
              <a:rPr kumimoji="1" lang="en-US" altLang="zh-CN" sz="1800" dirty="0" err="1">
                <a:ea typeface="等线" panose="02010600030101010101" pitchFamily="2" charset="-122"/>
              </a:rPr>
              <a:t>inode</a:t>
            </a:r>
            <a:endParaRPr kumimoji="1" lang="en-US" altLang="zh-CN" sz="2000" dirty="0"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等线" panose="02010600030101010101" pitchFamily="2" charset="-122"/>
              </a:rPr>
              <a:t>47</a:t>
            </a:fld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572000" y="1345332"/>
            <a:ext cx="4536504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Method-2: use a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linked list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Each block links to its next block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Use special one as EOF (End of File)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E.g., FAT32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Why not?</a:t>
            </a:r>
          </a:p>
        </p:txBody>
      </p:sp>
    </p:spTree>
    <p:extLst>
      <p:ext uri="{BB962C8B-B14F-4D97-AF65-F5344CB8AC3E}">
        <p14:creationId xmlns:p14="http://schemas.microsoft.com/office/powerpoint/2010/main" val="31463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51304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  <a:p>
            <a:r>
              <a:rPr lang="en-US" sz="1800" dirty="0">
                <a:sym typeface="Wingdings"/>
              </a:rPr>
              <a:t>Ex: </a:t>
            </a:r>
            <a:r>
              <a:rPr lang="en-US" sz="1800" dirty="0" err="1">
                <a:sym typeface="Wingdings"/>
              </a:rPr>
              <a:t>file_write</a:t>
            </a:r>
            <a:r>
              <a:rPr lang="en-US" sz="1800" dirty="0"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sym typeface="Wingdings"/>
              </a:rPr>
              <a:t>Linking them into fil</a:t>
            </a:r>
            <a:r>
              <a:rPr lang="en-US" altLang="zh-CN" sz="1600" dirty="0">
                <a:sym typeface="Wingdings"/>
              </a:rPr>
              <a:t>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9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6E1BB5-5DAD-FC4F-986E-D98FF2C4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FC28F-7644-2043-9C83-613A25BCF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File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allocation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(FAT)</a:t>
            </a:r>
          </a:p>
          <a:p>
            <a:pPr lvl="1"/>
            <a:r>
              <a:rPr kumimoji="1" lang="en-US" altLang="zh-CN" sz="2000" dirty="0"/>
              <a:t>Organize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linked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lists</a:t>
            </a:r>
          </a:p>
          <a:p>
            <a:r>
              <a:rPr kumimoji="1" lang="en-US" altLang="zh-CN" sz="2400" dirty="0"/>
              <a:t>No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inode</a:t>
            </a:r>
            <a:endParaRPr kumimoji="1" lang="en-US" altLang="zh-CN" sz="2400" dirty="0"/>
          </a:p>
          <a:p>
            <a:pPr lvl="1"/>
            <a:r>
              <a:rPr kumimoji="1" lang="en-US" altLang="zh-CN" sz="2200" dirty="0"/>
              <a:t>File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metadata: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name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&amp;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size</a:t>
            </a:r>
          </a:p>
          <a:p>
            <a:pPr lvl="1"/>
            <a:r>
              <a:rPr kumimoji="1" lang="en-US" altLang="zh-CN" sz="2200" dirty="0"/>
              <a:t>Metadata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are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saved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in</a:t>
            </a:r>
            <a:r>
              <a:rPr kumimoji="1" lang="zh-CN" altLang="en-US" sz="2200" dirty="0"/>
              <a:t> </a:t>
            </a:r>
            <a:r>
              <a:rPr kumimoji="1" lang="en-US" altLang="zh-CN" sz="2200" dirty="0" err="1"/>
              <a:t>dirs</a:t>
            </a:r>
            <a:endParaRPr kumimoji="1" lang="en-US" altLang="zh-CN" sz="2200" dirty="0"/>
          </a:p>
          <a:p>
            <a:r>
              <a:rPr kumimoji="1" lang="en-US" altLang="zh-CN" sz="2400" dirty="0"/>
              <a:t>Root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dir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sector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0</a:t>
            </a:r>
          </a:p>
          <a:p>
            <a:r>
              <a:rPr kumimoji="1" lang="en-US" altLang="zh-CN" sz="2400" dirty="0"/>
              <a:t>Link?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Permission?</a:t>
            </a:r>
            <a:endParaRPr kumimoji="1"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E0B3CB-26F0-F648-ADCB-47EB86EF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927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10-21 at 1.0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474" y="2606659"/>
            <a:ext cx="7143193" cy="29295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Essentially a file containing</a:t>
            </a:r>
            <a:br>
              <a:rPr lang="en-US" sz="2400" dirty="0"/>
            </a:b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file_name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file_number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2400" dirty="0"/>
              <a:t> mappings</a:t>
            </a:r>
            <a:endParaRPr lang="en-US" sz="1200" dirty="0"/>
          </a:p>
          <a:p>
            <a:r>
              <a:rPr lang="en-US" sz="2400" dirty="0"/>
              <a:t>Free space for new entries</a:t>
            </a:r>
            <a:endParaRPr lang="en-US" sz="1200" dirty="0"/>
          </a:p>
          <a:p>
            <a:r>
              <a:rPr lang="en-US" sz="2400" dirty="0"/>
              <a:t>In FAT: file attributes are kept in directory (!!!)</a:t>
            </a:r>
            <a:endParaRPr lang="en-US" sz="1200" dirty="0"/>
          </a:p>
          <a:p>
            <a:r>
              <a:rPr lang="en-US" sz="2400" dirty="0"/>
              <a:t>Each directory a linked list of entries</a:t>
            </a:r>
            <a:endParaRPr lang="en-US" sz="1200" dirty="0"/>
          </a:p>
          <a:p>
            <a:r>
              <a:rPr lang="en-US" altLang="zh-CN" sz="2400" dirty="0"/>
              <a:t>Q:</a:t>
            </a:r>
            <a:r>
              <a:rPr lang="zh-CN" altLang="en-US" sz="2400" dirty="0"/>
              <a:t> </a:t>
            </a:r>
            <a:r>
              <a:rPr lang="en-US" sz="2400" dirty="0"/>
              <a:t>Where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sz="2400" dirty="0"/>
              <a:t>find root directory ( "/" )?</a:t>
            </a:r>
          </a:p>
        </p:txBody>
      </p:sp>
    </p:spTree>
    <p:extLst>
      <p:ext uri="{BB962C8B-B14F-4D97-AF65-F5344CB8AC3E}">
        <p14:creationId xmlns:p14="http://schemas.microsoft.com/office/powerpoint/2010/main" val="104897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1D7106-AF1D-2B43-A5D9-5326C1CA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7BD028-2BF8-5242-A9CF-56FEE3779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FAT?</a:t>
            </a:r>
          </a:p>
          <a:p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21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2004</TotalTime>
  <Words>3060</Words>
  <Application>Microsoft Office PowerPoint</Application>
  <PresentationFormat>全屏显示(16:10)</PresentationFormat>
  <Paragraphs>646</Paragraphs>
  <Slides>52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0" baseType="lpstr">
      <vt:lpstr>Courier</vt:lpstr>
      <vt:lpstr>DengXian</vt:lpstr>
      <vt:lpstr>DengXian</vt:lpstr>
      <vt:lpstr>Arial</vt:lpstr>
      <vt:lpstr>Calibri</vt:lpstr>
      <vt:lpstr>Consolas</vt:lpstr>
      <vt:lpstr>Times New Roman</vt:lpstr>
      <vt:lpstr>Office 主题​​</vt:lpstr>
      <vt:lpstr>iNode-based File System</vt:lpstr>
      <vt:lpstr>iNode-based File System</vt:lpstr>
      <vt:lpstr>File</vt:lpstr>
      <vt:lpstr>The Big Picture</vt:lpstr>
      <vt:lpstr>Abstraction: API of UNIX File System</vt:lpstr>
      <vt:lpstr>A Naive File System</vt:lpstr>
      <vt:lpstr>inode: 7 software layers</vt:lpstr>
      <vt:lpstr>The Naming Layers of the UNIX FS (version 6)</vt:lpstr>
      <vt:lpstr>L1: Block Layer</vt:lpstr>
      <vt:lpstr>Super Block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L7: Symbolic Link Layer</vt:lpstr>
      <vt:lpstr>Case Study: Ext4</vt:lpstr>
      <vt:lpstr>Directly Dump a Directory</vt:lpstr>
      <vt:lpstr>Directly Dump a Directory</vt:lpstr>
      <vt:lpstr>Two Types of Links (Synonyms)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  <vt:lpstr>L7: Symbolic Link Layer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h z</cp:lastModifiedBy>
  <cp:revision>62</cp:revision>
  <cp:lastPrinted>2016-06-13T07:55:34Z</cp:lastPrinted>
  <dcterms:created xsi:type="dcterms:W3CDTF">2017-05-12T06:55:38Z</dcterms:created>
  <dcterms:modified xsi:type="dcterms:W3CDTF">2020-09-10T02:00:06Z</dcterms:modified>
</cp:coreProperties>
</file>