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handoutMasterIdLst>
    <p:handoutMasterId r:id="rId52"/>
  </p:handoutMasterIdLst>
  <p:sldIdLst>
    <p:sldId id="256" r:id="rId2"/>
    <p:sldId id="259" r:id="rId3"/>
    <p:sldId id="263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1400" r:id="rId15"/>
    <p:sldId id="1401" r:id="rId16"/>
    <p:sldId id="293" r:id="rId17"/>
    <p:sldId id="1403" r:id="rId18"/>
    <p:sldId id="1404" r:id="rId19"/>
    <p:sldId id="1405" r:id="rId20"/>
    <p:sldId id="1406" r:id="rId21"/>
    <p:sldId id="1407" r:id="rId22"/>
    <p:sldId id="1398" r:id="rId23"/>
    <p:sldId id="294" r:id="rId24"/>
    <p:sldId id="1391" r:id="rId25"/>
    <p:sldId id="1392" r:id="rId26"/>
    <p:sldId id="296" r:id="rId27"/>
    <p:sldId id="1396" r:id="rId28"/>
    <p:sldId id="1397" r:id="rId29"/>
    <p:sldId id="266" r:id="rId30"/>
    <p:sldId id="267" r:id="rId31"/>
    <p:sldId id="1408" r:id="rId32"/>
    <p:sldId id="268" r:id="rId33"/>
    <p:sldId id="269" r:id="rId34"/>
    <p:sldId id="270" r:id="rId35"/>
    <p:sldId id="1409" r:id="rId36"/>
    <p:sldId id="271" r:id="rId37"/>
    <p:sldId id="272" r:id="rId38"/>
    <p:sldId id="273" r:id="rId39"/>
    <p:sldId id="274" r:id="rId40"/>
    <p:sldId id="275" r:id="rId41"/>
    <p:sldId id="276" r:id="rId42"/>
    <p:sldId id="277" r:id="rId43"/>
    <p:sldId id="278" r:id="rId44"/>
    <p:sldId id="279" r:id="rId45"/>
    <p:sldId id="280" r:id="rId46"/>
    <p:sldId id="281" r:id="rId47"/>
    <p:sldId id="1410" r:id="rId48"/>
    <p:sldId id="1411" r:id="rId49"/>
    <p:sldId id="1412" r:id="rId50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81" autoAdjust="0"/>
    <p:restoredTop sz="83289" autoAdjust="0"/>
  </p:normalViewPr>
  <p:slideViewPr>
    <p:cSldViewPr>
      <p:cViewPr varScale="1">
        <p:scale>
          <a:sx n="130" d="100"/>
          <a:sy n="130" d="100"/>
        </p:scale>
        <p:origin x="1896" y="176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 dirty="0">
              <a:latin typeface="Arial" panose="020B0604020202020204" pitchFamily="34" charset="0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>
                <a:latin typeface="Arial" panose="020B0604020202020204" pitchFamily="34" charset="0"/>
              </a:rPr>
              <a:t>2020/9/15</a:t>
            </a:fld>
            <a:endParaRPr kumimoji="1"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>
                <a:latin typeface="Arial" panose="020B0604020202020204" pitchFamily="34" charset="0"/>
              </a:rPr>
              <a:t>‹#›</a:t>
            </a:fld>
            <a:endParaRPr kumimoji="1"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A2D7DB94-E0DE-4F0F-A9B7-54654CD8C8B1}" type="datetimeFigureOut">
              <a:rPr lang="zh-CN" altLang="en-US" smtClean="0"/>
              <a:pPr/>
              <a:t>2020/9/15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3A84A077-83E9-49A7-9F59-234D78BD6949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Everything is a file:</a:t>
            </a:r>
          </a:p>
          <a:p>
            <a:pPr marL="171450" indent="-171450">
              <a:buFontTx/>
              <a:buChar char="-"/>
            </a:pPr>
            <a:r>
              <a:rPr lang="en-US" dirty="0"/>
              <a:t>same operations: open,</a:t>
            </a:r>
            <a:r>
              <a:rPr lang="en-US" baseline="0" dirty="0"/>
              <a:t> read, write, </a:t>
            </a:r>
            <a:r>
              <a:rPr lang="en-US" baseline="0" dirty="0" err="1"/>
              <a:t>ioctl</a:t>
            </a:r>
            <a:endParaRPr lang="en-US" baseline="0" dirty="0"/>
          </a:p>
          <a:p>
            <a:pPr marL="171450" indent="-171450">
              <a:buFontTx/>
              <a:buChar char="-"/>
            </a:pPr>
            <a:r>
              <a:rPr lang="en-US" baseline="0" dirty="0"/>
              <a:t>same naming scheme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0042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6277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368"/>
              </a:spcBef>
            </a:pPr>
            <a:r>
              <a:rPr kumimoji="1" lang="en-US" altLang="zh-CN" sz="2000" dirty="0" err="1"/>
              <a:t>Vnode</a:t>
            </a:r>
            <a:r>
              <a:rPr kumimoji="1" lang="en-US" altLang="zh-CN" sz="2000" dirty="0"/>
              <a:t> is in Memory-only</a:t>
            </a:r>
          </a:p>
          <a:p>
            <a:pPr lvl="1"/>
            <a:r>
              <a:rPr kumimoji="1" lang="en-US" altLang="zh-CN" sz="1600" dirty="0"/>
              <a:t>It hides different FS implementation from upper layers</a:t>
            </a:r>
          </a:p>
          <a:p>
            <a:pPr lvl="1"/>
            <a:r>
              <a:rPr kumimoji="1" lang="en-US" altLang="zh-CN" sz="1600" dirty="0" err="1"/>
              <a:t>Vnode</a:t>
            </a:r>
            <a:r>
              <a:rPr kumimoji="1" lang="en-US" altLang="zh-CN" sz="1600" dirty="0"/>
              <a:t> only exists when a file is open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60713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43894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What is the difference</a:t>
            </a:r>
            <a:r>
              <a:rPr kumimoji="1" lang="en-US" altLang="zh-CN" baseline="0" dirty="0"/>
              <a:t> between FILE* and </a:t>
            </a:r>
            <a:r>
              <a:rPr kumimoji="1" lang="en-US" altLang="zh-CN" baseline="0" dirty="0" err="1"/>
              <a:t>fd</a:t>
            </a:r>
            <a:r>
              <a:rPr kumimoji="1" lang="en-US" altLang="zh-CN" baseline="0" dirty="0"/>
              <a:t>? </a:t>
            </a:r>
            <a:r>
              <a:rPr kumimoji="1" lang="en-US" altLang="zh-CN" baseline="0" dirty="0" err="1"/>
              <a:t>Fopen</a:t>
            </a:r>
            <a:r>
              <a:rPr kumimoji="1" lang="en-US" altLang="zh-CN" baseline="0" dirty="0"/>
              <a:t> and open?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440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There are three more mode bits:</a:t>
            </a:r>
            <a:r>
              <a:rPr kumimoji="1" lang="en-US" altLang="zh-CN" baseline="0" dirty="0"/>
              <a:t> </a:t>
            </a:r>
            <a:r>
              <a:rPr kumimoji="1" lang="en-US" altLang="zh-CN" baseline="0" dirty="0" err="1"/>
              <a:t>s</a:t>
            </a:r>
            <a:r>
              <a:rPr kumimoji="1" lang="en-US" altLang="zh-CN" dirty="0" err="1"/>
              <a:t>etuid</a:t>
            </a:r>
            <a:r>
              <a:rPr kumimoji="1" lang="en-US" altLang="zh-CN" dirty="0"/>
              <a:t>, </a:t>
            </a:r>
            <a:r>
              <a:rPr kumimoji="1" lang="en-US" altLang="zh-CN" dirty="0" err="1"/>
              <a:t>setgid</a:t>
            </a:r>
            <a:r>
              <a:rPr kumimoji="1" lang="en-US" altLang="zh-CN" dirty="0"/>
              <a:t>, </a:t>
            </a:r>
            <a:r>
              <a:rPr kumimoji="1" lang="en-US" altLang="zh-CN" dirty="0" err="1"/>
              <a:t>stick_bit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00791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What</a:t>
            </a:r>
            <a:r>
              <a:rPr kumimoji="1" lang="en-US" altLang="zh-CN" baseline="0" dirty="0"/>
              <a:t> is the different between </a:t>
            </a:r>
            <a:r>
              <a:rPr kumimoji="1" lang="en-US" altLang="zh-CN" baseline="0" dirty="0" err="1"/>
              <a:t>fd</a:t>
            </a:r>
            <a:r>
              <a:rPr kumimoji="1" lang="en-US" altLang="zh-CN" baseline="0" dirty="0"/>
              <a:t> and </a:t>
            </a:r>
            <a:r>
              <a:rPr kumimoji="1" lang="en-US" altLang="zh-CN" baseline="0" dirty="0" err="1"/>
              <a:t>inode</a:t>
            </a:r>
            <a:r>
              <a:rPr kumimoji="1" lang="en-US" altLang="zh-CN" baseline="0" dirty="0"/>
              <a:t>?</a:t>
            </a:r>
          </a:p>
          <a:p>
            <a:endParaRPr kumimoji="1" lang="en-US" altLang="zh-CN" baseline="0" dirty="0"/>
          </a:p>
          <a:p>
            <a:r>
              <a:rPr kumimoji="1" lang="en-US" altLang="zh-CN" baseline="0" dirty="0"/>
              <a:t>More details on device as a file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1235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8968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2020/9/15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24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20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8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2020/9/15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2020/9/15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2020/9/15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 err="1">
                <a:solidFill>
                  <a:schemeClr val="bg1"/>
                </a:solidFill>
              </a:rPr>
              <a:t>iNode</a:t>
            </a:r>
            <a:r>
              <a:rPr kumimoji="1" lang="en-US" altLang="zh-CN" sz="4400" dirty="0">
                <a:solidFill>
                  <a:schemeClr val="bg1"/>
                </a:solidFill>
              </a:rPr>
              <a:t>-based File</a:t>
            </a:r>
            <a:r>
              <a:rPr kumimoji="1" lang="zh-CN" altLang="en-US" sz="4400" dirty="0">
                <a:solidFill>
                  <a:schemeClr val="bg1"/>
                </a:solidFill>
              </a:rPr>
              <a:t> </a:t>
            </a:r>
            <a:r>
              <a:rPr kumimoji="1" lang="en-US" altLang="zh-CN" sz="4400" dirty="0">
                <a:solidFill>
                  <a:schemeClr val="bg1"/>
                </a:solidFill>
              </a:rPr>
              <a:t>System</a:t>
            </a:r>
            <a:endParaRPr kumimoji="1"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</a:rPr>
              <a:t>C</a:t>
            </a:r>
            <a:r>
              <a:rPr lang="en-US" altLang="zh-CN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omputer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</a:t>
            </a:r>
            <a:r>
              <a:rPr lang="en-US" altLang="zh-CN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ystem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E</a:t>
            </a:r>
            <a:r>
              <a:rPr lang="en-US" altLang="zh-CN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ngineering</a:t>
            </a:r>
            <a:r>
              <a:rPr lang="en-US" altLang="zh-CN" sz="1600" dirty="0">
                <a:solidFill>
                  <a:schemeClr val="bg1"/>
                </a:solidFill>
              </a:rPr>
              <a:t>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Fall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2020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(IPADS,</a:t>
            </a:r>
            <a:r>
              <a:rPr lang="zh-CN" altLang="en-US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SJTU)</a:t>
            </a:r>
            <a:endParaRPr lang="zh-CN" altLang="en-US" sz="16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Seven-layer</a:t>
            </a:r>
            <a:r>
              <a:rPr lang="zh-CN" altLang="en-US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abstraction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</a:t>
            </a:r>
            <a:r>
              <a:rPr lang="zh-CN" altLang="en-US" dirty="0"/>
              <a:t> </a:t>
            </a:r>
            <a:r>
              <a:rPr lang="en-US" altLang="zh-CN" dirty="0"/>
              <a:t>File</a:t>
            </a:r>
            <a:endParaRPr lang="zh-CN" altLang="en-US" dirty="0"/>
          </a:p>
        </p:txBody>
      </p:sp>
      <p:sp>
        <p:nvSpPr>
          <p:cNvPr id="6147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963462"/>
          </a:xfrm>
        </p:spPr>
        <p:txBody>
          <a:bodyPr>
            <a:noAutofit/>
          </a:bodyPr>
          <a:lstStyle/>
          <a:p>
            <a:r>
              <a:rPr lang="en-US" altLang="zh-CN" sz="2200" dirty="0"/>
              <a:t>A file has two key properties</a:t>
            </a:r>
          </a:p>
          <a:p>
            <a:pPr lvl="1"/>
            <a:r>
              <a:rPr lang="en-US" altLang="zh-CN" sz="1800" dirty="0"/>
              <a:t>It is </a:t>
            </a:r>
            <a:r>
              <a:rPr lang="en-US" altLang="zh-CN" sz="1800" dirty="0">
                <a:solidFill>
                  <a:srgbClr val="0096FF"/>
                </a:solidFill>
              </a:rPr>
              <a:t>durable</a:t>
            </a:r>
            <a:r>
              <a:rPr lang="en-US" altLang="zh-CN" sz="1800" dirty="0"/>
              <a:t> &amp;  has a </a:t>
            </a:r>
            <a:r>
              <a:rPr lang="en-US" altLang="zh-CN" sz="1800" dirty="0">
                <a:solidFill>
                  <a:srgbClr val="0096FF"/>
                </a:solidFill>
              </a:rPr>
              <a:t>name</a:t>
            </a:r>
          </a:p>
          <a:p>
            <a:pPr lvl="1"/>
            <a:r>
              <a:rPr lang="en-US" altLang="zh-CN" sz="1800" dirty="0"/>
              <a:t>It is a high-level version of the memory abstraction</a:t>
            </a:r>
          </a:p>
          <a:p>
            <a:r>
              <a:rPr lang="en-US" altLang="zh-CN" sz="2000" dirty="0"/>
              <a:t>System layer implements files using modules from hardware layer</a:t>
            </a:r>
          </a:p>
          <a:p>
            <a:pPr lvl="1"/>
            <a:r>
              <a:rPr lang="en-US" altLang="zh-CN" sz="1800" u="sng" dirty="0"/>
              <a:t>Divide-and-conquer</a:t>
            </a:r>
            <a:r>
              <a:rPr lang="en-US" altLang="zh-CN" sz="1800" dirty="0"/>
              <a:t> strategy</a:t>
            </a:r>
          </a:p>
          <a:p>
            <a:pPr lvl="1"/>
            <a:r>
              <a:rPr lang="en-US" altLang="zh-CN" sz="1800" dirty="0"/>
              <a:t>Makes use of several hidden layers of machine-oriented names (addresses), one on another, to implement files</a:t>
            </a:r>
          </a:p>
          <a:p>
            <a:pPr lvl="1"/>
            <a:r>
              <a:rPr lang="en-US" altLang="zh-CN" sz="1800" dirty="0"/>
              <a:t>Maps user-friendly names to these files</a:t>
            </a:r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A07DD86-4574-9541-9399-7D7443422F7E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2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886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Review:</a:t>
            </a:r>
            <a:r>
              <a:rPr lang="zh-CN" altLang="en-US" sz="2800" dirty="0"/>
              <a:t> </a:t>
            </a:r>
            <a:r>
              <a:rPr lang="en-US" altLang="zh-CN" sz="2800" dirty="0"/>
              <a:t>The Naming Layers of the UNIX FS</a:t>
            </a:r>
            <a:endParaRPr lang="zh-CN" sz="2800" dirty="0"/>
          </a:p>
        </p:txBody>
      </p:sp>
      <p:sp>
        <p:nvSpPr>
          <p:cNvPr id="819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246070DB-D0BF-3243-8608-E626275AB0A5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8196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45332"/>
            <a:ext cx="7340550" cy="4196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1620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/>
              <a:t>An Example: Find Blocks of "/programs/</a:t>
            </a:r>
            <a:r>
              <a:rPr lang="en-US" altLang="zh-CN" sz="2800" dirty="0" err="1"/>
              <a:t>pong.c</a:t>
            </a:r>
            <a:r>
              <a:rPr lang="en-US" altLang="zh-CN" sz="2800" dirty="0"/>
              <a:t>"</a:t>
            </a:r>
            <a:endParaRPr lang="zh-CN" altLang="en-US" sz="2800" dirty="0"/>
          </a:p>
        </p:txBody>
      </p:sp>
      <p:sp>
        <p:nvSpPr>
          <p:cNvPr id="3379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CD952D1A-ECCA-2247-8DF4-C1FAEF05A6B8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4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379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1220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An Example: Find Blocks of "/programs/</a:t>
            </a:r>
            <a:r>
              <a:rPr lang="en-US" altLang="zh-CN" sz="2800" dirty="0" err="1"/>
              <a:t>pong.c</a:t>
            </a:r>
            <a:r>
              <a:rPr lang="en-US" altLang="zh-CN" sz="2800" dirty="0"/>
              <a:t>"</a:t>
            </a:r>
            <a:endParaRPr lang="zh-CN" altLang="en-US" sz="2800" dirty="0"/>
          </a:p>
        </p:txBody>
      </p:sp>
      <p:sp>
        <p:nvSpPr>
          <p:cNvPr id="3481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9B9537D4-3386-0546-89BF-72B0A8799FB1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5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圆角矩形 4"/>
          <p:cNvSpPr>
            <a:spLocks noChangeArrowheads="1"/>
          </p:cNvSpPr>
          <p:nvPr/>
        </p:nvSpPr>
        <p:spPr bwMode="auto">
          <a:xfrm>
            <a:off x="457200" y="3492500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4822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dirty="0">
                <a:ea typeface="等线" panose="02010600030101010101" pitchFamily="2" charset="-122"/>
              </a:rPr>
              <a:t>'/' root directory: </a:t>
            </a:r>
            <a:r>
              <a:rPr lang="en-US" altLang="zh-CN" sz="2800" dirty="0" err="1">
                <a:ea typeface="等线" panose="02010600030101010101" pitchFamily="2" charset="-122"/>
              </a:rPr>
              <a:t>inode</a:t>
            </a:r>
            <a:r>
              <a:rPr lang="en-US" altLang="zh-CN" sz="2800" dirty="0">
                <a:ea typeface="等线" panose="02010600030101010101" pitchFamily="2" charset="-122"/>
              </a:rPr>
              <a:t> is 1</a:t>
            </a:r>
            <a:endParaRPr lang="zh-CN" altLang="en-US" sz="2800" dirty="0"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7438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An Example: Find Blocks of "/programs/</a:t>
            </a:r>
            <a:r>
              <a:rPr lang="en-US" altLang="zh-CN" sz="2800" dirty="0" err="1"/>
              <a:t>pong.c</a:t>
            </a:r>
            <a:r>
              <a:rPr lang="en-US" altLang="zh-CN" sz="2800" dirty="0"/>
              <a:t>"</a:t>
            </a:r>
            <a:endParaRPr lang="zh-CN" altLang="en-US" sz="2800" dirty="0"/>
          </a:p>
        </p:txBody>
      </p:sp>
      <p:sp>
        <p:nvSpPr>
          <p:cNvPr id="3584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42D1F0F0-4B09-2843-8E99-19132CBAFB08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6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圆角矩形 4"/>
          <p:cNvSpPr>
            <a:spLocks noChangeArrowheads="1"/>
          </p:cNvSpPr>
          <p:nvPr/>
        </p:nvSpPr>
        <p:spPr bwMode="auto">
          <a:xfrm>
            <a:off x="457200" y="2413000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5846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dirty="0">
                <a:ea typeface="等线" panose="02010600030101010101" pitchFamily="2" charset="-122"/>
              </a:rPr>
              <a:t>Find the first directory in '/' by block number</a:t>
            </a:r>
            <a:endParaRPr lang="zh-CN" altLang="en-US" sz="2800" dirty="0">
              <a:ea typeface="等线" panose="02010600030101010101" pitchFamily="2" charset="-122"/>
            </a:endParaRPr>
          </a:p>
        </p:txBody>
      </p:sp>
      <p:sp>
        <p:nvSpPr>
          <p:cNvPr id="35847" name="圆角矩形 8"/>
          <p:cNvSpPr>
            <a:spLocks noChangeArrowheads="1"/>
          </p:cNvSpPr>
          <p:nvPr/>
        </p:nvSpPr>
        <p:spPr bwMode="auto">
          <a:xfrm>
            <a:off x="5189538" y="2141803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056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An Example: Find Blocks of "/programs/</a:t>
            </a:r>
            <a:r>
              <a:rPr lang="en-US" altLang="zh-CN" sz="2800" dirty="0" err="1"/>
              <a:t>pong.c</a:t>
            </a:r>
            <a:r>
              <a:rPr lang="en-US" altLang="zh-CN" sz="2800" dirty="0"/>
              <a:t>"</a:t>
            </a:r>
            <a:endParaRPr lang="zh-CN" altLang="en-US" sz="2800" dirty="0"/>
          </a:p>
        </p:txBody>
      </p:sp>
      <p:sp>
        <p:nvSpPr>
          <p:cNvPr id="36867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D810989B-7333-B142-A839-84FE41F86764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7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686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9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dirty="0">
                <a:ea typeface="等线" panose="02010600030101010101" pitchFamily="2" charset="-122"/>
              </a:rPr>
              <a:t>Find '/programs' by comparing name</a:t>
            </a:r>
            <a:endParaRPr lang="zh-CN" altLang="en-US" sz="2800" dirty="0">
              <a:ea typeface="等线" panose="02010600030101010101" pitchFamily="2" charset="-122"/>
            </a:endParaRPr>
          </a:p>
        </p:txBody>
      </p:sp>
      <p:sp>
        <p:nvSpPr>
          <p:cNvPr id="36870" name="圆角矩形 6"/>
          <p:cNvSpPr>
            <a:spLocks noChangeArrowheads="1"/>
          </p:cNvSpPr>
          <p:nvPr/>
        </p:nvSpPr>
        <p:spPr bwMode="auto">
          <a:xfrm>
            <a:off x="4724400" y="2509573"/>
            <a:ext cx="9144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522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An Example: Find Blocks of "/programs/</a:t>
            </a:r>
            <a:r>
              <a:rPr lang="en-US" altLang="zh-CN" sz="2800" dirty="0" err="1"/>
              <a:t>pong.c</a:t>
            </a:r>
            <a:r>
              <a:rPr lang="en-US" altLang="zh-CN" sz="2800" dirty="0"/>
              <a:t>"</a:t>
            </a:r>
            <a:endParaRPr lang="zh-CN" altLang="en-US" sz="2800" dirty="0"/>
          </a:p>
        </p:txBody>
      </p:sp>
      <p:sp>
        <p:nvSpPr>
          <p:cNvPr id="37891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1865BB70-5E88-8B42-9E21-A01140D9C5EC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8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789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圆角矩形 4"/>
          <p:cNvSpPr>
            <a:spLocks noChangeArrowheads="1"/>
          </p:cNvSpPr>
          <p:nvPr/>
        </p:nvSpPr>
        <p:spPr bwMode="auto">
          <a:xfrm>
            <a:off x="5638800" y="2493698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7894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dirty="0">
                <a:ea typeface="等线" panose="02010600030101010101" pitchFamily="2" charset="-122"/>
              </a:rPr>
              <a:t>Find '/programs' </a:t>
            </a:r>
            <a:r>
              <a:rPr lang="en-US" altLang="zh-CN" sz="2800" dirty="0" err="1">
                <a:ea typeface="等线" panose="02010600030101010101" pitchFamily="2" charset="-122"/>
              </a:rPr>
              <a:t>inode</a:t>
            </a:r>
            <a:r>
              <a:rPr lang="en-US" altLang="zh-CN" sz="2800" dirty="0">
                <a:ea typeface="等线" panose="02010600030101010101" pitchFamily="2" charset="-122"/>
              </a:rPr>
              <a:t> by its </a:t>
            </a:r>
            <a:r>
              <a:rPr lang="en-US" altLang="zh-CN" sz="2800" dirty="0" err="1">
                <a:ea typeface="等线" panose="02010600030101010101" pitchFamily="2" charset="-122"/>
              </a:rPr>
              <a:t>inode</a:t>
            </a:r>
            <a:r>
              <a:rPr lang="en-US" altLang="zh-CN" sz="2800" dirty="0">
                <a:ea typeface="等线" panose="02010600030101010101" pitchFamily="2" charset="-122"/>
              </a:rPr>
              <a:t> number 7</a:t>
            </a:r>
            <a:endParaRPr lang="zh-CN" altLang="en-US" sz="2800" dirty="0">
              <a:ea typeface="等线" panose="02010600030101010101" pitchFamily="2" charset="-122"/>
            </a:endParaRPr>
          </a:p>
        </p:txBody>
      </p:sp>
      <p:sp>
        <p:nvSpPr>
          <p:cNvPr id="37895" name="圆角矩形 8"/>
          <p:cNvSpPr>
            <a:spLocks noChangeArrowheads="1"/>
          </p:cNvSpPr>
          <p:nvPr/>
        </p:nvSpPr>
        <p:spPr bwMode="auto">
          <a:xfrm>
            <a:off x="2112963" y="3492500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1406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An Example: Find Blocks of "/programs/</a:t>
            </a:r>
            <a:r>
              <a:rPr lang="en-US" altLang="zh-CN" sz="2800" dirty="0" err="1"/>
              <a:t>pong.c</a:t>
            </a:r>
            <a:r>
              <a:rPr lang="en-US" altLang="zh-CN" sz="2800" dirty="0"/>
              <a:t>"</a:t>
            </a:r>
            <a:endParaRPr lang="zh-CN" altLang="en-US" sz="2800" dirty="0"/>
          </a:p>
        </p:txBody>
      </p:sp>
      <p:sp>
        <p:nvSpPr>
          <p:cNvPr id="3891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1DDE52B2-C570-8C48-BE11-3BBC8206BC11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9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89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7" name="圆角矩形 4"/>
          <p:cNvSpPr>
            <a:spLocks noChangeArrowheads="1"/>
          </p:cNvSpPr>
          <p:nvPr/>
        </p:nvSpPr>
        <p:spPr bwMode="auto">
          <a:xfrm>
            <a:off x="6400800" y="2139157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8918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dirty="0">
                <a:ea typeface="等线" panose="02010600030101010101" pitchFamily="2" charset="-122"/>
              </a:rPr>
              <a:t>Find the first file in '/programs/'</a:t>
            </a:r>
            <a:endParaRPr lang="zh-CN" altLang="en-US" sz="2800" dirty="0">
              <a:ea typeface="等线" panose="02010600030101010101" pitchFamily="2" charset="-122"/>
            </a:endParaRPr>
          </a:p>
        </p:txBody>
      </p:sp>
      <p:sp>
        <p:nvSpPr>
          <p:cNvPr id="38919" name="圆角矩形 8"/>
          <p:cNvSpPr>
            <a:spLocks noChangeArrowheads="1"/>
          </p:cNvSpPr>
          <p:nvPr/>
        </p:nvSpPr>
        <p:spPr bwMode="auto">
          <a:xfrm>
            <a:off x="2112963" y="2413000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60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An Example: Find Blocks of "/programs/</a:t>
            </a:r>
            <a:r>
              <a:rPr lang="en-US" altLang="zh-CN" sz="2800" dirty="0" err="1"/>
              <a:t>pong.c</a:t>
            </a:r>
            <a:r>
              <a:rPr lang="en-US" altLang="zh-CN" sz="2800" dirty="0"/>
              <a:t>"</a:t>
            </a:r>
            <a:endParaRPr lang="zh-CN" altLang="en-US" sz="2800" dirty="0"/>
          </a:p>
        </p:txBody>
      </p:sp>
      <p:sp>
        <p:nvSpPr>
          <p:cNvPr id="3993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7CB8CBDD-E4DB-6548-A047-6A349EEA66F6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10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99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dirty="0">
                <a:ea typeface="等线" panose="02010600030101010101" pitchFamily="2" charset="-122"/>
              </a:rPr>
              <a:t>Find '/programs/</a:t>
            </a:r>
            <a:r>
              <a:rPr lang="en-US" altLang="zh-CN" sz="2800" dirty="0" err="1">
                <a:ea typeface="等线" panose="02010600030101010101" pitchFamily="2" charset="-122"/>
              </a:rPr>
              <a:t>pong.c</a:t>
            </a:r>
            <a:r>
              <a:rPr lang="en-US" altLang="zh-CN" sz="2800" dirty="0">
                <a:ea typeface="等线" panose="02010600030101010101" pitchFamily="2" charset="-122"/>
              </a:rPr>
              <a:t>' by comparing its name</a:t>
            </a:r>
            <a:endParaRPr lang="zh-CN" altLang="en-US" sz="2800" dirty="0">
              <a:ea typeface="等线" panose="02010600030101010101" pitchFamily="2" charset="-122"/>
            </a:endParaRPr>
          </a:p>
        </p:txBody>
      </p:sp>
      <p:sp>
        <p:nvSpPr>
          <p:cNvPr id="39942" name="圆角矩形 8"/>
          <p:cNvSpPr>
            <a:spLocks noChangeArrowheads="1"/>
          </p:cNvSpPr>
          <p:nvPr/>
        </p:nvSpPr>
        <p:spPr bwMode="auto">
          <a:xfrm>
            <a:off x="6075363" y="2509573"/>
            <a:ext cx="762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1230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An Example: Find Blocks of "/programs/</a:t>
            </a:r>
            <a:r>
              <a:rPr lang="en-US" altLang="zh-CN" sz="2800" dirty="0" err="1"/>
              <a:t>pong.c</a:t>
            </a:r>
            <a:r>
              <a:rPr lang="en-US" altLang="zh-CN" sz="2800" dirty="0"/>
              <a:t>"</a:t>
            </a:r>
            <a:endParaRPr lang="zh-CN" altLang="en-US" sz="2800" dirty="0"/>
          </a:p>
        </p:txBody>
      </p:sp>
      <p:sp>
        <p:nvSpPr>
          <p:cNvPr id="4096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BDFD7301-B3AE-6249-9999-23E65DFB8733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11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096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内容占位符 2"/>
          <p:cNvSpPr>
            <a:spLocks noGrp="1"/>
          </p:cNvSpPr>
          <p:nvPr>
            <p:ph idx="1"/>
          </p:nvPr>
        </p:nvSpPr>
        <p:spPr>
          <a:xfrm>
            <a:off x="457200" y="4635499"/>
            <a:ext cx="8305800" cy="641615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Find </a:t>
            </a:r>
            <a:r>
              <a:rPr lang="en-US" altLang="zh-CN" sz="2000" dirty="0" err="1"/>
              <a:t>inode</a:t>
            </a:r>
            <a:r>
              <a:rPr lang="en-US" altLang="zh-CN" sz="2000" dirty="0"/>
              <a:t> of '/programs/</a:t>
            </a:r>
            <a:r>
              <a:rPr lang="en-US" altLang="zh-CN" sz="2000" dirty="0" err="1"/>
              <a:t>pong.c</a:t>
            </a:r>
            <a:r>
              <a:rPr lang="en-US" altLang="zh-CN" sz="2000" dirty="0"/>
              <a:t>' by the </a:t>
            </a:r>
            <a:r>
              <a:rPr lang="en-US" altLang="zh-CN" sz="2000" dirty="0" err="1"/>
              <a:t>inode</a:t>
            </a:r>
            <a:r>
              <a:rPr lang="en-US" altLang="zh-CN" sz="2000" dirty="0"/>
              <a:t> number 9</a:t>
            </a:r>
            <a:endParaRPr lang="zh-CN" altLang="en-US" sz="2000" dirty="0"/>
          </a:p>
        </p:txBody>
      </p:sp>
      <p:sp>
        <p:nvSpPr>
          <p:cNvPr id="40966" name="圆角矩形 8"/>
          <p:cNvSpPr>
            <a:spLocks noChangeArrowheads="1"/>
          </p:cNvSpPr>
          <p:nvPr/>
        </p:nvSpPr>
        <p:spPr bwMode="auto">
          <a:xfrm>
            <a:off x="6837363" y="2509573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0967" name="圆角矩形 6"/>
          <p:cNvSpPr>
            <a:spLocks noChangeArrowheads="1"/>
          </p:cNvSpPr>
          <p:nvPr/>
        </p:nvSpPr>
        <p:spPr bwMode="auto">
          <a:xfrm>
            <a:off x="2698750" y="3492500"/>
            <a:ext cx="3048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595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An Example: Find Blocks of "/programs/</a:t>
            </a:r>
            <a:r>
              <a:rPr lang="en-US" altLang="zh-CN" sz="2800" dirty="0" err="1"/>
              <a:t>pong.c</a:t>
            </a:r>
            <a:r>
              <a:rPr lang="en-US" altLang="zh-CN" sz="2800" dirty="0"/>
              <a:t>"</a:t>
            </a:r>
            <a:endParaRPr lang="zh-CN" altLang="en-US" sz="2800" dirty="0"/>
          </a:p>
        </p:txBody>
      </p:sp>
      <p:sp>
        <p:nvSpPr>
          <p:cNvPr id="41987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326B62FE-A102-AA44-8ED7-C6F8562B232D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12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198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886296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Find block number of '/programs/</a:t>
            </a:r>
            <a:r>
              <a:rPr lang="en-US" altLang="zh-CN" sz="2000" dirty="0" err="1"/>
              <a:t>pong.c</a:t>
            </a:r>
            <a:r>
              <a:rPr lang="en-US" altLang="zh-CN" sz="2000" dirty="0"/>
              <a:t>'</a:t>
            </a:r>
            <a:endParaRPr lang="zh-CN" altLang="en-US" sz="2000" dirty="0"/>
          </a:p>
        </p:txBody>
      </p:sp>
      <p:sp>
        <p:nvSpPr>
          <p:cNvPr id="41990" name="圆角矩形 6"/>
          <p:cNvSpPr>
            <a:spLocks noChangeArrowheads="1"/>
          </p:cNvSpPr>
          <p:nvPr/>
        </p:nvSpPr>
        <p:spPr bwMode="auto">
          <a:xfrm>
            <a:off x="2698750" y="2399771"/>
            <a:ext cx="304800" cy="665428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4523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An Example: Find Blocks of "/programs/</a:t>
            </a:r>
            <a:r>
              <a:rPr lang="en-US" altLang="zh-CN" sz="2800" dirty="0" err="1"/>
              <a:t>pong.c</a:t>
            </a:r>
            <a:r>
              <a:rPr lang="en-US" altLang="zh-CN" sz="2800" dirty="0"/>
              <a:t>"</a:t>
            </a:r>
            <a:endParaRPr lang="zh-CN" altLang="en-US" sz="2800" dirty="0"/>
          </a:p>
        </p:txBody>
      </p:sp>
      <p:sp>
        <p:nvSpPr>
          <p:cNvPr id="43011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0A0D5308-A692-2742-AA13-308D44D3DC04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13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30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814288"/>
          </a:xfrm>
        </p:spPr>
        <p:txBody>
          <a:bodyPr>
            <a:normAutofit fontScale="77500" lnSpcReduction="20000"/>
          </a:bodyPr>
          <a:lstStyle/>
          <a:p>
            <a:r>
              <a:rPr lang="en-US" altLang="zh-CN" sz="2800"/>
              <a:t>Find data of block 61 by its block number</a:t>
            </a:r>
          </a:p>
          <a:p>
            <a:pPr lvl="1"/>
            <a:r>
              <a:rPr lang="en-US" altLang="zh-CN" sz="2400"/>
              <a:t>And data of block 44 &amp; 15</a:t>
            </a:r>
            <a:endParaRPr lang="zh-CN" altLang="en-US" sz="2400"/>
          </a:p>
        </p:txBody>
      </p:sp>
      <p:sp>
        <p:nvSpPr>
          <p:cNvPr id="43014" name="圆角矩形 6"/>
          <p:cNvSpPr>
            <a:spLocks noChangeArrowheads="1"/>
          </p:cNvSpPr>
          <p:nvPr/>
        </p:nvSpPr>
        <p:spPr bwMode="auto">
          <a:xfrm>
            <a:off x="2698750" y="2399772"/>
            <a:ext cx="304800" cy="267229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3015" name="圆角矩形 8"/>
          <p:cNvSpPr>
            <a:spLocks noChangeArrowheads="1"/>
          </p:cNvSpPr>
          <p:nvPr/>
        </p:nvSpPr>
        <p:spPr bwMode="auto">
          <a:xfrm>
            <a:off x="7904163" y="2149742"/>
            <a:ext cx="304800" cy="267229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3016" name="圆角矩形 9"/>
          <p:cNvSpPr>
            <a:spLocks noChangeArrowheads="1"/>
          </p:cNvSpPr>
          <p:nvPr/>
        </p:nvSpPr>
        <p:spPr bwMode="auto">
          <a:xfrm>
            <a:off x="7616828" y="2533386"/>
            <a:ext cx="917575" cy="768614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00735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Directly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Dump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Directory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57200" y="1129308"/>
            <a:ext cx="8229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zh-CN" altLang="en-US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-</a:t>
            </a:r>
            <a:r>
              <a:rPr lang="en-US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ai</a:t>
            </a:r>
            <a:r>
              <a:rPr lang="zh-CN" altLang="en-US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temp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mr-IN" altLang="zh-CN" sz="1400" dirty="0">
                <a:latin typeface="Courier" charset="0"/>
                <a:ea typeface="Courier" charset="0"/>
                <a:cs typeface="Courier" charset="0"/>
              </a:rPr>
              <a:t>7536909 .  7530417 ..  7536939 </a:t>
            </a:r>
            <a:r>
              <a:rPr lang="mr-IN" altLang="zh-CN" sz="1400" dirty="0" err="1">
                <a:latin typeface="Courier" charset="0"/>
                <a:ea typeface="Courier" charset="0"/>
                <a:cs typeface="Courier" charset="0"/>
              </a:rPr>
              <a:t>a</a:t>
            </a:r>
            <a:r>
              <a:rPr lang="mr-IN" altLang="zh-CN" sz="1400" dirty="0">
                <a:latin typeface="Courier" charset="0"/>
                <a:ea typeface="Courier" charset="0"/>
                <a:cs typeface="Courier" charset="0"/>
              </a:rPr>
              <a:t>  7536940 </a:t>
            </a:r>
            <a:r>
              <a:rPr lang="mr-IN" altLang="zh-CN" sz="1400" dirty="0" err="1">
                <a:latin typeface="Courier" charset="0"/>
                <a:ea typeface="Courier" charset="0"/>
                <a:cs typeface="Courier" charset="0"/>
              </a:rPr>
              <a:t>b</a:t>
            </a:r>
            <a:r>
              <a:rPr lang="mr-IN" altLang="zh-CN" sz="1400" dirty="0">
                <a:latin typeface="Courier" charset="0"/>
                <a:ea typeface="Courier" charset="0"/>
                <a:cs typeface="Courier" charset="0"/>
              </a:rPr>
              <a:t>  7536941 </a:t>
            </a:r>
            <a:r>
              <a:rPr lang="mr-IN" altLang="zh-CN" sz="1400" dirty="0" err="1">
                <a:latin typeface="Courier" charset="0"/>
                <a:ea typeface="Courier" charset="0"/>
                <a:cs typeface="Courier" charset="0"/>
              </a:rPr>
              <a:t>c</a:t>
            </a:r>
            <a:r>
              <a:rPr lang="mr-IN" altLang="zh-CN" sz="1400" dirty="0">
                <a:latin typeface="Courier" charset="0"/>
                <a:ea typeface="Courier" charset="0"/>
                <a:cs typeface="Courier" charset="0"/>
              </a:rPr>
              <a:t>  7536942 </a:t>
            </a:r>
            <a:r>
              <a:rPr lang="mr-IN" altLang="zh-CN" sz="1400" dirty="0" err="1">
                <a:latin typeface="Courier" charset="0"/>
                <a:ea typeface="Courier" charset="0"/>
                <a:cs typeface="Courier" charset="0"/>
              </a:rPr>
              <a:t>d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4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hr-HR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echo</a:t>
            </a:r>
            <a:r>
              <a:rPr lang="hr-HR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“</a:t>
            </a:r>
            <a:r>
              <a:rPr lang="hr-HR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obase</a:t>
            </a:r>
            <a:r>
              <a:rPr lang="hr-HR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=16;7536909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7530417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7536939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7536940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7536941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7536942</a:t>
            </a:r>
            <a:r>
              <a:rPr lang="hr-HR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" | </a:t>
            </a:r>
            <a:r>
              <a:rPr lang="hr-HR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bc</a:t>
            </a:r>
            <a:endParaRPr lang="zh-CN" altLang="en-US" sz="14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73010D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72E7B1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73012B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73012C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73012D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73012E</a:t>
            </a:r>
            <a:endParaRPr lang="zh-CN" altLang="en-US" sz="1400" b="1" dirty="0">
              <a:solidFill>
                <a:srgbClr val="FF2600"/>
              </a:solidFill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4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zh-CN" altLang="en-US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sudo /sbin/debugfs /dev/sda1</a:t>
            </a:r>
          </a:p>
          <a:p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debugfs 1.43.4 (31-Jan-2017)</a:t>
            </a:r>
          </a:p>
          <a:p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debugfs:  dump temp </a:t>
            </a:r>
            <a:r>
              <a:rPr lang="en-US" altLang="zh-CN" sz="1400" dirty="0" err="1">
                <a:latin typeface="Courier" charset="0"/>
                <a:ea typeface="Courier" charset="0"/>
                <a:cs typeface="Courier" charset="0"/>
              </a:rPr>
              <a:t>temp.out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debugfs:  quit</a:t>
            </a:r>
          </a:p>
          <a:p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xxd</a:t>
            </a:r>
            <a:r>
              <a:rPr lang="zh-CN" altLang="en-US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temp.out</a:t>
            </a:r>
            <a:endParaRPr lang="zh-CN" altLang="en-US" sz="14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0000000: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0d01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0c00 0102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b1e7 7200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 ..s...........r.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0000010: 0c00 0202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2e2e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2b01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0c00 0101  ........+.s.....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0000020: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6100 0000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2c01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0c00 0101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6200 0000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 a...,.s.....b...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0000030: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0c00 0101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6300 0000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2e01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 -.s.....c.....s.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0000040: c40f 0101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6400 0000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0000 0000 0000 0000  ....d...........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400" dirty="0">
                <a:latin typeface="Courier" charset="0"/>
                <a:ea typeface="Courier" charset="0"/>
                <a:cs typeface="Courier" charset="0"/>
              </a:rPr>
              <a:t>0000050:</a:t>
            </a:r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dirty="0">
                <a:latin typeface="Courier" charset="0"/>
                <a:ea typeface="Courier" charset="0"/>
                <a:cs typeface="Courier" charset="0"/>
              </a:rPr>
              <a:t>...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121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Directly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Dump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Directory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572000" y="1335591"/>
            <a:ext cx="382496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0d01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02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b1e7 7200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02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02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2e2e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2b01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6100 0000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2c01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6200 0000</a:t>
            </a:r>
            <a:r>
              <a:rPr lang="zh-CN" altLang="en-US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6300 0000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2e01 7300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c40f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6400 0000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2635" y="1273324"/>
            <a:ext cx="482453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 err="1">
                <a:latin typeface="Courier" charset="0"/>
                <a:ea typeface="Courier" charset="0"/>
                <a:cs typeface="Courier" charset="0"/>
              </a:rPr>
              <a:t>struct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ext4_dir_entry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{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uint32_t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err="1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inode_number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uint16_t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err="1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dir_entry_length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uint8_t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 err="1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file_name_length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uint8_t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 err="1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file_type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   </a:t>
            </a:r>
            <a:r>
              <a:rPr kumimoji="1" lang="en-US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name[EXT4_NAME_LEN]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}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828298" y="3205927"/>
            <a:ext cx="34067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0d01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02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828298" y="3937620"/>
            <a:ext cx="475252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0d01</a:t>
            </a:r>
            <a:r>
              <a:rPr kumimoji="1" lang="zh-CN" altLang="en-US" sz="1400" b="1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7300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err="1">
                <a:latin typeface="Courier" charset="0"/>
                <a:ea typeface="Courier" charset="0"/>
                <a:cs typeface="Courier" charset="0"/>
              </a:rPr>
              <a:t>inode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number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   </a:t>
            </a:r>
            <a:r>
              <a:rPr kumimoji="1" lang="en-US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entry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length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is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12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bytes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     </a:t>
            </a:r>
            <a:r>
              <a:rPr kumimoji="1" lang="en-US" altLang="zh-CN" sz="1400" b="1" dirty="0">
                <a:solidFill>
                  <a:srgbClr val="FFC000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file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name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length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is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1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byte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    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file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type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is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regular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file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en-US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2e00</a:t>
            </a:r>
            <a:r>
              <a:rPr kumimoji="1" lang="zh-CN" altLang="en-US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0000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file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name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(2e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-&gt;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".")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42635" y="3145532"/>
            <a:ext cx="36724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File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Type</a:t>
            </a:r>
            <a:endParaRPr kumimoji="1" lang="zh-CN" altLang="en-US" sz="1400" b="1" dirty="0">
              <a:solidFill>
                <a:schemeClr val="accent4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0x0: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Unknown</a:t>
            </a:r>
            <a:endParaRPr kumimoji="1" lang="zh-CN" altLang="en-US" sz="1400" b="1" dirty="0">
              <a:solidFill>
                <a:schemeClr val="accent4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0x1: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Regular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file</a:t>
            </a:r>
            <a:endParaRPr kumimoji="1" lang="zh-CN" altLang="en-US" sz="1400" b="1" dirty="0">
              <a:solidFill>
                <a:schemeClr val="accent4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0x2: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Directory</a:t>
            </a:r>
            <a:endParaRPr kumimoji="1" lang="zh-CN" altLang="en-US" sz="1400" b="1" dirty="0">
              <a:solidFill>
                <a:schemeClr val="accent4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0x3: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Character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device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file</a:t>
            </a:r>
            <a:endParaRPr kumimoji="1" lang="zh-CN" altLang="en-US" sz="1400" b="1" dirty="0">
              <a:solidFill>
                <a:schemeClr val="accent4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0x4: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Block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device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file</a:t>
            </a:r>
            <a:endParaRPr kumimoji="1" lang="zh-CN" altLang="en-US" sz="1400" b="1" dirty="0">
              <a:solidFill>
                <a:schemeClr val="accent4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0x5: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FIFO</a:t>
            </a:r>
            <a:endParaRPr kumimoji="1" lang="zh-CN" altLang="en-US" sz="1400" b="1" dirty="0">
              <a:solidFill>
                <a:schemeClr val="accent4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0x6: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Socket</a:t>
            </a:r>
            <a:endParaRPr kumimoji="1" lang="zh-CN" altLang="en-US" sz="1400" b="1" dirty="0">
              <a:solidFill>
                <a:schemeClr val="accent4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0x7: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Symbolic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link</a:t>
            </a:r>
            <a:endParaRPr kumimoji="1" lang="zh-CN" altLang="en-US" sz="1400" b="1" dirty="0">
              <a:solidFill>
                <a:schemeClr val="accent4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" name="下箭头 2"/>
          <p:cNvSpPr/>
          <p:nvPr/>
        </p:nvSpPr>
        <p:spPr>
          <a:xfrm>
            <a:off x="6228184" y="3577580"/>
            <a:ext cx="576064" cy="288032"/>
          </a:xfrm>
          <a:prstGeom prst="downArrow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860032" y="1358520"/>
            <a:ext cx="3240360" cy="216024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861135" y="3251091"/>
            <a:ext cx="3240360" cy="216024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76853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>
                <a:solidFill>
                  <a:prstClr val="black">
                    <a:lumMod val="75000"/>
                    <a:lumOff val="25000"/>
                  </a:prstClr>
                </a:solidFill>
                <a:ea typeface="等线" panose="02010600030101010101" pitchFamily="2" charset="-122"/>
              </a:rPr>
              <a:t>L7: Symbolic Link</a:t>
            </a:r>
            <a:r>
              <a:rPr lang="zh-CN" altLang="en-US" sz="2000" dirty="0">
                <a:solidFill>
                  <a:prstClr val="black">
                    <a:lumMod val="75000"/>
                    <a:lumOff val="25000"/>
                  </a:prstClr>
                </a:solidFill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solidFill>
                  <a:prstClr val="black">
                    <a:lumMod val="75000"/>
                    <a:lumOff val="25000"/>
                  </a:prstClr>
                </a:solidFill>
                <a:ea typeface="等线" panose="02010600030101010101" pitchFamily="2" charset="-122"/>
              </a:rPr>
              <a:t>Layer</a:t>
            </a:r>
            <a:endParaRPr lang="zh-CN" altLang="en-US" sz="2800" dirty="0">
              <a:ea typeface="等线" panose="02010600030101010101" pitchFamily="2" charset="-122"/>
            </a:endParaRPr>
          </a:p>
        </p:txBody>
      </p:sp>
      <p:sp>
        <p:nvSpPr>
          <p:cNvPr id="37891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116287"/>
          </a:xfrm>
        </p:spPr>
        <p:txBody>
          <a:bodyPr>
            <a:noAutofit/>
          </a:bodyPr>
          <a:lstStyle/>
          <a:p>
            <a:r>
              <a:rPr lang="en-US" altLang="zh-CN" sz="2000" dirty="0">
                <a:ea typeface="等线" panose="02010600030101010101" pitchFamily="2" charset="-122"/>
              </a:rPr>
              <a:t>Name files on other disks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Inode is different on other disks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Supports to attach new disks to the name space</a:t>
            </a:r>
          </a:p>
          <a:p>
            <a:r>
              <a:rPr lang="en-US" altLang="zh-CN" sz="2000" dirty="0">
                <a:ea typeface="等线" panose="02010600030101010101" pitchFamily="2" charset="-122"/>
              </a:rPr>
              <a:t>Two options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Make inodes unique across all disks</a:t>
            </a:r>
            <a:r>
              <a:rPr lang="zh-CN" altLang="en-US" sz="1800" dirty="0">
                <a:ea typeface="等线" panose="02010600030101010101" pitchFamily="2" charset="-122"/>
              </a:rPr>
              <a:t> </a:t>
            </a:r>
            <a:r>
              <a:rPr lang="en-US" altLang="zh-CN" sz="1800" dirty="0">
                <a:ea typeface="等线" panose="02010600030101010101" pitchFamily="2" charset="-122"/>
              </a:rPr>
              <a:t>(not</a:t>
            </a:r>
            <a:r>
              <a:rPr lang="zh-CN" altLang="en-US" sz="1800" dirty="0">
                <a:ea typeface="等线" panose="02010600030101010101" pitchFamily="2" charset="-122"/>
              </a:rPr>
              <a:t> </a:t>
            </a:r>
            <a:r>
              <a:rPr lang="en-US" altLang="zh-CN" sz="1800" dirty="0">
                <a:ea typeface="等线" panose="02010600030101010101" pitchFamily="2" charset="-122"/>
              </a:rPr>
              <a:t>good)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Create synonyms for the files on the other disks</a:t>
            </a:r>
          </a:p>
          <a:p>
            <a:r>
              <a:rPr lang="en-US" altLang="zh-CN" sz="2000" dirty="0">
                <a:ea typeface="等线" panose="02010600030101010101" pitchFamily="2" charset="-122"/>
              </a:rPr>
              <a:t>Introducing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ea typeface="等线" panose="02010600030101010101" pitchFamily="2" charset="-122"/>
              </a:rPr>
              <a:t>layer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ea typeface="等线" panose="02010600030101010101" pitchFamily="2" charset="-122"/>
              </a:rPr>
              <a:t>7: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96FF"/>
                </a:solidFill>
                <a:ea typeface="等线" panose="02010600030101010101" pitchFamily="2" charset="-122"/>
              </a:rPr>
              <a:t>soft link (symbolic link)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SYMLINK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Add another type of </a:t>
            </a:r>
            <a:r>
              <a:rPr lang="en-US" altLang="zh-CN" sz="1800" dirty="0" err="1">
                <a:ea typeface="等线" panose="02010600030101010101" pitchFamily="2" charset="-122"/>
              </a:rPr>
              <a:t>inode</a:t>
            </a:r>
            <a:endParaRPr lang="en-US" altLang="zh-CN" sz="1800" dirty="0">
              <a:ea typeface="等线" panose="02010600030101010101" pitchFamily="2" charset="-122"/>
            </a:endParaRPr>
          </a:p>
        </p:txBody>
      </p:sp>
      <p:sp>
        <p:nvSpPr>
          <p:cNvPr id="45060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7DAD453-D0D0-EB42-9687-FCFF493116A2}" type="slidenum">
              <a:rPr lang="zh-CN" altLang="en-US" sz="1400" b="0">
                <a:latin typeface="Arial" panose="020B0604020202020204" pitchFamily="34" charset="0"/>
                <a:ea typeface="等线" panose="02010600030101010101" pitchFamily="2" charset="-122"/>
                <a:cs typeface="Adobe 楷体 Std R" charset="0"/>
              </a:rPr>
              <a:pPr/>
              <a:t>16</a:t>
            </a:fld>
            <a:endParaRPr lang="en-US" altLang="zh-CN" sz="1400" b="0" dirty="0">
              <a:latin typeface="Arial" panose="020B0604020202020204" pitchFamily="34" charset="0"/>
              <a:ea typeface="等线" panose="02010600030101010101" pitchFamily="2" charset="-122"/>
              <a:cs typeface="Adobe 楷体 Std R" charset="0"/>
            </a:endParaRPr>
          </a:p>
        </p:txBody>
      </p:sp>
      <p:sp>
        <p:nvSpPr>
          <p:cNvPr id="14" name="TextBox 8"/>
          <p:cNvSpPr txBox="1">
            <a:spLocks noChangeArrowheads="1"/>
          </p:cNvSpPr>
          <p:nvPr/>
        </p:nvSpPr>
        <p:spPr bwMode="auto">
          <a:xfrm>
            <a:off x="3525747" y="14355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Symbolic link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5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6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7" name="TextBox 9"/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8" name="TextBox 8"/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9" name="TextBox 8"/>
          <p:cNvSpPr txBox="1">
            <a:spLocks noChangeArrowheads="1"/>
          </p:cNvSpPr>
          <p:nvPr/>
        </p:nvSpPr>
        <p:spPr bwMode="auto">
          <a:xfrm>
            <a:off x="3525747" y="322596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Absolute path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20" name="TextBox 8"/>
          <p:cNvSpPr txBox="1">
            <a:spLocks noChangeArrowheads="1"/>
          </p:cNvSpPr>
          <p:nvPr/>
        </p:nvSpPr>
        <p:spPr bwMode="auto">
          <a:xfrm>
            <a:off x="3525747" y="629636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21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5742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Directly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Dump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Symbolic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Link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57412" y="1273324"/>
            <a:ext cx="8229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ln -s "/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abc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" s-link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mr-IN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–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7536945 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lrwxrwxrwx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 1 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xiayubin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8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 Sep 20 08:01 s-link -&gt; 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abc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readlink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abc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cat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cat: slink: No such file or directory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echo "hello, world" &gt; /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abc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cat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hello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world</a:t>
            </a:r>
            <a:endParaRPr lang="fi-FI" altLang="zh-CN" sz="16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27984" y="2741060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What</a:t>
            </a:r>
            <a:r>
              <a:rPr lang="zh-CN" altLang="en-US" sz="20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does "8" means? </a:t>
            </a:r>
            <a:endParaRPr lang="zh-CN" altLang="en-US" sz="2000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319972" y="2353444"/>
            <a:ext cx="216024" cy="36004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6963400" y="2741060"/>
            <a:ext cx="10871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File size</a:t>
            </a:r>
            <a:endParaRPr lang="zh-CN" altLang="en-US" sz="2000" b="1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60529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Two Types of Links (Synonyms)</a:t>
            </a:r>
            <a:endParaRPr kumimoji="1"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633364"/>
            <a:ext cx="6045200" cy="2921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067944" y="4513684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By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file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name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99592" y="2281436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By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inode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number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851920" y="2650768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By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inode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number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9036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Sidebar: Notice the Context Change</a:t>
            </a:r>
            <a:endParaRPr lang="zh-CN" altLang="en-US" dirty="0"/>
          </a:p>
        </p:txBody>
      </p:sp>
      <p:sp>
        <p:nvSpPr>
          <p:cNvPr id="4096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3963461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sz="2800" dirty="0"/>
              <a:t>Another interesting behavior of soft link</a:t>
            </a:r>
          </a:p>
          <a:p>
            <a:pPr lvl="1"/>
            <a:r>
              <a:rPr lang="en-US" altLang="zh-CN" sz="2400" dirty="0"/>
              <a:t>Current directory is "/Scholarly/programs/www"</a:t>
            </a:r>
          </a:p>
          <a:p>
            <a:pPr lvl="1"/>
            <a:r>
              <a:rPr lang="en-US" altLang="zh-CN" sz="2400" dirty="0"/>
              <a:t>This directory contains a soft link</a:t>
            </a:r>
          </a:p>
          <a:p>
            <a:pPr lvl="2"/>
            <a:r>
              <a:rPr lang="en-US" altLang="zh-CN" sz="2000" dirty="0"/>
              <a:t>"CSE-web" -&gt; "Scholarly/programs/www"</a:t>
            </a:r>
          </a:p>
          <a:p>
            <a:pPr lvl="1"/>
            <a:r>
              <a:rPr lang="en-US" altLang="zh-CN" sz="2400" dirty="0"/>
              <a:t>Run following commands</a:t>
            </a:r>
          </a:p>
          <a:p>
            <a:pPr lvl="2"/>
            <a:r>
              <a:rPr lang="en-US" altLang="zh-CN" sz="2000" dirty="0"/>
              <a:t>cd CSE-web</a:t>
            </a:r>
          </a:p>
          <a:p>
            <a:pPr lvl="2"/>
            <a:r>
              <a:rPr lang="en-US" altLang="zh-CN" sz="2000" dirty="0"/>
              <a:t>cd ..</a:t>
            </a:r>
          </a:p>
          <a:p>
            <a:pPr lvl="1"/>
            <a:r>
              <a:rPr lang="en-US" altLang="zh-CN" dirty="0"/>
              <a:t>What is the current directory? Why?</a:t>
            </a:r>
          </a:p>
          <a:p>
            <a:pPr lvl="2"/>
            <a:r>
              <a:rPr lang="en-US" altLang="zh-CN" sz="2000" dirty="0"/>
              <a:t>".." is resolved in a new default context: by </a:t>
            </a:r>
            <a:r>
              <a:rPr lang="en-US" altLang="zh-CN" sz="2000" b="1" dirty="0"/>
              <a:t>bash</a:t>
            </a:r>
            <a:r>
              <a:rPr lang="en-US" altLang="zh-CN" sz="2000" dirty="0"/>
              <a:t>, not file system</a:t>
            </a:r>
            <a:endParaRPr lang="zh-CN" altLang="en-US" sz="2000" dirty="0"/>
          </a:p>
        </p:txBody>
      </p:sp>
      <p:sp>
        <p:nvSpPr>
          <p:cNvPr id="47108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D0C1C636-4DAD-1A48-A401-D750A9E59F4A}" type="slidenum">
              <a:rPr lang="zh-CN" altLang="en-US" sz="1400" b="0">
                <a:latin typeface="DengXian" charset="0"/>
                <a:ea typeface="DengXian" charset="0"/>
                <a:cs typeface="DengXian" charset="0"/>
              </a:rPr>
              <a:pPr/>
              <a:t>19</a:t>
            </a:fld>
            <a:endParaRPr lang="en-US" altLang="zh-CN" sz="1400" b="0"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958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084CE9-C6A4-894D-9B0A-4F5B066FC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Sidebar: Notice the Context Change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BC726CB-549F-3641-8F48-CE6EE2891B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bash tries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 be "human-friendly"</a:t>
            </a:r>
          </a:p>
          <a:p>
            <a:pPr lvl="1"/>
            <a:r>
              <a:rPr kumimoji="1" lang="en-US" altLang="zh-CN" sz="1800" dirty="0"/>
              <a:t>When you </a:t>
            </a:r>
            <a:r>
              <a:rPr kumimoji="1" lang="en-US" altLang="zh-CN" sz="1800" dirty="0">
                <a:latin typeface="Consolas" panose="020B0609020204030204" pitchFamily="49" charset="0"/>
                <a:cs typeface="Consolas" panose="020B0609020204030204" pitchFamily="49" charset="0"/>
              </a:rPr>
              <a:t>cd /into/a/</a:t>
            </a:r>
            <a:r>
              <a:rPr kumimoji="1" lang="en-US" altLang="zh-CN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symlink</a:t>
            </a:r>
            <a:r>
              <a:rPr kumimoji="1" lang="en-US" altLang="zh-CN" sz="1800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kumimoji="1" lang="en-US" altLang="zh-CN" sz="1800" dirty="0"/>
              <a:t>, the shell remembers the old location (in </a:t>
            </a:r>
            <a:r>
              <a:rPr kumimoji="1" lang="en-US" altLang="zh-CN" sz="1800" b="1" dirty="0"/>
              <a:t>$OLDPWD</a:t>
            </a:r>
            <a:r>
              <a:rPr kumimoji="1" lang="en-US" altLang="zh-CN" sz="1800" dirty="0"/>
              <a:t>) and will use that directory when you </a:t>
            </a:r>
            <a:r>
              <a:rPr kumimoji="1" lang="en-US" altLang="zh-CN" sz="1800" dirty="0">
                <a:latin typeface="Consolas" panose="020B0609020204030204" pitchFamily="49" charset="0"/>
                <a:cs typeface="Consolas" panose="020B0609020204030204" pitchFamily="49" charset="0"/>
              </a:rPr>
              <a:t>cd .. </a:t>
            </a:r>
            <a:r>
              <a:rPr kumimoji="1" lang="en-US" altLang="zh-CN" sz="1800" dirty="0"/>
              <a:t>under the assumption that you want to return to the directory you were just in</a:t>
            </a:r>
          </a:p>
          <a:p>
            <a:r>
              <a:rPr kumimoji="1" lang="en-US" altLang="zh-CN" sz="2000" dirty="0"/>
              <a:t>If you want to use the real .., then you must also use "cd -P .."</a:t>
            </a:r>
            <a:br>
              <a:rPr kumimoji="1" lang="en-US" altLang="zh-CN" sz="2000" dirty="0"/>
            </a:br>
            <a:r>
              <a:rPr kumimoji="1" lang="en-US" altLang="zh-CN" sz="1800" dirty="0"/>
              <a:t>        </a:t>
            </a:r>
            <a:r>
              <a:rPr kumimoji="1" lang="en-US" altLang="zh-CN" sz="1800" i="1" dirty="0"/>
              <a:t>The -P option says to use the physical directory</a:t>
            </a:r>
            <a:br>
              <a:rPr kumimoji="1" lang="en-US" altLang="zh-CN" sz="1800" i="1" dirty="0"/>
            </a:br>
            <a:r>
              <a:rPr kumimoji="1" lang="en-US" altLang="zh-CN" sz="1800" i="1" dirty="0"/>
              <a:t>        structure instead of following symbolic links (see</a:t>
            </a:r>
            <a:br>
              <a:rPr kumimoji="1" lang="en-US" altLang="zh-CN" sz="1800" i="1" dirty="0"/>
            </a:br>
            <a:r>
              <a:rPr kumimoji="1" lang="en-US" altLang="zh-CN" sz="1800" i="1" dirty="0"/>
              <a:t>        also the -P option to the set </a:t>
            </a:r>
            <a:r>
              <a:rPr kumimoji="1" lang="en-US" altLang="zh-CN" sz="1800" i="1" dirty="0" err="1"/>
              <a:t>builtin</a:t>
            </a:r>
            <a:r>
              <a:rPr kumimoji="1" lang="en-US" altLang="zh-CN" sz="1800" i="1" dirty="0"/>
              <a:t> command);</a:t>
            </a:r>
            <a:br>
              <a:rPr kumimoji="1" lang="en-US" altLang="zh-CN" sz="1800" i="1" dirty="0"/>
            </a:br>
            <a:r>
              <a:rPr kumimoji="1" lang="en-US" altLang="zh-CN" sz="1800" i="1" dirty="0"/>
              <a:t>        the -L option forces symbolic links to be followed.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FEB771F-8993-7245-A071-5BD619F88450}"/>
              </a:ext>
            </a:extLst>
          </p:cNvPr>
          <p:cNvSpPr/>
          <p:nvPr/>
        </p:nvSpPr>
        <p:spPr>
          <a:xfrm>
            <a:off x="6516216" y="3698173"/>
            <a:ext cx="2376264" cy="1754326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cd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cd a/b/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symlink</a:t>
            </a:r>
            <a:endParaRPr kumimoji="1"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cd -P ..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pwd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-P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/home/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sarnold</a:t>
            </a:r>
            <a:endParaRPr kumimoji="1"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</a:t>
            </a:r>
            <a:endParaRPr kumimoji="1"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5198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of File System's</a:t>
            </a:r>
            <a:r>
              <a:rPr kumimoji="1" lang="zh-CN" altLang="en-US" dirty="0"/>
              <a:t> </a:t>
            </a:r>
            <a:r>
              <a:rPr kumimoji="1" lang="en-US" altLang="zh-CN" dirty="0"/>
              <a:t>7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Layers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Autofit/>
          </a:bodyPr>
          <a:lstStyle/>
          <a:p>
            <a:r>
              <a:rPr kumimoji="1" lang="en-US" altLang="zh-CN" sz="2400" dirty="0"/>
              <a:t>File name is not part of a file</a:t>
            </a:r>
          </a:p>
          <a:p>
            <a:pPr lvl="1"/>
            <a:r>
              <a:rPr kumimoji="1" lang="en-US" altLang="zh-CN" sz="1800" dirty="0"/>
              <a:t>Name is </a:t>
            </a:r>
            <a:r>
              <a:rPr kumimoji="1" lang="en-US" altLang="zh-CN" sz="1800" b="1" dirty="0">
                <a:solidFill>
                  <a:srgbClr val="0096FF"/>
                </a:solidFill>
              </a:rPr>
              <a:t>not</a:t>
            </a:r>
            <a:r>
              <a:rPr kumimoji="1" lang="en-US" altLang="zh-CN" sz="1800" dirty="0"/>
              <a:t> a part of an </a:t>
            </a:r>
            <a:r>
              <a:rPr kumimoji="1" lang="en-US" altLang="zh-CN" sz="1800" dirty="0" err="1"/>
              <a:t>inode</a:t>
            </a:r>
            <a:endParaRPr kumimoji="1" lang="en-US" altLang="zh-CN" sz="1800" dirty="0"/>
          </a:p>
          <a:p>
            <a:pPr lvl="1"/>
            <a:r>
              <a:rPr kumimoji="1" lang="en-US" altLang="zh-CN" sz="1800" dirty="0"/>
              <a:t>Name is actually the data of a directory,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and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metadata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of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a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file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system</a:t>
            </a:r>
          </a:p>
          <a:p>
            <a:pPr lvl="1"/>
            <a:r>
              <a:rPr kumimoji="1" lang="en-US" altLang="zh-CN" sz="1800" dirty="0"/>
              <a:t>An </a:t>
            </a:r>
            <a:r>
              <a:rPr kumimoji="1" lang="en-US" altLang="zh-CN" sz="1800" dirty="0" err="1"/>
              <a:t>inode</a:t>
            </a:r>
            <a:r>
              <a:rPr kumimoji="1" lang="en-US" altLang="zh-CN" sz="1800" dirty="0"/>
              <a:t> can have several names (hard links)</a:t>
            </a:r>
          </a:p>
          <a:p>
            <a:pPr>
              <a:spcBef>
                <a:spcPts val="1368"/>
              </a:spcBef>
            </a:pPr>
            <a:r>
              <a:rPr kumimoji="1" lang="en-US" altLang="zh-CN" sz="2400" dirty="0"/>
              <a:t>Hard links are equal</a:t>
            </a:r>
          </a:p>
          <a:p>
            <a:pPr lvl="1"/>
            <a:r>
              <a:rPr kumimoji="1" lang="en-US" altLang="zh-CN" sz="1800" dirty="0"/>
              <a:t>If a file has two names, both are links (instead of "a link and a name")</a:t>
            </a:r>
          </a:p>
          <a:p>
            <a:pPr>
              <a:spcBef>
                <a:spcPts val="1368"/>
              </a:spcBef>
            </a:pPr>
            <a:r>
              <a:rPr kumimoji="1" lang="en-US" altLang="zh-CN" sz="2400" dirty="0"/>
              <a:t>Directory size is small</a:t>
            </a:r>
          </a:p>
          <a:p>
            <a:pPr lvl="1"/>
            <a:r>
              <a:rPr kumimoji="1" lang="en-US" altLang="zh-CN" sz="1800" dirty="0"/>
              <a:t>Only mapping from name to </a:t>
            </a:r>
            <a:r>
              <a:rPr kumimoji="1" lang="en-US" altLang="zh-CN" sz="1800" dirty="0" err="1"/>
              <a:t>inode</a:t>
            </a:r>
            <a:r>
              <a:rPr kumimoji="1" lang="en-US" altLang="zh-CN" sz="1800" dirty="0"/>
              <a:t> number</a:t>
            </a:r>
          </a:p>
          <a:p>
            <a:pPr lvl="1"/>
            <a:r>
              <a:rPr kumimoji="1" lang="en-US" altLang="zh-CN" sz="1800" dirty="0"/>
              <a:t>The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term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"folder" is somewhat misleading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09339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84F0EFE-19C6-C84A-9F9E-4304AFAC5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Systems</a:t>
            </a:r>
            <a:endParaRPr kumimoji="1"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40C185A-41DA-D340-B972-C3B15D8C71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52495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ea typeface="等线" panose="02010600030101010101" pitchFamily="2" charset="-122"/>
              </a:rPr>
              <a:t>Other</a:t>
            </a:r>
            <a:r>
              <a:rPr lang="zh-CN" altLang="en-US" sz="3200" dirty="0">
                <a:ea typeface="等线" panose="02010600030101010101" pitchFamily="2" charset="-122"/>
              </a:rPr>
              <a:t> </a:t>
            </a:r>
            <a:r>
              <a:rPr lang="en-US" altLang="zh-CN" sz="3200" dirty="0">
                <a:ea typeface="等线" panose="02010600030101010101" pitchFamily="2" charset="-122"/>
              </a:rPr>
              <a:t>Choices instead</a:t>
            </a:r>
            <a:r>
              <a:rPr lang="zh-CN" altLang="en-US" sz="3200" dirty="0">
                <a:ea typeface="等线" panose="02010600030101010101" pitchFamily="2" charset="-122"/>
              </a:rPr>
              <a:t> </a:t>
            </a:r>
            <a:r>
              <a:rPr lang="en-US" altLang="zh-CN" sz="3200" dirty="0">
                <a:ea typeface="等线" panose="02010600030101010101" pitchFamily="2" charset="-122"/>
              </a:rPr>
              <a:t>of</a:t>
            </a:r>
            <a:r>
              <a:rPr lang="zh-CN" altLang="en-US" sz="3200" dirty="0">
                <a:ea typeface="等线" panose="02010600030101010101" pitchFamily="2" charset="-122"/>
              </a:rPr>
              <a:t> </a:t>
            </a:r>
            <a:r>
              <a:rPr lang="en-US" altLang="zh-CN" sz="3200" dirty="0" err="1">
                <a:ea typeface="等线" panose="02010600030101010101" pitchFamily="2" charset="-122"/>
              </a:rPr>
              <a:t>inode</a:t>
            </a:r>
            <a:endParaRPr lang="zh-CN" altLang="en-US" sz="3200" dirty="0">
              <a:ea typeface="等线" panose="02010600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45332"/>
            <a:ext cx="8229600" cy="4320480"/>
          </a:xfrm>
        </p:spPr>
        <p:txBody>
          <a:bodyPr>
            <a:normAutofit/>
          </a:bodyPr>
          <a:lstStyle/>
          <a:p>
            <a:r>
              <a:rPr kumimoji="1" lang="en-US" altLang="zh-CN" sz="2000" dirty="0">
                <a:ea typeface="等线" panose="02010600030101010101" pitchFamily="2" charset="-122"/>
              </a:rPr>
              <a:t>Method-1: use</a:t>
            </a:r>
            <a:r>
              <a:rPr kumimoji="1" lang="zh-CN" altLang="en-US" sz="2000" dirty="0">
                <a:ea typeface="等线" panose="02010600030101010101" pitchFamily="2" charset="-122"/>
              </a:rPr>
              <a:t> </a:t>
            </a:r>
            <a:r>
              <a:rPr kumimoji="1" lang="en-US" altLang="zh-CN" sz="2000" dirty="0">
                <a:ea typeface="等线" panose="02010600030101010101" pitchFamily="2" charset="-122"/>
              </a:rPr>
              <a:t>continue</a:t>
            </a:r>
            <a:r>
              <a:rPr kumimoji="1" lang="zh-CN" altLang="en-US" sz="2000" dirty="0">
                <a:ea typeface="等线" panose="02010600030101010101" pitchFamily="2" charset="-122"/>
              </a:rPr>
              <a:t> </a:t>
            </a:r>
            <a:r>
              <a:rPr kumimoji="1" lang="en-US" altLang="zh-CN" sz="2000" dirty="0">
                <a:ea typeface="等线" panose="02010600030101010101" pitchFamily="2" charset="-122"/>
              </a:rPr>
              <a:t>blocks</a:t>
            </a:r>
            <a:endParaRPr kumimoji="1" lang="zh-CN" altLang="en-US" sz="2000" dirty="0">
              <a:ea typeface="等线" panose="02010600030101010101" pitchFamily="2" charset="-122"/>
            </a:endParaRPr>
          </a:p>
          <a:p>
            <a:pPr lvl="1"/>
            <a:r>
              <a:rPr kumimoji="1" lang="en-US" altLang="zh-CN" sz="1800" dirty="0">
                <a:ea typeface="等线" panose="02010600030101010101" pitchFamily="2" charset="-122"/>
              </a:rPr>
              <a:t>Re-allocate if the file expands</a:t>
            </a:r>
          </a:p>
          <a:p>
            <a:pPr lvl="1"/>
            <a:r>
              <a:rPr kumimoji="1" lang="en-US" altLang="zh-CN" sz="1800" dirty="0">
                <a:ea typeface="等线" panose="02010600030101010101" pitchFamily="2" charset="-122"/>
              </a:rPr>
              <a:t>E.g., data in memory</a:t>
            </a:r>
          </a:p>
          <a:p>
            <a:pPr lvl="1"/>
            <a:r>
              <a:rPr kumimoji="1" lang="en-US" altLang="zh-CN" sz="1800" dirty="0">
                <a:ea typeface="等线" panose="02010600030101010101" pitchFamily="2" charset="-122"/>
              </a:rPr>
              <a:t>Why not?</a:t>
            </a:r>
          </a:p>
          <a:p>
            <a:endParaRPr kumimoji="1" lang="en-US" altLang="zh-CN" sz="2400" dirty="0">
              <a:ea typeface="等线" panose="02010600030101010101" pitchFamily="2" charset="-122"/>
            </a:endParaRPr>
          </a:p>
          <a:p>
            <a:r>
              <a:rPr kumimoji="1" lang="en-US" altLang="zh-CN" sz="2000" dirty="0">
                <a:ea typeface="等线" panose="02010600030101010101" pitchFamily="2" charset="-122"/>
              </a:rPr>
              <a:t>How to integrate different FS?</a:t>
            </a:r>
          </a:p>
          <a:p>
            <a:pPr lvl="1"/>
            <a:r>
              <a:rPr kumimoji="1" lang="en-US" altLang="zh-CN" sz="1800" dirty="0" err="1">
                <a:ea typeface="等线" panose="02010600030101010101" pitchFamily="2" charset="-122"/>
              </a:rPr>
              <a:t>vnode</a:t>
            </a:r>
            <a:r>
              <a:rPr kumimoji="1" lang="en-US" altLang="zh-CN" sz="1800" dirty="0">
                <a:ea typeface="等线" panose="02010600030101010101" pitchFamily="2" charset="-122"/>
              </a:rPr>
              <a:t> (will discuss later)</a:t>
            </a:r>
          </a:p>
          <a:p>
            <a:pPr lvl="1"/>
            <a:r>
              <a:rPr kumimoji="1" lang="en-US" altLang="zh-CN" sz="1800" dirty="0">
                <a:ea typeface="等线" panose="02010600030101010101" pitchFamily="2" charset="-122"/>
              </a:rPr>
              <a:t>Interface is similar with </a:t>
            </a:r>
            <a:r>
              <a:rPr kumimoji="1" lang="en-US" altLang="zh-CN" sz="1800" dirty="0" err="1">
                <a:ea typeface="等线" panose="02010600030101010101" pitchFamily="2" charset="-122"/>
              </a:rPr>
              <a:t>inode</a:t>
            </a:r>
            <a:endParaRPr kumimoji="1" lang="en-US" altLang="zh-CN" sz="2000" dirty="0">
              <a:ea typeface="等线" panose="02010600030101010101" pitchFamily="2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ea typeface="等线" panose="02010600030101010101" pitchFamily="2" charset="-122"/>
              </a:rPr>
              <a:t>23</a:t>
            </a:fld>
            <a:endParaRPr lang="zh-CN" altLang="en-US" dirty="0">
              <a:ea typeface="等线" panose="02010600030101010101" pitchFamily="2" charset="-122"/>
            </a:endParaRPr>
          </a:p>
        </p:txBody>
      </p:sp>
      <p:sp>
        <p:nvSpPr>
          <p:cNvPr id="5" name="内容占位符 2"/>
          <p:cNvSpPr txBox="1">
            <a:spLocks/>
          </p:cNvSpPr>
          <p:nvPr/>
        </p:nvSpPr>
        <p:spPr>
          <a:xfrm>
            <a:off x="4572000" y="1345332"/>
            <a:ext cx="4536504" cy="4320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1200"/>
              </a:spcBef>
            </a:pPr>
            <a:r>
              <a:rPr kumimoji="1"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Method-2: use a</a:t>
            </a:r>
            <a:r>
              <a: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 </a:t>
            </a:r>
            <a:r>
              <a:rPr kumimoji="1"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linked list</a:t>
            </a:r>
          </a:p>
          <a:p>
            <a:pPr lvl="1">
              <a:lnSpc>
                <a:spcPct val="120000"/>
              </a:lnSpc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Each block links to its next block</a:t>
            </a:r>
          </a:p>
          <a:p>
            <a:pPr lvl="1">
              <a:lnSpc>
                <a:spcPct val="120000"/>
              </a:lnSpc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Use special one as EOF (End of File)</a:t>
            </a:r>
          </a:p>
          <a:p>
            <a:pPr lvl="1">
              <a:lnSpc>
                <a:spcPct val="120000"/>
              </a:lnSpc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E.g., FAT32</a:t>
            </a:r>
          </a:p>
          <a:p>
            <a:pPr lvl="1">
              <a:lnSpc>
                <a:spcPct val="120000"/>
              </a:lnSpc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Why not?</a:t>
            </a:r>
          </a:p>
        </p:txBody>
      </p:sp>
    </p:spTree>
    <p:extLst>
      <p:ext uri="{BB962C8B-B14F-4D97-AF65-F5344CB8AC3E}">
        <p14:creationId xmlns:p14="http://schemas.microsoft.com/office/powerpoint/2010/main" val="3146349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6279115" y="1648129"/>
            <a:ext cx="371853" cy="258878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79409" y="1911810"/>
            <a:ext cx="371853" cy="2676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200356" y="1900667"/>
            <a:ext cx="1364736" cy="308594"/>
            <a:chOff x="5374103" y="3569368"/>
            <a:chExt cx="1393004" cy="370313"/>
          </a:xfrm>
          <a:solidFill>
            <a:srgbClr val="BCFFBC"/>
          </a:solidFill>
        </p:grpSpPr>
        <p:sp>
          <p:nvSpPr>
            <p:cNvPr id="7" name="Rectangle 6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374103" y="3582736"/>
              <a:ext cx="1393004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0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200359" y="2168288"/>
            <a:ext cx="1362103" cy="308594"/>
            <a:chOff x="5374105" y="3569368"/>
            <a:chExt cx="1390316" cy="370313"/>
          </a:xfrm>
          <a:solidFill>
            <a:srgbClr val="BCFFBC"/>
          </a:solidFill>
        </p:grpSpPr>
        <p:sp>
          <p:nvSpPr>
            <p:cNvPr id="10" name="Rectangle 9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381952" y="3582736"/>
              <a:ext cx="1378878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1</a:t>
              </a:r>
            </a:p>
          </p:txBody>
        </p:sp>
      </p:grpSp>
      <p:sp>
        <p:nvSpPr>
          <p:cNvPr id="12" name="Rectangle 11"/>
          <p:cNvSpPr/>
          <p:nvPr/>
        </p:nvSpPr>
        <p:spPr>
          <a:xfrm>
            <a:off x="7200359" y="2435912"/>
            <a:ext cx="1362103" cy="267621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00359" y="2703533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200359" y="2971154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196840" y="3506395"/>
            <a:ext cx="1362103" cy="26762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197726" y="3774016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7197728" y="4041634"/>
            <a:ext cx="1367366" cy="308594"/>
            <a:chOff x="5374105" y="3569368"/>
            <a:chExt cx="1395688" cy="370313"/>
          </a:xfrm>
          <a:solidFill>
            <a:srgbClr val="BCFFBC"/>
          </a:solidFill>
        </p:grpSpPr>
        <p:sp>
          <p:nvSpPr>
            <p:cNvPr id="18" name="Rectangle 17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384637" y="3582736"/>
              <a:ext cx="1385156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2</a:t>
              </a:r>
            </a:p>
          </p:txBody>
        </p:sp>
      </p:grpSp>
      <p:sp>
        <p:nvSpPr>
          <p:cNvPr id="20" name="Rectangle 19"/>
          <p:cNvSpPr/>
          <p:nvPr/>
        </p:nvSpPr>
        <p:spPr>
          <a:xfrm>
            <a:off x="7197726" y="4309258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56057" y="1046956"/>
            <a:ext cx="130992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Disk Blocks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200359" y="1365428"/>
            <a:ext cx="1362103" cy="3587572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279409" y="1366312"/>
            <a:ext cx="371853" cy="358668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28184" y="1046956"/>
            <a:ext cx="52200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FAT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666539" y="4645223"/>
            <a:ext cx="70203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N-1: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851849" y="1307452"/>
            <a:ext cx="417303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0: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940152" y="1307452"/>
            <a:ext cx="36260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0: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724128" y="4645223"/>
            <a:ext cx="58702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N-1: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4606833" y="1406970"/>
            <a:ext cx="1742534" cy="838806"/>
            <a:chOff x="3348408" y="1975617"/>
            <a:chExt cx="2091040" cy="1006567"/>
          </a:xfrm>
        </p:grpSpPr>
        <p:sp>
          <p:nvSpPr>
            <p:cNvPr id="30" name="Rectangle 29"/>
            <p:cNvSpPr/>
            <p:nvPr/>
          </p:nvSpPr>
          <p:spPr>
            <a:xfrm>
              <a:off x="4861982" y="2563530"/>
              <a:ext cx="577466" cy="4186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67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31: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348408" y="1975617"/>
              <a:ext cx="1489254" cy="4186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67" dirty="0">
                  <a:solidFill>
                    <a:srgbClr val="3366FF"/>
                  </a:solidFill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number</a:t>
              </a:r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>
              <a:off x="4491789" y="2325884"/>
              <a:ext cx="420369" cy="44137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6279409" y="1967389"/>
            <a:ext cx="508993" cy="480043"/>
            <a:chOff x="5351525" y="2687055"/>
            <a:chExt cx="610791" cy="576051"/>
          </a:xfrm>
        </p:grpSpPr>
        <p:sp>
          <p:nvSpPr>
            <p:cNvPr id="34" name="Rectangle 33"/>
            <p:cNvSpPr/>
            <p:nvPr/>
          </p:nvSpPr>
          <p:spPr>
            <a:xfrm>
              <a:off x="5351525" y="294196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>
              <a:off x="5654842" y="2687055"/>
              <a:ext cx="307474" cy="347579"/>
            </a:xfrm>
            <a:custGeom>
              <a:avLst/>
              <a:gdLst>
                <a:gd name="connsiteX0" fmla="*/ 0 w 307474"/>
                <a:gd name="connsiteY0" fmla="*/ 0 h 347579"/>
                <a:gd name="connsiteX1" fmla="*/ 307474 w 307474"/>
                <a:gd name="connsiteY1" fmla="*/ 0 h 347579"/>
                <a:gd name="connsiteX2" fmla="*/ 307474 w 307474"/>
                <a:gd name="connsiteY2" fmla="*/ 347579 h 347579"/>
                <a:gd name="connsiteX3" fmla="*/ 173790 w 307474"/>
                <a:gd name="connsiteY3" fmla="*/ 334210 h 347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7474" h="347579">
                  <a:moveTo>
                    <a:pt x="0" y="0"/>
                  </a:moveTo>
                  <a:lnTo>
                    <a:pt x="307474" y="0"/>
                  </a:lnTo>
                  <a:lnTo>
                    <a:pt x="307474" y="347579"/>
                  </a:lnTo>
                  <a:lnTo>
                    <a:pt x="173790" y="334210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272603" y="2346159"/>
            <a:ext cx="560359" cy="1974239"/>
            <a:chOff x="5343358" y="3141579"/>
            <a:chExt cx="672431" cy="2369087"/>
          </a:xfrm>
        </p:grpSpPr>
        <p:sp>
          <p:nvSpPr>
            <p:cNvPr id="37" name="Rectangle 36"/>
            <p:cNvSpPr/>
            <p:nvPr/>
          </p:nvSpPr>
          <p:spPr>
            <a:xfrm>
              <a:off x="5343358" y="518952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38" name="Freeform 37"/>
            <p:cNvSpPr/>
            <p:nvPr/>
          </p:nvSpPr>
          <p:spPr>
            <a:xfrm>
              <a:off x="5694947" y="3141579"/>
              <a:ext cx="320842" cy="2179053"/>
            </a:xfrm>
            <a:custGeom>
              <a:avLst/>
              <a:gdLst>
                <a:gd name="connsiteX0" fmla="*/ 0 w 320842"/>
                <a:gd name="connsiteY0" fmla="*/ 0 h 2179053"/>
                <a:gd name="connsiteX1" fmla="*/ 320842 w 320842"/>
                <a:gd name="connsiteY1" fmla="*/ 0 h 2179053"/>
                <a:gd name="connsiteX2" fmla="*/ 307474 w 320842"/>
                <a:gd name="connsiteY2" fmla="*/ 2179053 h 2179053"/>
                <a:gd name="connsiteX3" fmla="*/ 133685 w 320842"/>
                <a:gd name="connsiteY3" fmla="*/ 2179053 h 2179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842" h="2179053">
                  <a:moveTo>
                    <a:pt x="0" y="0"/>
                  </a:moveTo>
                  <a:lnTo>
                    <a:pt x="320842" y="0"/>
                  </a:lnTo>
                  <a:lnTo>
                    <a:pt x="307474" y="2179053"/>
                  </a:lnTo>
                  <a:lnTo>
                    <a:pt x="133685" y="2179053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</p:grpSp>
      <p:sp>
        <p:nvSpPr>
          <p:cNvPr id="41" name="Can 40"/>
          <p:cNvSpPr/>
          <p:nvPr/>
        </p:nvSpPr>
        <p:spPr>
          <a:xfrm>
            <a:off x="7970872" y="4499883"/>
            <a:ext cx="705584" cy="961118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5349704" y="3262685"/>
            <a:ext cx="1301265" cy="604098"/>
            <a:chOff x="4235879" y="4214685"/>
            <a:chExt cx="1561518" cy="724917"/>
          </a:xfrm>
        </p:grpSpPr>
        <p:sp>
          <p:nvSpPr>
            <p:cNvPr id="50" name="Rectangle 49"/>
            <p:cNvSpPr/>
            <p:nvPr/>
          </p:nvSpPr>
          <p:spPr>
            <a:xfrm>
              <a:off x="5351173" y="4214685"/>
              <a:ext cx="446224" cy="321145"/>
            </a:xfrm>
            <a:prstGeom prst="rect">
              <a:avLst/>
            </a:prstGeom>
            <a:pattFill prst="pct10">
              <a:fgClr>
                <a:schemeClr val="tx1"/>
              </a:fgClr>
              <a:bgClr>
                <a:prstClr val="white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235879" y="4520949"/>
              <a:ext cx="662105" cy="4186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67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free</a:t>
              </a:r>
            </a:p>
          </p:txBody>
        </p:sp>
        <p:cxnSp>
          <p:nvCxnSpPr>
            <p:cNvPr id="51" name="Straight Arrow Connector 50"/>
            <p:cNvCxnSpPr/>
            <p:nvPr/>
          </p:nvCxnSpPr>
          <p:spPr>
            <a:xfrm flipV="1">
              <a:off x="4809477" y="4358105"/>
              <a:ext cx="542048" cy="37431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Freeform 52"/>
          <p:cNvSpPr/>
          <p:nvPr/>
        </p:nvSpPr>
        <p:spPr>
          <a:xfrm>
            <a:off x="6512008" y="3342101"/>
            <a:ext cx="256228" cy="289649"/>
          </a:xfrm>
          <a:custGeom>
            <a:avLst/>
            <a:gdLst>
              <a:gd name="connsiteX0" fmla="*/ 0 w 307474"/>
              <a:gd name="connsiteY0" fmla="*/ 0 h 347579"/>
              <a:gd name="connsiteX1" fmla="*/ 307474 w 307474"/>
              <a:gd name="connsiteY1" fmla="*/ 0 h 347579"/>
              <a:gd name="connsiteX2" fmla="*/ 307474 w 307474"/>
              <a:gd name="connsiteY2" fmla="*/ 347579 h 347579"/>
              <a:gd name="connsiteX3" fmla="*/ 173790 w 307474"/>
              <a:gd name="connsiteY3" fmla="*/ 334210 h 347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7474" h="347579">
                <a:moveTo>
                  <a:pt x="0" y="0"/>
                </a:moveTo>
                <a:lnTo>
                  <a:pt x="307474" y="0"/>
                </a:lnTo>
                <a:lnTo>
                  <a:pt x="307474" y="347579"/>
                </a:lnTo>
                <a:lnTo>
                  <a:pt x="173790" y="33421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279409" y="3530685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6" name="Freeform 55"/>
          <p:cNvSpPr/>
          <p:nvPr/>
        </p:nvSpPr>
        <p:spPr>
          <a:xfrm>
            <a:off x="6543312" y="2613933"/>
            <a:ext cx="467895" cy="1080198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280236" y="2443340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9" name="Freeform 58"/>
          <p:cNvSpPr/>
          <p:nvPr/>
        </p:nvSpPr>
        <p:spPr>
          <a:xfrm>
            <a:off x="6569764" y="1763713"/>
            <a:ext cx="467895" cy="761099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358455" y="4401721"/>
            <a:ext cx="1381723" cy="107199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555734" y="5169450"/>
            <a:ext cx="955711" cy="348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memory</a:t>
            </a:r>
          </a:p>
        </p:txBody>
      </p:sp>
      <p:sp>
        <p:nvSpPr>
          <p:cNvPr id="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FAT</a:t>
            </a:r>
            <a:r>
              <a:rPr kumimoji="1" lang="zh-CN" altLang="en-US" dirty="0"/>
              <a:t> </a:t>
            </a:r>
            <a:r>
              <a:rPr kumimoji="1" lang="en-US" altLang="zh-CN" dirty="0"/>
              <a:t>(File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Allocation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Table)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endParaRPr lang="en-US" dirty="0"/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3EE37CD5-DF35-6F45-9D10-75EF16B80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816" y="1129308"/>
            <a:ext cx="4508914" cy="4395192"/>
          </a:xfrm>
        </p:spPr>
        <p:txBody>
          <a:bodyPr>
            <a:normAutofit/>
          </a:bodyPr>
          <a:lstStyle/>
          <a:p>
            <a:r>
              <a:rPr lang="en-US" sz="1800" dirty="0"/>
              <a:t>File is </a:t>
            </a:r>
            <a:r>
              <a:rPr lang="en-US" altLang="zh-CN" sz="1800" dirty="0"/>
              <a:t>a</a:t>
            </a:r>
            <a:r>
              <a:rPr lang="zh-CN" altLang="en-US" sz="1800" dirty="0"/>
              <a:t> </a:t>
            </a:r>
            <a:r>
              <a:rPr lang="en-US" sz="1800" dirty="0"/>
              <a:t>collection of disk blocks</a:t>
            </a:r>
            <a:endParaRPr lang="en-US" sz="900" dirty="0"/>
          </a:p>
          <a:p>
            <a:r>
              <a:rPr lang="en-US" sz="1800" dirty="0"/>
              <a:t>FAT is </a:t>
            </a:r>
            <a:r>
              <a:rPr lang="en-US" altLang="zh-CN" sz="1800" dirty="0"/>
              <a:t>a</a:t>
            </a:r>
            <a:r>
              <a:rPr lang="zh-CN" altLang="en-US" sz="1800" dirty="0"/>
              <a:t> </a:t>
            </a:r>
            <a:r>
              <a:rPr lang="en-US" sz="1800" dirty="0"/>
              <a:t>linked list 1-1 with blocks</a:t>
            </a:r>
            <a:endParaRPr lang="en-US" sz="900" dirty="0"/>
          </a:p>
          <a:p>
            <a:r>
              <a:rPr lang="en-US" sz="1800" dirty="0"/>
              <a:t>File </a:t>
            </a:r>
            <a:r>
              <a:rPr lang="en-US" sz="1800" i="1" dirty="0"/>
              <a:t>Number</a:t>
            </a:r>
            <a:r>
              <a:rPr lang="en-US" sz="1800" dirty="0"/>
              <a:t> is index of root </a:t>
            </a:r>
            <a:br>
              <a:rPr lang="en-US" sz="1800" dirty="0"/>
            </a:br>
            <a:r>
              <a:rPr lang="en-US" sz="1800" dirty="0"/>
              <a:t>of block list for the file</a:t>
            </a:r>
            <a:endParaRPr lang="en-US" sz="900" dirty="0"/>
          </a:p>
          <a:p>
            <a:r>
              <a:rPr lang="en-US" sz="1800" dirty="0"/>
              <a:t>File offset (o = &lt; B, x &gt; )</a:t>
            </a:r>
            <a:endParaRPr lang="en-US" sz="900" dirty="0"/>
          </a:p>
          <a:p>
            <a:r>
              <a:rPr lang="en-US" sz="1800" dirty="0"/>
              <a:t>Follow list to get block #</a:t>
            </a:r>
            <a:endParaRPr lang="en-US" sz="900" dirty="0"/>
          </a:p>
          <a:p>
            <a:r>
              <a:rPr lang="en-US" sz="1800" dirty="0"/>
              <a:t>Unused blocks </a:t>
            </a:r>
            <a:r>
              <a:rPr lang="en-US" sz="1800" dirty="0">
                <a:sym typeface="Wingdings"/>
              </a:rPr>
              <a:t> FAT free list</a:t>
            </a:r>
          </a:p>
        </p:txBody>
      </p:sp>
    </p:spTree>
    <p:extLst>
      <p:ext uri="{BB962C8B-B14F-4D97-AF65-F5344CB8AC3E}">
        <p14:creationId xmlns:p14="http://schemas.microsoft.com/office/powerpoint/2010/main" val="3513041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3" grpId="0" animBg="1"/>
      <p:bldP spid="55" grpId="0" animBg="1"/>
      <p:bldP spid="56" grpId="0" animBg="1"/>
      <p:bldP spid="58" grpId="0" animBg="1"/>
      <p:bldP spid="5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6279115" y="1648129"/>
            <a:ext cx="371853" cy="258878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279409" y="3530685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1816" y="1129308"/>
            <a:ext cx="4508914" cy="4395192"/>
          </a:xfrm>
        </p:spPr>
        <p:txBody>
          <a:bodyPr>
            <a:normAutofit/>
          </a:bodyPr>
          <a:lstStyle/>
          <a:p>
            <a:r>
              <a:rPr lang="en-US" altLang="zh-CN" sz="1800" dirty="0"/>
              <a:t>File is a</a:t>
            </a:r>
            <a:r>
              <a:rPr lang="zh-CN" altLang="en-US" sz="1800" dirty="0"/>
              <a:t> </a:t>
            </a:r>
            <a:r>
              <a:rPr lang="en-US" altLang="zh-CN" sz="1800" dirty="0"/>
              <a:t>collection of disk blocks</a:t>
            </a:r>
            <a:endParaRPr lang="en-US" altLang="zh-CN" sz="900" dirty="0"/>
          </a:p>
          <a:p>
            <a:r>
              <a:rPr lang="en-US" altLang="zh-CN" sz="1800" dirty="0"/>
              <a:t>FAT is a</a:t>
            </a:r>
            <a:r>
              <a:rPr lang="zh-CN" altLang="en-US" sz="1800" dirty="0"/>
              <a:t> </a:t>
            </a:r>
            <a:r>
              <a:rPr lang="en-US" altLang="zh-CN" sz="1800" dirty="0"/>
              <a:t>linked list 1-1 with blocks</a:t>
            </a:r>
            <a:endParaRPr lang="en-US" altLang="zh-CN" sz="900" dirty="0"/>
          </a:p>
          <a:p>
            <a:r>
              <a:rPr lang="en-US" altLang="zh-CN" sz="1800" dirty="0"/>
              <a:t>File </a:t>
            </a:r>
            <a:r>
              <a:rPr lang="en-US" altLang="zh-CN" sz="1800" i="1" dirty="0"/>
              <a:t>Number</a:t>
            </a:r>
            <a:r>
              <a:rPr lang="en-US" altLang="zh-CN" sz="1800" dirty="0"/>
              <a:t> is index of root </a:t>
            </a:r>
            <a:br>
              <a:rPr lang="en-US" altLang="zh-CN" sz="1800" dirty="0"/>
            </a:br>
            <a:r>
              <a:rPr lang="en-US" altLang="zh-CN" sz="1800" dirty="0"/>
              <a:t>of block list for the file</a:t>
            </a:r>
            <a:endParaRPr lang="en-US" altLang="zh-CN" sz="900" dirty="0"/>
          </a:p>
          <a:p>
            <a:r>
              <a:rPr lang="en-US" sz="1800" dirty="0"/>
              <a:t>File offset (o = &lt; B, x &gt; )</a:t>
            </a:r>
            <a:endParaRPr lang="en-US" sz="900" dirty="0"/>
          </a:p>
          <a:p>
            <a:r>
              <a:rPr lang="en-US" sz="1800" dirty="0"/>
              <a:t>Follow list to get block #</a:t>
            </a:r>
            <a:endParaRPr lang="en-US" sz="900" dirty="0"/>
          </a:p>
          <a:p>
            <a:r>
              <a:rPr lang="en-US" sz="1800" dirty="0"/>
              <a:t>Unused blocks </a:t>
            </a:r>
            <a:r>
              <a:rPr lang="en-US" sz="1800" dirty="0">
                <a:sym typeface="Wingdings"/>
              </a:rPr>
              <a:t> FAT free list</a:t>
            </a:r>
          </a:p>
          <a:p>
            <a:r>
              <a:rPr lang="en-US" sz="1800" dirty="0">
                <a:highlight>
                  <a:srgbClr val="FFFF00"/>
                </a:highlight>
                <a:sym typeface="Wingdings"/>
              </a:rPr>
              <a:t>Ex: </a:t>
            </a:r>
            <a:r>
              <a:rPr lang="en-US" sz="1800" dirty="0" err="1">
                <a:highlight>
                  <a:srgbClr val="FFFF00"/>
                </a:highlight>
                <a:sym typeface="Wingdings"/>
              </a:rPr>
              <a:t>file_write</a:t>
            </a:r>
            <a:r>
              <a:rPr lang="en-US" sz="1800" dirty="0">
                <a:highlight>
                  <a:srgbClr val="FFFF00"/>
                </a:highlight>
                <a:sym typeface="Wingdings"/>
              </a:rPr>
              <a:t>(31, &lt; 3, y &gt;)</a:t>
            </a:r>
          </a:p>
          <a:p>
            <a:pPr lvl="1"/>
            <a:r>
              <a:rPr lang="en-US" sz="1600" dirty="0">
                <a:highlight>
                  <a:srgbClr val="FFFF00"/>
                </a:highlight>
                <a:sym typeface="Wingdings"/>
              </a:rPr>
              <a:t>Grab blocks from free list</a:t>
            </a:r>
          </a:p>
          <a:p>
            <a:pPr lvl="1"/>
            <a:r>
              <a:rPr lang="en-US" sz="1600" dirty="0">
                <a:highlight>
                  <a:srgbClr val="FFFF00"/>
                </a:highlight>
                <a:sym typeface="Wingdings"/>
              </a:rPr>
              <a:t>Linking them into fil</a:t>
            </a:r>
            <a:r>
              <a:rPr lang="en-US" altLang="zh-CN" sz="1600" dirty="0">
                <a:highlight>
                  <a:srgbClr val="FFFF00"/>
                </a:highlight>
                <a:sym typeface="Wingdings"/>
              </a:rPr>
              <a:t>e</a:t>
            </a:r>
            <a:endParaRPr lang="en-US" sz="1800" dirty="0">
              <a:highlight>
                <a:srgbClr val="FFFF00"/>
              </a:highlight>
            </a:endParaRPr>
          </a:p>
          <a:p>
            <a:endParaRPr lang="en-US" sz="1800" dirty="0"/>
          </a:p>
        </p:txBody>
      </p:sp>
      <p:sp>
        <p:nvSpPr>
          <p:cNvPr id="5" name="Rectangle 4"/>
          <p:cNvSpPr/>
          <p:nvPr/>
        </p:nvSpPr>
        <p:spPr>
          <a:xfrm>
            <a:off x="6279409" y="1911810"/>
            <a:ext cx="371853" cy="2676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200356" y="1900667"/>
            <a:ext cx="1364736" cy="308594"/>
            <a:chOff x="5374103" y="3569368"/>
            <a:chExt cx="1393004" cy="370313"/>
          </a:xfrm>
          <a:solidFill>
            <a:srgbClr val="BCFFBC"/>
          </a:solidFill>
        </p:grpSpPr>
        <p:sp>
          <p:nvSpPr>
            <p:cNvPr id="7" name="Rectangle 6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374103" y="3582736"/>
              <a:ext cx="1393004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0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200359" y="2168288"/>
            <a:ext cx="1362103" cy="308594"/>
            <a:chOff x="5374105" y="3569368"/>
            <a:chExt cx="1390316" cy="370313"/>
          </a:xfrm>
          <a:solidFill>
            <a:srgbClr val="BCFFBC"/>
          </a:solidFill>
        </p:grpSpPr>
        <p:sp>
          <p:nvSpPr>
            <p:cNvPr id="10" name="Rectangle 9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381952" y="3582736"/>
              <a:ext cx="1378878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1</a:t>
              </a:r>
            </a:p>
          </p:txBody>
        </p:sp>
      </p:grpSp>
      <p:sp>
        <p:nvSpPr>
          <p:cNvPr id="12" name="Rectangle 11"/>
          <p:cNvSpPr/>
          <p:nvPr/>
        </p:nvSpPr>
        <p:spPr>
          <a:xfrm>
            <a:off x="7200359" y="2435912"/>
            <a:ext cx="1362103" cy="267621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00359" y="2703533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200359" y="2971154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196840" y="3506395"/>
            <a:ext cx="1362103" cy="26762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197726" y="3774016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7197728" y="4041634"/>
            <a:ext cx="1367366" cy="308594"/>
            <a:chOff x="5374105" y="3569368"/>
            <a:chExt cx="1395688" cy="370313"/>
          </a:xfrm>
          <a:solidFill>
            <a:srgbClr val="BCFFBC"/>
          </a:solidFill>
        </p:grpSpPr>
        <p:sp>
          <p:nvSpPr>
            <p:cNvPr id="18" name="Rectangle 17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384637" y="3582736"/>
              <a:ext cx="1385156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2</a:t>
              </a:r>
            </a:p>
          </p:txBody>
        </p:sp>
      </p:grpSp>
      <p:sp>
        <p:nvSpPr>
          <p:cNvPr id="20" name="Rectangle 19"/>
          <p:cNvSpPr/>
          <p:nvPr/>
        </p:nvSpPr>
        <p:spPr>
          <a:xfrm>
            <a:off x="7197726" y="4309258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56057" y="1046956"/>
            <a:ext cx="130288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Disk Blocks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200359" y="1365428"/>
            <a:ext cx="1362103" cy="3587572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279409" y="1366312"/>
            <a:ext cx="371853" cy="358668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28184" y="1046956"/>
            <a:ext cx="52200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FAT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666539" y="4645223"/>
            <a:ext cx="70203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N-1: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872353" y="1307452"/>
            <a:ext cx="396799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0: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940152" y="1307452"/>
            <a:ext cx="36260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0: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720624" y="4645223"/>
            <a:ext cx="58702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N-1: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4572000" y="1406970"/>
            <a:ext cx="1784347" cy="838806"/>
            <a:chOff x="3348408" y="1975617"/>
            <a:chExt cx="2141216" cy="1006567"/>
          </a:xfrm>
        </p:grpSpPr>
        <p:sp>
          <p:nvSpPr>
            <p:cNvPr id="30" name="Rectangle 29"/>
            <p:cNvSpPr/>
            <p:nvPr/>
          </p:nvSpPr>
          <p:spPr>
            <a:xfrm>
              <a:off x="4912158" y="2563531"/>
              <a:ext cx="577466" cy="4186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67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31: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348408" y="1975617"/>
              <a:ext cx="1489254" cy="4186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67" dirty="0">
                  <a:solidFill>
                    <a:srgbClr val="3366FF"/>
                  </a:solidFill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number</a:t>
              </a:r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>
              <a:off x="4491789" y="2325884"/>
              <a:ext cx="420369" cy="44137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6279409" y="1967389"/>
            <a:ext cx="508993" cy="480043"/>
            <a:chOff x="5351525" y="2687055"/>
            <a:chExt cx="610791" cy="576051"/>
          </a:xfrm>
        </p:grpSpPr>
        <p:sp>
          <p:nvSpPr>
            <p:cNvPr id="34" name="Rectangle 33"/>
            <p:cNvSpPr/>
            <p:nvPr/>
          </p:nvSpPr>
          <p:spPr>
            <a:xfrm>
              <a:off x="5351525" y="294196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>
              <a:off x="5654842" y="2687055"/>
              <a:ext cx="307474" cy="347579"/>
            </a:xfrm>
            <a:custGeom>
              <a:avLst/>
              <a:gdLst>
                <a:gd name="connsiteX0" fmla="*/ 0 w 307474"/>
                <a:gd name="connsiteY0" fmla="*/ 0 h 347579"/>
                <a:gd name="connsiteX1" fmla="*/ 307474 w 307474"/>
                <a:gd name="connsiteY1" fmla="*/ 0 h 347579"/>
                <a:gd name="connsiteX2" fmla="*/ 307474 w 307474"/>
                <a:gd name="connsiteY2" fmla="*/ 347579 h 347579"/>
                <a:gd name="connsiteX3" fmla="*/ 173790 w 307474"/>
                <a:gd name="connsiteY3" fmla="*/ 334210 h 347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7474" h="347579">
                  <a:moveTo>
                    <a:pt x="0" y="0"/>
                  </a:moveTo>
                  <a:lnTo>
                    <a:pt x="307474" y="0"/>
                  </a:lnTo>
                  <a:lnTo>
                    <a:pt x="307474" y="347579"/>
                  </a:lnTo>
                  <a:lnTo>
                    <a:pt x="173790" y="334210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272603" y="2346159"/>
            <a:ext cx="560359" cy="1974239"/>
            <a:chOff x="5343358" y="3141579"/>
            <a:chExt cx="672431" cy="2369087"/>
          </a:xfrm>
        </p:grpSpPr>
        <p:sp>
          <p:nvSpPr>
            <p:cNvPr id="37" name="Rectangle 36"/>
            <p:cNvSpPr/>
            <p:nvPr/>
          </p:nvSpPr>
          <p:spPr>
            <a:xfrm>
              <a:off x="5343358" y="518952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38" name="Freeform 37"/>
            <p:cNvSpPr/>
            <p:nvPr/>
          </p:nvSpPr>
          <p:spPr>
            <a:xfrm>
              <a:off x="5694947" y="3141579"/>
              <a:ext cx="320842" cy="2179053"/>
            </a:xfrm>
            <a:custGeom>
              <a:avLst/>
              <a:gdLst>
                <a:gd name="connsiteX0" fmla="*/ 0 w 320842"/>
                <a:gd name="connsiteY0" fmla="*/ 0 h 2179053"/>
                <a:gd name="connsiteX1" fmla="*/ 320842 w 320842"/>
                <a:gd name="connsiteY1" fmla="*/ 0 h 2179053"/>
                <a:gd name="connsiteX2" fmla="*/ 307474 w 320842"/>
                <a:gd name="connsiteY2" fmla="*/ 2179053 h 2179053"/>
                <a:gd name="connsiteX3" fmla="*/ 133685 w 320842"/>
                <a:gd name="connsiteY3" fmla="*/ 2179053 h 2179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842" h="2179053">
                  <a:moveTo>
                    <a:pt x="0" y="0"/>
                  </a:moveTo>
                  <a:lnTo>
                    <a:pt x="320842" y="0"/>
                  </a:lnTo>
                  <a:lnTo>
                    <a:pt x="307474" y="2179053"/>
                  </a:lnTo>
                  <a:lnTo>
                    <a:pt x="133685" y="2179053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</p:grpSp>
      <p:sp>
        <p:nvSpPr>
          <p:cNvPr id="41" name="Can 40"/>
          <p:cNvSpPr/>
          <p:nvPr/>
        </p:nvSpPr>
        <p:spPr>
          <a:xfrm>
            <a:off x="7970872" y="4499883"/>
            <a:ext cx="705584" cy="961118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279115" y="3262685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349704" y="3517904"/>
            <a:ext cx="551754" cy="348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free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 flipV="1">
            <a:off x="5827702" y="3382201"/>
            <a:ext cx="451707" cy="3119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Freeform 52"/>
          <p:cNvSpPr/>
          <p:nvPr/>
        </p:nvSpPr>
        <p:spPr>
          <a:xfrm>
            <a:off x="6512008" y="3342101"/>
            <a:ext cx="256228" cy="289649"/>
          </a:xfrm>
          <a:custGeom>
            <a:avLst/>
            <a:gdLst>
              <a:gd name="connsiteX0" fmla="*/ 0 w 307474"/>
              <a:gd name="connsiteY0" fmla="*/ 0 h 347579"/>
              <a:gd name="connsiteX1" fmla="*/ 307474 w 307474"/>
              <a:gd name="connsiteY1" fmla="*/ 0 h 347579"/>
              <a:gd name="connsiteX2" fmla="*/ 307474 w 307474"/>
              <a:gd name="connsiteY2" fmla="*/ 347579 h 347579"/>
              <a:gd name="connsiteX3" fmla="*/ 173790 w 307474"/>
              <a:gd name="connsiteY3" fmla="*/ 334210 h 347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7474" h="347579">
                <a:moveTo>
                  <a:pt x="0" y="0"/>
                </a:moveTo>
                <a:lnTo>
                  <a:pt x="307474" y="0"/>
                </a:lnTo>
                <a:lnTo>
                  <a:pt x="307474" y="347579"/>
                </a:lnTo>
                <a:lnTo>
                  <a:pt x="173790" y="33421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280236" y="2443340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9" name="Freeform 58"/>
          <p:cNvSpPr/>
          <p:nvPr/>
        </p:nvSpPr>
        <p:spPr>
          <a:xfrm>
            <a:off x="6569764" y="1763713"/>
            <a:ext cx="467895" cy="761099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358455" y="4401721"/>
            <a:ext cx="1381723" cy="107199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555734" y="5169450"/>
            <a:ext cx="955711" cy="348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memory</a:t>
            </a:r>
          </a:p>
        </p:txBody>
      </p:sp>
      <p:sp>
        <p:nvSpPr>
          <p:cNvPr id="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FAT Properties</a:t>
            </a:r>
          </a:p>
        </p:txBody>
      </p:sp>
      <p:cxnSp>
        <p:nvCxnSpPr>
          <p:cNvPr id="54" name="Straight Arrow Connector 53"/>
          <p:cNvCxnSpPr>
            <a:endCxn id="55" idx="1"/>
          </p:cNvCxnSpPr>
          <p:nvPr/>
        </p:nvCxnSpPr>
        <p:spPr>
          <a:xfrm flipV="1">
            <a:off x="5827702" y="3664495"/>
            <a:ext cx="451707" cy="296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Freeform 56"/>
          <p:cNvSpPr/>
          <p:nvPr/>
        </p:nvSpPr>
        <p:spPr>
          <a:xfrm flipV="1">
            <a:off x="6580956" y="3454471"/>
            <a:ext cx="323027" cy="800028"/>
          </a:xfrm>
          <a:custGeom>
            <a:avLst/>
            <a:gdLst>
              <a:gd name="connsiteX0" fmla="*/ 0 w 320842"/>
              <a:gd name="connsiteY0" fmla="*/ 0 h 2179053"/>
              <a:gd name="connsiteX1" fmla="*/ 320842 w 320842"/>
              <a:gd name="connsiteY1" fmla="*/ 0 h 2179053"/>
              <a:gd name="connsiteX2" fmla="*/ 307474 w 320842"/>
              <a:gd name="connsiteY2" fmla="*/ 2179053 h 2179053"/>
              <a:gd name="connsiteX3" fmla="*/ 133685 w 320842"/>
              <a:gd name="connsiteY3" fmla="*/ 2179053 h 2179053"/>
              <a:gd name="connsiteX0" fmla="*/ 0 w 334958"/>
              <a:gd name="connsiteY0" fmla="*/ 0 h 2179053"/>
              <a:gd name="connsiteX1" fmla="*/ 320842 w 334958"/>
              <a:gd name="connsiteY1" fmla="*/ 0 h 2179053"/>
              <a:gd name="connsiteX2" fmla="*/ 334958 w 334958"/>
              <a:gd name="connsiteY2" fmla="*/ 2179053 h 2179053"/>
              <a:gd name="connsiteX3" fmla="*/ 133685 w 334958"/>
              <a:gd name="connsiteY3" fmla="*/ 2179053 h 2179053"/>
              <a:gd name="connsiteX0" fmla="*/ 0 w 334958"/>
              <a:gd name="connsiteY0" fmla="*/ 0 h 2197251"/>
              <a:gd name="connsiteX1" fmla="*/ 320842 w 334958"/>
              <a:gd name="connsiteY1" fmla="*/ 0 h 2197251"/>
              <a:gd name="connsiteX2" fmla="*/ 334958 w 334958"/>
              <a:gd name="connsiteY2" fmla="*/ 2179053 h 2197251"/>
              <a:gd name="connsiteX3" fmla="*/ 85590 w 334958"/>
              <a:gd name="connsiteY3" fmla="*/ 2197251 h 2197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958" h="2197251">
                <a:moveTo>
                  <a:pt x="0" y="0"/>
                </a:moveTo>
                <a:lnTo>
                  <a:pt x="320842" y="0"/>
                </a:lnTo>
                <a:cubicBezTo>
                  <a:pt x="325547" y="726351"/>
                  <a:pt x="330253" y="1452702"/>
                  <a:pt x="334958" y="2179053"/>
                </a:cubicBezTo>
                <a:lnTo>
                  <a:pt x="85590" y="2197251"/>
                </a:lnTo>
              </a:path>
            </a:pathLst>
          </a:custGeom>
          <a:ln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6272603" y="3256110"/>
            <a:ext cx="371853" cy="267621"/>
          </a:xfrm>
          <a:prstGeom prst="rect">
            <a:avLst/>
          </a:prstGeom>
          <a:solidFill>
            <a:srgbClr val="72FF7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66" name="Group 65"/>
          <p:cNvGrpSpPr/>
          <p:nvPr/>
        </p:nvGrpSpPr>
        <p:grpSpPr>
          <a:xfrm>
            <a:off x="7197726" y="3238772"/>
            <a:ext cx="1367366" cy="308594"/>
            <a:chOff x="5374105" y="3569368"/>
            <a:chExt cx="1395688" cy="370313"/>
          </a:xfrm>
          <a:solidFill>
            <a:srgbClr val="BCFFBC"/>
          </a:solidFill>
        </p:grpSpPr>
        <p:sp>
          <p:nvSpPr>
            <p:cNvPr id="67" name="Rectangle 66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5384637" y="3582736"/>
              <a:ext cx="1385156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3</a:t>
              </a:r>
            </a:p>
          </p:txBody>
        </p:sp>
      </p:grpSp>
      <p:sp>
        <p:nvSpPr>
          <p:cNvPr id="56" name="Freeform 55"/>
          <p:cNvSpPr/>
          <p:nvPr/>
        </p:nvSpPr>
        <p:spPr>
          <a:xfrm>
            <a:off x="6543312" y="2613933"/>
            <a:ext cx="467895" cy="1080198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595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7" grpId="0" animBg="1"/>
      <p:bldP spid="6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6E1BB5-5DAD-FC4F-986E-D98FF2C49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FAT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82FC28F-7644-2043-9C83-613A25BCF9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File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allocation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table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(FAT)</a:t>
            </a:r>
          </a:p>
          <a:p>
            <a:pPr lvl="1"/>
            <a:r>
              <a:rPr kumimoji="1" lang="en-US" altLang="zh-CN" sz="2000" dirty="0"/>
              <a:t>Organize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files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linked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lists</a:t>
            </a:r>
          </a:p>
          <a:p>
            <a:r>
              <a:rPr kumimoji="1" lang="en-US" altLang="zh-CN" sz="2400" dirty="0"/>
              <a:t>No</a:t>
            </a:r>
            <a:r>
              <a:rPr kumimoji="1" lang="zh-CN" altLang="en-US" sz="2400" dirty="0"/>
              <a:t> </a:t>
            </a:r>
            <a:r>
              <a:rPr kumimoji="1" lang="en-US" altLang="zh-CN" sz="2400" dirty="0" err="1"/>
              <a:t>inode</a:t>
            </a:r>
            <a:endParaRPr kumimoji="1" lang="en-US" altLang="zh-CN" sz="2400" dirty="0"/>
          </a:p>
          <a:p>
            <a:pPr lvl="1"/>
            <a:r>
              <a:rPr kumimoji="1" lang="en-US" altLang="zh-CN" sz="2200" dirty="0"/>
              <a:t>File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metadata: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name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&amp;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size</a:t>
            </a:r>
          </a:p>
          <a:p>
            <a:pPr lvl="1"/>
            <a:r>
              <a:rPr kumimoji="1" lang="en-US" altLang="zh-CN" sz="2200" dirty="0"/>
              <a:t>Metadata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are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saved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in</a:t>
            </a:r>
            <a:r>
              <a:rPr kumimoji="1" lang="zh-CN" altLang="en-US" sz="2200" dirty="0"/>
              <a:t> </a:t>
            </a:r>
            <a:r>
              <a:rPr kumimoji="1" lang="en-US" altLang="zh-CN" sz="2200" dirty="0" err="1"/>
              <a:t>dirs</a:t>
            </a:r>
            <a:endParaRPr kumimoji="1" lang="en-US" altLang="zh-CN" sz="22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6E0B3CB-26F0-F648-ADCB-47EB86EF1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032" y="1333501"/>
            <a:ext cx="4104814" cy="368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3927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4-10-21 at 1.03.1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718" y="913284"/>
            <a:ext cx="7037917" cy="160866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about the Directory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FAT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474" y="2606659"/>
            <a:ext cx="7143193" cy="2929508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Directory</a:t>
            </a:r>
            <a:r>
              <a:rPr lang="en-US" altLang="zh-CN" sz="2400" dirty="0"/>
              <a:t>:</a:t>
            </a:r>
            <a:r>
              <a:rPr lang="zh-CN" altLang="en-US" sz="2400" dirty="0"/>
              <a:t> </a:t>
            </a:r>
            <a:r>
              <a:rPr lang="en-US" altLang="zh-CN" sz="2400" dirty="0"/>
              <a:t>e</a:t>
            </a:r>
            <a:r>
              <a:rPr lang="en-US" sz="2400" dirty="0"/>
              <a:t>ssentially a file containing</a:t>
            </a:r>
            <a:br>
              <a:rPr lang="en-US" sz="2400" dirty="0"/>
            </a:br>
            <a:r>
              <a:rPr lang="en-US" sz="24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24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file_name</a:t>
            </a:r>
            <a:r>
              <a:rPr lang="en-US" sz="24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  <a:r>
              <a:rPr lang="en-US" sz="24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file_number</a:t>
            </a:r>
            <a:r>
              <a:rPr lang="en-US" sz="24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sz="2400" dirty="0"/>
              <a:t> mappings</a:t>
            </a:r>
            <a:endParaRPr lang="en-US" sz="1200" dirty="0"/>
          </a:p>
          <a:p>
            <a:pPr lvl="1"/>
            <a:r>
              <a:rPr lang="en-US" sz="2200" dirty="0"/>
              <a:t>Free space for new entries</a:t>
            </a:r>
            <a:endParaRPr lang="en-US" sz="1000" dirty="0"/>
          </a:p>
          <a:p>
            <a:pPr lvl="1"/>
            <a:r>
              <a:rPr lang="en-US" altLang="zh-CN" sz="2200" dirty="0"/>
              <a:t>F</a:t>
            </a:r>
            <a:r>
              <a:rPr lang="en-US" sz="2200" dirty="0"/>
              <a:t>ile attributes </a:t>
            </a:r>
            <a:r>
              <a:rPr lang="en-US" altLang="zh-CN" sz="2200" dirty="0"/>
              <a:t>(metadata)</a:t>
            </a:r>
            <a:r>
              <a:rPr lang="zh-CN" altLang="en-US" sz="2200" dirty="0"/>
              <a:t> </a:t>
            </a:r>
            <a:r>
              <a:rPr lang="en-US" sz="2200" dirty="0"/>
              <a:t>are kept in directory</a:t>
            </a:r>
            <a:endParaRPr lang="en-US" sz="1000" dirty="0"/>
          </a:p>
          <a:p>
            <a:pPr lvl="1"/>
            <a:r>
              <a:rPr lang="en-US" sz="2200" dirty="0"/>
              <a:t>Each directory a linked list of entries</a:t>
            </a:r>
            <a:endParaRPr lang="en-US" sz="1000" dirty="0"/>
          </a:p>
          <a:p>
            <a:r>
              <a:rPr lang="en-US" altLang="zh-CN" sz="2400" dirty="0"/>
              <a:t>Q:</a:t>
            </a:r>
            <a:r>
              <a:rPr lang="zh-CN" altLang="en-US" sz="2400" dirty="0"/>
              <a:t> </a:t>
            </a:r>
            <a:r>
              <a:rPr lang="en-US" sz="2400" dirty="0"/>
              <a:t>Where </a:t>
            </a:r>
            <a:r>
              <a:rPr lang="en-US" altLang="zh-CN" sz="2400" dirty="0"/>
              <a:t>to</a:t>
            </a:r>
            <a:r>
              <a:rPr lang="zh-CN" altLang="en-US" sz="2400" dirty="0"/>
              <a:t> </a:t>
            </a:r>
            <a:r>
              <a:rPr lang="en-US" sz="2400" dirty="0"/>
              <a:t>find root directory ( "/" )?</a:t>
            </a:r>
          </a:p>
          <a:p>
            <a:pPr lvl="1"/>
            <a:r>
              <a:rPr kumimoji="1" lang="en-US" altLang="zh-CN" sz="2000" dirty="0"/>
              <a:t>Root</a:t>
            </a:r>
            <a:r>
              <a:rPr kumimoji="1" lang="zh-CN" altLang="en-US" sz="2000" dirty="0"/>
              <a:t> </a:t>
            </a:r>
            <a:r>
              <a:rPr kumimoji="1" lang="en-US" altLang="zh-CN" sz="2000" dirty="0" err="1"/>
              <a:t>dir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sector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048979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1D7106-AF1D-2B43-A5D9-5326C1CA3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7BD028-2BF8-5242-A9CF-56FEE37790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What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differences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between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FAT?</a:t>
            </a:r>
          </a:p>
          <a:p>
            <a:r>
              <a:rPr kumimoji="1" lang="en-US" altLang="zh-CN" dirty="0"/>
              <a:t>Support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hard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link?</a:t>
            </a:r>
            <a:r>
              <a:rPr kumimoji="1" lang="zh-CN" altLang="en-US" dirty="0"/>
              <a:t> </a:t>
            </a:r>
            <a:r>
              <a:rPr kumimoji="1" lang="en-US" altLang="zh-CN" dirty="0"/>
              <a:t>Soft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link?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29216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File system API</a:t>
            </a:r>
            <a:endParaRPr kumimoji="1"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35421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Implementing the File System API</a:t>
            </a:r>
            <a:endParaRPr kumimoji="1" lang="zh-CN" altLang="en-US" dirty="0"/>
          </a:p>
        </p:txBody>
      </p:sp>
      <p:sp>
        <p:nvSpPr>
          <p:cNvPr id="49155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CN" dirty="0"/>
              <a:t>API</a:t>
            </a:r>
          </a:p>
          <a:p>
            <a:pPr lvl="1"/>
            <a:r>
              <a:rPr lang="en-US" altLang="zh-CN" dirty="0"/>
              <a:t>CHDIR, MKDIR</a:t>
            </a:r>
          </a:p>
          <a:p>
            <a:pPr lvl="1"/>
            <a:r>
              <a:rPr lang="en-US" altLang="zh-CN" dirty="0"/>
              <a:t>CREAT, LINK, UNLINK, RENAME</a:t>
            </a:r>
          </a:p>
          <a:p>
            <a:pPr lvl="1"/>
            <a:r>
              <a:rPr lang="en-US" altLang="zh-CN" dirty="0"/>
              <a:t>SYMLINK</a:t>
            </a:r>
          </a:p>
          <a:p>
            <a:pPr lvl="1"/>
            <a:r>
              <a:rPr lang="en-US" altLang="zh-CN" dirty="0"/>
              <a:t>MOUNT, UNMOUNT</a:t>
            </a:r>
          </a:p>
          <a:p>
            <a:pPr lvl="1"/>
            <a:r>
              <a:rPr lang="en-US" altLang="zh-CN" dirty="0"/>
              <a:t>OPEN, READ, WRITE, CLOSE</a:t>
            </a:r>
          </a:p>
          <a:p>
            <a:pPr lvl="1"/>
            <a:r>
              <a:rPr lang="en-US" altLang="zh-CN" dirty="0"/>
              <a:t>SYNC</a:t>
            </a:r>
          </a:p>
          <a:p>
            <a:r>
              <a:rPr lang="en-US" altLang="zh-CN" dirty="0"/>
              <a:t>Implemented as </a:t>
            </a:r>
            <a:r>
              <a:rPr lang="en-US" altLang="zh-CN" b="1" dirty="0">
                <a:solidFill>
                  <a:srgbClr val="0096FF"/>
                </a:solidFill>
              </a:rPr>
              <a:t>system calls </a:t>
            </a:r>
            <a:r>
              <a:rPr lang="en-US" altLang="zh-CN" dirty="0"/>
              <a:t>to user applications</a:t>
            </a:r>
          </a:p>
          <a:p>
            <a:pPr lvl="1"/>
            <a:r>
              <a:rPr lang="en-US" altLang="zh-CN" dirty="0"/>
              <a:t>Kernel has many sets of function pointers implementing the API</a:t>
            </a:r>
          </a:p>
          <a:p>
            <a:pPr lvl="1"/>
            <a:r>
              <a:rPr lang="en-US" altLang="zh-CN" dirty="0"/>
              <a:t>Each set is specific to a FS (chose at mount point)</a:t>
            </a:r>
          </a:p>
        </p:txBody>
      </p:sp>
      <p:sp>
        <p:nvSpPr>
          <p:cNvPr id="49156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7A038C7A-4AB2-0B47-9F6F-D1F5109ACEEA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30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3134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03E1CB-7F56-464B-AF13-B2A9E1209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Sidebar:</a:t>
            </a:r>
            <a:r>
              <a:rPr kumimoji="1" lang="zh-CN" altLang="en-US" dirty="0"/>
              <a:t>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open()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/>
              <a:t>vs.</a:t>
            </a:r>
            <a:r>
              <a:rPr kumimoji="1" lang="zh-CN" altLang="en-US" dirty="0"/>
              <a:t>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fopen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endParaRPr kumimoji="1"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8A13AD-2DDE-B048-800E-F187B98C50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kumimoji="1" lang="en-US" altLang="zh-CN" dirty="0"/>
              <a:t>Difference between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open()</a:t>
            </a:r>
            <a:r>
              <a:rPr kumimoji="1" lang="en-US" altLang="zh-CN" dirty="0"/>
              <a:t> and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fopen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kumimoji="1" lang="en-US" altLang="zh-CN" dirty="0"/>
              <a:t>?</a:t>
            </a:r>
          </a:p>
          <a:p>
            <a:pPr lvl="1"/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open()</a:t>
            </a:r>
            <a:r>
              <a:rPr kumimoji="1" lang="zh-CN" altLang="en-US" dirty="0"/>
              <a:t> </a:t>
            </a:r>
            <a:r>
              <a:rPr kumimoji="1" lang="en-US" altLang="zh-CN" dirty="0"/>
              <a:t>returns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fd</a:t>
            </a:r>
            <a:r>
              <a:rPr kumimoji="1" lang="en-US" altLang="zh-CN" dirty="0"/>
              <a:t>;</a:t>
            </a:r>
            <a:r>
              <a:rPr kumimoji="1" lang="zh-CN" altLang="en-US" dirty="0"/>
              <a:t>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fopen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/>
              <a:t>return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FILE*</a:t>
            </a:r>
          </a:p>
          <a:p>
            <a:pPr lvl="1"/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open()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r>
              <a:rPr kumimoji="1" lang="zh-CN" altLang="en-US" dirty="0"/>
              <a:t> </a:t>
            </a:r>
            <a:r>
              <a:rPr kumimoji="1" lang="en-US" altLang="zh-CN" dirty="0"/>
              <a:t>call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OS;</a:t>
            </a:r>
            <a:r>
              <a:rPr kumimoji="1" lang="zh-CN" altLang="en-US" dirty="0"/>
              <a:t>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fopen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/>
              <a:t>API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libc</a:t>
            </a:r>
            <a:endParaRPr kumimoji="1" lang="en-US" altLang="zh-CN" dirty="0"/>
          </a:p>
          <a:p>
            <a:r>
              <a:rPr kumimoji="1" lang="en-US" altLang="zh-CN" dirty="0"/>
              <a:t>Questions</a:t>
            </a:r>
          </a:p>
          <a:p>
            <a:pPr lvl="1"/>
            <a:r>
              <a:rPr kumimoji="1" lang="en-US" altLang="zh-CN" dirty="0"/>
              <a:t>Which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both</a:t>
            </a:r>
            <a:r>
              <a:rPr kumimoji="1" lang="zh-CN" altLang="en-US" dirty="0"/>
              <a:t> </a:t>
            </a:r>
            <a:r>
              <a:rPr kumimoji="1" lang="en-US" altLang="zh-CN" dirty="0"/>
              <a:t>Windows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Linux?</a:t>
            </a:r>
          </a:p>
          <a:p>
            <a:pPr lvl="1"/>
            <a:r>
              <a:rPr kumimoji="1" lang="en-US" altLang="zh-CN" dirty="0"/>
              <a:t>Which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performance?</a:t>
            </a:r>
          </a:p>
          <a:p>
            <a:pPr lvl="2"/>
            <a:r>
              <a:rPr kumimoji="1"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fopen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kumimoji="1" lang="en" altLang="zh-CN" dirty="0"/>
              <a:t> provides you with buffering IO that may turn out to be a lot faster than what you're doing with </a:t>
            </a:r>
            <a:r>
              <a:rPr kumimoji="1"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open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endParaRPr kumimoji="1" lang="en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0141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76" y="2438052"/>
            <a:ext cx="3171825" cy="257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9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File Meta-data</a:t>
            </a:r>
            <a:endParaRPr kumimoji="1" lang="zh-CN" altLang="en-US" dirty="0"/>
          </a:p>
        </p:txBody>
      </p:sp>
      <p:sp>
        <p:nvSpPr>
          <p:cNvPr id="50180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dirty="0"/>
              <a:t>Owner ID</a:t>
            </a:r>
          </a:p>
          <a:p>
            <a:pPr lvl="1"/>
            <a:r>
              <a:rPr lang="en-US" altLang="zh-CN" sz="1800" dirty="0"/>
              <a:t>User ID and group ID that own this </a:t>
            </a:r>
            <a:r>
              <a:rPr lang="en-US" altLang="zh-CN" sz="1800" dirty="0" err="1"/>
              <a:t>inode</a:t>
            </a:r>
            <a:r>
              <a:rPr lang="zh-CN" altLang="en-US" sz="1800" dirty="0"/>
              <a:t> </a:t>
            </a:r>
            <a:r>
              <a:rPr lang="en-US" altLang="zh-CN" sz="1800" dirty="0"/>
              <a:t>(can</a:t>
            </a:r>
            <a:r>
              <a:rPr lang="zh-CN" altLang="en-US" sz="1800" dirty="0"/>
              <a:t> </a:t>
            </a:r>
            <a:r>
              <a:rPr lang="en-US" altLang="zh-CN" sz="1800" dirty="0"/>
              <a:t>be</a:t>
            </a:r>
            <a:r>
              <a:rPr lang="zh-CN" altLang="en-US" sz="1800" dirty="0"/>
              <a:t> </a:t>
            </a:r>
            <a:r>
              <a:rPr lang="en-US" altLang="zh-CN" sz="1800" dirty="0"/>
              <a:t>changed</a:t>
            </a:r>
            <a:r>
              <a:rPr lang="zh-CN" altLang="en-US" sz="1800" dirty="0"/>
              <a:t> </a:t>
            </a:r>
            <a:r>
              <a:rPr lang="en-US" altLang="zh-CN" sz="1800" dirty="0"/>
              <a:t>by</a:t>
            </a:r>
            <a:r>
              <a:rPr lang="zh-CN" altLang="en-US" sz="1800" dirty="0"/>
              <a:t> </a:t>
            </a:r>
            <a:r>
              <a:rPr lang="en-US" altLang="zh-CN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chown</a:t>
            </a:r>
            <a:r>
              <a:rPr lang="en-US" altLang="zh-CN" sz="1800" dirty="0"/>
              <a:t>)</a:t>
            </a:r>
          </a:p>
          <a:p>
            <a:r>
              <a:rPr lang="en-US" altLang="zh-CN" sz="2000" dirty="0"/>
              <a:t>Types of permission</a:t>
            </a:r>
          </a:p>
          <a:p>
            <a:pPr lvl="1"/>
            <a:r>
              <a:rPr lang="en-US" altLang="zh-CN" sz="1800" dirty="0"/>
              <a:t>Owner, group, other</a:t>
            </a:r>
          </a:p>
          <a:p>
            <a:pPr lvl="1"/>
            <a:r>
              <a:rPr lang="en-US" altLang="zh-CN" sz="1800" dirty="0"/>
              <a:t>Read, write, execute</a:t>
            </a:r>
          </a:p>
          <a:p>
            <a:r>
              <a:rPr lang="en-US" altLang="zh-CN" sz="2000" dirty="0"/>
              <a:t>Time stamps</a:t>
            </a:r>
          </a:p>
          <a:p>
            <a:pPr lvl="1"/>
            <a:r>
              <a:rPr lang="en-US" altLang="zh-CN" sz="1800" dirty="0"/>
              <a:t>Last access (by READ)</a:t>
            </a:r>
          </a:p>
          <a:p>
            <a:pPr lvl="1"/>
            <a:r>
              <a:rPr lang="en-US" altLang="zh-CN" sz="1800" dirty="0"/>
              <a:t>Last modification (by WRITE)</a:t>
            </a:r>
          </a:p>
          <a:p>
            <a:pPr lvl="1"/>
            <a:r>
              <a:rPr lang="en-US" altLang="zh-CN" sz="1800" dirty="0"/>
              <a:t>Last change of </a:t>
            </a:r>
            <a:r>
              <a:rPr lang="en-US" altLang="zh-CN" sz="1800" dirty="0" err="1"/>
              <a:t>inode</a:t>
            </a:r>
            <a:r>
              <a:rPr lang="en-US" altLang="zh-CN" sz="1800" dirty="0"/>
              <a:t> (by LINK)</a:t>
            </a:r>
          </a:p>
          <a:p>
            <a:pPr lvl="1"/>
            <a:endParaRPr lang="zh-CN" altLang="en-US" sz="1800" dirty="0"/>
          </a:p>
        </p:txBody>
      </p:sp>
      <p:sp>
        <p:nvSpPr>
          <p:cNvPr id="50181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C53C3BC-E2E4-5345-BAE8-9F86872ADFE7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32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sp>
        <p:nvSpPr>
          <p:cNvPr id="50182" name="矩形 4"/>
          <p:cNvSpPr>
            <a:spLocks noChangeArrowheads="1"/>
          </p:cNvSpPr>
          <p:nvPr/>
        </p:nvSpPr>
        <p:spPr bwMode="auto">
          <a:xfrm>
            <a:off x="5972175" y="3620739"/>
            <a:ext cx="1828800" cy="1397000"/>
          </a:xfrm>
          <a:prstGeom prst="rect">
            <a:avLst/>
          </a:prstGeom>
          <a:noFill/>
          <a:ln w="1905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3857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OPEN a File</a:t>
            </a:r>
            <a:endParaRPr kumimoji="1" lang="zh-CN" altLang="en-US" dirty="0"/>
          </a:p>
        </p:txBody>
      </p:sp>
      <p:sp>
        <p:nvSpPr>
          <p:cNvPr id="5120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Check user's permission</a:t>
            </a:r>
          </a:p>
          <a:p>
            <a:r>
              <a:rPr lang="en-US" altLang="zh-CN" dirty="0"/>
              <a:t>Update last access time</a:t>
            </a:r>
          </a:p>
          <a:p>
            <a:r>
              <a:rPr lang="en-US" altLang="zh-CN" dirty="0"/>
              <a:t>Return a short name for a file</a:t>
            </a:r>
          </a:p>
          <a:p>
            <a:pPr lvl="1"/>
            <a:r>
              <a:rPr lang="en-US" altLang="zh-CN" dirty="0"/>
              <a:t>File descriptor</a:t>
            </a:r>
            <a:r>
              <a:rPr lang="zh-CN" altLang="en-US" dirty="0"/>
              <a:t> </a:t>
            </a:r>
            <a:r>
              <a:rPr lang="en-US" altLang="zh-CN" dirty="0"/>
              <a:t>(</a:t>
            </a:r>
            <a:r>
              <a:rPr lang="en-US" altLang="zh-CN" b="1" dirty="0" err="1">
                <a:solidFill>
                  <a:srgbClr val="0096FF"/>
                </a:solidFill>
              </a:rPr>
              <a:t>fd</a:t>
            </a:r>
            <a:r>
              <a:rPr lang="en-US" altLang="zh-CN" dirty="0"/>
              <a:t>)</a:t>
            </a:r>
          </a:p>
          <a:p>
            <a:pPr lvl="1"/>
            <a:r>
              <a:rPr lang="en-US" altLang="zh-CN" dirty="0" err="1"/>
              <a:t>fd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used by </a:t>
            </a:r>
            <a:r>
              <a:rPr lang="en-US" altLang="zh-CN" b="1" dirty="0"/>
              <a:t>READ</a:t>
            </a:r>
            <a:r>
              <a:rPr lang="en-US" altLang="zh-CN" dirty="0"/>
              <a:t>, </a:t>
            </a:r>
            <a:r>
              <a:rPr lang="en-US" altLang="zh-CN" b="1" dirty="0"/>
              <a:t>WRITE</a:t>
            </a:r>
            <a:r>
              <a:rPr lang="en-US" altLang="zh-CN" dirty="0"/>
              <a:t>, </a:t>
            </a:r>
            <a:r>
              <a:rPr lang="en-US" altLang="zh-CN" b="1" dirty="0"/>
              <a:t>CLOSE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etc.</a:t>
            </a:r>
          </a:p>
        </p:txBody>
      </p:sp>
      <p:sp>
        <p:nvSpPr>
          <p:cNvPr id="51204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9BCEF0D2-A51D-B64B-9A73-39A59E086253}" type="slidenum">
              <a:rPr lang="zh-CN" altLang="en-US" sz="1400" b="0">
                <a:latin typeface="DengXian" charset="0"/>
                <a:ea typeface="DengXian" charset="0"/>
                <a:cs typeface="DengXian" charset="0"/>
              </a:rPr>
              <a:pPr/>
              <a:t>33</a:t>
            </a:fld>
            <a:endParaRPr lang="en-US" altLang="zh-CN" sz="1400" b="0"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8563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File Descriptor</a:t>
            </a:r>
            <a:endParaRPr kumimoji="1" lang="zh-CN" altLang="en-US" dirty="0"/>
          </a:p>
        </p:txBody>
      </p:sp>
      <p:sp>
        <p:nvSpPr>
          <p:cNvPr id="52227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400" dirty="0"/>
              <a:t>Each process starts with three open files</a:t>
            </a:r>
          </a:p>
          <a:p>
            <a:pPr lvl="1"/>
            <a:r>
              <a:rPr lang="en-US" altLang="zh-CN" sz="2000" dirty="0"/>
              <a:t>Standard in: </a:t>
            </a:r>
            <a:r>
              <a:rPr lang="en-US" altLang="zh-CN" sz="2000" b="1" dirty="0" err="1">
                <a:solidFill>
                  <a:srgbClr val="0096FF"/>
                </a:solidFill>
              </a:rPr>
              <a:t>fd</a:t>
            </a:r>
            <a:r>
              <a:rPr lang="en-US" altLang="zh-CN" sz="2000" b="1" dirty="0">
                <a:solidFill>
                  <a:srgbClr val="0096FF"/>
                </a:solidFill>
              </a:rPr>
              <a:t> = 0</a:t>
            </a:r>
            <a:r>
              <a:rPr lang="en-US" altLang="zh-CN" sz="2000" dirty="0"/>
              <a:t>,</a:t>
            </a:r>
            <a:r>
              <a:rPr lang="zh-CN" altLang="en-US" sz="2000" dirty="0"/>
              <a:t> </a:t>
            </a:r>
            <a:r>
              <a:rPr lang="en-US" altLang="zh-CN" sz="2000" dirty="0"/>
              <a:t>standard out: </a:t>
            </a:r>
            <a:r>
              <a:rPr lang="en-US" altLang="zh-CN" sz="2000" b="1" dirty="0" err="1">
                <a:solidFill>
                  <a:srgbClr val="0096FF"/>
                </a:solidFill>
              </a:rPr>
              <a:t>fd</a:t>
            </a:r>
            <a:r>
              <a:rPr lang="en-US" altLang="zh-CN" sz="2000" b="1" dirty="0">
                <a:solidFill>
                  <a:srgbClr val="0096FF"/>
                </a:solidFill>
              </a:rPr>
              <a:t> = 1</a:t>
            </a:r>
            <a:r>
              <a:rPr lang="en-US" altLang="zh-CN" sz="2000" dirty="0"/>
              <a:t>,</a:t>
            </a:r>
            <a:r>
              <a:rPr lang="zh-CN" altLang="en-US" sz="2000" dirty="0"/>
              <a:t> </a:t>
            </a:r>
            <a:r>
              <a:rPr lang="en-US" altLang="zh-CN" sz="2000" dirty="0"/>
              <a:t>standard error: </a:t>
            </a:r>
            <a:r>
              <a:rPr lang="en-US" altLang="zh-CN" sz="2000" b="1" dirty="0" err="1">
                <a:solidFill>
                  <a:srgbClr val="0096FF"/>
                </a:solidFill>
              </a:rPr>
              <a:t>fd</a:t>
            </a:r>
            <a:r>
              <a:rPr lang="en-US" altLang="zh-CN" sz="2000" b="1" dirty="0">
                <a:solidFill>
                  <a:srgbClr val="0096FF"/>
                </a:solidFill>
              </a:rPr>
              <a:t> = 2</a:t>
            </a:r>
          </a:p>
          <a:p>
            <a:r>
              <a:rPr lang="en-US" altLang="zh-CN" sz="2400" dirty="0"/>
              <a:t>Can also use </a:t>
            </a:r>
            <a:r>
              <a:rPr lang="en-US" altLang="zh-CN" sz="2400" dirty="0" err="1"/>
              <a:t>fd</a:t>
            </a:r>
            <a:r>
              <a:rPr lang="en-US" altLang="zh-CN" sz="2400" dirty="0"/>
              <a:t> to name opened </a:t>
            </a:r>
            <a:r>
              <a:rPr lang="en-US" altLang="zh-CN" sz="2400" b="1" dirty="0">
                <a:solidFill>
                  <a:srgbClr val="0096FF"/>
                </a:solidFill>
              </a:rPr>
              <a:t>devices</a:t>
            </a:r>
          </a:p>
          <a:p>
            <a:pPr lvl="1"/>
            <a:r>
              <a:rPr lang="en-US" altLang="zh-CN" sz="2000" dirty="0"/>
              <a:t>Keyboard, display, etc.</a:t>
            </a:r>
          </a:p>
          <a:p>
            <a:pPr lvl="1"/>
            <a:r>
              <a:rPr lang="en-US" altLang="zh-CN" sz="2000" dirty="0"/>
              <a:t>Allow a designer not to worry about input/output</a:t>
            </a:r>
          </a:p>
          <a:p>
            <a:pPr lvl="2"/>
            <a:r>
              <a:rPr lang="en-US" altLang="zh-CN" sz="1800" dirty="0"/>
              <a:t>Just read from </a:t>
            </a:r>
            <a:r>
              <a:rPr lang="en-US" altLang="zh-CN" sz="1800" b="1" dirty="0" err="1">
                <a:solidFill>
                  <a:srgbClr val="0096FF"/>
                </a:solidFill>
              </a:rPr>
              <a:t>fd</a:t>
            </a:r>
            <a:r>
              <a:rPr lang="en-US" altLang="zh-CN" sz="1800" b="1" dirty="0">
                <a:solidFill>
                  <a:srgbClr val="0096FF"/>
                </a:solidFill>
              </a:rPr>
              <a:t> 0</a:t>
            </a:r>
            <a:r>
              <a:rPr lang="en-US" altLang="zh-CN" sz="1800" dirty="0"/>
              <a:t> and write to </a:t>
            </a:r>
            <a:r>
              <a:rPr lang="en-US" altLang="zh-CN" sz="1800" b="1" dirty="0" err="1">
                <a:solidFill>
                  <a:srgbClr val="0096FF"/>
                </a:solidFill>
              </a:rPr>
              <a:t>fd</a:t>
            </a:r>
            <a:r>
              <a:rPr lang="en-US" altLang="zh-CN" sz="1800" b="1" dirty="0">
                <a:solidFill>
                  <a:srgbClr val="0096FF"/>
                </a:solidFill>
              </a:rPr>
              <a:t> 1</a:t>
            </a:r>
          </a:p>
          <a:p>
            <a:r>
              <a:rPr lang="en-US" altLang="zh-CN" sz="2400" dirty="0"/>
              <a:t>Each process has its own </a:t>
            </a:r>
            <a:r>
              <a:rPr lang="en-US" altLang="zh-CN" sz="2400" u="sng" dirty="0" err="1"/>
              <a:t>fd</a:t>
            </a:r>
            <a:r>
              <a:rPr lang="en-US" altLang="zh-CN" sz="2400" u="sng" dirty="0"/>
              <a:t> name space</a:t>
            </a:r>
            <a:endParaRPr lang="zh-CN" altLang="en-US" sz="2400" u="sng" dirty="0"/>
          </a:p>
        </p:txBody>
      </p:sp>
      <p:sp>
        <p:nvSpPr>
          <p:cNvPr id="52228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4C0A1CE4-DDA1-5441-810F-C6EBE5AB38CF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34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81929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A0E642-8802-E844-9FA7-F17DEC982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Why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Descriptor?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94EC13D-5555-3F4B-B982-F0865935FA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kumimoji="1" lang="en-US" altLang="zh-CN" dirty="0"/>
              <a:t>Other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options</a:t>
            </a:r>
          </a:p>
          <a:p>
            <a:pPr lvl="1"/>
            <a:r>
              <a:rPr kumimoji="1" lang="en-US" altLang="zh-CN" dirty="0"/>
              <a:t>Option-1: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returns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pointer</a:t>
            </a:r>
          </a:p>
          <a:p>
            <a:pPr lvl="1"/>
            <a:r>
              <a:rPr kumimoji="1" lang="en-US" altLang="zh-CN" dirty="0"/>
              <a:t>Option-2: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returns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block</a:t>
            </a:r>
            <a:r>
              <a:rPr kumimoji="1" lang="zh-CN" altLang="en-US" dirty="0"/>
              <a:t> </a:t>
            </a:r>
            <a:r>
              <a:rPr kumimoji="1" lang="en-US" altLang="zh-CN" dirty="0"/>
              <a:t>numbers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</a:p>
          <a:p>
            <a:r>
              <a:rPr kumimoji="1" lang="en-US" altLang="zh-CN" dirty="0"/>
              <a:t>Reasons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considerations</a:t>
            </a:r>
          </a:p>
          <a:p>
            <a:pPr lvl="1"/>
            <a:r>
              <a:rPr kumimoji="1" lang="en-US" altLang="zh-CN" dirty="0"/>
              <a:t>Security: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user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never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access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kernel's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structure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Non-</a:t>
            </a:r>
            <a:r>
              <a:rPr kumimoji="1" lang="en-US" altLang="zh-CN" dirty="0" err="1"/>
              <a:t>bypassability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operations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done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</a:t>
            </a:r>
          </a:p>
        </p:txBody>
      </p:sp>
    </p:spTree>
    <p:extLst>
      <p:ext uri="{BB962C8B-B14F-4D97-AF65-F5344CB8AC3E}">
        <p14:creationId xmlns:p14="http://schemas.microsoft.com/office/powerpoint/2010/main" val="2024744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File Cursor</a:t>
            </a:r>
            <a:endParaRPr kumimoji="1" lang="zh-CN" altLang="en-US" dirty="0"/>
          </a:p>
        </p:txBody>
      </p:sp>
      <p:sp>
        <p:nvSpPr>
          <p:cNvPr id="53251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dirty="0"/>
              <a:t>File cursor</a:t>
            </a:r>
          </a:p>
          <a:p>
            <a:pPr lvl="1"/>
            <a:r>
              <a:rPr lang="en-US" altLang="zh-CN" dirty="0"/>
              <a:t>Keep track of operation position within a file</a:t>
            </a:r>
          </a:p>
          <a:p>
            <a:pPr lvl="1"/>
            <a:r>
              <a:rPr lang="en-US" altLang="zh-CN" dirty="0"/>
              <a:t>Can be changed by</a:t>
            </a:r>
            <a:r>
              <a:rPr lang="zh-CN" altLang="en-US" dirty="0"/>
              <a:t> </a:t>
            </a:r>
            <a:r>
              <a:rPr lang="en-US" altLang="zh-CN" dirty="0"/>
              <a:t>the </a:t>
            </a:r>
            <a:r>
              <a:rPr lang="en-US" altLang="zh-CN" b="1" dirty="0"/>
              <a:t>SEEK</a:t>
            </a:r>
            <a:r>
              <a:rPr lang="en-US" altLang="zh-CN" dirty="0"/>
              <a:t> operation</a:t>
            </a:r>
          </a:p>
          <a:p>
            <a:r>
              <a:rPr lang="en-US" altLang="zh-CN" dirty="0"/>
              <a:t>Case-1: </a:t>
            </a:r>
            <a:r>
              <a:rPr lang="en-US" altLang="zh-CN" b="1" dirty="0">
                <a:solidFill>
                  <a:srgbClr val="0096FF"/>
                </a:solidFill>
              </a:rPr>
              <a:t>Sharing file cursor</a:t>
            </a:r>
          </a:p>
          <a:p>
            <a:pPr lvl="1"/>
            <a:r>
              <a:rPr lang="en-US" altLang="zh-CN" dirty="0"/>
              <a:t>Parent passes its </a:t>
            </a:r>
            <a:r>
              <a:rPr lang="en-US" altLang="zh-CN" dirty="0" err="1"/>
              <a:t>fd</a:t>
            </a:r>
            <a:r>
              <a:rPr lang="en-US" altLang="zh-CN" dirty="0"/>
              <a:t> to its child</a:t>
            </a:r>
          </a:p>
          <a:p>
            <a:pPr lvl="2"/>
            <a:r>
              <a:rPr lang="en-US" altLang="zh-CN" sz="2000" dirty="0"/>
              <a:t>In UNIX, child inherits all open </a:t>
            </a:r>
            <a:r>
              <a:rPr lang="en-US" altLang="zh-CN" sz="2000" dirty="0" err="1"/>
              <a:t>fds</a:t>
            </a:r>
            <a:r>
              <a:rPr lang="en-US" altLang="zh-CN" sz="2000" dirty="0"/>
              <a:t> from its parent</a:t>
            </a:r>
          </a:p>
          <a:p>
            <a:pPr lvl="1"/>
            <a:r>
              <a:rPr lang="en-US" altLang="zh-CN" dirty="0"/>
              <a:t>Allow parent and child to share an output file</a:t>
            </a:r>
          </a:p>
          <a:p>
            <a:r>
              <a:rPr lang="en-US" altLang="zh-CN" dirty="0"/>
              <a:t>Case-2: </a:t>
            </a:r>
            <a:r>
              <a:rPr lang="en-US" altLang="zh-CN" b="1" dirty="0">
                <a:solidFill>
                  <a:srgbClr val="0096FF"/>
                </a:solidFill>
              </a:rPr>
              <a:t>Not sharing file cursor</a:t>
            </a:r>
          </a:p>
          <a:p>
            <a:pPr lvl="1"/>
            <a:r>
              <a:rPr lang="en-US" altLang="zh-CN" dirty="0"/>
              <a:t>Two processes open the same file</a:t>
            </a:r>
          </a:p>
          <a:p>
            <a:pPr lvl="2"/>
            <a:endParaRPr lang="zh-CN" altLang="en-US" sz="2000" dirty="0"/>
          </a:p>
        </p:txBody>
      </p:sp>
      <p:sp>
        <p:nvSpPr>
          <p:cNvPr id="5325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167BDB8C-2347-FB47-A6E7-D362F98CD574}" type="slidenum">
              <a:rPr lang="zh-CN" altLang="en-US" sz="1400" b="0">
                <a:latin typeface="DengXian" charset="0"/>
                <a:ea typeface="DengXian" charset="0"/>
                <a:cs typeface="DengXian" charset="0"/>
              </a:rPr>
              <a:pPr/>
              <a:t>36</a:t>
            </a:fld>
            <a:endParaRPr lang="en-US" altLang="zh-CN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F35BA49-0A90-8E40-887B-8038B0FE3737}"/>
              </a:ext>
            </a:extLst>
          </p:cNvPr>
          <p:cNvSpPr/>
          <p:nvPr/>
        </p:nvSpPr>
        <p:spPr>
          <a:xfrm>
            <a:off x="6156176" y="625252"/>
            <a:ext cx="2376264" cy="1558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 pitchFamily="34" charset="0"/>
            </a:endParaRPr>
          </a:p>
        </p:txBody>
      </p:sp>
      <p:sp>
        <p:nvSpPr>
          <p:cNvPr id="3" name="上箭头 2">
            <a:extLst>
              <a:ext uri="{FF2B5EF4-FFF2-40B4-BE49-F238E27FC236}">
                <a16:creationId xmlns:a16="http://schemas.microsoft.com/office/drawing/2014/main" id="{1077FFCB-B81E-EB45-984B-874BEB135CAF}"/>
              </a:ext>
            </a:extLst>
          </p:cNvPr>
          <p:cNvSpPr/>
          <p:nvPr/>
        </p:nvSpPr>
        <p:spPr>
          <a:xfrm>
            <a:off x="6660232" y="913284"/>
            <a:ext cx="251048" cy="3482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 pitchFamily="34" charset="0"/>
            </a:endParaRP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6151B1B2-EF2A-9844-89EA-62F3429686DF}"/>
              </a:ext>
            </a:extLst>
          </p:cNvPr>
          <p:cNvCxnSpPr>
            <a:cxnSpLocks/>
            <a:endCxn id="3" idx="0"/>
          </p:cNvCxnSpPr>
          <p:nvPr/>
        </p:nvCxnSpPr>
        <p:spPr>
          <a:xfrm>
            <a:off x="6785756" y="481236"/>
            <a:ext cx="0" cy="432048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>
            <a:extLst>
              <a:ext uri="{FF2B5EF4-FFF2-40B4-BE49-F238E27FC236}">
                <a16:creationId xmlns:a16="http://schemas.microsoft.com/office/drawing/2014/main" id="{3D3DC453-047F-1742-9DEF-3D11AACE34DC}"/>
              </a:ext>
            </a:extLst>
          </p:cNvPr>
          <p:cNvSpPr/>
          <p:nvPr/>
        </p:nvSpPr>
        <p:spPr>
          <a:xfrm>
            <a:off x="6386832" y="1307976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DengXian" panose="02010600030101010101" pitchFamily="2" charset="-122"/>
                <a:ea typeface="DengXian" panose="02010600030101010101" pitchFamily="2" charset="-122"/>
              </a:rPr>
              <a:t>Cursor</a:t>
            </a:r>
            <a:endParaRPr lang="zh-CN" altLang="en-US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526427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 err="1"/>
              <a:t>fd_table</a:t>
            </a:r>
            <a:r>
              <a:rPr kumimoji="1" lang="en-US" altLang="zh-CN" dirty="0"/>
              <a:t> &amp; </a:t>
            </a:r>
            <a:r>
              <a:rPr kumimoji="1" lang="en-US" altLang="zh-CN" dirty="0" err="1"/>
              <a:t>file_table</a:t>
            </a:r>
            <a:endParaRPr kumimoji="1" lang="zh-CN" altLang="en-US" dirty="0"/>
          </a:p>
        </p:txBody>
      </p:sp>
      <p:sp>
        <p:nvSpPr>
          <p:cNvPr id="5427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One </a:t>
            </a:r>
            <a:r>
              <a:rPr lang="en-US" altLang="zh-CN" b="1" dirty="0" err="1">
                <a:solidFill>
                  <a:srgbClr val="0096FF"/>
                </a:solidFill>
              </a:rPr>
              <a:t>file_table</a:t>
            </a:r>
            <a:r>
              <a:rPr lang="en-US" altLang="zh-CN" dirty="0">
                <a:solidFill>
                  <a:srgbClr val="0096FF"/>
                </a:solidFill>
              </a:rPr>
              <a:t> </a:t>
            </a:r>
            <a:r>
              <a:rPr lang="en-US" altLang="zh-CN" dirty="0"/>
              <a:t>for the whole system</a:t>
            </a:r>
          </a:p>
          <a:p>
            <a:pPr lvl="1"/>
            <a:r>
              <a:rPr lang="en-US" altLang="zh-CN" dirty="0"/>
              <a:t>Records information for opened files</a:t>
            </a:r>
          </a:p>
          <a:p>
            <a:pPr lvl="1"/>
            <a:r>
              <a:rPr lang="en-US" altLang="zh-CN" dirty="0" err="1"/>
              <a:t>inode</a:t>
            </a:r>
            <a:r>
              <a:rPr lang="en-US" altLang="zh-CN" dirty="0"/>
              <a:t> </a:t>
            </a:r>
            <a:r>
              <a:rPr lang="en-US" altLang="zh-CN" dirty="0" err="1"/>
              <a:t>num</a:t>
            </a:r>
            <a:r>
              <a:rPr lang="en-US" altLang="zh-CN" dirty="0"/>
              <a:t>, file cursor, </a:t>
            </a:r>
            <a:r>
              <a:rPr lang="en-US" altLang="zh-CN" dirty="0" err="1"/>
              <a:t>ref_count</a:t>
            </a:r>
            <a:r>
              <a:rPr lang="en-US" altLang="zh-CN" dirty="0"/>
              <a:t> of opening processes</a:t>
            </a:r>
          </a:p>
          <a:p>
            <a:pPr lvl="1"/>
            <a:r>
              <a:rPr lang="en-US" altLang="zh-CN" dirty="0"/>
              <a:t>Children can share the cursor with their parent</a:t>
            </a:r>
          </a:p>
          <a:p>
            <a:r>
              <a:rPr lang="en-US" altLang="zh-CN" dirty="0"/>
              <a:t>One </a:t>
            </a:r>
            <a:r>
              <a:rPr lang="en-US" altLang="zh-CN" b="1" dirty="0" err="1">
                <a:solidFill>
                  <a:srgbClr val="0096FF"/>
                </a:solidFill>
              </a:rPr>
              <a:t>fd_table</a:t>
            </a:r>
            <a:r>
              <a:rPr lang="en-US" altLang="zh-CN" dirty="0">
                <a:solidFill>
                  <a:srgbClr val="0096FF"/>
                </a:solidFill>
              </a:rPr>
              <a:t> </a:t>
            </a:r>
            <a:r>
              <a:rPr lang="en-US" altLang="zh-CN" dirty="0"/>
              <a:t>for each process</a:t>
            </a:r>
          </a:p>
          <a:p>
            <a:pPr lvl="1"/>
            <a:r>
              <a:rPr lang="en-US" altLang="zh-CN" dirty="0"/>
              <a:t>Records mapping of </a:t>
            </a:r>
            <a:r>
              <a:rPr lang="en-US" altLang="zh-CN" b="1" dirty="0" err="1">
                <a:solidFill>
                  <a:srgbClr val="0096FF"/>
                </a:solidFill>
              </a:rPr>
              <a:t>fd</a:t>
            </a:r>
            <a:r>
              <a:rPr lang="en-US" altLang="zh-CN" dirty="0">
                <a:solidFill>
                  <a:srgbClr val="0096FF"/>
                </a:solidFill>
              </a:rPr>
              <a:t> </a:t>
            </a:r>
            <a:r>
              <a:rPr lang="en-US" altLang="zh-CN" dirty="0"/>
              <a:t>to index of the </a:t>
            </a:r>
            <a:r>
              <a:rPr lang="en-US" altLang="zh-CN" b="1" dirty="0" err="1">
                <a:solidFill>
                  <a:srgbClr val="0096FF"/>
                </a:solidFill>
              </a:rPr>
              <a:t>file_table</a:t>
            </a:r>
            <a:r>
              <a:rPr lang="en-US" altLang="zh-CN" b="1" dirty="0">
                <a:solidFill>
                  <a:srgbClr val="0096FF"/>
                </a:solidFill>
              </a:rPr>
              <a:t> </a:t>
            </a:r>
            <a:endParaRPr lang="zh-CN" altLang="en-US" b="1" dirty="0">
              <a:solidFill>
                <a:srgbClr val="0096FF"/>
              </a:solidFill>
            </a:endParaRPr>
          </a:p>
        </p:txBody>
      </p:sp>
      <p:sp>
        <p:nvSpPr>
          <p:cNvPr id="54276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A8D140E2-2B87-B74B-B26F-2DA50DAEC8AA}" type="slidenum">
              <a:rPr lang="zh-CN" altLang="en-US" sz="1400" b="0">
                <a:latin typeface="DengXian" charset="0"/>
                <a:ea typeface="DengXian" charset="0"/>
                <a:cs typeface="DengXian" charset="0"/>
              </a:rPr>
              <a:pPr/>
              <a:t>37</a:t>
            </a:fld>
            <a:endParaRPr lang="en-US" altLang="zh-CN" sz="1400" b="0"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710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File Cursor Sharing</a:t>
            </a:r>
            <a:endParaRPr kumimoji="1" lang="zh-CN" altLang="en-US" dirty="0"/>
          </a:p>
        </p:txBody>
      </p:sp>
      <p:sp>
        <p:nvSpPr>
          <p:cNvPr id="5529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5E93B98-411B-3C4A-9927-5F26303B48AB}" type="slidenum">
              <a:rPr lang="zh-CN" altLang="en-US" sz="1400" b="0">
                <a:latin typeface="DengXian" charset="0"/>
                <a:ea typeface="DengXian" charset="0"/>
                <a:cs typeface="DengXian" charset="0"/>
              </a:rPr>
              <a:pPr/>
              <a:t>38</a:t>
            </a:fld>
            <a:endParaRPr lang="en-US" altLang="zh-CN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2" name="圆角矩形 21"/>
          <p:cNvSpPr/>
          <p:nvPr/>
        </p:nvSpPr>
        <p:spPr bwMode="auto">
          <a:xfrm>
            <a:off x="2205038" y="1959348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3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3" name="圆角矩形 22"/>
          <p:cNvSpPr/>
          <p:nvPr/>
        </p:nvSpPr>
        <p:spPr bwMode="auto">
          <a:xfrm>
            <a:off x="3113088" y="1959348"/>
            <a:ext cx="92075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115</a:t>
            </a:r>
            <a:endParaRPr lang="zh-CN" altLang="en-US" sz="16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2" name="TextBox 23"/>
          <p:cNvSpPr txBox="1">
            <a:spLocks noChangeArrowheads="1"/>
          </p:cNvSpPr>
          <p:nvPr/>
        </p:nvSpPr>
        <p:spPr bwMode="auto">
          <a:xfrm>
            <a:off x="3224213" y="1677566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index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3" name="TextBox 24"/>
          <p:cNvSpPr txBox="1">
            <a:spLocks noChangeArrowheads="1"/>
          </p:cNvSpPr>
          <p:nvPr/>
        </p:nvSpPr>
        <p:spPr bwMode="auto">
          <a:xfrm>
            <a:off x="533400" y="1895848"/>
            <a:ext cx="15636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b="0">
                <a:latin typeface="DengXian" charset="0"/>
                <a:ea typeface="DengXian" charset="0"/>
                <a:cs typeface="DengXian" charset="0"/>
              </a:rPr>
              <a:t>Process A</a:t>
            </a:r>
            <a:endParaRPr lang="zh-CN" altLang="en-US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4" name="TextBox 25"/>
          <p:cNvSpPr txBox="1">
            <a:spLocks noChangeArrowheads="1"/>
          </p:cNvSpPr>
          <p:nvPr/>
        </p:nvSpPr>
        <p:spPr bwMode="auto">
          <a:xfrm>
            <a:off x="1905000" y="1201316"/>
            <a:ext cx="2438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2400" dirty="0" err="1">
                <a:latin typeface="DengXian" charset="0"/>
                <a:ea typeface="DengXian" charset="0"/>
                <a:cs typeface="DengXian" charset="0"/>
              </a:rPr>
              <a:t>fd_table</a:t>
            </a:r>
            <a:endParaRPr lang="zh-CN" altLang="en-US" sz="240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5" name="TextBox 26"/>
          <p:cNvSpPr txBox="1">
            <a:spLocks noChangeArrowheads="1"/>
          </p:cNvSpPr>
          <p:nvPr/>
        </p:nvSpPr>
        <p:spPr bwMode="auto">
          <a:xfrm>
            <a:off x="2311400" y="1677566"/>
            <a:ext cx="700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fd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8" name="圆角矩形 27"/>
          <p:cNvSpPr/>
          <p:nvPr/>
        </p:nvSpPr>
        <p:spPr bwMode="auto">
          <a:xfrm>
            <a:off x="2209800" y="2689598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3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9" name="圆角矩形 28"/>
          <p:cNvSpPr/>
          <p:nvPr/>
        </p:nvSpPr>
        <p:spPr bwMode="auto">
          <a:xfrm>
            <a:off x="3119438" y="2689598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116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8" name="TextBox 29"/>
          <p:cNvSpPr txBox="1">
            <a:spLocks noChangeArrowheads="1"/>
          </p:cNvSpPr>
          <p:nvPr/>
        </p:nvSpPr>
        <p:spPr bwMode="auto">
          <a:xfrm>
            <a:off x="3228975" y="2407816"/>
            <a:ext cx="700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index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9" name="TextBox 30"/>
          <p:cNvSpPr txBox="1">
            <a:spLocks noChangeArrowheads="1"/>
          </p:cNvSpPr>
          <p:nvPr/>
        </p:nvSpPr>
        <p:spPr bwMode="auto">
          <a:xfrm>
            <a:off x="514100" y="2626098"/>
            <a:ext cx="15636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b="0">
                <a:latin typeface="DengXian" charset="0"/>
                <a:ea typeface="DengXian" charset="0"/>
                <a:cs typeface="DengXian" charset="0"/>
              </a:rPr>
              <a:t>Process B</a:t>
            </a:r>
            <a:endParaRPr lang="zh-CN" altLang="en-US" b="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0" name="TextBox 31"/>
          <p:cNvSpPr txBox="1">
            <a:spLocks noChangeArrowheads="1"/>
          </p:cNvSpPr>
          <p:nvPr/>
        </p:nvSpPr>
        <p:spPr bwMode="auto">
          <a:xfrm>
            <a:off x="2317750" y="2407816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fd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33" name="圆角矩形 32"/>
          <p:cNvSpPr/>
          <p:nvPr/>
        </p:nvSpPr>
        <p:spPr bwMode="auto">
          <a:xfrm>
            <a:off x="2209800" y="3451598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3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34" name="圆角矩形 33"/>
          <p:cNvSpPr/>
          <p:nvPr/>
        </p:nvSpPr>
        <p:spPr bwMode="auto">
          <a:xfrm>
            <a:off x="3119438" y="3451598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116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3" name="TextBox 34"/>
          <p:cNvSpPr txBox="1">
            <a:spLocks noChangeArrowheads="1"/>
          </p:cNvSpPr>
          <p:nvPr/>
        </p:nvSpPr>
        <p:spPr bwMode="auto">
          <a:xfrm>
            <a:off x="3228975" y="3169816"/>
            <a:ext cx="700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index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4" name="TextBox 35"/>
          <p:cNvSpPr txBox="1">
            <a:spLocks noChangeArrowheads="1"/>
          </p:cNvSpPr>
          <p:nvPr/>
        </p:nvSpPr>
        <p:spPr bwMode="auto">
          <a:xfrm>
            <a:off x="304800" y="3388098"/>
            <a:ext cx="17970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b="0" dirty="0">
                <a:latin typeface="DengXian" charset="0"/>
                <a:ea typeface="DengXian" charset="0"/>
                <a:cs typeface="DengXian" charset="0"/>
              </a:rPr>
              <a:t>C is B's child</a:t>
            </a:r>
            <a:endParaRPr lang="zh-CN" altLang="en-US" b="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5" name="TextBox 36"/>
          <p:cNvSpPr txBox="1">
            <a:spLocks noChangeArrowheads="1"/>
          </p:cNvSpPr>
          <p:nvPr/>
        </p:nvSpPr>
        <p:spPr bwMode="auto">
          <a:xfrm>
            <a:off x="2317750" y="3169816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fd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6" name="内容占位符 2"/>
          <p:cNvSpPr>
            <a:spLocks noGrp="1"/>
          </p:cNvSpPr>
          <p:nvPr>
            <p:ph idx="1"/>
          </p:nvPr>
        </p:nvSpPr>
        <p:spPr>
          <a:xfrm>
            <a:off x="550584" y="4153644"/>
            <a:ext cx="8305800" cy="118288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2000" dirty="0"/>
              <a:t>Process A, B and C all open just one file with </a:t>
            </a:r>
            <a:r>
              <a:rPr lang="en-US" altLang="zh-CN" sz="2000" dirty="0" err="1"/>
              <a:t>inode</a:t>
            </a:r>
            <a:r>
              <a:rPr lang="en-US" altLang="zh-CN" sz="2000" dirty="0"/>
              <a:t> number 23</a:t>
            </a:r>
          </a:p>
          <a:p>
            <a:pPr>
              <a:lnSpc>
                <a:spcPct val="100000"/>
              </a:lnSpc>
            </a:pPr>
            <a:r>
              <a:rPr lang="en-US" altLang="zh-CN" sz="2000" dirty="0"/>
              <a:t>Process A and B open the same file, not share file cursor</a:t>
            </a:r>
          </a:p>
          <a:p>
            <a:pPr>
              <a:lnSpc>
                <a:spcPct val="100000"/>
              </a:lnSpc>
            </a:pPr>
            <a:r>
              <a:rPr lang="en-US" altLang="zh-CN" sz="2000" dirty="0"/>
              <a:t>Process B and C share the file cursor </a:t>
            </a:r>
            <a:endParaRPr lang="zh-CN" altLang="en-US" sz="2000" dirty="0"/>
          </a:p>
        </p:txBody>
      </p:sp>
      <p:sp>
        <p:nvSpPr>
          <p:cNvPr id="40" name="圆角矩形 4"/>
          <p:cNvSpPr/>
          <p:nvPr/>
        </p:nvSpPr>
        <p:spPr bwMode="auto">
          <a:xfrm>
            <a:off x="5629275" y="1960670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23</a:t>
            </a:r>
            <a:endParaRPr lang="zh-CN" altLang="en-US" sz="16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2" name="圆角矩形 5"/>
          <p:cNvSpPr/>
          <p:nvPr/>
        </p:nvSpPr>
        <p:spPr bwMode="auto">
          <a:xfrm>
            <a:off x="6538913" y="1960670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128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5" name="圆角矩形 6"/>
          <p:cNvSpPr/>
          <p:nvPr/>
        </p:nvSpPr>
        <p:spPr bwMode="auto">
          <a:xfrm>
            <a:off x="5629275" y="2278170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23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6" name="圆角矩形 7"/>
          <p:cNvSpPr/>
          <p:nvPr/>
        </p:nvSpPr>
        <p:spPr bwMode="auto">
          <a:xfrm>
            <a:off x="6538913" y="2278170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240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7" name="圆角矩形 8"/>
          <p:cNvSpPr/>
          <p:nvPr/>
        </p:nvSpPr>
        <p:spPr bwMode="auto">
          <a:xfrm>
            <a:off x="5629275" y="3421170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8" name="圆角矩形 9"/>
          <p:cNvSpPr/>
          <p:nvPr/>
        </p:nvSpPr>
        <p:spPr bwMode="auto">
          <a:xfrm>
            <a:off x="6538913" y="3421170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49" name="直接连接符 11"/>
          <p:cNvCxnSpPr/>
          <p:nvPr/>
        </p:nvCxnSpPr>
        <p:spPr bwMode="auto">
          <a:xfrm>
            <a:off x="8377238" y="2598316"/>
            <a:ext cx="0" cy="85063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0" name="直接连接符 12"/>
          <p:cNvCxnSpPr/>
          <p:nvPr/>
        </p:nvCxnSpPr>
        <p:spPr bwMode="auto">
          <a:xfrm>
            <a:off x="5629275" y="2598317"/>
            <a:ext cx="0" cy="82285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5325" name="TextBox 13"/>
          <p:cNvSpPr txBox="1">
            <a:spLocks noChangeArrowheads="1"/>
          </p:cNvSpPr>
          <p:nvPr/>
        </p:nvSpPr>
        <p:spPr bwMode="auto">
          <a:xfrm rot="5400000">
            <a:off x="6881416" y="2821770"/>
            <a:ext cx="448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800">
                <a:latin typeface="DengXian" charset="0"/>
                <a:ea typeface="DengXian" charset="0"/>
                <a:cs typeface="DengXian" charset="0"/>
              </a:rPr>
              <a:t>...</a:t>
            </a:r>
            <a:endParaRPr lang="zh-CN" altLang="en-US" sz="180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26" name="TextBox 14"/>
          <p:cNvSpPr txBox="1">
            <a:spLocks noChangeArrowheads="1"/>
          </p:cNvSpPr>
          <p:nvPr/>
        </p:nvSpPr>
        <p:spPr bwMode="auto">
          <a:xfrm>
            <a:off x="5579144" y="1678890"/>
            <a:ext cx="1081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inode</a:t>
            </a:r>
            <a:r>
              <a:rPr lang="en-US" altLang="zh-CN" sz="1400" b="0" dirty="0"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sz="1400" b="0" dirty="0" err="1">
                <a:latin typeface="DengXian" charset="0"/>
                <a:ea typeface="DengXian" charset="0"/>
                <a:cs typeface="DengXian" charset="0"/>
              </a:rPr>
              <a:t>num</a:t>
            </a:r>
            <a:endParaRPr lang="zh-CN" altLang="en-US" sz="1400" b="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27" name="TextBox 15"/>
          <p:cNvSpPr txBox="1">
            <a:spLocks noChangeArrowheads="1"/>
          </p:cNvSpPr>
          <p:nvPr/>
        </p:nvSpPr>
        <p:spPr bwMode="auto">
          <a:xfrm>
            <a:off x="6530975" y="1678890"/>
            <a:ext cx="1079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file cursor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28" name="TextBox 16"/>
          <p:cNvSpPr txBox="1">
            <a:spLocks noChangeArrowheads="1"/>
          </p:cNvSpPr>
          <p:nvPr/>
        </p:nvSpPr>
        <p:spPr bwMode="auto">
          <a:xfrm>
            <a:off x="4778375" y="1678890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index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" name="圆角矩形 17"/>
          <p:cNvSpPr/>
          <p:nvPr/>
        </p:nvSpPr>
        <p:spPr bwMode="auto">
          <a:xfrm>
            <a:off x="4867275" y="1960670"/>
            <a:ext cx="609600" cy="317500"/>
          </a:xfrm>
          <a:prstGeom prst="roundRect">
            <a:avLst>
              <a:gd name="adj" fmla="val 0"/>
            </a:avLst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115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6" name="圆角矩形 18"/>
          <p:cNvSpPr/>
          <p:nvPr/>
        </p:nvSpPr>
        <p:spPr bwMode="auto">
          <a:xfrm>
            <a:off x="4867275" y="2274202"/>
            <a:ext cx="609600" cy="317500"/>
          </a:xfrm>
          <a:prstGeom prst="roundRect">
            <a:avLst>
              <a:gd name="adj" fmla="val 0"/>
            </a:avLst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116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31" name="TextBox 20"/>
          <p:cNvSpPr txBox="1">
            <a:spLocks noChangeArrowheads="1"/>
          </p:cNvSpPr>
          <p:nvPr/>
        </p:nvSpPr>
        <p:spPr bwMode="auto">
          <a:xfrm>
            <a:off x="5867400" y="1206608"/>
            <a:ext cx="2438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2400" dirty="0" err="1">
                <a:latin typeface="DengXian" charset="0"/>
                <a:ea typeface="DengXian" charset="0"/>
                <a:cs typeface="DengXian" charset="0"/>
              </a:rPr>
              <a:t>file_table</a:t>
            </a:r>
            <a:endParaRPr lang="zh-CN" altLang="en-US" sz="240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8" name="圆角矩形 40"/>
          <p:cNvSpPr/>
          <p:nvPr/>
        </p:nvSpPr>
        <p:spPr bwMode="auto">
          <a:xfrm>
            <a:off x="7458076" y="1960670"/>
            <a:ext cx="919163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33" name="TextBox 41"/>
          <p:cNvSpPr txBox="1">
            <a:spLocks noChangeArrowheads="1"/>
          </p:cNvSpPr>
          <p:nvPr/>
        </p:nvSpPr>
        <p:spPr bwMode="auto">
          <a:xfrm>
            <a:off x="7377114" y="1678890"/>
            <a:ext cx="10810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refcnt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60" name="圆角矩形 42"/>
          <p:cNvSpPr/>
          <p:nvPr/>
        </p:nvSpPr>
        <p:spPr bwMode="auto">
          <a:xfrm>
            <a:off x="7458076" y="2276848"/>
            <a:ext cx="919163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2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61" name="圆角矩形 43"/>
          <p:cNvSpPr/>
          <p:nvPr/>
        </p:nvSpPr>
        <p:spPr bwMode="auto">
          <a:xfrm>
            <a:off x="7458076" y="3421170"/>
            <a:ext cx="919163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55336" name="Elbow Connector 2"/>
          <p:cNvCxnSpPr>
            <a:cxnSpLocks noChangeShapeType="1"/>
            <a:stCxn id="23" idx="3"/>
            <a:endCxn id="55" idx="1"/>
          </p:cNvCxnSpPr>
          <p:nvPr/>
        </p:nvCxnSpPr>
        <p:spPr bwMode="auto">
          <a:xfrm>
            <a:off x="4033839" y="2118098"/>
            <a:ext cx="833437" cy="132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5337" name="Elbow Connector 10"/>
          <p:cNvCxnSpPr>
            <a:cxnSpLocks noChangeShapeType="1"/>
            <a:stCxn id="29" idx="3"/>
            <a:endCxn id="56" idx="1"/>
          </p:cNvCxnSpPr>
          <p:nvPr/>
        </p:nvCxnSpPr>
        <p:spPr bwMode="auto">
          <a:xfrm flipV="1">
            <a:off x="4038601" y="2432952"/>
            <a:ext cx="828675" cy="415396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5338" name="Elbow Connector 14"/>
          <p:cNvCxnSpPr>
            <a:cxnSpLocks noChangeShapeType="1"/>
            <a:stCxn id="34" idx="3"/>
            <a:endCxn id="56" idx="1"/>
          </p:cNvCxnSpPr>
          <p:nvPr/>
        </p:nvCxnSpPr>
        <p:spPr bwMode="auto">
          <a:xfrm flipV="1">
            <a:off x="4038601" y="2432952"/>
            <a:ext cx="828675" cy="1177396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" name="矩形 1">
            <a:extLst>
              <a:ext uri="{FF2B5EF4-FFF2-40B4-BE49-F238E27FC236}">
                <a16:creationId xmlns:a16="http://schemas.microsoft.com/office/drawing/2014/main" id="{99E07AE4-3305-3B46-8A23-314829E9E5B1}"/>
              </a:ext>
            </a:extLst>
          </p:cNvPr>
          <p:cNvSpPr/>
          <p:nvPr/>
        </p:nvSpPr>
        <p:spPr>
          <a:xfrm>
            <a:off x="4763983" y="380715"/>
            <a:ext cx="43140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i="1" dirty="0">
                <a:latin typeface="DengXian" panose="02010600030101010101" pitchFamily="2" charset="-122"/>
                <a:ea typeface="DengXian" panose="02010600030101010101" pitchFamily="2" charset="-122"/>
              </a:rPr>
              <a:t>Note: this </a:t>
            </a:r>
            <a:r>
              <a:rPr kumimoji="1" lang="en-US" altLang="zh-CN" i="1" dirty="0" err="1">
                <a:latin typeface="DengXian" panose="02010600030101010101" pitchFamily="2" charset="-122"/>
                <a:ea typeface="DengXian" panose="02010600030101010101" pitchFamily="2" charset="-122"/>
              </a:rPr>
              <a:t>refcnt</a:t>
            </a:r>
            <a:r>
              <a:rPr kumimoji="1" lang="en-US" altLang="zh-CN" i="1" dirty="0">
                <a:latin typeface="DengXian" panose="02010600030101010101" pitchFamily="2" charset="-122"/>
                <a:ea typeface="DengXian" panose="02010600030101010101" pitchFamily="2" charset="-122"/>
              </a:rPr>
              <a:t> is not the </a:t>
            </a:r>
            <a:r>
              <a:rPr kumimoji="1" lang="en-US" altLang="zh-CN" i="1" dirty="0" err="1">
                <a:latin typeface="DengXian" panose="02010600030101010101" pitchFamily="2" charset="-122"/>
                <a:ea typeface="DengXian" panose="02010600030101010101" pitchFamily="2" charset="-122"/>
              </a:rPr>
              <a:t>refcnt</a:t>
            </a:r>
            <a:r>
              <a:rPr kumimoji="1" lang="en-US" altLang="zh-CN" i="1" dirty="0">
                <a:latin typeface="DengXian" panose="02010600030101010101" pitchFamily="2" charset="-122"/>
                <a:ea typeface="DengXian" panose="02010600030101010101" pitchFamily="2" charset="-122"/>
              </a:rPr>
              <a:t> of </a:t>
            </a:r>
            <a:r>
              <a:rPr kumimoji="1" lang="en-US" altLang="zh-CN" i="1" dirty="0" err="1">
                <a:latin typeface="DengXian" panose="02010600030101010101" pitchFamily="2" charset="-122"/>
                <a:ea typeface="DengXian" panose="02010600030101010101" pitchFamily="2" charset="-122"/>
              </a:rPr>
              <a:t>inode</a:t>
            </a:r>
            <a:r>
              <a:rPr kumimoji="1" lang="en-US" altLang="zh-CN" i="1" dirty="0">
                <a:latin typeface="DengXian" panose="02010600030101010101" pitchFamily="2" charset="-122"/>
                <a:ea typeface="DengXian" panose="02010600030101010101" pitchFamily="2" charset="-122"/>
              </a:rPr>
              <a:t>!</a:t>
            </a:r>
            <a:endParaRPr kumimoji="1" lang="zh-CN" altLang="en-US" i="1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5CD93E38-44C2-4849-AA2E-9585CF3AE26F}"/>
              </a:ext>
            </a:extLst>
          </p:cNvPr>
          <p:cNvCxnSpPr>
            <a:endCxn id="55333" idx="0"/>
          </p:cNvCxnSpPr>
          <p:nvPr/>
        </p:nvCxnSpPr>
        <p:spPr>
          <a:xfrm flipH="1">
            <a:off x="7917658" y="776973"/>
            <a:ext cx="388142" cy="90191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43822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OPEN Implementation</a:t>
            </a:r>
            <a:endParaRPr kumimoji="1" lang="zh-CN" altLang="en-US" dirty="0"/>
          </a:p>
        </p:txBody>
      </p:sp>
      <p:sp>
        <p:nvSpPr>
          <p:cNvPr id="5632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B89B3D5-BFF2-FC43-B7C1-57A5C51D233D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39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5632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6" y="1587500"/>
            <a:ext cx="8505825" cy="293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6325" name="Straight Connector 2"/>
          <p:cNvCxnSpPr>
            <a:cxnSpLocks noChangeShapeType="1"/>
          </p:cNvCxnSpPr>
          <p:nvPr/>
        </p:nvCxnSpPr>
        <p:spPr bwMode="auto">
          <a:xfrm>
            <a:off x="1295400" y="2032000"/>
            <a:ext cx="5410200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6326" name="Straight Connector 7"/>
          <p:cNvCxnSpPr>
            <a:cxnSpLocks noChangeShapeType="1"/>
          </p:cNvCxnSpPr>
          <p:nvPr/>
        </p:nvCxnSpPr>
        <p:spPr bwMode="auto">
          <a:xfrm>
            <a:off x="1371600" y="3175000"/>
            <a:ext cx="4648200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6327" name="Straight Connector 10"/>
          <p:cNvCxnSpPr>
            <a:cxnSpLocks noChangeShapeType="1"/>
          </p:cNvCxnSpPr>
          <p:nvPr/>
        </p:nvCxnSpPr>
        <p:spPr bwMode="auto">
          <a:xfrm>
            <a:off x="1600200" y="3619500"/>
            <a:ext cx="1066800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6328" name="Straight Connector 12"/>
          <p:cNvCxnSpPr>
            <a:cxnSpLocks noChangeShapeType="1"/>
          </p:cNvCxnSpPr>
          <p:nvPr/>
        </p:nvCxnSpPr>
        <p:spPr bwMode="auto">
          <a:xfrm>
            <a:off x="1600200" y="3810000"/>
            <a:ext cx="457200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1493963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READ Implementation</a:t>
            </a:r>
            <a:endParaRPr kumimoji="1" lang="zh-CN" altLang="en-US" dirty="0"/>
          </a:p>
        </p:txBody>
      </p:sp>
      <p:sp>
        <p:nvSpPr>
          <p:cNvPr id="57347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AD458072-E0DE-BB44-A077-94ABC680075E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40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5734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43484"/>
            <a:ext cx="8305800" cy="350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42403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Disk Layout of a Simple File System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273" y="1217108"/>
            <a:ext cx="72390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1931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At the Head of a Disk Partition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3073524"/>
            <a:ext cx="8229600" cy="2520279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dirty="0"/>
              <a:t>i: </a:t>
            </a:r>
            <a:r>
              <a:rPr lang="en-US" altLang="zh-CN" dirty="0" err="1"/>
              <a:t>inode</a:t>
            </a:r>
            <a:r>
              <a:rPr lang="en-US" altLang="zh-CN" dirty="0"/>
              <a:t> free block bitmap</a:t>
            </a:r>
          </a:p>
          <a:p>
            <a:r>
              <a:rPr lang="en-US" altLang="zh-CN" dirty="0"/>
              <a:t>d: data free block bitmap</a:t>
            </a:r>
          </a:p>
          <a:p>
            <a:r>
              <a:rPr lang="en-US" altLang="zh-CN" dirty="0">
                <a:solidFill>
                  <a:srgbClr val="0096FF"/>
                </a:solidFill>
              </a:rPr>
              <a:t>S: super-block</a:t>
            </a:r>
          </a:p>
          <a:p>
            <a:pPr lvl="1"/>
            <a:r>
              <a:rPr lang="en-US" altLang="zh-CN" dirty="0"/>
              <a:t>How many </a:t>
            </a:r>
            <a:r>
              <a:rPr lang="en-US" altLang="zh-CN" dirty="0" err="1"/>
              <a:t>inodes</a:t>
            </a:r>
            <a:r>
              <a:rPr lang="en-US" altLang="zh-CN" dirty="0"/>
              <a:t>: 80</a:t>
            </a:r>
          </a:p>
          <a:p>
            <a:pPr lvl="1"/>
            <a:r>
              <a:rPr lang="en-US" altLang="zh-CN" dirty="0"/>
              <a:t>How many data blocks: 56</a:t>
            </a:r>
          </a:p>
          <a:p>
            <a:pPr lvl="1"/>
            <a:r>
              <a:rPr lang="en-US" altLang="zh-CN" dirty="0"/>
              <a:t>Where the </a:t>
            </a:r>
            <a:r>
              <a:rPr lang="en-US" altLang="zh-CN" dirty="0" err="1"/>
              <a:t>inode</a:t>
            </a:r>
            <a:r>
              <a:rPr lang="en-US" altLang="zh-CN" dirty="0"/>
              <a:t> table begins: block 3</a:t>
            </a:r>
          </a:p>
          <a:p>
            <a:pPr lvl="1"/>
            <a:r>
              <a:rPr lang="en-US" altLang="zh-CN" dirty="0"/>
              <a:t>…</a:t>
            </a:r>
          </a:p>
          <a:p>
            <a:pPr lvl="1"/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magic number to identify the file system type</a:t>
            </a:r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938" y="1190625"/>
            <a:ext cx="7315200" cy="16668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165954" y="1561356"/>
            <a:ext cx="216024" cy="2160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i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81978" y="1561356"/>
            <a:ext cx="216024" cy="2160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</a:rPr>
              <a:t>d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49930" y="1561356"/>
            <a:ext cx="216024" cy="216024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C00000"/>
                </a:solidFill>
                <a:latin typeface="Arial" panose="020B0604020202020204" pitchFamily="34" charset="0"/>
              </a:rPr>
              <a:t>S</a:t>
            </a:r>
            <a:endParaRPr lang="zh-CN" altLang="en-US" sz="16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292080" y="4010497"/>
            <a:ext cx="3150221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The super-block is used when</a:t>
            </a:r>
          </a:p>
          <a:p>
            <a:pPr algn="ctr"/>
            <a:r>
              <a:rPr lang="en-US" altLang="zh-CN" dirty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the file system is mounted</a:t>
            </a:r>
            <a:endParaRPr lang="zh-CN" altLang="en-US" dirty="0">
              <a:solidFill>
                <a:srgbClr val="0096FF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78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How many read and write in a OPEN?</a:t>
            </a:r>
          </a:p>
          <a:p>
            <a:r>
              <a:rPr kumimoji="1" lang="en-US" altLang="zh-CN" dirty="0"/>
              <a:t>How many read and write in a READ?</a:t>
            </a:r>
          </a:p>
          <a:p>
            <a:r>
              <a:rPr kumimoji="1" lang="en-US" altLang="zh-CN" dirty="0"/>
              <a:t>How many read and write in a CREATION?</a:t>
            </a:r>
            <a:endParaRPr kumimoji="1" lang="zh-CN" altLang="en-US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48736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File Open &amp; Read Timeline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482398"/>
            <a:ext cx="7410450" cy="36576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286000" y="111306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b="1" dirty="0">
                <a:solidFill>
                  <a:srgbClr val="0096FF"/>
                </a:solidFill>
                <a:latin typeface="Courier"/>
              </a:rPr>
              <a:t>open("/foo/bar", O_RDONLY)</a:t>
            </a:r>
            <a:endParaRPr lang="zh-CN" altLang="en-US" dirty="0">
              <a:solidFill>
                <a:srgbClr val="0096FF"/>
              </a:solidFill>
              <a:latin typeface="Arial" panose="020B0604020202020204" pitchFamily="34" charset="0"/>
            </a:endParaRPr>
          </a:p>
        </p:txBody>
      </p:sp>
      <p:cxnSp>
        <p:nvCxnSpPr>
          <p:cNvPr id="7" name="直接箭头连接符 6"/>
          <p:cNvCxnSpPr/>
          <p:nvPr/>
        </p:nvCxnSpPr>
        <p:spPr>
          <a:xfrm>
            <a:off x="3740721" y="2187670"/>
            <a:ext cx="1152128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 flipH="1">
            <a:off x="4316785" y="2403694"/>
            <a:ext cx="576064" cy="2246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>
            <a:off x="4316785" y="2635772"/>
            <a:ext cx="1080120" cy="2086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 flipH="1">
            <a:off x="4820841" y="2859200"/>
            <a:ext cx="576064" cy="1894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>
            <a:off x="4964857" y="3264711"/>
            <a:ext cx="1080120" cy="26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 flipH="1">
            <a:off x="4964857" y="3525256"/>
            <a:ext cx="1080120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/>
          <p:nvPr/>
        </p:nvCxnSpPr>
        <p:spPr>
          <a:xfrm>
            <a:off x="4964857" y="3880128"/>
            <a:ext cx="1728192" cy="26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/>
          <p:nvPr/>
        </p:nvCxnSpPr>
        <p:spPr>
          <a:xfrm flipH="1">
            <a:off x="4964857" y="4140673"/>
            <a:ext cx="1728192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/>
          <p:nvPr/>
        </p:nvCxnSpPr>
        <p:spPr>
          <a:xfrm>
            <a:off x="4964857" y="4540561"/>
            <a:ext cx="2376264" cy="26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/>
          <p:nvPr/>
        </p:nvCxnSpPr>
        <p:spPr>
          <a:xfrm flipH="1">
            <a:off x="4964857" y="4801106"/>
            <a:ext cx="2376264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611560" y="5175214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Why "write" on bar </a:t>
            </a:r>
            <a:r>
              <a:rPr lang="en-US" altLang="zh-CN" dirty="0" err="1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in a read operation? Why no "write" on foo </a:t>
            </a:r>
            <a:r>
              <a:rPr lang="en-US" altLang="zh-CN" dirty="0" err="1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inodes</a:t>
            </a:r>
            <a:r>
              <a:rPr lang="en-US" altLang="zh-CN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?</a:t>
            </a:r>
            <a:endParaRPr lang="zh-CN" altLang="en-US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20601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File Creation Timeline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520" y="1129308"/>
            <a:ext cx="5582959" cy="4423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64934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WRITE &amp; CLOSE</a:t>
            </a:r>
            <a:endParaRPr kumimoji="1" lang="zh-CN" altLang="en-US" dirty="0"/>
          </a:p>
        </p:txBody>
      </p:sp>
      <p:sp>
        <p:nvSpPr>
          <p:cNvPr id="58371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267732"/>
          </a:xfrm>
        </p:spPr>
        <p:txBody>
          <a:bodyPr>
            <a:normAutofit/>
          </a:bodyPr>
          <a:lstStyle/>
          <a:p>
            <a:r>
              <a:rPr lang="en-US" altLang="zh-CN" sz="2400" b="1" dirty="0"/>
              <a:t>WRITE</a:t>
            </a:r>
            <a:r>
              <a:rPr lang="en-US" altLang="zh-CN" sz="2400" dirty="0"/>
              <a:t> is similar to </a:t>
            </a:r>
            <a:r>
              <a:rPr lang="en-US" altLang="zh-CN" sz="2400" b="1" dirty="0"/>
              <a:t>READ</a:t>
            </a:r>
          </a:p>
          <a:p>
            <a:pPr lvl="1"/>
            <a:r>
              <a:rPr lang="en-US" altLang="zh-CN" sz="2000" dirty="0"/>
              <a:t>Allocate new block if necessary</a:t>
            </a:r>
          </a:p>
          <a:p>
            <a:pPr lvl="1"/>
            <a:r>
              <a:rPr lang="en-US" altLang="zh-CN" sz="2000" dirty="0"/>
              <a:t>Update </a:t>
            </a:r>
            <a:r>
              <a:rPr lang="en-US" altLang="zh-CN" sz="2000" dirty="0" err="1"/>
              <a:t>inode's</a:t>
            </a:r>
            <a:r>
              <a:rPr lang="en-US" altLang="zh-CN" sz="2000" dirty="0"/>
              <a:t> </a:t>
            </a:r>
            <a:r>
              <a:rPr lang="en-US" altLang="zh-CN" sz="2000" i="1" dirty="0"/>
              <a:t>size</a:t>
            </a:r>
            <a:r>
              <a:rPr lang="en-US" altLang="zh-CN" sz="2000" dirty="0"/>
              <a:t> and </a:t>
            </a:r>
            <a:r>
              <a:rPr lang="en-US" altLang="zh-CN" sz="2000" i="1" dirty="0" err="1"/>
              <a:t>mtime</a:t>
            </a:r>
            <a:endParaRPr lang="en-US" altLang="zh-CN" sz="2000" i="1" dirty="0"/>
          </a:p>
          <a:p>
            <a:r>
              <a:rPr lang="en-US" altLang="zh-CN" sz="2400" b="1" dirty="0"/>
              <a:t>CLOSE</a:t>
            </a:r>
          </a:p>
          <a:p>
            <a:pPr lvl="1"/>
            <a:r>
              <a:rPr lang="en-US" altLang="zh-CN" sz="2000" dirty="0"/>
              <a:t>Free the entry in the </a:t>
            </a:r>
            <a:r>
              <a:rPr lang="en-US" altLang="zh-CN" sz="2000" dirty="0" err="1"/>
              <a:t>fd_table</a:t>
            </a:r>
            <a:r>
              <a:rPr lang="en-US" altLang="zh-CN" sz="2000" dirty="0"/>
              <a:t> </a:t>
            </a:r>
          </a:p>
          <a:p>
            <a:pPr lvl="1"/>
            <a:r>
              <a:rPr lang="en-US" altLang="zh-CN" sz="2000" dirty="0"/>
              <a:t>Decrease the reference counter in file table</a:t>
            </a:r>
          </a:p>
          <a:p>
            <a:pPr lvl="1"/>
            <a:r>
              <a:rPr lang="en-US" altLang="zh-CN" sz="2000" dirty="0"/>
              <a:t>Free the entry in file table if counter is 0</a:t>
            </a:r>
            <a:endParaRPr lang="zh-CN" altLang="en-US" sz="2400" i="1" dirty="0"/>
          </a:p>
          <a:p>
            <a:r>
              <a:rPr lang="en-US" altLang="zh-CN" sz="2400" dirty="0">
                <a:solidFill>
                  <a:srgbClr val="C00000"/>
                </a:solidFill>
              </a:rPr>
              <a:t>Failures in the middle may cause inconsistency!</a:t>
            </a:r>
          </a:p>
        </p:txBody>
      </p:sp>
      <p:sp>
        <p:nvSpPr>
          <p:cNvPr id="5837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D40AA32-A82E-8C4B-944E-AB7102F425D0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46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46054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Questions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/>
              <a:t>When writing, which order is preferred?</a:t>
            </a:r>
          </a:p>
          <a:p>
            <a:pPr lvl="1"/>
            <a:r>
              <a:rPr lang="en-US" altLang="zh-CN" dirty="0"/>
              <a:t>Allocate new blocks, write new data, update size</a:t>
            </a:r>
          </a:p>
          <a:p>
            <a:pPr lvl="1"/>
            <a:r>
              <a:rPr lang="en-US" altLang="zh-CN" dirty="0"/>
              <a:t>Allocate new blocks, update size, write new data</a:t>
            </a:r>
          </a:p>
          <a:p>
            <a:pPr lvl="1"/>
            <a:r>
              <a:rPr lang="en-US" altLang="zh-CN" dirty="0"/>
              <a:t>Update size, allocate new blocks, write new data</a:t>
            </a:r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B67103F-EF9F-5347-9B08-486C40E2829A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47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7646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Delete after OPEN but before CLOSE</a:t>
            </a:r>
            <a:endParaRPr kumimoji="1" lang="zh-CN" altLang="en-US" dirty="0"/>
          </a:p>
        </p:txBody>
      </p:sp>
      <p:sp>
        <p:nvSpPr>
          <p:cNvPr id="53251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One process has </a:t>
            </a:r>
            <a:r>
              <a:rPr lang="en-US" altLang="zh-CN" sz="2400" dirty="0" err="1"/>
              <a:t>OPENed</a:t>
            </a:r>
            <a:r>
              <a:rPr lang="zh-CN" altLang="en-US" sz="2400" dirty="0"/>
              <a:t> </a:t>
            </a:r>
            <a:r>
              <a:rPr lang="en-US" altLang="zh-CN" sz="2400" dirty="0"/>
              <a:t>a file</a:t>
            </a:r>
          </a:p>
          <a:p>
            <a:r>
              <a:rPr lang="en-US" altLang="zh-CN" sz="2400" dirty="0"/>
              <a:t>Another process delete</a:t>
            </a:r>
            <a:r>
              <a:rPr lang="zh-CN" altLang="en-US" sz="2400" dirty="0"/>
              <a:t> </a:t>
            </a:r>
            <a:r>
              <a:rPr lang="en-US" altLang="zh-CN" sz="2400" dirty="0"/>
              <a:t>the</a:t>
            </a:r>
            <a:r>
              <a:rPr lang="zh-CN" altLang="en-US" sz="2400" dirty="0"/>
              <a:t> </a:t>
            </a:r>
            <a:r>
              <a:rPr lang="en-US" altLang="zh-CN" sz="2400" dirty="0"/>
              <a:t>file</a:t>
            </a:r>
          </a:p>
          <a:p>
            <a:pPr lvl="1"/>
            <a:r>
              <a:rPr lang="en-US" altLang="zh-CN" sz="2200" dirty="0"/>
              <a:t>by</a:t>
            </a:r>
            <a:r>
              <a:rPr lang="zh-CN" altLang="en-US" sz="2200" dirty="0"/>
              <a:t> </a:t>
            </a:r>
            <a:r>
              <a:rPr lang="en-US" altLang="zh-CN" sz="2200" dirty="0"/>
              <a:t>removing the last name pointing to the file</a:t>
            </a:r>
          </a:p>
          <a:p>
            <a:pPr lvl="1"/>
            <a:r>
              <a:rPr lang="en-US" altLang="zh-CN" sz="2000" dirty="0"/>
              <a:t>reference counter is now 0</a:t>
            </a:r>
          </a:p>
          <a:p>
            <a:r>
              <a:rPr lang="en-US" altLang="zh-CN" sz="2400" dirty="0"/>
              <a:t>The </a:t>
            </a:r>
            <a:r>
              <a:rPr lang="en-US" altLang="zh-CN" sz="2400" dirty="0" err="1"/>
              <a:t>inode</a:t>
            </a:r>
            <a:r>
              <a:rPr lang="en-US" altLang="zh-CN" sz="2400" dirty="0"/>
              <a:t> is </a:t>
            </a:r>
            <a:r>
              <a:rPr lang="en-US" altLang="zh-CN" sz="2400" b="1" dirty="0">
                <a:solidFill>
                  <a:srgbClr val="0096FF"/>
                </a:solidFill>
              </a:rPr>
              <a:t>not freed </a:t>
            </a:r>
            <a:r>
              <a:rPr lang="en-US" altLang="zh-CN" sz="2400" dirty="0"/>
              <a:t>until the first process calls CLOSE</a:t>
            </a:r>
          </a:p>
          <a:p>
            <a:pPr lvl="1"/>
            <a:r>
              <a:rPr lang="en-US" altLang="zh-CN" sz="2200" dirty="0"/>
              <a:t>On</a:t>
            </a:r>
            <a:r>
              <a:rPr lang="zh-CN" altLang="en-US" sz="2200" dirty="0"/>
              <a:t> </a:t>
            </a:r>
            <a:r>
              <a:rPr lang="en-US" altLang="zh-CN" sz="2200" dirty="0"/>
              <a:t>Windows,</a:t>
            </a:r>
            <a:r>
              <a:rPr lang="zh-CN" altLang="en-US" sz="2200" dirty="0"/>
              <a:t> </a:t>
            </a:r>
            <a:r>
              <a:rPr lang="en-US" altLang="zh-CN" sz="2200" dirty="0"/>
              <a:t>it</a:t>
            </a:r>
            <a:r>
              <a:rPr lang="zh-CN" altLang="en-US" sz="2200" dirty="0"/>
              <a:t> </a:t>
            </a:r>
            <a:r>
              <a:rPr lang="en-US" altLang="zh-CN" sz="2200" dirty="0"/>
              <a:t>may</a:t>
            </a:r>
            <a:r>
              <a:rPr lang="zh-CN" altLang="en-US" sz="2200" dirty="0"/>
              <a:t> </a:t>
            </a:r>
            <a:r>
              <a:rPr lang="en-US" altLang="zh-CN" sz="2200" dirty="0"/>
              <a:t>forbid</a:t>
            </a:r>
            <a:r>
              <a:rPr lang="zh-CN" altLang="en-US" sz="2200" dirty="0"/>
              <a:t> </a:t>
            </a:r>
            <a:r>
              <a:rPr lang="en-US" altLang="zh-CN" sz="2200" dirty="0"/>
              <a:t>to</a:t>
            </a:r>
            <a:r>
              <a:rPr lang="zh-CN" altLang="en-US" sz="2200" dirty="0"/>
              <a:t> </a:t>
            </a:r>
            <a:r>
              <a:rPr lang="en-US" altLang="zh-CN" sz="2200" dirty="0"/>
              <a:t>delete</a:t>
            </a:r>
            <a:r>
              <a:rPr lang="zh-CN" altLang="en-US" sz="2200" dirty="0"/>
              <a:t> </a:t>
            </a:r>
            <a:r>
              <a:rPr lang="en-US" altLang="zh-CN" sz="2200" dirty="0"/>
              <a:t>an</a:t>
            </a:r>
            <a:r>
              <a:rPr lang="zh-CN" altLang="en-US" sz="2200" dirty="0"/>
              <a:t> </a:t>
            </a:r>
            <a:r>
              <a:rPr lang="en-US" altLang="zh-CN" sz="2200" dirty="0"/>
              <a:t>opened</a:t>
            </a:r>
            <a:r>
              <a:rPr lang="zh-CN" altLang="en-US" sz="2200" dirty="0"/>
              <a:t> </a:t>
            </a:r>
            <a:r>
              <a:rPr lang="en-US" altLang="zh-CN" sz="2200" dirty="0"/>
              <a:t>file</a:t>
            </a:r>
          </a:p>
          <a:p>
            <a:endParaRPr lang="zh-CN" altLang="en-US" sz="2400" dirty="0"/>
          </a:p>
        </p:txBody>
      </p:sp>
      <p:sp>
        <p:nvSpPr>
          <p:cNvPr id="60420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C16947D-8954-8045-A51D-70A54E8B6949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48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513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SYNC</a:t>
            </a:r>
            <a:endParaRPr kumimoji="1" lang="zh-CN" altLang="en-US" dirty="0"/>
          </a:p>
        </p:txBody>
      </p:sp>
      <p:sp>
        <p:nvSpPr>
          <p:cNvPr id="6144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507288" cy="3771636"/>
          </a:xfrm>
        </p:spPr>
        <p:txBody>
          <a:bodyPr>
            <a:noAutofit/>
          </a:bodyPr>
          <a:lstStyle/>
          <a:p>
            <a:r>
              <a:rPr lang="en-US" altLang="zh-CN" sz="2400" dirty="0"/>
              <a:t>Block cache</a:t>
            </a:r>
          </a:p>
          <a:p>
            <a:pPr lvl="1"/>
            <a:r>
              <a:rPr lang="en-US" altLang="zh-CN" sz="2000" dirty="0"/>
              <a:t>Cache of recently used disk blocks</a:t>
            </a:r>
          </a:p>
          <a:p>
            <a:pPr lvl="1"/>
            <a:r>
              <a:rPr lang="en-US" altLang="zh-CN" sz="2000" dirty="0"/>
              <a:t>Read from disk if cache miss</a:t>
            </a:r>
          </a:p>
          <a:p>
            <a:pPr lvl="1"/>
            <a:r>
              <a:rPr lang="en-US" altLang="zh-CN" sz="2000" dirty="0"/>
              <a:t>Delay the writes for batching</a:t>
            </a:r>
          </a:p>
          <a:p>
            <a:pPr lvl="1"/>
            <a:r>
              <a:rPr lang="en-US" altLang="zh-CN" sz="2000" dirty="0"/>
              <a:t>Improve performance</a:t>
            </a:r>
          </a:p>
          <a:p>
            <a:pPr lvl="1"/>
            <a:r>
              <a:rPr lang="en-US" altLang="zh-CN" sz="2000" dirty="0"/>
              <a:t>Problem: may cause inconsistency if fail before write</a:t>
            </a:r>
          </a:p>
          <a:p>
            <a:r>
              <a:rPr lang="en-US" altLang="zh-CN" sz="2400" dirty="0"/>
              <a:t>SYNC</a:t>
            </a:r>
          </a:p>
          <a:p>
            <a:pPr lvl="1"/>
            <a:r>
              <a:rPr lang="en-US" altLang="zh-CN" sz="2000" dirty="0"/>
              <a:t>Ensure all changes to a file have been written to the storage device</a:t>
            </a:r>
            <a:endParaRPr lang="zh-CN" altLang="en-US" sz="2000" dirty="0"/>
          </a:p>
        </p:txBody>
      </p:sp>
      <p:sp>
        <p:nvSpPr>
          <p:cNvPr id="61444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4DF509B4-1C50-AC4A-BAEF-4C2320813263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49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908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2057</TotalTime>
  <Words>2530</Words>
  <Application>Microsoft Macintosh PowerPoint</Application>
  <PresentationFormat>全屏显示(16:10)</PresentationFormat>
  <Paragraphs>437</Paragraphs>
  <Slides>49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49</vt:i4>
      </vt:variant>
    </vt:vector>
  </HeadingPairs>
  <TitlesOfParts>
    <vt:vector size="55" baseType="lpstr">
      <vt:lpstr>DengXian</vt:lpstr>
      <vt:lpstr>DengXian</vt:lpstr>
      <vt:lpstr>Arial</vt:lpstr>
      <vt:lpstr>Consolas</vt:lpstr>
      <vt:lpstr>Courier</vt:lpstr>
      <vt:lpstr>Office 主题​​</vt:lpstr>
      <vt:lpstr>iNode-based File System</vt:lpstr>
      <vt:lpstr>Review: File</vt:lpstr>
      <vt:lpstr>Review: The Naming Layers of the UNIX FS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Directly Dump a Directory</vt:lpstr>
      <vt:lpstr>Directly Dump a Directory</vt:lpstr>
      <vt:lpstr>L7: Symbolic Link Layer</vt:lpstr>
      <vt:lpstr>Directly Dump a Symbolic Link</vt:lpstr>
      <vt:lpstr>Two Types of Links (Synonyms)</vt:lpstr>
      <vt:lpstr>Sidebar: Notice the Context Change</vt:lpstr>
      <vt:lpstr>Sidebar: Notice the Context Change</vt:lpstr>
      <vt:lpstr>Summary of File System's 7 Layers</vt:lpstr>
      <vt:lpstr>Other File Systems</vt:lpstr>
      <vt:lpstr>Other Choices instead of inode</vt:lpstr>
      <vt:lpstr>FAT (File Allocation Table) File System</vt:lpstr>
      <vt:lpstr>FAT Properties</vt:lpstr>
      <vt:lpstr>FAT File System</vt:lpstr>
      <vt:lpstr>What about the Directory in FAT?</vt:lpstr>
      <vt:lpstr>Question</vt:lpstr>
      <vt:lpstr>File system API</vt:lpstr>
      <vt:lpstr>Implementing the File System API</vt:lpstr>
      <vt:lpstr>Sidebar: open() vs. fopen()</vt:lpstr>
      <vt:lpstr>File Meta-data</vt:lpstr>
      <vt:lpstr>OPEN a File</vt:lpstr>
      <vt:lpstr>File Descriptor</vt:lpstr>
      <vt:lpstr>Why File Descriptor?</vt:lpstr>
      <vt:lpstr>File Cursor</vt:lpstr>
      <vt:lpstr>fd_table &amp; file_table</vt:lpstr>
      <vt:lpstr>File Cursor Sharing</vt:lpstr>
      <vt:lpstr>OPEN Implementation</vt:lpstr>
      <vt:lpstr>READ Implementation</vt:lpstr>
      <vt:lpstr>Disk Layout of a Simple File System</vt:lpstr>
      <vt:lpstr>At the Head of a Disk Partition</vt:lpstr>
      <vt:lpstr>Questions</vt:lpstr>
      <vt:lpstr>File Open &amp; Read Timeline</vt:lpstr>
      <vt:lpstr>File Creation Timeline</vt:lpstr>
      <vt:lpstr>WRITE &amp; CLOSE</vt:lpstr>
      <vt:lpstr>Questions</vt:lpstr>
      <vt:lpstr>Delete after OPEN but before CLOSE</vt:lpstr>
      <vt:lpstr>SYNC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Yubin Xia</cp:lastModifiedBy>
  <cp:revision>71</cp:revision>
  <cp:lastPrinted>2016-06-13T07:55:34Z</cp:lastPrinted>
  <dcterms:created xsi:type="dcterms:W3CDTF">2017-05-12T06:55:38Z</dcterms:created>
  <dcterms:modified xsi:type="dcterms:W3CDTF">2020-09-15T00:03:58Z</dcterms:modified>
</cp:coreProperties>
</file>