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256" r:id="rId2"/>
    <p:sldId id="474" r:id="rId3"/>
    <p:sldId id="389" r:id="rId4"/>
    <p:sldId id="390" r:id="rId5"/>
    <p:sldId id="391" r:id="rId6"/>
    <p:sldId id="392" r:id="rId7"/>
    <p:sldId id="393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297" r:id="rId19"/>
    <p:sldId id="300" r:id="rId20"/>
    <p:sldId id="298" r:id="rId21"/>
    <p:sldId id="299" r:id="rId22"/>
    <p:sldId id="473" r:id="rId23"/>
    <p:sldId id="439" r:id="rId24"/>
    <p:sldId id="440" r:id="rId25"/>
    <p:sldId id="441" r:id="rId26"/>
    <p:sldId id="433" r:id="rId27"/>
    <p:sldId id="442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65" r:id="rId38"/>
    <p:sldId id="468" r:id="rId39"/>
    <p:sldId id="467" r:id="rId40"/>
    <p:sldId id="469" r:id="rId41"/>
    <p:sldId id="470" r:id="rId42"/>
    <p:sldId id="339" r:id="rId43"/>
    <p:sldId id="472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355" r:id="rId60"/>
    <p:sldId id="356" r:id="rId61"/>
    <p:sldId id="357" r:id="rId62"/>
    <p:sldId id="358" r:id="rId63"/>
    <p:sldId id="359" r:id="rId64"/>
    <p:sldId id="360" r:id="rId65"/>
    <p:sldId id="361" r:id="rId66"/>
    <p:sldId id="471" r:id="rId67"/>
    <p:sldId id="363" r:id="rId68"/>
    <p:sldId id="364" r:id="rId69"/>
    <p:sldId id="365" r:id="rId70"/>
    <p:sldId id="366" r:id="rId71"/>
    <p:sldId id="367" r:id="rId72"/>
    <p:sldId id="368" r:id="rId73"/>
    <p:sldId id="369" r:id="rId74"/>
    <p:sldId id="370" r:id="rId75"/>
    <p:sldId id="371" r:id="rId76"/>
    <p:sldId id="372" r:id="rId77"/>
    <p:sldId id="376" r:id="rId78"/>
    <p:sldId id="377" r:id="rId7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39" autoAdjust="0"/>
    <p:restoredTop sz="83150" autoAdjust="0"/>
  </p:normalViewPr>
  <p:slideViewPr>
    <p:cSldViewPr>
      <p:cViewPr varScale="1">
        <p:scale>
          <a:sx n="89" d="100"/>
          <a:sy n="89" d="100"/>
        </p:scale>
        <p:origin x="160" y="141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2020/9/22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2020/9/22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ok,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garbage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4189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/>
              <a:t>absorbtion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608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Problem: no mechanism to make unlink(), create(), &amp;c atomic with respect to crashes and (unlike sync metadata update) no ordering hints for </a:t>
            </a:r>
            <a:r>
              <a:rPr lang="en-US" altLang="zh-CN" dirty="0" err="1"/>
              <a:t>fsck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136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67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059556" cy="1225021"/>
          </a:xfrm>
        </p:spPr>
        <p:txBody>
          <a:bodyPr>
            <a:no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ea typeface="+mn-ea"/>
                <a:sym typeface="+mn-lt"/>
              </a:rPr>
              <a:t>Crash</a:t>
            </a:r>
            <a:r>
              <a:rPr kumimoji="1" lang="zh-CN" altLang="en-US" dirty="0">
                <a:solidFill>
                  <a:schemeClr val="bg1"/>
                </a:solidFill>
                <a:ea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ea typeface="+mn-ea"/>
                <a:sym typeface="+mn-lt"/>
              </a:rPr>
              <a:t>Consistency</a:t>
            </a:r>
            <a:endParaRPr kumimoji="1" lang="zh-CN" altLang="en-US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Keep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metadata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and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data</a:t>
            </a: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consistent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256F734-171D-3E4C-B767-63312B65C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E7EDC7-D324-044E-8262-6D418328F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02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Hardware Layer: the Bus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563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Features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/>
              <a:t>A set of wires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Comprising address, data, control lines that connect to a bus interface on each module</a:t>
            </a:r>
          </a:p>
          <a:p>
            <a:pPr>
              <a:lnSpc>
                <a:spcPct val="120000"/>
              </a:lnSpc>
            </a:pPr>
            <a:r>
              <a:rPr lang="en-US" altLang="zh-CN" sz="1800" dirty="0"/>
              <a:t>Broadcast link</a:t>
            </a:r>
          </a:p>
          <a:p>
            <a:pPr lvl="1"/>
            <a:r>
              <a:rPr lang="en-US" altLang="zh-CN" sz="1600" dirty="0"/>
              <a:t>Every module hears every message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Bus address: identify the intended recipient, as the name</a:t>
            </a:r>
          </a:p>
          <a:p>
            <a:pPr>
              <a:lnSpc>
                <a:spcPct val="120000"/>
              </a:lnSpc>
            </a:pPr>
            <a:r>
              <a:rPr lang="en-US" altLang="zh-CN" sz="1800" dirty="0"/>
              <a:t>Bus arbitration protocol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Decide which module may send or receive message at any particular time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Bus arbiter (optional): a circuit to choose which modules can use the bus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1CAF89D-CDFD-B94F-BE24-D41E65A72B2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06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Transaction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0432" y="1206500"/>
            <a:ext cx="8596064" cy="4191000"/>
          </a:xfrm>
        </p:spPr>
        <p:txBody>
          <a:bodyPr>
            <a:noAutofit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requires exclusive use of the bus: the data sender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places a bus address of the destine module on the bus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signals READY wire to alert the other module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The destine module singles ACKNOWLEDGE wire after copied the data</a:t>
            </a:r>
          </a:p>
          <a:p>
            <a:pPr marL="914400" lvl="1" indent="-457200"/>
            <a:r>
              <a:rPr lang="en-US" altLang="zh-CN" sz="1600" dirty="0"/>
              <a:t>If synchronized, then READY &amp; ACKNOWLEDGE are not needed, just need to check the address lines on each clock cycle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releases the bus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98B0360-D7B7-7C4C-BC52-24E80ADBD4C9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632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611560" y="4318000"/>
            <a:ext cx="8456240" cy="889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zh-CN" sz="2400" dirty="0"/>
              <a:t>Processor #2 =&gt; all bus modules: {1742, READ, 102}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A25B8A8-15DF-194B-AC9C-F6D71756699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29702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3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25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57200" y="4416772"/>
            <a:ext cx="8305800" cy="889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Memory</a:t>
            </a:r>
            <a:r>
              <a:rPr lang="zh-CN" altLang="en-US" sz="2400" dirty="0"/>
              <a:t> </a:t>
            </a:r>
            <a:r>
              <a:rPr lang="en-US" altLang="zh-CN" sz="2400" dirty="0"/>
              <a:t>1 recognizes the address is within its range</a:t>
            </a:r>
          </a:p>
          <a:p>
            <a:pPr lvl="1"/>
            <a:r>
              <a:rPr lang="en-US" altLang="zh-CN" sz="1800" dirty="0"/>
              <a:t>By examining just a few high-order address bits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8064DD3-1284-054E-AE8B-47DB7962E9F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0726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7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0729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7761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4369668"/>
            <a:ext cx="8534400" cy="11456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acknowledges and processor</a:t>
            </a:r>
            <a:r>
              <a:rPr lang="zh-CN" altLang="en-US" sz="1800" dirty="0"/>
              <a:t> </a:t>
            </a:r>
            <a:r>
              <a:rPr lang="en-US" altLang="zh-CN" sz="1800" dirty="0"/>
              <a:t>2 releases the bus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performs the internal operation to get the value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value &lt;- READ (1742)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50519C9-3583-AB49-BA1B-1D3D335822B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07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/>
          <a:lstStyle/>
          <a:p>
            <a:r>
              <a:rPr lang="en-US" altLang="zh-CN" dirty="0"/>
              <a:t>Memory1 =&gt; all bus modules: {102, value}</a:t>
            </a:r>
            <a:endParaRPr lang="en-US" altLang="zh-CN" sz="2400" dirty="0"/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CF2FFC4-ADD4-3542-8FA4-55BE03301A7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2774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2776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248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is waiting for this result, just copies the data on the bus to its register R1</a:t>
            </a:r>
            <a:endParaRPr lang="en-US" altLang="zh-CN" sz="2400" dirty="0"/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2EFC4B-99C1-354E-B5F0-408C6FB9FEA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3798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799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9196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acknowledges and memory</a:t>
            </a:r>
            <a:r>
              <a:rPr lang="zh-CN" altLang="en-US" dirty="0"/>
              <a:t> </a:t>
            </a:r>
            <a:r>
              <a:rPr lang="en-US" altLang="zh-CN" dirty="0"/>
              <a:t>1 releases the bus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E8FEA81-3295-5840-94F9-27A6917F632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52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VS. </a:t>
            </a:r>
            <a:r>
              <a:rPr kumimoji="1" lang="en-US" altLang="zh-CN" dirty="0" err="1"/>
              <a:t>Async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Sync data transfer</a:t>
            </a:r>
          </a:p>
          <a:p>
            <a:pPr lvl="1"/>
            <a:r>
              <a:rPr kumimoji="1" lang="en-US" altLang="zh-CN" sz="2000" dirty="0"/>
              <a:t>Source &amp; destination cooperate through a </a:t>
            </a:r>
            <a:r>
              <a:rPr kumimoji="1" lang="en-US" altLang="zh-CN" sz="2000" dirty="0">
                <a:solidFill>
                  <a:srgbClr val="0096FF"/>
                </a:solidFill>
              </a:rPr>
              <a:t>shared clock</a:t>
            </a:r>
          </a:p>
          <a:p>
            <a:pPr lvl="1"/>
            <a:endParaRPr kumimoji="1" lang="en-US" altLang="zh-CN" sz="2000" dirty="0">
              <a:solidFill>
                <a:srgbClr val="0096FF"/>
              </a:solidFill>
            </a:endParaRPr>
          </a:p>
          <a:p>
            <a:r>
              <a:rPr kumimoji="1" lang="en-US" altLang="zh-CN" sz="2400" dirty="0" err="1"/>
              <a:t>Async</a:t>
            </a:r>
            <a:r>
              <a:rPr kumimoji="1" lang="en-US" altLang="zh-CN" sz="2400" dirty="0"/>
              <a:t> data transfer</a:t>
            </a:r>
          </a:p>
          <a:p>
            <a:pPr lvl="1"/>
            <a:r>
              <a:rPr kumimoji="1" lang="en-US" altLang="zh-CN" sz="2000" dirty="0"/>
              <a:t>Source and destination cooperate through </a:t>
            </a:r>
            <a:r>
              <a:rPr kumimoji="1" lang="en-US" altLang="zh-CN" sz="2000" dirty="0">
                <a:solidFill>
                  <a:srgbClr val="0096FF"/>
                </a:solidFill>
              </a:rPr>
              <a:t>explicit signal line</a:t>
            </a:r>
            <a:endParaRPr kumimoji="1" lang="en-US" altLang="zh-CN" sz="2000" dirty="0"/>
          </a:p>
          <a:p>
            <a:pPr lvl="2"/>
            <a:r>
              <a:rPr kumimoji="1" lang="en-US" altLang="zh-CN" sz="1800" dirty="0"/>
              <a:t>E.g., acknowledge line</a:t>
            </a:r>
            <a:endParaRPr kumimoji="1" lang="zh-CN" altLang="en-US" sz="1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768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on Bus</a:t>
            </a:r>
            <a:endParaRPr lang="zh-CN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713AE97-202D-4B46-A982-36B5E55B3AF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77157"/>
            <a:ext cx="3746500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77584"/>
            <a:ext cx="6934200" cy="117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7657"/>
            <a:ext cx="6781800" cy="71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627188" y="1587500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627188" y="2898511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654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F2D0220-0A5C-2949-A91C-EAAD4F7E05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4036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4040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1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4043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4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5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6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4049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457200" y="3619499"/>
            <a:ext cx="8305800" cy="18415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400" dirty="0"/>
              <a:t>Processor #1 =&gt; all bus modules: {121, WRITE, 11742}</a:t>
            </a:r>
          </a:p>
          <a:p>
            <a:pPr lvl="1"/>
            <a:r>
              <a:rPr lang="en-US" altLang="zh-CN" sz="2600" dirty="0"/>
              <a:t>Disk acknowledge and write the value 11742 to its control register</a:t>
            </a:r>
          </a:p>
          <a:p>
            <a:r>
              <a:rPr lang="en-US" altLang="zh-CN" sz="2400" dirty="0"/>
              <a:t>Processor #1 =&gt; all bus modules: {122, WRITE, 3328}</a:t>
            </a:r>
          </a:p>
          <a:p>
            <a:r>
              <a:rPr lang="en-US" altLang="zh-CN" sz="2400" dirty="0"/>
              <a:t>Processor #1 =&gt; all bus modules: {123, WRITE, 256}</a:t>
            </a:r>
          </a:p>
          <a:p>
            <a:r>
              <a:rPr lang="en-US" altLang="zh-CN" sz="2400" dirty="0"/>
              <a:t>Processor #1 =&gt; all bus modules: {124, WRITE, 1}</a:t>
            </a:r>
          </a:p>
          <a:p>
            <a:pPr>
              <a:buFontTx/>
              <a:buNone/>
            </a:pPr>
            <a:endParaRPr lang="en-US" altLang="zh-CN" sz="2400" dirty="0"/>
          </a:p>
        </p:txBody>
      </p:sp>
      <p:cxnSp>
        <p:nvCxnSpPr>
          <p:cNvPr id="44051" name="Straight Connector 6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2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53" name="Rectangle 5"/>
          <p:cNvSpPr>
            <a:spLocks noChangeArrowheads="1"/>
          </p:cNvSpPr>
          <p:nvPr/>
        </p:nvSpPr>
        <p:spPr bwMode="auto">
          <a:xfrm>
            <a:off x="62103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44054" name="Straight Connector 6"/>
          <p:cNvCxnSpPr>
            <a:cxnSpLocks noChangeShapeType="1"/>
          </p:cNvCxnSpPr>
          <p:nvPr/>
        </p:nvCxnSpPr>
        <p:spPr bwMode="auto">
          <a:xfrm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40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15095"/>
            <a:ext cx="2944813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6" name="TextBox 47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093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BC2F529-AD72-5149-9B05-594EDED389F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5060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5064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5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5067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8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9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0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5073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45074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02929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400" dirty="0"/>
              <a:t>Disk =&gt; all bus modules: {3328, WRITE, data[11742]}</a:t>
            </a:r>
          </a:p>
          <a:p>
            <a:pPr lvl="1"/>
            <a:r>
              <a:rPr lang="en-US" altLang="zh-CN" sz="2600" dirty="0"/>
              <a:t>Memory acknowledge and save data[11742]</a:t>
            </a:r>
          </a:p>
          <a:p>
            <a:r>
              <a:rPr lang="en-US" altLang="zh-CN" sz="2400" dirty="0"/>
              <a:t>Disk =&gt; all bus modules: {3329, WRITE, data[11743]}</a:t>
            </a:r>
          </a:p>
          <a:p>
            <a:r>
              <a:rPr lang="en-US" altLang="zh-CN" sz="2400" dirty="0"/>
              <a:t>... (loop)</a:t>
            </a:r>
          </a:p>
          <a:p>
            <a:r>
              <a:rPr lang="en-US" altLang="zh-CN" sz="2400" dirty="0"/>
              <a:t>Disk =&gt; all bus modules: {3583, WRITE, data[11997]}</a:t>
            </a:r>
          </a:p>
        </p:txBody>
      </p:sp>
      <p:cxnSp>
        <p:nvCxnSpPr>
          <p:cNvPr id="45075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6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7" name="Straight Connector 6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8" name="Rectangle 5"/>
          <p:cNvSpPr>
            <a:spLocks noChangeArrowheads="1"/>
          </p:cNvSpPr>
          <p:nvPr/>
        </p:nvSpPr>
        <p:spPr bwMode="auto">
          <a:xfrm>
            <a:off x="37338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pic>
        <p:nvPicPr>
          <p:cNvPr id="4507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1"/>
            <a:ext cx="4800600" cy="8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89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EFAEDF3-6B49-7843-B3C3-CC47AA1CD07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6084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088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9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091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2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3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94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6097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46098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222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When transferring is finished, disk controller SENDs message to the processor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Just like keyboard controller does when press a key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Processor will enter interrupt handler next cycle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Now the processor knows that the DMA is done</a:t>
            </a:r>
          </a:p>
        </p:txBody>
      </p:sp>
      <p:sp>
        <p:nvSpPr>
          <p:cNvPr id="46099" name="TextBox 34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101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102" name="Rectangle 5"/>
          <p:cNvSpPr>
            <a:spLocks noChangeArrowheads="1"/>
          </p:cNvSpPr>
          <p:nvPr/>
        </p:nvSpPr>
        <p:spPr bwMode="auto">
          <a:xfrm>
            <a:off x="2438400" y="1461823"/>
            <a:ext cx="16764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46103" name="Straight Connector 6"/>
          <p:cNvCxnSpPr>
            <a:cxnSpLocks noChangeShapeType="1"/>
          </p:cNvCxnSpPr>
          <p:nvPr/>
        </p:nvCxnSpPr>
        <p:spPr bwMode="auto">
          <a:xfrm flipV="1">
            <a:off x="3276600" y="1969823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4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8597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6408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CPU interacts with </a:t>
            </a:r>
            <a:r>
              <a:rPr lang="en-US" altLang="zh-CN" dirty="0">
                <a:solidFill>
                  <a:srgbClr val="0096FF"/>
                </a:solidFill>
              </a:rPr>
              <a:t>physical memory</a:t>
            </a:r>
          </a:p>
          <a:p>
            <a:pPr lvl="1"/>
            <a:r>
              <a:rPr lang="en-US" altLang="zh-CN" dirty="0"/>
              <a:t>Through system bus that connects each other</a:t>
            </a:r>
          </a:p>
          <a:p>
            <a:pPr lvl="1"/>
            <a:r>
              <a:rPr lang="en-US" altLang="zh-CN" dirty="0"/>
              <a:t>Using physical address to name memory content</a:t>
            </a:r>
          </a:p>
          <a:p>
            <a:r>
              <a:rPr lang="en-US" altLang="zh-CN" dirty="0"/>
              <a:t>CPU interacts with a </a:t>
            </a:r>
            <a:r>
              <a:rPr lang="en-US" altLang="zh-CN" dirty="0">
                <a:solidFill>
                  <a:srgbClr val="0096FF"/>
                </a:solidFill>
              </a:rPr>
              <a:t>device</a:t>
            </a:r>
          </a:p>
          <a:p>
            <a:pPr lvl="1"/>
            <a:r>
              <a:rPr lang="en-US" altLang="zh-CN" dirty="0"/>
              <a:t>Also using physical address (aka., bus address)</a:t>
            </a:r>
          </a:p>
          <a:p>
            <a:pPr lvl="1"/>
            <a:r>
              <a:rPr lang="en-US" altLang="zh-CN" dirty="0"/>
              <a:t>Polling, interrupt and DMA</a:t>
            </a:r>
          </a:p>
          <a:p>
            <a:pPr lvl="1"/>
            <a:r>
              <a:rPr lang="en-US" altLang="zh-CN" dirty="0"/>
              <a:t>I/O instruction</a:t>
            </a:r>
            <a:r>
              <a:rPr lang="zh-CN" altLang="en-US" dirty="0"/>
              <a:t> </a:t>
            </a:r>
            <a:r>
              <a:rPr lang="en-US" altLang="zh-CN" dirty="0"/>
              <a:t>(PIO) or MMIO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4760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 dirty="0"/>
          </a:p>
        </p:txBody>
      </p:sp>
      <p:sp>
        <p:nvSpPr>
          <p:cNvPr id="6" name="矩形 36"/>
          <p:cNvSpPr/>
          <p:nvPr/>
        </p:nvSpPr>
        <p:spPr bwMode="auto">
          <a:xfrm>
            <a:off x="5724128" y="1777380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矩形 36"/>
          <p:cNvSpPr/>
          <p:nvPr/>
        </p:nvSpPr>
        <p:spPr bwMode="auto">
          <a:xfrm>
            <a:off x="4499992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36"/>
          <p:cNvSpPr/>
          <p:nvPr/>
        </p:nvSpPr>
        <p:spPr bwMode="auto">
          <a:xfrm>
            <a:off x="6948264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I/O Device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V="1">
            <a:off x="5328084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0"/>
          </p:cNvCxnSpPr>
          <p:nvPr/>
        </p:nvCxnSpPr>
        <p:spPr>
          <a:xfrm>
            <a:off x="6804248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6156176" y="3967623"/>
            <a:ext cx="792088" cy="0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716019" y="273748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load/store</a:t>
            </a:r>
            <a:endParaRPr 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4910" y="2619324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PIO</a:t>
            </a:r>
            <a:r>
              <a:rPr lang="zh-CN" alt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(in/out)</a:t>
            </a:r>
            <a:endParaRPr lang="zh-CN" altLang="en-US" sz="1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/MMIO</a:t>
            </a:r>
            <a:r>
              <a:rPr lang="zh-CN" alt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(load/store)</a:t>
            </a:r>
            <a:endParaRPr lang="en-US" sz="1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18654" y="3637586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DMA</a:t>
            </a:r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4906888" cy="4047836"/>
          </a:xfrm>
        </p:spPr>
        <p:txBody>
          <a:bodyPr>
            <a:noAutofit/>
          </a:bodyPr>
          <a:lstStyle/>
          <a:p>
            <a:r>
              <a:rPr lang="en-US" sz="2400" dirty="0"/>
              <a:t>Memory Load/Store</a:t>
            </a:r>
          </a:p>
          <a:p>
            <a:pPr lvl="1"/>
            <a:r>
              <a:rPr lang="en-US" sz="1800" dirty="0"/>
              <a:t>Between CPU and memory</a:t>
            </a:r>
          </a:p>
          <a:p>
            <a:pPr lvl="1"/>
            <a:r>
              <a:rPr lang="en-US" sz="1800" dirty="0"/>
              <a:t>Physical memory address space</a:t>
            </a:r>
          </a:p>
          <a:p>
            <a:r>
              <a:rPr lang="en-US" sz="2400" dirty="0"/>
              <a:t>I/O Operations</a:t>
            </a:r>
          </a:p>
          <a:p>
            <a:pPr lvl="1"/>
            <a:r>
              <a:rPr lang="en-US" sz="1800" dirty="0"/>
              <a:t>MMIO: map device memory </a:t>
            </a:r>
            <a:br>
              <a:rPr lang="en-US" sz="1800" dirty="0"/>
            </a:br>
            <a:r>
              <a:rPr lang="en-US" sz="1800" dirty="0"/>
              <a:t>and registers into physical </a:t>
            </a:r>
            <a:br>
              <a:rPr lang="en-US" sz="1800" dirty="0"/>
            </a:br>
            <a:r>
              <a:rPr lang="en-US" sz="1800" dirty="0"/>
              <a:t>address space</a:t>
            </a:r>
          </a:p>
          <a:p>
            <a:r>
              <a:rPr lang="en-US" sz="2400" dirty="0"/>
              <a:t>DMA</a:t>
            </a:r>
          </a:p>
          <a:p>
            <a:pPr lvl="1"/>
            <a:r>
              <a:rPr lang="en-US" sz="1800" dirty="0"/>
              <a:t>Also using physical address</a:t>
            </a:r>
          </a:p>
        </p:txBody>
      </p:sp>
    </p:spTree>
    <p:extLst>
      <p:ext uri="{BB962C8B-B14F-4D97-AF65-F5344CB8AC3E}">
        <p14:creationId xmlns:p14="http://schemas.microsoft.com/office/powerpoint/2010/main" val="343366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Q: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 are the physical addresses assigned?</a:t>
            </a:r>
          </a:p>
          <a:p>
            <a:pPr lvl="1"/>
            <a:r>
              <a:rPr lang="en-US" altLang="zh-CN" dirty="0"/>
              <a:t>Memory physical addresses: by </a:t>
            </a:r>
            <a:r>
              <a:rPr lang="en-US" altLang="zh-CN" dirty="0">
                <a:solidFill>
                  <a:srgbClr val="0096FF"/>
                </a:solidFill>
              </a:rPr>
              <a:t>BIOS</a:t>
            </a:r>
          </a:p>
          <a:p>
            <a:pPr lvl="1"/>
            <a:r>
              <a:rPr lang="en-US" altLang="zh-CN" dirty="0"/>
              <a:t>Some devices (e.g., keyboard, IDE): </a:t>
            </a:r>
            <a:r>
              <a:rPr lang="en-US" altLang="zh-CN" dirty="0">
                <a:solidFill>
                  <a:srgbClr val="0096FF"/>
                </a:solidFill>
              </a:rPr>
              <a:t>fixed </a:t>
            </a:r>
            <a:r>
              <a:rPr lang="en-US" altLang="zh-CN" dirty="0"/>
              <a:t>for all time</a:t>
            </a:r>
          </a:p>
          <a:p>
            <a:pPr lvl="1"/>
            <a:r>
              <a:rPr lang="en-US" altLang="zh-CN" dirty="0"/>
              <a:t>Other devices: assigned by the </a:t>
            </a:r>
            <a:r>
              <a:rPr lang="en-US" altLang="zh-CN" dirty="0">
                <a:solidFill>
                  <a:srgbClr val="0096FF"/>
                </a:solidFill>
              </a:rPr>
              <a:t>OS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727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</a:rPr>
              <a:t>Q: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Why not map the whole disk to memory?</a:t>
            </a:r>
          </a:p>
          <a:p>
            <a:pPr lvl="1"/>
            <a:r>
              <a:rPr lang="en-US" altLang="zh-CN" sz="2000" dirty="0"/>
              <a:t>So that the CPU can access a byte on the disk directly by system bus</a:t>
            </a:r>
          </a:p>
          <a:p>
            <a:pPr lvl="1"/>
            <a:r>
              <a:rPr lang="en-US" altLang="zh-CN" sz="2000" dirty="0"/>
              <a:t>1. Too large</a:t>
            </a:r>
          </a:p>
          <a:p>
            <a:pPr lvl="1"/>
            <a:r>
              <a:rPr lang="en-US" altLang="zh-CN" sz="2000" dirty="0"/>
              <a:t>2. Too slow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E914C9-AA9F-4E42-A2F2-FBCE018C863D}" type="slidenum">
              <a:rPr lang="zh-CN" altLang="en-US" sz="1400" b="0">
                <a:latin typeface="Arial" panose="020B0604020202020204" pitchFamily="34" charset="0"/>
              </a:rPr>
              <a:pPr/>
              <a:t>21</a:t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577580"/>
            <a:ext cx="81534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b="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principle of least astonishment:</a:t>
            </a:r>
            <a:endParaRPr lang="en-US" sz="2400" b="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People are part of the system. The design should match </a:t>
            </a:r>
            <a:b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user's experience, expectations, and mental models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86AB81-0733-2042-B648-1E27E44BDB24}"/>
              </a:ext>
            </a:extLst>
          </p:cNvPr>
          <p:cNvSpPr/>
          <p:nvPr/>
        </p:nvSpPr>
        <p:spPr>
          <a:xfrm>
            <a:off x="457200" y="4947582"/>
            <a:ext cx="7768089" cy="5043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Q: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now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Intel's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3D-xpoint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is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512GB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memory,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why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disk?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40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9331B9B-0BE8-CC49-879F-C5556488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Crash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DA2008B-8D47-7941-9A7A-AFB497C79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933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154A0C-3E54-7B4F-91F8-82C73B13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System: Durability</a:t>
            </a:r>
            <a:r>
              <a:rPr lang="zh-CN" altLang="en-US" dirty="0"/>
              <a:t> </a:t>
            </a:r>
            <a:r>
              <a:rPr lang="en-US" altLang="zh-CN" dirty="0"/>
              <a:t>!=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60F67F-495D-494F-8161-C8809D85C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Topic: tension between fs performance and crash recovery</a:t>
            </a:r>
          </a:p>
          <a:p>
            <a:r>
              <a:rPr kumimoji="1" lang="en-US" altLang="zh-CN" sz="2400" dirty="0"/>
              <a:t>Disk performance is often a #1 bottleneck</a:t>
            </a:r>
          </a:p>
          <a:p>
            <a:pPr lvl="1"/>
            <a:r>
              <a:rPr kumimoji="1" lang="en-US" altLang="zh-CN" sz="2000" dirty="0"/>
              <a:t>"how many seeks will that take?"</a:t>
            </a:r>
          </a:p>
          <a:p>
            <a:r>
              <a:rPr kumimoji="1" lang="en-US" altLang="zh-CN" sz="2400" dirty="0"/>
              <a:t>Durability != Crash consistency</a:t>
            </a:r>
          </a:p>
          <a:p>
            <a:pPr lvl="1"/>
            <a:r>
              <a:rPr kumimoji="1" lang="en-US" altLang="zh-CN" sz="2000" dirty="0"/>
              <a:t>"Here is all of my data. But some of the metadata is wrong."</a:t>
            </a:r>
          </a:p>
          <a:p>
            <a:r>
              <a:rPr kumimoji="1" lang="en-US" altLang="zh-CN" sz="2400" dirty="0"/>
              <a:t>Crash recovery is much harder than performance</a:t>
            </a:r>
          </a:p>
          <a:p>
            <a:pPr lvl="1"/>
            <a:r>
              <a:rPr kumimoji="1" lang="en-US" altLang="zh-CN" sz="2200" dirty="0"/>
              <a:t>"what if a crash occurred at this point?"</a:t>
            </a: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776311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BC47B0-44D9-494E-BAEC-C294CE83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Appending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1B1F5-905D-A946-B904-11842644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800" dirty="0"/>
              <a:t>Inside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I[v1]: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4000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8D76B22-5BFD-1242-AD3B-C28C5028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72" y="4418047"/>
            <a:ext cx="6858000" cy="1177186"/>
          </a:xfrm>
          <a:prstGeom prst="rect">
            <a:avLst/>
          </a:prstGeom>
        </p:spPr>
      </p:pic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6804AAA-A025-3941-958F-6824C569C833}"/>
              </a:ext>
            </a:extLst>
          </p:cNvPr>
          <p:cNvSpPr txBox="1">
            <a:spLocks/>
          </p:cNvSpPr>
          <p:nvPr/>
        </p:nvSpPr>
        <p:spPr>
          <a:xfrm>
            <a:off x="5004048" y="1333501"/>
            <a:ext cx="316835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Inside</a:t>
            </a:r>
            <a:r>
              <a: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kumimoji="1"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I[v2]: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owner : </a:t>
            </a:r>
            <a:r>
              <a:rPr kumimoji="1"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yubin</a:t>
            </a:r>
            <a:endParaRPr kumimoji="1"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permissions : read-only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size : </a:t>
            </a: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5000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4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</a:t>
            </a:r>
            <a:r>
              <a:rPr kumimoji="1"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null</a:t>
            </a:r>
          </a:p>
          <a:p>
            <a:pPr lvl="1"/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pointer : null</a:t>
            </a:r>
          </a:p>
          <a:p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6A9D17B3-0752-8F4E-9330-7045BBC1DA8A}"/>
              </a:ext>
            </a:extLst>
          </p:cNvPr>
          <p:cNvSpPr/>
          <p:nvPr/>
        </p:nvSpPr>
        <p:spPr>
          <a:xfrm>
            <a:off x="4067944" y="2713484"/>
            <a:ext cx="504056" cy="36004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561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E8BA5-1E9E-224B-8026-FFCEB106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C3AD41-3850-DB44-961A-CA9ECBE62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Imagine only a single write succeeds; there are thus three possible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outcomes:</a:t>
            </a:r>
          </a:p>
          <a:p>
            <a:pPr lvl="1"/>
            <a:r>
              <a:rPr kumimoji="1" lang="en-US" altLang="zh-CN" sz="2000" dirty="0"/>
              <a:t>1.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data block (Db)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  <a:p>
            <a:pPr lvl="1"/>
            <a:r>
              <a:rPr kumimoji="1" lang="en-US" altLang="zh-CN" sz="2000" dirty="0"/>
              <a:t>2.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updated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  <a:p>
            <a:pPr lvl="1"/>
            <a:r>
              <a:rPr kumimoji="1" lang="en-US" altLang="zh-CN" sz="2000" dirty="0"/>
              <a:t>3.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updated bitmap (B[v2])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</p:txBody>
      </p:sp>
    </p:spTree>
    <p:extLst>
      <p:ext uri="{BB962C8B-B14F-4D97-AF65-F5344CB8AC3E}">
        <p14:creationId xmlns:p14="http://schemas.microsoft.com/office/powerpoint/2010/main" val="2323367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2 Succeed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Two writes succeed and the last one fails:</a:t>
            </a:r>
          </a:p>
          <a:p>
            <a:pPr lvl="1"/>
            <a:r>
              <a:rPr kumimoji="1" lang="en-US" altLang="zh-CN" sz="2000" dirty="0"/>
              <a:t>1.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and bitmap (B[v2]) are written to disk, but 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</a:t>
            </a:r>
          </a:p>
          <a:p>
            <a:pPr lvl="1"/>
            <a:r>
              <a:rPr kumimoji="1" lang="en-US" altLang="zh-CN" sz="2000" dirty="0"/>
              <a:t>2.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and the data block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 are written, but not 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bitmap (B[v2])</a:t>
            </a:r>
          </a:p>
          <a:p>
            <a:pPr lvl="1"/>
            <a:r>
              <a:rPr kumimoji="1" lang="en-US" altLang="zh-CN" sz="2000" dirty="0"/>
              <a:t>3.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bitmap (B[v2]) and data block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 are written, but not the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73052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A52969-F6A5-1748-A0CB-76A47642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 Expectation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1DA25-D78D-1E4B-AF42-EA01C0F1E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After rebooting and running recovery code </a:t>
            </a:r>
          </a:p>
          <a:p>
            <a:pPr lvl="1"/>
            <a:r>
              <a:rPr kumimoji="1" lang="en-US" altLang="zh-CN" dirty="0"/>
              <a:t>1. </a:t>
            </a:r>
            <a:r>
              <a:rPr kumimoji="1" lang="en-US" altLang="zh-CN" b="1" dirty="0"/>
              <a:t>FS internal invariants maintained </a:t>
            </a:r>
          </a:p>
          <a:p>
            <a:pPr lvl="2"/>
            <a:r>
              <a:rPr kumimoji="1" lang="en-US" altLang="zh-CN" sz="1800" dirty="0"/>
              <a:t>E.g., no block is both in free list and in a file </a:t>
            </a:r>
          </a:p>
          <a:p>
            <a:pPr lvl="1"/>
            <a:r>
              <a:rPr kumimoji="1" lang="en-US" altLang="zh-CN" dirty="0"/>
              <a:t>2. </a:t>
            </a:r>
            <a:r>
              <a:rPr kumimoji="1" lang="en-US" altLang="zh-CN" b="1" dirty="0"/>
              <a:t>All but last few operations preserved on disk </a:t>
            </a:r>
          </a:p>
          <a:p>
            <a:pPr lvl="2"/>
            <a:r>
              <a:rPr kumimoji="1" lang="en-US" altLang="zh-CN" sz="1800" dirty="0"/>
              <a:t>E.g., data I wrote yesterday are preserved </a:t>
            </a:r>
          </a:p>
          <a:p>
            <a:pPr lvl="2"/>
            <a:r>
              <a:rPr kumimoji="1" lang="en-US" altLang="zh-CN" sz="1800" dirty="0"/>
              <a:t>User might have to check last few operations </a:t>
            </a:r>
          </a:p>
          <a:p>
            <a:pPr lvl="1"/>
            <a:r>
              <a:rPr kumimoji="1" lang="en-US" altLang="zh-CN" dirty="0"/>
              <a:t>3. </a:t>
            </a:r>
            <a:r>
              <a:rPr kumimoji="1" lang="en-US" altLang="zh-CN" b="1" dirty="0"/>
              <a:t>No order anomalies </a:t>
            </a:r>
          </a:p>
          <a:p>
            <a:pPr lvl="2"/>
            <a:r>
              <a:rPr kumimoji="1" lang="en-US" altLang="zh-CN" sz="1800" dirty="0"/>
              <a:t>$ echo 99 &gt; result ; echo done &gt; status </a:t>
            </a:r>
          </a:p>
        </p:txBody>
      </p:sp>
    </p:spTree>
    <p:extLst>
      <p:ext uri="{BB962C8B-B14F-4D97-AF65-F5344CB8AC3E}">
        <p14:creationId xmlns:p14="http://schemas.microsoft.com/office/powerpoint/2010/main" val="1339826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9A87A-2433-494F-97DF-84284B21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Recovering FS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Crash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E1C90-4AB7-CF4C-A1FB-776FE506B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1. Synchronous meta-data update + </a:t>
            </a:r>
            <a:r>
              <a:rPr kumimoji="1" lang="en-US" altLang="zh-CN" dirty="0" err="1"/>
              <a:t>fsck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During check, synchronize metadata, such as file size</a:t>
            </a:r>
          </a:p>
          <a:p>
            <a:r>
              <a:rPr kumimoji="1" lang="en-US" altLang="zh-CN" dirty="0"/>
              <a:t>2. Soft update (FreeBSD fs modified on FFS)</a:t>
            </a:r>
          </a:p>
          <a:p>
            <a:pPr lvl="1"/>
            <a:r>
              <a:rPr kumimoji="1" lang="en-US" altLang="zh-CN" dirty="0"/>
              <a:t>not covered in this course</a:t>
            </a:r>
          </a:p>
          <a:p>
            <a:r>
              <a:rPr kumimoji="1" lang="en-US" altLang="zh-CN" dirty="0"/>
              <a:t>3. Logging (</a:t>
            </a:r>
            <a:r>
              <a:rPr kumimoji="1" lang="en-US" altLang="zh-CN" dirty="0" err="1"/>
              <a:t>ext</a:t>
            </a:r>
            <a:r>
              <a:rPr kumimoji="1" lang="en-US" altLang="zh-CN" dirty="0"/>
              <a:t> 3/4), xv6-rev6 and following versions</a:t>
            </a:r>
          </a:p>
          <a:p>
            <a:pPr lvl="1"/>
            <a:r>
              <a:rPr kumimoji="1" lang="en-US" altLang="zh-CN" dirty="0"/>
              <a:t>Before doing actual meta-data update, log the event</a:t>
            </a:r>
          </a:p>
          <a:p>
            <a:pPr lvl="1"/>
            <a:r>
              <a:rPr kumimoji="1" lang="en-US" altLang="zh-CN" dirty="0"/>
              <a:t>After crash, recover from log</a:t>
            </a:r>
          </a:p>
        </p:txBody>
      </p:sp>
    </p:spTree>
    <p:extLst>
      <p:ext uri="{BB962C8B-B14F-4D97-AF65-F5344CB8AC3E}">
        <p14:creationId xmlns:p14="http://schemas.microsoft.com/office/powerpoint/2010/main" val="3276074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CAB5F85-19B5-E24F-B73C-1F2BEEB9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Sync Metadata 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+ </a:t>
            </a:r>
            <a:r>
              <a:rPr kumimoji="1" lang="en-US" altLang="zh-CN" dirty="0" err="1"/>
              <a:t>fsck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0027E0-FFCE-ED44-B776-E3A116145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8597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0809F6-FA37-9840-B4FC-F4CD5970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13B05-C211-F14C-9B8C-B5231E43D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b="1" dirty="0"/>
              <a:t>1.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superblock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making sure the file system 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greater than the number of blocks allocated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error,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an alternate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 of the superblock</a:t>
            </a:r>
          </a:p>
          <a:p>
            <a:r>
              <a:rPr kumimoji="1" lang="en-US" altLang="zh-CN" b="1" dirty="0"/>
              <a:t>2.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free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5478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23C447-AE8C-DA44-BD04-79883F9A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EBFDE-93E0-D24A-A3B7-96C874F4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zh-CN" b="1" dirty="0"/>
              <a:t>3. 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states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b="1" dirty="0"/>
              <a:t>4.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links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mismatches,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lost+found</a:t>
            </a:r>
            <a:endParaRPr kumimoji="1" lang="en-US" altLang="zh-CN" dirty="0"/>
          </a:p>
          <a:p>
            <a:r>
              <a:rPr kumimoji="1" lang="en-US" altLang="zh-CN" b="1" dirty="0"/>
              <a:t>5. 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duplicates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obviously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it;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22415372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DE872-3E63-4E46-816F-22844E72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0BF6B-72AA-F448-8AD7-9A25ADDE8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b="1" dirty="0"/>
              <a:t>6.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bad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out-of-range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do?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r>
              <a:rPr kumimoji="1" lang="en-US" altLang="zh-CN" b="1" dirty="0"/>
              <a:t>7.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directories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Making sure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"." and ".." are the first entries</a:t>
            </a:r>
          </a:p>
          <a:p>
            <a:pPr lvl="1"/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once</a:t>
            </a:r>
          </a:p>
          <a:p>
            <a:pPr lvl="1"/>
            <a:r>
              <a:rPr kumimoji="1" lang="en-US" altLang="zh-CN" dirty="0"/>
              <a:t>No same filename in one </a:t>
            </a:r>
            <a:r>
              <a:rPr kumimoji="1" lang="en-US" altLang="zh-CN" dirty="0" err="1"/>
              <a:t>dir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3561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300CA-7590-2149-86C3-7D1E02F4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27BC71-A8FD-404A-BEA5-69F81332D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" altLang="zh-CN" sz="2000" dirty="0"/>
              <a:t>How long would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take? </a:t>
            </a:r>
          </a:p>
          <a:p>
            <a:pPr lvl="1"/>
            <a:r>
              <a:rPr kumimoji="1" lang="en" altLang="zh-CN" sz="2000" dirty="0"/>
              <a:t>an example server: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takes 10 minutes per 70GB disk w/ 2 million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</a:t>
            </a:r>
          </a:p>
          <a:p>
            <a:pPr lvl="1"/>
            <a:r>
              <a:rPr kumimoji="1" lang="en" altLang="zh-CN" sz="2000" dirty="0"/>
              <a:t>clearly reading many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sequentially, </a:t>
            </a:r>
            <a:br>
              <a:rPr kumimoji="1" lang="en" altLang="zh-CN" sz="2000" dirty="0"/>
            </a:br>
            <a:r>
              <a:rPr kumimoji="1" lang="en" altLang="zh-CN" sz="2000" dirty="0"/>
              <a:t>not seeking </a:t>
            </a:r>
          </a:p>
          <a:p>
            <a:pPr lvl="1"/>
            <a:r>
              <a:rPr kumimoji="1" lang="en" altLang="zh-CN" sz="2000" dirty="0"/>
              <a:t>still a long time, probably linear in disk size</a:t>
            </a:r>
          </a:p>
          <a:p>
            <a:r>
              <a:rPr kumimoji="1" lang="en" altLang="zh-CN" sz="2000" dirty="0"/>
              <a:t>Consider the example before:</a:t>
            </a:r>
          </a:p>
          <a:p>
            <a:pPr lvl="1"/>
            <a:r>
              <a:rPr kumimoji="1" lang="en" altLang="zh-CN" sz="2000" dirty="0"/>
              <a:t>Scan the disk for only three disk block writes</a:t>
            </a:r>
          </a:p>
          <a:p>
            <a:pPr lvl="1"/>
            <a:r>
              <a:rPr kumimoji="1" lang="en" altLang="zh-CN" sz="2000" dirty="0"/>
              <a:t>Just like find a key by searching the entire house</a:t>
            </a:r>
          </a:p>
          <a:p>
            <a:endParaRPr kumimoji="1" lang="zh-CN" altLang="en-US" sz="2000" dirty="0"/>
          </a:p>
        </p:txBody>
      </p:sp>
      <p:pic>
        <p:nvPicPr>
          <p:cNvPr id="4" name="Picture 2" descr="http://i3.cpcache.com/product/132293746/fsck_it_tshirt.jpg?height=350&amp;width=350">
            <a:extLst>
              <a:ext uri="{FF2B5EF4-FFF2-40B4-BE49-F238E27FC236}">
                <a16:creationId xmlns:a16="http://schemas.microsoft.com/office/drawing/2014/main" id="{99C7E13A-0FC9-D84D-AEF4-5491D0DEC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" b="51163"/>
          <a:stretch/>
        </p:blipFill>
        <p:spPr bwMode="auto">
          <a:xfrm>
            <a:off x="6155727" y="2641476"/>
            <a:ext cx="2988273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17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DC28E-B83B-1340-A861-C8F7068C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hat's the right order of synchronous writes?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F48EE7-C6AB-0347-A4BB-597C4829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" altLang="zh-CN" dirty="0"/>
              <a:t>File creation</a:t>
            </a:r>
          </a:p>
          <a:p>
            <a:pPr lvl="1"/>
            <a:r>
              <a:rPr kumimoji="1" lang="en" altLang="zh-CN" dirty="0"/>
              <a:t>1. mark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as allocated </a:t>
            </a:r>
          </a:p>
          <a:p>
            <a:pPr lvl="1"/>
            <a:r>
              <a:rPr kumimoji="1" lang="en" altLang="zh-CN" dirty="0"/>
              <a:t>2. create directory entry </a:t>
            </a:r>
          </a:p>
          <a:p>
            <a:endParaRPr kumimoji="1" lang="en" altLang="zh-CN" dirty="0"/>
          </a:p>
          <a:p>
            <a:r>
              <a:rPr kumimoji="1" lang="en" altLang="zh-CN" dirty="0"/>
              <a:t>File deletion </a:t>
            </a:r>
          </a:p>
          <a:p>
            <a:pPr lvl="1"/>
            <a:r>
              <a:rPr kumimoji="1" lang="en" altLang="zh-CN" dirty="0"/>
              <a:t>1. erase directory entry </a:t>
            </a:r>
          </a:p>
          <a:p>
            <a:pPr lvl="1"/>
            <a:r>
              <a:rPr kumimoji="1" lang="en" altLang="zh-CN" dirty="0"/>
              <a:t>2. erase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addrs</a:t>
            </a:r>
            <a:r>
              <a:rPr kumimoji="1" lang="en" altLang="zh-CN" dirty="0"/>
              <a:t>[], mark as free </a:t>
            </a:r>
          </a:p>
          <a:p>
            <a:pPr lvl="1"/>
            <a:r>
              <a:rPr kumimoji="1" lang="en" altLang="zh-CN" dirty="0"/>
              <a:t>3. mark blocks free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9994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753D05-EC7C-7E40-A99D-4FDCF8C5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Issues with Synchronous Write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D1C9CE-4BC8-5E48-AD55-8D3378833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Main issue</a:t>
            </a:r>
          </a:p>
          <a:p>
            <a:pPr lvl="1"/>
            <a:r>
              <a:rPr kumimoji="1" lang="en-US" altLang="zh-CN" dirty="0"/>
              <a:t>Very</a:t>
            </a:r>
            <a:r>
              <a:rPr kumimoji="1" lang="en" altLang="zh-CN" dirty="0"/>
              <a:t> slow during normal operation </a:t>
            </a:r>
          </a:p>
          <a:p>
            <a:pPr lvl="1"/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" altLang="zh-CN" dirty="0"/>
              <a:t>slow during recovery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7776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42A54-6DB0-5546-8BA1-6D47B46E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Ordinary perf. of sync meta-data update?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07DA-0CB7-9E41-8A2F-AEAF926F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Creating a file and writing a few bytes </a:t>
            </a:r>
          </a:p>
          <a:p>
            <a:pPr lvl="1"/>
            <a:r>
              <a:rPr kumimoji="1" lang="en" altLang="zh-CN" dirty="0"/>
              <a:t>Takes 8 writes, probably 80 </a:t>
            </a:r>
            <a:r>
              <a:rPr kumimoji="1" lang="en" altLang="zh-CN" dirty="0" err="1"/>
              <a:t>ms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(</a:t>
            </a:r>
            <a:r>
              <a:rPr kumimoji="1" lang="en" altLang="zh-CN" dirty="0" err="1"/>
              <a:t>ialloc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init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</a:t>
            </a:r>
            <a:r>
              <a:rPr kumimoji="1" lang="en" altLang="zh-CN" dirty="0" err="1"/>
              <a:t>dirent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alloc</a:t>
            </a:r>
            <a:r>
              <a:rPr kumimoji="1" lang="en" altLang="zh-CN" dirty="0"/>
              <a:t> data block, add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data, set length in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xxx) </a:t>
            </a:r>
          </a:p>
          <a:p>
            <a:r>
              <a:rPr kumimoji="1" lang="en-US" altLang="zh-CN" dirty="0"/>
              <a:t>C</a:t>
            </a:r>
            <a:r>
              <a:rPr kumimoji="1" lang="en" altLang="zh-CN" dirty="0"/>
              <a:t>an create only about a dozen small files per second! </a:t>
            </a:r>
          </a:p>
          <a:p>
            <a:pPr lvl="1"/>
            <a:r>
              <a:rPr kumimoji="1" lang="en" altLang="zh-CN" dirty="0"/>
              <a:t>Think about 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un-tar</a:t>
            </a:r>
            <a:r>
              <a:rPr kumimoji="1" lang="en" altLang="zh-CN" dirty="0"/>
              <a:t> or </a:t>
            </a:r>
            <a:r>
              <a:rPr kumimoji="1" lang="en" altLang="zh-CN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1162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55240-22E1-0E47-A92E-097B6E29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get better 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A708CB-C030-1542-AB75-4D0429AB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85000" lnSpcReduction="20000"/>
          </a:bodyPr>
          <a:lstStyle/>
          <a:p>
            <a:r>
              <a:rPr kumimoji="1" lang="en" altLang="zh-CN" dirty="0"/>
              <a:t>Reality</a:t>
            </a:r>
            <a:r>
              <a:rPr kumimoji="1" lang="en-US" altLang="zh-CN" dirty="0"/>
              <a:t>:</a:t>
            </a:r>
            <a:endParaRPr kumimoji="1" lang="en" altLang="zh-CN" dirty="0"/>
          </a:p>
          <a:p>
            <a:pPr lvl="1"/>
            <a:r>
              <a:rPr kumimoji="1" lang="en" altLang="zh-CN" dirty="0"/>
              <a:t>RAM is cheap </a:t>
            </a:r>
          </a:p>
          <a:p>
            <a:pPr lvl="1"/>
            <a:r>
              <a:rPr kumimoji="1" lang="en" altLang="zh-CN" dirty="0"/>
              <a:t>Disk</a:t>
            </a:r>
            <a:r>
              <a:rPr kumimoji="1" lang="zh-CN" altLang="en-US" dirty="0"/>
              <a:t> </a:t>
            </a:r>
            <a:r>
              <a:rPr kumimoji="1" lang="en" altLang="zh-CN" dirty="0"/>
              <a:t>sequential throughput is high, 50 MB/sec</a:t>
            </a:r>
          </a:p>
          <a:p>
            <a:r>
              <a:rPr kumimoji="1" lang="en" altLang="zh-CN" b="1" dirty="0">
                <a:solidFill>
                  <a:srgbClr val="0096FF"/>
                </a:solidFill>
              </a:rPr>
              <a:t>Why not use a big write-back disk cache? </a:t>
            </a:r>
          </a:p>
          <a:p>
            <a:pPr lvl="1"/>
            <a:r>
              <a:rPr kumimoji="1" lang="en-US" altLang="zh-CN" dirty="0"/>
              <a:t>N</a:t>
            </a:r>
            <a:r>
              <a:rPr kumimoji="1" lang="en" altLang="zh-CN" dirty="0"/>
              <a:t>o sync meta-data update operations 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" altLang="zh-CN" dirty="0"/>
              <a:t>modify in-memory disk cache (no disk write) 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/>
              <a:t>o </a:t>
            </a:r>
            <a:r>
              <a:rPr kumimoji="1" lang="en" altLang="zh-CN" dirty="0" err="1"/>
              <a:t>creat</a:t>
            </a:r>
            <a:r>
              <a:rPr kumimoji="1" lang="en" altLang="zh-CN" dirty="0"/>
              <a:t>(), unlink(), write() &amp;c return almost immediately</a:t>
            </a:r>
          </a:p>
          <a:p>
            <a:pPr lvl="2"/>
            <a:r>
              <a:rPr kumimoji="1" lang="en-US" altLang="zh-CN" dirty="0"/>
              <a:t>I</a:t>
            </a:r>
            <a:r>
              <a:rPr kumimoji="1" lang="en" altLang="zh-CN" dirty="0"/>
              <a:t>f cache is full, write LRU dirty block </a:t>
            </a:r>
          </a:p>
          <a:p>
            <a:pPr lvl="2"/>
            <a:r>
              <a:rPr kumimoji="1" lang="en-US" altLang="zh-CN" dirty="0"/>
              <a:t>W</a:t>
            </a:r>
            <a:r>
              <a:rPr kumimoji="1" lang="en" altLang="zh-CN" dirty="0"/>
              <a:t>rite all dirty blocks every 30 seconds, to limit loss if crash </a:t>
            </a:r>
          </a:p>
          <a:p>
            <a:pPr lvl="1"/>
            <a:r>
              <a:rPr kumimoji="1" lang="en-US" altLang="zh-CN" dirty="0"/>
              <a:t>T</a:t>
            </a:r>
            <a:r>
              <a:rPr kumimoji="1" lang="en" altLang="zh-CN" dirty="0"/>
              <a:t>his is how old Linux EXT2 file system worked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7534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746BF-459C-1C41-AEFB-5062A92B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Write-back 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0C7603-23C5-7B40-860E-782E53BE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Would write-back cache improve performance? </a:t>
            </a:r>
          </a:p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improved?</a:t>
            </a:r>
            <a:endParaRPr kumimoji="1" lang="en" altLang="zh-CN" dirty="0"/>
          </a:p>
          <a:p>
            <a:pPr lvl="1"/>
            <a:r>
              <a:rPr kumimoji="1" lang="en" altLang="zh-CN" dirty="0"/>
              <a:t>After all, you have to write the disk in the end anyway 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44423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CBE73-B869-5B42-A3C5-93204D6F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" altLang="zh-CN" dirty="0"/>
              <a:t>What can go wrong with write-back cache?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51B0B-2DA6-A64A-ABE8-9CD9BD6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92500" lnSpcReduction="10000"/>
          </a:bodyPr>
          <a:lstStyle/>
          <a:p>
            <a:r>
              <a:rPr kumimoji="1" lang="en" altLang="zh-CN" sz="1800" dirty="0"/>
              <a:t>unlink() followed by create() an existing file x with some content, all safely on disk </a:t>
            </a:r>
          </a:p>
          <a:p>
            <a:r>
              <a:rPr kumimoji="1" lang="en-US" altLang="zh-CN" sz="1800" dirty="0"/>
              <a:t>O</a:t>
            </a:r>
            <a:r>
              <a:rPr kumimoji="1" lang="en" altLang="zh-CN" sz="1800" dirty="0"/>
              <a:t>ne user runs unlink(x) </a:t>
            </a:r>
          </a:p>
          <a:p>
            <a:pPr lvl="1"/>
            <a:r>
              <a:rPr kumimoji="1" lang="en" altLang="zh-CN" sz="1600" dirty="0"/>
              <a:t>1. delete x's </a:t>
            </a:r>
            <a:r>
              <a:rPr kumimoji="1" lang="en" altLang="zh-CN" sz="1600" dirty="0" err="1"/>
              <a:t>dir</a:t>
            </a:r>
            <a:r>
              <a:rPr kumimoji="1" lang="en" altLang="zh-CN" sz="1600" dirty="0"/>
              <a:t> entry </a:t>
            </a:r>
            <a:r>
              <a:rPr kumimoji="1" lang="en" altLang="zh-CN" sz="1600" dirty="0">
                <a:solidFill>
                  <a:srgbClr val="0096FF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2. put blocks in free bitmap </a:t>
            </a:r>
          </a:p>
          <a:p>
            <a:pPr lvl="1"/>
            <a:r>
              <a:rPr kumimoji="1" lang="en" altLang="zh-CN" sz="1600" dirty="0"/>
              <a:t>3. mark x's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free;  another user then runs create(y) </a:t>
            </a:r>
          </a:p>
          <a:p>
            <a:pPr lvl="1"/>
            <a:r>
              <a:rPr kumimoji="1" lang="en" altLang="zh-CN" sz="1600" dirty="0"/>
              <a:t>4. allocate a free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5. initialize the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to be in-use and zero-length </a:t>
            </a:r>
          </a:p>
          <a:p>
            <a:pPr lvl="1"/>
            <a:r>
              <a:rPr kumimoji="1" lang="en" altLang="zh-CN" sz="1600" dirty="0"/>
              <a:t>6. create y's directory entry </a:t>
            </a:r>
            <a:r>
              <a:rPr kumimoji="1" lang="en" altLang="zh-CN" sz="1600" dirty="0">
                <a:solidFill>
                  <a:srgbClr val="0096FF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again, all writes initially just to disk buffer cache </a:t>
            </a:r>
          </a:p>
          <a:p>
            <a:pPr lvl="1"/>
            <a:r>
              <a:rPr kumimoji="1" lang="en" altLang="zh-CN" sz="1600" dirty="0">
                <a:solidFill>
                  <a:srgbClr val="0096FF"/>
                </a:solidFill>
              </a:rPr>
              <a:t>suppose only ** writes forced to disk, then crash </a:t>
            </a:r>
          </a:p>
          <a:p>
            <a:r>
              <a:rPr kumimoji="1" lang="en-US" altLang="zh-CN" sz="1800" dirty="0"/>
              <a:t>W</a:t>
            </a:r>
            <a:r>
              <a:rPr kumimoji="1" lang="en" altLang="zh-CN" sz="1800" dirty="0"/>
              <a:t>hat is the problem? </a:t>
            </a:r>
            <a:r>
              <a:rPr kumimoji="1" lang="en-US" altLang="zh-CN" sz="1800" dirty="0"/>
              <a:t>C</a:t>
            </a:r>
            <a:r>
              <a:rPr kumimoji="1" lang="en" altLang="zh-CN" sz="1800" dirty="0"/>
              <a:t>an </a:t>
            </a:r>
            <a:r>
              <a:rPr kumimoji="1" lang="en" altLang="zh-CN" sz="1800" dirty="0" err="1"/>
              <a:t>fsck</a:t>
            </a:r>
            <a:r>
              <a:rPr kumimoji="1" lang="en" altLang="zh-CN" sz="1800" dirty="0"/>
              <a:t> detect and fix this?</a:t>
            </a:r>
          </a:p>
        </p:txBody>
      </p:sp>
    </p:spTree>
    <p:extLst>
      <p:ext uri="{BB962C8B-B14F-4D97-AF65-F5344CB8AC3E}">
        <p14:creationId xmlns:p14="http://schemas.microsoft.com/office/powerpoint/2010/main" val="30270249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9FE6EF-04B8-1D49-91CB-F2C51DC1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Barrier: Flush the Disk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BE168-C7E4-D44F-92DD-491E88A5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000" dirty="0"/>
              <a:t>Disk's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pPr lvl="1"/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will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inform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complete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when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simply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has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placed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disk's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memory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cache</a:t>
            </a:r>
          </a:p>
          <a:p>
            <a:pPr lvl="1"/>
            <a:r>
              <a:rPr kumimoji="1" lang="en-US" altLang="zh-CN" sz="1667" dirty="0"/>
              <a:t>But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yet!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durability!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order!</a:t>
            </a:r>
          </a:p>
          <a:p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r>
              <a:rPr kumimoji="1" lang="en-US" altLang="zh-CN" sz="2000" dirty="0"/>
              <a:t>Another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flush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</a:p>
          <a:p>
            <a:pPr lvl="1"/>
            <a:r>
              <a:rPr kumimoji="1" lang="en-US" altLang="zh-CN" sz="1667" dirty="0"/>
              <a:t>Force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media</a:t>
            </a:r>
          </a:p>
          <a:p>
            <a:pPr lvl="1"/>
            <a:r>
              <a:rPr kumimoji="1" lang="en-US" altLang="zh-CN" sz="1667" dirty="0"/>
              <a:t>Aka.,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barrier</a:t>
            </a:r>
          </a:p>
          <a:p>
            <a:r>
              <a:rPr kumimoji="1" lang="en-US" altLang="zh-CN" sz="2000" dirty="0"/>
              <a:t>However,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claim…</a:t>
            </a:r>
          </a:p>
          <a:p>
            <a:pPr lvl="1"/>
            <a:r>
              <a:rPr kumimoji="1" lang="en-US" altLang="zh-CN" sz="1667" dirty="0"/>
              <a:t>Some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just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ignore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flush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operation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faster</a:t>
            </a:r>
          </a:p>
          <a:p>
            <a:pPr lvl="1"/>
            <a:r>
              <a:rPr kumimoji="1" lang="en-US" altLang="zh-CN" sz="1667" dirty="0"/>
              <a:t>"the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almost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always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beats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slow,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even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if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wrong"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---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Kahan</a:t>
            </a:r>
            <a:endParaRPr kumimoji="1" lang="zh-CN" altLang="en-US" sz="1667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3371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F5D23F8-9F88-744A-8647-B3D53217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Journaling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135B2-672C-E547-A54C-7BAD79E7C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5637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680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4A171-ACB6-944D-A5FA-FFB912072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Journaling</a:t>
            </a:r>
            <a:r>
              <a:rPr lang="zh-CN" altLang="en-US" dirty="0"/>
              <a:t> </a:t>
            </a:r>
            <a:r>
              <a:rPr lang="en-US" altLang="zh-CN" dirty="0"/>
              <a:t>Mode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6C293B-9BF1-0443-B097-0A271E49E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b="1" dirty="0"/>
              <a:t>Writeback</a:t>
            </a:r>
            <a:r>
              <a:rPr lang="zh-CN" altLang="en-US" b="1" dirty="0"/>
              <a:t> </a:t>
            </a:r>
            <a:r>
              <a:rPr lang="en-US" altLang="zh-CN" b="1" dirty="0"/>
              <a:t>mode</a:t>
            </a:r>
          </a:p>
          <a:p>
            <a:pPr lvl="1"/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" altLang="zh-CN" dirty="0"/>
              <a:t>the metadata is journaled</a:t>
            </a:r>
          </a:p>
          <a:p>
            <a:pPr lvl="1"/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" altLang="zh-CN" dirty="0"/>
              <a:t>data is written to the file on the disk</a:t>
            </a:r>
            <a:endParaRPr lang="zh-CN" altLang="en-US" dirty="0"/>
          </a:p>
          <a:p>
            <a:r>
              <a:rPr lang="en-US" altLang="zh-CN" b="1" dirty="0"/>
              <a:t>Ordered</a:t>
            </a:r>
            <a:r>
              <a:rPr lang="zh-CN" altLang="en-US" b="1" dirty="0"/>
              <a:t> </a:t>
            </a:r>
            <a:r>
              <a:rPr lang="en-US" altLang="zh-CN" b="1" dirty="0"/>
              <a:t>mode</a:t>
            </a:r>
          </a:p>
          <a:p>
            <a:pPr lvl="1"/>
            <a:r>
              <a:rPr lang="en" altLang="zh-CN" dirty="0"/>
              <a:t>The data is written first before the metadata is journaled</a:t>
            </a:r>
          </a:p>
          <a:p>
            <a:r>
              <a:rPr lang="en-US" altLang="zh-CN" b="1" dirty="0"/>
              <a:t>Data</a:t>
            </a:r>
            <a:r>
              <a:rPr lang="zh-CN" altLang="en-US" b="1" dirty="0"/>
              <a:t> </a:t>
            </a:r>
            <a:r>
              <a:rPr lang="en-US" altLang="zh-CN" b="1" dirty="0"/>
              <a:t>mode:</a:t>
            </a:r>
            <a:r>
              <a:rPr lang="zh-CN" altLang="en-US" b="1" dirty="0"/>
              <a:t> </a:t>
            </a:r>
            <a:r>
              <a:rPr lang="en-US" altLang="zh-CN" b="1" dirty="0"/>
              <a:t>full</a:t>
            </a:r>
            <a:r>
              <a:rPr lang="zh-CN" altLang="en-US" b="1" dirty="0"/>
              <a:t> </a:t>
            </a:r>
            <a:r>
              <a:rPr lang="en-US" altLang="zh-CN" b="1" dirty="0"/>
              <a:t>journaling</a:t>
            </a:r>
          </a:p>
          <a:p>
            <a:pPr lvl="1"/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the metadata and file contents are journaled</a:t>
            </a:r>
          </a:p>
        </p:txBody>
      </p:sp>
    </p:spTree>
    <p:extLst>
      <p:ext uri="{BB962C8B-B14F-4D97-AF65-F5344CB8AC3E}">
        <p14:creationId xmlns:p14="http://schemas.microsoft.com/office/powerpoint/2010/main" val="3644121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626424" cy="57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52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0"/>
            <a:ext cx="7626423" cy="57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9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20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6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86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660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431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600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074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79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272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310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13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788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513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016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31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879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23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601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58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968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1FF1143-7350-F245-80E8-92964706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dirty="0"/>
              <a:t>Journaling without ordering</a:t>
            </a:r>
            <a:endParaRPr kumimoji="1" lang="zh-CN" altLang="en-US" sz="3200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B1C720-5EA7-DE4C-90F5-39D61DA1B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26709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737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593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786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121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871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63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1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809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195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984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01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411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0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mreeuji">
      <a:majorFont>
        <a:latin typeface="等线"/>
        <a:ea typeface="等线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10234</TotalTime>
  <Words>2121</Words>
  <Application>Microsoft Macintosh PowerPoint</Application>
  <PresentationFormat>全屏显示(16:10)</PresentationFormat>
  <Paragraphs>316</Paragraphs>
  <Slides>78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78</vt:i4>
      </vt:variant>
    </vt:vector>
  </HeadingPairs>
  <TitlesOfParts>
    <vt:vector size="83" baseType="lpstr">
      <vt:lpstr>等线</vt:lpstr>
      <vt:lpstr>Arial</vt:lpstr>
      <vt:lpstr>Calibri</vt:lpstr>
      <vt:lpstr>Consolas</vt:lpstr>
      <vt:lpstr>Office 主题​​</vt:lpstr>
      <vt:lpstr>Crash Consistency</vt:lpstr>
      <vt:lpstr>Review</vt:lpstr>
      <vt:lpstr>A Hardware Layer: the Bus</vt:lpstr>
      <vt:lpstr>Bus Features</vt:lpstr>
      <vt:lpstr>Bus Transaction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Sync VS. Async</vt:lpstr>
      <vt:lpstr>DMA on Bus</vt:lpstr>
      <vt:lpstr>DMA Example</vt:lpstr>
      <vt:lpstr>DMA Example</vt:lpstr>
      <vt:lpstr>DMA Example</vt:lpstr>
      <vt:lpstr>Summary</vt:lpstr>
      <vt:lpstr>Summary</vt:lpstr>
      <vt:lpstr>Summary</vt:lpstr>
      <vt:lpstr>Questions</vt:lpstr>
      <vt:lpstr>Questions</vt:lpstr>
      <vt:lpstr>Crash Consistency</vt:lpstr>
      <vt:lpstr>File System: Durability != Consistency</vt:lpstr>
      <vt:lpstr>Recall the Example of Appending a File</vt:lpstr>
      <vt:lpstr>Crash Scenarios: 1 Succeeds</vt:lpstr>
      <vt:lpstr>Crash Scenarios: 2 Succeed</vt:lpstr>
      <vt:lpstr>Our Expectation</vt:lpstr>
      <vt:lpstr>Recovering FS Metadata from Crash</vt:lpstr>
      <vt:lpstr>Sync Metadata Update + fsck</vt:lpstr>
      <vt:lpstr>What does fsck do?</vt:lpstr>
      <vt:lpstr>What does fsck do?</vt:lpstr>
      <vt:lpstr>What does fsck do?</vt:lpstr>
      <vt:lpstr>Problem of fsck: Too Slow</vt:lpstr>
      <vt:lpstr>What's the right order of synchronous writes?</vt:lpstr>
      <vt:lpstr>Issues with Synchronous Write</vt:lpstr>
      <vt:lpstr>Ordinary perf. of sync meta-data update? </vt:lpstr>
      <vt:lpstr>How to get better performance?</vt:lpstr>
      <vt:lpstr>Write-back Cache</vt:lpstr>
      <vt:lpstr>What can go wrong with write-back cache?</vt:lpstr>
      <vt:lpstr>Barrier: Flush the Disk</vt:lpstr>
      <vt:lpstr>Logging / Journaling</vt:lpstr>
      <vt:lpstr>PowerPoint 演示文稿</vt:lpstr>
      <vt:lpstr>Journaling Mode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Journaling without ordering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266</cp:revision>
  <cp:lastPrinted>2016-06-13T07:55:34Z</cp:lastPrinted>
  <dcterms:created xsi:type="dcterms:W3CDTF">2017-05-12T06:55:38Z</dcterms:created>
  <dcterms:modified xsi:type="dcterms:W3CDTF">2020-09-22T01:37:47Z</dcterms:modified>
</cp:coreProperties>
</file>