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6" r:id="rId2"/>
    <p:sldId id="455" r:id="rId3"/>
    <p:sldId id="269" r:id="rId4"/>
    <p:sldId id="271" r:id="rId5"/>
    <p:sldId id="335" r:id="rId6"/>
    <p:sldId id="273" r:id="rId7"/>
    <p:sldId id="274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336" r:id="rId25"/>
    <p:sldId id="292" r:id="rId26"/>
    <p:sldId id="293" r:id="rId27"/>
    <p:sldId id="294" r:id="rId28"/>
    <p:sldId id="302" r:id="rId29"/>
    <p:sldId id="305" r:id="rId30"/>
    <p:sldId id="306" r:id="rId31"/>
    <p:sldId id="307" r:id="rId32"/>
    <p:sldId id="308" r:id="rId33"/>
    <p:sldId id="309" r:id="rId34"/>
    <p:sldId id="310" r:id="rId35"/>
    <p:sldId id="313" r:id="rId36"/>
    <p:sldId id="311" r:id="rId37"/>
    <p:sldId id="312" r:id="rId38"/>
    <p:sldId id="314" r:id="rId39"/>
    <p:sldId id="315" r:id="rId40"/>
    <p:sldId id="316" r:id="rId41"/>
    <p:sldId id="317" r:id="rId42"/>
    <p:sldId id="318" r:id="rId43"/>
    <p:sldId id="319" r:id="rId44"/>
    <p:sldId id="320" r:id="rId45"/>
    <p:sldId id="321" r:id="rId46"/>
    <p:sldId id="322" r:id="rId47"/>
    <p:sldId id="323" r:id="rId48"/>
    <p:sldId id="324" r:id="rId49"/>
    <p:sldId id="325" r:id="rId50"/>
    <p:sldId id="326" r:id="rId51"/>
    <p:sldId id="327" r:id="rId52"/>
    <p:sldId id="328" r:id="rId53"/>
    <p:sldId id="329" r:id="rId54"/>
    <p:sldId id="330" r:id="rId55"/>
    <p:sldId id="331" r:id="rId56"/>
    <p:sldId id="332" r:id="rId57"/>
    <p:sldId id="333" r:id="rId58"/>
    <p:sldId id="334" r:id="rId59"/>
    <p:sldId id="337" r:id="rId6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17" autoAdjust="0"/>
    <p:restoredTop sz="79396" autoAdjust="0"/>
  </p:normalViewPr>
  <p:slideViewPr>
    <p:cSldViewPr>
      <p:cViewPr varScale="1">
        <p:scale>
          <a:sx n="119" d="100"/>
          <a:sy n="119" d="100"/>
        </p:scale>
        <p:origin x="904" y="19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2020/9/24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Question: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100%</a:t>
            </a:r>
            <a:r>
              <a:rPr kumimoji="1" lang="zh-CN" altLang="en-US" dirty="0"/>
              <a:t> </a:t>
            </a:r>
            <a:r>
              <a:rPr kumimoji="1" lang="en-US" altLang="zh-CN" dirty="0"/>
              <a:t>ensure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atomicity?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200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Demo: stresses inconsistent behavior due to concurrency (i.e., audit)</a:t>
            </a:r>
            <a:endParaRPr lang="en-US" dirty="0"/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408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Idea: write to a shadow copy of the file first, then rename file in one step.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[ slide: file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xfer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shadow ]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Here, we assume rename() will replace existing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bankfile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"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newfile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system crashes before rename, bank contains old balances.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system crashes after rename, bank contains new balances.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Of course, we need to ensure that only one operation runs at a time,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but we will talk about concurrency later.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 call the rename a "commit point".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Commit point: crash before gives old value, crash after gives new value.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Commit point must be itself an all-or-nothing action.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Need rename (our commit point) to have all-or-nothing atomicity..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798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 crash, then </a:t>
            </a:r>
            <a:r>
              <a:rPr kumimoji="1" lang="en-US" altLang="zh-CN" dirty="0" err="1"/>
              <a:t>refcount</a:t>
            </a:r>
            <a:r>
              <a:rPr kumimoji="1" lang="en-US" altLang="zh-CN" dirty="0"/>
              <a:t> is wrong.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289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 crash, then </a:t>
            </a:r>
            <a:r>
              <a:rPr kumimoji="1" lang="en-US" altLang="zh-CN" dirty="0" err="1"/>
              <a:t>refcount</a:t>
            </a:r>
            <a:r>
              <a:rPr kumimoji="1" lang="en-US" altLang="zh-CN" dirty="0"/>
              <a:t> is wrong.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7504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857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We never have too few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refcounts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but still might have too many.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9910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Q: What's the commit point?  Modifying y's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dirent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79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Fixing up after a crash: salvage.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crash, our commit point ensures we have all-or-nothing atomicity.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But we still have a bit of a mess left over because of the crash.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crashed before commit: extra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refcount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inode 13.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If we crashed after commit: extra 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refcount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inode 12.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In both cases: directory entry for "</a:t>
            </a: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newfile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" can be removed.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[ slide: salvage function 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525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</a:t>
            </a:r>
            <a:r>
              <a:rPr lang="en-US" baseline="0" dirty="0"/>
              <a:t> everything can be a transaction.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306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Logging: only record the delta.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306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0715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Which is a commit point? </a:t>
            </a:r>
          </a:p>
          <a:p>
            <a:endParaRPr lang="en-US" dirty="0"/>
          </a:p>
          <a:p>
            <a:r>
              <a:rPr lang="en-US" dirty="0"/>
              <a:t>Assumption: writing a single disk block is atomic. A partially written record is ignored.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06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Which is a commit point? </a:t>
            </a:r>
          </a:p>
          <a:p>
            <a:endParaRPr lang="en-US" dirty="0"/>
          </a:p>
          <a:p>
            <a:r>
              <a:rPr lang="en-US" dirty="0"/>
              <a:t>Assumption: writing a single disk block is atomic. A partially written record is ignored.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32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    [ board: log, cell storage; updates going to both, read from cell storage 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75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Recovery? Crash between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logging and installing.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 is not all-or-nothing!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install value before commit? what if crash? Need to roll back to old value (which is saved in the log)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Log still contains the same things.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As we're running, maintain cell storage for A and B.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Except one problem: after crash, A's value in cell storage is wrong.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Last action aborted (due to crash), but its changes to A are visible.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We're going to have to repair this in our recovery function.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Good thing we have the log to provide authoritative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17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3091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Recovery? Crash between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logging and installing.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 is not all-or-nothing!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install value before commit? what if crash? Need to roll back to old value (which is saved in the log)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Log still contains the same things.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As we're running, maintain cell storage for A and B.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Except one problem: after crash, A's value in cell storage is wrong.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Last action aborted (due to crash), but its changes to A are visible.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We're going to have to repair this in our recovery function.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Good thing we have the log to provide authoritative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9878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Recovery? Crash between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logging and installing.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 is not all-or-nothing!</a:t>
            </a:r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install value before commit? what if crash? Need to roll back to old value (which is saved in the log)</a:t>
            </a:r>
          </a:p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Log still contains the same things.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As we're running, maintain cell storage for A and B.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Except one problem: after crash, A's value in cell storage is wrong.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Last action aborted (due to crash), but its changes to A are visible.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We're going to have to repair this in our recovery function.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 Good thing we have the log to provide authoritative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15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195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063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752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65D5C0-63AC-FB45-A601-92C1112B2A7B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279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571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  <a:lvl2pPr>
              <a:lnSpc>
                <a:spcPct val="120000"/>
              </a:lnSpc>
              <a:defRPr sz="24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0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4pPr>
            <a:lvl5pPr>
              <a:lnSpc>
                <a:spcPct val="120000"/>
              </a:lnSpc>
              <a:defRPr sz="1800" b="0" i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2020/9/24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DengXian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  <a:ea typeface="+mn-ea"/>
                <a:sym typeface="+mn-lt"/>
              </a:rPr>
              <a:t>Atomicity</a:t>
            </a:r>
            <a:endParaRPr kumimoji="1" lang="zh-CN" altLang="en-US" sz="4400" dirty="0">
              <a:solidFill>
                <a:schemeClr val="bg1"/>
              </a:solidFill>
              <a:ea typeface="+mn-ea"/>
              <a:sym typeface="+mn-lt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lvl="0" algn="l"/>
            <a:r>
              <a:rPr lang="en-US" altLang="zh-CN" sz="1600" dirty="0">
                <a:solidFill>
                  <a:prstClr val="white"/>
                </a:solidFill>
              </a:rPr>
              <a:t>C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omputer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S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ystem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E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ngineering</a:t>
            </a:r>
            <a:r>
              <a:rPr lang="en-US" altLang="zh-CN" sz="1600" dirty="0">
                <a:solidFill>
                  <a:prstClr val="white"/>
                </a:solidFill>
              </a:rPr>
              <a:t>,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Fall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prstClr val="white"/>
                </a:solidFill>
              </a:rPr>
              <a:t>2020</a:t>
            </a:r>
            <a:r>
              <a:rPr lang="zh-CN" altLang="en-US" sz="1600" dirty="0">
                <a:solidFill>
                  <a:prstClr val="white"/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(IPADS,</a:t>
            </a:r>
            <a:r>
              <a:rPr lang="zh-CN" altLang="en-US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 </a:t>
            </a:r>
            <a:r>
              <a:rPr lang="en-US" altLang="zh-CN" sz="1600" dirty="0">
                <a:solidFill>
                  <a:srgbClr val="1F497D">
                    <a:lumMod val="20000"/>
                    <a:lumOff val="80000"/>
                  </a:srgbClr>
                </a:solidFill>
              </a:rPr>
              <a:t>SJTU)</a:t>
            </a:r>
            <a:endParaRPr lang="zh-CN" altLang="en-US" sz="1600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All-or-nothing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99A87A-2433-494F-97DF-84284B219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2800" dirty="0"/>
              <a:t>Review: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Recovering FS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Metadata</a:t>
            </a:r>
            <a:r>
              <a:rPr kumimoji="1" lang="zh-CN" altLang="en-US" sz="2800" dirty="0"/>
              <a:t> </a:t>
            </a:r>
            <a:r>
              <a:rPr kumimoji="1" lang="en-US" altLang="zh-CN" sz="2800" dirty="0"/>
              <a:t>from Crash</a:t>
            </a:r>
            <a:endParaRPr kumimoji="1" lang="zh-CN" altLang="en-US" sz="28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FE1C90-4AB7-CF4C-A1FB-776FE506B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1. Synchronous meta-data update + </a:t>
            </a:r>
            <a:r>
              <a:rPr kumimoji="1" lang="en-US" altLang="zh-CN" dirty="0" err="1"/>
              <a:t>fsck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During check, synchronize metadata, such as file size</a:t>
            </a:r>
          </a:p>
          <a:p>
            <a:r>
              <a:rPr kumimoji="1" lang="en-US" altLang="zh-CN" dirty="0"/>
              <a:t>2. Soft update (FreeBSD fs modified on FFS)</a:t>
            </a:r>
          </a:p>
          <a:p>
            <a:pPr lvl="1"/>
            <a:r>
              <a:rPr kumimoji="1" lang="en-US" altLang="zh-CN" dirty="0"/>
              <a:t>not covered in this course</a:t>
            </a:r>
          </a:p>
          <a:p>
            <a:r>
              <a:rPr kumimoji="1" lang="en-US" altLang="zh-CN" dirty="0"/>
              <a:t>3. Logging (</a:t>
            </a:r>
            <a:r>
              <a:rPr kumimoji="1" lang="en-US" altLang="zh-CN" dirty="0" err="1"/>
              <a:t>ext</a:t>
            </a:r>
            <a:r>
              <a:rPr kumimoji="1" lang="en-US" altLang="zh-CN" dirty="0"/>
              <a:t> 3/4), xv6-rev6 and following versions</a:t>
            </a:r>
          </a:p>
          <a:p>
            <a:pPr lvl="1"/>
            <a:r>
              <a:rPr kumimoji="1" lang="en-US" altLang="zh-CN" dirty="0"/>
              <a:t>Before doing actual meta-data update, log the event</a:t>
            </a:r>
          </a:p>
          <a:p>
            <a:pPr lvl="1"/>
            <a:r>
              <a:rPr kumimoji="1" lang="en-US" altLang="zh-CN" dirty="0"/>
              <a:t>After crash, recover from log</a:t>
            </a:r>
          </a:p>
        </p:txBody>
      </p:sp>
    </p:spTree>
    <p:extLst>
      <p:ext uri="{BB962C8B-B14F-4D97-AF65-F5344CB8AC3E}">
        <p14:creationId xmlns:p14="http://schemas.microsoft.com/office/powerpoint/2010/main" val="3531680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All-or-Nothing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id="{A059238A-D927-124C-8F04-2ACE6CB301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3</a:t>
            </a:fld>
            <a:endParaRPr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0820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+mn-ea"/>
                <a:sym typeface="+mn-lt"/>
              </a:rPr>
              <a:t>Atomicity: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All-or-Nothing 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381000" y="1417340"/>
            <a:ext cx="8534400" cy="3726160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+mn-ea"/>
                <a:sym typeface="+mn-lt"/>
              </a:rPr>
              <a:t>An action is </a:t>
            </a:r>
            <a:r>
              <a:rPr lang="en-US" altLang="zh-CN" sz="2400" dirty="0">
                <a:solidFill>
                  <a:srgbClr val="0096FF"/>
                </a:solidFill>
                <a:ea typeface="+mn-ea"/>
                <a:sym typeface="+mn-lt"/>
              </a:rPr>
              <a:t>atomic</a:t>
            </a:r>
            <a:r>
              <a:rPr lang="en-US" altLang="zh-CN" sz="2400" dirty="0">
                <a:solidFill>
                  <a:srgbClr val="FF0000"/>
                </a:solidFill>
                <a:ea typeface="+mn-ea"/>
                <a:sym typeface="+mn-lt"/>
              </a:rPr>
              <a:t> </a:t>
            </a:r>
            <a:r>
              <a:rPr lang="en-US" altLang="zh-CN" sz="2400" dirty="0">
                <a:ea typeface="+mn-ea"/>
                <a:sym typeface="+mn-lt"/>
              </a:rPr>
              <a:t>if </a:t>
            </a:r>
            <a:r>
              <a:rPr lang="en-US" altLang="zh-CN" sz="2400" b="1" dirty="0">
                <a:ea typeface="+mn-ea"/>
                <a:sym typeface="+mn-lt"/>
              </a:rPr>
              <a:t>happens completely </a:t>
            </a:r>
            <a:r>
              <a:rPr lang="en-US" altLang="zh-CN" sz="2400" dirty="0">
                <a:ea typeface="+mn-ea"/>
                <a:sym typeface="+mn-lt"/>
              </a:rPr>
              <a:t>or</a:t>
            </a:r>
            <a:r>
              <a:rPr lang="en-US" altLang="zh-CN" sz="2400" b="1" dirty="0">
                <a:ea typeface="+mn-ea"/>
                <a:sym typeface="+mn-lt"/>
              </a:rPr>
              <a:t> not at all</a:t>
            </a:r>
            <a:endParaRPr lang="zh-CN" altLang="en-US" sz="2400" dirty="0">
              <a:ea typeface="+mn-ea"/>
              <a:sym typeface="+mn-lt"/>
            </a:endParaRP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Atomicity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altLang="zh-CN" sz="2000" dirty="0">
                <a:ea typeface="+mn-ea"/>
                <a:sym typeface="+mn-lt"/>
              </a:rPr>
              <a:t>makes it much easier to reason about failures</a:t>
            </a:r>
            <a:endParaRPr lang="zh-CN" altLang="en-US" sz="2000" dirty="0">
              <a:ea typeface="+mn-ea"/>
              <a:sym typeface="+mn-lt"/>
            </a:endParaRP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Need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altLang="zh-CN" sz="2000" dirty="0">
                <a:ea typeface="+mn-ea"/>
                <a:sym typeface="+mn-lt"/>
              </a:rPr>
              <a:t>to think about the consequences of the action happening or not happening, but not about the action </a:t>
            </a:r>
            <a:r>
              <a:rPr lang="en-US" altLang="zh-CN" sz="2000" u="sng" dirty="0">
                <a:ea typeface="+mn-ea"/>
                <a:sym typeface="+mn-lt"/>
              </a:rPr>
              <a:t>partially</a:t>
            </a:r>
            <a:r>
              <a:rPr lang="en-US" altLang="zh-CN" sz="2000" dirty="0">
                <a:ea typeface="+mn-ea"/>
                <a:sym typeface="+mn-lt"/>
              </a:rPr>
              <a:t> happening </a:t>
            </a:r>
          </a:p>
          <a:p>
            <a:pPr lvl="1"/>
            <a:endParaRPr lang="en-US" altLang="zh-CN" sz="2000" dirty="0">
              <a:ea typeface="+mn-ea"/>
              <a:sym typeface="+mn-lt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85C7B54-94D7-6342-B510-D19A8D57461B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4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7938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47E39D-0F12-5F42-84FA-17A6117BF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Violation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0F6D28-53D9-FA40-9A68-0690DD087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1" dirty="0"/>
              <a:t>Crash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power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failure</a:t>
            </a:r>
          </a:p>
          <a:p>
            <a:r>
              <a:rPr kumimoji="1" lang="en-US" altLang="zh-CN" b="1" dirty="0"/>
              <a:t>Interrupt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I/O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interrupts</a:t>
            </a:r>
          </a:p>
          <a:p>
            <a:r>
              <a:rPr kumimoji="1" lang="en-US" altLang="zh-CN" b="1" dirty="0"/>
              <a:t>Parallelization</a:t>
            </a:r>
          </a:p>
          <a:p>
            <a:pPr lvl="1"/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threads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running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concurrently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1402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+mn-ea"/>
                <a:sym typeface="+mn-lt"/>
              </a:rPr>
              <a:t>Example: the IBM System/370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>
          <a:xfrm>
            <a:off x="457200" y="1201315"/>
            <a:ext cx="8229600" cy="4399917"/>
          </a:xfrm>
        </p:spPr>
        <p:txBody>
          <a:bodyPr>
            <a:noAutofit/>
          </a:bodyPr>
          <a:lstStyle/>
          <a:p>
            <a:r>
              <a:rPr lang="en-US" altLang="zh-CN" sz="2400" dirty="0">
                <a:ea typeface="+mn-ea"/>
                <a:sym typeface="+mn-lt"/>
              </a:rPr>
              <a:t>Multi-operand character-editing instruction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TRANSLATE contains 3 arguments</a:t>
            </a:r>
          </a:p>
          <a:p>
            <a:pPr lvl="2"/>
            <a:r>
              <a:rPr lang="en-US" altLang="zh-CN" sz="1800" dirty="0">
                <a:ea typeface="+mn-ea"/>
                <a:sym typeface="+mn-lt"/>
              </a:rPr>
              <a:t>Two address: string and table,</a:t>
            </a:r>
            <a:r>
              <a:rPr lang="zh-CN" altLang="en-US" sz="1800" dirty="0">
                <a:ea typeface="+mn-ea"/>
                <a:sym typeface="+mn-lt"/>
              </a:rPr>
              <a:t> </a:t>
            </a:r>
            <a:r>
              <a:rPr lang="en-US" altLang="zh-CN" sz="1800" dirty="0">
                <a:ea typeface="+mn-ea"/>
                <a:sym typeface="+mn-lt"/>
              </a:rPr>
              <a:t>8-bit counter: length</a:t>
            </a:r>
          </a:p>
          <a:p>
            <a:pPr lvl="2"/>
            <a:r>
              <a:rPr lang="en-US" altLang="zh-CN" sz="1800" dirty="0">
                <a:ea typeface="+mn-ea"/>
                <a:sym typeface="+mn-lt"/>
              </a:rPr>
              <a:t>Takes 1 byte at a time from string, as an offset in table, get the byte in table, then replace the byte in string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Problem: page fault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Solution: dry run</a:t>
            </a:r>
          </a:p>
          <a:p>
            <a:pPr lvl="2"/>
            <a:r>
              <a:rPr lang="en-US" altLang="zh-CN" sz="1800" dirty="0">
                <a:ea typeface="+mn-ea"/>
                <a:sym typeface="+mn-lt"/>
              </a:rPr>
              <a:t>Hidden copy of register make no change to memory</a:t>
            </a:r>
          </a:p>
          <a:p>
            <a:pPr lvl="2"/>
            <a:r>
              <a:rPr lang="en-US" altLang="zh-CN" sz="1800" dirty="0">
                <a:ea typeface="+mn-ea"/>
                <a:sym typeface="+mn-lt"/>
              </a:rPr>
              <a:t>Maybe several dry run for one instruction,</a:t>
            </a:r>
            <a:r>
              <a:rPr lang="zh-CN" altLang="en-US" sz="1800" dirty="0">
                <a:ea typeface="+mn-ea"/>
                <a:sym typeface="+mn-lt"/>
              </a:rPr>
              <a:t> </a:t>
            </a:r>
            <a:r>
              <a:rPr lang="en-US" altLang="zh-CN" sz="1800" dirty="0">
                <a:ea typeface="+mn-ea"/>
                <a:sym typeface="+mn-lt"/>
              </a:rPr>
              <a:t>then run it again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Problem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altLang="zh-CN" sz="2000" dirty="0">
                <a:ea typeface="+mn-ea"/>
                <a:sym typeface="+mn-lt"/>
              </a:rPr>
              <a:t>again: what if another process snatch a page?</a:t>
            </a:r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</a:defRPr>
            </a:lvl9pPr>
          </a:lstStyle>
          <a:p>
            <a:fld id="{F9BBEA2E-EF4A-B04D-B14F-D5E855FC548A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6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689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539552" y="295300"/>
            <a:ext cx="8308032" cy="76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10000"/>
              </a:spcBef>
            </a:pPr>
            <a:r>
              <a:rPr lang="en-US" altLang="zh-CN" dirty="0">
                <a:ea typeface="+mn-ea"/>
                <a:sym typeface="+mn-lt"/>
              </a:rPr>
              <a:t>Commit Point</a:t>
            </a:r>
          </a:p>
        </p:txBody>
      </p:sp>
      <p:sp>
        <p:nvSpPr>
          <p:cNvPr id="307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1BDCD95-87ED-304B-8143-22C004383B4C}" type="slidenum">
              <a:rPr lang="zh-CN" altLang="en-US" sz="1400" b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pPr/>
              <a:t>7</a:t>
            </a:fld>
            <a:endParaRPr lang="en-US" altLang="zh-CN" sz="1400" b="0"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2771800" y="3177129"/>
            <a:ext cx="2088232" cy="54446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276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Shadow Copy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0711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Bank Account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7701"/>
            <a:ext cx="8229600" cy="3852087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xfer</a:t>
            </a: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(bank, a, b, </a:t>
            </a: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amt</a:t>
            </a: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):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bank[a] = bank[a] – </a:t>
            </a: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amt</a:t>
            </a:r>
            <a:endParaRPr lang="en-US" altLang="zh-CN" sz="270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= bank[b] + </a:t>
            </a:r>
            <a:r>
              <a:rPr lang="en-US" altLang="zh-CN" sz="270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amt</a:t>
            </a: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endParaRPr lang="en-US" altLang="zh-CN" sz="270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return sum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endParaRPr lang="en-US" altLang="zh-CN" sz="270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9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1662146"/>
            <a:ext cx="1874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sum=200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8412" y="1057640"/>
            <a:ext cx="1944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audit(bank):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0" y="2202207"/>
            <a:ext cx="1874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sum=150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2742267"/>
            <a:ext cx="18742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sum=200</a:t>
            </a:r>
          </a:p>
        </p:txBody>
      </p:sp>
    </p:spTree>
    <p:extLst>
      <p:ext uri="{BB962C8B-B14F-4D97-AF65-F5344CB8AC3E}">
        <p14:creationId xmlns:p14="http://schemas.microsoft.com/office/powerpoint/2010/main" val="314913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Shadow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bank[a] =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read_accounts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 bank[a] = bank[a] –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bank[b] = bank[b] + </a:t>
            </a:r>
            <a:r>
              <a:rPr lang="en-US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write_accounts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(#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 </a:t>
            </a:r>
          </a:p>
          <a:p>
            <a:pPr marL="0" indent="0">
              <a:buNone/>
            </a:pP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rename("#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", </a:t>
            </a:r>
            <a:r>
              <a:rPr lang="en-US" sz="2400" b="0" dirty="0" err="1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bankfile</a:t>
            </a:r>
            <a:r>
              <a:rPr lang="en-US" sz="2400" b="0" dirty="0">
                <a:solidFill>
                  <a:srgbClr val="0096FF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10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7634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ea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"bank" → </a:t>
            </a:r>
            <a:r>
              <a:rPr lang="en-US" sz="2000" dirty="0" err="1">
                <a:ea typeface="+mn-ea"/>
                <a:sym typeface="+mn-lt"/>
              </a:rPr>
              <a:t>inode</a:t>
            </a:r>
            <a:r>
              <a:rPr lang="en-US" sz="2000" dirty="0">
                <a:ea typeface="+mn-ea"/>
                <a:sym typeface="+mn-lt"/>
              </a:rPr>
              <a:t> 12</a:t>
            </a:r>
            <a:endParaRPr lang="en-US" sz="2000" b="1" dirty="0">
              <a:solidFill>
                <a:srgbClr val="FF0000"/>
              </a:solidFill>
              <a:ea typeface="+mn-ea"/>
              <a:sym typeface="+mn-lt"/>
            </a:endParaRPr>
          </a:p>
          <a:p>
            <a:pPr lvl="1"/>
            <a:r>
              <a:rPr lang="en-US" sz="2000" dirty="0">
                <a:ea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ea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1</a:t>
            </a:r>
          </a:p>
          <a:p>
            <a:r>
              <a:rPr lang="en-US" sz="2400" dirty="0">
                <a:ea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1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11</a:t>
            </a:fld>
            <a:endParaRPr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996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ea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"bank" → inode </a:t>
            </a:r>
            <a:r>
              <a:rPr lang="en-US" sz="2000" b="1" dirty="0">
                <a:solidFill>
                  <a:srgbClr val="FF0000"/>
                </a:solidFill>
                <a:ea typeface="+mn-ea"/>
                <a:sym typeface="+mn-lt"/>
              </a:rPr>
              <a:t>13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ea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1</a:t>
            </a:r>
          </a:p>
          <a:p>
            <a:r>
              <a:rPr lang="en-US" sz="2400" dirty="0">
                <a:ea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1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12</a:t>
            </a:fld>
            <a:endParaRPr lang="zh-CN" altLang="en-US">
              <a:ea typeface="+mn-ea"/>
              <a:sym typeface="+mn-lt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4427984" y="1273324"/>
            <a:ext cx="432048" cy="432048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3101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ea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"bank" → </a:t>
            </a:r>
            <a:r>
              <a:rPr lang="en-US" sz="2000" dirty="0" err="1">
                <a:ea typeface="+mn-ea"/>
                <a:sym typeface="+mn-lt"/>
              </a:rPr>
              <a:t>inode</a:t>
            </a:r>
            <a:r>
              <a:rPr lang="en-US" sz="2000" dirty="0">
                <a:ea typeface="+mn-ea"/>
                <a:sym typeface="+mn-lt"/>
              </a:rPr>
              <a:t> 13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ea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1</a:t>
            </a:r>
          </a:p>
          <a:p>
            <a:r>
              <a:rPr lang="en-US" sz="2400" dirty="0">
                <a:ea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ea typeface="+mn-ea"/>
                <a:sym typeface="+mn-lt"/>
              </a:rPr>
              <a:t>2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13</a:t>
            </a:fld>
            <a:endParaRPr lang="zh-CN" altLang="en-US">
              <a:ea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627784" y="5089748"/>
            <a:ext cx="216024" cy="187638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764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ea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ea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ea typeface="+mn-ea"/>
                <a:sym typeface="+mn-lt"/>
              </a:rPr>
              <a:t>0</a:t>
            </a:r>
          </a:p>
          <a:p>
            <a:r>
              <a:rPr lang="en-US" sz="2400" dirty="0">
                <a:ea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2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14</a:t>
            </a:fld>
            <a:endParaRPr lang="zh-CN" altLang="en-US">
              <a:ea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3577580"/>
            <a:ext cx="216024" cy="216024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966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ea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FF0000"/>
                </a:solidFill>
                <a:ea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ea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0</a:t>
            </a:r>
          </a:p>
          <a:p>
            <a:r>
              <a:rPr lang="en-US" sz="2400" dirty="0">
                <a:ea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2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15</a:t>
            </a:fld>
            <a:endParaRPr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1439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ea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000000"/>
                </a:solidFill>
                <a:ea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ea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0</a:t>
            </a:r>
          </a:p>
          <a:p>
            <a:r>
              <a:rPr lang="en-US" sz="2400" dirty="0">
                <a:ea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ea typeface="+mn-ea"/>
                <a:sym typeface="+mn-lt"/>
              </a:rPr>
              <a:t>1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16</a:t>
            </a:fld>
            <a:endParaRPr lang="zh-CN" altLang="en-US">
              <a:ea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5080936"/>
            <a:ext cx="216024" cy="216024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795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Problem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FF0000"/>
                </a:solidFill>
                <a:ea typeface="+mn-ea"/>
                <a:sym typeface="+mn-lt"/>
              </a:rPr>
              <a:t>Q</a:t>
            </a:r>
            <a:r>
              <a:rPr lang="en-US" altLang="zh-CN" dirty="0">
                <a:solidFill>
                  <a:srgbClr val="FF0000"/>
                </a:solidFill>
                <a:ea typeface="+mn-ea"/>
                <a:sym typeface="+mn-lt"/>
              </a:rPr>
              <a:t>: If crash, what step will cause problem?</a:t>
            </a:r>
          </a:p>
          <a:p>
            <a:endParaRPr lang="en-US" altLang="zh-CN" dirty="0">
              <a:ea typeface="+mn-ea"/>
              <a:sym typeface="+mn-lt"/>
            </a:endParaRPr>
          </a:p>
          <a:p>
            <a:r>
              <a:rPr lang="en-US" altLang="zh-CN" dirty="0">
                <a:ea typeface="+mn-ea"/>
                <a:sym typeface="+mn-lt"/>
              </a:rPr>
              <a:t>Two names point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to </a:t>
            </a:r>
            <a:r>
              <a:rPr lang="en-US" altLang="zh-CN" dirty="0" err="1">
                <a:solidFill>
                  <a:srgbClr val="0096FF"/>
                </a:solidFill>
                <a:ea typeface="+mn-ea"/>
                <a:sym typeface="+mn-lt"/>
              </a:rPr>
              <a:t>fnew</a:t>
            </a:r>
            <a:r>
              <a:rPr lang="en-US" altLang="zh-CN" dirty="0" err="1">
                <a:ea typeface="Arial" charset="0"/>
                <a:sym typeface="+mn-lt"/>
              </a:rPr>
              <a:t>’</a:t>
            </a:r>
            <a:r>
              <a:rPr lang="en-US" altLang="zh-CN" dirty="0" err="1">
                <a:ea typeface="+mn-ea"/>
                <a:sym typeface="+mn-lt"/>
              </a:rPr>
              <a:t>s</a:t>
            </a:r>
            <a:r>
              <a:rPr lang="en-US" altLang="zh-CN" dirty="0">
                <a:ea typeface="+mn-ea"/>
                <a:sym typeface="+mn-lt"/>
              </a:rPr>
              <a:t> </a:t>
            </a:r>
            <a:r>
              <a:rPr lang="en-US" altLang="zh-CN" dirty="0" err="1">
                <a:ea typeface="+mn-ea"/>
                <a:sym typeface="+mn-lt"/>
              </a:rPr>
              <a:t>inode</a:t>
            </a:r>
            <a:r>
              <a:rPr lang="en-US" altLang="zh-CN" dirty="0">
                <a:ea typeface="+mn-ea"/>
                <a:sym typeface="+mn-lt"/>
              </a:rPr>
              <a:t>, but </a:t>
            </a:r>
            <a:r>
              <a:rPr lang="en-US" altLang="zh-CN" dirty="0" err="1">
                <a:solidFill>
                  <a:srgbClr val="0096FF"/>
                </a:solidFill>
                <a:ea typeface="+mn-ea"/>
                <a:sym typeface="+mn-lt"/>
              </a:rPr>
              <a:t>refcount</a:t>
            </a:r>
            <a:r>
              <a:rPr lang="en-US" altLang="zh-CN" dirty="0">
                <a:solidFill>
                  <a:srgbClr val="0096FF"/>
                </a:solidFill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is 1</a:t>
            </a:r>
          </a:p>
          <a:p>
            <a:pPr lvl="1"/>
            <a:r>
              <a:rPr lang="en-US" altLang="zh-CN" dirty="0">
                <a:ea typeface="+mn-ea"/>
                <a:sym typeface="+mn-lt"/>
              </a:rPr>
              <a:t>Problem: </a:t>
            </a:r>
            <a:r>
              <a:rPr lang="en-US" altLang="zh-CN" dirty="0">
                <a:solidFill>
                  <a:srgbClr val="FF0000"/>
                </a:solidFill>
                <a:ea typeface="+mn-ea"/>
                <a:sym typeface="+mn-lt"/>
              </a:rPr>
              <a:t>which reference is the correct one?</a:t>
            </a:r>
          </a:p>
          <a:p>
            <a:endParaRPr kumimoji="1" lang="zh-CN" altLang="en-US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39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Second Try: Increase </a:t>
            </a:r>
            <a:r>
              <a:rPr lang="en-US" altLang="zh-CN" dirty="0">
                <a:solidFill>
                  <a:srgbClr val="0096FF"/>
                </a:solidFill>
                <a:ea typeface="Consolas" charset="0"/>
                <a:sym typeface="+mn-lt"/>
              </a:rPr>
              <a:t>ref-count</a:t>
            </a:r>
            <a:r>
              <a:rPr lang="en-US" altLang="zh-CN" dirty="0">
                <a:ea typeface="+mn-ea"/>
                <a:sym typeface="+mn-lt"/>
              </a:rPr>
              <a:t> First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s-ES_tradnl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rename</a:t>
            </a:r>
            <a:r>
              <a:rPr lang="es-ES_tradnl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(x, y):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 lookup(x)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oldino</a:t>
            </a: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 lookup(y)</a:t>
            </a:r>
          </a:p>
          <a:p>
            <a:pPr marL="0" indent="0">
              <a:buNone/>
            </a:pP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incref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change y's 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dirent</a:t>
            </a: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to 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is-I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decref(oldino)</a:t>
            </a:r>
          </a:p>
          <a:p>
            <a:pPr marL="0" indent="0">
              <a:buNone/>
            </a:pPr>
            <a:r>
              <a:rPr lang="en-US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remove x's </a:t>
            </a:r>
            <a:r>
              <a:rPr lang="en-US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dirent</a:t>
            </a: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decref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b="0" dirty="0" err="1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newino</a:t>
            </a:r>
            <a:r>
              <a:rPr lang="en-US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endParaRPr lang="en-US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18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3164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ea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"bank" → inode 12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ea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1</a:t>
            </a:r>
          </a:p>
          <a:p>
            <a:r>
              <a:rPr lang="en-US" sz="2400" dirty="0">
                <a:ea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ea typeface="+mn-ea"/>
                <a:sym typeface="+mn-lt"/>
              </a:rPr>
              <a:t>2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19</a:t>
            </a:fld>
            <a:endParaRPr lang="zh-CN" altLang="en-US">
              <a:ea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5089748"/>
            <a:ext cx="216024" cy="198686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4971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188295"/>
          </a:xfrm>
        </p:spPr>
        <p:txBody>
          <a:bodyPr>
            <a:noAutofit/>
          </a:bodyPr>
          <a:lstStyle/>
          <a:p>
            <a:r>
              <a:rPr lang="en-US" sz="2400" dirty="0">
                <a:ea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"bank" → inode </a:t>
            </a:r>
            <a:r>
              <a:rPr lang="en-US" sz="2000" b="1" dirty="0">
                <a:solidFill>
                  <a:srgbClr val="FF0000"/>
                </a:solidFill>
                <a:ea typeface="+mn-ea"/>
                <a:sym typeface="+mn-lt"/>
              </a:rPr>
              <a:t>13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ea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1</a:t>
            </a:r>
          </a:p>
          <a:p>
            <a:r>
              <a:rPr lang="en-US" sz="2400" dirty="0">
                <a:ea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2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20</a:t>
            </a:fld>
            <a:endParaRPr lang="zh-CN" altLang="en-US">
              <a:ea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4499992" y="1489348"/>
            <a:ext cx="288032" cy="288032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730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ea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ea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ea typeface="+mn-ea"/>
                <a:sym typeface="+mn-lt"/>
              </a:rPr>
              <a:t>0</a:t>
            </a:r>
          </a:p>
          <a:p>
            <a:r>
              <a:rPr lang="en-US" sz="2400" dirty="0">
                <a:ea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2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21</a:t>
            </a:fld>
            <a:endParaRPr lang="zh-CN" altLang="en-US">
              <a:ea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3505572"/>
            <a:ext cx="288032" cy="288032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161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lang="en-US" sz="2400" dirty="0">
                <a:ea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FF0000"/>
                </a:solidFill>
                <a:ea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ea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0</a:t>
            </a:r>
          </a:p>
          <a:p>
            <a:r>
              <a:rPr lang="en-US" sz="2400" dirty="0">
                <a:ea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2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22</a:t>
            </a:fld>
            <a:endParaRPr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68163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rename("#bank", "bank")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381499"/>
          </a:xfrm>
        </p:spPr>
        <p:txBody>
          <a:bodyPr>
            <a:normAutofit/>
          </a:bodyPr>
          <a:lstStyle/>
          <a:p>
            <a:r>
              <a:rPr lang="en-US" sz="2400" dirty="0">
                <a:ea typeface="+mn-ea"/>
                <a:sym typeface="+mn-lt"/>
              </a:rPr>
              <a:t>Directory data blocks: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filename "bank" → inode 13</a:t>
            </a:r>
          </a:p>
          <a:p>
            <a:pPr lvl="1"/>
            <a:r>
              <a:rPr lang="en-US" sz="2000" strike="sngStrike" dirty="0">
                <a:solidFill>
                  <a:srgbClr val="000000"/>
                </a:solidFill>
                <a:ea typeface="+mn-ea"/>
                <a:sym typeface="+mn-lt"/>
              </a:rPr>
              <a:t>filename "#bank" → inode 13</a:t>
            </a:r>
          </a:p>
          <a:p>
            <a:r>
              <a:rPr lang="en-US" sz="2400" dirty="0">
                <a:ea typeface="+mn-ea"/>
                <a:sym typeface="+mn-lt"/>
              </a:rPr>
              <a:t>inode 12: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3, 4, 5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0</a:t>
            </a:r>
          </a:p>
          <a:p>
            <a:r>
              <a:rPr lang="en-US" sz="2400" dirty="0">
                <a:ea typeface="+mn-ea"/>
                <a:sym typeface="+mn-lt"/>
              </a:rPr>
              <a:t>inode 13:</a:t>
            </a:r>
          </a:p>
          <a:p>
            <a:pPr lvl="1"/>
            <a:r>
              <a:rPr lang="sv-SE" sz="2000" dirty="0">
                <a:ea typeface="+mn-ea"/>
                <a:sym typeface="+mn-lt"/>
              </a:rPr>
              <a:t>data blocks: 6, 7, 8</a:t>
            </a:r>
          </a:p>
          <a:p>
            <a:pPr lvl="1"/>
            <a:r>
              <a:rPr lang="en-US" sz="2000" dirty="0" err="1">
                <a:ea typeface="+mn-ea"/>
                <a:sym typeface="+mn-lt"/>
              </a:rPr>
              <a:t>refcount</a:t>
            </a:r>
            <a:r>
              <a:rPr lang="en-US" sz="2000" dirty="0">
                <a:ea typeface="+mn-ea"/>
                <a:sym typeface="+mn-lt"/>
              </a:rPr>
              <a:t>: </a:t>
            </a:r>
            <a:r>
              <a:rPr lang="en-US" sz="2000" b="1" dirty="0">
                <a:solidFill>
                  <a:srgbClr val="FF0000"/>
                </a:solidFill>
                <a:ea typeface="+mn-ea"/>
                <a:sym typeface="+mn-lt"/>
              </a:rPr>
              <a:t>1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23</a:t>
            </a:fld>
            <a:endParaRPr lang="zh-CN" altLang="en-US">
              <a:ea typeface="+mn-ea"/>
              <a:sym typeface="+mn-lt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2555776" y="4945732"/>
            <a:ext cx="288032" cy="288032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283968" y="4081636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altLang="zh-CN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where is the commit point?</a:t>
            </a:r>
            <a:endParaRPr lang="zh-CN" altLang="en-US" sz="24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84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18B702-B5AE-4E41-9B3C-E0A6ABE30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What if crash during the commit point?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4EDC44-0252-0B41-97A9-C66145E95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sz="2400" dirty="0">
                <a:solidFill>
                  <a:schemeClr val="tx1"/>
                </a:solidFill>
              </a:rPr>
              <a:t>Assume that writing to one sector on disk is all-or-nothing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Disk saves enough energy to complete one sector write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Time spent writing a sector is small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Small capacitor suffices to power disk for a few microseconds</a:t>
            </a:r>
          </a:p>
          <a:p>
            <a:pPr lvl="1"/>
            <a:r>
              <a:rPr lang="en-US" altLang="zh-CN" dirty="0">
                <a:solidFill>
                  <a:schemeClr val="tx1"/>
                </a:solidFill>
              </a:rPr>
              <a:t>If write did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not start, no need to complete it</a:t>
            </a:r>
          </a:p>
          <a:p>
            <a:pPr lvl="2"/>
            <a:r>
              <a:rPr lang="en-US" altLang="zh-CN" dirty="0">
                <a:solidFill>
                  <a:schemeClr val="tx1"/>
                </a:solidFill>
              </a:rPr>
              <a:t>Still all-or-nothing</a:t>
            </a:r>
          </a:p>
          <a:p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87049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Recovery After Crash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salvage(disk):</a:t>
            </a:r>
          </a:p>
          <a:p>
            <a:pPr marL="0" indent="0">
              <a:buNone/>
            </a:pPr>
            <a:r>
              <a:rPr lang="pl-P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for inode in </a:t>
            </a:r>
            <a:r>
              <a:rPr lang="pl-PL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disk.inodes</a:t>
            </a:r>
            <a:r>
              <a:rPr lang="pl-P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:</a:t>
            </a:r>
          </a:p>
          <a:p>
            <a:pPr marL="0" indent="0">
              <a:buNone/>
            </a:pPr>
            <a:r>
              <a:rPr lang="fr-F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fr-FR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inode.refcnt</a:t>
            </a:r>
            <a:r>
              <a:rPr lang="fr-F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</a:t>
            </a:r>
          </a:p>
          <a:p>
            <a:pPr marL="0" indent="0">
              <a:buNone/>
            </a:pPr>
            <a:r>
              <a:rPr lang="nl-N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nl-NL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find_all_refs</a:t>
            </a:r>
            <a:r>
              <a:rPr lang="nl-N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nl-NL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disk.root_dir</a:t>
            </a:r>
            <a:r>
              <a:rPr lang="nl-NL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inode)</a:t>
            </a:r>
          </a:p>
          <a:p>
            <a:pPr marL="0" indent="0">
              <a:buNone/>
            </a:pPr>
            <a:r>
              <a:rPr lang="en-US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 if exists("#bank"):</a:t>
            </a:r>
          </a:p>
          <a:p>
            <a:pPr marL="0" indent="0">
              <a:buNone/>
            </a:pPr>
            <a:r>
              <a:rPr lang="tr-T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tr-TR" sz="24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unlink</a:t>
            </a:r>
            <a:r>
              <a:rPr lang="tr-TR" sz="24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(“#bank”)</a:t>
            </a:r>
          </a:p>
          <a:p>
            <a:endParaRPr lang="en-US" sz="24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25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47617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Shadow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>
                <a:ea typeface="+mn-ea"/>
                <a:sym typeface="+mn-lt"/>
              </a:rPr>
              <a:t>Write to a copy of data, </a:t>
            </a:r>
            <a:r>
              <a:rPr lang="en-US" sz="2800" dirty="0">
                <a:solidFill>
                  <a:srgbClr val="0096FF"/>
                </a:solidFill>
                <a:ea typeface="+mn-ea"/>
                <a:sym typeface="+mn-lt"/>
              </a:rPr>
              <a:t>atomically switch</a:t>
            </a:r>
            <a:r>
              <a:rPr lang="en-US" sz="2800" dirty="0">
                <a:ea typeface="+mn-ea"/>
                <a:sym typeface="+mn-lt"/>
              </a:rPr>
              <a:t> to new copy</a:t>
            </a:r>
          </a:p>
          <a:p>
            <a:r>
              <a:rPr lang="en-US" sz="2800" dirty="0">
                <a:ea typeface="+mn-ea"/>
                <a:sym typeface="+mn-lt"/>
              </a:rPr>
              <a:t>Switching can be done with one all-or-nothing operation (sector write)</a:t>
            </a:r>
          </a:p>
          <a:p>
            <a:r>
              <a:rPr lang="en-US" sz="2800" dirty="0">
                <a:ea typeface="+mn-ea"/>
                <a:sym typeface="+mn-lt"/>
              </a:rPr>
              <a:t>Requires a small amount of all-or-nothing atomicity from lower layer (disk)</a:t>
            </a:r>
          </a:p>
          <a:p>
            <a:r>
              <a:rPr lang="en-US" sz="2800" dirty="0">
                <a:ea typeface="+mn-ea"/>
                <a:sym typeface="+mn-lt"/>
              </a:rPr>
              <a:t>Main rule: </a:t>
            </a:r>
            <a:r>
              <a:rPr lang="en-US" sz="2800" dirty="0">
                <a:solidFill>
                  <a:srgbClr val="0096FF"/>
                </a:solidFill>
                <a:ea typeface="+mn-ea"/>
                <a:sym typeface="+mn-lt"/>
              </a:rPr>
              <a:t>only make one write to current/live copy of data</a:t>
            </a:r>
          </a:p>
          <a:p>
            <a:pPr lvl="1"/>
            <a:r>
              <a:rPr lang="en-US" sz="2400" dirty="0">
                <a:ea typeface="+mn-ea"/>
                <a:sym typeface="+mn-lt"/>
              </a:rPr>
              <a:t>In our example, sector write for rename</a:t>
            </a:r>
          </a:p>
          <a:p>
            <a:pPr lvl="1"/>
            <a:r>
              <a:rPr lang="en-US" sz="2400" dirty="0">
                <a:ea typeface="+mn-ea"/>
                <a:sym typeface="+mn-lt"/>
              </a:rPr>
              <a:t>Creates a well-defined commit point</a:t>
            </a:r>
          </a:p>
          <a:p>
            <a:endParaRPr lang="en-US" sz="2800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26</a:t>
            </a:fld>
            <a:endParaRPr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028551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Shadow Copy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rmAutofit lnSpcReduction="10000"/>
          </a:bodyPr>
          <a:lstStyle/>
          <a:p>
            <a:r>
              <a:rPr lang="en-US" dirty="0">
                <a:ea typeface="+mn-ea"/>
                <a:sym typeface="+mn-lt"/>
              </a:rPr>
              <a:t>Does the shadow copy approach work in general?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096FF"/>
                </a:solidFill>
                <a:ea typeface="+mn-ea"/>
                <a:sym typeface="+mn-lt"/>
              </a:rPr>
              <a:t>+</a:t>
            </a:r>
            <a:r>
              <a:rPr lang="en-US" dirty="0">
                <a:ea typeface="+mn-ea"/>
                <a:sym typeface="+mn-lt"/>
              </a:rPr>
              <a:t>  Works well for a single file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ea typeface="+mn-ea"/>
                <a:sym typeface="+mn-lt"/>
              </a:rPr>
              <a:t>-</a:t>
            </a:r>
            <a:r>
              <a:rPr lang="en-US" dirty="0">
                <a:ea typeface="+mn-ea"/>
                <a:sym typeface="+mn-lt"/>
              </a:rPr>
              <a:t>  Hard to generalize to multiple files or directories</a:t>
            </a:r>
          </a:p>
          <a:p>
            <a:pPr lvl="2"/>
            <a:r>
              <a:rPr lang="en-US" altLang="zh-CN" dirty="0">
                <a:ea typeface="+mn-ea"/>
                <a:sym typeface="+mn-lt"/>
              </a:rPr>
              <a:t>H</a:t>
            </a:r>
            <a:r>
              <a:rPr lang="en-US" dirty="0">
                <a:ea typeface="+mn-ea"/>
                <a:sym typeface="+mn-lt"/>
              </a:rPr>
              <a:t>ave to place all files in a single directory, or rename subdirs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ea typeface="+mn-ea"/>
                <a:sym typeface="+mn-lt"/>
              </a:rPr>
              <a:t>-</a:t>
            </a:r>
            <a:r>
              <a:rPr lang="en-US" dirty="0">
                <a:ea typeface="+mn-ea"/>
                <a:sym typeface="+mn-lt"/>
              </a:rPr>
              <a:t>  Requires copying the entire file for any (small) change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ea typeface="+mn-ea"/>
                <a:sym typeface="+mn-lt"/>
              </a:rPr>
              <a:t>-</a:t>
            </a:r>
            <a:r>
              <a:rPr lang="en-US" dirty="0">
                <a:ea typeface="+mn-ea"/>
                <a:sym typeface="+mn-lt"/>
              </a:rPr>
              <a:t>  Only one operation can happen at a time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FF2600"/>
                </a:solidFill>
                <a:ea typeface="+mn-ea"/>
                <a:sym typeface="+mn-lt"/>
              </a:rPr>
              <a:t>-</a:t>
            </a:r>
            <a:r>
              <a:rPr lang="en-US" dirty="0">
                <a:ea typeface="+mn-ea"/>
                <a:sym typeface="+mn-lt"/>
              </a:rPr>
              <a:t>  Only works for operations that happen on a single computer, single disk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27</a:t>
            </a:fld>
            <a:endParaRPr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5344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Logging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28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6379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+mn-ea"/>
                <a:sym typeface="+mn-lt"/>
              </a:rPr>
              <a:t>Example: Bank Account App (Shadow Copy)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3324"/>
            <a:ext cx="8229600" cy="37716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None/>
            </a:pPr>
            <a:r>
              <a:rPr lang="cs-CZ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copy(bank, tmp)</a:t>
            </a:r>
          </a:p>
          <a:p>
            <a:pPr marL="0" indent="0">
              <a:buNone/>
            </a:pP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[a] =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[a] –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altLang="zh-CN" sz="20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[b] =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[b] + 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altLang="zh-CN" sz="20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	rename(</a:t>
            </a:r>
            <a:r>
              <a:rPr lang="en-US" altLang="zh-CN" sz="20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tmp</a:t>
            </a:r>
            <a:r>
              <a:rPr lang="en-US" altLang="zh-CN" sz="20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bank)</a:t>
            </a:r>
            <a:endParaRPr lang="en-US" sz="20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en-US" sz="20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endParaRPr lang="en-US" sz="20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29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0290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Transaction Terminology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33501"/>
            <a:ext cx="4139952" cy="3771636"/>
          </a:xfrm>
          <a:ln>
            <a:solidFill>
              <a:schemeClr val="accent2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None/>
            </a:pPr>
            <a:r>
              <a:rPr lang="nl-NL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</a:t>
            </a:r>
            <a:r>
              <a:rPr lang="nl-NL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begin</a:t>
            </a:r>
          </a:p>
          <a:p>
            <a:pPr marL="0" indent="0">
              <a:buNone/>
            </a:pP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bank[a] = bank[a] –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bank[b] = bank[b] + </a:t>
            </a:r>
            <a:r>
              <a:rPr lang="en-US" sz="18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da-DK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bank[a] &lt; 0:</a:t>
            </a:r>
          </a:p>
          <a:p>
            <a:pPr marL="0" indent="0">
              <a:buNone/>
            </a:pPr>
            <a:r>
              <a:rPr lang="en-US" sz="1800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abort</a:t>
            </a:r>
            <a:r>
              <a:rPr lang="en-US" sz="1800" b="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</a:t>
            </a:r>
            <a:r>
              <a:rPr lang="en-US" altLang="zh-CN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Not enough funds</a:t>
            </a:r>
            <a:endParaRPr lang="en-US" sz="1800" b="0" i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da-DK" sz="18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else:</a:t>
            </a:r>
          </a:p>
          <a:p>
            <a:pPr marL="0" indent="0">
              <a:buNone/>
            </a:pPr>
            <a:r>
              <a:rPr lang="fr-FR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fr-FR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</a:t>
            </a:r>
          </a:p>
          <a:p>
            <a:pPr marL="0" indent="0">
              <a:buNone/>
            </a:pPr>
            <a:endParaRPr lang="en-US" sz="18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30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89264" y="1333501"/>
            <a:ext cx="4139952" cy="3771636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xfer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(bank, a, b, </a:t>
            </a: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buFont typeface="Arial" pitchFamily="34" charset="0"/>
              <a:buNone/>
            </a:pPr>
            <a:r>
              <a:rPr lang="nl-NL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</a:t>
            </a:r>
            <a:r>
              <a:rPr lang="nl-NL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begin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(a, </a:t>
            </a:r>
            <a:r>
              <a:rPr lang="en-US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– </a:t>
            </a:r>
            <a:r>
              <a:rPr lang="en-US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(b, </a:t>
            </a: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(b) – </a:t>
            </a:r>
            <a:r>
              <a:rPr lang="en-US" altLang="zh-CN" sz="18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amt</a:t>
            </a:r>
            <a:r>
              <a:rPr lang="en-US" altLang="zh-CN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  <a:endParaRPr lang="en-US" sz="18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if </a:t>
            </a:r>
            <a:r>
              <a:rPr lang="da-DK" sz="1800" b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 </a:t>
            </a: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(a) &lt; 0: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abort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</a:t>
            </a:r>
            <a:r>
              <a:rPr lang="en-US" altLang="zh-CN" sz="1800" i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Not enough funds</a:t>
            </a:r>
            <a:endParaRPr lang="en-US" sz="1800" i="1" dirty="0">
              <a:solidFill>
                <a:schemeClr val="accent3">
                  <a:lumMod val="75000"/>
                </a:schemeClr>
              </a:solidFill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buFont typeface="Arial" pitchFamily="34" charset="0"/>
              <a:buNone/>
            </a:pPr>
            <a:r>
              <a:rPr lang="da-DK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else:</a:t>
            </a:r>
          </a:p>
          <a:p>
            <a:pPr marL="0" indent="0">
              <a:buFont typeface="Arial" pitchFamily="34" charset="0"/>
              <a:buNone/>
            </a:pPr>
            <a:r>
              <a:rPr lang="fr-FR" sz="18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fr-FR" sz="1800" b="1" dirty="0">
                <a:solidFill>
                  <a:srgbClr val="FF0000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</a:t>
            </a:r>
          </a:p>
        </p:txBody>
      </p:sp>
      <p:sp>
        <p:nvSpPr>
          <p:cNvPr id="6" name="右箭头 5"/>
          <p:cNvSpPr/>
          <p:nvPr/>
        </p:nvSpPr>
        <p:spPr>
          <a:xfrm>
            <a:off x="4355976" y="2785492"/>
            <a:ext cx="504056" cy="433827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0388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+mn-ea"/>
                <a:sym typeface="+mn-lt"/>
              </a:rPr>
              <a:t>Consider the Bank Account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4092455"/>
          </a:xfrm>
        </p:spPr>
        <p:txBody>
          <a:bodyPr>
            <a:noAutofit/>
          </a:bodyPr>
          <a:lstStyle/>
          <a:p>
            <a:r>
              <a:rPr lang="en-US" sz="2000" dirty="0">
                <a:ea typeface="+mn-ea"/>
                <a:sym typeface="+mn-lt"/>
              </a:rPr>
              <a:t>Two accounts: A and B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Accounts start out empty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Run these all-or-nothing actions</a:t>
            </a:r>
          </a:p>
          <a:p>
            <a:r>
              <a:rPr lang="en-US" altLang="zh-CN" sz="2000" dirty="0">
                <a:ea typeface="+mn-ea"/>
                <a:sym typeface="+mn-lt"/>
              </a:rPr>
              <a:t>Problem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After crash, </a:t>
            </a:r>
            <a:r>
              <a:rPr lang="en-US" sz="1800" b="1" dirty="0">
                <a:solidFill>
                  <a:schemeClr val="accent2"/>
                </a:solidFill>
                <a:ea typeface="+mn-ea"/>
                <a:sym typeface="+mn-lt"/>
              </a:rPr>
              <a:t>A=110</a:t>
            </a:r>
            <a:r>
              <a:rPr lang="en-US" sz="1800" dirty="0">
                <a:ea typeface="+mn-ea"/>
                <a:sym typeface="+mn-lt"/>
              </a:rPr>
              <a:t>, but T3 never committed</a:t>
            </a:r>
          </a:p>
          <a:p>
            <a:r>
              <a:rPr lang="en-US" sz="2000" dirty="0">
                <a:ea typeface="+mn-ea"/>
                <a:sym typeface="+mn-lt"/>
              </a:rPr>
              <a:t>Solution</a:t>
            </a:r>
          </a:p>
          <a:p>
            <a:pPr lvl="1"/>
            <a:r>
              <a:rPr lang="en-US" sz="1800" b="1" dirty="0">
                <a:ea typeface="+mn-ea"/>
                <a:sym typeface="+mn-lt"/>
              </a:rPr>
              <a:t>Revert to A</a:t>
            </a:r>
            <a:r>
              <a:rPr lang="en-US" sz="1800" b="1" dirty="0">
                <a:ea typeface="Arial" charset="0"/>
                <a:sym typeface="+mn-lt"/>
              </a:rPr>
              <a:t>’</a:t>
            </a:r>
            <a:r>
              <a:rPr lang="en-US" sz="1800" b="1" dirty="0">
                <a:ea typeface="+mn-ea"/>
                <a:sym typeface="+mn-lt"/>
              </a:rPr>
              <a:t>s previous committed value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T1 and T2: "All"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T3: "Nothing"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31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868144" y="1396429"/>
            <a:ext cx="3024336" cy="369331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l-NL" altLang="zh-CN" dirty="0">
                <a:latin typeface="Consolas" panose="020B0609020204030204" pitchFamily="49" charset="0"/>
                <a:cs typeface="+mn-ea"/>
                <a:sym typeface="+mn-lt"/>
              </a:rPr>
              <a:t> begin  </a:t>
            </a:r>
            <a:r>
              <a:rPr lang="nl-NL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T1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A = 100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B = 50</a:t>
            </a:r>
          </a:p>
          <a:p>
            <a:r>
              <a:rPr lang="fr-FR" altLang="zh-CN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A=100; B=50</a:t>
            </a:r>
            <a:endParaRPr lang="fr-FR" altLang="zh-CN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T2</a:t>
            </a:r>
            <a:endParaRPr lang="nl-NL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A = A - 20</a:t>
            </a: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B = B + 20</a:t>
            </a:r>
          </a:p>
          <a:p>
            <a:r>
              <a:rPr lang="fr-FR" altLang="zh-CN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A=80; B=70</a:t>
            </a:r>
            <a:endParaRPr lang="fr-FR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T3</a:t>
            </a:r>
            <a:endParaRPr lang="nl-NL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A = A + 30 </a:t>
            </a:r>
            <a:r>
              <a:rPr lang="en-US" altLang="zh-CN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A=110</a:t>
            </a:r>
            <a:endParaRPr lang="en-US" altLang="zh-CN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+mn-ea"/>
                <a:sym typeface="+mn-lt"/>
              </a:rPr>
              <a:t> --CRASH--</a:t>
            </a:r>
          </a:p>
        </p:txBody>
      </p:sp>
      <p:sp>
        <p:nvSpPr>
          <p:cNvPr id="6" name="爆炸形 1 5"/>
          <p:cNvSpPr/>
          <p:nvPr/>
        </p:nvSpPr>
        <p:spPr>
          <a:xfrm>
            <a:off x="6228184" y="4933731"/>
            <a:ext cx="792088" cy="504056"/>
          </a:xfrm>
          <a:prstGeom prst="irregularSeal1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175200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A Log Sample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3568" y="1068965"/>
            <a:ext cx="8815719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dirty="0"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dirty="0"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31640" y="2713484"/>
            <a:ext cx="3240360" cy="28931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nl-NL" altLang="zh-CN" sz="1400" dirty="0">
                <a:latin typeface="Consolas" panose="020B0609020204030204" pitchFamily="49" charset="0"/>
                <a:cs typeface="+mn-ea"/>
                <a:sym typeface="+mn-lt"/>
              </a:rPr>
              <a:t> begin  </a:t>
            </a:r>
            <a:r>
              <a:rPr lang="nl-NL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T1</a:t>
            </a: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A = 100</a:t>
            </a: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B = 50</a:t>
            </a:r>
          </a:p>
          <a:p>
            <a:r>
              <a:rPr lang="fr-FR" altLang="zh-CN" sz="1400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A=100; B=50</a:t>
            </a:r>
            <a:endParaRPr lang="fr-FR" altLang="zh-CN" sz="1400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sz="1400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T2</a:t>
            </a:r>
            <a:endParaRPr lang="nl-NL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A = A - 20</a:t>
            </a: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B = B + 20</a:t>
            </a:r>
          </a:p>
          <a:p>
            <a:r>
              <a:rPr lang="fr-FR" altLang="zh-CN" sz="1400" dirty="0">
                <a:latin typeface="Consolas" panose="020B0609020204030204" pitchFamily="49" charset="0"/>
                <a:cs typeface="+mn-ea"/>
                <a:sym typeface="+mn-lt"/>
              </a:rPr>
              <a:t>"commit </a:t>
            </a:r>
            <a:r>
              <a:rPr lang="en-US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A=80; B=70</a:t>
            </a:r>
            <a:endParaRPr lang="fr-FR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endParaRPr lang="en-US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nl-NL" altLang="zh-CN" sz="1400" dirty="0">
                <a:latin typeface="Consolas" panose="020B0609020204030204" pitchFamily="49" charset="0"/>
                <a:cs typeface="+mn-ea"/>
                <a:sym typeface="+mn-lt"/>
              </a:rPr>
              <a:t> begin  </a:t>
            </a:r>
            <a:r>
              <a:rPr lang="nl-NL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T3</a:t>
            </a:r>
            <a:endParaRPr lang="nl-NL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A = A + 30 </a:t>
            </a:r>
            <a:r>
              <a:rPr lang="en-US" altLang="zh-CN" sz="14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// A=110</a:t>
            </a:r>
            <a:endParaRPr lang="en-US" altLang="zh-CN" sz="1400" dirty="0">
              <a:latin typeface="Consolas" panose="020B0609020204030204" pitchFamily="49" charset="0"/>
              <a:cs typeface="+mn-ea"/>
              <a:sym typeface="+mn-lt"/>
            </a:endParaRPr>
          </a:p>
          <a:p>
            <a:r>
              <a:rPr lang="en-US" altLang="zh-CN" sz="1400" dirty="0">
                <a:latin typeface="Consolas" panose="020B0609020204030204" pitchFamily="49" charset="0"/>
                <a:cs typeface="+mn-ea"/>
                <a:sym typeface="+mn-lt"/>
              </a:rPr>
              <a:t> --CRASH--</a:t>
            </a:r>
          </a:p>
        </p:txBody>
      </p:sp>
    </p:spTree>
    <p:extLst>
      <p:ext uri="{BB962C8B-B14F-4D97-AF65-F5344CB8AC3E}">
        <p14:creationId xmlns:p14="http://schemas.microsoft.com/office/powerpoint/2010/main" val="15219354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Five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Operations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Involved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>
                <a:ea typeface="+mn-ea"/>
                <a:sym typeface="+mn-lt"/>
              </a:rPr>
              <a:t>Begin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ea typeface="+mn-ea"/>
                <a:sym typeface="+mn-lt"/>
              </a:rPr>
              <a:t>Write variable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ea typeface="+mn-ea"/>
                <a:sym typeface="+mn-lt"/>
              </a:rPr>
              <a:t>Read variable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ea typeface="+mn-ea"/>
                <a:sym typeface="+mn-lt"/>
              </a:rPr>
              <a:t>Commit</a:t>
            </a:r>
          </a:p>
          <a:p>
            <a:pPr>
              <a:lnSpc>
                <a:spcPct val="100000"/>
              </a:lnSpc>
            </a:pPr>
            <a:r>
              <a:rPr lang="en-US" sz="2800" dirty="0">
                <a:ea typeface="+mn-ea"/>
                <a:sym typeface="+mn-lt"/>
              </a:rPr>
              <a:t>Abort</a:t>
            </a:r>
          </a:p>
          <a:p>
            <a:pPr>
              <a:lnSpc>
                <a:spcPct val="100000"/>
              </a:lnSpc>
            </a:pPr>
            <a:endParaRPr lang="en-US" sz="28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25613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Five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Operations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Involved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1" dirty="0">
                <a:ea typeface="+mn-ea"/>
                <a:sym typeface="+mn-lt"/>
              </a:rPr>
              <a:t>1. begin</a:t>
            </a:r>
            <a:r>
              <a:rPr lang="en-US" sz="2000" dirty="0">
                <a:ea typeface="+mn-ea"/>
                <a:sym typeface="+mn-lt"/>
              </a:rPr>
              <a:t>: allocate a new transaction ID</a:t>
            </a:r>
          </a:p>
          <a:p>
            <a:r>
              <a:rPr lang="en-US" sz="2000" b="1" dirty="0">
                <a:ea typeface="+mn-ea"/>
                <a:sym typeface="+mn-lt"/>
              </a:rPr>
              <a:t>2. write variable</a:t>
            </a:r>
            <a:r>
              <a:rPr lang="en-US" sz="2000" dirty="0">
                <a:ea typeface="+mn-ea"/>
                <a:sym typeface="+mn-lt"/>
              </a:rPr>
              <a:t>: append an entry to the log</a:t>
            </a:r>
          </a:p>
          <a:p>
            <a:r>
              <a:rPr lang="en-US" sz="2000" b="1" dirty="0">
                <a:ea typeface="+mn-ea"/>
                <a:sym typeface="+mn-lt"/>
              </a:rPr>
              <a:t>3. read variable</a:t>
            </a:r>
            <a:r>
              <a:rPr lang="en-US" sz="2000" dirty="0">
                <a:ea typeface="+mn-ea"/>
                <a:sym typeface="+mn-lt"/>
              </a:rPr>
              <a:t>: scan the log looking for last committed value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As an aside: how to see your own updates?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Read uncommitted values from your own </a:t>
            </a:r>
            <a:r>
              <a:rPr lang="en-US" altLang="zh-CN" sz="1800" dirty="0">
                <a:ea typeface="+mn-ea"/>
                <a:sym typeface="+mn-lt"/>
              </a:rPr>
              <a:t>TID</a:t>
            </a:r>
            <a:endParaRPr lang="en-US" sz="18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1360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Five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Operations</a:t>
            </a:r>
            <a:r>
              <a:rPr kumimoji="1" lang="zh-CN" altLang="en-US" dirty="0">
                <a:ea typeface="+mn-ea"/>
                <a:sym typeface="+mn-lt"/>
              </a:rPr>
              <a:t> </a:t>
            </a:r>
            <a:r>
              <a:rPr kumimoji="1" lang="en-US" altLang="zh-CN" dirty="0">
                <a:ea typeface="+mn-ea"/>
                <a:sym typeface="+mn-lt"/>
              </a:rPr>
              <a:t>Involved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lang="en-US" sz="2400" b="1" dirty="0">
                <a:ea typeface="+mn-ea"/>
                <a:sym typeface="+mn-lt"/>
              </a:rPr>
              <a:t>4. Commit</a:t>
            </a:r>
            <a:r>
              <a:rPr lang="en-US" sz="2400" dirty="0">
                <a:ea typeface="+mn-ea"/>
                <a:sym typeface="+mn-lt"/>
              </a:rPr>
              <a:t>: write a commit record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Expectedly, writing a commit record is the "commit point" for action, because of the way read works (looks for commit record)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However, writing log records better be all-or-nothing</a:t>
            </a:r>
          </a:p>
          <a:p>
            <a:pPr lvl="2"/>
            <a:r>
              <a:rPr lang="en-US" sz="1800" dirty="0">
                <a:ea typeface="+mn-ea"/>
                <a:sym typeface="+mn-lt"/>
              </a:rPr>
              <a:t>One approach, from last time: make each record fit within one sector</a:t>
            </a:r>
          </a:p>
          <a:p>
            <a:r>
              <a:rPr lang="en-US" sz="2400" b="1" dirty="0">
                <a:ea typeface="+mn-ea"/>
                <a:sym typeface="+mn-lt"/>
              </a:rPr>
              <a:t>5. Abort</a:t>
            </a:r>
            <a:r>
              <a:rPr lang="en-US" sz="2400" dirty="0">
                <a:ea typeface="+mn-ea"/>
                <a:sym typeface="+mn-lt"/>
              </a:rPr>
              <a:t>: Do nothing or write a record?</a:t>
            </a:r>
          </a:p>
          <a:p>
            <a:pPr lvl="2"/>
            <a:r>
              <a:rPr lang="en-US" altLang="zh-CN" sz="1800" dirty="0">
                <a:ea typeface="+mn-ea"/>
                <a:sym typeface="+mn-lt"/>
              </a:rPr>
              <a:t>C</a:t>
            </a:r>
            <a:r>
              <a:rPr lang="en-US" sz="1800" dirty="0">
                <a:ea typeface="+mn-ea"/>
                <a:sym typeface="+mn-lt"/>
              </a:rPr>
              <a:t>ould write an abort record, but not strictly needed</a:t>
            </a:r>
          </a:p>
          <a:p>
            <a:r>
              <a:rPr lang="en-US" sz="2400" dirty="0">
                <a:solidFill>
                  <a:schemeClr val="accent2"/>
                </a:solidFill>
                <a:ea typeface="+mn-ea"/>
                <a:sym typeface="+mn-lt"/>
              </a:rPr>
              <a:t>Recover from a crash</a:t>
            </a:r>
            <a:r>
              <a:rPr lang="en-US" sz="2400" dirty="0">
                <a:ea typeface="+mn-ea"/>
                <a:sym typeface="+mn-lt"/>
              </a:rPr>
              <a:t>: do nothing</a:t>
            </a:r>
          </a:p>
        </p:txBody>
      </p:sp>
    </p:spTree>
    <p:extLst>
      <p:ext uri="{BB962C8B-B14F-4D97-AF65-F5344CB8AC3E}">
        <p14:creationId xmlns:p14="http://schemas.microsoft.com/office/powerpoint/2010/main" val="33815383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1356"/>
            <a:ext cx="8229600" cy="3960440"/>
          </a:xfrm>
        </p:spPr>
        <p:txBody>
          <a:bodyPr>
            <a:noAutofit/>
          </a:bodyPr>
          <a:lstStyle/>
          <a:p>
            <a:pPr marL="0" indent="0">
              <a:spcBef>
                <a:spcPts val="2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read(log, </a:t>
            </a:r>
            <a:r>
              <a:rPr lang="en-US" sz="1600" b="1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 </a:t>
            </a:r>
            <a:endParaRPr lang="zh-CN" altLang="en-US" sz="1600" b="1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 = {} </a:t>
            </a: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scan backwards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for record r in log[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len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(log) - 1] .. log[0]: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keep track of commits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commit: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commits.add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find </a:t>
            </a:r>
            <a:r>
              <a:rPr lang="en-US" sz="1600" i="1" dirty="0" err="1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var’s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last committed 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update and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in commits and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return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r.new_value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835696" y="12119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sz="1600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64810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61356"/>
            <a:ext cx="8229600" cy="3960440"/>
          </a:xfrm>
        </p:spPr>
        <p:txBody>
          <a:bodyPr>
            <a:noAutofit/>
          </a:bodyPr>
          <a:lstStyle/>
          <a:p>
            <a:pPr marL="0" indent="0">
              <a:spcBef>
                <a:spcPts val="2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read(log, </a:t>
            </a:r>
            <a:r>
              <a:rPr lang="en-US" sz="1600" b="1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 </a:t>
            </a:r>
            <a:endParaRPr lang="zh-CN" altLang="en-US" sz="1600" b="1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 = {} </a:t>
            </a: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scan backwards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for record r in log[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len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(log) - 1] .. log[0]: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keep track of commits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commit: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commits.add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// find </a:t>
            </a:r>
            <a:r>
              <a:rPr lang="en-US" sz="1600" i="1" dirty="0" err="1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var’s</a:t>
            </a:r>
            <a:r>
              <a:rPr lang="en-US" sz="1600" i="1" dirty="0">
                <a:solidFill>
                  <a:schemeClr val="accent1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last committed 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if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r.type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update and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（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in commits</a:t>
            </a: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altLang="zh-CN" sz="1600" b="1" dirty="0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or</a:t>
            </a:r>
            <a:r>
              <a:rPr lang="zh-CN" altLang="en-US" sz="1600" b="1" dirty="0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  <a:r>
              <a:rPr lang="en-US" altLang="zh-CN" sz="1600" b="1" dirty="0" err="1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r.tid</a:t>
            </a:r>
            <a:r>
              <a:rPr lang="en-US" altLang="zh-CN" sz="1600" b="1" dirty="0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</a:t>
            </a:r>
            <a:r>
              <a:rPr lang="en-US" altLang="zh-CN" sz="1600" b="1" dirty="0" err="1">
                <a:solidFill>
                  <a:schemeClr val="accent2"/>
                </a:solidFill>
                <a:latin typeface="Consolas" panose="020B0609020204030204" pitchFamily="49" charset="0"/>
                <a:ea typeface="+mn-ea"/>
                <a:cs typeface="+mn-ea"/>
                <a:sym typeface="+mn-lt"/>
              </a:rPr>
              <a:t>current_tid</a:t>
            </a:r>
            <a:r>
              <a:rPr lang="en-US" altLang="zh-CN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and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==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: </a:t>
            </a:r>
            <a:endParaRPr lang="zh-CN" altLang="en-US" sz="160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268"/>
              </a:spcBef>
              <a:buNone/>
            </a:pPr>
            <a:r>
              <a:rPr lang="zh-CN" alt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       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return </a:t>
            </a:r>
            <a:r>
              <a:rPr lang="en-US" sz="160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r.new_value</a:t>
            </a:r>
            <a:r>
              <a:rPr lang="en-US" sz="160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1835696" y="12119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schemeClr val="accent2"/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sz="1600" dirty="0">
              <a:solidFill>
                <a:schemeClr val="accent2"/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50977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ea typeface="+mn-ea"/>
                <a:sym typeface="+mn-lt"/>
              </a:rPr>
              <a:t>Performance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Problem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of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Log-only</a:t>
            </a:r>
            <a:r>
              <a:rPr lang="zh-CN" altLang="en-US" dirty="0">
                <a:ea typeface="+mn-ea"/>
                <a:sym typeface="+mn-lt"/>
              </a:rPr>
              <a:t> </a:t>
            </a:r>
            <a:r>
              <a:rPr lang="en-US" altLang="zh-CN" dirty="0">
                <a:ea typeface="+mn-ea"/>
                <a:sym typeface="+mn-lt"/>
              </a:rPr>
              <a:t>Approach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>
                <a:ea typeface="+mn-ea"/>
                <a:sym typeface="+mn-lt"/>
              </a:rPr>
              <a:t>Write</a:t>
            </a:r>
            <a:r>
              <a:rPr lang="en-US" sz="2400" dirty="0">
                <a:ea typeface="+mn-ea"/>
                <a:sym typeface="+mn-lt"/>
              </a:rPr>
              <a:t> performance is probably good</a:t>
            </a:r>
            <a:endParaRPr lang="zh-CN" altLang="en-US" sz="2400" dirty="0">
              <a:ea typeface="+mn-ea"/>
              <a:sym typeface="+mn-lt"/>
            </a:endParaRP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S</a:t>
            </a:r>
            <a:r>
              <a:rPr lang="en-US" sz="2000" dirty="0">
                <a:ea typeface="+mn-ea"/>
                <a:sym typeface="+mn-lt"/>
              </a:rPr>
              <a:t>equential writes, instead of random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Need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altLang="zh-CN" sz="2000" dirty="0">
                <a:ea typeface="+mn-ea"/>
                <a:sym typeface="+mn-lt"/>
              </a:rPr>
              <a:t>to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sz="2000" dirty="0">
                <a:ea typeface="+mn-ea"/>
                <a:sym typeface="+mn-lt"/>
              </a:rPr>
              <a:t>write to disk </a:t>
            </a:r>
            <a:r>
              <a:rPr lang="en-US" sz="2000" i="1" dirty="0">
                <a:ea typeface="+mn-ea"/>
                <a:sym typeface="+mn-lt"/>
              </a:rPr>
              <a:t>twice</a:t>
            </a:r>
            <a:r>
              <a:rPr lang="en-US" sz="2000" dirty="0">
                <a:ea typeface="+mn-ea"/>
                <a:sym typeface="+mn-lt"/>
              </a:rPr>
              <a:t> instead of </a:t>
            </a:r>
            <a:r>
              <a:rPr lang="en-US" sz="2000" i="1" dirty="0">
                <a:ea typeface="+mn-ea"/>
                <a:sym typeface="+mn-lt"/>
              </a:rPr>
              <a:t>once</a:t>
            </a:r>
          </a:p>
          <a:p>
            <a:r>
              <a:rPr lang="en-US" sz="2400" b="1" dirty="0">
                <a:ea typeface="+mn-ea"/>
                <a:sym typeface="+mn-lt"/>
              </a:rPr>
              <a:t>Read</a:t>
            </a:r>
            <a:r>
              <a:rPr lang="en-US" sz="2400" dirty="0">
                <a:ea typeface="+mn-ea"/>
                <a:sym typeface="+mn-lt"/>
              </a:rPr>
              <a:t> </a:t>
            </a:r>
            <a:r>
              <a:rPr lang="en-US" sz="2400" b="1" dirty="0">
                <a:solidFill>
                  <a:schemeClr val="accent2"/>
                </a:solidFill>
                <a:ea typeface="+mn-ea"/>
                <a:sym typeface="+mn-lt"/>
              </a:rPr>
              <a:t>performance is terrible</a:t>
            </a:r>
            <a:r>
              <a:rPr lang="en-US" sz="2400" dirty="0">
                <a:solidFill>
                  <a:schemeClr val="accent2"/>
                </a:solidFill>
                <a:ea typeface="+mn-ea"/>
                <a:sym typeface="+mn-lt"/>
              </a:rPr>
              <a:t>!</a:t>
            </a:r>
            <a:endParaRPr lang="zh-CN" altLang="en-US" sz="2400" dirty="0">
              <a:solidFill>
                <a:schemeClr val="accent2"/>
              </a:solidFill>
              <a:ea typeface="+mn-ea"/>
              <a:sym typeface="+mn-lt"/>
            </a:endParaRP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S</a:t>
            </a:r>
            <a:r>
              <a:rPr lang="en-US" sz="2000" dirty="0">
                <a:ea typeface="+mn-ea"/>
                <a:sym typeface="+mn-lt"/>
              </a:rPr>
              <a:t>can the log for every read!</a:t>
            </a:r>
          </a:p>
          <a:p>
            <a:r>
              <a:rPr lang="en-US" altLang="zh-CN" sz="2400" b="1" dirty="0">
                <a:ea typeface="+mn-ea"/>
                <a:sym typeface="+mn-lt"/>
              </a:rPr>
              <a:t>R</a:t>
            </a:r>
            <a:r>
              <a:rPr lang="en-US" sz="2400" b="1" dirty="0">
                <a:ea typeface="+mn-ea"/>
                <a:sym typeface="+mn-lt"/>
              </a:rPr>
              <a:t>ecovery</a:t>
            </a:r>
            <a:r>
              <a:rPr lang="en-US" sz="2400" dirty="0">
                <a:ea typeface="+mn-ea"/>
                <a:sym typeface="+mn-lt"/>
              </a:rPr>
              <a:t> is instantaneous</a:t>
            </a:r>
            <a:endParaRPr lang="zh-CN" altLang="en-US" sz="2400" dirty="0">
              <a:ea typeface="+mn-ea"/>
              <a:sym typeface="+mn-lt"/>
            </a:endParaRP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N</a:t>
            </a:r>
            <a:r>
              <a:rPr lang="en-US" sz="2000" dirty="0">
                <a:ea typeface="+mn-ea"/>
                <a:sym typeface="+mn-lt"/>
              </a:rPr>
              <a:t>othing to do</a:t>
            </a:r>
          </a:p>
          <a:p>
            <a:endParaRPr lang="en-US" sz="24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32761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Performance Optimization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5312"/>
            <a:ext cx="8229600" cy="399644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>
                <a:ea typeface="+mn-ea"/>
                <a:sym typeface="+mn-lt"/>
              </a:rPr>
              <a:t>Keep both a log and </a:t>
            </a:r>
            <a:r>
              <a:rPr lang="en-US" sz="2400" b="1" dirty="0">
                <a:solidFill>
                  <a:srgbClr val="0096FF"/>
                </a:solidFill>
                <a:ea typeface="+mn-ea"/>
                <a:sym typeface="+mn-lt"/>
              </a:rPr>
              <a:t>cell storage</a:t>
            </a:r>
            <a:endParaRPr lang="en-US" sz="2400" dirty="0">
              <a:solidFill>
                <a:srgbClr val="0096FF"/>
              </a:solidFill>
              <a:ea typeface="+mn-ea"/>
              <a:sym typeface="+mn-lt"/>
            </a:endParaRPr>
          </a:p>
          <a:p>
            <a:pPr lvl="1">
              <a:lnSpc>
                <a:spcPct val="110000"/>
              </a:lnSpc>
            </a:pPr>
            <a:r>
              <a:rPr lang="en-US" sz="2000" dirty="0">
                <a:ea typeface="+mn-ea"/>
                <a:sym typeface="+mn-lt"/>
              </a:rPr>
              <a:t>Log as before: authoritative, provides all-or-nothing atomicity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ea typeface="+mn-ea"/>
                <a:sym typeface="+mn-lt"/>
              </a:rPr>
              <a:t>Cell storage: provides fast reads, but </a:t>
            </a:r>
            <a:r>
              <a:rPr lang="en-US" sz="2000" i="1" dirty="0">
                <a:ea typeface="+mn-ea"/>
                <a:sym typeface="+mn-lt"/>
              </a:rPr>
              <a:t>cannot</a:t>
            </a:r>
            <a:r>
              <a:rPr lang="en-US" sz="2000" dirty="0">
                <a:ea typeface="+mn-ea"/>
                <a:sym typeface="+mn-lt"/>
              </a:rPr>
              <a:t> provide all-or-nothing</a:t>
            </a:r>
          </a:p>
          <a:p>
            <a:pPr lvl="1">
              <a:lnSpc>
                <a:spcPct val="110000"/>
              </a:lnSpc>
            </a:pPr>
            <a:r>
              <a:rPr lang="en-US" altLang="zh-CN" sz="2000" dirty="0">
                <a:ea typeface="+mn-ea"/>
                <a:sym typeface="+mn-lt"/>
              </a:rPr>
              <a:t>Both are stored on disk</a:t>
            </a:r>
            <a:endParaRPr lang="en-US" sz="2000" dirty="0">
              <a:ea typeface="+mn-ea"/>
              <a:sym typeface="+mn-lt"/>
            </a:endParaRPr>
          </a:p>
          <a:p>
            <a:pPr>
              <a:lnSpc>
                <a:spcPct val="110000"/>
              </a:lnSpc>
            </a:pPr>
            <a:r>
              <a:rPr lang="en-US" sz="2400" dirty="0">
                <a:ea typeface="+mn-ea"/>
                <a:sym typeface="+mn-lt"/>
              </a:rPr>
              <a:t>Terminology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ea typeface="+mn-ea"/>
                <a:sym typeface="+mn-lt"/>
              </a:rPr>
              <a:t>"</a:t>
            </a:r>
            <a:r>
              <a:rPr lang="en-US" sz="2000" dirty="0">
                <a:solidFill>
                  <a:srgbClr val="0096FF"/>
                </a:solidFill>
                <a:ea typeface="+mn-ea"/>
                <a:sym typeface="+mn-lt"/>
              </a:rPr>
              <a:t>log</a:t>
            </a:r>
            <a:r>
              <a:rPr lang="en-US" sz="2000" dirty="0">
                <a:ea typeface="+mn-ea"/>
                <a:sym typeface="+mn-lt"/>
              </a:rPr>
              <a:t>" an update when it's written to the </a:t>
            </a:r>
            <a:r>
              <a:rPr lang="en-US" sz="2000" dirty="0">
                <a:solidFill>
                  <a:srgbClr val="0096FF"/>
                </a:solidFill>
                <a:ea typeface="+mn-ea"/>
                <a:sym typeface="+mn-lt"/>
              </a:rPr>
              <a:t>log</a:t>
            </a:r>
          </a:p>
          <a:p>
            <a:pPr lvl="1">
              <a:lnSpc>
                <a:spcPct val="110000"/>
              </a:lnSpc>
            </a:pPr>
            <a:r>
              <a:rPr lang="en-US" sz="2000" dirty="0">
                <a:ea typeface="+mn-ea"/>
                <a:sym typeface="+mn-lt"/>
              </a:rPr>
              <a:t>"</a:t>
            </a:r>
            <a:r>
              <a:rPr lang="en-US" sz="2000" dirty="0">
                <a:solidFill>
                  <a:srgbClr val="0096FF"/>
                </a:solidFill>
                <a:ea typeface="+mn-ea"/>
                <a:sym typeface="+mn-lt"/>
              </a:rPr>
              <a:t>install</a:t>
            </a:r>
            <a:r>
              <a:rPr lang="en-US" sz="2000" dirty="0">
                <a:ea typeface="+mn-ea"/>
                <a:sym typeface="+mn-lt"/>
              </a:rPr>
              <a:t>" an update when it's written to </a:t>
            </a:r>
            <a:r>
              <a:rPr lang="en-US" sz="2000" dirty="0">
                <a:solidFill>
                  <a:srgbClr val="0096FF"/>
                </a:solidFill>
                <a:ea typeface="+mn-ea"/>
                <a:sym typeface="+mn-lt"/>
              </a:rPr>
              <a:t>cell storage</a:t>
            </a:r>
          </a:p>
        </p:txBody>
      </p:sp>
    </p:spTree>
    <p:extLst>
      <p:ext uri="{BB962C8B-B14F-4D97-AF65-F5344CB8AC3E}">
        <p14:creationId xmlns:p14="http://schemas.microsoft.com/office/powerpoint/2010/main" val="41661112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+mn-ea"/>
                <a:sym typeface="+mn-lt"/>
              </a:rPr>
              <a:t>Cell Storage (Home) + Log Storage</a:t>
            </a:r>
            <a:endParaRPr kumimoji="1" lang="zh-CN" altLang="en-US" dirty="0">
              <a:ea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561356"/>
            <a:ext cx="736890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00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Read / write with Cell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dirty="0">
                <a:ea typeface="+mn-ea"/>
                <a:sym typeface="+mn-lt"/>
              </a:rPr>
              <a:t>Two questions we have to answer now:</a:t>
            </a:r>
          </a:p>
          <a:p>
            <a:pPr marL="91440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>
                <a:ea typeface="+mn-ea"/>
                <a:sym typeface="+mn-lt"/>
              </a:rPr>
              <a:t>How to update both the log and cell storage when an update happens?</a:t>
            </a:r>
          </a:p>
          <a:p>
            <a:pPr marL="914400" lvl="1" indent="-457200">
              <a:lnSpc>
                <a:spcPct val="110000"/>
              </a:lnSpc>
              <a:buFont typeface="+mj-lt"/>
              <a:buAutoNum type="arabicPeriod"/>
            </a:pPr>
            <a:r>
              <a:rPr lang="en-US" dirty="0">
                <a:ea typeface="+mn-ea"/>
                <a:sym typeface="+mn-lt"/>
              </a:rPr>
              <a:t>How to recover cell storage from the authoritative log after crash?</a:t>
            </a:r>
          </a:p>
          <a:p>
            <a:pPr>
              <a:lnSpc>
                <a:spcPct val="110000"/>
              </a:lnSpc>
            </a:pPr>
            <a:endParaRPr lang="en-US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ea typeface="+mn-ea"/>
                <a:sym typeface="+mn-lt"/>
              </a:rPr>
              <a:t>41</a:t>
            </a:fld>
            <a:endParaRPr lang="zh-CN" altLang="en-US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1325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204"/>
            <a:ext cx="8229600" cy="952500"/>
          </a:xfrm>
        </p:spPr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Read / write with Cell Storage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61556"/>
            <a:ext cx="8229600" cy="2031612"/>
          </a:xfrm>
        </p:spPr>
        <p:txBody>
          <a:bodyPr>
            <a:noAutofit/>
          </a:bodyPr>
          <a:lstStyle/>
          <a:p>
            <a:pPr marL="0" indent="0">
              <a:spcBef>
                <a:spcPts val="1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read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):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  return 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cell_read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</a:t>
            </a:r>
          </a:p>
          <a:p>
            <a:pPr marL="0" indent="0">
              <a:spcBef>
                <a:spcPts val="168"/>
              </a:spcBef>
              <a:buNone/>
            </a:pPr>
            <a:endParaRPr lang="en-US" sz="1600" b="0" dirty="0">
              <a:latin typeface="Consolas" panose="020B0609020204030204" pitchFamily="49" charset="0"/>
              <a:ea typeface="+mn-ea"/>
              <a:cs typeface="+mn-ea"/>
              <a:sym typeface="+mn-lt"/>
            </a:endParaRPr>
          </a:p>
          <a:p>
            <a:pPr marL="0" indent="0">
              <a:spcBef>
                <a:spcPts val="168"/>
              </a:spcBef>
              <a:buNone/>
            </a:pPr>
            <a:r>
              <a:rPr lang="en-US" sz="1600" b="1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write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value):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nl-NL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nl-NL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log.append</a:t>
            </a:r>
            <a:r>
              <a:rPr lang="nl-NL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nl-NL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cur_tid</a:t>
            </a:r>
            <a:r>
              <a:rPr lang="nl-NL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update,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               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read(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), value)</a:t>
            </a:r>
          </a:p>
          <a:p>
            <a:pPr marL="0" indent="0">
              <a:spcBef>
                <a:spcPts val="168"/>
              </a:spcBef>
              <a:buNone/>
            </a:pP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    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cell_write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(</a:t>
            </a:r>
            <a:r>
              <a:rPr lang="en-US" sz="1600" b="0" dirty="0" err="1">
                <a:latin typeface="Consolas" panose="020B0609020204030204" pitchFamily="49" charset="0"/>
                <a:ea typeface="+mn-ea"/>
                <a:cs typeface="+mn-ea"/>
                <a:sym typeface="+mn-lt"/>
              </a:rPr>
              <a:t>var</a:t>
            </a:r>
            <a:r>
              <a:rPr lang="en-US" sz="1600" b="0" dirty="0">
                <a:latin typeface="Consolas" panose="020B0609020204030204" pitchFamily="49" charset="0"/>
                <a:ea typeface="+mn-ea"/>
                <a:cs typeface="+mn-ea"/>
                <a:sym typeface="+mn-lt"/>
              </a:rPr>
              <a:t>, value)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42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TID |  T1   |  T1  |   T1   |  T2   |  T2  |   T2   |   T3  |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    +-------+------+--------+-------+------+--------+-------+</a:t>
            </a: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Cell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Storage</a:t>
            </a:r>
            <a:endParaRPr lang="zh-CN" altLang="en-US" dirty="0"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A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110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B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cs typeface="+mn-ea"/>
                <a:sym typeface="+mn-lt"/>
              </a:rPr>
              <a:t>70</a:t>
            </a:r>
            <a:endParaRPr kumimoji="1"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onsolas" panose="020B0609020204030204" pitchFamily="49" charset="0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198050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Order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</a:pPr>
            <a:r>
              <a:rPr lang="en-US" dirty="0">
                <a:ea typeface="+mn-ea"/>
                <a:sym typeface="+mn-lt"/>
              </a:rPr>
              <a:t>Ordering of logging and installing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ea typeface="+mn-ea"/>
                <a:sym typeface="+mn-lt"/>
              </a:rPr>
              <a:t>The two together do not have all-or-nothing atomicity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ea typeface="+mn-ea"/>
                <a:sym typeface="+mn-lt"/>
              </a:rPr>
              <a:t>Can crash in-between, so just one of the two might have taken place</a:t>
            </a:r>
          </a:p>
          <a:p>
            <a:pPr>
              <a:lnSpc>
                <a:spcPct val="130000"/>
              </a:lnSpc>
            </a:pPr>
            <a:r>
              <a:rPr lang="en-US" dirty="0">
                <a:ea typeface="+mn-ea"/>
                <a:sym typeface="+mn-lt"/>
              </a:rPr>
              <a:t>What happens if we install first and then log?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ea typeface="+mn-ea"/>
                <a:sym typeface="+mn-lt"/>
              </a:rPr>
              <a:t>If we crash, no idea what happened to cell storage, or how to fix it</a:t>
            </a:r>
          </a:p>
          <a:p>
            <a:pPr>
              <a:lnSpc>
                <a:spcPct val="130000"/>
              </a:lnSpc>
            </a:pPr>
            <a:r>
              <a:rPr lang="en-US" dirty="0">
                <a:ea typeface="+mn-ea"/>
                <a:sym typeface="+mn-lt"/>
              </a:rPr>
              <a:t>The rule for logging is the "</a:t>
            </a:r>
            <a:r>
              <a:rPr lang="en-US" b="1" dirty="0">
                <a:solidFill>
                  <a:srgbClr val="0096FF"/>
                </a:solidFill>
                <a:ea typeface="+mn-ea"/>
                <a:sym typeface="+mn-lt"/>
              </a:rPr>
              <a:t>Write-ahead-log protocol</a:t>
            </a:r>
            <a:r>
              <a:rPr lang="en-US" dirty="0">
                <a:ea typeface="+mn-ea"/>
                <a:sym typeface="+mn-lt"/>
              </a:rPr>
              <a:t>" (</a:t>
            </a:r>
            <a:r>
              <a:rPr lang="en-US" b="1" dirty="0">
                <a:solidFill>
                  <a:srgbClr val="0096FF"/>
                </a:solidFill>
                <a:ea typeface="+mn-ea"/>
                <a:sym typeface="+mn-lt"/>
              </a:rPr>
              <a:t>WAL</a:t>
            </a:r>
            <a:r>
              <a:rPr lang="en-US" dirty="0">
                <a:ea typeface="+mn-ea"/>
                <a:sym typeface="+mn-lt"/>
              </a:rPr>
              <a:t>)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ea typeface="+mn-ea"/>
                <a:sym typeface="+mn-lt"/>
              </a:rPr>
              <a:t>Log the update before installing it</a:t>
            </a:r>
          </a:p>
          <a:p>
            <a:pPr>
              <a:lnSpc>
                <a:spcPct val="130000"/>
              </a:lnSpc>
            </a:pPr>
            <a:r>
              <a:rPr lang="en-US" dirty="0">
                <a:ea typeface="+mn-ea"/>
                <a:sym typeface="+mn-lt"/>
              </a:rPr>
              <a:t>If we crash, log is authoritative and intact, can repair cell storage</a:t>
            </a:r>
          </a:p>
          <a:p>
            <a:pPr lvl="1">
              <a:lnSpc>
                <a:spcPct val="130000"/>
              </a:lnSpc>
            </a:pPr>
            <a:r>
              <a:rPr lang="en-US" dirty="0">
                <a:ea typeface="+mn-ea"/>
                <a:sym typeface="+mn-lt"/>
              </a:rPr>
              <a:t>Can think of it as not being the only copy, once it's in the log</a:t>
            </a:r>
          </a:p>
        </p:txBody>
      </p:sp>
    </p:spTree>
    <p:extLst>
      <p:ext uri="{BB962C8B-B14F-4D97-AF65-F5344CB8AC3E}">
        <p14:creationId xmlns:p14="http://schemas.microsoft.com/office/powerpoint/2010/main" val="11586384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Recovering Cell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ea typeface="+mn-ea"/>
                <a:sym typeface="+mn-lt"/>
              </a:rPr>
              <a:t>What happens if we log an update, install it, but then abort/crash?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Need to undo that installed update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Plan: scan log, determine what actions aborted ("losers"), undo them</a:t>
            </a:r>
          </a:p>
          <a:p>
            <a:r>
              <a:rPr lang="en-US" sz="2000" dirty="0">
                <a:ea typeface="+mn-ea"/>
                <a:sym typeface="+mn-lt"/>
              </a:rPr>
              <a:t>Why do we have to scan backwards?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Need to undo newest to oldest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Also need to find outcome of action before we decide whether to undo</a:t>
            </a:r>
          </a:p>
        </p:txBody>
      </p:sp>
    </p:spTree>
    <p:extLst>
      <p:ext uri="{BB962C8B-B14F-4D97-AF65-F5344CB8AC3E}">
        <p14:creationId xmlns:p14="http://schemas.microsoft.com/office/powerpoint/2010/main" val="1235618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204"/>
            <a:ext cx="8229600" cy="952500"/>
          </a:xfrm>
        </p:spPr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Recovery with Cell Storage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45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0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2362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43608" y="4369668"/>
            <a:ext cx="2808312" cy="288032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43608" y="4945732"/>
            <a:ext cx="6192688" cy="302493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259632" y="5305772"/>
            <a:ext cx="3960440" cy="230485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85466" y="2632184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{} </a:t>
            </a:r>
          </a:p>
        </p:txBody>
      </p:sp>
    </p:spTree>
    <p:extLst>
      <p:ext uri="{BB962C8B-B14F-4D97-AF65-F5344CB8AC3E}">
        <p14:creationId xmlns:p14="http://schemas.microsoft.com/office/powerpoint/2010/main" val="40715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2" grpId="1" animBg="1"/>
      <p:bldP spid="33" grpId="0" animBg="1"/>
      <p:bldP spid="33" grpId="1" animBg="1"/>
      <p:bldP spid="3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3204"/>
            <a:ext cx="8229600" cy="952500"/>
          </a:xfrm>
        </p:spPr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Recovery with Cell Storage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46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80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5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2362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259632" y="5305772"/>
            <a:ext cx="3960440" cy="230485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136868" y="2728872"/>
            <a:ext cx="1003083" cy="245001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300192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43608" y="4395794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259632" y="4696889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85466" y="2632184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{} </a:t>
            </a:r>
          </a:p>
        </p:txBody>
      </p:sp>
    </p:spTree>
    <p:extLst>
      <p:ext uri="{BB962C8B-B14F-4D97-AF65-F5344CB8AC3E}">
        <p14:creationId xmlns:p14="http://schemas.microsoft.com/office/powerpoint/2010/main" val="3978829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8" grpId="1" animBg="1"/>
      <p:bldP spid="39" grpId="0" animBg="1"/>
      <p:bldP spid="40" grpId="0" animBg="1"/>
      <p:bldP spid="40" grpId="1" animBg="1"/>
      <p:bldP spid="4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47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Recovery with Cell Storage</a:t>
            </a:r>
            <a:endParaRPr lang="zh-CN" altLang="en-US" dirty="0"/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80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70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300192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259632" y="4696889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232191" y="2632184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</a:t>
            </a:r>
            <a:r>
              <a:rPr lang="en-US" altLang="zh-CN" b="1" dirty="0">
                <a:solidFill>
                  <a:srgbClr val="F79646"/>
                </a:solidFill>
                <a:latin typeface="Consolas"/>
                <a:ea typeface="宋体" panose="02010600030101010101" pitchFamily="2" charset="-122"/>
                <a:cs typeface="Consolas"/>
              </a:rPr>
              <a:t>T2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} </a:t>
            </a:r>
          </a:p>
        </p:txBody>
      </p:sp>
      <p:sp>
        <p:nvSpPr>
          <p:cNvPr id="74" name="矩形 73"/>
          <p:cNvSpPr/>
          <p:nvPr/>
        </p:nvSpPr>
        <p:spPr>
          <a:xfrm>
            <a:off x="6308900" y="2671325"/>
            <a:ext cx="1791491" cy="302548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043608" y="4945732"/>
            <a:ext cx="6192688" cy="302493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403277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043608" y="4369668"/>
            <a:ext cx="2808312" cy="288032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572000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36358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84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2" grpId="1" animBg="1"/>
      <p:bldP spid="74" grpId="0" animBg="1"/>
      <p:bldP spid="74" grpId="1" animBg="1"/>
      <p:bldP spid="75" grpId="0" animBg="1"/>
      <p:bldP spid="75" grpId="1" animBg="1"/>
      <p:bldP spid="75" grpId="2" animBg="1"/>
      <p:bldP spid="75" grpId="3" animBg="1"/>
      <p:bldP spid="75" grpId="4" animBg="1"/>
      <p:bldP spid="75" grpId="5" animBg="1"/>
      <p:bldP spid="76" grpId="0" animBg="1"/>
      <p:bldP spid="76" grpId="1" animBg="1"/>
      <p:bldP spid="77" grpId="0" animBg="1"/>
      <p:bldP spid="77" grpId="1" animBg="1"/>
      <p:bldP spid="77" grpId="2" animBg="1"/>
      <p:bldP spid="77" grpId="3" animBg="1"/>
      <p:bldP spid="77" grpId="4" animBg="1"/>
      <p:bldP spid="77" grpId="5" animBg="1"/>
      <p:bldP spid="78" grpId="0" animBg="1"/>
      <p:bldP spid="78" grpId="1" animBg="1"/>
      <p:bldP spid="7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20162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632"/>
            <a:ext cx="8229600" cy="952500"/>
          </a:xfrm>
        </p:spPr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Recovery with Cell Storage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48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457200" y="3418176"/>
            <a:ext cx="8229600" cy="2031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(log):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 = {}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for record r in log[len(log)-1] .. log[0]: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commit: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commits.add(r.tid) 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if r.type == update and r.tid not in commits: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cell_write(r.var, r.old_val)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228889" y="2662033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3131840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80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355976" y="2713484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2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59632" y="4696889"/>
            <a:ext cx="2880320" cy="261906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725642" y="2632184"/>
            <a:ext cx="259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commits = {</a:t>
            </a:r>
            <a:r>
              <a:rPr lang="en-US" altLang="zh-CN" b="1" dirty="0">
                <a:solidFill>
                  <a:srgbClr val="F79646"/>
                </a:solidFill>
                <a:latin typeface="Consolas"/>
                <a:ea typeface="宋体" panose="02010600030101010101" pitchFamily="2" charset="-122"/>
                <a:cs typeface="Consolas"/>
              </a:rPr>
              <a:t>T2,</a:t>
            </a:r>
            <a:r>
              <a:rPr lang="zh-CN" altLang="en-US" b="1" dirty="0">
                <a:solidFill>
                  <a:srgbClr val="F79646"/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b="1" dirty="0">
                <a:solidFill>
                  <a:srgbClr val="4F81BD"/>
                </a:solidFill>
                <a:latin typeface="Consolas"/>
                <a:ea typeface="宋体" panose="02010600030101010101" pitchFamily="2" charset="-122"/>
                <a:cs typeface="Consolas"/>
              </a:rPr>
              <a:t>T1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} </a:t>
            </a:r>
          </a:p>
        </p:txBody>
      </p:sp>
      <p:sp>
        <p:nvSpPr>
          <p:cNvPr id="45" name="矩形 44"/>
          <p:cNvSpPr/>
          <p:nvPr/>
        </p:nvSpPr>
        <p:spPr>
          <a:xfrm>
            <a:off x="5767207" y="2663375"/>
            <a:ext cx="2374749" cy="310431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3635896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43608" y="4945732"/>
            <a:ext cx="6192688" cy="302493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744090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43608" y="4369668"/>
            <a:ext cx="2808312" cy="288032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907704" y="1489348"/>
            <a:ext cx="720080" cy="720080"/>
          </a:xfrm>
          <a:prstGeom prst="rect">
            <a:avLst/>
          </a:prstGeom>
          <a:solidFill>
            <a:srgbClr val="FF9300">
              <a:alpha val="25098"/>
            </a:srgbClr>
          </a:solidFill>
          <a:ln w="25400" cap="flat" cmpd="sng" algn="ctr">
            <a:solidFill>
              <a:srgbClr val="F79646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478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 autoUpdateAnimBg="0"/>
      <p:bldP spid="46" grpId="0" animBg="1"/>
      <p:bldP spid="47" grpId="0" animBg="1"/>
      <p:bldP spid="47" grpId="1" animBg="1"/>
      <p:bldP spid="47" grpId="2" animBg="1"/>
      <p:bldP spid="47" grpId="3" animBg="1"/>
      <p:bldP spid="47" grpId="4" animBg="1"/>
      <p:bldP spid="47" grpId="5" animBg="1"/>
      <p:bldP spid="48" grpId="0" animBg="1"/>
      <p:bldP spid="48" grpId="1" animBg="1"/>
      <p:bldP spid="49" grpId="0" animBg="1"/>
      <p:bldP spid="49" grpId="1" animBg="1"/>
      <p:bldP spid="49" grpId="2" animBg="1"/>
      <p:bldP spid="49" grpId="3" animBg="1"/>
      <p:bldP spid="5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Performance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ea typeface="+mn-ea"/>
                <a:sym typeface="+mn-lt"/>
              </a:rPr>
              <a:t>Writes</a:t>
            </a:r>
            <a:r>
              <a:rPr lang="en-US" sz="2400" dirty="0">
                <a:ea typeface="+mn-ea"/>
                <a:sym typeface="+mn-lt"/>
              </a:rPr>
              <a:t> might still be O</a:t>
            </a:r>
            <a:r>
              <a:rPr lang="en-US" altLang="zh-CN" sz="2400" dirty="0">
                <a:ea typeface="+mn-ea"/>
                <a:sym typeface="+mn-lt"/>
              </a:rPr>
              <a:t>K</a:t>
            </a:r>
            <a:endParaRPr lang="en-US" sz="2400" dirty="0">
              <a:ea typeface="+mn-ea"/>
              <a:sym typeface="+mn-lt"/>
            </a:endParaRPr>
          </a:p>
          <a:p>
            <a:r>
              <a:rPr lang="en-US" sz="2400" b="1" dirty="0">
                <a:ea typeface="+mn-ea"/>
                <a:sym typeface="+mn-lt"/>
              </a:rPr>
              <a:t>Reads</a:t>
            </a:r>
            <a:r>
              <a:rPr lang="en-US" sz="2400" dirty="0">
                <a:ea typeface="+mn-ea"/>
                <a:sym typeface="+mn-lt"/>
              </a:rPr>
              <a:t> are fast</a:t>
            </a:r>
            <a:r>
              <a:rPr lang="en-US" altLang="zh-CN" sz="2400" dirty="0">
                <a:ea typeface="+mn-ea"/>
                <a:sym typeface="+mn-lt"/>
              </a:rPr>
              <a:t>:</a:t>
            </a:r>
            <a:r>
              <a:rPr lang="zh-CN" altLang="en-US" sz="2400" dirty="0">
                <a:ea typeface="+mn-ea"/>
                <a:sym typeface="+mn-lt"/>
              </a:rPr>
              <a:t> </a:t>
            </a:r>
            <a:r>
              <a:rPr lang="en-US" sz="2400" dirty="0">
                <a:ea typeface="+mn-ea"/>
                <a:sym typeface="+mn-lt"/>
              </a:rPr>
              <a:t>just look up in cell storage</a:t>
            </a:r>
          </a:p>
          <a:p>
            <a:r>
              <a:rPr lang="en-US" sz="2400" b="1" dirty="0">
                <a:ea typeface="+mn-ea"/>
                <a:sym typeface="+mn-lt"/>
              </a:rPr>
              <a:t>Recovery</a:t>
            </a:r>
            <a:r>
              <a:rPr lang="en-US" sz="2400" dirty="0">
                <a:ea typeface="+mn-ea"/>
                <a:sym typeface="+mn-lt"/>
              </a:rPr>
              <a:t> requires scanning the entire log</a:t>
            </a:r>
          </a:p>
          <a:p>
            <a:endParaRPr lang="en-US" sz="2400" dirty="0">
              <a:ea typeface="+mn-ea"/>
              <a:sym typeface="+mn-lt"/>
            </a:endParaRPr>
          </a:p>
          <a:p>
            <a:r>
              <a:rPr lang="en-US" sz="2400" dirty="0">
                <a:ea typeface="+mn-ea"/>
                <a:sym typeface="+mn-lt"/>
              </a:rPr>
              <a:t>Remaining performance problems: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We have to write to disk twice</a:t>
            </a:r>
            <a:r>
              <a:rPr lang="zh-CN" altLang="en-US" sz="2000" dirty="0">
                <a:ea typeface="+mn-ea"/>
                <a:sym typeface="+mn-lt"/>
              </a:rPr>
              <a:t> </a:t>
            </a:r>
            <a:r>
              <a:rPr lang="en-US" altLang="zh-CN" sz="2000" dirty="0">
                <a:sym typeface="+mn-lt"/>
              </a:rPr>
              <a:t>(log &amp; install)</a:t>
            </a:r>
            <a:endParaRPr lang="en-US" sz="2000" dirty="0">
              <a:ea typeface="+mn-ea"/>
              <a:sym typeface="+mn-lt"/>
            </a:endParaRPr>
          </a:p>
          <a:p>
            <a:pPr lvl="1"/>
            <a:r>
              <a:rPr lang="en-US" sz="2000" dirty="0">
                <a:ea typeface="+mn-ea"/>
                <a:sym typeface="+mn-lt"/>
              </a:rPr>
              <a:t>Scanning the log will take longer and longer, as the log grows</a:t>
            </a:r>
          </a:p>
        </p:txBody>
      </p:sp>
    </p:spTree>
    <p:extLst>
      <p:ext uri="{BB962C8B-B14F-4D97-AF65-F5344CB8AC3E}">
        <p14:creationId xmlns:p14="http://schemas.microsoft.com/office/powerpoint/2010/main" val="39900404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+mn-ea"/>
                <a:sym typeface="+mn-lt"/>
              </a:rPr>
              <a:t>Optimization 1: Improve Writes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6"/>
          </a:xfrm>
        </p:spPr>
        <p:txBody>
          <a:bodyPr>
            <a:normAutofit/>
          </a:bodyPr>
          <a:lstStyle/>
          <a:p>
            <a:r>
              <a:rPr lang="en-US" sz="2400" dirty="0">
                <a:ea typeface="+mn-ea"/>
                <a:sym typeface="+mn-lt"/>
              </a:rPr>
              <a:t>Storing installing in a (volatile) cache, e.g., memory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Writes can now be fast: just one write, instead of two</a:t>
            </a:r>
          </a:p>
          <a:p>
            <a:pPr lvl="1"/>
            <a:r>
              <a:rPr lang="en-US" sz="2200" dirty="0">
                <a:ea typeface="+mn-ea"/>
                <a:sym typeface="+mn-lt"/>
              </a:rPr>
              <a:t>Hope that variable is modified several times in cache before flush</a:t>
            </a:r>
          </a:p>
          <a:p>
            <a:r>
              <a:rPr lang="en-US" sz="2400" dirty="0">
                <a:ea typeface="+mn-ea"/>
                <a:sym typeface="+mn-lt"/>
              </a:rPr>
              <a:t>Reads can also be benefited</a:t>
            </a:r>
          </a:p>
          <a:p>
            <a:pPr lvl="1"/>
            <a:r>
              <a:rPr lang="en-US" sz="2000" dirty="0">
                <a:ea typeface="+mn-ea"/>
                <a:sym typeface="+mn-lt"/>
              </a:rPr>
              <a:t>Reads go through the cache, since cache may contain more up-to-date values</a:t>
            </a:r>
          </a:p>
        </p:txBody>
      </p:sp>
    </p:spTree>
    <p:extLst>
      <p:ext uri="{BB962C8B-B14F-4D97-AF65-F5344CB8AC3E}">
        <p14:creationId xmlns:p14="http://schemas.microsoft.com/office/powerpoint/2010/main" val="14325744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190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16"/>
            <a:ext cx="8229600" cy="952500"/>
          </a:xfrm>
        </p:spPr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Read &amp; Write with Cache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51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57200" y="3103372"/>
            <a:ext cx="8229600" cy="2468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recover(log):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commits = {}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for record r in log[len(log)-1] .. log[0]: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commit: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commits.add(r.tid)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update and r.tid not in commits: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cell_write(r.var, r.old_val)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undo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for record r in log[0] .. log[len(log)-1]: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if r.type == update and r.tid in commits: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  cell_write(r.var, r.new_value)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redo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28889" y="2488168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31840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55976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9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26355" y="2458319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Cache</a:t>
            </a:r>
          </a:p>
        </p:txBody>
      </p:sp>
      <p:sp>
        <p:nvSpPr>
          <p:cNvPr id="31" name="矩形 30"/>
          <p:cNvSpPr/>
          <p:nvPr/>
        </p:nvSpPr>
        <p:spPr>
          <a:xfrm>
            <a:off x="6513348" y="2539619"/>
            <a:ext cx="8914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48786" y="2539619"/>
            <a:ext cx="6956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7020272" y="3001516"/>
            <a:ext cx="0" cy="504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5724128" y="2929508"/>
            <a:ext cx="259228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3445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+mn-ea"/>
                <a:sym typeface="+mn-lt"/>
              </a:rPr>
              <a:t>Problem Brought by Cache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6"/>
          </a:xfrm>
        </p:spPr>
        <p:txBody>
          <a:bodyPr>
            <a:normAutofit/>
          </a:bodyPr>
          <a:lstStyle/>
          <a:p>
            <a:r>
              <a:rPr lang="en-US" sz="2000" b="1" dirty="0">
                <a:ea typeface="+mn-ea"/>
                <a:sym typeface="+mn-lt"/>
              </a:rPr>
              <a:t>Atomicity problem</a:t>
            </a:r>
            <a:r>
              <a:rPr lang="en-US" sz="2000" dirty="0">
                <a:ea typeface="+mn-ea"/>
                <a:sym typeface="+mn-lt"/>
              </a:rPr>
              <a:t>: cell storage (on disk) may be </a:t>
            </a:r>
            <a:r>
              <a:rPr lang="en-US" sz="2000" dirty="0">
                <a:solidFill>
                  <a:schemeClr val="accent2"/>
                </a:solidFill>
                <a:ea typeface="+mn-ea"/>
                <a:sym typeface="+mn-lt"/>
              </a:rPr>
              <a:t>out-of-date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Is it possible to have changes that should be in cell storage, but aren't?</a:t>
            </a:r>
          </a:p>
          <a:p>
            <a:pPr lvl="2"/>
            <a:r>
              <a:rPr lang="en-US" sz="1600" b="1" dirty="0">
                <a:solidFill>
                  <a:schemeClr val="accent2"/>
                </a:solidFill>
                <a:ea typeface="+mn-ea"/>
                <a:sym typeface="+mn-lt"/>
              </a:rPr>
              <a:t>Yes</a:t>
            </a:r>
            <a:r>
              <a:rPr lang="en-US" sz="1600" dirty="0">
                <a:ea typeface="+mn-ea"/>
                <a:sym typeface="+mn-lt"/>
              </a:rPr>
              <a:t>: might not have flushed the latest commits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Is it possible to have changes that shouldn't be in cell storage, but are?</a:t>
            </a:r>
          </a:p>
          <a:p>
            <a:pPr lvl="2"/>
            <a:r>
              <a:rPr lang="en-US" sz="1600" b="1" dirty="0">
                <a:solidFill>
                  <a:schemeClr val="accent2"/>
                </a:solidFill>
                <a:ea typeface="+mn-ea"/>
                <a:sym typeface="+mn-lt"/>
              </a:rPr>
              <a:t>Yes</a:t>
            </a:r>
            <a:r>
              <a:rPr lang="en-US" sz="1600" dirty="0">
                <a:ea typeface="+mn-ea"/>
                <a:sym typeface="+mn-lt"/>
              </a:rPr>
              <a:t>: flushed some changes that then aborted (same as before)</a:t>
            </a:r>
          </a:p>
          <a:p>
            <a:r>
              <a:rPr lang="en-US" sz="2000" b="1" dirty="0">
                <a:ea typeface="+mn-ea"/>
                <a:sym typeface="+mn-lt"/>
              </a:rPr>
              <a:t>Solution: </a:t>
            </a:r>
            <a:r>
              <a:rPr lang="en-US" sz="2000" dirty="0">
                <a:ea typeface="+mn-ea"/>
                <a:sym typeface="+mn-lt"/>
              </a:rPr>
              <a:t>change the recover procedure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Need a </a:t>
            </a:r>
            <a:r>
              <a:rPr lang="en-US" sz="1800" b="1" dirty="0">
                <a:solidFill>
                  <a:srgbClr val="0096FF"/>
                </a:solidFill>
                <a:ea typeface="+mn-ea"/>
                <a:sym typeface="+mn-lt"/>
              </a:rPr>
              <a:t>redo</a:t>
            </a:r>
            <a:r>
              <a:rPr lang="en-US" sz="1800" dirty="0">
                <a:ea typeface="+mn-ea"/>
                <a:sym typeface="+mn-lt"/>
              </a:rPr>
              <a:t> phase in addition to an </a:t>
            </a:r>
            <a:r>
              <a:rPr lang="en-US" sz="1800" b="1" dirty="0">
                <a:solidFill>
                  <a:srgbClr val="0096FF"/>
                </a:solidFill>
                <a:ea typeface="+mn-ea"/>
                <a:sym typeface="+mn-lt"/>
              </a:rPr>
              <a:t>undo</a:t>
            </a:r>
            <a:r>
              <a:rPr lang="en-US" sz="1800" dirty="0">
                <a:ea typeface="+mn-ea"/>
                <a:sym typeface="+mn-lt"/>
              </a:rPr>
              <a:t> phase in recovery</a:t>
            </a:r>
          </a:p>
          <a:p>
            <a:pPr lvl="1"/>
            <a:r>
              <a:rPr lang="en-US" sz="1800" dirty="0">
                <a:ea typeface="+mn-ea"/>
                <a:sym typeface="+mn-lt"/>
              </a:rPr>
              <a:t>Don't treat actions with an abort record as "done"</a:t>
            </a:r>
          </a:p>
          <a:p>
            <a:pPr lvl="2"/>
            <a:r>
              <a:rPr lang="en-US" sz="1600" dirty="0">
                <a:ea typeface="+mn-ea"/>
                <a:sym typeface="+mn-lt"/>
              </a:rPr>
              <a:t>There might be leftover changes from them in cell storage</a:t>
            </a:r>
          </a:p>
        </p:txBody>
      </p:sp>
    </p:spTree>
    <p:extLst>
      <p:ext uri="{BB962C8B-B14F-4D97-AF65-F5344CB8AC3E}">
        <p14:creationId xmlns:p14="http://schemas.microsoft.com/office/powerpoint/2010/main" val="13792008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72008" y="1129308"/>
            <a:ext cx="9252520" cy="1902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16"/>
            <a:ext cx="8229600" cy="952500"/>
          </a:xfrm>
        </p:spPr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Recover with Cache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53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57200" y="3103372"/>
            <a:ext cx="8229600" cy="25624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read(var):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if var in cache: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return cache[var]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else: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// may evict others from cache to cell storage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cache[var] = cell_read(var)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  return cache[var]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write(var, value):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log.append(current_tid, update, var, read(var), value)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68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onsolas" panose="020B0609020204030204" pitchFamily="49" charset="0"/>
                <a:ea typeface="楷体"/>
                <a:cs typeface="Courier"/>
              </a:rPr>
              <a:t>  cache[var] = value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F81BD"/>
              </a:solidFill>
              <a:effectLst/>
              <a:uLnTx/>
              <a:uFillTx/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228889" y="2488168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Cell</a:t>
            </a:r>
            <a:r>
              <a:rPr lang="zh-CN" alt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Storage</a:t>
            </a:r>
            <a:endParaRPr lang="zh-CN" altLang="en-US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31840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55976" y="2539619"/>
            <a:ext cx="100811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29" name="Rectangle 3"/>
          <p:cNvSpPr/>
          <p:nvPr/>
        </p:nvSpPr>
        <p:spPr>
          <a:xfrm>
            <a:off x="1228889" y="1201316"/>
            <a:ext cx="70155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TID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4F81BD"/>
                </a:solidFill>
                <a:latin typeface="Consolas"/>
                <a:cs typeface="Consolas"/>
              </a:rPr>
              <a:t>T1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 |   </a:t>
            </a:r>
            <a:r>
              <a:rPr lang="en-US" sz="1600" b="1" dirty="0">
                <a:solidFill>
                  <a:srgbClr val="F79646"/>
                </a:solidFill>
                <a:latin typeface="Consolas"/>
                <a:cs typeface="Consolas"/>
              </a:rPr>
              <a:t>T2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 |  </a:t>
            </a:r>
            <a:r>
              <a:rPr lang="en-US" sz="1600" b="1" dirty="0">
                <a:solidFill>
                  <a:srgbClr val="8064A2"/>
                </a:solidFill>
                <a:latin typeface="Consolas"/>
                <a:cs typeface="Consolas"/>
              </a:rPr>
              <a:t>T3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OLD | A=0   | B=0  |        | A=100 | B=50 |        | A=80  |</a:t>
            </a:r>
          </a:p>
          <a:p>
            <a:r>
              <a:rPr lang="pl-PL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NEW | A=100 | B=50 | COMMIT | A=80  | B=70 | COMMIT | A=110 |</a:t>
            </a:r>
          </a:p>
          <a:p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cs typeface="Consolas"/>
              </a:rPr>
              <a:t>    +-------+------+--------+-------+------+--------+-------+</a:t>
            </a:r>
          </a:p>
          <a:p>
            <a:endParaRPr lang="en-US" sz="1600" dirty="0">
              <a:solidFill>
                <a:prstClr val="black">
                  <a:lumMod val="75000"/>
                  <a:lumOff val="25000"/>
                </a:prstClr>
              </a:solidFill>
              <a:latin typeface="Consolas"/>
              <a:cs typeface="Consola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26355" y="2458319"/>
            <a:ext cx="817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Consolas"/>
                <a:ea typeface="宋体" panose="02010600030101010101" pitchFamily="2" charset="-122"/>
                <a:cs typeface="Consolas"/>
              </a:rPr>
              <a:t>Cache</a:t>
            </a:r>
          </a:p>
        </p:txBody>
      </p:sp>
      <p:sp>
        <p:nvSpPr>
          <p:cNvPr id="31" name="矩形 30"/>
          <p:cNvSpPr/>
          <p:nvPr/>
        </p:nvSpPr>
        <p:spPr>
          <a:xfrm>
            <a:off x="6513348" y="2539619"/>
            <a:ext cx="8914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A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110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548786" y="2539619"/>
            <a:ext cx="695622" cy="260389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B</a:t>
            </a:r>
            <a:r>
              <a:rPr kumimoji="1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kumimoji="1" lang="en-US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onsolas" charset="0"/>
                <a:ea typeface="Consolas" charset="0"/>
                <a:cs typeface="Consolas" charset="0"/>
              </a:rPr>
              <a:t>70</a:t>
            </a: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7888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+mn-ea"/>
                <a:sym typeface="+mn-lt"/>
              </a:rPr>
              <a:t>Optimization 2: Truncate the Log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579296" cy="3771636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US" sz="2000" dirty="0">
                <a:ea typeface="+mn-ea"/>
                <a:sym typeface="+mn-lt"/>
              </a:rPr>
              <a:t>Current log grows without bound: not practical</a:t>
            </a:r>
          </a:p>
          <a:p>
            <a:pPr lvl="1">
              <a:lnSpc>
                <a:spcPct val="130000"/>
              </a:lnSpc>
            </a:pPr>
            <a:r>
              <a:rPr lang="en-US" sz="1800" dirty="0">
                <a:ea typeface="+mn-ea"/>
                <a:sym typeface="+mn-lt"/>
              </a:rPr>
              <a:t>What part of the log can be discarded?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ea typeface="+mn-ea"/>
                <a:sym typeface="+mn-lt"/>
              </a:rPr>
              <a:t>Must know the outcome of every action in that part of log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ea typeface="+mn-ea"/>
                <a:sym typeface="+mn-lt"/>
              </a:rPr>
              <a:t>Cell storage must reflect all of those log records (commits, aborts).</a:t>
            </a:r>
          </a:p>
          <a:p>
            <a:pPr lvl="1">
              <a:lnSpc>
                <a:spcPct val="130000"/>
              </a:lnSpc>
            </a:pPr>
            <a:r>
              <a:rPr lang="en-US" sz="1800" dirty="0">
                <a:ea typeface="+mn-ea"/>
                <a:sym typeface="+mn-lt"/>
              </a:rPr>
              <a:t>Truncating mechanism (assuming no pending actions):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ea typeface="+mn-ea"/>
                <a:sym typeface="+mn-lt"/>
              </a:rPr>
              <a:t>Flush all cached updates to cell storage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ea typeface="+mn-ea"/>
                <a:sym typeface="+mn-lt"/>
              </a:rPr>
              <a:t>Write a </a:t>
            </a:r>
            <a:r>
              <a:rPr lang="en-US" sz="1600" b="1" dirty="0">
                <a:solidFill>
                  <a:srgbClr val="0096FF"/>
                </a:solidFill>
                <a:ea typeface="+mn-ea"/>
                <a:sym typeface="+mn-lt"/>
              </a:rPr>
              <a:t>checkpoint</a:t>
            </a:r>
            <a:r>
              <a:rPr lang="en-US" sz="1600" dirty="0">
                <a:ea typeface="+mn-ea"/>
                <a:sym typeface="+mn-lt"/>
              </a:rPr>
              <a:t> record, to save our place in the log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ea typeface="+mn-ea"/>
                <a:sym typeface="+mn-lt"/>
              </a:rPr>
              <a:t>Truncate log prior to checkpoint record</a:t>
            </a:r>
          </a:p>
          <a:p>
            <a:pPr lvl="2">
              <a:lnSpc>
                <a:spcPct val="130000"/>
              </a:lnSpc>
            </a:pPr>
            <a:r>
              <a:rPr lang="en-US" sz="1600" dirty="0">
                <a:ea typeface="+mn-ea"/>
                <a:sym typeface="+mn-lt"/>
              </a:rPr>
              <a:t>(Often log implemented as a series of files, so can delete old log files)</a:t>
            </a:r>
          </a:p>
          <a:p>
            <a:pPr lvl="1">
              <a:lnSpc>
                <a:spcPct val="130000"/>
              </a:lnSpc>
            </a:pPr>
            <a:r>
              <a:rPr lang="en-US" sz="1800" dirty="0">
                <a:ea typeface="+mn-ea"/>
                <a:sym typeface="+mn-lt"/>
              </a:rPr>
              <a:t>With pending actions, delete before checkpoint &amp; earliest undecided record</a:t>
            </a:r>
          </a:p>
          <a:p>
            <a:pPr>
              <a:lnSpc>
                <a:spcPct val="130000"/>
              </a:lnSpc>
            </a:pPr>
            <a:endParaRPr lang="en-US" sz="20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62452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ea typeface="+mn-ea"/>
                <a:sym typeface="+mn-lt"/>
              </a:rPr>
              <a:t>Checkpointing</a:t>
            </a:r>
            <a:endParaRPr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>
                <a:ea typeface="+mn-ea"/>
                <a:sym typeface="+mn-lt"/>
              </a:rPr>
              <a:t>Doing the following: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1. Stop accepting new transactions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2. Wait until all current transactions commit or abort and have written the </a:t>
            </a:r>
            <a:r>
              <a:rPr lang="en-US" altLang="zh-CN" sz="2000" b="1" dirty="0">
                <a:ea typeface="+mn-ea"/>
                <a:sym typeface="+mn-lt"/>
              </a:rPr>
              <a:t>COMMIT</a:t>
            </a:r>
            <a:r>
              <a:rPr lang="en-US" altLang="zh-CN" sz="2000" dirty="0">
                <a:ea typeface="+mn-ea"/>
                <a:sym typeface="+mn-lt"/>
              </a:rPr>
              <a:t> or </a:t>
            </a:r>
            <a:r>
              <a:rPr lang="en-US" altLang="zh-CN" sz="2000" b="1" dirty="0">
                <a:ea typeface="+mn-ea"/>
                <a:sym typeface="+mn-lt"/>
              </a:rPr>
              <a:t>ABORT</a:t>
            </a:r>
            <a:r>
              <a:rPr lang="en-US" altLang="zh-CN" sz="2000" dirty="0">
                <a:ea typeface="+mn-ea"/>
                <a:sym typeface="+mn-lt"/>
              </a:rPr>
              <a:t> to the log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3. Flush the log to disk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4. Write a log record </a:t>
            </a:r>
            <a:r>
              <a:rPr lang="en-US" altLang="zh-CN" sz="2000" b="1" dirty="0">
                <a:ea typeface="+mn-ea"/>
                <a:sym typeface="+mn-lt"/>
              </a:rPr>
              <a:t>&lt;CKPT&gt; </a:t>
            </a:r>
            <a:r>
              <a:rPr lang="en-US" altLang="zh-CN" sz="2000" dirty="0">
                <a:ea typeface="+mn-ea"/>
                <a:sym typeface="+mn-lt"/>
              </a:rPr>
              <a:t>and flush the log again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5. Resume accepting transactions</a:t>
            </a:r>
          </a:p>
          <a:p>
            <a:r>
              <a:rPr lang="en-US" altLang="zh-CN" sz="2400" dirty="0">
                <a:ea typeface="+mn-ea"/>
                <a:sym typeface="+mn-lt"/>
              </a:rPr>
              <a:t>No need to look in the log file prior to the last checkpoint</a:t>
            </a:r>
            <a:endParaRPr lang="zh-CN" altLang="en-US" sz="24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84109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+mn-ea"/>
                <a:sym typeface="+mn-lt"/>
              </a:rPr>
              <a:t>Non-quiescent </a:t>
            </a:r>
            <a:r>
              <a:rPr lang="en-US" altLang="zh-CN" dirty="0" err="1">
                <a:ea typeface="+mn-ea"/>
                <a:sym typeface="+mn-lt"/>
              </a:rPr>
              <a:t>Checkpointing</a:t>
            </a:r>
            <a:endParaRPr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ea typeface="+mn-ea"/>
                <a:sym typeface="+mn-lt"/>
              </a:rPr>
              <a:t>The problem with </a:t>
            </a:r>
            <a:r>
              <a:rPr lang="en-US" altLang="zh-CN" sz="2000" dirty="0" err="1">
                <a:ea typeface="+mn-ea"/>
                <a:sym typeface="+mn-lt"/>
              </a:rPr>
              <a:t>checkpointing</a:t>
            </a:r>
            <a:r>
              <a:rPr lang="en-US" altLang="zh-CN" sz="2000" dirty="0">
                <a:ea typeface="+mn-ea"/>
                <a:sym typeface="+mn-lt"/>
              </a:rPr>
              <a:t>: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Need to stop the system until all current operations have committed or aborted</a:t>
            </a:r>
            <a:endParaRPr lang="en-US" altLang="zh-CN" sz="2000" dirty="0">
              <a:ea typeface="+mn-ea"/>
              <a:sym typeface="+mn-lt"/>
            </a:endParaRPr>
          </a:p>
          <a:p>
            <a:r>
              <a:rPr lang="en-US" altLang="zh-CN" sz="2000" b="1" dirty="0">
                <a:solidFill>
                  <a:schemeClr val="accent2"/>
                </a:solidFill>
                <a:ea typeface="+mn-ea"/>
                <a:sym typeface="+mn-lt"/>
              </a:rPr>
              <a:t> Non-quiescent </a:t>
            </a:r>
            <a:r>
              <a:rPr lang="en-US" altLang="zh-CN" sz="2000" dirty="0" err="1">
                <a:ea typeface="+mn-ea"/>
                <a:sym typeface="+mn-lt"/>
              </a:rPr>
              <a:t>checkpointing</a:t>
            </a:r>
            <a:r>
              <a:rPr lang="en-US" altLang="zh-CN" sz="2000" dirty="0">
                <a:ea typeface="+mn-ea"/>
                <a:sym typeface="+mn-lt"/>
              </a:rPr>
              <a:t>: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1. Write a record </a:t>
            </a:r>
            <a:r>
              <a:rPr lang="en-US" altLang="zh-CN" sz="1800" dirty="0">
                <a:solidFill>
                  <a:schemeClr val="accent1"/>
                </a:solidFill>
                <a:ea typeface="+mn-ea"/>
                <a:sym typeface="+mn-lt"/>
              </a:rPr>
              <a:t>&lt;START CKPT(T1…</a:t>
            </a:r>
            <a:r>
              <a:rPr lang="en-US" altLang="zh-CN" sz="1800" dirty="0" err="1">
                <a:solidFill>
                  <a:schemeClr val="accent1"/>
                </a:solidFill>
                <a:ea typeface="+mn-ea"/>
                <a:sym typeface="+mn-lt"/>
              </a:rPr>
              <a:t>Tk</a:t>
            </a:r>
            <a:r>
              <a:rPr lang="en-US" altLang="zh-CN" sz="1800" dirty="0">
                <a:solidFill>
                  <a:schemeClr val="accent1"/>
                </a:solidFill>
                <a:ea typeface="+mn-ea"/>
                <a:sym typeface="+mn-lt"/>
              </a:rPr>
              <a:t>)&gt;</a:t>
            </a:r>
            <a:r>
              <a:rPr lang="en-US" altLang="zh-CN" sz="1800" dirty="0">
                <a:ea typeface="+mn-ea"/>
                <a:sym typeface="+mn-lt"/>
              </a:rPr>
              <a:t> and flush log (T1,…</a:t>
            </a:r>
            <a:r>
              <a:rPr lang="en-US" altLang="zh-CN" sz="1800" dirty="0" err="1">
                <a:ea typeface="+mn-ea"/>
                <a:sym typeface="+mn-lt"/>
              </a:rPr>
              <a:t>Tk</a:t>
            </a:r>
            <a:r>
              <a:rPr lang="en-US" altLang="zh-CN" sz="1800" dirty="0">
                <a:ea typeface="+mn-ea"/>
                <a:sym typeface="+mn-lt"/>
              </a:rPr>
              <a:t> are the active transactions)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2. Wait until all of T1, … </a:t>
            </a:r>
            <a:r>
              <a:rPr lang="en-US" altLang="zh-CN" sz="1800" dirty="0" err="1">
                <a:ea typeface="+mn-ea"/>
                <a:sym typeface="+mn-lt"/>
              </a:rPr>
              <a:t>Tk</a:t>
            </a:r>
            <a:r>
              <a:rPr lang="en-US" altLang="zh-CN" sz="1800" dirty="0">
                <a:ea typeface="+mn-ea"/>
                <a:sym typeface="+mn-lt"/>
              </a:rPr>
              <a:t> commit or abort, but allow new transactions to start</a:t>
            </a:r>
          </a:p>
          <a:p>
            <a:pPr lvl="1"/>
            <a:r>
              <a:rPr lang="en-US" altLang="zh-CN" sz="1800" dirty="0">
                <a:ea typeface="+mn-ea"/>
                <a:sym typeface="+mn-lt"/>
              </a:rPr>
              <a:t>3. When all of T1,…</a:t>
            </a:r>
            <a:r>
              <a:rPr lang="en-US" altLang="zh-CN" sz="1800" dirty="0" err="1">
                <a:ea typeface="+mn-ea"/>
                <a:sym typeface="+mn-lt"/>
              </a:rPr>
              <a:t>Tk</a:t>
            </a:r>
            <a:r>
              <a:rPr lang="en-US" altLang="zh-CN" sz="1800" dirty="0">
                <a:ea typeface="+mn-ea"/>
                <a:sym typeface="+mn-lt"/>
              </a:rPr>
              <a:t> have written </a:t>
            </a:r>
            <a:r>
              <a:rPr lang="en-US" altLang="zh-CN" sz="1800" b="1" dirty="0">
                <a:solidFill>
                  <a:schemeClr val="accent2"/>
                </a:solidFill>
                <a:ea typeface="+mn-ea"/>
                <a:sym typeface="+mn-lt"/>
              </a:rPr>
              <a:t>COMMIT</a:t>
            </a:r>
            <a:r>
              <a:rPr lang="en-US" altLang="zh-CN" sz="1800" dirty="0">
                <a:ea typeface="+mn-ea"/>
                <a:sym typeface="+mn-lt"/>
              </a:rPr>
              <a:t> or </a:t>
            </a:r>
            <a:r>
              <a:rPr lang="en-US" altLang="zh-CN" sz="1800" b="1" dirty="0">
                <a:solidFill>
                  <a:schemeClr val="accent2"/>
                </a:solidFill>
                <a:ea typeface="+mn-ea"/>
                <a:sym typeface="+mn-lt"/>
              </a:rPr>
              <a:t>ABORT</a:t>
            </a:r>
            <a:r>
              <a:rPr lang="en-US" altLang="zh-CN" sz="1800" dirty="0">
                <a:ea typeface="+mn-ea"/>
                <a:sym typeface="+mn-lt"/>
              </a:rPr>
              <a:t>, then write </a:t>
            </a:r>
            <a:r>
              <a:rPr lang="en-US" altLang="zh-CN" sz="1800" dirty="0">
                <a:solidFill>
                  <a:schemeClr val="accent1"/>
                </a:solidFill>
                <a:ea typeface="+mn-ea"/>
                <a:sym typeface="+mn-lt"/>
              </a:rPr>
              <a:t>&lt;END CKPT&gt;</a:t>
            </a:r>
            <a:r>
              <a:rPr lang="en-US" altLang="zh-CN" sz="1800" dirty="0">
                <a:ea typeface="+mn-ea"/>
                <a:sym typeface="+mn-lt"/>
              </a:rPr>
              <a:t> to the log</a:t>
            </a:r>
          </a:p>
          <a:p>
            <a:endParaRPr lang="zh-CN" altLang="en-US" sz="18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03231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+mn-ea"/>
                <a:sym typeface="+mn-lt"/>
              </a:rPr>
              <a:t>Non-quiescent </a:t>
            </a:r>
            <a:r>
              <a:rPr lang="en-US" altLang="zh-CN" dirty="0" err="1">
                <a:ea typeface="+mn-ea"/>
                <a:sym typeface="+mn-lt"/>
              </a:rPr>
              <a:t>Checkpointing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>
                <a:ea typeface="+mn-ea"/>
                <a:sym typeface="+mn-lt"/>
              </a:rPr>
              <a:t>If crash, then look backwards for the first </a:t>
            </a:r>
            <a:r>
              <a:rPr lang="en-US" altLang="zh-CN" sz="2400" dirty="0">
                <a:solidFill>
                  <a:schemeClr val="accent1"/>
                </a:solidFill>
                <a:ea typeface="+mn-ea"/>
                <a:sym typeface="+mn-lt"/>
              </a:rPr>
              <a:t>&lt;START CKPT(T1…</a:t>
            </a:r>
            <a:r>
              <a:rPr lang="en-US" altLang="zh-CN" sz="2400" dirty="0" err="1">
                <a:solidFill>
                  <a:schemeClr val="accent1"/>
                </a:solidFill>
                <a:ea typeface="+mn-ea"/>
                <a:sym typeface="+mn-lt"/>
              </a:rPr>
              <a:t>Tk</a:t>
            </a:r>
            <a:r>
              <a:rPr lang="en-US" altLang="zh-CN" sz="2400" dirty="0">
                <a:solidFill>
                  <a:schemeClr val="accent1"/>
                </a:solidFill>
                <a:ea typeface="+mn-ea"/>
                <a:sym typeface="+mn-lt"/>
              </a:rPr>
              <a:t>)&gt;</a:t>
            </a:r>
            <a:r>
              <a:rPr lang="en-US" altLang="zh-CN" sz="2400" dirty="0">
                <a:ea typeface="+mn-ea"/>
                <a:sym typeface="+mn-lt"/>
              </a:rPr>
              <a:t> or </a:t>
            </a:r>
            <a:r>
              <a:rPr lang="en-US" altLang="zh-CN" sz="2400" dirty="0">
                <a:solidFill>
                  <a:schemeClr val="accent1"/>
                </a:solidFill>
                <a:ea typeface="+mn-ea"/>
                <a:sym typeface="+mn-lt"/>
              </a:rPr>
              <a:t>&lt;END CKPT&gt;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If see an </a:t>
            </a:r>
            <a:r>
              <a:rPr lang="en-US" altLang="zh-CN" sz="2000" dirty="0">
                <a:solidFill>
                  <a:schemeClr val="accent1"/>
                </a:solidFill>
                <a:ea typeface="+mn-ea"/>
                <a:sym typeface="+mn-lt"/>
              </a:rPr>
              <a:t>&lt;END CKPT&gt;</a:t>
            </a:r>
            <a:r>
              <a:rPr lang="en-US" altLang="zh-CN" sz="2000" dirty="0">
                <a:ea typeface="+mn-ea"/>
                <a:sym typeface="+mn-lt"/>
              </a:rPr>
              <a:t>, only have to consider after this</a:t>
            </a:r>
          </a:p>
          <a:p>
            <a:pPr lvl="1"/>
            <a:r>
              <a:rPr lang="en-US" altLang="zh-CN" sz="2000" dirty="0">
                <a:ea typeface="+mn-ea"/>
                <a:sym typeface="+mn-lt"/>
              </a:rPr>
              <a:t>If see a </a:t>
            </a:r>
            <a:r>
              <a:rPr lang="en-US" altLang="zh-CN" sz="2000" dirty="0">
                <a:solidFill>
                  <a:schemeClr val="accent1"/>
                </a:solidFill>
                <a:ea typeface="+mn-ea"/>
                <a:sym typeface="+mn-lt"/>
              </a:rPr>
              <a:t>&lt;START CKPT(T1…</a:t>
            </a:r>
            <a:r>
              <a:rPr lang="en-US" altLang="zh-CN" sz="2000" dirty="0" err="1">
                <a:solidFill>
                  <a:schemeClr val="accent1"/>
                </a:solidFill>
                <a:ea typeface="+mn-ea"/>
                <a:sym typeface="+mn-lt"/>
              </a:rPr>
              <a:t>Tk</a:t>
            </a:r>
            <a:r>
              <a:rPr lang="en-US" altLang="zh-CN" sz="2000" dirty="0">
                <a:solidFill>
                  <a:schemeClr val="accent1"/>
                </a:solidFill>
                <a:ea typeface="+mn-ea"/>
                <a:sym typeface="+mn-lt"/>
              </a:rPr>
              <a:t>)&gt;</a:t>
            </a:r>
            <a:r>
              <a:rPr lang="en-US" altLang="zh-CN" sz="2000" dirty="0">
                <a:ea typeface="+mn-ea"/>
                <a:sym typeface="+mn-lt"/>
              </a:rPr>
              <a:t> but no </a:t>
            </a:r>
            <a:r>
              <a:rPr lang="en-US" altLang="zh-CN" sz="2000" dirty="0">
                <a:solidFill>
                  <a:schemeClr val="accent1"/>
                </a:solidFill>
                <a:ea typeface="+mn-ea"/>
                <a:sym typeface="+mn-lt"/>
              </a:rPr>
              <a:t>&lt;END CKPT&gt;</a:t>
            </a:r>
            <a:r>
              <a:rPr lang="en-US" altLang="zh-CN" sz="2000" dirty="0">
                <a:ea typeface="+mn-ea"/>
                <a:sym typeface="+mn-lt"/>
              </a:rPr>
              <a:t>, then only need to consider after the transactions T1, .. </a:t>
            </a:r>
            <a:r>
              <a:rPr lang="en-US" altLang="zh-CN" sz="2000" dirty="0" err="1">
                <a:ea typeface="+mn-ea"/>
                <a:sym typeface="+mn-lt"/>
              </a:rPr>
              <a:t>Tk</a:t>
            </a:r>
            <a:r>
              <a:rPr lang="en-US" altLang="zh-CN" sz="2000" dirty="0">
                <a:ea typeface="+mn-ea"/>
                <a:sym typeface="+mn-lt"/>
              </a:rPr>
              <a:t> began</a:t>
            </a:r>
            <a:endParaRPr kumimoji="1" lang="zh-CN" altLang="en-US" sz="36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18732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ea typeface="+mn-ea"/>
                <a:sym typeface="+mn-lt"/>
              </a:rPr>
              <a:t>Optimization-3: External Synchronous I/O</a:t>
            </a:r>
            <a:endParaRPr kumimoji="1" lang="zh-CN" altLang="en-US" dirty="0">
              <a:ea typeface="+mn-ea"/>
              <a:sym typeface="+mn-lt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b="1" dirty="0">
                <a:ea typeface="+mn-ea"/>
                <a:sym typeface="+mn-lt"/>
              </a:rPr>
              <a:t>Problem</a:t>
            </a:r>
            <a:r>
              <a:rPr kumimoji="1" lang="en-US" altLang="zh-CN" sz="2400" dirty="0">
                <a:ea typeface="+mn-ea"/>
                <a:sym typeface="+mn-lt"/>
              </a:rPr>
              <a:t>: flush to disk is slow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Lazy writing, even for the log file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Some app, e.g., database, calls </a:t>
            </a:r>
            <a:r>
              <a:rPr kumimoji="1" lang="en-US" altLang="zh-CN" sz="2000" dirty="0">
                <a:solidFill>
                  <a:srgbClr val="0096FF"/>
                </a:solidFill>
                <a:ea typeface="+mn-ea"/>
                <a:sym typeface="+mn-lt"/>
              </a:rPr>
              <a:t>sync() </a:t>
            </a:r>
            <a:r>
              <a:rPr kumimoji="1" lang="en-US" altLang="zh-CN" sz="2000" dirty="0">
                <a:ea typeface="+mn-ea"/>
                <a:sym typeface="+mn-lt"/>
              </a:rPr>
              <a:t>to ensure flushing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But </a:t>
            </a:r>
            <a:r>
              <a:rPr kumimoji="1" lang="en-US" altLang="zh-CN" sz="2000" dirty="0">
                <a:solidFill>
                  <a:srgbClr val="0096FF"/>
                </a:solidFill>
                <a:ea typeface="+mn-ea"/>
                <a:sym typeface="+mn-lt"/>
              </a:rPr>
              <a:t>sync() </a:t>
            </a:r>
            <a:r>
              <a:rPr kumimoji="1" lang="en-US" altLang="zh-CN" sz="2000" dirty="0">
                <a:ea typeface="+mn-ea"/>
                <a:sym typeface="+mn-lt"/>
              </a:rPr>
              <a:t>is slow…</a:t>
            </a:r>
          </a:p>
          <a:p>
            <a:r>
              <a:rPr kumimoji="1" lang="en-US" altLang="zh-CN" sz="2400" b="1" dirty="0">
                <a:ea typeface="+mn-ea"/>
                <a:sym typeface="+mn-lt"/>
              </a:rPr>
              <a:t>Solution</a:t>
            </a:r>
            <a:r>
              <a:rPr kumimoji="1" lang="en-US" altLang="zh-CN" sz="2400" dirty="0">
                <a:ea typeface="+mn-ea"/>
                <a:sym typeface="+mn-lt"/>
              </a:rPr>
              <a:t>: External Sync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Once the kernel return from sync(), the file may not be flushed</a:t>
            </a:r>
          </a:p>
          <a:p>
            <a:pPr lvl="1"/>
            <a:r>
              <a:rPr kumimoji="1" lang="en-US" altLang="zh-CN" sz="2000" dirty="0">
                <a:ea typeface="+mn-ea"/>
                <a:sym typeface="+mn-lt"/>
              </a:rPr>
              <a:t>It will be flushed if </a:t>
            </a:r>
            <a:r>
              <a:rPr kumimoji="1" lang="en-US" altLang="zh-CN" sz="2000" b="1" dirty="0">
                <a:solidFill>
                  <a:srgbClr val="0096FF"/>
                </a:solidFill>
                <a:ea typeface="+mn-ea"/>
                <a:sym typeface="+mn-lt"/>
              </a:rPr>
              <a:t>something externally visible</a:t>
            </a:r>
            <a:r>
              <a:rPr kumimoji="1" lang="en-US" altLang="zh-CN" sz="2000" dirty="0">
                <a:solidFill>
                  <a:srgbClr val="0096FF"/>
                </a:solidFill>
                <a:ea typeface="+mn-ea"/>
                <a:sym typeface="+mn-lt"/>
              </a:rPr>
              <a:t> </a:t>
            </a:r>
            <a:r>
              <a:rPr kumimoji="1" lang="en-US" altLang="zh-CN" sz="2000" dirty="0">
                <a:ea typeface="+mn-ea"/>
                <a:sym typeface="+mn-lt"/>
              </a:rPr>
              <a:t>happens</a:t>
            </a:r>
          </a:p>
          <a:p>
            <a:pPr lvl="2"/>
            <a:r>
              <a:rPr kumimoji="1" lang="en-US" altLang="zh-CN" sz="1800" dirty="0">
                <a:ea typeface="+mn-ea"/>
                <a:sym typeface="+mn-lt"/>
              </a:rPr>
              <a:t>E.g., print to the user, network sending, serial port outcome, etc.</a:t>
            </a:r>
            <a:endParaRPr kumimoji="1" lang="zh-CN" altLang="en-US" sz="1800" dirty="0">
              <a:ea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410699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9F7567-33F5-4F44-95FF-248FBC416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sym typeface="+mn-lt"/>
              </a:rPr>
              <a:t>Optimization-3: External Synchronous I/O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3947AC-7DC4-024D-B470-AEC49C3B4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5122912" cy="3771636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Two</a:t>
            </a:r>
            <a:r>
              <a:rPr lang="zh-CN" altLang="en-US" sz="2400" dirty="0"/>
              <a:t> </a:t>
            </a:r>
            <a:r>
              <a:rPr lang="en-US" altLang="zh-CN" sz="2400" dirty="0"/>
              <a:t>principles</a:t>
            </a:r>
          </a:p>
          <a:p>
            <a:pPr lvl="1"/>
            <a:r>
              <a:rPr lang="en-US" altLang="zh-CN" sz="2000" dirty="0"/>
              <a:t>De</a:t>
            </a:r>
            <a:r>
              <a:rPr lang="en" altLang="zh-CN" sz="2000" dirty="0"/>
              <a:t>fine externally synchronous I/O by its externally observable behavior rather than by its implementation</a:t>
            </a:r>
          </a:p>
          <a:p>
            <a:pPr lvl="1"/>
            <a:r>
              <a:rPr lang="en-US" altLang="zh-CN" sz="2000" dirty="0"/>
              <a:t>Application</a:t>
            </a:r>
            <a:r>
              <a:rPr lang="en" altLang="zh-CN" sz="2000" dirty="0"/>
              <a:t> state is an internal property of the computer system 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079C6AD-B55F-1B41-AF2E-848D45F3F6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24"/>
          <a:stretch/>
        </p:blipFill>
        <p:spPr>
          <a:xfrm>
            <a:off x="5724129" y="1201316"/>
            <a:ext cx="3419872" cy="4081636"/>
          </a:xfrm>
          <a:prstGeom prst="rect">
            <a:avLst/>
          </a:prstGeom>
        </p:spPr>
      </p:pic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4CFA6898-78A5-DB4D-9C80-5501464A266B}"/>
              </a:ext>
            </a:extLst>
          </p:cNvPr>
          <p:cNvCxnSpPr>
            <a:cxnSpLocks/>
          </p:cNvCxnSpPr>
          <p:nvPr/>
        </p:nvCxnSpPr>
        <p:spPr>
          <a:xfrm flipV="1">
            <a:off x="7668344" y="5138936"/>
            <a:ext cx="0" cy="288032"/>
          </a:xfrm>
          <a:prstGeom prst="straightConnector1">
            <a:avLst/>
          </a:prstGeom>
          <a:ln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451CCD19-092F-5F46-A734-2C6445B801FF}"/>
              </a:ext>
            </a:extLst>
          </p:cNvPr>
          <p:cNvSpPr/>
          <p:nvPr/>
        </p:nvSpPr>
        <p:spPr>
          <a:xfrm>
            <a:off x="5947054" y="8196"/>
            <a:ext cx="3198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Rethink the Sync, OSDI 2006</a:t>
            </a:r>
            <a:endParaRPr kumimoji="1" lang="zh-CN" altLang="en-US" dirty="0"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BBFCE30-C640-AF4F-8D27-B587C59DF847}"/>
              </a:ext>
            </a:extLst>
          </p:cNvPr>
          <p:cNvSpPr/>
          <p:nvPr/>
        </p:nvSpPr>
        <p:spPr>
          <a:xfrm>
            <a:off x="671999" y="4149886"/>
            <a:ext cx="5189238" cy="12003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Since application state is not directly observable by external entities, the operating system need not treat changes to application state as an external output</a:t>
            </a:r>
            <a:r>
              <a:rPr lang="en-US" altLang="zh-CN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zh-CN" alt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795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qeupfn">
      <a:majorFont>
        <a:latin typeface="等线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15355</TotalTime>
  <Words>5338</Words>
  <Application>Microsoft Macintosh PowerPoint</Application>
  <PresentationFormat>全屏显示(16:10)</PresentationFormat>
  <Paragraphs>687</Paragraphs>
  <Slides>59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4" baseType="lpstr">
      <vt:lpstr>等线</vt:lpstr>
      <vt:lpstr>Arial</vt:lpstr>
      <vt:lpstr>Calibri</vt:lpstr>
      <vt:lpstr>Consolas</vt:lpstr>
      <vt:lpstr>Office 主题​​</vt:lpstr>
      <vt:lpstr>Atomicity</vt:lpstr>
      <vt:lpstr>Review: Recovering FS Metadata from Crash</vt:lpstr>
      <vt:lpstr>All-or-Nothing</vt:lpstr>
      <vt:lpstr>Atomicity: All-or-Nothing </vt:lpstr>
      <vt:lpstr>Atomicity Violation</vt:lpstr>
      <vt:lpstr>Example: the IBM System/370</vt:lpstr>
      <vt:lpstr>Commit Point</vt:lpstr>
      <vt:lpstr>Shadow Copy</vt:lpstr>
      <vt:lpstr>Bank Account Transfer</vt:lpstr>
      <vt:lpstr>Shadow Copy</vt:lpstr>
      <vt:lpstr>rename("#bank", "bank")</vt:lpstr>
      <vt:lpstr>rename("#bank", "bank")</vt:lpstr>
      <vt:lpstr>rename("#bank", "bank")</vt:lpstr>
      <vt:lpstr>rename("#bank", "bank")</vt:lpstr>
      <vt:lpstr>rename("#bank", "bank")</vt:lpstr>
      <vt:lpstr>rename("#bank", "bank")</vt:lpstr>
      <vt:lpstr>Problem</vt:lpstr>
      <vt:lpstr>Second Try: Increase ref-count First</vt:lpstr>
      <vt:lpstr>rename("#bank", "bank")</vt:lpstr>
      <vt:lpstr>rename("#bank", "bank")</vt:lpstr>
      <vt:lpstr>rename("#bank", "bank")</vt:lpstr>
      <vt:lpstr>rename("#bank", "bank")</vt:lpstr>
      <vt:lpstr>rename("#bank", "bank")</vt:lpstr>
      <vt:lpstr>What if crash during the commit point?</vt:lpstr>
      <vt:lpstr>Recovery After Crash</vt:lpstr>
      <vt:lpstr>Shadow Copy</vt:lpstr>
      <vt:lpstr>Shadow Copy</vt:lpstr>
      <vt:lpstr>Logging</vt:lpstr>
      <vt:lpstr>Example: Bank Account App (Shadow Copy)</vt:lpstr>
      <vt:lpstr>Transaction Terminology</vt:lpstr>
      <vt:lpstr>Consider the Bank Account Example</vt:lpstr>
      <vt:lpstr>A Log Sample</vt:lpstr>
      <vt:lpstr>Five Operations Involved</vt:lpstr>
      <vt:lpstr>Five Operations Involved</vt:lpstr>
      <vt:lpstr>Five Operations Involved</vt:lpstr>
      <vt:lpstr>Read</vt:lpstr>
      <vt:lpstr>Read</vt:lpstr>
      <vt:lpstr>Performance Problem of Log-only Approach</vt:lpstr>
      <vt:lpstr>Performance Optimization</vt:lpstr>
      <vt:lpstr>Cell Storage (Home) + Log Storage</vt:lpstr>
      <vt:lpstr>Read / write with Cell Storage</vt:lpstr>
      <vt:lpstr>Read / write with Cell Storage</vt:lpstr>
      <vt:lpstr>Order Matters</vt:lpstr>
      <vt:lpstr>Recovering Cell Storage</vt:lpstr>
      <vt:lpstr>Recovery with Cell Storage</vt:lpstr>
      <vt:lpstr>Recovery with Cell Storage</vt:lpstr>
      <vt:lpstr>Recovery with Cell Storage</vt:lpstr>
      <vt:lpstr>Recovery with Cell Storage</vt:lpstr>
      <vt:lpstr>Performance Now</vt:lpstr>
      <vt:lpstr>Optimization 1: Improve Writes</vt:lpstr>
      <vt:lpstr>Read &amp; Write with Cache</vt:lpstr>
      <vt:lpstr>Problem Brought by Cache</vt:lpstr>
      <vt:lpstr>Recover with Cache</vt:lpstr>
      <vt:lpstr>Optimization 2: Truncate the Log</vt:lpstr>
      <vt:lpstr>Checkpointing</vt:lpstr>
      <vt:lpstr>Non-quiescent Checkpointing</vt:lpstr>
      <vt:lpstr>Non-quiescent Checkpointing</vt:lpstr>
      <vt:lpstr>Optimization-3: External Synchronous I/O</vt:lpstr>
      <vt:lpstr>Optimization-3: External Synchronous I/O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264</cp:revision>
  <cp:lastPrinted>2016-06-13T07:55:34Z</cp:lastPrinted>
  <dcterms:created xsi:type="dcterms:W3CDTF">2017-05-12T06:55:38Z</dcterms:created>
  <dcterms:modified xsi:type="dcterms:W3CDTF">2020-09-24T01:28:30Z</dcterms:modified>
</cp:coreProperties>
</file>