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271" r:id="rId3"/>
    <p:sldId id="274" r:id="rId4"/>
    <p:sldId id="444" r:id="rId5"/>
    <p:sldId id="306" r:id="rId6"/>
    <p:sldId id="327" r:id="rId7"/>
    <p:sldId id="300" r:id="rId8"/>
    <p:sldId id="308" r:id="rId9"/>
    <p:sldId id="309" r:id="rId10"/>
    <p:sldId id="321" r:id="rId11"/>
    <p:sldId id="322" r:id="rId12"/>
    <p:sldId id="323" r:id="rId13"/>
    <p:sldId id="310" r:id="rId14"/>
    <p:sldId id="311" r:id="rId15"/>
    <p:sldId id="312" r:id="rId16"/>
    <p:sldId id="313" r:id="rId17"/>
    <p:sldId id="443" r:id="rId18"/>
    <p:sldId id="445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5" r:id="rId30"/>
    <p:sldId id="276" r:id="rId31"/>
    <p:sldId id="277" r:id="rId32"/>
    <p:sldId id="278" r:id="rId33"/>
    <p:sldId id="279" r:id="rId34"/>
    <p:sldId id="280" r:id="rId35"/>
    <p:sldId id="282" r:id="rId36"/>
    <p:sldId id="286" r:id="rId37"/>
    <p:sldId id="285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24" r:id="rId52"/>
    <p:sldId id="314" r:id="rId53"/>
    <p:sldId id="315" r:id="rId54"/>
    <p:sldId id="316" r:id="rId55"/>
    <p:sldId id="317" r:id="rId56"/>
    <p:sldId id="318" r:id="rId57"/>
    <p:sldId id="319" r:id="rId58"/>
    <p:sldId id="320" r:id="rId5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59" autoAdjust="0"/>
    <p:restoredTop sz="83150" autoAdjust="0"/>
  </p:normalViewPr>
  <p:slideViewPr>
    <p:cSldViewPr>
      <p:cViewPr varScale="1">
        <p:scale>
          <a:sx n="92" d="100"/>
          <a:sy n="92" d="100"/>
        </p:scale>
        <p:origin x="192" y="13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2020/9/26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</a:t>
            </a:r>
            <a:r>
              <a:rPr lang="en-US" baseline="0" dirty="0"/>
              <a:t> everything can be a transaction.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637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11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宋体" charset="0"/>
              </a:rPr>
              <a:t>Why "Almost"?</a:t>
            </a:r>
          </a:p>
          <a:p>
            <a:r>
              <a:rPr lang="en-US" dirty="0">
                <a:latin typeface="Times New Roman" charset="0"/>
                <a:ea typeface="宋体" charset="0"/>
              </a:rPr>
              <a:t>- Not repair previous damage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A52D8AF-5618-3B4E-8673-E40A78E5AE24}" type="slidenum">
              <a:rPr lang="zh-CN" altLang="en-US" sz="1200" b="0">
                <a:latin typeface="Times New Roman" charset="0"/>
              </a:rPr>
              <a:pPr/>
              <a:t>10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408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choice of which to use is arbitrary; as shown the procedure copies the new value in sector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S1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both sectors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S2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S3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483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725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03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8059556" cy="1225021"/>
          </a:xfrm>
        </p:spPr>
        <p:txBody>
          <a:bodyPr>
            <a:no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ea typeface="+mn-ea"/>
                <a:sym typeface="+mn-lt"/>
              </a:rPr>
              <a:t>Fault</a:t>
            </a:r>
            <a:r>
              <a:rPr kumimoji="1" lang="zh-CN" altLang="en-US" dirty="0">
                <a:solidFill>
                  <a:schemeClr val="bg1"/>
                </a:solidFill>
                <a:ea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ea typeface="+mn-ea"/>
                <a:sym typeface="+mn-lt"/>
              </a:rPr>
              <a:t>Tolerant</a:t>
            </a:r>
            <a:endParaRPr kumimoji="1" lang="zh-CN" altLang="en-US" dirty="0">
              <a:solidFill>
                <a:schemeClr val="bg1"/>
              </a:solidFill>
              <a:ea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Building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reliable system from unreliable components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+mn-ea"/>
                <a:sym typeface="+mn-lt"/>
              </a:rPr>
              <a:t>Review: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Atomicity: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All-or-Nothing 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381000" y="1417340"/>
            <a:ext cx="8534400" cy="372616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+mn-ea"/>
                <a:sym typeface="+mn-lt"/>
              </a:rPr>
              <a:t>An action is </a:t>
            </a:r>
            <a:r>
              <a:rPr lang="en-US" altLang="zh-CN" sz="2400" dirty="0">
                <a:solidFill>
                  <a:srgbClr val="0096FF"/>
                </a:solidFill>
                <a:ea typeface="+mn-ea"/>
                <a:sym typeface="+mn-lt"/>
              </a:rPr>
              <a:t>atomic</a:t>
            </a:r>
            <a:r>
              <a:rPr lang="en-US" altLang="zh-CN" sz="2400" dirty="0">
                <a:solidFill>
                  <a:srgbClr val="FF0000"/>
                </a:solidFill>
                <a:ea typeface="+mn-ea"/>
                <a:sym typeface="+mn-lt"/>
              </a:rPr>
              <a:t> </a:t>
            </a:r>
            <a:r>
              <a:rPr lang="en-US" altLang="zh-CN" sz="2400" dirty="0">
                <a:ea typeface="+mn-ea"/>
                <a:sym typeface="+mn-lt"/>
              </a:rPr>
              <a:t>if </a:t>
            </a:r>
            <a:r>
              <a:rPr lang="en-US" altLang="zh-CN" sz="2400" b="1" dirty="0">
                <a:ea typeface="+mn-ea"/>
                <a:sym typeface="+mn-lt"/>
              </a:rPr>
              <a:t>happens completely </a:t>
            </a:r>
            <a:r>
              <a:rPr lang="en-US" altLang="zh-CN" sz="2400" dirty="0">
                <a:ea typeface="+mn-ea"/>
                <a:sym typeface="+mn-lt"/>
              </a:rPr>
              <a:t>or</a:t>
            </a:r>
            <a:r>
              <a:rPr lang="en-US" altLang="zh-CN" sz="2400" b="1" dirty="0">
                <a:ea typeface="+mn-ea"/>
                <a:sym typeface="+mn-lt"/>
              </a:rPr>
              <a:t> not at all</a:t>
            </a:r>
            <a:endParaRPr lang="zh-CN" altLang="en-US" sz="2400" dirty="0">
              <a:ea typeface="+mn-ea"/>
              <a:sym typeface="+mn-lt"/>
            </a:endParaRP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Atomicity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makes it much easier to reason about failures</a:t>
            </a:r>
            <a:endParaRPr lang="zh-CN" altLang="en-US" sz="2000" dirty="0">
              <a:ea typeface="+mn-ea"/>
              <a:sym typeface="+mn-lt"/>
            </a:endParaRP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Need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to think about the consequences of the action happening or not happening, but not about the action </a:t>
            </a:r>
            <a:r>
              <a:rPr lang="en-US" altLang="zh-CN" sz="2000" u="sng" dirty="0">
                <a:ea typeface="+mn-ea"/>
                <a:sym typeface="+mn-lt"/>
              </a:rPr>
              <a:t>partially</a:t>
            </a:r>
            <a:r>
              <a:rPr lang="en-US" altLang="zh-CN" sz="2000" dirty="0">
                <a:ea typeface="+mn-ea"/>
                <a:sym typeface="+mn-lt"/>
              </a:rPr>
              <a:t> happening </a:t>
            </a:r>
          </a:p>
          <a:p>
            <a:pPr lvl="1"/>
            <a:endParaRPr lang="en-US" altLang="zh-CN" sz="2000" dirty="0">
              <a:ea typeface="+mn-ea"/>
              <a:sym typeface="+mn-lt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85C7B54-94D7-6342-B510-D19A8D57461B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2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56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539552" y="295300"/>
            <a:ext cx="8308032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+mn-ea"/>
                <a:sym typeface="+mn-lt"/>
              </a:rPr>
              <a:t>Review: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Commit Point</a:t>
            </a:r>
          </a:p>
        </p:txBody>
      </p:sp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1BDCD95-87ED-304B-8143-22C004383B4C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3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771800" y="3177129"/>
            <a:ext cx="2088232" cy="54446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Review: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dirty="0">
                <a:ea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lnSpcReduction="10000"/>
          </a:bodyPr>
          <a:lstStyle/>
          <a:p>
            <a:r>
              <a:rPr lang="en-US" dirty="0">
                <a:ea typeface="+mn-ea"/>
                <a:sym typeface="+mn-lt"/>
              </a:rPr>
              <a:t>Does the shadow copy approach work in general?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96FF"/>
                </a:solidFill>
                <a:ea typeface="+mn-ea"/>
                <a:sym typeface="+mn-lt"/>
              </a:rPr>
              <a:t>+</a:t>
            </a:r>
            <a:r>
              <a:rPr lang="en-US" dirty="0">
                <a:ea typeface="+mn-ea"/>
                <a:sym typeface="+mn-lt"/>
              </a:rPr>
              <a:t>  Works well for a single file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Hard to generalize to multiple files or directories</a:t>
            </a:r>
          </a:p>
          <a:p>
            <a:pPr lvl="2"/>
            <a:r>
              <a:rPr lang="en-US" altLang="zh-CN" dirty="0">
                <a:ea typeface="+mn-ea"/>
                <a:sym typeface="+mn-lt"/>
              </a:rPr>
              <a:t>H</a:t>
            </a:r>
            <a:r>
              <a:rPr lang="en-US" dirty="0">
                <a:ea typeface="+mn-ea"/>
                <a:sym typeface="+mn-lt"/>
              </a:rPr>
              <a:t>ave to place all files in a single directory, or rename subdirs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Requires copying the entire file for any (small) change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Only one operation can happen at a time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Only works for operations that happen on a single computer, single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4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624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Review: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Transaction Terminology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33501"/>
            <a:ext cx="4139952" cy="3771636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nl-NL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None/>
            </a:pP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bank[a] –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bank[b] = bank[b] +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bank[a] &lt; 0:</a:t>
            </a:r>
          </a:p>
          <a:p>
            <a:pPr marL="0" indent="0">
              <a:buNone/>
            </a:pP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b="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else:</a:t>
            </a:r>
          </a:p>
          <a:p>
            <a:pPr marL="0" indent="0"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  <a:p>
            <a:pPr marL="0" indent="0">
              <a:buNone/>
            </a:pP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89264" y="1333501"/>
            <a:ext cx="4139952" cy="377163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Font typeface="Arial" pitchFamily="34" charset="0"/>
              <a:buNone/>
            </a:pPr>
            <a:r>
              <a:rPr lang="nl-NL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(a,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–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(b,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(b) – </a:t>
            </a:r>
            <a:r>
              <a:rPr lang="en-US" altLang="zh-CN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endParaRPr lang="en-US" sz="18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if </a:t>
            </a:r>
            <a:r>
              <a:rPr lang="da-DK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 </a:t>
            </a: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&lt; 0: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else:</a:t>
            </a:r>
          </a:p>
          <a:p>
            <a:pPr marL="0" indent="0">
              <a:buFont typeface="Arial" pitchFamily="34" charset="0"/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</p:txBody>
      </p:sp>
      <p:sp>
        <p:nvSpPr>
          <p:cNvPr id="6" name="右箭头 5"/>
          <p:cNvSpPr/>
          <p:nvPr/>
        </p:nvSpPr>
        <p:spPr>
          <a:xfrm>
            <a:off x="4355976" y="2785492"/>
            <a:ext cx="504056" cy="43382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3226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190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Review: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Read &amp; Write with Cache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3103372"/>
            <a:ext cx="8229600" cy="2468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recover(log):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commits = {}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log[len(log)-1] .. log[0]: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commit: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commits.add(r.tid)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not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r.old_val)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log[0] .. log[len(log)-1]: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r.new_value)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redo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8889" y="24881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31840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976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26355" y="245831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Cache</a:t>
            </a:r>
          </a:p>
        </p:txBody>
      </p:sp>
      <p:sp>
        <p:nvSpPr>
          <p:cNvPr id="31" name="矩形 30"/>
          <p:cNvSpPr/>
          <p:nvPr/>
        </p:nvSpPr>
        <p:spPr>
          <a:xfrm>
            <a:off x="6513348" y="2539619"/>
            <a:ext cx="8914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48786" y="2539619"/>
            <a:ext cx="6956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7020272" y="3001516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724128" y="2929508"/>
            <a:ext cx="25922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809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sz="3600" dirty="0">
                <a:cs typeface="+mn-ea"/>
                <a:sym typeface="+mn-lt"/>
              </a:rPr>
              <a:t>Magnetic Disk Fault Tolerance</a:t>
            </a:r>
            <a:endParaRPr kumimoji="1"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4572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ea typeface="+mn-ea"/>
                <a:sym typeface="+mn-lt"/>
              </a:rPr>
              <a:t>Magnetic Disk Fault Tolerance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a typeface="+mn-ea"/>
                <a:sym typeface="+mn-lt"/>
              </a:rPr>
              <a:t>Using disk as durable storage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Low cost, large capacity, non-volatility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Internal power can prevent data loss at power-off</a:t>
            </a:r>
          </a:p>
          <a:p>
            <a:r>
              <a:rPr lang="en-US" sz="2400" dirty="0">
                <a:ea typeface="+mn-ea"/>
                <a:sym typeface="+mn-lt"/>
              </a:rPr>
              <a:t>Three/four nested layers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Raw storage, fail-fast storage, careful storage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Optional: durable storage</a:t>
            </a:r>
          </a:p>
        </p:txBody>
      </p:sp>
    </p:spTree>
    <p:extLst>
      <p:ext uri="{BB962C8B-B14F-4D97-AF65-F5344CB8AC3E}">
        <p14:creationId xmlns:p14="http://schemas.microsoft.com/office/powerpoint/2010/main" val="333762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ea typeface="+mn-ea"/>
                <a:sym typeface="+mn-lt"/>
              </a:rPr>
              <a:t>Magnetic Disk Fault Modes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ea typeface="+mn-ea"/>
                <a:sym typeface="+mn-lt"/>
              </a:rPr>
              <a:t>Mechanical wear and tear</a:t>
            </a:r>
          </a:p>
          <a:p>
            <a:r>
              <a:rPr lang="en-US" sz="1800" dirty="0">
                <a:ea typeface="+mn-ea"/>
                <a:sym typeface="+mn-lt"/>
              </a:rPr>
              <a:t>A bumping may cause a head to hit the surface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Head crush may also create cloud of dust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Results in several sectors decaying: decay set</a:t>
            </a:r>
          </a:p>
          <a:p>
            <a:r>
              <a:rPr lang="en-US" sz="1800" dirty="0">
                <a:ea typeface="+mn-ea"/>
                <a:sym typeface="+mn-lt"/>
              </a:rPr>
              <a:t>Electronic components in the controller age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E.g. clock timing and signal detection circuits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Cause previously good data to become unreadable, or bad data to be written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Soft or hard errors</a:t>
            </a:r>
          </a:p>
          <a:p>
            <a:r>
              <a:rPr lang="en-US" sz="1800" dirty="0">
                <a:ea typeface="+mn-ea"/>
                <a:sym typeface="+mn-lt"/>
              </a:rPr>
              <a:t>Seek error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Arm moves to a wrong track</a:t>
            </a:r>
          </a:p>
        </p:txBody>
      </p:sp>
    </p:spTree>
    <p:extLst>
      <p:ext uri="{BB962C8B-B14F-4D97-AF65-F5344CB8AC3E}">
        <p14:creationId xmlns:p14="http://schemas.microsoft.com/office/powerpoint/2010/main" val="3079420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23528" y="1206500"/>
            <a:ext cx="94488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ALMOST_ALL_OR_NOTHING_PUT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data,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		CAREFUL_PUT(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	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ALL_OR_NOTHING_GET (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reference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date,all_or_nothing_sector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 	if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MS PGothic" charset="0"/>
                <a:cs typeface="Times New Roman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else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仿宋_GB2312" charset="0"/>
                <a:cs typeface="仿宋_GB2312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endParaRPr lang="en-US" altLang="zh-CN" sz="2000" dirty="0">
              <a:latin typeface="Times New Roman" charset="0"/>
              <a:ea typeface="MS PGothic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89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81000" y="1206500"/>
            <a:ext cx="86106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data, 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ALMOST_ALL_OR_NOTHING_PUT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endParaRPr lang="en-US" altLang="zh-CN" sz="2000">
              <a:latin typeface="Times New Roman" charset="0"/>
              <a:ea typeface="MS PGothic" charset="0"/>
              <a:cs typeface="Times New Roman" charset="0"/>
            </a:endParaRP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				                             // Ensure copies match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23635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81000" y="1333500"/>
            <a:ext cx="8610600" cy="3810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and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	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1 or 7, no repair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 or 6.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data2, all_or_nothing_sector.S1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2 or 3.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// State 4, go to state 5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5, go to state 7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25652"/>
            <a:ext cx="6192688" cy="12257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242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ea typeface="+mn-ea"/>
                <a:sym typeface="+mn-lt"/>
              </a:rPr>
              <a:t>Durable Storage: RAID 1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a typeface="+mn-ea"/>
                <a:sym typeface="+mn-lt"/>
              </a:rPr>
              <a:t>Tolerate error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Hard errors reported by careful layer are </a:t>
            </a:r>
            <a:br>
              <a:rPr lang="en-US" sz="2000" dirty="0">
                <a:ea typeface="+mn-ea"/>
                <a:sym typeface="+mn-lt"/>
              </a:rPr>
            </a:br>
            <a:r>
              <a:rPr lang="en-US" sz="2000" dirty="0">
                <a:ea typeface="+mn-ea"/>
                <a:sym typeface="+mn-lt"/>
              </a:rPr>
              <a:t>masked by reading from other replicas</a:t>
            </a:r>
          </a:p>
          <a:p>
            <a:r>
              <a:rPr lang="en-US" sz="2400" dirty="0" err="1">
                <a:ea typeface="+mn-ea"/>
                <a:sym typeface="+mn-lt"/>
              </a:rPr>
              <a:t>Untolerated</a:t>
            </a:r>
            <a:r>
              <a:rPr lang="en-US" sz="2400" dirty="0">
                <a:ea typeface="+mn-ea"/>
                <a:sym typeface="+mn-lt"/>
              </a:rPr>
              <a:t> error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Decay on the same sector of all the replicas, </a:t>
            </a:r>
            <a:br>
              <a:rPr lang="en-US" sz="2000" dirty="0">
                <a:ea typeface="+mn-ea"/>
                <a:sym typeface="+mn-lt"/>
              </a:rPr>
            </a:br>
            <a:r>
              <a:rPr lang="en-US" sz="2000" dirty="0">
                <a:ea typeface="+mn-ea"/>
                <a:sym typeface="+mn-lt"/>
              </a:rPr>
              <a:t>status = BAD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OS crashes during a DURABLE_PUT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Decay in a way that is undetectable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83BD96D-0051-5E45-8078-16F4CFBE0968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13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7680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088508"/>
            <a:ext cx="5308600" cy="50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162" y="2057269"/>
            <a:ext cx="1971675" cy="11620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41150" y="3219319"/>
            <a:ext cx="235769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Redundant Array of </a:t>
            </a:r>
          </a:p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Disks</a:t>
            </a:r>
            <a:endParaRPr lang="zh-CN" altLang="en-US" sz="1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06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ea typeface="+mn-ea"/>
                <a:sym typeface="+mn-lt"/>
              </a:rPr>
              <a:t>Improving on RAID-1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ea typeface="+mn-ea"/>
                <a:sym typeface="+mn-lt"/>
              </a:rPr>
              <a:t>Clerk: periodically checks for decays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T</a:t>
            </a:r>
            <a:r>
              <a:rPr lang="en-US" sz="1600" baseline="-25000" dirty="0">
                <a:ea typeface="+mn-ea"/>
                <a:sym typeface="+mn-lt"/>
              </a:rPr>
              <a:t>d</a:t>
            </a:r>
            <a:r>
              <a:rPr lang="en-US" sz="1600" dirty="0">
                <a:ea typeface="+mn-ea"/>
                <a:sym typeface="+mn-lt"/>
              </a:rPr>
              <a:t> as the period, must short enough</a:t>
            </a:r>
          </a:p>
          <a:p>
            <a:r>
              <a:rPr lang="en-US" sz="1800" dirty="0">
                <a:ea typeface="+mn-ea"/>
                <a:sym typeface="+mn-lt"/>
              </a:rPr>
              <a:t>Tolerated error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Hard errors reported by careful layer are masked by reading from one of the other replicas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Data of a single decay set decays, is discovered by the clerk, and is repaired, all within T</a:t>
            </a:r>
            <a:r>
              <a:rPr lang="en-US" sz="1600" baseline="-25000" dirty="0">
                <a:ea typeface="+mn-ea"/>
                <a:sym typeface="+mn-lt"/>
              </a:rPr>
              <a:t>d</a:t>
            </a:r>
            <a:r>
              <a:rPr lang="en-US" sz="1600" dirty="0">
                <a:ea typeface="+mn-ea"/>
                <a:sym typeface="+mn-lt"/>
              </a:rPr>
              <a:t> of the decay event</a:t>
            </a:r>
          </a:p>
          <a:p>
            <a:r>
              <a:rPr lang="en-US" sz="1800" dirty="0" err="1">
                <a:ea typeface="+mn-ea"/>
                <a:sym typeface="+mn-lt"/>
              </a:rPr>
              <a:t>Untolerated</a:t>
            </a:r>
            <a:r>
              <a:rPr lang="en-US" sz="1800" dirty="0">
                <a:ea typeface="+mn-ea"/>
                <a:sym typeface="+mn-lt"/>
              </a:rPr>
              <a:t> error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The OS crashes during DURABLE_PUT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All decay sets fail with T</a:t>
            </a:r>
            <a:r>
              <a:rPr lang="en-US" sz="1600" baseline="-25000" dirty="0">
                <a:ea typeface="+mn-ea"/>
                <a:sym typeface="+mn-lt"/>
              </a:rPr>
              <a:t>d</a:t>
            </a:r>
            <a:endParaRPr lang="en-US" sz="1600" dirty="0">
              <a:ea typeface="+mn-ea"/>
              <a:sym typeface="+mn-lt"/>
            </a:endParaRPr>
          </a:p>
          <a:p>
            <a:pPr lvl="1"/>
            <a:r>
              <a:rPr lang="en-US" sz="1600" dirty="0">
                <a:ea typeface="+mn-ea"/>
                <a:sym typeface="+mn-lt"/>
              </a:rPr>
              <a:t>The data of some sector decays in a way undetectable</a:t>
            </a:r>
          </a:p>
        </p:txBody>
      </p:sp>
    </p:spTree>
    <p:extLst>
      <p:ext uri="{BB962C8B-B14F-4D97-AF65-F5344CB8AC3E}">
        <p14:creationId xmlns:p14="http://schemas.microsoft.com/office/powerpoint/2010/main" val="2945495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RAID 4 (Dedicated Parity Disk)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229600" cy="2088232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ea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ea typeface="+mn-ea"/>
                <a:sym typeface="+mn-lt"/>
              </a:rPr>
              <a:t>Performance benefits if stripe a single file across multiple data disks</a:t>
            </a:r>
          </a:p>
          <a:p>
            <a:r>
              <a:rPr lang="en-US" altLang="zh-CN" sz="2000" dirty="0">
                <a:ea typeface="+mn-ea"/>
                <a:sym typeface="+mn-lt"/>
              </a:rPr>
              <a:t>-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All writes hit the parity disk</a:t>
            </a:r>
            <a:endParaRPr lang="zh-CN" altLang="en-US" sz="2000" dirty="0">
              <a:ea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35" y="1200502"/>
            <a:ext cx="81248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24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RAID 5 (Spread Out the Parity)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01516"/>
            <a:ext cx="8229600" cy="210362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ea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ea typeface="+mn-ea"/>
                <a:sym typeface="+mn-lt"/>
              </a:rPr>
              <a:t>Better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performance if stripe a single file across multiple data disks</a:t>
            </a:r>
          </a:p>
          <a:p>
            <a:r>
              <a:rPr lang="en-US" altLang="zh-CN" sz="2000" dirty="0">
                <a:ea typeface="+mn-ea"/>
                <a:sym typeface="+mn-lt"/>
              </a:rPr>
              <a:t>Writes are spread across disks</a:t>
            </a:r>
            <a:endParaRPr lang="zh-CN" altLang="en-US" sz="2000" dirty="0">
              <a:ea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1333062"/>
            <a:ext cx="46672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01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D1A1A8-31E3-F840-8058-A51FCC7D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FA18E2-C11A-AA41-86A6-4730C6F62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RAID</a:t>
            </a:r>
            <a:r>
              <a:rPr kumimoji="1" lang="zh-CN" altLang="en-US" dirty="0"/>
              <a:t> </a:t>
            </a:r>
            <a:r>
              <a:rPr kumimoji="1" lang="en-US" altLang="zh-CN" dirty="0"/>
              <a:t>solve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beginning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lecture?</a:t>
            </a:r>
          </a:p>
          <a:p>
            <a:pPr lvl="1"/>
            <a:r>
              <a:rPr kumimoji="1" lang="en-US" altLang="zh-CN" dirty="0"/>
              <a:t>No. There is a semantic gap between block layer and file layer: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tell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05238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AA971-2510-634B-BF14-074B0002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Disk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Prediction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3F9834-2E86-F94B-9C2A-996C8CF26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" altLang="zh-CN" sz="2000" b="1" dirty="0"/>
              <a:t>Predictive Failure Analysis</a:t>
            </a:r>
            <a:r>
              <a:rPr lang="en" altLang="zh-CN" sz="2000" dirty="0"/>
              <a:t> (</a:t>
            </a:r>
            <a:r>
              <a:rPr lang="en" altLang="zh-CN" sz="2000" b="1" dirty="0"/>
              <a:t>PFA</a:t>
            </a:r>
            <a:r>
              <a:rPr lang="en" altLang="zh-CN" sz="2000" dirty="0"/>
              <a:t>) </a:t>
            </a:r>
          </a:p>
          <a:p>
            <a:pPr lvl="1"/>
            <a:r>
              <a:rPr lang="en-US" altLang="zh-CN" sz="2000" dirty="0"/>
              <a:t>By</a:t>
            </a:r>
            <a:r>
              <a:rPr lang="zh-CN" altLang="en-US" sz="2000" dirty="0"/>
              <a:t> </a:t>
            </a:r>
            <a:r>
              <a:rPr lang="en-US" altLang="zh-CN" sz="2000" dirty="0"/>
              <a:t>IBM</a:t>
            </a:r>
            <a:r>
              <a:rPr lang="zh-CN" altLang="en-US" sz="2000" dirty="0"/>
              <a:t> </a:t>
            </a:r>
            <a:r>
              <a:rPr lang="en-US" altLang="zh-CN" sz="2000" dirty="0"/>
              <a:t>at</a:t>
            </a:r>
            <a:r>
              <a:rPr lang="zh-CN" altLang="en-US" sz="2000" dirty="0"/>
              <a:t> </a:t>
            </a:r>
            <a:r>
              <a:rPr lang="en-US" altLang="zh-CN" sz="2000" dirty="0"/>
              <a:t>first,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1992</a:t>
            </a:r>
          </a:p>
          <a:p>
            <a:pPr lvl="1"/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" altLang="zh-CN" sz="2000" dirty="0"/>
              <a:t>monitoring the likelihood of hard disk drives to fail</a:t>
            </a:r>
          </a:p>
          <a:p>
            <a:r>
              <a:rPr kumimoji="1" lang="en-US" altLang="zh-CN" sz="2000" b="1" dirty="0"/>
              <a:t>Disk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PFA: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Measuring</a:t>
            </a:r>
            <a:r>
              <a:rPr kumimoji="1" lang="zh-CN" altLang="en-US" sz="2000" b="1" dirty="0"/>
              <a:t> </a:t>
            </a:r>
            <a:r>
              <a:rPr kumimoji="1" lang="en" altLang="zh-CN" sz="2000" b="1" dirty="0"/>
              <a:t>several key parameters</a:t>
            </a:r>
          </a:p>
          <a:p>
            <a:pPr lvl="1"/>
            <a:r>
              <a:rPr kumimoji="1" lang="en-US" altLang="zh-CN" sz="2000" dirty="0"/>
              <a:t>E.g.,</a:t>
            </a:r>
            <a:r>
              <a:rPr kumimoji="1" lang="en" altLang="zh-CN" sz="2000" dirty="0"/>
              <a:t> the flying height of heads</a:t>
            </a:r>
          </a:p>
          <a:p>
            <a:pPr lvl="1"/>
            <a:r>
              <a:rPr kumimoji="1" lang="en" altLang="zh-CN" sz="2000" dirty="0"/>
              <a:t>The drive firmware compares the measured parameters against predefined thresholds</a:t>
            </a:r>
          </a:p>
          <a:p>
            <a:pPr lvl="1"/>
            <a:r>
              <a:rPr kumimoji="1" lang="en" altLang="zh-CN" sz="2000" dirty="0"/>
              <a:t>If the drive appears likely to fail soon, the system sends notification to the disk controller</a:t>
            </a:r>
            <a:endParaRPr kumimoji="1" lang="zh-CN" altLang="en-US" sz="20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4F88E5A-A849-444D-B872-95C39BA58CE1}"/>
              </a:ext>
            </a:extLst>
          </p:cNvPr>
          <p:cNvSpPr/>
          <p:nvPr/>
        </p:nvSpPr>
        <p:spPr>
          <a:xfrm>
            <a:off x="1295636" y="5093142"/>
            <a:ext cx="6552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" altLang="zh-CN" sz="1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en.wikipedia.org</a:t>
            </a:r>
            <a:r>
              <a:rPr lang="en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/wiki/</a:t>
            </a:r>
            <a:r>
              <a:rPr lang="en" altLang="zh-CN" sz="1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Predictive_failure_analysis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096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Fault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Tolerance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19</a:t>
            </a:fld>
            <a:endParaRPr lang="zh-CN" altLang="en-US">
              <a:ea typeface="+mn-ea"/>
              <a:sym typeface="+mn-lt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9552" y="913285"/>
            <a:ext cx="8229600" cy="2040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"</a:t>
            </a:r>
            <a:r>
              <a:rPr lang="zh-CN" alt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It's good to learn from your mistakes. </a:t>
            </a:r>
            <a:b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</a:b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zh-CN" alt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It's better to learn from other people's mistakes." </a:t>
            </a:r>
          </a:p>
          <a:p>
            <a:pPr>
              <a:buFontTx/>
              <a:buNone/>
              <a:defRPr/>
            </a:pP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				</a:t>
            </a:r>
          </a:p>
          <a:p>
            <a:pPr>
              <a:buFontTx/>
              <a:buNone/>
              <a:defRPr/>
            </a:pP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					- Warren Buffett</a:t>
            </a:r>
          </a:p>
        </p:txBody>
      </p:sp>
    </p:spTree>
    <p:extLst>
      <p:ext uri="{BB962C8B-B14F-4D97-AF65-F5344CB8AC3E}">
        <p14:creationId xmlns:p14="http://schemas.microsoft.com/office/powerpoint/2010/main" val="1558776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War Stories: MAXC &amp; Alto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114800" cy="37716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kumimoji="1" lang="en-US" altLang="zh-CN" b="1" dirty="0">
                <a:ea typeface="+mn-ea"/>
                <a:sym typeface="+mn-lt"/>
              </a:rPr>
              <a:t>MAXC</a:t>
            </a:r>
          </a:p>
          <a:p>
            <a:r>
              <a:rPr kumimoji="1" lang="en-US" altLang="zh-CN" dirty="0">
                <a:ea typeface="+mn-ea"/>
                <a:sym typeface="+mn-lt"/>
              </a:rPr>
              <a:t>A time-sharing computer system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Using </a:t>
            </a:r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Intel 1103</a:t>
            </a:r>
            <a:r>
              <a:rPr kumimoji="1" lang="en-US" altLang="zh-CN" dirty="0">
                <a:ea typeface="+mn-ea"/>
                <a:sym typeface="+mn-lt"/>
              </a:rPr>
              <a:t>: 1KB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memory</a:t>
            </a:r>
          </a:p>
          <a:p>
            <a:r>
              <a:rPr kumimoji="1" lang="en-US" altLang="zh-CN" dirty="0">
                <a:ea typeface="+mn-ea"/>
                <a:sym typeface="+mn-lt"/>
              </a:rPr>
              <a:t>Fault tolerant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Extra bits for each 36-bit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Single-error-correction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Double-error-detection</a:t>
            </a:r>
          </a:p>
          <a:p>
            <a:r>
              <a:rPr kumimoji="1" lang="en-US" altLang="zh-CN" dirty="0">
                <a:ea typeface="+mn-ea"/>
                <a:sym typeface="+mn-lt"/>
              </a:rPr>
              <a:t>Result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Solidly reliable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No errors were reported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0" y="1318114"/>
            <a:ext cx="41148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Alto</a:t>
            </a:r>
          </a:p>
          <a:p>
            <a:r>
              <a:rPr kumimoji="1" lang="en-US" altLang="zh-CN" sz="18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A personal workstation</a:t>
            </a:r>
          </a:p>
          <a:p>
            <a:pPr lvl="1"/>
            <a:r>
              <a:rPr kumimoji="1" lang="en-US" altLang="zh-CN" sz="17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Using the same Intel memory chip</a:t>
            </a:r>
          </a:p>
          <a:p>
            <a:r>
              <a:rPr kumimoji="1" lang="en-US" altLang="zh-CN" sz="18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Fault tolerant</a:t>
            </a:r>
          </a:p>
          <a:p>
            <a:pPr lvl="1"/>
            <a:r>
              <a:rPr kumimoji="1" lang="en-US" altLang="zh-CN" sz="17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One parity bit for each 16-bit</a:t>
            </a:r>
          </a:p>
          <a:p>
            <a:pPr lvl="1"/>
            <a:r>
              <a:rPr kumimoji="1" lang="en-US" altLang="zh-CN" sz="17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Error-detection only</a:t>
            </a:r>
          </a:p>
          <a:p>
            <a:r>
              <a:rPr kumimoji="1" lang="en-US" altLang="zh-CN" sz="18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Result</a:t>
            </a:r>
          </a:p>
          <a:p>
            <a:pPr lvl="1"/>
            <a:r>
              <a:rPr kumimoji="1" lang="en-US" altLang="zh-CN" sz="17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Frequent memory-parity failures!</a:t>
            </a:r>
          </a:p>
          <a:p>
            <a:endParaRPr kumimoji="1" lang="en-US" altLang="zh-CN" sz="20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  <a:p>
            <a:endParaRPr kumimoji="1" lang="zh-CN" altLang="en-US" sz="20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60032" y="4420731"/>
            <a:ext cx="3744416" cy="707886"/>
          </a:xfrm>
          <a:prstGeom prst="rect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Bit-map display: Bravo</a:t>
            </a:r>
          </a:p>
          <a:p>
            <a:pPr lvl="1"/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Pattern-sensitive 1103</a:t>
            </a:r>
          </a:p>
        </p:txBody>
      </p:sp>
    </p:spTree>
    <p:extLst>
      <p:ext uri="{BB962C8B-B14F-4D97-AF65-F5344CB8AC3E}">
        <p14:creationId xmlns:p14="http://schemas.microsoft.com/office/powerpoint/2010/main" val="724875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War Stories: MAXC &amp; Alto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" name="内容占位符 5"/>
          <p:cNvSpPr>
            <a:spLocks noGrp="1"/>
          </p:cNvSpPr>
          <p:nvPr>
            <p:ph idx="1"/>
          </p:nvPr>
        </p:nvSpPr>
        <p:spPr>
          <a:xfrm>
            <a:off x="467544" y="1489348"/>
            <a:ext cx="8352928" cy="3960440"/>
          </a:xfr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Lesson-1: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There is no such thing as a small change in a large system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A new software can bring down previously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working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hardware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You are never quite sure just how close to the edge of the cliff you are standing</a:t>
            </a:r>
          </a:p>
          <a:p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Lesson-2: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Experience is a primary source of information about failures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ea typeface="+mn-ea"/>
                <a:sym typeface="+mn-lt"/>
              </a:rPr>
              <a:t>It is nearly impossible, without specific prior experience, to predict what kinds of failures you will encounter in the field</a:t>
            </a:r>
          </a:p>
        </p:txBody>
      </p:sp>
    </p:spTree>
    <p:extLst>
      <p:ext uri="{BB962C8B-B14F-4D97-AF65-F5344CB8AC3E}">
        <p14:creationId xmlns:p14="http://schemas.microsoft.com/office/powerpoint/2010/main" val="3222983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War Stories: MAXC &amp; Alto</a:t>
            </a:r>
            <a:r>
              <a:rPr kumimoji="1" lang="en-US" altLang="en-US" dirty="0">
                <a:ea typeface="+mn-ea"/>
                <a:sym typeface="+mn-lt"/>
              </a:rPr>
              <a:t>, Chap-2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1740023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Back to MAXC: why so few errors at that time?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Hardware reports both corrected errors and uncorrectable errors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But software only logged uncorrectable errors!</a:t>
            </a:r>
          </a:p>
          <a:p>
            <a:endParaRPr kumimoji="1" lang="zh-CN" altLang="en-US" sz="2800" dirty="0">
              <a:ea typeface="+mn-ea"/>
              <a:sym typeface="+mn-lt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539552" y="3433564"/>
            <a:ext cx="7992888" cy="1980778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37609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10000"/>
              </a:lnSpc>
              <a:spcBef>
                <a:spcPts val="1600"/>
              </a:spcBef>
              <a:spcAft>
                <a:spcPct val="0"/>
              </a:spcAft>
              <a:buFont typeface="Arial"/>
              <a:buChar char="•"/>
              <a:defRPr kumimoji="1" sz="2800" kern="1200">
                <a:solidFill>
                  <a:schemeClr val="tx1"/>
                </a:solidFill>
                <a:latin typeface="Myriad Pro Semibold"/>
                <a:ea typeface="楷体"/>
                <a:cs typeface="Myriad Pro Semibold"/>
              </a:defRPr>
            </a:lvl1pPr>
            <a:lvl2pPr marL="628650" indent="-269875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Symbol" charset="2"/>
              <a:buChar char="-"/>
              <a:defRPr kumimoji="1" sz="28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2pPr>
            <a:lvl3pPr marL="987425" indent="-268288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Wingdings" charset="2"/>
              <a:buChar char="ü"/>
              <a:defRPr kumimoji="1" sz="24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3pPr>
            <a:lvl4pPr marL="16002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4pPr>
            <a:lvl5pPr marL="20574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Lessons</a:t>
            </a:r>
          </a:p>
          <a:p>
            <a:pPr lvl="1"/>
            <a:r>
              <a:rPr lang="en-US" altLang="zh-CN" sz="2400" u="sng" dirty="0">
                <a:solidFill>
                  <a:srgbClr val="18579B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Safety margin principle</a:t>
            </a:r>
            <a:r>
              <a:rPr lang="en-US" altLang="zh-CN" sz="24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 is important when system implement automatic error masking</a:t>
            </a:r>
          </a:p>
          <a:p>
            <a:pPr lvl="1"/>
            <a:r>
              <a:rPr lang="en-US" altLang="zh-CN" sz="24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Otherwise, you may be standing on the edge again</a:t>
            </a:r>
          </a:p>
        </p:txBody>
      </p:sp>
    </p:spTree>
    <p:extLst>
      <p:ext uri="{BB962C8B-B14F-4D97-AF65-F5344CB8AC3E}">
        <p14:creationId xmlns:p14="http://schemas.microsoft.com/office/powerpoint/2010/main" val="1190126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War Stories: MAXC &amp; Alto, Chap-3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2100063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New machine: Alto-2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Using new memory chip with 4096 bits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Single-error-correction, double-error-detection, again, flawlessly!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Two years later, an implementation mistake is discovered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Neither error correction nor detection was working on 1/4 cards!</a:t>
            </a:r>
          </a:p>
          <a:p>
            <a:endParaRPr kumimoji="1" lang="zh-CN" altLang="en-US" sz="2400" dirty="0">
              <a:ea typeface="+mn-ea"/>
              <a:sym typeface="+mn-lt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446493" y="3577580"/>
            <a:ext cx="8424936" cy="1867351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37609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10000"/>
              </a:lnSpc>
              <a:spcBef>
                <a:spcPts val="1600"/>
              </a:spcBef>
              <a:spcAft>
                <a:spcPct val="0"/>
              </a:spcAft>
              <a:buFont typeface="Arial"/>
              <a:buChar char="•"/>
              <a:defRPr kumimoji="1" sz="2800" kern="1200">
                <a:solidFill>
                  <a:schemeClr val="tx1"/>
                </a:solidFill>
                <a:latin typeface="Myriad Pro Semibold"/>
                <a:ea typeface="楷体"/>
                <a:cs typeface="Myriad Pro Semibold"/>
              </a:defRPr>
            </a:lvl1pPr>
            <a:lvl2pPr marL="628650" indent="-269875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Symbol" charset="2"/>
              <a:buChar char="-"/>
              <a:defRPr kumimoji="1" sz="28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2pPr>
            <a:lvl3pPr marL="987425" indent="-268288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Wingdings" charset="2"/>
              <a:buChar char="ü"/>
              <a:defRPr kumimoji="1" sz="24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3pPr>
            <a:lvl4pPr marL="16002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4pPr>
            <a:lvl5pPr marL="20574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Lessons</a:t>
            </a:r>
          </a:p>
          <a:p>
            <a:pPr lvl="1"/>
            <a:r>
              <a:rPr lang="en-US" altLang="zh-CN" sz="20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Never assume the h/w does as it says in the spec</a:t>
            </a:r>
          </a:p>
          <a:p>
            <a:pPr lvl="1"/>
            <a:r>
              <a:rPr lang="en-US" altLang="zh-CN" sz="20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It is harder than it looks to test the FT features of a FT sys</a:t>
            </a:r>
          </a:p>
          <a:p>
            <a:pPr lvl="1"/>
            <a:r>
              <a:rPr lang="en-US" altLang="zh-CN" sz="20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Just because it seems to be working does</a:t>
            </a:r>
            <a:r>
              <a:rPr lang="zh-CN" altLang="en-US" sz="20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18579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not mean it actually is</a:t>
            </a:r>
          </a:p>
        </p:txBody>
      </p:sp>
    </p:spTree>
    <p:extLst>
      <p:ext uri="{BB962C8B-B14F-4D97-AF65-F5344CB8AC3E}">
        <p14:creationId xmlns:p14="http://schemas.microsoft.com/office/powerpoint/2010/main" val="3601011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Nowadays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Memory chip does become better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Errors often do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not lead to failures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Bit-flip can be benign</a:t>
            </a:r>
          </a:p>
          <a:p>
            <a:r>
              <a:rPr kumimoji="1" lang="en-US" altLang="zh-CN" dirty="0">
                <a:ea typeface="+mn-ea"/>
                <a:sym typeface="+mn-lt"/>
              </a:rPr>
              <a:t>But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there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are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still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errors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Sometimes, failure is blamed on something else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You never know it h/w error or s/w error</a:t>
            </a:r>
          </a:p>
          <a:p>
            <a:endParaRPr kumimoji="1" lang="zh-CN" altLang="en-US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2186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Fault, Error, Failure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Basic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Concepts</a:t>
            </a:r>
            <a:endParaRPr kumimoji="1" lang="zh-CN" altLang="en-US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8102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Fault, Error, Failure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ea typeface="+mn-ea"/>
                <a:sym typeface="+mn-lt"/>
              </a:rPr>
              <a:t>Fault</a:t>
            </a:r>
            <a:r>
              <a:rPr kumimoji="1" lang="en-US" altLang="zh-CN" sz="2800" dirty="0">
                <a:ea typeface="+mn-ea"/>
                <a:sym typeface="+mn-lt"/>
              </a:rPr>
              <a:t> can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be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latent or active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If active, get wrong data or control signals</a:t>
            </a:r>
          </a:p>
          <a:p>
            <a:r>
              <a:rPr kumimoji="1" lang="en-US" altLang="zh-CN" sz="2800" b="1" dirty="0">
                <a:solidFill>
                  <a:srgbClr val="FF0000"/>
                </a:solidFill>
                <a:ea typeface="+mn-ea"/>
                <a:sym typeface="+mn-lt"/>
              </a:rPr>
              <a:t>Error</a:t>
            </a:r>
            <a:r>
              <a:rPr kumimoji="1" lang="zh-CN" altLang="en-US" sz="2800" dirty="0">
                <a:solidFill>
                  <a:schemeClr val="accent2">
                    <a:lumMod val="75000"/>
                  </a:schemeClr>
                </a:solidFill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is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the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results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of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active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b="1" dirty="0">
                <a:solidFill>
                  <a:srgbClr val="FF0000"/>
                </a:solidFill>
                <a:ea typeface="+mn-ea"/>
                <a:sym typeface="+mn-lt"/>
              </a:rPr>
              <a:t>fault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E.g. violation of assertion or invariant of spec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Discovery of errors is ad hoc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(formal specification?)</a:t>
            </a:r>
          </a:p>
          <a:p>
            <a:r>
              <a:rPr kumimoji="1" lang="en-US" altLang="zh-CN" sz="2800" b="1" dirty="0">
                <a:solidFill>
                  <a:srgbClr val="FF0000"/>
                </a:solidFill>
                <a:ea typeface="+mn-ea"/>
                <a:sym typeface="+mn-lt"/>
              </a:rPr>
              <a:t>Failure</a:t>
            </a:r>
            <a:r>
              <a:rPr kumimoji="1" lang="zh-CN" altLang="zh-CN" sz="2800" dirty="0">
                <a:solidFill>
                  <a:srgbClr val="953735"/>
                </a:solidFill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happens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dirty="0">
                <a:ea typeface="+mn-ea"/>
                <a:sym typeface="+mn-lt"/>
              </a:rPr>
              <a:t>if an </a:t>
            </a:r>
            <a:r>
              <a:rPr kumimoji="1" lang="en-US" altLang="zh-CN" sz="2800" b="1" dirty="0">
                <a:solidFill>
                  <a:srgbClr val="FF0000"/>
                </a:solidFill>
                <a:ea typeface="+mn-ea"/>
                <a:sym typeface="+mn-lt"/>
              </a:rPr>
              <a:t>error</a:t>
            </a:r>
            <a:r>
              <a:rPr kumimoji="1" lang="en-US" altLang="zh-CN" sz="2800" dirty="0">
                <a:ea typeface="+mn-ea"/>
                <a:sym typeface="+mn-lt"/>
              </a:rPr>
              <a:t> is not detected and masked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Not producing the intended result at an interface</a:t>
            </a:r>
          </a:p>
          <a:p>
            <a:endParaRPr kumimoji="1" lang="zh-CN" altLang="en-US" sz="2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0925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Failure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in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System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and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Subsystem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The </a:t>
            </a:r>
            <a:r>
              <a:rPr kumimoji="1" lang="en-US" altLang="zh-CN" sz="2800" b="1" dirty="0">
                <a:solidFill>
                  <a:srgbClr val="FF0000"/>
                </a:solidFill>
                <a:ea typeface="+mn-ea"/>
                <a:sym typeface="+mn-lt"/>
              </a:rPr>
              <a:t>failure</a:t>
            </a:r>
            <a:r>
              <a:rPr kumimoji="1" lang="en-US" altLang="zh-CN" sz="2800" dirty="0">
                <a:ea typeface="+mn-ea"/>
                <a:sym typeface="+mn-lt"/>
              </a:rPr>
              <a:t> of a subsystem is a </a:t>
            </a:r>
            <a:r>
              <a:rPr kumimoji="1" lang="en-US" altLang="zh-CN" sz="2800" b="1" dirty="0">
                <a:solidFill>
                  <a:srgbClr val="FF0000"/>
                </a:solidFill>
                <a:ea typeface="+mn-ea"/>
                <a:sym typeface="+mn-lt"/>
              </a:rPr>
              <a:t>fault</a:t>
            </a:r>
            <a:r>
              <a:rPr kumimoji="1" lang="en-US" altLang="zh-CN" sz="2800" dirty="0">
                <a:ea typeface="+mn-ea"/>
                <a:sym typeface="+mn-lt"/>
              </a:rPr>
              <a:t> of a system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The fault may cause an error that leads to the failure of the larger subsystem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Unless the larger subsystem detects the error and masks it</a:t>
            </a:r>
          </a:p>
          <a:p>
            <a:r>
              <a:rPr kumimoji="1" lang="en-US" altLang="zh-CN" sz="2800" dirty="0">
                <a:ea typeface="+mn-ea"/>
                <a:sym typeface="+mn-lt"/>
              </a:rPr>
              <a:t>Examples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A flat tire -&gt; detects the error by failure of a subsystem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Miss an appointment -&gt; the person notices a error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Change to a spare tire -&gt; masked the error</a:t>
            </a:r>
          </a:p>
          <a:p>
            <a:endParaRPr kumimoji="1" lang="zh-CN" altLang="en-US" sz="2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5686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Different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Types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of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Faults</a:t>
            </a:r>
            <a:endParaRPr kumimoji="1" lang="zh-CN" altLang="en-US" dirty="0">
              <a:ea typeface="+mn-ea"/>
              <a:sym typeface="+mn-lt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938068"/>
              </p:ext>
            </p:extLst>
          </p:nvPr>
        </p:nvGraphicFramePr>
        <p:xfrm>
          <a:off x="179512" y="1262980"/>
          <a:ext cx="9001000" cy="4098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7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6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97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solidFill>
                            <a:srgbClr val="0096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Fault</a:t>
                      </a:r>
                      <a:r>
                        <a:rPr lang="zh-CN" altLang="en-US" sz="1800" b="1" dirty="0">
                          <a:solidFill>
                            <a:srgbClr val="0096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solidFill>
                            <a:srgbClr val="0096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Types</a:t>
                      </a:r>
                      <a:endParaRPr lang="zh-CN" altLang="en-US" sz="1800" b="1" dirty="0">
                        <a:solidFill>
                          <a:srgbClr val="009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b="1" dirty="0">
                        <a:solidFill>
                          <a:srgbClr val="009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96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Types</a:t>
                      </a:r>
                      <a:endParaRPr lang="zh-CN" altLang="en-US" sz="1800" b="1" i="0" dirty="0">
                        <a:solidFill>
                          <a:srgbClr val="009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Software</a:t>
                      </a:r>
                      <a:r>
                        <a:rPr lang="zh-CN" altLang="en-US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Programming mistakes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Hardware</a:t>
                      </a:r>
                      <a:r>
                        <a:rPr lang="zh-CN" altLang="en-US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A gate whose output is stuck at the value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Design</a:t>
                      </a:r>
                      <a:r>
                        <a:rPr lang="zh-CN" altLang="en-US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Assign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too little memory in a telephone switch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6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Implementation</a:t>
                      </a:r>
                      <a:r>
                        <a:rPr lang="zh-CN" altLang="en-US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Installing less memory than the design called 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Operations 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Running a weekly payroll twice last Friday</a:t>
                      </a:r>
                      <a:endParaRPr lang="zh-CN" altLang="en-US" sz="1800" b="0" i="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35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Environment 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Lightning strikes a power line causing a voltage surge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Transient</a:t>
                      </a:r>
                      <a:r>
                        <a:rPr lang="zh-CN" altLang="en-US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Cosmic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ray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caused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single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bit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flipped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(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soft</a:t>
                      </a:r>
                      <a:r>
                        <a:rPr lang="zh-CN" altLang="en-US" sz="18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error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Persistent</a:t>
                      </a:r>
                      <a:r>
                        <a:rPr lang="zh-CN" altLang="en-US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A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bit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is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stuck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at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zero</a:t>
                      </a:r>
                      <a:r>
                        <a:rPr lang="zh-CN" altLang="en-US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(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hard</a:t>
                      </a:r>
                      <a:r>
                        <a:rPr lang="zh-CN" altLang="en-US" sz="18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error</a:t>
                      </a:r>
                      <a:r>
                        <a:rPr lang="en-US" altLang="zh-CN" sz="1800" b="0" i="0" dirty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+mn-lt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689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Tolerating Active Faults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Autofit/>
          </a:bodyPr>
          <a:lstStyle/>
          <a:p>
            <a:r>
              <a:rPr kumimoji="1" lang="en-US" altLang="zh-CN" sz="2000" b="1" dirty="0">
                <a:solidFill>
                  <a:srgbClr val="0096FF"/>
                </a:solidFill>
                <a:ea typeface="+mn-ea"/>
                <a:sym typeface="+mn-lt"/>
              </a:rPr>
              <a:t>Do nothing</a:t>
            </a:r>
            <a:r>
              <a:rPr kumimoji="1" lang="en-US" altLang="zh-CN" sz="2000" dirty="0">
                <a:ea typeface="+mn-ea"/>
                <a:sym typeface="+mn-lt"/>
              </a:rPr>
              <a:t>: let higher layer solve the failure</a:t>
            </a:r>
          </a:p>
          <a:p>
            <a:pPr lvl="1"/>
            <a:r>
              <a:rPr kumimoji="1" lang="en-US" altLang="zh-CN" sz="1800" i="1" dirty="0">
                <a:ea typeface="+mn-ea"/>
                <a:sym typeface="+mn-lt"/>
              </a:rPr>
              <a:t>The more layers, the more difficult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ea typeface="+mn-ea"/>
                <a:sym typeface="+mn-lt"/>
              </a:rPr>
              <a:t>Be fail-fast</a:t>
            </a:r>
            <a:r>
              <a:rPr kumimoji="1" lang="en-US" altLang="zh-CN" sz="2000" dirty="0">
                <a:ea typeface="+mn-ea"/>
                <a:sym typeface="+mn-lt"/>
              </a:rPr>
              <a:t>: report the problem</a:t>
            </a:r>
          </a:p>
          <a:p>
            <a:pPr lvl="1"/>
            <a:r>
              <a:rPr kumimoji="1" lang="en-US" altLang="zh-CN" sz="1800" i="1" dirty="0">
                <a:ea typeface="+mn-ea"/>
                <a:sym typeface="+mn-lt"/>
              </a:rPr>
              <a:t>E.g., Ethernet stops sending and broadcasts when collision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ea typeface="+mn-ea"/>
                <a:sym typeface="+mn-lt"/>
              </a:rPr>
              <a:t>Be fail-safe</a:t>
            </a:r>
            <a:r>
              <a:rPr kumimoji="1" lang="en-US" altLang="zh-CN" sz="2000" dirty="0">
                <a:ea typeface="+mn-ea"/>
                <a:sym typeface="+mn-lt"/>
              </a:rPr>
              <a:t>: transfer incorrect values to acceptable ones</a:t>
            </a:r>
          </a:p>
          <a:p>
            <a:pPr lvl="1"/>
            <a:r>
              <a:rPr kumimoji="1" lang="en-US" altLang="zh-CN" sz="1800" i="1" dirty="0">
                <a:ea typeface="+mn-ea"/>
                <a:sym typeface="+mn-lt"/>
              </a:rPr>
              <a:t>E.g., blinking red light in all directions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ea typeface="+mn-ea"/>
                <a:sym typeface="+mn-lt"/>
              </a:rPr>
              <a:t>Be fail-soft</a:t>
            </a:r>
            <a:r>
              <a:rPr kumimoji="1" lang="en-US" altLang="zh-CN" sz="2000" dirty="0">
                <a:ea typeface="+mn-ea"/>
                <a:sym typeface="+mn-lt"/>
              </a:rPr>
              <a:t>: continues to operate with degradation</a:t>
            </a:r>
          </a:p>
          <a:p>
            <a:pPr lvl="1"/>
            <a:r>
              <a:rPr kumimoji="1" lang="en-US" altLang="zh-CN" sz="1800" i="1" dirty="0">
                <a:ea typeface="+mn-ea"/>
                <a:sym typeface="+mn-lt"/>
              </a:rPr>
              <a:t>E.g., airplane with three engines continues to fly if one has failure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ea typeface="+mn-ea"/>
                <a:sym typeface="+mn-lt"/>
              </a:rPr>
              <a:t>Mask the error</a:t>
            </a:r>
            <a:r>
              <a:rPr kumimoji="1" lang="en-US" altLang="zh-CN" sz="2000" dirty="0">
                <a:ea typeface="+mn-ea"/>
                <a:sym typeface="+mn-lt"/>
              </a:rPr>
              <a:t>: makes incorrect value right</a:t>
            </a:r>
          </a:p>
          <a:p>
            <a:endParaRPr kumimoji="1" lang="en-US" altLang="zh-CN" sz="2000" dirty="0">
              <a:ea typeface="+mn-ea"/>
              <a:sym typeface="+mn-lt"/>
            </a:endParaRPr>
          </a:p>
          <a:p>
            <a:endParaRPr kumimoji="1" lang="zh-CN" altLang="en-US" sz="20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0748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MTTF &amp; Availability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7853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MTTF,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MTTR,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MTBF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2748135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MTTF: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mean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time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to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failure</a:t>
            </a:r>
          </a:p>
          <a:p>
            <a:r>
              <a:rPr kumimoji="1" lang="en-US" altLang="zh-CN" sz="2400" dirty="0">
                <a:ea typeface="+mn-ea"/>
                <a:sym typeface="+mn-lt"/>
              </a:rPr>
              <a:t>MTTR: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mean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time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to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repair</a:t>
            </a:r>
          </a:p>
          <a:p>
            <a:r>
              <a:rPr kumimoji="1" lang="en-US" altLang="zh-CN" sz="2400" dirty="0">
                <a:ea typeface="+mn-ea"/>
                <a:sym typeface="+mn-lt"/>
              </a:rPr>
              <a:t>MTBF: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mean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time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between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failure</a:t>
            </a:r>
          </a:p>
          <a:p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MTBF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=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MTTF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+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MTTR</a:t>
            </a:r>
            <a:endParaRPr kumimoji="1" lang="zh-CN" altLang="en-US" sz="2400" b="1" dirty="0">
              <a:solidFill>
                <a:srgbClr val="0096FF"/>
              </a:solidFill>
              <a:ea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54"/>
          <a:stretch/>
        </p:blipFill>
        <p:spPr bwMode="auto">
          <a:xfrm>
            <a:off x="5652123" y="1201316"/>
            <a:ext cx="2664294" cy="93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1"/>
          <a:stretch/>
        </p:blipFill>
        <p:spPr bwMode="auto">
          <a:xfrm>
            <a:off x="5652120" y="2492248"/>
            <a:ext cx="2592288" cy="94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3848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5856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63888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68144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40152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28184" y="4081636"/>
            <a:ext cx="2088232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14" name="直线箭头连接符 13"/>
          <p:cNvCxnSpPr/>
          <p:nvPr/>
        </p:nvCxnSpPr>
        <p:spPr>
          <a:xfrm>
            <a:off x="3203848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/>
          <p:cNvCxnSpPr/>
          <p:nvPr/>
        </p:nvCxnSpPr>
        <p:spPr>
          <a:xfrm>
            <a:off x="899592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563888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316416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88424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6228184" y="5368488"/>
            <a:ext cx="2088232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3203848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/>
          <p:nvPr/>
        </p:nvCxnSpPr>
        <p:spPr>
          <a:xfrm>
            <a:off x="5868144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/>
          <p:nvPr/>
        </p:nvCxnSpPr>
        <p:spPr>
          <a:xfrm>
            <a:off x="5868144" y="4864432"/>
            <a:ext cx="2448272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539552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1560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29" name="直线箭头连接符 28"/>
          <p:cNvCxnSpPr/>
          <p:nvPr/>
        </p:nvCxnSpPr>
        <p:spPr>
          <a:xfrm>
            <a:off x="539552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/>
          <p:nvPr/>
        </p:nvCxnSpPr>
        <p:spPr>
          <a:xfrm>
            <a:off x="539552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619672" y="4504392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TBF-1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27984" y="4504392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TBF-2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48264" y="4504392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TBF-3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619672" y="500844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TTF-1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427984" y="500844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TTF-2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48264" y="500844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TTF-3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10510" y="499915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TTR-2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6214" y="499915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TTR-1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796136" y="500844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TTR-3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183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MTBF</a:t>
            </a:r>
            <a:endParaRPr kumimoji="1" lang="zh-CN" altLang="en-US" dirty="0">
              <a:ea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3" y="230099"/>
            <a:ext cx="7056784" cy="53637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81205" y="417477"/>
            <a:ext cx="337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Web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page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snapshot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6533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Measuring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MTBF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Two purposes: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i="1" dirty="0">
                <a:ea typeface="+mn-ea"/>
                <a:sym typeface="+mn-lt"/>
              </a:rPr>
              <a:t>evaluating</a:t>
            </a:r>
            <a:r>
              <a:rPr kumimoji="1" lang="en-US" altLang="zh-CN" sz="2800" dirty="0">
                <a:ea typeface="+mn-ea"/>
                <a:sym typeface="+mn-lt"/>
              </a:rPr>
              <a:t> &amp; </a:t>
            </a:r>
            <a:r>
              <a:rPr kumimoji="1" lang="en-US" altLang="zh-CN" sz="2800" i="1" dirty="0">
                <a:ea typeface="+mn-ea"/>
                <a:sym typeface="+mn-lt"/>
              </a:rPr>
              <a:t>predicting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The more reliable, the longer it takes to evaluate 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Not measure directly,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but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use proxies to estimate its value</a:t>
            </a:r>
          </a:p>
          <a:p>
            <a:r>
              <a:rPr kumimoji="1" lang="en-US" altLang="zh-CN" sz="2800" dirty="0">
                <a:ea typeface="+mn-ea"/>
                <a:sym typeface="+mn-lt"/>
              </a:rPr>
              <a:t>One way to measure "MTBF"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E.g. 3.5-inch disk's MTTF is 700,000 hours (80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years!)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Guess: ran 7,000 disks for 1,000 hours and 10 failed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If the failure process were </a:t>
            </a:r>
            <a:r>
              <a:rPr kumimoji="1" lang="en-US" altLang="zh-CN" sz="2400" dirty="0" err="1">
                <a:solidFill>
                  <a:srgbClr val="0096FF"/>
                </a:solidFill>
                <a:ea typeface="+mn-ea"/>
                <a:sym typeface="+mn-lt"/>
              </a:rPr>
              <a:t>memoryless</a:t>
            </a:r>
            <a:r>
              <a:rPr kumimoji="1" lang="en-US" altLang="zh-CN" sz="2400" dirty="0">
                <a:ea typeface="+mn-ea"/>
                <a:sym typeface="+mn-lt"/>
              </a:rPr>
              <a:t>, then OK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"expected operational lifetime" is only 5 years</a:t>
            </a:r>
          </a:p>
          <a:p>
            <a:endParaRPr kumimoji="1" lang="zh-CN" altLang="en-US" sz="2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97609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Bathtub Curve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33F12DF-418F-5E4B-BC48-C5E1ED38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10"/>
          <a:stretch/>
        </p:blipFill>
        <p:spPr>
          <a:xfrm>
            <a:off x="1115616" y="1594680"/>
            <a:ext cx="7104095" cy="360860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93922E7-68E3-0E47-9400-C0D90606D189}"/>
              </a:ext>
            </a:extLst>
          </p:cNvPr>
          <p:cNvSpPr/>
          <p:nvPr/>
        </p:nvSpPr>
        <p:spPr>
          <a:xfrm>
            <a:off x="611560" y="1196132"/>
            <a:ext cx="3544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gross manufacturing defects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E7862C0-A5A8-0942-BBF6-43A1457C818C}"/>
              </a:ext>
            </a:extLst>
          </p:cNvPr>
          <p:cNvSpPr/>
          <p:nvPr/>
        </p:nvSpPr>
        <p:spPr>
          <a:xfrm>
            <a:off x="2051720" y="5263702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accumulated ware and tear cause failure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E94C72-46E1-EB4C-AE76-D385AB00E17D}"/>
              </a:ext>
            </a:extLst>
          </p:cNvPr>
          <p:cNvSpPr/>
          <p:nvPr/>
        </p:nvSpPr>
        <p:spPr>
          <a:xfrm>
            <a:off x="5450360" y="1196132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run for a while before shipping</a:t>
            </a:r>
          </a:p>
        </p:txBody>
      </p:sp>
    </p:spTree>
    <p:extLst>
      <p:ext uri="{BB962C8B-B14F-4D97-AF65-F5344CB8AC3E}">
        <p14:creationId xmlns:p14="http://schemas.microsoft.com/office/powerpoint/2010/main" val="38553341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9188"/>
            <a:ext cx="7992888" cy="565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989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47" y="0"/>
            <a:ext cx="8418453" cy="570054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29736" y="703436"/>
            <a:ext cx="4299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Bairavasundaram et al., SIGMETRICS 2007</a:t>
            </a:r>
          </a:p>
        </p:txBody>
      </p:sp>
    </p:spTree>
    <p:extLst>
      <p:ext uri="{BB962C8B-B14F-4D97-AF65-F5344CB8AC3E}">
        <p14:creationId xmlns:p14="http://schemas.microsoft.com/office/powerpoint/2010/main" val="2925334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265212"/>
            <a:ext cx="8229600" cy="792088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ea typeface="+mn-ea"/>
                <a:sym typeface="+mn-lt"/>
              </a:rPr>
              <a:t>Frequency</a:t>
            </a:r>
            <a:r>
              <a:rPr kumimoji="1" lang="zh-CN" altLang="en-US" sz="3200" dirty="0">
                <a:ea typeface="+mn-ea"/>
                <a:sym typeface="+mn-lt"/>
              </a:rPr>
              <a:t> </a:t>
            </a:r>
            <a:r>
              <a:rPr kumimoji="1" lang="en-US" altLang="zh-CN" sz="3200" dirty="0">
                <a:ea typeface="+mn-ea"/>
                <a:sym typeface="+mn-lt"/>
              </a:rPr>
              <a:t>of</a:t>
            </a:r>
            <a:r>
              <a:rPr kumimoji="1" lang="zh-CN" altLang="en-US" sz="3200" dirty="0">
                <a:ea typeface="+mn-ea"/>
                <a:sym typeface="+mn-lt"/>
              </a:rPr>
              <a:t> </a:t>
            </a:r>
            <a:r>
              <a:rPr kumimoji="1" lang="en-US" altLang="zh-CN" sz="3200" dirty="0">
                <a:ea typeface="+mn-ea"/>
                <a:sym typeface="+mn-lt"/>
              </a:rPr>
              <a:t>Hardware</a:t>
            </a:r>
            <a:r>
              <a:rPr kumimoji="1" lang="zh-CN" altLang="en-US" sz="3200" dirty="0">
                <a:ea typeface="+mn-ea"/>
                <a:sym typeface="+mn-lt"/>
              </a:rPr>
              <a:t> </a:t>
            </a:r>
            <a:r>
              <a:rPr kumimoji="1" lang="en-US" altLang="zh-CN" sz="3200" dirty="0">
                <a:ea typeface="+mn-ea"/>
                <a:sym typeface="+mn-lt"/>
              </a:rPr>
              <a:t>Replacement</a:t>
            </a:r>
            <a:endParaRPr kumimoji="1" lang="zh-CN" altLang="en-US" sz="3200" dirty="0">
              <a:ea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777380"/>
            <a:ext cx="3655372" cy="349771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59834B4-BBC5-0A4B-BCFA-A1A601BA7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756" y="1639996"/>
            <a:ext cx="3655372" cy="339028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1546819-8018-EE40-B14D-9584948D4057}"/>
              </a:ext>
            </a:extLst>
          </p:cNvPr>
          <p:cNvSpPr/>
          <p:nvPr/>
        </p:nvSpPr>
        <p:spPr>
          <a:xfrm>
            <a:off x="5850490" y="5030284"/>
            <a:ext cx="17499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Wang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al.,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DSN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75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Availability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Counting the number of nines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99.9% has 3-nines availability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Often used in marketing</a:t>
            </a:r>
          </a:p>
          <a:p>
            <a:r>
              <a:rPr kumimoji="1" lang="en-US" altLang="zh-CN" dirty="0">
                <a:ea typeface="+mn-ea"/>
                <a:sym typeface="+mn-lt"/>
              </a:rPr>
              <a:t>Corresponding down time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3-nines -&gt; 8 hour/year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5-nines -&gt; 5 min/year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7-nines -&gt; 3 sec/year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Without any information about MTTF</a:t>
            </a:r>
          </a:p>
          <a:p>
            <a:r>
              <a:rPr kumimoji="1" lang="en-US" altLang="zh-CN" dirty="0">
                <a:ea typeface="+mn-ea"/>
                <a:sym typeface="+mn-lt"/>
              </a:rPr>
              <a:t>More fine-grained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Fail-soft, as in 8.3</a:t>
            </a:r>
          </a:p>
        </p:txBody>
      </p:sp>
    </p:spTree>
    <p:extLst>
      <p:ext uri="{BB962C8B-B14F-4D97-AF65-F5344CB8AC3E}">
        <p14:creationId xmlns:p14="http://schemas.microsoft.com/office/powerpoint/2010/main" val="4282774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Availability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in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Practice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Carrier airlines (2002 FAA fact book)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99.9993%</a:t>
            </a:r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availability,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41 accidents, 6.7M departures </a:t>
            </a:r>
          </a:p>
          <a:p>
            <a:r>
              <a:rPr kumimoji="1" lang="en-US" altLang="zh-CN" dirty="0">
                <a:ea typeface="+mn-ea"/>
                <a:sym typeface="+mn-lt"/>
              </a:rPr>
              <a:t>911 Phone service (1993 NRIC report)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99.994%</a:t>
            </a:r>
            <a:r>
              <a:rPr kumimoji="1" lang="en-US" altLang="zh-CN" dirty="0">
                <a:ea typeface="+mn-ea"/>
                <a:sym typeface="+mn-lt"/>
              </a:rPr>
              <a:t>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29 minutes per line per year </a:t>
            </a:r>
          </a:p>
          <a:p>
            <a:r>
              <a:rPr kumimoji="1" lang="en-US" altLang="zh-CN" dirty="0">
                <a:ea typeface="+mn-ea"/>
                <a:sym typeface="+mn-lt"/>
              </a:rPr>
              <a:t>Standard phone service (various sources) 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99.99+%</a:t>
            </a:r>
            <a:r>
              <a:rPr kumimoji="1" lang="en-US" altLang="zh-CN" dirty="0">
                <a:ea typeface="+mn-ea"/>
                <a:sym typeface="+mn-lt"/>
              </a:rPr>
              <a:t>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53+ minutes per line per year</a:t>
            </a:r>
          </a:p>
          <a:p>
            <a:r>
              <a:rPr kumimoji="1" lang="en-US" altLang="zh-CN" dirty="0">
                <a:ea typeface="+mn-ea"/>
                <a:sym typeface="+mn-lt"/>
              </a:rPr>
              <a:t>End-to-end Internet Availability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95% - 99.6%</a:t>
            </a:r>
          </a:p>
          <a:p>
            <a:endParaRPr kumimoji="1" lang="en-US" altLang="zh-CN" dirty="0">
              <a:ea typeface="+mn-ea"/>
              <a:sym typeface="+mn-lt"/>
            </a:endParaRPr>
          </a:p>
          <a:p>
            <a:endParaRPr kumimoji="1" lang="zh-CN" altLang="en-US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6687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Redundancy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27309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Systematically Applying Redundancy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Masking error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Analog system designer: margin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Digital system designer: redundancy</a:t>
            </a:r>
          </a:p>
          <a:p>
            <a:r>
              <a:rPr kumimoji="1" lang="en-US" altLang="zh-CN" dirty="0">
                <a:ea typeface="+mn-ea"/>
                <a:sym typeface="+mn-lt"/>
              </a:rPr>
              <a:t>Outline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Coding</a:t>
            </a:r>
            <a:r>
              <a:rPr kumimoji="1" lang="en-US" altLang="zh-CN" dirty="0">
                <a:ea typeface="+mn-ea"/>
                <a:sym typeface="+mn-lt"/>
              </a:rPr>
              <a:t>: incremental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Replication</a:t>
            </a:r>
            <a:r>
              <a:rPr kumimoji="1" lang="en-US" altLang="zh-CN" dirty="0">
                <a:ea typeface="+mn-ea"/>
                <a:sym typeface="+mn-lt"/>
              </a:rPr>
              <a:t>: massive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Voting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Repair</a:t>
            </a:r>
          </a:p>
        </p:txBody>
      </p:sp>
    </p:spTree>
    <p:extLst>
      <p:ext uri="{BB962C8B-B14F-4D97-AF65-F5344CB8AC3E}">
        <p14:creationId xmlns:p14="http://schemas.microsoft.com/office/powerpoint/2010/main" val="12499162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Recall: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Coding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for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Incremental Redundancy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ea typeface="+mn-ea"/>
                <a:sym typeface="+mn-lt"/>
              </a:rPr>
              <a:t>Forward error correction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ea typeface="+mn-ea"/>
                <a:sym typeface="+mn-lt"/>
              </a:rPr>
              <a:t>Perform coding before storing or transmitting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ea typeface="+mn-ea"/>
                <a:sym typeface="+mn-lt"/>
              </a:rPr>
              <a:t>Later decode the data without appealing to the creator</a:t>
            </a:r>
          </a:p>
          <a:p>
            <a:pPr>
              <a:lnSpc>
                <a:spcPct val="120000"/>
              </a:lnSpc>
            </a:pPr>
            <a:r>
              <a:rPr lang="en-US" altLang="zh-CN" sz="2800" dirty="0">
                <a:ea typeface="+mn-ea"/>
                <a:sym typeface="+mn-lt"/>
              </a:rPr>
              <a:t>Hamming distance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ea typeface="+mn-ea"/>
                <a:sym typeface="+mn-lt"/>
              </a:rPr>
              <a:t>Number of 1 in A ⊕ B , ⊕ is exclusive OR (XOR)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ea typeface="+mn-ea"/>
                <a:sym typeface="+mn-lt"/>
              </a:rPr>
              <a:t>If H-distance between every legitimate pair is 2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ea typeface="+mn-ea"/>
                <a:sym typeface="+mn-lt"/>
              </a:rPr>
              <a:t>000101, can only detect 1-bit flip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ea typeface="+mn-ea"/>
                <a:sym typeface="+mn-lt"/>
              </a:rPr>
              <a:t>If H-distance between every legitimate pair is 3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ea typeface="+mn-ea"/>
                <a:sym typeface="+mn-lt"/>
              </a:rPr>
              <a:t>Can only correct 1 bit flip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ea typeface="+mn-ea"/>
                <a:sym typeface="+mn-lt"/>
              </a:rPr>
              <a:t>If H-distance between every legitimate pair is 4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ea typeface="+mn-ea"/>
                <a:sym typeface="+mn-lt"/>
              </a:rPr>
              <a:t>Can detect 2-bit flip, correct 1-bit flip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2E954AC-9F91-4B4C-A95E-8477F1035341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42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789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2819073"/>
            <a:ext cx="12319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056" y="3697593"/>
            <a:ext cx="1168400" cy="65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085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Replication: Massive Redundancy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800" dirty="0">
                <a:ea typeface="+mn-ea"/>
                <a:sym typeface="+mn-lt"/>
              </a:rPr>
              <a:t>Redundancy in bridge building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Material strength: 5 or 10 times as strong as min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Heavy-handed, but simple and effective</a:t>
            </a:r>
          </a:p>
          <a:p>
            <a:r>
              <a:rPr lang="en-US" altLang="zh-CN" sz="2800" dirty="0">
                <a:ea typeface="+mn-ea"/>
                <a:sym typeface="+mn-lt"/>
              </a:rPr>
              <a:t>Replication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Replicas: identical multiple copies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E.g. Quad component by Shannon &amp; Moore</a:t>
            </a:r>
          </a:p>
          <a:p>
            <a:pPr lvl="2"/>
            <a:r>
              <a:rPr lang="en-US" altLang="zh-CN" sz="2000" dirty="0">
                <a:ea typeface="+mn-ea"/>
                <a:sym typeface="+mn-lt"/>
              </a:rPr>
              <a:t>Can tolerate single short circuit and single open circuit, and others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Mask failures silently</a:t>
            </a:r>
          </a:p>
          <a:p>
            <a:pPr lvl="1"/>
            <a:endParaRPr lang="en-US" altLang="zh-CN" sz="2400" dirty="0">
              <a:ea typeface="+mn-ea"/>
              <a:sym typeface="+mn-lt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DDF0D8-D49F-884B-A076-8E889B6C9BB7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43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2569468"/>
            <a:ext cx="355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4508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Voting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ea typeface="+mn-ea"/>
                <a:sym typeface="+mn-lt"/>
              </a:rPr>
              <a:t>NMR: N-modular redundancy (</a:t>
            </a:r>
            <a:r>
              <a:rPr lang="en-US" altLang="zh-CN" sz="2400" dirty="0" err="1">
                <a:ea typeface="+mn-ea"/>
                <a:sym typeface="+mn-lt"/>
              </a:rPr>
              <a:t>supermodule</a:t>
            </a:r>
            <a:r>
              <a:rPr lang="en-US" altLang="zh-CN" sz="2400" dirty="0">
                <a:ea typeface="+mn-ea"/>
                <a:sym typeface="+mn-lt"/>
              </a:rPr>
              <a:t>)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E.g. TMR (3MR) and 5MR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Voter: compare the outputs with the same inputs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Can be applied at any level of module</a:t>
            </a:r>
          </a:p>
          <a:p>
            <a:r>
              <a:rPr lang="en-US" altLang="zh-CN" sz="2400" dirty="0">
                <a:ea typeface="+mn-ea"/>
                <a:sym typeface="+mn-lt"/>
              </a:rPr>
              <a:t>Fail-vote: NMR with a majority voter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Raise an alert if any replicas disagree with majority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Signal a failure if no majority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Fail-fast only if any two replicas fail in different ways</a:t>
            </a:r>
          </a:p>
          <a:p>
            <a:pPr lvl="2"/>
            <a:r>
              <a:rPr lang="en-US" altLang="zh-CN" sz="1800" dirty="0">
                <a:ea typeface="+mn-ea"/>
                <a:sym typeface="+mn-lt"/>
              </a:rPr>
              <a:t>If two replicas fail in same way, then not fail-fast</a:t>
            </a:r>
            <a:endParaRPr lang="zh-CN" altLang="en-US" sz="1800" dirty="0">
              <a:ea typeface="+mn-ea"/>
              <a:sym typeface="+mn-lt"/>
            </a:endParaRPr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888BE0E-B98F-0447-84E8-82BFEE76B461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44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73724"/>
            <a:ext cx="7050360" cy="67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6971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Voting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>
                <a:ea typeface="+mn-ea"/>
                <a:sym typeface="+mn-lt"/>
              </a:rPr>
              <a:t>The probability that an incorrect result will be accepted by the voter is that it is no more than:</a:t>
            </a:r>
          </a:p>
          <a:p>
            <a:endParaRPr lang="en-US" altLang="zh-CN" sz="2800" dirty="0">
              <a:ea typeface="+mn-ea"/>
              <a:sym typeface="+mn-lt"/>
            </a:endParaRPr>
          </a:p>
          <a:p>
            <a:r>
              <a:rPr lang="en-US" altLang="zh-CN" sz="2800" dirty="0">
                <a:ea typeface="+mn-ea"/>
                <a:sym typeface="+mn-lt"/>
              </a:rPr>
              <a:t>Assume the voter is perfectly reliable, which is not practical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Voter should also be replicated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Everything should be replicated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Recursive: voters belong to</a:t>
            </a:r>
            <a:br>
              <a:rPr lang="en-US" altLang="zh-CN" sz="2400" dirty="0">
                <a:ea typeface="+mn-ea"/>
                <a:sym typeface="+mn-lt"/>
              </a:rPr>
            </a:br>
            <a:r>
              <a:rPr lang="en-US" altLang="zh-CN" sz="2400" dirty="0">
                <a:ea typeface="+mn-ea"/>
                <a:sym typeface="+mn-lt"/>
              </a:rPr>
              <a:t>next module</a:t>
            </a:r>
          </a:p>
          <a:p>
            <a:pPr lvl="1"/>
            <a:r>
              <a:rPr lang="en-US" altLang="zh-CN" sz="2400" b="1" dirty="0">
                <a:ea typeface="+mn-ea"/>
                <a:sym typeface="+mn-lt"/>
              </a:rPr>
              <a:t>Final voter should be the client</a:t>
            </a:r>
          </a:p>
          <a:p>
            <a:endParaRPr lang="zh-CN" altLang="en-US" sz="2800" dirty="0">
              <a:ea typeface="+mn-ea"/>
              <a:sym typeface="+mn-lt"/>
            </a:endParaRPr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B276D2D-A43A-A84E-8E3C-ECFD23327288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45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9428"/>
            <a:ext cx="5407496" cy="54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87992"/>
            <a:ext cx="3096344" cy="1908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3332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Voting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TMR can improve reliability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R(T) = 0.999, TMR's R(T) = 0.999997</a:t>
            </a:r>
          </a:p>
          <a:p>
            <a:r>
              <a:rPr lang="en-US" altLang="zh-CN" sz="2000" dirty="0">
                <a:ea typeface="+mn-ea"/>
                <a:sym typeface="+mn-lt"/>
              </a:rPr>
              <a:t>But MTTF can be smaller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 MTTF</a:t>
            </a:r>
            <a:r>
              <a:rPr lang="zh-CN" altLang="en-US" sz="1800" dirty="0">
                <a:ea typeface="+mn-ea"/>
                <a:sym typeface="+mn-lt"/>
              </a:rPr>
              <a:t> </a:t>
            </a:r>
            <a:r>
              <a:rPr lang="en-US" altLang="zh-CN" sz="1800" dirty="0">
                <a:ea typeface="+mn-ea"/>
                <a:sym typeface="+mn-lt"/>
              </a:rPr>
              <a:t>is 6,000 hours and fails independently, and the</a:t>
            </a:r>
            <a:r>
              <a:rPr lang="zh-CN" altLang="en-US" sz="1800" dirty="0">
                <a:ea typeface="+mn-ea"/>
                <a:sym typeface="+mn-lt"/>
              </a:rPr>
              <a:t> </a:t>
            </a:r>
            <a:r>
              <a:rPr lang="en-US" altLang="zh-CN" sz="1800" dirty="0">
                <a:ea typeface="+mn-ea"/>
                <a:sym typeface="+mn-lt"/>
              </a:rPr>
              <a:t>mechanism of failure is memoryless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6,000 hours in only 2,000 hours of flying, first fail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3,000 hours next and cause the second fail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5,000 hours &lt; 6,000 hours</a:t>
            </a:r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D254BD9-53AE-2A44-B6BF-C5D18384CAB1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46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7700"/>
            <a:ext cx="7416824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3492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MTTF-replica and MTTF-system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>
                <a:ea typeface="+mn-ea"/>
                <a:sym typeface="+mn-lt"/>
              </a:rPr>
              <a:t>If MTTF-replica = 1, N replicas total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Expected time until 1</a:t>
            </a:r>
            <a:r>
              <a:rPr lang="en-US" altLang="zh-CN" sz="2400" baseline="30000" dirty="0">
                <a:ea typeface="+mn-ea"/>
                <a:sym typeface="+mn-lt"/>
              </a:rPr>
              <a:t>st</a:t>
            </a:r>
            <a:r>
              <a:rPr lang="en-US" altLang="zh-CN" sz="2400" dirty="0">
                <a:ea typeface="+mn-ea"/>
                <a:sym typeface="+mn-lt"/>
              </a:rPr>
              <a:t> failure is MTTF-replica/N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Expected time from then until the 2</a:t>
            </a:r>
            <a:r>
              <a:rPr lang="en-US" altLang="zh-CN" sz="2400" baseline="30000" dirty="0">
                <a:ea typeface="+mn-ea"/>
                <a:sym typeface="+mn-lt"/>
              </a:rPr>
              <a:t>nd</a:t>
            </a:r>
            <a:r>
              <a:rPr lang="en-US" altLang="zh-CN" sz="2400" dirty="0">
                <a:ea typeface="+mn-ea"/>
                <a:sym typeface="+mn-lt"/>
              </a:rPr>
              <a:t> is MTTF-replica/(N-1)</a:t>
            </a: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Expected time until the system of N replicas fails is</a:t>
            </a:r>
          </a:p>
          <a:p>
            <a:pPr lvl="1"/>
            <a:endParaRPr lang="en-US" altLang="zh-CN" sz="2400" dirty="0">
              <a:ea typeface="+mn-ea"/>
              <a:sym typeface="+mn-lt"/>
            </a:endParaRPr>
          </a:p>
          <a:p>
            <a:pPr lvl="1"/>
            <a:r>
              <a:rPr lang="en-US" altLang="zh-CN" sz="2400" dirty="0">
                <a:ea typeface="+mn-ea"/>
                <a:sym typeface="+mn-lt"/>
              </a:rPr>
              <a:t>For large N is approximately </a:t>
            </a:r>
            <a:r>
              <a:rPr lang="en-US" altLang="zh-CN" sz="2400" dirty="0" err="1">
                <a:ea typeface="+mn-ea"/>
                <a:sym typeface="+mn-lt"/>
              </a:rPr>
              <a:t>ln</a:t>
            </a:r>
            <a:r>
              <a:rPr lang="en-US" altLang="zh-CN" sz="2400" dirty="0">
                <a:ea typeface="+mn-ea"/>
                <a:sym typeface="+mn-lt"/>
              </a:rPr>
              <a:t>(N)</a:t>
            </a:r>
          </a:p>
          <a:p>
            <a:r>
              <a:rPr lang="en-US" altLang="zh-CN" sz="2800" dirty="0">
                <a:ea typeface="+mn-ea"/>
                <a:sym typeface="+mn-lt"/>
              </a:rPr>
              <a:t>If mission time is long compared with MTTF-replica</a:t>
            </a:r>
          </a:p>
          <a:p>
            <a:pPr lvl="1"/>
            <a:r>
              <a:rPr lang="en-US" altLang="zh-CN" sz="2400" dirty="0">
                <a:solidFill>
                  <a:srgbClr val="0096FF"/>
                </a:solidFill>
                <a:ea typeface="+mn-ea"/>
                <a:sym typeface="+mn-lt"/>
              </a:rPr>
              <a:t>Simple replication escalates the cost while providing little benefit</a:t>
            </a:r>
            <a:endParaRPr lang="zh-CN" altLang="en-US" sz="2400" dirty="0">
              <a:solidFill>
                <a:srgbClr val="0096FF"/>
              </a:solidFill>
              <a:ea typeface="+mn-ea"/>
              <a:sym typeface="+mn-lt"/>
            </a:endParaRPr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C975E2A-04F6-0047-AEB9-B0DE82944D2D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47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87808"/>
            <a:ext cx="4863480" cy="46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7118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Repair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81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Return to fail-vote TMR supermodel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Requires at least two replicas be working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The rate of failure of 2 replicas is 2/MTTF</a:t>
            </a:r>
          </a:p>
          <a:p>
            <a:pPr lvl="1"/>
            <a:endParaRPr lang="en-US" altLang="zh-CN" sz="1800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replacement takes 1 hour, chance is 1/3000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Once replaced, expect to fly another 2000 hours until next engine failure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we have unlimited replacement for 10,000 hours</a:t>
            </a:r>
          </a:p>
          <a:p>
            <a:pPr lvl="2"/>
            <a:r>
              <a:rPr lang="en-US" altLang="zh-CN" sz="1600" dirty="0">
                <a:sym typeface="+mn-lt"/>
              </a:rPr>
              <a:t>MTTF = 6 million hours</a:t>
            </a:r>
          </a:p>
          <a:p>
            <a:pPr lvl="1"/>
            <a:endParaRPr lang="zh-CN" altLang="en-US" sz="1800" dirty="0">
              <a:ea typeface="+mn-ea"/>
              <a:sym typeface="+mn-lt"/>
            </a:endParaRPr>
          </a:p>
        </p:txBody>
      </p:sp>
      <p:sp>
        <p:nvSpPr>
          <p:cNvPr id="4813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B271729-4E8F-864A-9DD9-9CF4A419CB58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48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7460"/>
            <a:ext cx="6673552" cy="52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69668"/>
            <a:ext cx="6624736" cy="70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4306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ea typeface="+mn-ea"/>
              <a:sym typeface="+mn-lt"/>
            </a:endParaRPr>
          </a:p>
        </p:txBody>
      </p:sp>
      <p:sp>
        <p:nvSpPr>
          <p:cNvPr id="491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In another word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Although MTTF is reduced by the factor of 3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The availability of repair has increased MTTF by a factor equal to the ratio of the MTTF to MTTR of the remaining 2 engines</a:t>
            </a:r>
          </a:p>
          <a:p>
            <a:r>
              <a:rPr lang="en-US" altLang="zh-CN" sz="2000" dirty="0">
                <a:ea typeface="+mn-ea"/>
                <a:sym typeface="+mn-lt"/>
              </a:rPr>
              <a:t>Disk with 3 replicas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If MTTF is 5-year, repair in 10 hours</a:t>
            </a:r>
            <a:endParaRPr lang="zh-CN" altLang="en-US" sz="1800" dirty="0">
              <a:ea typeface="+mn-ea"/>
              <a:sym typeface="+mn-lt"/>
            </a:endParaRP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5F5C93D-76AD-7542-AB4D-EA7E51A30AA3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49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96834"/>
            <a:ext cx="6766519" cy="80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8782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Review Overly Optimistic Assumptions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50178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+mn-ea"/>
                <a:sym typeface="+mn-lt"/>
              </a:rPr>
              <a:t>Disks fail independently?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Same vendor, same fault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Earthquake, whose MTTF is less than 3650 years</a:t>
            </a:r>
          </a:p>
          <a:p>
            <a:r>
              <a:rPr lang="en-US" altLang="zh-CN" sz="2000" b="1" dirty="0">
                <a:ea typeface="+mn-ea"/>
                <a:sym typeface="+mn-lt"/>
              </a:rPr>
              <a:t>Disk failures are memoryless</a:t>
            </a:r>
            <a:r>
              <a:rPr lang="en-US" altLang="zh-CN" sz="2000" b="1" dirty="0">
                <a:sym typeface="+mn-lt"/>
              </a:rPr>
              <a:t>?</a:t>
            </a:r>
            <a:endParaRPr lang="en-US" altLang="zh-CN" sz="2000" b="1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Bathtub curve</a:t>
            </a:r>
          </a:p>
          <a:p>
            <a:r>
              <a:rPr lang="en-US" altLang="zh-CN" sz="2000" b="1" dirty="0">
                <a:ea typeface="+mn-ea"/>
                <a:sym typeface="+mn-lt"/>
              </a:rPr>
              <a:t>Repair is a memoryless process</a:t>
            </a:r>
            <a:r>
              <a:rPr lang="en-US" altLang="zh-CN" sz="2000" b="1" dirty="0">
                <a:sym typeface="+mn-lt"/>
              </a:rPr>
              <a:t>?</a:t>
            </a:r>
            <a:endParaRPr lang="en-US" altLang="zh-CN" sz="2000" b="1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Stock enough spares</a:t>
            </a:r>
          </a:p>
          <a:p>
            <a:r>
              <a:rPr lang="en-US" altLang="zh-CN" sz="2000" b="1" dirty="0">
                <a:ea typeface="+mn-ea"/>
                <a:sym typeface="+mn-lt"/>
              </a:rPr>
              <a:t>Repair is done flawlessly</a:t>
            </a:r>
            <a:r>
              <a:rPr lang="en-US" altLang="zh-CN" sz="2000" b="1" dirty="0">
                <a:sym typeface="+mn-lt"/>
              </a:rPr>
              <a:t>?</a:t>
            </a:r>
            <a:endParaRPr lang="en-US" altLang="zh-CN" sz="2000" b="1" dirty="0">
              <a:ea typeface="+mn-ea"/>
              <a:sym typeface="+mn-lt"/>
            </a:endParaRP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Replace the wrong disk, forget to copy data, etc.</a:t>
            </a:r>
            <a:endParaRPr lang="zh-CN" altLang="en-US" sz="1800" dirty="0">
              <a:ea typeface="+mn-ea"/>
              <a:sym typeface="+mn-lt"/>
            </a:endParaRPr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7B136D2-C255-BD4E-89E6-B6CA3C8045C0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50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08640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100" dirty="0"/>
              <a:t>Systems have faults. We have to take them into account and build reliable, </a:t>
            </a:r>
            <a:r>
              <a:rPr lang="en-US" altLang="zh-CN" sz="2100" b="1" dirty="0"/>
              <a:t>fault-tolerant systems</a:t>
            </a:r>
            <a:r>
              <a:rPr lang="en-US" altLang="zh-CN" sz="2100" dirty="0"/>
              <a:t>. Reliability always comes at a cost: there are tradeoffs between </a:t>
            </a:r>
            <a:r>
              <a:rPr lang="en-US" altLang="zh-CN" sz="2100" u="sng" dirty="0"/>
              <a:t>reliability</a:t>
            </a:r>
            <a:r>
              <a:rPr lang="en-US" altLang="zh-CN" sz="2100" dirty="0"/>
              <a:t> and </a:t>
            </a:r>
            <a:r>
              <a:rPr lang="en-US" altLang="zh-CN" sz="2100" u="sng" dirty="0"/>
              <a:t>cost</a:t>
            </a:r>
            <a:r>
              <a:rPr lang="en-US" altLang="zh-CN" sz="2100" dirty="0"/>
              <a:t>, </a:t>
            </a:r>
            <a:r>
              <a:rPr lang="en-US" altLang="zh-CN" sz="2100" u="sng" dirty="0"/>
              <a:t>reliability</a:t>
            </a:r>
            <a:r>
              <a:rPr lang="en-US" altLang="zh-CN" sz="2100" dirty="0"/>
              <a:t> and </a:t>
            </a:r>
            <a:r>
              <a:rPr lang="en-US" altLang="zh-CN" sz="2100" u="sng" dirty="0"/>
              <a:t>simplicity</a:t>
            </a:r>
            <a:r>
              <a:rPr lang="en-US" altLang="zh-CN" sz="2100" dirty="0"/>
              <a:t>, etc.</a:t>
            </a:r>
          </a:p>
          <a:p>
            <a:r>
              <a:rPr lang="en-US" altLang="zh-CN" sz="2100" dirty="0"/>
              <a:t>Our main tool for improving reliability is </a:t>
            </a:r>
            <a:r>
              <a:rPr lang="en-US" altLang="zh-CN" sz="2100" b="1" dirty="0"/>
              <a:t>redundancy</a:t>
            </a:r>
            <a:r>
              <a:rPr lang="en-US" altLang="zh-CN" sz="2100" dirty="0"/>
              <a:t>. One form of redundancy is </a:t>
            </a:r>
            <a:r>
              <a:rPr lang="en-US" altLang="zh-CN" sz="2100" b="1" dirty="0"/>
              <a:t>replication</a:t>
            </a:r>
            <a:r>
              <a:rPr lang="en-US" altLang="zh-CN" sz="2100" dirty="0"/>
              <a:t>, which can be used to combat many things including disk failures (important, disk failures mean lost data).</a:t>
            </a:r>
          </a:p>
          <a:p>
            <a:r>
              <a:rPr lang="en-US" altLang="zh-CN" sz="2100" b="1" dirty="0"/>
              <a:t>RAID </a:t>
            </a:r>
            <a:r>
              <a:rPr lang="en-US" altLang="zh-CN" sz="2100" dirty="0"/>
              <a:t>replicates data across disks in a smart way: RAID 5 protects against single-disk failures while maintaining good performance.</a:t>
            </a:r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3724218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More Case Studies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26223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The U.S. National Archives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3468215"/>
          </a:xfrm>
        </p:spPr>
        <p:txBody>
          <a:bodyPr>
            <a:noAutofit/>
          </a:bodyPr>
          <a:lstStyle/>
          <a:p>
            <a:r>
              <a:rPr kumimoji="1" lang="en-US" altLang="zh-CN" sz="2000" dirty="0">
                <a:ea typeface="+mn-ea"/>
                <a:sym typeface="+mn-lt"/>
              </a:rPr>
              <a:t>Preserve electronic records e.g., email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Daily incremental backups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periodic complete backups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audit logs for tracking actions</a:t>
            </a:r>
          </a:p>
          <a:p>
            <a:r>
              <a:rPr kumimoji="1" lang="en-US" altLang="zh-CN" sz="2000" dirty="0">
                <a:ea typeface="+mn-ea"/>
                <a:sym typeface="+mn-lt"/>
              </a:rPr>
              <a:t>June 18-21, 1999, 43,000 emails disappeared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The audit log had been turned off for better performance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The contractor’s employees never backup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Archives never verify the existence of backup copies</a:t>
            </a:r>
          </a:p>
        </p:txBody>
      </p:sp>
      <p:sp>
        <p:nvSpPr>
          <p:cNvPr id="4" name="矩形 3"/>
          <p:cNvSpPr/>
          <p:nvPr/>
        </p:nvSpPr>
        <p:spPr>
          <a:xfrm>
            <a:off x="457200" y="4825195"/>
            <a:ext cx="7920880" cy="707886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kumimoji="1" lang="en-US" altLang="zh-CN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Lesson:</a:t>
            </a:r>
            <a:r>
              <a:rPr kumimoji="1" lang="zh-CN" alt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Avoid rarely used components, must be tested periodically</a:t>
            </a:r>
          </a:p>
        </p:txBody>
      </p:sp>
    </p:spTree>
    <p:extLst>
      <p:ext uri="{BB962C8B-B14F-4D97-AF65-F5344CB8AC3E}">
        <p14:creationId xmlns:p14="http://schemas.microsoft.com/office/powerpoint/2010/main" val="4576295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Hospital Operating Room in Newark, New Jersey</a:t>
            </a:r>
            <a:endParaRPr kumimoji="1" lang="zh-CN" altLang="en-US" sz="2800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Hospital operating room,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with three backup generators</a:t>
            </a:r>
          </a:p>
          <a:p>
            <a:r>
              <a:rPr kumimoji="1" lang="en-US" altLang="zh-CN" sz="2400" dirty="0">
                <a:ea typeface="+mn-ea"/>
                <a:sym typeface="+mn-lt"/>
              </a:rPr>
              <a:t>August 14, 2003, a widespread power grid failure</a:t>
            </a:r>
            <a:endParaRPr kumimoji="1" lang="en-US" altLang="zh-CN" sz="2000" dirty="0">
              <a:ea typeface="+mn-ea"/>
              <a:sym typeface="+mn-lt"/>
            </a:endParaRP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One backup generator caught fire from an oil leak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Another backup generator shut down due to overload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Hospital engineering turned off many circuit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Main power was interrupted to the OR</a:t>
            </a:r>
          </a:p>
          <a:p>
            <a:endParaRPr kumimoji="1" lang="zh-CN" altLang="en-US" sz="2400" dirty="0">
              <a:ea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200" y="4513684"/>
            <a:ext cx="8208912" cy="707886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Rarely used component may not have been maintained properly</a:t>
            </a:r>
          </a:p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Human makes mistakes</a:t>
            </a:r>
          </a:p>
        </p:txBody>
      </p:sp>
    </p:spTree>
    <p:extLst>
      <p:ext uri="{BB962C8B-B14F-4D97-AF65-F5344CB8AC3E}">
        <p14:creationId xmlns:p14="http://schemas.microsoft.com/office/powerpoint/2010/main" val="27625232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World-Flight of Northwest Airline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3108175"/>
          </a:xfrm>
        </p:spPr>
        <p:txBody>
          <a:bodyPr>
            <a:no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2:05 p.m. on March 23, 2000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All communications dropped out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Six cables were accidentally bored through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Both primary and secondary!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Pilots resorted to manual procedures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Radio links were used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125 flights had to be cancelled</a:t>
            </a:r>
          </a:p>
          <a:p>
            <a:endParaRPr kumimoji="1" lang="zh-CN" altLang="en-US" sz="2400" dirty="0">
              <a:ea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4645871"/>
            <a:ext cx="7416824" cy="830997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</a:t>
            </a:r>
            <a:r>
              <a:rPr lang="zh-CN" altLang="en-US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MTTF depend on that replicas are independent</a:t>
            </a:r>
          </a:p>
          <a:p>
            <a:pPr lvl="1"/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</a:t>
            </a:r>
            <a:r>
              <a:rPr lang="zh-CN" altLang="en-US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FT measuring is difficult to test</a:t>
            </a:r>
          </a:p>
        </p:txBody>
      </p:sp>
    </p:spTree>
    <p:extLst>
      <p:ext uri="{BB962C8B-B14F-4D97-AF65-F5344CB8AC3E}">
        <p14:creationId xmlns:p14="http://schemas.microsoft.com/office/powerpoint/2010/main" val="2517849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British: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 err="1">
                <a:ea typeface="+mn-ea"/>
                <a:sym typeface="+mn-lt"/>
              </a:rPr>
              <a:t>Telehouse’s</a:t>
            </a:r>
            <a:r>
              <a:rPr kumimoji="1" lang="en-US" altLang="zh-CN" dirty="0">
                <a:ea typeface="+mn-ea"/>
                <a:sym typeface="+mn-lt"/>
              </a:rPr>
              <a:t> Electricity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686800" cy="3108175"/>
          </a:xfrm>
        </p:spPr>
        <p:txBody>
          <a:bodyPr>
            <a:noAutofit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Safe against “fire, flooding, bombs, sabotage”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Especial protection against power failure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Including two independent connections to power grid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A room full of batteries, two diesel generators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Can detect failures automatically then switch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May 8, 1997…“It was due to human error.”, which is not detectable</a:t>
            </a:r>
          </a:p>
        </p:txBody>
      </p:sp>
      <p:sp>
        <p:nvSpPr>
          <p:cNvPr id="4" name="矩形 3"/>
          <p:cNvSpPr/>
          <p:nvPr/>
        </p:nvSpPr>
        <p:spPr>
          <a:xfrm>
            <a:off x="457200" y="4441677"/>
            <a:ext cx="8208912" cy="923330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US" altLang="zh-CN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Identifying each potential fault and evaluate the risk is first step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zh-CN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People are part of the system, mistakes made by authorized operators are typically a bigger threat than trees falling on power lines</a:t>
            </a:r>
          </a:p>
        </p:txBody>
      </p:sp>
    </p:spTree>
    <p:extLst>
      <p:ext uri="{BB962C8B-B14F-4D97-AF65-F5344CB8AC3E}">
        <p14:creationId xmlns:p14="http://schemas.microsoft.com/office/powerpoint/2010/main" val="10722038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Kerosene Light in </a:t>
            </a:r>
            <a:r>
              <a:rPr kumimoji="1" lang="en-US" altLang="zh-CN" dirty="0" err="1">
                <a:ea typeface="+mn-ea"/>
                <a:sym typeface="+mn-lt"/>
              </a:rPr>
              <a:t>Radin</a:t>
            </a:r>
            <a:r>
              <a:rPr kumimoji="1" lang="en-US" altLang="zh-CN" dirty="0">
                <a:ea typeface="+mn-ea"/>
                <a:sym typeface="+mn-lt"/>
              </a:rPr>
              <a:t>, Poland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2748135"/>
          </a:xfrm>
        </p:spPr>
        <p:txBody>
          <a:bodyPr>
            <a:normAutofit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A town of </a:t>
            </a:r>
            <a:r>
              <a:rPr kumimoji="1" lang="en-US" altLang="zh-CN" sz="2800" dirty="0" err="1">
                <a:ea typeface="+mn-ea"/>
                <a:sym typeface="+mn-lt"/>
              </a:rPr>
              <a:t>Radin</a:t>
            </a:r>
            <a:r>
              <a:rPr kumimoji="1" lang="en-US" altLang="zh-CN" sz="2800" dirty="0">
                <a:ea typeface="+mn-ea"/>
                <a:sym typeface="+mn-lt"/>
              </a:rPr>
              <a:t> has a electricity generator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One day the machine broke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Darkness descended upon all of the streets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Even worse than the days without electricity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Every house had a kerosene light</a:t>
            </a:r>
          </a:p>
        </p:txBody>
      </p:sp>
      <p:sp>
        <p:nvSpPr>
          <p:cNvPr id="4" name="矩形 3"/>
          <p:cNvSpPr/>
          <p:nvPr/>
        </p:nvSpPr>
        <p:spPr>
          <a:xfrm>
            <a:off x="458974" y="4270325"/>
            <a:ext cx="8208912" cy="1015663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Single point of failure: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Centralization reduces robustness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Adding redundancy to a centralized design takes planning and adds to the cost</a:t>
            </a:r>
          </a:p>
        </p:txBody>
      </p:sp>
    </p:spTree>
    <p:extLst>
      <p:ext uri="{BB962C8B-B14F-4D97-AF65-F5344CB8AC3E}">
        <p14:creationId xmlns:p14="http://schemas.microsoft.com/office/powerpoint/2010/main" val="1956173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The SOHO Mission Interrupt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SOHO spacecraft was lost on June 25, 1998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“… a direct result of operational errors, a failure to adequately monitor spacecraft status, and an erroneous decision which …”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Five distinct direct causes of the loss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Three indirect causes in design process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Three indirect causes in operations procedures</a:t>
            </a:r>
          </a:p>
          <a:p>
            <a:endParaRPr kumimoji="1" lang="zh-CN" altLang="en-US" sz="2400" dirty="0">
              <a:ea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4422861"/>
            <a:ext cx="8352928" cy="1015663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Complex systems fail for complex reasons</a:t>
            </a:r>
          </a:p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When some components are people, multi-failures are too common</a:t>
            </a:r>
          </a:p>
        </p:txBody>
      </p:sp>
    </p:spTree>
    <p:extLst>
      <p:ext uri="{BB962C8B-B14F-4D97-AF65-F5344CB8AC3E}">
        <p14:creationId xmlns:p14="http://schemas.microsoft.com/office/powerpoint/2010/main" val="3038784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mreeuji">
      <a:majorFont>
        <a:latin typeface="等线"/>
        <a:ea typeface="等线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10808</TotalTime>
  <Words>3558</Words>
  <Application>Microsoft Macintosh PowerPoint</Application>
  <PresentationFormat>全屏显示(16:10)</PresentationFormat>
  <Paragraphs>477</Paragraphs>
  <Slides>58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6" baseType="lpstr">
      <vt:lpstr>等线</vt:lpstr>
      <vt:lpstr>仿宋_GB2312</vt:lpstr>
      <vt:lpstr>Arial</vt:lpstr>
      <vt:lpstr>Calibri</vt:lpstr>
      <vt:lpstr>Consolas</vt:lpstr>
      <vt:lpstr>Symbol</vt:lpstr>
      <vt:lpstr>Times New Roman</vt:lpstr>
      <vt:lpstr>Office 主题​​</vt:lpstr>
      <vt:lpstr>Fault Tolerant</vt:lpstr>
      <vt:lpstr>Review: Atomicity: All-or-Nothing </vt:lpstr>
      <vt:lpstr>Review: Commit Point</vt:lpstr>
      <vt:lpstr>Review: Shadow Copy</vt:lpstr>
      <vt:lpstr>Review: Transaction Terminology</vt:lpstr>
      <vt:lpstr>Review: Read &amp; Write with Cache</vt:lpstr>
      <vt:lpstr>Magnetic Disk Fault Tolerance</vt:lpstr>
      <vt:lpstr>Magnetic Disk Fault Tolerance</vt:lpstr>
      <vt:lpstr>Magnetic Disk Fault Modes</vt:lpstr>
      <vt:lpstr>ALL_OR_NOTHING_PUT</vt:lpstr>
      <vt:lpstr>ALL_OR_NOTHING_PUT</vt:lpstr>
      <vt:lpstr>ALL_OR_NOTHING_PUT</vt:lpstr>
      <vt:lpstr>Durable Storage: RAID 1</vt:lpstr>
      <vt:lpstr>Improving on RAID-1</vt:lpstr>
      <vt:lpstr>RAID 4 (Dedicated Parity Disk)</vt:lpstr>
      <vt:lpstr>RAID 5 (Spread Out the Parity)</vt:lpstr>
      <vt:lpstr>Question</vt:lpstr>
      <vt:lpstr>Disk Failure Prediction</vt:lpstr>
      <vt:lpstr>Fault Tolerance</vt:lpstr>
      <vt:lpstr>War Stories: MAXC &amp; Alto</vt:lpstr>
      <vt:lpstr>War Stories: MAXC &amp; Alto</vt:lpstr>
      <vt:lpstr>War Stories: MAXC &amp; Alto, Chap-2</vt:lpstr>
      <vt:lpstr>War Stories: MAXC &amp; Alto, Chap-3</vt:lpstr>
      <vt:lpstr>Nowadays</vt:lpstr>
      <vt:lpstr>Fault, Error, Failure</vt:lpstr>
      <vt:lpstr>Fault, Error, Failure</vt:lpstr>
      <vt:lpstr>Failure in System and Subsystem</vt:lpstr>
      <vt:lpstr>Different Types of Faults</vt:lpstr>
      <vt:lpstr>Tolerating Active Faults</vt:lpstr>
      <vt:lpstr>MTTF &amp; Availability</vt:lpstr>
      <vt:lpstr>MTTF, MTTR, MTBF</vt:lpstr>
      <vt:lpstr>MTBF</vt:lpstr>
      <vt:lpstr>Measuring MTBF</vt:lpstr>
      <vt:lpstr>Bathtub Curve</vt:lpstr>
      <vt:lpstr>PowerPoint 演示文稿</vt:lpstr>
      <vt:lpstr>PowerPoint 演示文稿</vt:lpstr>
      <vt:lpstr>Frequency of Hardware Replacement</vt:lpstr>
      <vt:lpstr>Availability</vt:lpstr>
      <vt:lpstr>Availability in Practice</vt:lpstr>
      <vt:lpstr>Redundancy</vt:lpstr>
      <vt:lpstr>Systematically Applying Redundancy</vt:lpstr>
      <vt:lpstr>Recall: Coding for Incremental Redundancy</vt:lpstr>
      <vt:lpstr>Replication: Massive Redundancy</vt:lpstr>
      <vt:lpstr>Voting</vt:lpstr>
      <vt:lpstr>Voting</vt:lpstr>
      <vt:lpstr>Voting</vt:lpstr>
      <vt:lpstr>MTTF-replica and MTTF-system</vt:lpstr>
      <vt:lpstr>Repair</vt:lpstr>
      <vt:lpstr>PowerPoint 演示文稿</vt:lpstr>
      <vt:lpstr>Review Overly Optimistic Assumptions</vt:lpstr>
      <vt:lpstr>Summary</vt:lpstr>
      <vt:lpstr>More Case Studies</vt:lpstr>
      <vt:lpstr>The U.S. National Archives</vt:lpstr>
      <vt:lpstr>Hospital Operating Room in Newark, New Jersey</vt:lpstr>
      <vt:lpstr>World-Flight of Northwest Airline</vt:lpstr>
      <vt:lpstr>British: Telehouse’s Electricity</vt:lpstr>
      <vt:lpstr>Kerosene Light in Radin, Poland</vt:lpstr>
      <vt:lpstr>The SOHO Mission Interrupt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269</cp:revision>
  <cp:lastPrinted>2016-06-13T07:55:34Z</cp:lastPrinted>
  <dcterms:created xsi:type="dcterms:W3CDTF">2017-05-12T06:55:38Z</dcterms:created>
  <dcterms:modified xsi:type="dcterms:W3CDTF">2020-09-27T01:20:06Z</dcterms:modified>
</cp:coreProperties>
</file>