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6"/>
  </p:notesMasterIdLst>
  <p:handoutMasterIdLst>
    <p:handoutMasterId r:id="rId57"/>
  </p:handoutMasterIdLst>
  <p:sldIdLst>
    <p:sldId id="256" r:id="rId2"/>
    <p:sldId id="399" r:id="rId3"/>
    <p:sldId id="400" r:id="rId4"/>
    <p:sldId id="401" r:id="rId5"/>
    <p:sldId id="290" r:id="rId6"/>
    <p:sldId id="295" r:id="rId7"/>
    <p:sldId id="296" r:id="rId8"/>
    <p:sldId id="297" r:id="rId9"/>
    <p:sldId id="402" r:id="rId10"/>
    <p:sldId id="403" r:id="rId11"/>
    <p:sldId id="404" r:id="rId12"/>
    <p:sldId id="393" r:id="rId13"/>
    <p:sldId id="394" r:id="rId14"/>
    <p:sldId id="267" r:id="rId15"/>
    <p:sldId id="268" r:id="rId16"/>
    <p:sldId id="269" r:id="rId17"/>
    <p:sldId id="303" r:id="rId18"/>
    <p:sldId id="304" r:id="rId19"/>
    <p:sldId id="270" r:id="rId20"/>
    <p:sldId id="307" r:id="rId21"/>
    <p:sldId id="305" r:id="rId22"/>
    <p:sldId id="306" r:id="rId23"/>
    <p:sldId id="274" r:id="rId24"/>
    <p:sldId id="275" r:id="rId25"/>
    <p:sldId id="276" r:id="rId26"/>
    <p:sldId id="277" r:id="rId27"/>
    <p:sldId id="278" r:id="rId28"/>
    <p:sldId id="279" r:id="rId29"/>
    <p:sldId id="308" r:id="rId30"/>
    <p:sldId id="280" r:id="rId31"/>
    <p:sldId id="281" r:id="rId32"/>
    <p:sldId id="287" r:id="rId33"/>
    <p:sldId id="288" r:id="rId34"/>
    <p:sldId id="324" r:id="rId35"/>
    <p:sldId id="325" r:id="rId36"/>
    <p:sldId id="323" r:id="rId37"/>
    <p:sldId id="322" r:id="rId38"/>
    <p:sldId id="294" r:id="rId39"/>
    <p:sldId id="313" r:id="rId40"/>
    <p:sldId id="321" r:id="rId41"/>
    <p:sldId id="298" r:id="rId42"/>
    <p:sldId id="299" r:id="rId43"/>
    <p:sldId id="315" r:id="rId44"/>
    <p:sldId id="326" r:id="rId45"/>
    <p:sldId id="320" r:id="rId46"/>
    <p:sldId id="366" r:id="rId47"/>
    <p:sldId id="373" r:id="rId48"/>
    <p:sldId id="395" r:id="rId49"/>
    <p:sldId id="396" r:id="rId50"/>
    <p:sldId id="397" r:id="rId51"/>
    <p:sldId id="283" r:id="rId52"/>
    <p:sldId id="284" r:id="rId53"/>
    <p:sldId id="285" r:id="rId54"/>
    <p:sldId id="311" r:id="rId55"/>
  </p:sldIdLst>
  <p:sldSz cx="9144000" cy="5715000" type="screen16x1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80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6FF"/>
    <a:srgbClr val="FF2600"/>
    <a:srgbClr val="1F3551"/>
    <a:srgbClr val="403152"/>
    <a:srgbClr val="604A7B"/>
    <a:srgbClr val="2C4D7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743" autoAdjust="0"/>
    <p:restoredTop sz="83205" autoAdjust="0"/>
  </p:normalViewPr>
  <p:slideViewPr>
    <p:cSldViewPr>
      <p:cViewPr varScale="1">
        <p:scale>
          <a:sx n="104" d="100"/>
          <a:sy n="104" d="100"/>
        </p:scale>
        <p:origin x="88" y="1184"/>
      </p:cViewPr>
      <p:guideLst>
        <p:guide orient="horz" pos="180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tableStyles" Target="tableStyle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 dirty="0">
              <a:latin typeface="Arial" panose="020B0604020202020204" pitchFamily="34" charset="0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384E5B-0B7C-A143-A087-04B582FC4BEF}" type="datetimeFigureOut">
              <a:rPr kumimoji="1" lang="zh-CN" altLang="en-US" smtClean="0">
                <a:latin typeface="Arial" panose="020B0604020202020204" pitchFamily="34" charset="0"/>
              </a:rPr>
              <a:t>2020/9/29</a:t>
            </a:fld>
            <a:endParaRPr kumimoji="1" lang="zh-CN" altLang="en-US" dirty="0">
              <a:latin typeface="Arial" panose="020B0604020202020204" pitchFamily="34" charset="0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 dirty="0">
              <a:latin typeface="Arial" panose="020B0604020202020204" pitchFamily="34" charset="0"/>
            </a:endParaRPr>
          </a:p>
        </p:txBody>
      </p:sp>
      <p:sp>
        <p:nvSpPr>
          <p:cNvPr id="5" name="幻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8370ED-3FEA-E543-9D41-DF20FAD761C7}" type="slidenum">
              <a:rPr kumimoji="1" lang="zh-CN" altLang="en-US" smtClean="0">
                <a:latin typeface="Arial" panose="020B0604020202020204" pitchFamily="34" charset="0"/>
              </a:rPr>
              <a:t>‹#›</a:t>
            </a:fld>
            <a:endParaRPr kumimoji="1" lang="zh-CN" altLang="en-US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51917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panose="020B0604020202020204" pitchFamily="34" charset="0"/>
              </a:defRPr>
            </a:lvl1pPr>
          </a:lstStyle>
          <a:p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 panose="020B0604020202020204" pitchFamily="34" charset="0"/>
              </a:defRPr>
            </a:lvl1pPr>
          </a:lstStyle>
          <a:p>
            <a:fld id="{A2D7DB94-E0DE-4F0F-A9B7-54654CD8C8B1}" type="datetimeFigureOut">
              <a:rPr lang="zh-CN" altLang="en-US" smtClean="0"/>
              <a:pPr/>
              <a:t>2020/9/29</a:t>
            </a:fld>
            <a:endParaRPr lang="zh-CN" altLang="en-US" dirty="0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685800"/>
            <a:ext cx="54864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 dirty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panose="020B0604020202020204" pitchFamily="34" charset="0"/>
              </a:defRPr>
            </a:lvl1pPr>
          </a:lstStyle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Arial" panose="020B0604020202020204" pitchFamily="34" charset="0"/>
              </a:defRPr>
            </a:lvl1pPr>
          </a:lstStyle>
          <a:p>
            <a:fld id="{3A84A077-83E9-49A7-9F59-234D78BD6949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4302659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pPr/>
              <a:t>2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86756133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9698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zh-CN" dirty="0">
                <a:latin typeface="Times New Roman" charset="0"/>
                <a:ea typeface="宋体" charset="0"/>
              </a:rPr>
              <a:t>Occam</a:t>
            </a:r>
            <a:r>
              <a:rPr lang="en-US" dirty="0">
                <a:latin typeface="Times New Roman" charset="0"/>
                <a:ea typeface="宋体" charset="0"/>
              </a:rPr>
              <a:t>'</a:t>
            </a:r>
            <a:r>
              <a:rPr lang="en-US" altLang="zh-CN" dirty="0">
                <a:latin typeface="Times New Roman" charset="0"/>
                <a:ea typeface="宋体" charset="0"/>
              </a:rPr>
              <a:t>s Razor.</a:t>
            </a:r>
          </a:p>
        </p:txBody>
      </p:sp>
      <p:sp>
        <p:nvSpPr>
          <p:cNvPr id="29699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9pPr>
          </a:lstStyle>
          <a:p>
            <a:fld id="{93F2E630-0BD0-0847-8686-ACEA4CDFB969}" type="slidenum">
              <a:rPr lang="zh-CN" altLang="en-US" sz="1200" b="0">
                <a:latin typeface="Times New Roman" charset="0"/>
              </a:rPr>
              <a:pPr/>
              <a:t>16</a:t>
            </a:fld>
            <a:endParaRPr lang="en-US" altLang="zh-CN" sz="1200" b="0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078125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dirty="0"/>
              <a:t>Marshal: line 2</a:t>
            </a:r>
            <a:r>
              <a:rPr kumimoji="1" lang="en-US" altLang="zh-CN" baseline="0" dirty="0"/>
              <a:t> 6</a:t>
            </a:r>
            <a:endParaRPr kumimoji="1" lang="en-US" altLang="zh-CN" dirty="0"/>
          </a:p>
          <a:p>
            <a:r>
              <a:rPr kumimoji="1" lang="en-US" altLang="zh-CN" dirty="0" err="1"/>
              <a:t>unmarshal</a:t>
            </a:r>
            <a:r>
              <a:rPr kumimoji="1" lang="en-US" altLang="zh-CN" dirty="0"/>
              <a:t>: line 4 8</a:t>
            </a:r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5B8B3F-0F45-4AAD-B4A8-B1F7D58CB493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485173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/>
              <a:t>Marshal:</a:t>
            </a:r>
            <a:r>
              <a:rPr kumimoji="1" lang="en-US" altLang="zh-CN" baseline="0" dirty="0"/>
              <a:t> 16-19</a:t>
            </a:r>
          </a:p>
          <a:p>
            <a:r>
              <a:rPr kumimoji="1" lang="en-US" altLang="zh-CN" baseline="0" dirty="0" err="1"/>
              <a:t>Unmarshal</a:t>
            </a:r>
            <a:r>
              <a:rPr kumimoji="1" lang="en-US" altLang="zh-CN" baseline="0" dirty="0"/>
              <a:t>: 13 14</a:t>
            </a:r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5B8B3F-0F45-4AAD-B4A8-B1F7D58CB493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9629838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5842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>
              <a:latin typeface="Times New Roman" charset="0"/>
              <a:ea typeface="宋体" charset="0"/>
            </a:endParaRPr>
          </a:p>
        </p:txBody>
      </p:sp>
      <p:sp>
        <p:nvSpPr>
          <p:cNvPr id="35843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9pPr>
          </a:lstStyle>
          <a:p>
            <a:fld id="{520831E2-7846-8F4A-822F-C26B5E84CD4B}" type="slidenum">
              <a:rPr lang="zh-CN" altLang="en-US" sz="1200" b="0">
                <a:latin typeface="Times New Roman" charset="0"/>
              </a:rPr>
              <a:pPr/>
              <a:t>19</a:t>
            </a:fld>
            <a:endParaRPr lang="en-US" altLang="zh-CN" sz="1200" b="0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714925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dirty="0"/>
              <a:t>Marshal: line 2</a:t>
            </a:r>
            <a:r>
              <a:rPr kumimoji="1" lang="en-US" altLang="zh-CN" baseline="0" dirty="0"/>
              <a:t> 6</a:t>
            </a:r>
            <a:endParaRPr kumimoji="1" lang="en-US" altLang="zh-CN" dirty="0"/>
          </a:p>
          <a:p>
            <a:r>
              <a:rPr kumimoji="1" lang="en-US" altLang="zh-CN" dirty="0" err="1"/>
              <a:t>unmarshal</a:t>
            </a:r>
            <a:r>
              <a:rPr kumimoji="1" lang="en-US" altLang="zh-CN" dirty="0"/>
              <a:t>: line 4 8</a:t>
            </a:r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5B8B3F-0F45-4AAD-B4A8-B1F7D58CB493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0624063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dirty="0"/>
              <a:t>Marshal: line 2</a:t>
            </a:r>
            <a:r>
              <a:rPr kumimoji="1" lang="en-US" altLang="zh-CN" baseline="0" dirty="0"/>
              <a:t> 6</a:t>
            </a:r>
            <a:endParaRPr kumimoji="1" lang="en-US" altLang="zh-CN" dirty="0"/>
          </a:p>
          <a:p>
            <a:r>
              <a:rPr kumimoji="1" lang="en-US" altLang="zh-CN" dirty="0" err="1"/>
              <a:t>unmarshal</a:t>
            </a:r>
            <a:r>
              <a:rPr kumimoji="1" lang="en-US" altLang="zh-CN" dirty="0"/>
              <a:t>: line 4 8</a:t>
            </a:r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5B8B3F-0F45-4AAD-B4A8-B1F7D58CB493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4865211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dirty="0">
                <a:ea typeface="MS PGothic" charset="0"/>
              </a:rPr>
              <a:t>What about the case of "delete-after-open"?</a:t>
            </a:r>
          </a:p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5B8B3F-0F45-4AAD-B4A8-B1F7D58CB493}" type="slidenum">
              <a:rPr lang="zh-CN" altLang="en-US" smtClean="0"/>
              <a:t>38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3821357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7411" name="备注占位符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zh-CN">
                <a:latin typeface="Times New Roman" charset="0"/>
                <a:ea typeface="宋体" charset="0"/>
              </a:rPr>
              <a:t>Mixed blocks, old and new</a:t>
            </a:r>
            <a:endParaRPr lang="zh-CN" altLang="en-US">
              <a:latin typeface="Times New Roman" charset="0"/>
              <a:ea typeface="宋体" charset="0"/>
            </a:endParaRPr>
          </a:p>
        </p:txBody>
      </p:sp>
      <p:sp>
        <p:nvSpPr>
          <p:cNvPr id="17412" name="灯片编号占位符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9pPr>
          </a:lstStyle>
          <a:p>
            <a:fld id="{A2DC2E0B-2544-FC47-9A27-4FB1D9A39888}" type="slidenum">
              <a:rPr lang="zh-CN" altLang="en-US" sz="1200" b="0">
                <a:latin typeface="Times New Roman" charset="0"/>
              </a:rPr>
              <a:pPr/>
              <a:t>41</a:t>
            </a:fld>
            <a:endParaRPr lang="en-US" altLang="zh-CN" sz="1200" b="0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144283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9698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zh-CN" dirty="0">
                <a:latin typeface="Times New Roman" charset="0"/>
                <a:ea typeface="宋体" charset="0"/>
              </a:rPr>
              <a:t>Occam</a:t>
            </a:r>
            <a:r>
              <a:rPr lang="en-US" dirty="0">
                <a:latin typeface="Times New Roman" charset="0"/>
                <a:ea typeface="宋体" charset="0"/>
              </a:rPr>
              <a:t>'</a:t>
            </a:r>
            <a:r>
              <a:rPr lang="en-US" altLang="zh-CN" dirty="0">
                <a:latin typeface="Times New Roman" charset="0"/>
                <a:ea typeface="宋体" charset="0"/>
              </a:rPr>
              <a:t>s Razor.</a:t>
            </a:r>
          </a:p>
        </p:txBody>
      </p:sp>
      <p:sp>
        <p:nvSpPr>
          <p:cNvPr id="29699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9pPr>
          </a:lstStyle>
          <a:p>
            <a:fld id="{93F2E630-0BD0-0847-8686-ACEA4CDFB969}" type="slidenum">
              <a:rPr lang="zh-CN" altLang="en-US" sz="1200" b="0">
                <a:latin typeface="Times New Roman" charset="0"/>
              </a:rPr>
              <a:pPr/>
              <a:t>48</a:t>
            </a:fld>
            <a:endParaRPr lang="en-US" altLang="zh-CN" sz="1200" b="0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84512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775356"/>
            <a:ext cx="7772400" cy="1225021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238500"/>
            <a:ext cx="6400800" cy="14605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2020/9/29</a:t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461422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00442"/>
          </a:xfrm>
        </p:spPr>
        <p:txBody>
          <a:bodyPr/>
          <a:lstStyle>
            <a:lvl1pPr>
              <a:defRPr>
                <a:latin typeface="Arial" panose="020B0604020202020204" pitchFamily="34" charset="0"/>
                <a:ea typeface="DengXian" charset="0"/>
                <a:cs typeface="Arial" panose="020B0604020202020204" pitchFamily="34" charset="0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lnSpc>
                <a:spcPct val="120000"/>
              </a:lnSpc>
              <a:defRPr sz="2600" b="0" i="0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defRPr>
            </a:lvl1pPr>
            <a:lvl2pPr>
              <a:lnSpc>
                <a:spcPct val="120000"/>
              </a:lnSpc>
              <a:defRPr sz="2400" b="0" i="0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defRPr>
            </a:lvl2pPr>
            <a:lvl3pPr>
              <a:lnSpc>
                <a:spcPct val="120000"/>
              </a:lnSpc>
              <a:defRPr sz="2000" b="0" i="0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defRPr>
            </a:lvl3pPr>
            <a:lvl4pPr>
              <a:lnSpc>
                <a:spcPct val="120000"/>
              </a:lnSpc>
              <a:defRPr sz="1800" b="0" i="0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defRPr>
            </a:lvl4pPr>
            <a:lvl5pPr>
              <a:lnSpc>
                <a:spcPct val="120000"/>
              </a:lnSpc>
              <a:defRPr sz="1800" b="0" i="0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二级</a:t>
            </a:r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66A7A40B-EA42-4A59-BDB5-85EFA65BC5FC}" type="datetimeFigureOut">
              <a:rPr lang="zh-CN" altLang="en-US" smtClean="0"/>
              <a:pPr/>
              <a:t>2020/9/29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ADE361C3-C043-4A6E-BDCE-8DA1E7D90A3B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-57077" y="457235"/>
            <a:ext cx="164581" cy="48005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95601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672418"/>
            <a:ext cx="7772400" cy="1135062"/>
          </a:xfrm>
        </p:spPr>
        <p:txBody>
          <a:bodyPr anchor="t"/>
          <a:lstStyle>
            <a:lvl1pPr algn="l">
              <a:defRPr sz="4000" b="0" cap="all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422261"/>
            <a:ext cx="7772400" cy="1250156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2020/9/29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-36512" y="3793604"/>
            <a:ext cx="179512" cy="48005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46946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333501"/>
            <a:ext cx="4038600" cy="377163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333501"/>
            <a:ext cx="4038600" cy="377163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2020/9/29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837143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279261"/>
            <a:ext cx="4040188" cy="53313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812396"/>
            <a:ext cx="4040188" cy="329274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9" y="1279261"/>
            <a:ext cx="4041775" cy="53313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9" y="1812396"/>
            <a:ext cx="4041775" cy="329274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2020/9/29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41941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2020/9/29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208259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2020/9/29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534225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4" y="227541"/>
            <a:ext cx="3008313" cy="96837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27544"/>
            <a:ext cx="5111750" cy="487759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4" y="1195919"/>
            <a:ext cx="3008313" cy="390921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2020/9/29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668530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000500"/>
            <a:ext cx="5486400" cy="47228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510646"/>
            <a:ext cx="5486400" cy="3429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将图片拖动到占位符，或单击添加图标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472783"/>
            <a:ext cx="5486400" cy="67071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2020/9/29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602172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2020/9/29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508450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28867"/>
            <a:ext cx="2057400" cy="4876271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28867"/>
            <a:ext cx="6019800" cy="4876271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2020/9/29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695668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525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333501"/>
            <a:ext cx="8229600" cy="37716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5296960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defRPr>
            </a:lvl1pPr>
          </a:lstStyle>
          <a:p>
            <a:fld id="{66A7A40B-EA42-4A59-BDB5-85EFA65BC5FC}" type="datetimeFigureOut">
              <a:rPr lang="zh-CN" altLang="en-US" smtClean="0"/>
              <a:pPr/>
              <a:t>2020/9/29</a:t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5296960"/>
            <a:ext cx="2895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5296960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defRPr>
            </a:lvl1pPr>
          </a:lstStyle>
          <a:p>
            <a:fld id="{ADE361C3-C043-4A6E-BDCE-8DA1E7D90A3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909056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3600" kern="1200">
          <a:solidFill>
            <a:schemeClr val="tx1">
              <a:lumMod val="75000"/>
              <a:lumOff val="25000"/>
            </a:schemeClr>
          </a:solidFill>
          <a:latin typeface="Arial" panose="020B0604020202020204" pitchFamily="34" charset="0"/>
          <a:ea typeface="DengXian" charset="0"/>
          <a:cs typeface="Arial" panose="020B0604020202020204" pitchFamily="34" charset="0"/>
        </a:defRPr>
      </a:lvl1pPr>
    </p:titleStyle>
    <p:bodyStyle>
      <a:lvl1pPr marL="342900" indent="-342900" algn="l" defTabSz="914400" rtl="0" eaLnBrk="1" latinLnBrk="0" hangingPunct="1">
        <a:lnSpc>
          <a:spcPct val="120000"/>
        </a:lnSpc>
        <a:spcBef>
          <a:spcPts val="1200"/>
        </a:spcBef>
        <a:buFont typeface="Arial" pitchFamily="34" charset="0"/>
        <a:buChar char="•"/>
        <a:defRPr sz="2600" b="0" kern="1200">
          <a:solidFill>
            <a:schemeClr val="tx1">
              <a:lumMod val="75000"/>
              <a:lumOff val="25000"/>
            </a:schemeClr>
          </a:solidFill>
          <a:latin typeface="Arial" panose="020B0604020202020204" pitchFamily="34" charset="0"/>
          <a:ea typeface="DengXian" charset="0"/>
          <a:cs typeface="Arial" panose="020B0604020202020204" pitchFamily="34" charset="0"/>
        </a:defRPr>
      </a:lvl1pPr>
      <a:lvl2pPr marL="742950" indent="-28575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–"/>
        <a:defRPr sz="2400" kern="1200">
          <a:solidFill>
            <a:schemeClr val="tx1">
              <a:lumMod val="75000"/>
              <a:lumOff val="25000"/>
            </a:schemeClr>
          </a:solidFill>
          <a:latin typeface="Arial" panose="020B0604020202020204" pitchFamily="34" charset="0"/>
          <a:ea typeface="DengXian" charset="0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•"/>
        <a:defRPr sz="2000" kern="1200">
          <a:solidFill>
            <a:schemeClr val="tx1">
              <a:lumMod val="75000"/>
              <a:lumOff val="25000"/>
            </a:schemeClr>
          </a:solidFill>
          <a:latin typeface="Arial" panose="020B0604020202020204" pitchFamily="34" charset="0"/>
          <a:ea typeface="DengXian" charset="0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–"/>
        <a:defRPr sz="1800" kern="1200">
          <a:solidFill>
            <a:schemeClr val="tx1">
              <a:lumMod val="75000"/>
              <a:lumOff val="25000"/>
            </a:schemeClr>
          </a:solidFill>
          <a:latin typeface="Arial" panose="020B0604020202020204" pitchFamily="34" charset="0"/>
          <a:ea typeface="DengXian" charset="0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»"/>
        <a:defRPr sz="1800" kern="1200">
          <a:solidFill>
            <a:schemeClr val="tx1">
              <a:lumMod val="75000"/>
              <a:lumOff val="25000"/>
            </a:schemeClr>
          </a:solidFill>
          <a:latin typeface="Arial" panose="020B0604020202020204" pitchFamily="34" charset="0"/>
          <a:ea typeface="DengXian" charset="0"/>
          <a:cs typeface="Arial" panose="020B0604020202020204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sv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7" Type="http://schemas.openxmlformats.org/officeDocument/2006/relationships/image" Target="../media/image16.sv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svg"/><Relationship Id="rId4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hyperlink" Target="http://www.ietf.org/rfc/rfc1831.txt?number=1831" TargetMode="Externa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13"/>
          <p:cNvSpPr/>
          <p:nvPr/>
        </p:nvSpPr>
        <p:spPr>
          <a:xfrm>
            <a:off x="-6822" y="0"/>
            <a:ext cx="9162764" cy="372159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标题 4"/>
          <p:cNvSpPr>
            <a:spLocks noGrp="1"/>
          </p:cNvSpPr>
          <p:nvPr>
            <p:ph type="ctrTitle"/>
          </p:nvPr>
        </p:nvSpPr>
        <p:spPr>
          <a:xfrm>
            <a:off x="683568" y="2497460"/>
            <a:ext cx="7772400" cy="1225021"/>
          </a:xfrm>
        </p:spPr>
        <p:txBody>
          <a:bodyPr>
            <a:normAutofit/>
          </a:bodyPr>
          <a:lstStyle/>
          <a:p>
            <a:r>
              <a:rPr kumimoji="1" lang="en-US" altLang="zh-CN" sz="4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RPC &amp; NFS</a:t>
            </a:r>
            <a:endParaRPr kumimoji="1" lang="zh-CN" altLang="en-US" sz="4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副标题 2"/>
          <p:cNvSpPr>
            <a:spLocks noGrp="1"/>
          </p:cNvSpPr>
          <p:nvPr>
            <p:ph type="subTitle" idx="1"/>
          </p:nvPr>
        </p:nvSpPr>
        <p:spPr>
          <a:xfrm>
            <a:off x="467544" y="252559"/>
            <a:ext cx="7416824" cy="504056"/>
          </a:xfrm>
        </p:spPr>
        <p:txBody>
          <a:bodyPr>
            <a:normAutofit/>
          </a:bodyPr>
          <a:lstStyle/>
          <a:p>
            <a:pPr lvl="0" algn="l"/>
            <a:r>
              <a:rPr lang="en-US" altLang="zh-CN" sz="16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sz="1600" dirty="0">
                <a:solidFill>
                  <a:srgbClr val="1F497D">
                    <a:lumMod val="20000"/>
                    <a:lumOff val="8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omputer</a:t>
            </a:r>
            <a:r>
              <a:rPr lang="zh-CN" altLang="en-US" sz="16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16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en-US" altLang="zh-CN" sz="1600" dirty="0">
                <a:solidFill>
                  <a:srgbClr val="1F497D">
                    <a:lumMod val="20000"/>
                    <a:lumOff val="8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ystem</a:t>
            </a:r>
            <a:r>
              <a:rPr lang="zh-CN" altLang="en-US" sz="16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16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en-US" altLang="zh-CN" sz="1600" dirty="0">
                <a:solidFill>
                  <a:srgbClr val="1F497D">
                    <a:lumMod val="20000"/>
                    <a:lumOff val="8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ngineering</a:t>
            </a:r>
            <a:r>
              <a:rPr lang="en-US" altLang="zh-CN" sz="16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zh-CN" altLang="en-US" sz="16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16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Fall</a:t>
            </a:r>
            <a:r>
              <a:rPr lang="zh-CN" altLang="en-US" sz="16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16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2020</a:t>
            </a:r>
            <a:r>
              <a:rPr lang="zh-CN" altLang="en-US" sz="16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1600" dirty="0">
                <a:solidFill>
                  <a:srgbClr val="1F497D">
                    <a:lumMod val="20000"/>
                    <a:lumOff val="8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(IPADS,</a:t>
            </a:r>
            <a:r>
              <a:rPr lang="zh-CN" altLang="en-US" sz="1600" dirty="0">
                <a:solidFill>
                  <a:srgbClr val="1F497D">
                    <a:lumMod val="20000"/>
                    <a:lumOff val="8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1600" dirty="0">
                <a:solidFill>
                  <a:srgbClr val="1F497D">
                    <a:lumMod val="20000"/>
                    <a:lumOff val="8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SJTU)</a:t>
            </a:r>
            <a:endParaRPr lang="zh-CN" altLang="en-US" sz="1600" dirty="0">
              <a:solidFill>
                <a:srgbClr val="1F497D">
                  <a:lumMod val="20000"/>
                  <a:lumOff val="80000"/>
                </a:srgb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30" name="Picture 6" descr="http://korean.onlinesjtu.com/%E6%A0%A1%E5%BE%BD%E7%B3%BB%E5%88%97/%E7%BC%A9%E5%B0%8F%E7%89%88/%E8%93%9D%E8%89%B2%E7%B3%BB%20%E5%B0%8F%E5%B0%BA%E5%AF%B8%E6%A0%A1%E5%BE%BD%E5%B1%95%E5%BC%80%E5%BC%8F%20(10mm%E4%BB%A5%E4%B8%8B%E4%BD%BF%E7%94%A8)%20%5b%E8%BD%AC%E6%8D%A2%5d.png"/>
          <p:cNvPicPr>
            <a:picLocks noChangeAspect="1" noChangeArrowheads="1"/>
          </p:cNvPicPr>
          <p:nvPr/>
        </p:nvPicPr>
        <p:blipFill>
          <a:blip r:embed="rId2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7871" y="252559"/>
            <a:ext cx="1465253" cy="38534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标题 4"/>
          <p:cNvSpPr txBox="1">
            <a:spLocks/>
          </p:cNvSpPr>
          <p:nvPr/>
        </p:nvSpPr>
        <p:spPr>
          <a:xfrm>
            <a:off x="683568" y="3720711"/>
            <a:ext cx="7772400" cy="86498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>
                <a:solidFill>
                  <a:schemeClr val="tx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j-cs"/>
              </a:defRPr>
            </a:lvl1pPr>
          </a:lstStyle>
          <a:p>
            <a:endParaRPr kumimoji="1" lang="zh-CN" altLang="en-US" sz="2800" dirty="0">
              <a:solidFill>
                <a:schemeClr val="accent4">
                  <a:lumMod val="50000"/>
                </a:schemeClr>
              </a:solidFill>
              <a:latin typeface="Arial" panose="020B0604020202020204" pitchFamily="34" charset="0"/>
              <a:ea typeface="DengXian" charset="0"/>
              <a:cs typeface="Arial" panose="020B0604020202020204" pitchFamily="34" charset="0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683567" y="3892766"/>
            <a:ext cx="792088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800" dirty="0">
                <a:solidFill>
                  <a:schemeClr val="accent1"/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Enabling</a:t>
            </a:r>
            <a:r>
              <a:rPr lang="zh-CN" altLang="en-US" sz="2800" dirty="0">
                <a:solidFill>
                  <a:schemeClr val="accent1"/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 </a:t>
            </a:r>
            <a:r>
              <a:rPr lang="en-US" altLang="zh-CN" sz="2800" dirty="0">
                <a:solidFill>
                  <a:schemeClr val="accent1"/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the</a:t>
            </a:r>
            <a:r>
              <a:rPr lang="zh-CN" altLang="en-US" sz="2800" dirty="0">
                <a:solidFill>
                  <a:schemeClr val="accent1"/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 </a:t>
            </a:r>
            <a:r>
              <a:rPr lang="en-US" altLang="zh-CN" sz="2800" dirty="0">
                <a:solidFill>
                  <a:schemeClr val="accent1"/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client/server</a:t>
            </a:r>
            <a:r>
              <a:rPr lang="zh-CN" altLang="en-US" sz="2800" dirty="0">
                <a:solidFill>
                  <a:schemeClr val="accent1"/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 </a:t>
            </a:r>
            <a:r>
              <a:rPr lang="en-US" altLang="zh-CN" sz="2800" dirty="0">
                <a:solidFill>
                  <a:schemeClr val="accent1"/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model</a:t>
            </a:r>
          </a:p>
        </p:txBody>
      </p:sp>
      <p:sp>
        <p:nvSpPr>
          <p:cNvPr id="9" name="矩形 8"/>
          <p:cNvSpPr/>
          <p:nvPr/>
        </p:nvSpPr>
        <p:spPr>
          <a:xfrm>
            <a:off x="683567" y="4801779"/>
            <a:ext cx="792088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000" dirty="0">
                <a:solidFill>
                  <a:schemeClr val="accent1"/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Yubin Xia</a:t>
            </a:r>
          </a:p>
        </p:txBody>
      </p:sp>
    </p:spTree>
    <p:extLst>
      <p:ext uri="{BB962C8B-B14F-4D97-AF65-F5344CB8AC3E}">
        <p14:creationId xmlns:p14="http://schemas.microsoft.com/office/powerpoint/2010/main" val="25884940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>
            <a:extLst>
              <a:ext uri="{FF2B5EF4-FFF2-40B4-BE49-F238E27FC236}">
                <a16:creationId xmlns:a16="http://schemas.microsoft.com/office/drawing/2014/main" id="{0CAAB4A7-496D-4B39-8BFC-B64969C99F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CN" dirty="0"/>
              <a:t>Review: Fault Tolerance at Different Layers</a:t>
            </a:r>
            <a:endParaRPr lang="zh-CN" altLang="en-US" dirty="0"/>
          </a:p>
        </p:txBody>
      </p:sp>
      <p:sp>
        <p:nvSpPr>
          <p:cNvPr id="5" name="内容占位符 4">
            <a:extLst>
              <a:ext uri="{FF2B5EF4-FFF2-40B4-BE49-F238E27FC236}">
                <a16:creationId xmlns:a16="http://schemas.microsoft.com/office/drawing/2014/main" id="{067B92FB-DD96-4D30-AEDA-9CC46DFB47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33501"/>
            <a:ext cx="8229600" cy="3771636"/>
          </a:xfrm>
        </p:spPr>
        <p:txBody>
          <a:bodyPr>
            <a:normAutofit fontScale="85000" lnSpcReduction="20000"/>
          </a:bodyPr>
          <a:lstStyle/>
          <a:p>
            <a:r>
              <a:rPr lang="en-US" altLang="zh-CN" b="1" dirty="0"/>
              <a:t>Transaction layer</a:t>
            </a:r>
            <a:r>
              <a:rPr lang="en-US" altLang="zh-CN" dirty="0"/>
              <a:t>: </a:t>
            </a:r>
            <a:r>
              <a:rPr lang="en-US" altLang="zh-CN" dirty="0">
                <a:solidFill>
                  <a:srgbClr val="0096FF"/>
                </a:solidFill>
              </a:rPr>
              <a:t>all-or-nothing atomicity</a:t>
            </a:r>
          </a:p>
          <a:p>
            <a:pPr lvl="1"/>
            <a:r>
              <a:rPr lang="en-US" altLang="zh-CN" dirty="0"/>
              <a:t>By shadow copy or logging</a:t>
            </a:r>
          </a:p>
          <a:p>
            <a:pPr lvl="1"/>
            <a:r>
              <a:rPr lang="en-US" altLang="zh-CN" dirty="0"/>
              <a:t>Depend on file system atomicity</a:t>
            </a:r>
          </a:p>
          <a:p>
            <a:r>
              <a:rPr lang="en-US" altLang="zh-CN" b="1" dirty="0"/>
              <a:t>File system layer</a:t>
            </a:r>
            <a:r>
              <a:rPr lang="en-US" altLang="zh-CN" dirty="0"/>
              <a:t>: </a:t>
            </a:r>
            <a:r>
              <a:rPr lang="en-US" altLang="zh-CN" dirty="0">
                <a:solidFill>
                  <a:srgbClr val="0096FF"/>
                </a:solidFill>
              </a:rPr>
              <a:t>crash consistency</a:t>
            </a:r>
          </a:p>
          <a:p>
            <a:pPr lvl="1"/>
            <a:r>
              <a:rPr lang="en-US" altLang="zh-CN" dirty="0"/>
              <a:t>By journaling (logging)</a:t>
            </a:r>
          </a:p>
          <a:p>
            <a:pPr lvl="1"/>
            <a:r>
              <a:rPr lang="en-US" altLang="zh-CN" dirty="0"/>
              <a:t>Depend on disk sector atomicity</a:t>
            </a:r>
          </a:p>
          <a:p>
            <a:r>
              <a:rPr lang="en-US" altLang="zh-CN" b="1" dirty="0"/>
              <a:t>Disk layer</a:t>
            </a:r>
            <a:r>
              <a:rPr lang="en-US" altLang="zh-CN" dirty="0"/>
              <a:t>: </a:t>
            </a:r>
            <a:r>
              <a:rPr lang="en-US" altLang="zh-CN" dirty="0">
                <a:solidFill>
                  <a:srgbClr val="0096FF"/>
                </a:solidFill>
              </a:rPr>
              <a:t>sector atomicity</a:t>
            </a:r>
          </a:p>
          <a:p>
            <a:pPr lvl="1"/>
            <a:r>
              <a:rPr lang="en-US" altLang="zh-CN" dirty="0"/>
              <a:t>By a capacitance or writing three duplications</a:t>
            </a:r>
          </a:p>
          <a:p>
            <a:pPr lvl="1"/>
            <a:r>
              <a:rPr lang="en-US" altLang="zh-CN" dirty="0"/>
              <a:t>Depend on disk reliability -&gt; RAID can help</a:t>
            </a:r>
          </a:p>
        </p:txBody>
      </p:sp>
    </p:spTree>
    <p:extLst>
      <p:ext uri="{BB962C8B-B14F-4D97-AF65-F5344CB8AC3E}">
        <p14:creationId xmlns:p14="http://schemas.microsoft.com/office/powerpoint/2010/main" val="27543302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>
                <a:ea typeface="+mn-ea"/>
                <a:sym typeface="+mn-lt"/>
              </a:rPr>
              <a:t>Bathtub Curve</a:t>
            </a:r>
          </a:p>
        </p:txBody>
      </p:sp>
      <p:pic>
        <p:nvPicPr>
          <p:cNvPr id="5" name="Picture 5">
            <a:extLst>
              <a:ext uri="{FF2B5EF4-FFF2-40B4-BE49-F238E27FC236}">
                <a16:creationId xmlns:a16="http://schemas.microsoft.com/office/drawing/2014/main" id="{133F12DF-418F-5E4B-BC48-C5E1ED38BEF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9010"/>
          <a:stretch/>
        </p:blipFill>
        <p:spPr>
          <a:xfrm>
            <a:off x="1115616" y="1594680"/>
            <a:ext cx="7104095" cy="3608602"/>
          </a:xfrm>
          <a:prstGeom prst="rect">
            <a:avLst/>
          </a:prstGeom>
        </p:spPr>
      </p:pic>
      <p:sp>
        <p:nvSpPr>
          <p:cNvPr id="6" name="矩形 5">
            <a:extLst>
              <a:ext uri="{FF2B5EF4-FFF2-40B4-BE49-F238E27FC236}">
                <a16:creationId xmlns:a16="http://schemas.microsoft.com/office/drawing/2014/main" id="{093922E7-68E3-0E47-9400-C0D90606D189}"/>
              </a:ext>
            </a:extLst>
          </p:cNvPr>
          <p:cNvSpPr/>
          <p:nvPr/>
        </p:nvSpPr>
        <p:spPr>
          <a:xfrm>
            <a:off x="611560" y="1196132"/>
            <a:ext cx="35445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1"/>
            <a:r>
              <a:rPr kumimoji="1" lang="en-US" altLang="zh-CN" dirty="0">
                <a:latin typeface="Arial" panose="020B0604020202020204" pitchFamily="34" charset="0"/>
                <a:cs typeface="Arial" panose="020B0604020202020204" pitchFamily="34" charset="0"/>
                <a:sym typeface="+mn-lt"/>
              </a:rPr>
              <a:t>gross manufacturing defects</a:t>
            </a: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7E7862C0-A5A8-0942-BBF6-43A1457C818C}"/>
              </a:ext>
            </a:extLst>
          </p:cNvPr>
          <p:cNvSpPr/>
          <p:nvPr/>
        </p:nvSpPr>
        <p:spPr>
          <a:xfrm>
            <a:off x="2051720" y="5263702"/>
            <a:ext cx="554461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/>
            <a:r>
              <a:rPr kumimoji="1" lang="en-US" altLang="zh-CN" dirty="0">
                <a:latin typeface="Arial" panose="020B0604020202020204" pitchFamily="34" charset="0"/>
                <a:cs typeface="Arial" panose="020B0604020202020204" pitchFamily="34" charset="0"/>
                <a:sym typeface="+mn-lt"/>
              </a:rPr>
              <a:t>accumulated ware and tear cause failure</a:t>
            </a: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15E94C72-46E1-EB4C-AE76-D385AB00E17D}"/>
              </a:ext>
            </a:extLst>
          </p:cNvPr>
          <p:cNvSpPr/>
          <p:nvPr/>
        </p:nvSpPr>
        <p:spPr>
          <a:xfrm>
            <a:off x="5450360" y="1196132"/>
            <a:ext cx="373692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1"/>
            <a:r>
              <a:rPr kumimoji="1" lang="en-US" altLang="zh-CN" dirty="0">
                <a:latin typeface="Arial" panose="020B0604020202020204" pitchFamily="34" charset="0"/>
                <a:cs typeface="Arial" panose="020B0604020202020204" pitchFamily="34" charset="0"/>
                <a:sym typeface="+mn-lt"/>
              </a:rPr>
              <a:t>run for a while before shipping</a:t>
            </a:r>
          </a:p>
        </p:txBody>
      </p:sp>
    </p:spTree>
    <p:extLst>
      <p:ext uri="{BB962C8B-B14F-4D97-AF65-F5344CB8AC3E}">
        <p14:creationId xmlns:p14="http://schemas.microsoft.com/office/powerpoint/2010/main" val="38553341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>
                <a:ea typeface="+mn-ea"/>
                <a:sym typeface="+mn-lt"/>
              </a:rPr>
              <a:t>Availability</a:t>
            </a:r>
            <a:endParaRPr kumimoji="1" lang="zh-CN" altLang="en-US" dirty="0">
              <a:ea typeface="+mn-ea"/>
              <a:sym typeface="+mn-lt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333501"/>
            <a:ext cx="8229600" cy="4044279"/>
          </a:xfrm>
        </p:spPr>
        <p:txBody>
          <a:bodyPr>
            <a:normAutofit fontScale="85000" lnSpcReduction="20000"/>
          </a:bodyPr>
          <a:lstStyle/>
          <a:p>
            <a:r>
              <a:rPr kumimoji="1" lang="en-US" altLang="zh-CN" dirty="0">
                <a:ea typeface="+mn-ea"/>
                <a:sym typeface="+mn-lt"/>
              </a:rPr>
              <a:t>Counting the number of nines</a:t>
            </a:r>
          </a:p>
          <a:p>
            <a:pPr lvl="1"/>
            <a:r>
              <a:rPr kumimoji="1" lang="en-US" altLang="zh-CN" dirty="0">
                <a:ea typeface="+mn-ea"/>
                <a:sym typeface="+mn-lt"/>
              </a:rPr>
              <a:t>E.g. 99.9% has 3-nines availability</a:t>
            </a:r>
          </a:p>
          <a:p>
            <a:pPr lvl="1"/>
            <a:r>
              <a:rPr kumimoji="1" lang="en-US" altLang="zh-CN" dirty="0">
                <a:ea typeface="+mn-ea"/>
                <a:sym typeface="+mn-lt"/>
              </a:rPr>
              <a:t>Often used in marketing</a:t>
            </a:r>
          </a:p>
          <a:p>
            <a:r>
              <a:rPr kumimoji="1" lang="en-US" altLang="zh-CN" dirty="0">
                <a:ea typeface="+mn-ea"/>
                <a:sym typeface="+mn-lt"/>
              </a:rPr>
              <a:t>Corresponding down time</a:t>
            </a:r>
          </a:p>
          <a:p>
            <a:pPr lvl="1"/>
            <a:r>
              <a:rPr kumimoji="1" lang="en-US" altLang="zh-CN" dirty="0">
                <a:ea typeface="+mn-ea"/>
                <a:sym typeface="+mn-lt"/>
              </a:rPr>
              <a:t>E.g. 3-nines -&gt; 8 hour/year</a:t>
            </a:r>
          </a:p>
          <a:p>
            <a:pPr lvl="1"/>
            <a:r>
              <a:rPr kumimoji="1" lang="en-US" altLang="zh-CN" dirty="0">
                <a:ea typeface="+mn-ea"/>
                <a:sym typeface="+mn-lt"/>
              </a:rPr>
              <a:t>E.g. 5-nines -&gt; 5 min/year</a:t>
            </a:r>
          </a:p>
          <a:p>
            <a:pPr lvl="1"/>
            <a:r>
              <a:rPr kumimoji="1" lang="en-US" altLang="zh-CN" dirty="0">
                <a:ea typeface="+mn-ea"/>
                <a:sym typeface="+mn-lt"/>
              </a:rPr>
              <a:t>E.g. 7-nines -&gt; 3 sec/year</a:t>
            </a:r>
          </a:p>
          <a:p>
            <a:pPr lvl="1"/>
            <a:r>
              <a:rPr kumimoji="1" lang="en-US" altLang="zh-CN" dirty="0">
                <a:solidFill>
                  <a:srgbClr val="0096FF"/>
                </a:solidFill>
                <a:ea typeface="+mn-ea"/>
                <a:sym typeface="+mn-lt"/>
              </a:rPr>
              <a:t>Without any information about MTTF</a:t>
            </a:r>
          </a:p>
          <a:p>
            <a:r>
              <a:rPr kumimoji="1" lang="en-US" altLang="zh-CN" dirty="0">
                <a:ea typeface="+mn-ea"/>
                <a:sym typeface="+mn-lt"/>
              </a:rPr>
              <a:t>More fine-grained</a:t>
            </a:r>
          </a:p>
          <a:p>
            <a:pPr lvl="1"/>
            <a:r>
              <a:rPr kumimoji="1" lang="en-US" altLang="zh-CN" dirty="0">
                <a:ea typeface="+mn-ea"/>
                <a:sym typeface="+mn-lt"/>
              </a:rPr>
              <a:t>Fail-soft, as in 8.3</a:t>
            </a:r>
          </a:p>
        </p:txBody>
      </p:sp>
    </p:spTree>
    <p:extLst>
      <p:ext uri="{BB962C8B-B14F-4D97-AF65-F5344CB8AC3E}">
        <p14:creationId xmlns:p14="http://schemas.microsoft.com/office/powerpoint/2010/main" val="42827742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>
                <a:ea typeface="+mn-ea"/>
                <a:sym typeface="+mn-lt"/>
              </a:rPr>
              <a:t>Systematically Applying Redundancy</a:t>
            </a:r>
            <a:endParaRPr kumimoji="1" lang="zh-CN" altLang="en-US" dirty="0">
              <a:ea typeface="+mn-ea"/>
              <a:sym typeface="+mn-lt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kumimoji="1" lang="en-US" altLang="zh-CN" dirty="0">
                <a:ea typeface="+mn-ea"/>
                <a:sym typeface="+mn-lt"/>
              </a:rPr>
              <a:t>Masking error</a:t>
            </a:r>
          </a:p>
          <a:p>
            <a:pPr lvl="1"/>
            <a:r>
              <a:rPr kumimoji="1" lang="en-US" altLang="zh-CN" dirty="0">
                <a:ea typeface="+mn-ea"/>
                <a:sym typeface="+mn-lt"/>
              </a:rPr>
              <a:t>Analog system designer: margin</a:t>
            </a:r>
          </a:p>
          <a:p>
            <a:pPr lvl="1"/>
            <a:r>
              <a:rPr kumimoji="1" lang="en-US" altLang="zh-CN" dirty="0">
                <a:ea typeface="+mn-ea"/>
                <a:sym typeface="+mn-lt"/>
              </a:rPr>
              <a:t>Digital system designer: redundancy</a:t>
            </a:r>
          </a:p>
          <a:p>
            <a:r>
              <a:rPr kumimoji="1" lang="en-US" altLang="zh-CN" dirty="0">
                <a:ea typeface="+mn-ea"/>
                <a:sym typeface="+mn-lt"/>
              </a:rPr>
              <a:t>Outline</a:t>
            </a:r>
          </a:p>
          <a:p>
            <a:pPr lvl="1"/>
            <a:r>
              <a:rPr kumimoji="1" lang="en-US" altLang="zh-CN" dirty="0">
                <a:solidFill>
                  <a:srgbClr val="0096FF"/>
                </a:solidFill>
                <a:ea typeface="+mn-ea"/>
                <a:sym typeface="+mn-lt"/>
              </a:rPr>
              <a:t>Coding</a:t>
            </a:r>
            <a:r>
              <a:rPr kumimoji="1" lang="en-US" altLang="zh-CN" dirty="0">
                <a:ea typeface="+mn-ea"/>
                <a:sym typeface="+mn-lt"/>
              </a:rPr>
              <a:t>: incremental redundancy</a:t>
            </a:r>
          </a:p>
          <a:p>
            <a:pPr lvl="1"/>
            <a:r>
              <a:rPr kumimoji="1" lang="en-US" altLang="zh-CN" dirty="0">
                <a:solidFill>
                  <a:srgbClr val="0096FF"/>
                </a:solidFill>
                <a:ea typeface="+mn-ea"/>
                <a:sym typeface="+mn-lt"/>
              </a:rPr>
              <a:t>Replication</a:t>
            </a:r>
            <a:r>
              <a:rPr kumimoji="1" lang="en-US" altLang="zh-CN" dirty="0">
                <a:ea typeface="+mn-ea"/>
                <a:sym typeface="+mn-lt"/>
              </a:rPr>
              <a:t>: massive redundancy</a:t>
            </a:r>
          </a:p>
          <a:p>
            <a:pPr lvl="1"/>
            <a:r>
              <a:rPr kumimoji="1" lang="en-US" altLang="zh-CN" dirty="0">
                <a:solidFill>
                  <a:srgbClr val="0096FF"/>
                </a:solidFill>
                <a:ea typeface="+mn-ea"/>
                <a:sym typeface="+mn-lt"/>
              </a:rPr>
              <a:t>Voting</a:t>
            </a:r>
          </a:p>
          <a:p>
            <a:pPr lvl="1"/>
            <a:r>
              <a:rPr kumimoji="1" lang="en-US" altLang="zh-CN" dirty="0">
                <a:solidFill>
                  <a:srgbClr val="0096FF"/>
                </a:solidFill>
                <a:ea typeface="+mn-ea"/>
                <a:sym typeface="+mn-lt"/>
              </a:rPr>
              <a:t>Repair</a:t>
            </a:r>
          </a:p>
        </p:txBody>
      </p:sp>
    </p:spTree>
    <p:extLst>
      <p:ext uri="{BB962C8B-B14F-4D97-AF65-F5344CB8AC3E}">
        <p14:creationId xmlns:p14="http://schemas.microsoft.com/office/powerpoint/2010/main" val="12499162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zh-CN" dirty="0">
                <a:ea typeface="+mn-ea"/>
                <a:sym typeface="+mn-lt"/>
              </a:rPr>
              <a:t>Voting</a:t>
            </a:r>
            <a:endParaRPr kumimoji="1" lang="zh-CN" altLang="en-US" dirty="0">
              <a:ea typeface="+mn-ea"/>
              <a:sym typeface="+mn-lt"/>
            </a:endParaRPr>
          </a:p>
        </p:txBody>
      </p:sp>
      <p:sp>
        <p:nvSpPr>
          <p:cNvPr id="45058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sz="2000" dirty="0">
                <a:ea typeface="+mn-ea"/>
                <a:sym typeface="+mn-lt"/>
              </a:rPr>
              <a:t>TMR can improve reliability</a:t>
            </a:r>
          </a:p>
          <a:p>
            <a:pPr lvl="1"/>
            <a:r>
              <a:rPr lang="en-US" altLang="zh-CN" sz="1800" dirty="0">
                <a:ea typeface="+mn-ea"/>
                <a:sym typeface="+mn-lt"/>
              </a:rPr>
              <a:t>If R(T) = 0.999, TMR's R(T) = 0.999997</a:t>
            </a:r>
          </a:p>
          <a:p>
            <a:r>
              <a:rPr lang="en-US" altLang="zh-CN" sz="2000" dirty="0">
                <a:ea typeface="+mn-ea"/>
                <a:sym typeface="+mn-lt"/>
              </a:rPr>
              <a:t>But MTTF can be smaller</a:t>
            </a:r>
          </a:p>
          <a:p>
            <a:pPr lvl="1"/>
            <a:r>
              <a:rPr lang="en-US" altLang="zh-CN" sz="1800" dirty="0">
                <a:ea typeface="+mn-ea"/>
                <a:sym typeface="+mn-lt"/>
              </a:rPr>
              <a:t>If  MTTF</a:t>
            </a:r>
            <a:r>
              <a:rPr lang="zh-CN" altLang="en-US" sz="1800" dirty="0">
                <a:ea typeface="+mn-ea"/>
                <a:sym typeface="+mn-lt"/>
              </a:rPr>
              <a:t> </a:t>
            </a:r>
            <a:r>
              <a:rPr lang="en-US" altLang="zh-CN" sz="1800" dirty="0">
                <a:ea typeface="+mn-ea"/>
                <a:sym typeface="+mn-lt"/>
              </a:rPr>
              <a:t>is 6,000 hours and fails independently, and the</a:t>
            </a:r>
            <a:r>
              <a:rPr lang="zh-CN" altLang="en-US" sz="1800" dirty="0">
                <a:ea typeface="+mn-ea"/>
                <a:sym typeface="+mn-lt"/>
              </a:rPr>
              <a:t> </a:t>
            </a:r>
            <a:r>
              <a:rPr lang="en-US" altLang="zh-CN" sz="1800" dirty="0">
                <a:ea typeface="+mn-ea"/>
                <a:sym typeface="+mn-lt"/>
              </a:rPr>
              <a:t>mechanism of failure is memoryless</a:t>
            </a:r>
          </a:p>
          <a:p>
            <a:pPr lvl="1"/>
            <a:r>
              <a:rPr lang="en-US" altLang="zh-CN" sz="1800" dirty="0">
                <a:ea typeface="+mn-ea"/>
                <a:sym typeface="+mn-lt"/>
              </a:rPr>
              <a:t>6,000 hours in only 2,000 hours of flying, first fail</a:t>
            </a:r>
          </a:p>
          <a:p>
            <a:pPr lvl="1"/>
            <a:r>
              <a:rPr lang="en-US" altLang="zh-CN" sz="1800" dirty="0">
                <a:ea typeface="+mn-ea"/>
                <a:sym typeface="+mn-lt"/>
              </a:rPr>
              <a:t>3,000 hours next and cause the second fail</a:t>
            </a:r>
          </a:p>
          <a:p>
            <a:pPr lvl="1"/>
            <a:r>
              <a:rPr lang="en-US" altLang="zh-CN" sz="1800" dirty="0">
                <a:ea typeface="+mn-ea"/>
                <a:sym typeface="+mn-lt"/>
              </a:rPr>
              <a:t>5,000 hours &lt; 6,000 hours</a:t>
            </a:r>
          </a:p>
        </p:txBody>
      </p:sp>
      <p:sp>
        <p:nvSpPr>
          <p:cNvPr id="45059" name="灯片编号占位符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fld id="{0D254BD9-53AE-2A44-B6BF-C5D18384CAB1}" type="slidenum">
              <a:rPr lang="zh-CN" altLang="en-US" sz="1400" b="0"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+mn-lt"/>
              </a:rPr>
              <a:pPr/>
              <a:t>6</a:t>
            </a:fld>
            <a:endParaRPr lang="en-US" altLang="zh-CN" sz="1400" b="0">
              <a:latin typeface="Arial" panose="020B0604020202020204" pitchFamily="34" charset="0"/>
              <a:ea typeface="+mn-ea"/>
              <a:cs typeface="Arial" panose="020B0604020202020204" pitchFamily="34" charset="0"/>
              <a:sym typeface="+mn-lt"/>
            </a:endParaRPr>
          </a:p>
        </p:txBody>
      </p:sp>
      <p:pic>
        <p:nvPicPr>
          <p:cNvPr id="1741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4657700"/>
            <a:ext cx="7416824" cy="817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653492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zh-CN" dirty="0">
                <a:ea typeface="+mn-ea"/>
                <a:sym typeface="+mn-lt"/>
              </a:rPr>
              <a:t>MTTF-replica and MTTF-system</a:t>
            </a:r>
            <a:endParaRPr kumimoji="1" lang="zh-CN" altLang="en-US" dirty="0">
              <a:ea typeface="+mn-ea"/>
              <a:sym typeface="+mn-lt"/>
            </a:endParaRPr>
          </a:p>
        </p:txBody>
      </p:sp>
      <p:sp>
        <p:nvSpPr>
          <p:cNvPr id="47106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altLang="zh-CN" sz="2800" dirty="0">
                <a:ea typeface="+mn-ea"/>
                <a:sym typeface="+mn-lt"/>
              </a:rPr>
              <a:t>If MTTF-replica = 1, N replicas total</a:t>
            </a:r>
          </a:p>
          <a:p>
            <a:pPr lvl="1"/>
            <a:r>
              <a:rPr lang="en-US" altLang="zh-CN" sz="2400" dirty="0">
                <a:ea typeface="+mn-ea"/>
                <a:sym typeface="+mn-lt"/>
              </a:rPr>
              <a:t>Expected time until 1</a:t>
            </a:r>
            <a:r>
              <a:rPr lang="en-US" altLang="zh-CN" sz="2400" baseline="30000" dirty="0">
                <a:ea typeface="+mn-ea"/>
                <a:sym typeface="+mn-lt"/>
              </a:rPr>
              <a:t>st</a:t>
            </a:r>
            <a:r>
              <a:rPr lang="en-US" altLang="zh-CN" sz="2400" dirty="0">
                <a:ea typeface="+mn-ea"/>
                <a:sym typeface="+mn-lt"/>
              </a:rPr>
              <a:t> failure is MTTF-replica/N</a:t>
            </a:r>
          </a:p>
          <a:p>
            <a:pPr lvl="1"/>
            <a:r>
              <a:rPr lang="en-US" altLang="zh-CN" sz="2400" dirty="0">
                <a:ea typeface="+mn-ea"/>
                <a:sym typeface="+mn-lt"/>
              </a:rPr>
              <a:t>Expected time from then until the 2</a:t>
            </a:r>
            <a:r>
              <a:rPr lang="en-US" altLang="zh-CN" sz="2400" baseline="30000" dirty="0">
                <a:ea typeface="+mn-ea"/>
                <a:sym typeface="+mn-lt"/>
              </a:rPr>
              <a:t>nd</a:t>
            </a:r>
            <a:r>
              <a:rPr lang="en-US" altLang="zh-CN" sz="2400" dirty="0">
                <a:ea typeface="+mn-ea"/>
                <a:sym typeface="+mn-lt"/>
              </a:rPr>
              <a:t> is MTTF-replica/(N-1)</a:t>
            </a:r>
          </a:p>
          <a:p>
            <a:pPr lvl="1"/>
            <a:r>
              <a:rPr lang="en-US" altLang="zh-CN" sz="2400" dirty="0">
                <a:ea typeface="+mn-ea"/>
                <a:sym typeface="+mn-lt"/>
              </a:rPr>
              <a:t>Expected time until the system of N replicas fails is</a:t>
            </a:r>
          </a:p>
          <a:p>
            <a:pPr lvl="1"/>
            <a:endParaRPr lang="en-US" altLang="zh-CN" sz="2400" dirty="0">
              <a:ea typeface="+mn-ea"/>
              <a:sym typeface="+mn-lt"/>
            </a:endParaRPr>
          </a:p>
          <a:p>
            <a:pPr lvl="1"/>
            <a:r>
              <a:rPr lang="en-US" altLang="zh-CN" sz="2400" dirty="0">
                <a:ea typeface="+mn-ea"/>
                <a:sym typeface="+mn-lt"/>
              </a:rPr>
              <a:t>For large N is approximately </a:t>
            </a:r>
            <a:r>
              <a:rPr lang="en-US" altLang="zh-CN" sz="2400" dirty="0" err="1">
                <a:ea typeface="+mn-ea"/>
                <a:sym typeface="+mn-lt"/>
              </a:rPr>
              <a:t>ln</a:t>
            </a:r>
            <a:r>
              <a:rPr lang="en-US" altLang="zh-CN" sz="2400" dirty="0">
                <a:ea typeface="+mn-ea"/>
                <a:sym typeface="+mn-lt"/>
              </a:rPr>
              <a:t>(N)</a:t>
            </a:r>
          </a:p>
          <a:p>
            <a:r>
              <a:rPr lang="en-US" altLang="zh-CN" sz="2800" dirty="0">
                <a:ea typeface="+mn-ea"/>
                <a:sym typeface="+mn-lt"/>
              </a:rPr>
              <a:t>If mission time is long compared with MTTF-replica</a:t>
            </a:r>
          </a:p>
          <a:p>
            <a:pPr lvl="1"/>
            <a:r>
              <a:rPr lang="en-US" altLang="zh-CN" sz="2400" dirty="0">
                <a:solidFill>
                  <a:srgbClr val="0096FF"/>
                </a:solidFill>
                <a:ea typeface="+mn-ea"/>
                <a:sym typeface="+mn-lt"/>
              </a:rPr>
              <a:t>Simple replication escalates the cost while providing little benefit</a:t>
            </a:r>
            <a:endParaRPr lang="zh-CN" altLang="en-US" sz="2400" dirty="0">
              <a:solidFill>
                <a:srgbClr val="0096FF"/>
              </a:solidFill>
              <a:ea typeface="+mn-ea"/>
              <a:sym typeface="+mn-lt"/>
            </a:endParaRPr>
          </a:p>
        </p:txBody>
      </p:sp>
      <p:sp>
        <p:nvSpPr>
          <p:cNvPr id="47107" name="灯片编号占位符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fld id="{BC975E2A-04F6-0047-AEB9-B0DE82944D2D}" type="slidenum">
              <a:rPr lang="zh-CN" altLang="en-US" sz="1400" b="0"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+mn-lt"/>
              </a:rPr>
              <a:pPr/>
              <a:t>7</a:t>
            </a:fld>
            <a:endParaRPr lang="en-US" altLang="zh-CN" sz="1400" b="0">
              <a:latin typeface="Arial" panose="020B0604020202020204" pitchFamily="34" charset="0"/>
              <a:ea typeface="+mn-ea"/>
              <a:cs typeface="Arial" panose="020B0604020202020204" pitchFamily="34" charset="0"/>
              <a:sym typeface="+mn-lt"/>
            </a:endParaRPr>
          </a:p>
        </p:txBody>
      </p:sp>
      <p:pic>
        <p:nvPicPr>
          <p:cNvPr id="19461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2987808"/>
            <a:ext cx="4863480" cy="4630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737118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9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zh-CN" dirty="0">
                <a:ea typeface="+mn-ea"/>
                <a:sym typeface="+mn-lt"/>
              </a:rPr>
              <a:t>Repair</a:t>
            </a:r>
            <a:endParaRPr kumimoji="1" lang="zh-CN" altLang="en-US" dirty="0">
              <a:ea typeface="+mn-ea"/>
              <a:sym typeface="+mn-lt"/>
            </a:endParaRPr>
          </a:p>
        </p:txBody>
      </p:sp>
      <p:sp>
        <p:nvSpPr>
          <p:cNvPr id="48130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sz="2000" dirty="0">
                <a:ea typeface="+mn-ea"/>
                <a:sym typeface="+mn-lt"/>
              </a:rPr>
              <a:t>Return to fail-vote TMR supermodel</a:t>
            </a:r>
          </a:p>
          <a:p>
            <a:pPr lvl="1"/>
            <a:r>
              <a:rPr lang="en-US" altLang="zh-CN" sz="1800" dirty="0">
                <a:ea typeface="+mn-ea"/>
                <a:sym typeface="+mn-lt"/>
              </a:rPr>
              <a:t>Requires at least two replicas be working</a:t>
            </a:r>
          </a:p>
          <a:p>
            <a:pPr lvl="1"/>
            <a:r>
              <a:rPr lang="en-US" altLang="zh-CN" sz="1800" dirty="0">
                <a:ea typeface="+mn-ea"/>
                <a:sym typeface="+mn-lt"/>
              </a:rPr>
              <a:t>The rate of failure of 2 replicas is 2/MTTF</a:t>
            </a:r>
          </a:p>
          <a:p>
            <a:pPr lvl="1"/>
            <a:endParaRPr lang="en-US" altLang="zh-CN" sz="1800" dirty="0">
              <a:ea typeface="+mn-ea"/>
              <a:sym typeface="+mn-lt"/>
            </a:endParaRPr>
          </a:p>
          <a:p>
            <a:pPr lvl="1"/>
            <a:r>
              <a:rPr lang="en-US" altLang="zh-CN" sz="1800" dirty="0">
                <a:ea typeface="+mn-ea"/>
                <a:sym typeface="+mn-lt"/>
              </a:rPr>
              <a:t>If replacement takes 1 hour, chance is 1/3000</a:t>
            </a:r>
          </a:p>
          <a:p>
            <a:pPr lvl="1"/>
            <a:endParaRPr lang="en-US" altLang="zh-CN" sz="1800" dirty="0">
              <a:ea typeface="+mn-ea"/>
              <a:sym typeface="+mn-lt"/>
            </a:endParaRPr>
          </a:p>
          <a:p>
            <a:pPr lvl="1"/>
            <a:r>
              <a:rPr lang="en-US" altLang="zh-CN" sz="1800" dirty="0">
                <a:ea typeface="+mn-ea"/>
                <a:sym typeface="+mn-lt"/>
              </a:rPr>
              <a:t>If we have unlimited replacement for 10,000 hours</a:t>
            </a:r>
          </a:p>
          <a:p>
            <a:pPr lvl="2"/>
            <a:r>
              <a:rPr lang="en-US" altLang="zh-CN" sz="1600" dirty="0">
                <a:sym typeface="+mn-lt"/>
              </a:rPr>
              <a:t>MTTF = 6 million hours</a:t>
            </a:r>
          </a:p>
          <a:p>
            <a:pPr lvl="1"/>
            <a:endParaRPr lang="zh-CN" altLang="en-US" sz="1800" dirty="0">
              <a:ea typeface="+mn-ea"/>
              <a:sym typeface="+mn-lt"/>
            </a:endParaRPr>
          </a:p>
        </p:txBody>
      </p:sp>
      <p:sp>
        <p:nvSpPr>
          <p:cNvPr id="48131" name="灯片编号占位符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fld id="{5B271729-4E8F-864A-9DD9-9CF4A419CB58}" type="slidenum">
              <a:rPr lang="zh-CN" altLang="en-US" sz="1400" b="0"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+mn-lt"/>
              </a:rPr>
              <a:pPr/>
              <a:t>8</a:t>
            </a:fld>
            <a:endParaRPr lang="en-US" altLang="zh-CN" sz="1400" b="0">
              <a:latin typeface="Arial" panose="020B0604020202020204" pitchFamily="34" charset="0"/>
              <a:ea typeface="+mn-ea"/>
              <a:cs typeface="Arial" panose="020B0604020202020204" pitchFamily="34" charset="0"/>
              <a:sym typeface="+mn-lt"/>
            </a:endParaRPr>
          </a:p>
        </p:txBody>
      </p:sp>
      <p:pic>
        <p:nvPicPr>
          <p:cNvPr id="2048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2497460"/>
            <a:ext cx="6673552" cy="5265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</p:pic>
      <p:pic>
        <p:nvPicPr>
          <p:cNvPr id="20486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4369668"/>
            <a:ext cx="6624736" cy="7090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024306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>
              <a:ea typeface="+mn-ea"/>
              <a:sym typeface="+mn-lt"/>
            </a:endParaRPr>
          </a:p>
        </p:txBody>
      </p:sp>
      <p:sp>
        <p:nvSpPr>
          <p:cNvPr id="49154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sz="2000" dirty="0">
                <a:ea typeface="+mn-ea"/>
                <a:sym typeface="+mn-lt"/>
              </a:rPr>
              <a:t>In another word</a:t>
            </a:r>
          </a:p>
          <a:p>
            <a:pPr lvl="1"/>
            <a:r>
              <a:rPr lang="en-US" altLang="zh-CN" sz="1800" dirty="0">
                <a:ea typeface="+mn-ea"/>
                <a:sym typeface="+mn-lt"/>
              </a:rPr>
              <a:t>Although MTTF is reduced by the factor of 3</a:t>
            </a:r>
          </a:p>
          <a:p>
            <a:pPr lvl="1"/>
            <a:r>
              <a:rPr lang="en-US" altLang="zh-CN" sz="1800" dirty="0">
                <a:ea typeface="+mn-ea"/>
                <a:sym typeface="+mn-lt"/>
              </a:rPr>
              <a:t>The availability of repair has increased MTTF by a factor equal to the ratio of the MTTF to MTTR of the remaining 2 engines</a:t>
            </a:r>
          </a:p>
          <a:p>
            <a:r>
              <a:rPr lang="en-US" altLang="zh-CN" sz="2000" dirty="0">
                <a:ea typeface="+mn-ea"/>
                <a:sym typeface="+mn-lt"/>
              </a:rPr>
              <a:t>Disk with 3 replicas</a:t>
            </a:r>
          </a:p>
          <a:p>
            <a:pPr lvl="1"/>
            <a:r>
              <a:rPr lang="en-US" altLang="zh-CN" sz="1800" dirty="0">
                <a:ea typeface="+mn-ea"/>
                <a:sym typeface="+mn-lt"/>
              </a:rPr>
              <a:t>If MTTF is 5-year, repair in 10 hours</a:t>
            </a:r>
            <a:endParaRPr lang="zh-CN" altLang="en-US" sz="1800" dirty="0">
              <a:ea typeface="+mn-ea"/>
              <a:sym typeface="+mn-lt"/>
            </a:endParaRPr>
          </a:p>
        </p:txBody>
      </p:sp>
      <p:sp>
        <p:nvSpPr>
          <p:cNvPr id="49155" name="灯片编号占位符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fld id="{25F5C93D-76AD-7542-AB4D-EA7E51A30AA3}" type="slidenum">
              <a:rPr lang="zh-CN" altLang="en-US" sz="1400" b="0"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+mn-lt"/>
              </a:rPr>
              <a:pPr/>
              <a:t>9</a:t>
            </a:fld>
            <a:endParaRPr lang="en-US" altLang="zh-CN" sz="1400" b="0">
              <a:latin typeface="Arial" panose="020B0604020202020204" pitchFamily="34" charset="0"/>
              <a:ea typeface="+mn-ea"/>
              <a:cs typeface="Arial" panose="020B0604020202020204" pitchFamily="34" charset="0"/>
              <a:sym typeface="+mn-lt"/>
            </a:endParaRPr>
          </a:p>
        </p:txBody>
      </p:sp>
      <p:pic>
        <p:nvPicPr>
          <p:cNvPr id="21509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4296834"/>
            <a:ext cx="6766519" cy="8083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0187824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zh-CN" dirty="0">
                <a:ea typeface="+mn-ea"/>
                <a:sym typeface="+mn-lt"/>
              </a:rPr>
              <a:t>Review Overly Optimistic Assumptions</a:t>
            </a:r>
            <a:endParaRPr kumimoji="1" lang="zh-CN" altLang="en-US" dirty="0">
              <a:ea typeface="+mn-ea"/>
              <a:sym typeface="+mn-lt"/>
            </a:endParaRPr>
          </a:p>
        </p:txBody>
      </p:sp>
      <p:sp>
        <p:nvSpPr>
          <p:cNvPr id="50178" name="内容占位符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altLang="zh-CN" sz="2000" b="1" dirty="0">
                <a:ea typeface="+mn-ea"/>
                <a:sym typeface="+mn-lt"/>
              </a:rPr>
              <a:t>Disks fail independently?</a:t>
            </a:r>
          </a:p>
          <a:p>
            <a:pPr lvl="1"/>
            <a:r>
              <a:rPr lang="en-US" altLang="zh-CN" sz="1800" dirty="0">
                <a:ea typeface="+mn-ea"/>
                <a:sym typeface="+mn-lt"/>
              </a:rPr>
              <a:t>Same vendor, same fault</a:t>
            </a:r>
          </a:p>
          <a:p>
            <a:pPr lvl="1"/>
            <a:r>
              <a:rPr lang="en-US" altLang="zh-CN" sz="1800" dirty="0">
                <a:ea typeface="+mn-ea"/>
                <a:sym typeface="+mn-lt"/>
              </a:rPr>
              <a:t>Earthquake, whose MTTF is less than 3650 years</a:t>
            </a:r>
          </a:p>
          <a:p>
            <a:r>
              <a:rPr lang="en-US" altLang="zh-CN" sz="2000" b="1" dirty="0">
                <a:ea typeface="+mn-ea"/>
                <a:sym typeface="+mn-lt"/>
              </a:rPr>
              <a:t>Disk failures are memoryless</a:t>
            </a:r>
            <a:r>
              <a:rPr lang="en-US" altLang="zh-CN" sz="2000" b="1" dirty="0">
                <a:sym typeface="+mn-lt"/>
              </a:rPr>
              <a:t>?</a:t>
            </a:r>
            <a:endParaRPr lang="en-US" altLang="zh-CN" sz="2000" b="1" dirty="0">
              <a:ea typeface="+mn-ea"/>
              <a:sym typeface="+mn-lt"/>
            </a:endParaRPr>
          </a:p>
          <a:p>
            <a:pPr lvl="1"/>
            <a:r>
              <a:rPr lang="en-US" altLang="zh-CN" sz="1800" dirty="0">
                <a:ea typeface="+mn-ea"/>
                <a:sym typeface="+mn-lt"/>
              </a:rPr>
              <a:t>Bathtub curve</a:t>
            </a:r>
          </a:p>
          <a:p>
            <a:r>
              <a:rPr lang="en-US" altLang="zh-CN" sz="2000" b="1" dirty="0">
                <a:ea typeface="+mn-ea"/>
                <a:sym typeface="+mn-lt"/>
              </a:rPr>
              <a:t>Repair is a memoryless process</a:t>
            </a:r>
            <a:r>
              <a:rPr lang="en-US" altLang="zh-CN" sz="2000" b="1" dirty="0">
                <a:sym typeface="+mn-lt"/>
              </a:rPr>
              <a:t>?</a:t>
            </a:r>
            <a:endParaRPr lang="en-US" altLang="zh-CN" sz="2000" b="1" dirty="0">
              <a:ea typeface="+mn-ea"/>
              <a:sym typeface="+mn-lt"/>
            </a:endParaRPr>
          </a:p>
          <a:p>
            <a:pPr lvl="1"/>
            <a:r>
              <a:rPr lang="en-US" altLang="zh-CN" sz="1800" dirty="0">
                <a:ea typeface="+mn-ea"/>
                <a:sym typeface="+mn-lt"/>
              </a:rPr>
              <a:t>Stock enough spares</a:t>
            </a:r>
          </a:p>
          <a:p>
            <a:r>
              <a:rPr lang="en-US" altLang="zh-CN" sz="2000" b="1" dirty="0">
                <a:ea typeface="+mn-ea"/>
                <a:sym typeface="+mn-lt"/>
              </a:rPr>
              <a:t>Repair is done flawlessly</a:t>
            </a:r>
            <a:r>
              <a:rPr lang="en-US" altLang="zh-CN" sz="2000" b="1" dirty="0">
                <a:sym typeface="+mn-lt"/>
              </a:rPr>
              <a:t>?</a:t>
            </a:r>
            <a:endParaRPr lang="en-US" altLang="zh-CN" sz="2000" b="1" dirty="0">
              <a:ea typeface="+mn-ea"/>
              <a:sym typeface="+mn-lt"/>
            </a:endParaRPr>
          </a:p>
          <a:p>
            <a:pPr lvl="1"/>
            <a:r>
              <a:rPr lang="en-US" altLang="zh-CN" sz="1800" dirty="0">
                <a:ea typeface="+mn-ea"/>
                <a:sym typeface="+mn-lt"/>
              </a:rPr>
              <a:t>Replace the wrong disk, forget to copy data, etc.</a:t>
            </a:r>
            <a:endParaRPr lang="zh-CN" altLang="en-US" sz="1800" dirty="0">
              <a:ea typeface="+mn-ea"/>
              <a:sym typeface="+mn-lt"/>
            </a:endParaRPr>
          </a:p>
        </p:txBody>
      </p:sp>
      <p:sp>
        <p:nvSpPr>
          <p:cNvPr id="50179" name="灯片编号占位符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fld id="{B7B136D2-C255-BD4E-89E6-B6CA3C8045C0}" type="slidenum">
              <a:rPr lang="zh-CN" altLang="en-US" sz="1400" b="0"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+mn-lt"/>
              </a:rPr>
              <a:pPr/>
              <a:t>10</a:t>
            </a:fld>
            <a:endParaRPr lang="en-US" altLang="zh-CN" sz="1400" b="0">
              <a:latin typeface="Arial" panose="020B0604020202020204" pitchFamily="34" charset="0"/>
              <a:ea typeface="+mn-ea"/>
              <a:cs typeface="Arial" panose="020B0604020202020204" pitchFamily="34" charset="0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16086409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Summary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273324"/>
            <a:ext cx="8507288" cy="3771636"/>
          </a:xfrm>
        </p:spPr>
        <p:txBody>
          <a:bodyPr>
            <a:noAutofit/>
          </a:bodyPr>
          <a:lstStyle/>
          <a:p>
            <a:r>
              <a:rPr lang="en-US" altLang="zh-CN" sz="2100" dirty="0"/>
              <a:t>Systems have faults. We have to take them into account and build reliable, </a:t>
            </a:r>
            <a:r>
              <a:rPr lang="en-US" altLang="zh-CN" sz="2100" b="1" dirty="0"/>
              <a:t>fault-tolerant systems</a:t>
            </a:r>
            <a:r>
              <a:rPr lang="en-US" altLang="zh-CN" sz="2100" dirty="0"/>
              <a:t>. Reliability always comes at a cost: there are tradeoffs between </a:t>
            </a:r>
            <a:r>
              <a:rPr lang="en-US" altLang="zh-CN" sz="2100" u="sng" dirty="0"/>
              <a:t>reliability</a:t>
            </a:r>
            <a:r>
              <a:rPr lang="en-US" altLang="zh-CN" sz="2100" dirty="0"/>
              <a:t> and </a:t>
            </a:r>
            <a:r>
              <a:rPr lang="en-US" altLang="zh-CN" sz="2100" u="sng" dirty="0"/>
              <a:t>cost</a:t>
            </a:r>
            <a:r>
              <a:rPr lang="en-US" altLang="zh-CN" sz="2100" dirty="0"/>
              <a:t>, </a:t>
            </a:r>
            <a:r>
              <a:rPr lang="en-US" altLang="zh-CN" sz="2100" u="sng" dirty="0"/>
              <a:t>reliability</a:t>
            </a:r>
            <a:r>
              <a:rPr lang="en-US" altLang="zh-CN" sz="2100" dirty="0"/>
              <a:t> and </a:t>
            </a:r>
            <a:r>
              <a:rPr lang="en-US" altLang="zh-CN" sz="2100" u="sng" dirty="0"/>
              <a:t>simplicity</a:t>
            </a:r>
            <a:r>
              <a:rPr lang="en-US" altLang="zh-CN" sz="2100" dirty="0"/>
              <a:t>, etc.</a:t>
            </a:r>
          </a:p>
          <a:p>
            <a:r>
              <a:rPr lang="en-US" altLang="zh-CN" sz="2100" dirty="0"/>
              <a:t>Our main tool for improving reliability is </a:t>
            </a:r>
            <a:r>
              <a:rPr lang="en-US" altLang="zh-CN" sz="2100" b="1" dirty="0"/>
              <a:t>redundancy</a:t>
            </a:r>
            <a:r>
              <a:rPr lang="en-US" altLang="zh-CN" sz="2100" dirty="0"/>
              <a:t>. One form of redundancy is </a:t>
            </a:r>
            <a:r>
              <a:rPr lang="en-US" altLang="zh-CN" sz="2100" b="1" dirty="0"/>
              <a:t>replication</a:t>
            </a:r>
            <a:r>
              <a:rPr lang="en-US" altLang="zh-CN" sz="2100" dirty="0"/>
              <a:t>, which can be used to combat many things including disk failures (important, disk failures mean lost data).</a:t>
            </a:r>
          </a:p>
          <a:p>
            <a:r>
              <a:rPr lang="en-US" altLang="zh-CN" sz="2100" b="1" dirty="0"/>
              <a:t>RAID </a:t>
            </a:r>
            <a:r>
              <a:rPr lang="en-US" altLang="zh-CN" sz="2100" dirty="0"/>
              <a:t>replicates data across disks in a smart way: RAID 5 protects against single-disk failures while maintaining good performance.</a:t>
            </a:r>
            <a:endParaRPr lang="zh-CN" altLang="en-US" sz="2100" dirty="0"/>
          </a:p>
        </p:txBody>
      </p:sp>
    </p:spTree>
    <p:extLst>
      <p:ext uri="{BB962C8B-B14F-4D97-AF65-F5344CB8AC3E}">
        <p14:creationId xmlns:p14="http://schemas.microsoft.com/office/powerpoint/2010/main" val="37242180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5E4D375-6C3A-F14D-9E20-A2FD390584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Current</a:t>
            </a:r>
            <a:r>
              <a:rPr kumimoji="1" lang="zh-CN" altLang="en-US" dirty="0"/>
              <a:t> </a:t>
            </a:r>
            <a:r>
              <a:rPr kumimoji="1" lang="en-US" altLang="zh-CN" dirty="0"/>
              <a:t>Status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A37639F-8DF2-004F-977B-AB01B4EA99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kumimoji="1" lang="en-US" altLang="zh-CN" sz="2400" dirty="0"/>
              <a:t>We</a:t>
            </a:r>
            <a:r>
              <a:rPr kumimoji="1" lang="zh-CN" altLang="en-US" sz="2400" dirty="0"/>
              <a:t> </a:t>
            </a:r>
            <a:r>
              <a:rPr kumimoji="1" lang="en-US" altLang="zh-CN" sz="2400" dirty="0"/>
              <a:t>can</a:t>
            </a:r>
            <a:r>
              <a:rPr kumimoji="1" lang="zh-CN" altLang="en-US" sz="2400" dirty="0"/>
              <a:t> </a:t>
            </a:r>
            <a:r>
              <a:rPr kumimoji="1" lang="en-US" altLang="zh-CN" sz="2400" dirty="0"/>
              <a:t>build</a:t>
            </a:r>
            <a:r>
              <a:rPr kumimoji="1" lang="zh-CN" altLang="en-US" sz="2400" dirty="0"/>
              <a:t> </a:t>
            </a:r>
            <a:r>
              <a:rPr kumimoji="1" lang="en-US" altLang="zh-CN" sz="2400" dirty="0"/>
              <a:t>a</a:t>
            </a:r>
            <a:r>
              <a:rPr kumimoji="1" lang="zh-CN" altLang="en-US" sz="2400" dirty="0"/>
              <a:t> </a:t>
            </a:r>
            <a:r>
              <a:rPr kumimoji="1" lang="en-US" altLang="zh-CN" sz="2400" dirty="0"/>
              <a:t>Taobao</a:t>
            </a:r>
            <a:r>
              <a:rPr kumimoji="1" lang="zh-CN" altLang="en-US" sz="2400" dirty="0"/>
              <a:t> </a:t>
            </a:r>
            <a:r>
              <a:rPr kumimoji="1" lang="en-US" altLang="zh-CN" sz="2400" dirty="0"/>
              <a:t>from</a:t>
            </a:r>
            <a:r>
              <a:rPr kumimoji="1" lang="zh-CN" altLang="en-US" sz="2400" dirty="0"/>
              <a:t> </a:t>
            </a:r>
            <a:r>
              <a:rPr kumimoji="1" lang="en-US" altLang="zh-CN" sz="2400" dirty="0"/>
              <a:t>scratch</a:t>
            </a:r>
            <a:r>
              <a:rPr kumimoji="1" lang="zh-CN" altLang="en-US" sz="2400" dirty="0"/>
              <a:t> </a:t>
            </a:r>
            <a:r>
              <a:rPr kumimoji="1" lang="en-US" altLang="zh-CN" sz="2400" dirty="0"/>
              <a:t>on</a:t>
            </a:r>
            <a:r>
              <a:rPr kumimoji="1" lang="zh-CN" altLang="en-US" sz="2400" dirty="0"/>
              <a:t> </a:t>
            </a:r>
            <a:r>
              <a:rPr kumimoji="1" lang="en-US" altLang="zh-CN" sz="2400" dirty="0"/>
              <a:t>one</a:t>
            </a:r>
            <a:r>
              <a:rPr kumimoji="1" lang="zh-CN" altLang="en-US" sz="2400" dirty="0"/>
              <a:t> </a:t>
            </a:r>
            <a:r>
              <a:rPr kumimoji="1" lang="en-US" altLang="zh-CN" sz="2400" dirty="0"/>
              <a:t>machine!</a:t>
            </a: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55D33B4B-B819-9440-BCB9-3EE867D85FD3}"/>
              </a:ext>
            </a:extLst>
          </p:cNvPr>
          <p:cNvSpPr/>
          <p:nvPr/>
        </p:nvSpPr>
        <p:spPr>
          <a:xfrm>
            <a:off x="3455542" y="2185655"/>
            <a:ext cx="3024336" cy="57838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Web</a:t>
            </a:r>
            <a:r>
              <a:rPr kumimoji="1" lang="zh-CN" alt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Server</a:t>
            </a:r>
            <a:endParaRPr kumimoji="1"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9BD3FB5E-68ED-9641-BA73-EF6D2A6A2AE2}"/>
              </a:ext>
            </a:extLst>
          </p:cNvPr>
          <p:cNvSpPr/>
          <p:nvPr/>
        </p:nvSpPr>
        <p:spPr>
          <a:xfrm>
            <a:off x="3448150" y="2921124"/>
            <a:ext cx="1447552" cy="432048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File</a:t>
            </a:r>
            <a:r>
              <a:rPr kumimoji="1" lang="zh-CN" alt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System</a:t>
            </a:r>
            <a:endParaRPr kumimoji="1"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C5B21BB1-AD78-1C4E-90B9-A6C65C8FF7F0}"/>
              </a:ext>
            </a:extLst>
          </p:cNvPr>
          <p:cNvSpPr/>
          <p:nvPr/>
        </p:nvSpPr>
        <p:spPr>
          <a:xfrm>
            <a:off x="5032326" y="2921124"/>
            <a:ext cx="1447552" cy="43204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Socket</a:t>
            </a:r>
            <a:endParaRPr kumimoji="1" lang="zh-CN" altLang="en-US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F88790ED-648C-6544-AB06-C6EAB99F33F9}"/>
              </a:ext>
            </a:extLst>
          </p:cNvPr>
          <p:cNvSpPr/>
          <p:nvPr/>
        </p:nvSpPr>
        <p:spPr>
          <a:xfrm>
            <a:off x="3448150" y="3484116"/>
            <a:ext cx="1447552" cy="432048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Disk</a:t>
            </a:r>
            <a:r>
              <a:rPr kumimoji="1" lang="zh-CN" alt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Driver</a:t>
            </a:r>
            <a:endParaRPr kumimoji="1"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9DEF7585-1899-FC44-8316-F45AEFB858AD}"/>
              </a:ext>
            </a:extLst>
          </p:cNvPr>
          <p:cNvSpPr/>
          <p:nvPr/>
        </p:nvSpPr>
        <p:spPr>
          <a:xfrm>
            <a:off x="5032326" y="3484116"/>
            <a:ext cx="1447552" cy="43204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NIC</a:t>
            </a:r>
            <a:r>
              <a:rPr kumimoji="1"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en-US" altLang="zh-CN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Driver</a:t>
            </a:r>
            <a:endParaRPr kumimoji="1" lang="zh-CN" altLang="en-US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A7336017-9A80-2D4C-815C-28EE8D2AB473}"/>
              </a:ext>
            </a:extLst>
          </p:cNvPr>
          <p:cNvSpPr/>
          <p:nvPr/>
        </p:nvSpPr>
        <p:spPr>
          <a:xfrm>
            <a:off x="3455542" y="4067874"/>
            <a:ext cx="3024336" cy="43204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System</a:t>
            </a:r>
            <a:r>
              <a:rPr kumimoji="1" lang="zh-CN" alt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Bus</a:t>
            </a:r>
            <a:endParaRPr kumimoji="1"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B4B95FAA-74CA-FB4E-A18B-B47B89B24568}"/>
              </a:ext>
            </a:extLst>
          </p:cNvPr>
          <p:cNvSpPr/>
          <p:nvPr/>
        </p:nvSpPr>
        <p:spPr>
          <a:xfrm>
            <a:off x="3448150" y="4651633"/>
            <a:ext cx="1447552" cy="43204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Disk</a:t>
            </a:r>
            <a:endParaRPr kumimoji="1"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BC49BAF5-8E5F-7C4F-B2E9-7B07B6075BEF}"/>
              </a:ext>
            </a:extLst>
          </p:cNvPr>
          <p:cNvSpPr/>
          <p:nvPr/>
        </p:nvSpPr>
        <p:spPr>
          <a:xfrm>
            <a:off x="5032326" y="4651633"/>
            <a:ext cx="1447552" cy="43204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NIC</a:t>
            </a:r>
            <a:endParaRPr kumimoji="1"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688C0561-3B81-4544-BFC9-F3EB3243C277}"/>
              </a:ext>
            </a:extLst>
          </p:cNvPr>
          <p:cNvSpPr txBox="1"/>
          <p:nvPr/>
        </p:nvSpPr>
        <p:spPr>
          <a:xfrm>
            <a:off x="6798660" y="4114621"/>
            <a:ext cx="18002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400" dirty="0">
                <a:solidFill>
                  <a:schemeClr val="tx2"/>
                </a:solidFill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PIO,</a:t>
            </a:r>
            <a:r>
              <a:rPr kumimoji="1" lang="zh-CN" altLang="en-US" sz="1400" dirty="0">
                <a:solidFill>
                  <a:schemeClr val="tx2"/>
                </a:solidFill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 </a:t>
            </a:r>
            <a:r>
              <a:rPr kumimoji="1" lang="en-US" altLang="zh-CN" sz="1400" dirty="0">
                <a:solidFill>
                  <a:schemeClr val="tx2"/>
                </a:solidFill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MMIO,</a:t>
            </a:r>
            <a:r>
              <a:rPr kumimoji="1" lang="zh-CN" altLang="en-US" sz="1400" dirty="0">
                <a:solidFill>
                  <a:schemeClr val="tx2"/>
                </a:solidFill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 </a:t>
            </a:r>
            <a:r>
              <a:rPr kumimoji="1" lang="en-US" altLang="zh-CN" sz="1400" dirty="0">
                <a:solidFill>
                  <a:schemeClr val="tx2"/>
                </a:solidFill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DMA</a:t>
            </a:r>
            <a:endParaRPr kumimoji="1" lang="zh-CN" altLang="en-US" sz="1400" dirty="0">
              <a:solidFill>
                <a:schemeClr val="tx2"/>
              </a:solidFill>
              <a:latin typeface="Arial" panose="020B0604020202020204" pitchFamily="34" charset="0"/>
              <a:ea typeface="DengXian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AC819413-2ADF-EA4D-BD73-391FA566082B}"/>
              </a:ext>
            </a:extLst>
          </p:cNvPr>
          <p:cNvSpPr txBox="1"/>
          <p:nvPr/>
        </p:nvSpPr>
        <p:spPr>
          <a:xfrm>
            <a:off x="6798660" y="2172157"/>
            <a:ext cx="18777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400" dirty="0">
                <a:solidFill>
                  <a:schemeClr val="tx2"/>
                </a:solidFill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Accept</a:t>
            </a:r>
            <a:r>
              <a:rPr kumimoji="1" lang="zh-CN" altLang="en-US" sz="1400" dirty="0">
                <a:solidFill>
                  <a:schemeClr val="tx2"/>
                </a:solidFill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 </a:t>
            </a:r>
            <a:r>
              <a:rPr kumimoji="1" lang="en-US" altLang="zh-CN" sz="1400" dirty="0">
                <a:solidFill>
                  <a:schemeClr val="tx2"/>
                </a:solidFill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requests</a:t>
            </a:r>
            <a:r>
              <a:rPr kumimoji="1" lang="zh-CN" altLang="en-US" sz="1400" dirty="0">
                <a:solidFill>
                  <a:schemeClr val="tx2"/>
                </a:solidFill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 </a:t>
            </a:r>
            <a:r>
              <a:rPr kumimoji="1" lang="en-US" altLang="zh-CN" sz="1400" dirty="0">
                <a:solidFill>
                  <a:schemeClr val="tx2"/>
                </a:solidFill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&amp;</a:t>
            </a:r>
            <a:r>
              <a:rPr kumimoji="1" lang="zh-CN" altLang="en-US" sz="1400" dirty="0">
                <a:solidFill>
                  <a:schemeClr val="tx2"/>
                </a:solidFill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 </a:t>
            </a:r>
            <a:r>
              <a:rPr kumimoji="1" lang="en-US" altLang="zh-CN" sz="1400" dirty="0">
                <a:solidFill>
                  <a:schemeClr val="tx2"/>
                </a:solidFill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reply</a:t>
            </a:r>
            <a:r>
              <a:rPr kumimoji="1" lang="zh-CN" altLang="en-US" sz="1400" dirty="0">
                <a:solidFill>
                  <a:schemeClr val="tx2"/>
                </a:solidFill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 </a:t>
            </a:r>
            <a:r>
              <a:rPr kumimoji="1" lang="en-US" altLang="zh-CN" sz="1400" dirty="0">
                <a:solidFill>
                  <a:schemeClr val="tx2"/>
                </a:solidFill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files</a:t>
            </a:r>
            <a:r>
              <a:rPr kumimoji="1" lang="zh-CN" altLang="en-US" sz="1400" dirty="0">
                <a:solidFill>
                  <a:schemeClr val="tx2"/>
                </a:solidFill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 </a:t>
            </a:r>
            <a:r>
              <a:rPr kumimoji="1" lang="en-US" altLang="zh-CN" sz="1400" dirty="0">
                <a:solidFill>
                  <a:schemeClr val="tx2"/>
                </a:solidFill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in</a:t>
            </a:r>
            <a:r>
              <a:rPr kumimoji="1" lang="zh-CN" altLang="en-US" sz="1400" dirty="0">
                <a:solidFill>
                  <a:schemeClr val="tx2"/>
                </a:solidFill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 </a:t>
            </a:r>
            <a:r>
              <a:rPr kumimoji="1" lang="en-US" altLang="zh-CN" sz="1400" dirty="0">
                <a:solidFill>
                  <a:schemeClr val="tx2"/>
                </a:solidFill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HTTP</a:t>
            </a:r>
            <a:endParaRPr kumimoji="1" lang="zh-CN" altLang="en-US" sz="1400" dirty="0">
              <a:solidFill>
                <a:schemeClr val="tx2"/>
              </a:solidFill>
              <a:latin typeface="Arial" panose="020B0604020202020204" pitchFamily="34" charset="0"/>
              <a:ea typeface="DengXian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3E070801-0FB1-C440-9106-A8A8A1A0D11E}"/>
              </a:ext>
            </a:extLst>
          </p:cNvPr>
          <p:cNvSpPr txBox="1"/>
          <p:nvPr/>
        </p:nvSpPr>
        <p:spPr>
          <a:xfrm>
            <a:off x="6798660" y="2751688"/>
            <a:ext cx="18002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400" dirty="0">
                <a:solidFill>
                  <a:schemeClr val="tx2"/>
                </a:solidFill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7</a:t>
            </a:r>
            <a:r>
              <a:rPr kumimoji="1" lang="zh-CN" altLang="en-US" sz="1400" dirty="0">
                <a:solidFill>
                  <a:schemeClr val="tx2"/>
                </a:solidFill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 </a:t>
            </a:r>
            <a:r>
              <a:rPr kumimoji="1" lang="en-US" altLang="zh-CN" sz="1400" dirty="0">
                <a:solidFill>
                  <a:schemeClr val="tx2"/>
                </a:solidFill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layers,</a:t>
            </a:r>
            <a:r>
              <a:rPr kumimoji="1" lang="zh-CN" altLang="en-US" sz="1400" dirty="0">
                <a:solidFill>
                  <a:schemeClr val="tx2"/>
                </a:solidFill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 </a:t>
            </a:r>
            <a:r>
              <a:rPr kumimoji="1" lang="en-US" altLang="zh-CN" sz="1400" dirty="0" err="1">
                <a:solidFill>
                  <a:schemeClr val="tx2"/>
                </a:solidFill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inode</a:t>
            </a:r>
            <a:r>
              <a:rPr kumimoji="1" lang="en-US" altLang="zh-CN" sz="1400" dirty="0">
                <a:solidFill>
                  <a:schemeClr val="tx2"/>
                </a:solidFill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,</a:t>
            </a:r>
            <a:r>
              <a:rPr kumimoji="1" lang="zh-CN" altLang="en-US" sz="1400" dirty="0">
                <a:solidFill>
                  <a:schemeClr val="tx2"/>
                </a:solidFill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 </a:t>
            </a:r>
            <a:r>
              <a:rPr kumimoji="1" lang="en-US" altLang="zh-CN" sz="1400" dirty="0">
                <a:solidFill>
                  <a:schemeClr val="tx2"/>
                </a:solidFill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FAT,</a:t>
            </a:r>
            <a:r>
              <a:rPr kumimoji="1" lang="zh-CN" altLang="en-US" sz="1400" dirty="0">
                <a:solidFill>
                  <a:schemeClr val="tx2"/>
                </a:solidFill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 </a:t>
            </a:r>
            <a:r>
              <a:rPr kumimoji="1" lang="en-US" altLang="zh-CN" sz="1400" dirty="0">
                <a:solidFill>
                  <a:schemeClr val="tx2"/>
                </a:solidFill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VFS,</a:t>
            </a:r>
            <a:r>
              <a:rPr kumimoji="1" lang="zh-CN" altLang="en-US" sz="1400" dirty="0">
                <a:solidFill>
                  <a:schemeClr val="tx2"/>
                </a:solidFill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 </a:t>
            </a:r>
            <a:r>
              <a:rPr kumimoji="1" lang="en-US" altLang="zh-CN" sz="1400" dirty="0">
                <a:solidFill>
                  <a:schemeClr val="tx2"/>
                </a:solidFill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FS</a:t>
            </a:r>
            <a:r>
              <a:rPr kumimoji="1" lang="zh-CN" altLang="en-US" sz="1400" dirty="0">
                <a:solidFill>
                  <a:schemeClr val="tx2"/>
                </a:solidFill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 </a:t>
            </a:r>
            <a:r>
              <a:rPr kumimoji="1" lang="en-US" altLang="zh-CN" sz="1400" dirty="0">
                <a:solidFill>
                  <a:schemeClr val="tx2"/>
                </a:solidFill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API,</a:t>
            </a:r>
            <a:r>
              <a:rPr kumimoji="1" lang="zh-CN" altLang="en-US" sz="1400" dirty="0">
                <a:solidFill>
                  <a:schemeClr val="tx2"/>
                </a:solidFill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 </a:t>
            </a:r>
            <a:r>
              <a:rPr kumimoji="1" lang="en-US" altLang="zh-CN" sz="1400" dirty="0">
                <a:solidFill>
                  <a:schemeClr val="tx2"/>
                </a:solidFill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Crash</a:t>
            </a:r>
            <a:r>
              <a:rPr kumimoji="1" lang="zh-CN" altLang="en-US" sz="1400" dirty="0">
                <a:solidFill>
                  <a:schemeClr val="tx2"/>
                </a:solidFill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 </a:t>
            </a:r>
            <a:r>
              <a:rPr kumimoji="1" lang="en-US" altLang="zh-CN" sz="1400" dirty="0">
                <a:solidFill>
                  <a:schemeClr val="tx2"/>
                </a:solidFill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consistency</a:t>
            </a:r>
            <a:endParaRPr kumimoji="1" lang="zh-CN" altLang="en-US" sz="1400" dirty="0">
              <a:solidFill>
                <a:schemeClr val="tx2"/>
              </a:solidFill>
              <a:latin typeface="Arial" panose="020B0604020202020204" pitchFamily="34" charset="0"/>
              <a:ea typeface="DengXian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0D4236A5-AD02-0048-9DD5-34B12DE9A8B4}"/>
              </a:ext>
            </a:extLst>
          </p:cNvPr>
          <p:cNvSpPr txBox="1"/>
          <p:nvPr/>
        </p:nvSpPr>
        <p:spPr>
          <a:xfrm>
            <a:off x="6789832" y="3546663"/>
            <a:ext cx="18002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400" dirty="0">
                <a:solidFill>
                  <a:schemeClr val="tx2"/>
                </a:solidFill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Interrupt</a:t>
            </a:r>
            <a:r>
              <a:rPr kumimoji="1" lang="zh-CN" altLang="en-US" sz="1400" dirty="0">
                <a:solidFill>
                  <a:schemeClr val="tx2"/>
                </a:solidFill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 </a:t>
            </a:r>
            <a:r>
              <a:rPr kumimoji="1" lang="en-US" altLang="zh-CN" sz="1400" dirty="0">
                <a:solidFill>
                  <a:schemeClr val="tx2"/>
                </a:solidFill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handling</a:t>
            </a:r>
            <a:endParaRPr kumimoji="1" lang="zh-CN" altLang="en-US" sz="1400" dirty="0">
              <a:solidFill>
                <a:schemeClr val="tx2"/>
              </a:solidFill>
              <a:latin typeface="Arial" panose="020B0604020202020204" pitchFamily="34" charset="0"/>
              <a:ea typeface="DengXian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2914DEC1-F48C-8A48-8B9A-18ACB9150538}"/>
              </a:ext>
            </a:extLst>
          </p:cNvPr>
          <p:cNvSpPr txBox="1"/>
          <p:nvPr/>
        </p:nvSpPr>
        <p:spPr>
          <a:xfrm>
            <a:off x="6780964" y="4585692"/>
            <a:ext cx="1800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400" dirty="0">
                <a:solidFill>
                  <a:schemeClr val="tx2"/>
                </a:solidFill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Disk</a:t>
            </a:r>
            <a:r>
              <a:rPr kumimoji="1" lang="zh-CN" altLang="en-US" sz="1400" dirty="0">
                <a:solidFill>
                  <a:schemeClr val="tx2"/>
                </a:solidFill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 </a:t>
            </a:r>
            <a:r>
              <a:rPr kumimoji="1" lang="en-US" altLang="zh-CN" sz="1400" dirty="0">
                <a:solidFill>
                  <a:schemeClr val="tx2"/>
                </a:solidFill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structure,</a:t>
            </a:r>
            <a:r>
              <a:rPr kumimoji="1" lang="zh-CN" altLang="en-US" sz="1400" dirty="0">
                <a:solidFill>
                  <a:schemeClr val="tx2"/>
                </a:solidFill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 </a:t>
            </a:r>
            <a:r>
              <a:rPr kumimoji="1" lang="en-US" altLang="zh-CN" sz="1400" dirty="0">
                <a:solidFill>
                  <a:schemeClr val="tx2"/>
                </a:solidFill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SSD,</a:t>
            </a:r>
            <a:r>
              <a:rPr kumimoji="1" lang="zh-CN" altLang="en-US" sz="1400" dirty="0">
                <a:solidFill>
                  <a:schemeClr val="tx2"/>
                </a:solidFill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 </a:t>
            </a:r>
            <a:r>
              <a:rPr kumimoji="1" lang="en-US" altLang="zh-CN" sz="1400" dirty="0">
                <a:solidFill>
                  <a:schemeClr val="tx2"/>
                </a:solidFill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Optimization</a:t>
            </a:r>
            <a:endParaRPr kumimoji="1" lang="zh-CN" altLang="en-US" sz="1400" dirty="0">
              <a:solidFill>
                <a:schemeClr val="tx2"/>
              </a:solidFill>
              <a:latin typeface="Arial" panose="020B0604020202020204" pitchFamily="34" charset="0"/>
              <a:ea typeface="DengXian" panose="02010600030101010101" pitchFamily="2" charset="-122"/>
              <a:cs typeface="Arial" panose="020B0604020202020204" pitchFamily="34" charset="0"/>
            </a:endParaRPr>
          </a:p>
        </p:txBody>
      </p:sp>
      <p:pic>
        <p:nvPicPr>
          <p:cNvPr id="17" name="图片 16">
            <a:extLst>
              <a:ext uri="{FF2B5EF4-FFF2-40B4-BE49-F238E27FC236}">
                <a16:creationId xmlns:a16="http://schemas.microsoft.com/office/drawing/2014/main" id="{EE9FE82B-00DB-6E45-A976-F13B0499FB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4080" y="3638470"/>
            <a:ext cx="2192728" cy="1434093"/>
          </a:xfrm>
          <a:prstGeom prst="rect">
            <a:avLst/>
          </a:prstGeom>
          <a:ln>
            <a:solidFill>
              <a:schemeClr val="bg1">
                <a:lumMod val="9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9" name="图形 18">
            <a:extLst>
              <a:ext uri="{FF2B5EF4-FFF2-40B4-BE49-F238E27FC236}">
                <a16:creationId xmlns:a16="http://schemas.microsoft.com/office/drawing/2014/main" id="{484EA99F-4C02-8743-8555-E50210A8D09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603744" y="2161977"/>
            <a:ext cx="533400" cy="533400"/>
          </a:xfrm>
          <a:prstGeom prst="rect">
            <a:avLst/>
          </a:prstGeom>
        </p:spPr>
      </p:pic>
      <p:cxnSp>
        <p:nvCxnSpPr>
          <p:cNvPr id="21" name="直线箭头连接符 20">
            <a:extLst>
              <a:ext uri="{FF2B5EF4-FFF2-40B4-BE49-F238E27FC236}">
                <a16:creationId xmlns:a16="http://schemas.microsoft.com/office/drawing/2014/main" id="{5546659F-77CC-BF46-B93F-B0B71B818AC8}"/>
              </a:ext>
            </a:extLst>
          </p:cNvPr>
          <p:cNvCxnSpPr/>
          <p:nvPr/>
        </p:nvCxnSpPr>
        <p:spPr>
          <a:xfrm>
            <a:off x="2267744" y="2433767"/>
            <a:ext cx="1093486" cy="0"/>
          </a:xfrm>
          <a:prstGeom prst="straightConnector1">
            <a:avLst/>
          </a:prstGeom>
          <a:ln>
            <a:solidFill>
              <a:schemeClr val="accent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线箭头连接符 21">
            <a:extLst>
              <a:ext uri="{FF2B5EF4-FFF2-40B4-BE49-F238E27FC236}">
                <a16:creationId xmlns:a16="http://schemas.microsoft.com/office/drawing/2014/main" id="{034C0394-6FE7-2946-B4EB-52C6A98B499D}"/>
              </a:ext>
            </a:extLst>
          </p:cNvPr>
          <p:cNvCxnSpPr>
            <a:cxnSpLocks/>
          </p:cNvCxnSpPr>
          <p:nvPr/>
        </p:nvCxnSpPr>
        <p:spPr>
          <a:xfrm flipH="1">
            <a:off x="2586793" y="2569468"/>
            <a:ext cx="774438" cy="940792"/>
          </a:xfrm>
          <a:prstGeom prst="straightConnector1">
            <a:avLst/>
          </a:prstGeom>
          <a:ln>
            <a:solidFill>
              <a:schemeClr val="accent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线箭头连接符 25">
            <a:extLst>
              <a:ext uri="{FF2B5EF4-FFF2-40B4-BE49-F238E27FC236}">
                <a16:creationId xmlns:a16="http://schemas.microsoft.com/office/drawing/2014/main" id="{A139B244-15FA-954B-85F0-BDBC7BE11FBF}"/>
              </a:ext>
            </a:extLst>
          </p:cNvPr>
          <p:cNvCxnSpPr>
            <a:cxnSpLocks/>
          </p:cNvCxnSpPr>
          <p:nvPr/>
        </p:nvCxnSpPr>
        <p:spPr>
          <a:xfrm flipH="1" flipV="1">
            <a:off x="1870444" y="2764036"/>
            <a:ext cx="716349" cy="746224"/>
          </a:xfrm>
          <a:prstGeom prst="straightConnector1">
            <a:avLst/>
          </a:prstGeom>
          <a:ln>
            <a:solidFill>
              <a:schemeClr val="accent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1071811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B4B920A-D33B-514B-86B9-FDAF75789C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zh-CN" dirty="0"/>
              <a:t>Challenges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0162324-BEB2-1C45-8BB7-E16059EDCB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33500"/>
            <a:ext cx="8229600" cy="4044279"/>
          </a:xfrm>
        </p:spPr>
        <p:txBody>
          <a:bodyPr>
            <a:normAutofit/>
          </a:bodyPr>
          <a:lstStyle/>
          <a:p>
            <a:r>
              <a:rPr kumimoji="1" lang="en-US" altLang="zh-CN" sz="2400" dirty="0"/>
              <a:t>One</a:t>
            </a:r>
            <a:r>
              <a:rPr kumimoji="1" lang="zh-CN" altLang="en-US" sz="2400" dirty="0"/>
              <a:t> </a:t>
            </a:r>
            <a:r>
              <a:rPr kumimoji="1" lang="en-US" altLang="zh-CN" sz="2400" dirty="0"/>
              <a:t>machine</a:t>
            </a:r>
            <a:r>
              <a:rPr kumimoji="1" lang="zh-CN" altLang="en-US" sz="2400" dirty="0"/>
              <a:t> </a:t>
            </a:r>
            <a:r>
              <a:rPr kumimoji="1" lang="en-US" altLang="zh-CN" sz="2400" dirty="0"/>
              <a:t>is</a:t>
            </a:r>
            <a:r>
              <a:rPr kumimoji="1" lang="zh-CN" altLang="en-US" sz="2400" dirty="0"/>
              <a:t> </a:t>
            </a:r>
            <a:r>
              <a:rPr kumimoji="1" lang="en-US" altLang="zh-CN" sz="2400" dirty="0"/>
              <a:t>NOT</a:t>
            </a:r>
            <a:r>
              <a:rPr kumimoji="1" lang="zh-CN" altLang="en-US" sz="2400" dirty="0"/>
              <a:t> </a:t>
            </a:r>
            <a:r>
              <a:rPr kumimoji="1" lang="en-US" altLang="zh-CN" sz="2400" dirty="0"/>
              <a:t>enough</a:t>
            </a:r>
          </a:p>
          <a:p>
            <a:pPr lvl="1"/>
            <a:r>
              <a:rPr kumimoji="1" lang="en-US" altLang="zh-CN" sz="2000" dirty="0"/>
              <a:t>More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and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more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pictures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to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save</a:t>
            </a:r>
          </a:p>
          <a:p>
            <a:pPr lvl="1"/>
            <a:r>
              <a:rPr kumimoji="1" lang="en-US" altLang="zh-CN" sz="2000" dirty="0"/>
              <a:t>More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and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more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clients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to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serve</a:t>
            </a:r>
          </a:p>
          <a:p>
            <a:r>
              <a:rPr kumimoji="1" lang="en-US" altLang="zh-CN" sz="2400" dirty="0"/>
              <a:t>Multiple</a:t>
            </a:r>
            <a:r>
              <a:rPr kumimoji="1" lang="zh-CN" altLang="en-US" sz="2400" dirty="0"/>
              <a:t> </a:t>
            </a:r>
            <a:r>
              <a:rPr kumimoji="1" lang="en-US" altLang="zh-CN" sz="2400" dirty="0"/>
              <a:t>servers</a:t>
            </a:r>
            <a:r>
              <a:rPr kumimoji="1" lang="zh-CN" altLang="en-US" sz="2400" dirty="0"/>
              <a:t> </a:t>
            </a:r>
            <a:r>
              <a:rPr kumimoji="1" lang="en-US" altLang="zh-CN" sz="2400" dirty="0"/>
              <a:t>are</a:t>
            </a:r>
            <a:r>
              <a:rPr kumimoji="1" lang="zh-CN" altLang="en-US" sz="2400" dirty="0"/>
              <a:t> </a:t>
            </a:r>
            <a:r>
              <a:rPr kumimoji="1" lang="en-US" altLang="zh-CN" sz="2400" dirty="0"/>
              <a:t>needed</a:t>
            </a:r>
          </a:p>
          <a:p>
            <a:pPr lvl="1"/>
            <a:r>
              <a:rPr kumimoji="1" lang="en-US" altLang="zh-CN" sz="2000" dirty="0"/>
              <a:t>A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server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with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large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storage,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with better fault tolerance</a:t>
            </a:r>
          </a:p>
          <a:p>
            <a:pPr lvl="1"/>
            <a:r>
              <a:rPr kumimoji="1" lang="en-US" altLang="zh-CN" sz="2000" dirty="0"/>
              <a:t>Multiple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servers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run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web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server,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to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server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more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clients</a:t>
            </a:r>
          </a:p>
          <a:p>
            <a:r>
              <a:rPr kumimoji="1" lang="en-US" altLang="zh-CN" sz="2200" dirty="0"/>
              <a:t>How</a:t>
            </a:r>
            <a:r>
              <a:rPr kumimoji="1" lang="zh-CN" altLang="en-US" sz="2200" dirty="0"/>
              <a:t> </a:t>
            </a:r>
            <a:r>
              <a:rPr kumimoji="1" lang="en-US" altLang="zh-CN" sz="2200" dirty="0"/>
              <a:t>to</a:t>
            </a:r>
            <a:r>
              <a:rPr kumimoji="1" lang="zh-CN" altLang="en-US" sz="2200" dirty="0"/>
              <a:t> </a:t>
            </a:r>
            <a:r>
              <a:rPr kumimoji="1" lang="en-US" altLang="zh-CN" sz="2200" dirty="0"/>
              <a:t>build</a:t>
            </a:r>
            <a:r>
              <a:rPr kumimoji="1" lang="zh-CN" altLang="en-US" sz="2200" dirty="0"/>
              <a:t> </a:t>
            </a:r>
            <a:r>
              <a:rPr kumimoji="1" lang="en-US" altLang="zh-CN" sz="2200" dirty="0"/>
              <a:t>a</a:t>
            </a:r>
            <a:r>
              <a:rPr kumimoji="1" lang="zh-CN" altLang="en-US" sz="2200" dirty="0"/>
              <a:t> </a:t>
            </a:r>
            <a:r>
              <a:rPr kumimoji="1" lang="en-US" altLang="zh-CN" sz="2200" dirty="0">
                <a:solidFill>
                  <a:srgbClr val="0096FF"/>
                </a:solidFill>
              </a:rPr>
              <a:t>Network</a:t>
            </a:r>
            <a:r>
              <a:rPr kumimoji="1" lang="zh-CN" altLang="en-US" sz="2200" dirty="0">
                <a:solidFill>
                  <a:srgbClr val="0096FF"/>
                </a:solidFill>
              </a:rPr>
              <a:t> </a:t>
            </a:r>
            <a:r>
              <a:rPr kumimoji="1" lang="en-US" altLang="zh-CN" sz="2200" dirty="0">
                <a:solidFill>
                  <a:srgbClr val="0096FF"/>
                </a:solidFill>
              </a:rPr>
              <a:t>File</a:t>
            </a:r>
            <a:r>
              <a:rPr kumimoji="1" lang="zh-CN" altLang="en-US" sz="2200" dirty="0">
                <a:solidFill>
                  <a:srgbClr val="0096FF"/>
                </a:solidFill>
              </a:rPr>
              <a:t> </a:t>
            </a:r>
            <a:r>
              <a:rPr kumimoji="1" lang="en-US" altLang="zh-CN" sz="2200" dirty="0">
                <a:solidFill>
                  <a:srgbClr val="0096FF"/>
                </a:solidFill>
              </a:rPr>
              <a:t>System</a:t>
            </a:r>
            <a:r>
              <a:rPr kumimoji="1" lang="zh-CN" altLang="en-US" sz="2200" dirty="0"/>
              <a:t> </a:t>
            </a:r>
            <a:r>
              <a:rPr kumimoji="1" lang="en-US" altLang="zh-CN" sz="2200" dirty="0"/>
              <a:t>(NFS)?</a:t>
            </a:r>
          </a:p>
          <a:p>
            <a:pPr lvl="1"/>
            <a:r>
              <a:rPr kumimoji="1" lang="en-US" altLang="zh-CN" sz="2000" dirty="0"/>
              <a:t>Seems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like</a:t>
            </a:r>
            <a:r>
              <a:rPr kumimoji="1" lang="zh-CN" altLang="en-US" sz="2000" dirty="0"/>
              <a:t> </a:t>
            </a:r>
            <a:r>
              <a:rPr kumimoji="1" lang="en-US" altLang="zh-CN" sz="2000" i="1" dirty="0"/>
              <a:t>every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server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can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share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the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large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storage</a:t>
            </a:r>
          </a:p>
        </p:txBody>
      </p:sp>
      <p:grpSp>
        <p:nvGrpSpPr>
          <p:cNvPr id="30" name="组合 29">
            <a:extLst>
              <a:ext uri="{FF2B5EF4-FFF2-40B4-BE49-F238E27FC236}">
                <a16:creationId xmlns:a16="http://schemas.microsoft.com/office/drawing/2014/main" id="{79C2A45D-6486-3243-AEF8-D5C234DC8EE5}"/>
              </a:ext>
            </a:extLst>
          </p:cNvPr>
          <p:cNvGrpSpPr/>
          <p:nvPr/>
        </p:nvGrpSpPr>
        <p:grpSpPr>
          <a:xfrm>
            <a:off x="5950496" y="1129308"/>
            <a:ext cx="2736304" cy="2414800"/>
            <a:chOff x="6372200" y="865833"/>
            <a:chExt cx="1944216" cy="1715779"/>
          </a:xfrm>
        </p:grpSpPr>
        <p:pic>
          <p:nvPicPr>
            <p:cNvPr id="5" name="图形 4">
              <a:extLst>
                <a:ext uri="{FF2B5EF4-FFF2-40B4-BE49-F238E27FC236}">
                  <a16:creationId xmlns:a16="http://schemas.microsoft.com/office/drawing/2014/main" id="{86C30C91-9748-2243-9BCA-CF7F603EBC9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6372200" y="1489348"/>
              <a:ext cx="325740" cy="325740"/>
            </a:xfrm>
            <a:prstGeom prst="rect">
              <a:avLst/>
            </a:prstGeom>
          </p:spPr>
        </p:pic>
        <p:pic>
          <p:nvPicPr>
            <p:cNvPr id="6" name="图形 5">
              <a:extLst>
                <a:ext uri="{FF2B5EF4-FFF2-40B4-BE49-F238E27FC236}">
                  <a16:creationId xmlns:a16="http://schemas.microsoft.com/office/drawing/2014/main" id="{4B27D83B-40D1-8A4A-A886-D0113B85285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7529500" y="1489348"/>
              <a:ext cx="325740" cy="325740"/>
            </a:xfrm>
            <a:prstGeom prst="rect">
              <a:avLst/>
            </a:prstGeom>
          </p:spPr>
        </p:pic>
        <p:pic>
          <p:nvPicPr>
            <p:cNvPr id="7" name="图形 6">
              <a:extLst>
                <a:ext uri="{FF2B5EF4-FFF2-40B4-BE49-F238E27FC236}">
                  <a16:creationId xmlns:a16="http://schemas.microsoft.com/office/drawing/2014/main" id="{F28DC35F-4836-0D46-8E09-C077AE31C18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6372200" y="865833"/>
              <a:ext cx="335483" cy="335483"/>
            </a:xfrm>
            <a:prstGeom prst="rect">
              <a:avLst/>
            </a:prstGeom>
          </p:spPr>
        </p:pic>
        <p:pic>
          <p:nvPicPr>
            <p:cNvPr id="8" name="图形 7">
              <a:extLst>
                <a:ext uri="{FF2B5EF4-FFF2-40B4-BE49-F238E27FC236}">
                  <a16:creationId xmlns:a16="http://schemas.microsoft.com/office/drawing/2014/main" id="{AF48DDE9-7CA7-284F-8563-E4145290DC4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7519757" y="865833"/>
              <a:ext cx="335483" cy="335483"/>
            </a:xfrm>
            <a:prstGeom prst="rect">
              <a:avLst/>
            </a:prstGeom>
          </p:spPr>
        </p:pic>
        <p:pic>
          <p:nvPicPr>
            <p:cNvPr id="10" name="图形 9">
              <a:extLst>
                <a:ext uri="{FF2B5EF4-FFF2-40B4-BE49-F238E27FC236}">
                  <a16:creationId xmlns:a16="http://schemas.microsoft.com/office/drawing/2014/main" id="{41944D4A-1A3C-A04C-8CBB-754E16E6654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7990676" y="1489348"/>
              <a:ext cx="325740" cy="325740"/>
            </a:xfrm>
            <a:prstGeom prst="rect">
              <a:avLst/>
            </a:prstGeom>
          </p:spPr>
        </p:pic>
        <p:pic>
          <p:nvPicPr>
            <p:cNvPr id="11" name="图形 10">
              <a:extLst>
                <a:ext uri="{FF2B5EF4-FFF2-40B4-BE49-F238E27FC236}">
                  <a16:creationId xmlns:a16="http://schemas.microsoft.com/office/drawing/2014/main" id="{6D7482CD-0ED0-F149-ADD5-7F2C1B9AF6D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7980933" y="865833"/>
              <a:ext cx="335483" cy="335483"/>
            </a:xfrm>
            <a:prstGeom prst="rect">
              <a:avLst/>
            </a:prstGeom>
          </p:spPr>
        </p:pic>
        <p:pic>
          <p:nvPicPr>
            <p:cNvPr id="12" name="图形 11">
              <a:extLst>
                <a:ext uri="{FF2B5EF4-FFF2-40B4-BE49-F238E27FC236}">
                  <a16:creationId xmlns:a16="http://schemas.microsoft.com/office/drawing/2014/main" id="{B134800D-246D-EA47-85FE-C09D2054233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7772666" y="1993404"/>
              <a:ext cx="325740" cy="325740"/>
            </a:xfrm>
            <a:prstGeom prst="rect">
              <a:avLst/>
            </a:prstGeom>
          </p:spPr>
        </p:pic>
        <p:pic>
          <p:nvPicPr>
            <p:cNvPr id="14" name="图形 13">
              <a:extLst>
                <a:ext uri="{FF2B5EF4-FFF2-40B4-BE49-F238E27FC236}">
                  <a16:creationId xmlns:a16="http://schemas.microsoft.com/office/drawing/2014/main" id="{D98FEB1B-4A03-AF46-BB20-07CE9554344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7524328" y="2357204"/>
              <a:ext cx="177656" cy="224408"/>
            </a:xfrm>
            <a:prstGeom prst="rect">
              <a:avLst/>
            </a:prstGeom>
          </p:spPr>
        </p:pic>
        <p:pic>
          <p:nvPicPr>
            <p:cNvPr id="15" name="图形 14">
              <a:extLst>
                <a:ext uri="{FF2B5EF4-FFF2-40B4-BE49-F238E27FC236}">
                  <a16:creationId xmlns:a16="http://schemas.microsoft.com/office/drawing/2014/main" id="{447520C1-C533-174D-A10A-BF836D4F527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7727528" y="2357204"/>
              <a:ext cx="177656" cy="224408"/>
            </a:xfrm>
            <a:prstGeom prst="rect">
              <a:avLst/>
            </a:prstGeom>
          </p:spPr>
        </p:pic>
        <p:pic>
          <p:nvPicPr>
            <p:cNvPr id="16" name="图形 15">
              <a:extLst>
                <a:ext uri="{FF2B5EF4-FFF2-40B4-BE49-F238E27FC236}">
                  <a16:creationId xmlns:a16="http://schemas.microsoft.com/office/drawing/2014/main" id="{79256D7E-0CF2-E14B-BC85-2766074686E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7930728" y="2357204"/>
              <a:ext cx="177656" cy="224408"/>
            </a:xfrm>
            <a:prstGeom prst="rect">
              <a:avLst/>
            </a:prstGeom>
          </p:spPr>
        </p:pic>
        <p:pic>
          <p:nvPicPr>
            <p:cNvPr id="17" name="图形 16">
              <a:extLst>
                <a:ext uri="{FF2B5EF4-FFF2-40B4-BE49-F238E27FC236}">
                  <a16:creationId xmlns:a16="http://schemas.microsoft.com/office/drawing/2014/main" id="{37C65DFB-B8FE-8648-853C-96EA3F6C82B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8133928" y="2357204"/>
              <a:ext cx="177656" cy="224408"/>
            </a:xfrm>
            <a:prstGeom prst="rect">
              <a:avLst/>
            </a:prstGeom>
          </p:spPr>
        </p:pic>
        <p:pic>
          <p:nvPicPr>
            <p:cNvPr id="18" name="图形 17">
              <a:extLst>
                <a:ext uri="{FF2B5EF4-FFF2-40B4-BE49-F238E27FC236}">
                  <a16:creationId xmlns:a16="http://schemas.microsoft.com/office/drawing/2014/main" id="{8667AD81-EA53-634F-8C5F-A70E5FAB584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6446242" y="1858731"/>
              <a:ext cx="177656" cy="224408"/>
            </a:xfrm>
            <a:prstGeom prst="rect">
              <a:avLst/>
            </a:prstGeom>
          </p:spPr>
        </p:pic>
        <p:cxnSp>
          <p:nvCxnSpPr>
            <p:cNvPr id="20" name="直线箭头连接符 19">
              <a:extLst>
                <a:ext uri="{FF2B5EF4-FFF2-40B4-BE49-F238E27FC236}">
                  <a16:creationId xmlns:a16="http://schemas.microsoft.com/office/drawing/2014/main" id="{03F72598-F9AD-2341-852D-EF2F43C24A18}"/>
                </a:ext>
              </a:extLst>
            </p:cNvPr>
            <p:cNvCxnSpPr>
              <a:stCxn id="7" idx="2"/>
              <a:endCxn id="5" idx="0"/>
            </p:cNvCxnSpPr>
            <p:nvPr/>
          </p:nvCxnSpPr>
          <p:spPr>
            <a:xfrm flipH="1">
              <a:off x="6535070" y="1201316"/>
              <a:ext cx="4872" cy="288032"/>
            </a:xfrm>
            <a:prstGeom prst="straightConnector1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直线箭头连接符 20">
              <a:extLst>
                <a:ext uri="{FF2B5EF4-FFF2-40B4-BE49-F238E27FC236}">
                  <a16:creationId xmlns:a16="http://schemas.microsoft.com/office/drawing/2014/main" id="{D4F9663F-24CD-044C-A508-D1C1D09EA988}"/>
                </a:ext>
              </a:extLst>
            </p:cNvPr>
            <p:cNvCxnSpPr/>
            <p:nvPr/>
          </p:nvCxnSpPr>
          <p:spPr>
            <a:xfrm flipH="1">
              <a:off x="7682626" y="1201316"/>
              <a:ext cx="4872" cy="288032"/>
            </a:xfrm>
            <a:prstGeom prst="straightConnector1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直线箭头连接符 21">
              <a:extLst>
                <a:ext uri="{FF2B5EF4-FFF2-40B4-BE49-F238E27FC236}">
                  <a16:creationId xmlns:a16="http://schemas.microsoft.com/office/drawing/2014/main" id="{96A602B5-5857-3042-BE6D-DDACA5B1B326}"/>
                </a:ext>
              </a:extLst>
            </p:cNvPr>
            <p:cNvCxnSpPr/>
            <p:nvPr/>
          </p:nvCxnSpPr>
          <p:spPr>
            <a:xfrm flipH="1">
              <a:off x="8148674" y="1213147"/>
              <a:ext cx="4872" cy="288032"/>
            </a:xfrm>
            <a:prstGeom prst="straightConnector1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直线箭头连接符 22">
              <a:extLst>
                <a:ext uri="{FF2B5EF4-FFF2-40B4-BE49-F238E27FC236}">
                  <a16:creationId xmlns:a16="http://schemas.microsoft.com/office/drawing/2014/main" id="{359422AF-EF09-CA48-A53C-CDAF492D40AD}"/>
                </a:ext>
              </a:extLst>
            </p:cNvPr>
            <p:cNvCxnSpPr>
              <a:cxnSpLocks/>
              <a:stCxn id="6" idx="2"/>
              <a:endCxn id="12" idx="0"/>
            </p:cNvCxnSpPr>
            <p:nvPr/>
          </p:nvCxnSpPr>
          <p:spPr>
            <a:xfrm>
              <a:off x="7692370" y="1815088"/>
              <a:ext cx="243166" cy="178316"/>
            </a:xfrm>
            <a:prstGeom prst="straightConnector1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线箭头连接符 25">
              <a:extLst>
                <a:ext uri="{FF2B5EF4-FFF2-40B4-BE49-F238E27FC236}">
                  <a16:creationId xmlns:a16="http://schemas.microsoft.com/office/drawing/2014/main" id="{5465E3E3-1EA3-6541-B114-353CBC11D29E}"/>
                </a:ext>
              </a:extLst>
            </p:cNvPr>
            <p:cNvCxnSpPr>
              <a:cxnSpLocks/>
              <a:stCxn id="10" idx="2"/>
              <a:endCxn id="12" idx="0"/>
            </p:cNvCxnSpPr>
            <p:nvPr/>
          </p:nvCxnSpPr>
          <p:spPr>
            <a:xfrm flipH="1">
              <a:off x="7935536" y="1815088"/>
              <a:ext cx="218010" cy="178316"/>
            </a:xfrm>
            <a:prstGeom prst="straightConnector1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右箭头 28">
              <a:extLst>
                <a:ext uri="{FF2B5EF4-FFF2-40B4-BE49-F238E27FC236}">
                  <a16:creationId xmlns:a16="http://schemas.microsoft.com/office/drawing/2014/main" id="{6F87229C-AEBE-354B-99C6-3F3F667B7BE7}"/>
                </a:ext>
              </a:extLst>
            </p:cNvPr>
            <p:cNvSpPr/>
            <p:nvPr/>
          </p:nvSpPr>
          <p:spPr>
            <a:xfrm>
              <a:off x="7020272" y="1489348"/>
              <a:ext cx="144016" cy="162870"/>
            </a:xfrm>
            <a:prstGeom prst="rightArrow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dirty="0">
                <a:latin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8925636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RPC</a:t>
            </a:r>
            <a:endParaRPr kumimoji="1" lang="zh-CN" altLang="en-US" dirty="0"/>
          </a:p>
        </p:txBody>
      </p:sp>
      <p:sp>
        <p:nvSpPr>
          <p:cNvPr id="6" name="文本占位符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/>
              <a:t>Remote Procedure Call</a:t>
            </a:r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0955574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>
                <a:ea typeface="MS PGothic" charset="0"/>
              </a:rPr>
              <a:t>RPC</a:t>
            </a:r>
            <a:endParaRPr lang="zh-CN" altLang="en-US" dirty="0">
              <a:ea typeface="MS PGothic" charset="0"/>
            </a:endParaRPr>
          </a:p>
        </p:txBody>
      </p:sp>
      <p:sp>
        <p:nvSpPr>
          <p:cNvPr id="33794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altLang="zh-CN" sz="2400" dirty="0">
                <a:ea typeface="MS PGothic" charset="0"/>
              </a:rPr>
              <a:t>RPC </a:t>
            </a:r>
            <a:r>
              <a:rPr lang="zh-CN" altLang="en-US" sz="2400" dirty="0">
                <a:ea typeface="MS PGothic" charset="0"/>
              </a:rPr>
              <a:t>（</a:t>
            </a:r>
            <a:r>
              <a:rPr lang="en-US" altLang="zh-CN" sz="2400" dirty="0">
                <a:ea typeface="MS PGothic" charset="0"/>
              </a:rPr>
              <a:t>Remote Procedure Call)</a:t>
            </a:r>
          </a:p>
          <a:p>
            <a:pPr lvl="1"/>
            <a:r>
              <a:rPr lang="en-US" altLang="zh-CN" sz="2000" dirty="0">
                <a:ea typeface="MS PGothic" charset="0"/>
              </a:rPr>
              <a:t>Allow a procedure to execute in another address space without coding the details for the remote interaction</a:t>
            </a:r>
          </a:p>
          <a:p>
            <a:r>
              <a:rPr lang="en-US" altLang="zh-CN" sz="2400" dirty="0">
                <a:ea typeface="MS PGothic" charset="0"/>
              </a:rPr>
              <a:t>RPC History</a:t>
            </a:r>
          </a:p>
          <a:p>
            <a:pPr lvl="1"/>
            <a:r>
              <a:rPr lang="en-US" altLang="zh-CN" sz="2000" dirty="0">
                <a:ea typeface="MS PGothic" charset="0"/>
              </a:rPr>
              <a:t>Idea goes back in 1976</a:t>
            </a:r>
          </a:p>
          <a:p>
            <a:pPr lvl="1"/>
            <a:r>
              <a:rPr lang="en-US" altLang="zh-CN" sz="2000" dirty="0">
                <a:ea typeface="MS PGothic" charset="0"/>
              </a:rPr>
              <a:t>Sun's RPC: first popular implementation on Unix</a:t>
            </a:r>
          </a:p>
          <a:p>
            <a:pPr lvl="2"/>
            <a:r>
              <a:rPr lang="en-US" altLang="zh-CN" sz="1800" dirty="0">
                <a:ea typeface="MS PGothic" charset="0"/>
              </a:rPr>
              <a:t>Used as the basis for NFS</a:t>
            </a:r>
          </a:p>
          <a:p>
            <a:r>
              <a:rPr lang="en-US" altLang="zh-CN" sz="2400" dirty="0">
                <a:ea typeface="MS PGothic" charset="0"/>
              </a:rPr>
              <a:t>RMI (Remote Method Invocation)</a:t>
            </a:r>
          </a:p>
          <a:p>
            <a:pPr lvl="1"/>
            <a:r>
              <a:rPr lang="en-US" altLang="zh-CN" sz="2000" dirty="0">
                <a:ea typeface="MS PGothic" charset="0"/>
              </a:rPr>
              <a:t>Object-oriented version of RPC, e.g. in Java</a:t>
            </a:r>
          </a:p>
        </p:txBody>
      </p:sp>
      <p:sp>
        <p:nvSpPr>
          <p:cNvPr id="33795" name="灯片编号占位符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9pPr>
          </a:lstStyle>
          <a:p>
            <a:fld id="{24CF920F-D7E8-1945-AB62-92643DAFEE40}" type="slidenum">
              <a:rPr lang="zh-CN" altLang="en-US" sz="1400" b="0">
                <a:latin typeface="Arial" panose="020B0604020202020204" pitchFamily="34" charset="0"/>
                <a:ea typeface="Adobe 楷体 Std R" charset="0"/>
                <a:cs typeface="Adobe 楷体 Std R" charset="0"/>
              </a:rPr>
              <a:pPr/>
              <a:t>15</a:t>
            </a:fld>
            <a:endParaRPr lang="en-US" altLang="zh-CN" sz="1400" b="0" dirty="0">
              <a:latin typeface="Arial" panose="020B0604020202020204" pitchFamily="34" charset="0"/>
              <a:ea typeface="Adobe 楷体 Std R" charset="0"/>
              <a:cs typeface="Adobe 楷体 Std R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178844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>
                <a:ea typeface="MS PGothic" charset="0"/>
              </a:rPr>
              <a:t>Example</a:t>
            </a:r>
            <a:r>
              <a:rPr lang="zh-CN" altLang="en-US" dirty="0">
                <a:ea typeface="MS PGothic" charset="0"/>
              </a:rPr>
              <a:t> </a:t>
            </a:r>
            <a:r>
              <a:rPr lang="en-US" altLang="zh-CN" dirty="0">
                <a:ea typeface="MS PGothic" charset="0"/>
              </a:rPr>
              <a:t>of</a:t>
            </a:r>
            <a:r>
              <a:rPr lang="zh-CN" altLang="en-US" dirty="0">
                <a:ea typeface="MS PGothic" charset="0"/>
              </a:rPr>
              <a:t> </a:t>
            </a:r>
            <a:r>
              <a:rPr lang="en-US" altLang="zh-CN" dirty="0">
                <a:ea typeface="MS PGothic" charset="0"/>
              </a:rPr>
              <a:t>RPC</a:t>
            </a:r>
            <a:endParaRPr lang="zh-CN" altLang="en-US" dirty="0">
              <a:ea typeface="MS PGothic" charset="0"/>
            </a:endParaRPr>
          </a:p>
        </p:txBody>
      </p:sp>
      <p:sp>
        <p:nvSpPr>
          <p:cNvPr id="28674" name="内容占位符 2"/>
          <p:cNvSpPr>
            <a:spLocks noGrp="1"/>
          </p:cNvSpPr>
          <p:nvPr>
            <p:ph idx="1"/>
          </p:nvPr>
        </p:nvSpPr>
        <p:spPr>
          <a:xfrm>
            <a:off x="457200" y="3037520"/>
            <a:ext cx="8229600" cy="2067616"/>
          </a:xfrm>
        </p:spPr>
        <p:txBody>
          <a:bodyPr>
            <a:normAutofit/>
          </a:bodyPr>
          <a:lstStyle/>
          <a:p>
            <a:r>
              <a:rPr lang="en-US" altLang="zh-CN" sz="2800" dirty="0">
                <a:ea typeface="MS PGothic" charset="0"/>
              </a:rPr>
              <a:t>Re-implement </a:t>
            </a:r>
            <a:r>
              <a:rPr lang="en-US" altLang="zh-CN" sz="2800" b="1" dirty="0">
                <a:ea typeface="MS PGothic" charset="0"/>
              </a:rPr>
              <a:t>MEASURE</a:t>
            </a:r>
            <a:r>
              <a:rPr lang="en-US" altLang="zh-CN" sz="2800" dirty="0">
                <a:ea typeface="MS PGothic" charset="0"/>
              </a:rPr>
              <a:t> and </a:t>
            </a:r>
            <a:r>
              <a:rPr lang="en-US" altLang="zh-CN" sz="2800" b="1" dirty="0">
                <a:solidFill>
                  <a:srgbClr val="0096FF"/>
                </a:solidFill>
                <a:ea typeface="MS PGothic" charset="0"/>
              </a:rPr>
              <a:t>GET_TIME</a:t>
            </a:r>
            <a:endParaRPr lang="en-US" altLang="zh-CN" sz="2800" dirty="0">
              <a:solidFill>
                <a:srgbClr val="0096FF"/>
              </a:solidFill>
              <a:ea typeface="MS PGothic" charset="0"/>
            </a:endParaRPr>
          </a:p>
          <a:p>
            <a:pPr lvl="1"/>
            <a:r>
              <a:rPr lang="en-US" altLang="zh-CN" dirty="0">
                <a:ea typeface="MS PGothic" charset="0"/>
              </a:rPr>
              <a:t>Run </a:t>
            </a:r>
            <a:r>
              <a:rPr lang="en-US" altLang="zh-CN" sz="2400" b="1" dirty="0">
                <a:solidFill>
                  <a:srgbClr val="0096FF"/>
                </a:solidFill>
                <a:ea typeface="MS PGothic" charset="0"/>
              </a:rPr>
              <a:t>GET_TIME</a:t>
            </a:r>
            <a:r>
              <a:rPr lang="en-US" altLang="zh-CN" sz="2400" dirty="0">
                <a:ea typeface="MS PGothic" charset="0"/>
              </a:rPr>
              <a:t> on a server</a:t>
            </a:r>
          </a:p>
          <a:p>
            <a:pPr lvl="1"/>
            <a:r>
              <a:rPr lang="en-US" altLang="zh-CN" dirty="0">
                <a:ea typeface="MS PGothic" charset="0"/>
              </a:rPr>
              <a:t>Call </a:t>
            </a:r>
            <a:r>
              <a:rPr lang="en-US" altLang="zh-CN" b="1" dirty="0">
                <a:solidFill>
                  <a:srgbClr val="0096FF"/>
                </a:solidFill>
                <a:ea typeface="MS PGothic" charset="0"/>
              </a:rPr>
              <a:t>GET_TIME</a:t>
            </a:r>
            <a:r>
              <a:rPr lang="en-US" altLang="zh-CN" dirty="0">
                <a:ea typeface="MS PGothic" charset="0"/>
              </a:rPr>
              <a:t> on a client</a:t>
            </a:r>
            <a:endParaRPr lang="en-US" altLang="zh-CN" sz="2400" dirty="0">
              <a:ea typeface="MS PGothic" charset="0"/>
            </a:endParaRPr>
          </a:p>
        </p:txBody>
      </p:sp>
      <p:sp>
        <p:nvSpPr>
          <p:cNvPr id="28675" name="灯片编号占位符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9pPr>
          </a:lstStyle>
          <a:p>
            <a:fld id="{5F2CE3A0-904E-D249-8E8C-AF05A8A456B4}" type="slidenum">
              <a:rPr lang="zh-CN" altLang="en-US" sz="1400" b="0">
                <a:latin typeface="Arial" panose="020B0604020202020204" pitchFamily="34" charset="0"/>
                <a:ea typeface="Adobe 楷体 Std R" charset="0"/>
                <a:cs typeface="Adobe 楷体 Std R" charset="0"/>
              </a:rPr>
              <a:pPr/>
              <a:t>16</a:t>
            </a:fld>
            <a:endParaRPr lang="en-US" altLang="zh-CN" sz="1400" b="0" dirty="0">
              <a:latin typeface="Arial" panose="020B0604020202020204" pitchFamily="34" charset="0"/>
              <a:ea typeface="Adobe 楷体 Std R" charset="0"/>
              <a:cs typeface="Adobe 楷体 Std R" charset="0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578421"/>
            <a:ext cx="7992888" cy="1135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791296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Client Program</a:t>
            </a:r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17</a:t>
            </a:fld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9552" y="1670725"/>
            <a:ext cx="8064896" cy="24829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471906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Service Program</a:t>
            </a:r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18</a:t>
            </a:fld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544" y="1552266"/>
            <a:ext cx="8136904" cy="25770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264493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>
                <a:ea typeface="MS PGothic" charset="0"/>
              </a:rPr>
              <a:t>RPC Calling Process</a:t>
            </a:r>
          </a:p>
        </p:txBody>
      </p:sp>
      <p:sp>
        <p:nvSpPr>
          <p:cNvPr id="34818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9pPr>
          </a:lstStyle>
          <a:p>
            <a:fld id="{6F4FAB4E-783A-4F40-9963-D4620A327BDD}" type="slidenum">
              <a:rPr lang="zh-CN" altLang="en-US" sz="1400" b="0">
                <a:latin typeface="Arial" panose="020B0604020202020204" pitchFamily="34" charset="0"/>
                <a:ea typeface="Adobe 楷体 Std R" charset="0"/>
                <a:cs typeface="Adobe 楷体 Std R" charset="0"/>
              </a:rPr>
              <a:pPr/>
              <a:t>19</a:t>
            </a:fld>
            <a:endParaRPr lang="en-US" altLang="zh-CN" sz="1400" b="0" dirty="0">
              <a:latin typeface="Arial" panose="020B0604020202020204" pitchFamily="34" charset="0"/>
              <a:ea typeface="Adobe 楷体 Std R" charset="0"/>
              <a:cs typeface="Adobe 楷体 Std R" charset="0"/>
            </a:endParaRPr>
          </a:p>
        </p:txBody>
      </p:sp>
      <p:pic>
        <p:nvPicPr>
          <p:cNvPr id="34819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345332"/>
            <a:ext cx="7310801" cy="360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1140188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>
                <a:ea typeface="MS PGothic" charset="0"/>
              </a:rPr>
              <a:t>RPC Stub</a:t>
            </a:r>
          </a:p>
        </p:txBody>
      </p:sp>
      <p:sp>
        <p:nvSpPr>
          <p:cNvPr id="36866" name="Content Placeholder 2"/>
          <p:cNvSpPr>
            <a:spLocks noGrp="1"/>
          </p:cNvSpPr>
          <p:nvPr>
            <p:ph idx="1"/>
          </p:nvPr>
        </p:nvSpPr>
        <p:spPr>
          <a:xfrm>
            <a:off x="457200" y="1333500"/>
            <a:ext cx="8229600" cy="4116287"/>
          </a:xfrm>
        </p:spPr>
        <p:txBody>
          <a:bodyPr>
            <a:noAutofit/>
          </a:bodyPr>
          <a:lstStyle/>
          <a:p>
            <a:r>
              <a:rPr lang="en-US" altLang="zh-CN" sz="2000" dirty="0">
                <a:ea typeface="MS PGothic" charset="0"/>
              </a:rPr>
              <a:t>Client stub</a:t>
            </a:r>
          </a:p>
          <a:p>
            <a:pPr lvl="1"/>
            <a:r>
              <a:rPr lang="en-US" altLang="zh-CN" sz="1800" dirty="0">
                <a:ea typeface="MS PGothic" charset="0"/>
              </a:rPr>
              <a:t>Put the arguments into a request</a:t>
            </a:r>
          </a:p>
          <a:p>
            <a:pPr lvl="1"/>
            <a:r>
              <a:rPr lang="en-US" altLang="zh-CN" sz="1800" dirty="0">
                <a:ea typeface="MS PGothic" charset="0"/>
              </a:rPr>
              <a:t>Send the request to server</a:t>
            </a:r>
          </a:p>
          <a:p>
            <a:pPr lvl="1"/>
            <a:r>
              <a:rPr lang="en-US" altLang="zh-CN" sz="1800" dirty="0">
                <a:ea typeface="MS PGothic" charset="0"/>
              </a:rPr>
              <a:t>Wait for a response</a:t>
            </a:r>
          </a:p>
          <a:p>
            <a:r>
              <a:rPr lang="en-US" altLang="zh-CN" sz="2000" dirty="0">
                <a:ea typeface="MS PGothic" charset="0"/>
              </a:rPr>
              <a:t>Service stub</a:t>
            </a:r>
          </a:p>
          <a:p>
            <a:pPr lvl="1"/>
            <a:r>
              <a:rPr lang="en-US" altLang="zh-CN" sz="1800" dirty="0">
                <a:ea typeface="MS PGothic" charset="0"/>
              </a:rPr>
              <a:t>Wait for a message</a:t>
            </a:r>
          </a:p>
          <a:p>
            <a:pPr lvl="1"/>
            <a:r>
              <a:rPr lang="en-US" altLang="zh-CN" sz="1800" dirty="0">
                <a:ea typeface="MS PGothic" charset="0"/>
              </a:rPr>
              <a:t>Get the parameters from the request</a:t>
            </a:r>
          </a:p>
          <a:p>
            <a:pPr lvl="1"/>
            <a:r>
              <a:rPr lang="en-US" altLang="zh-CN" sz="1800" dirty="0">
                <a:ea typeface="MS PGothic" charset="0"/>
              </a:rPr>
              <a:t>Call the procedure (e.g. </a:t>
            </a:r>
            <a:r>
              <a:rPr lang="en-US" altLang="zh-CN" sz="1800" b="1" dirty="0">
                <a:ea typeface="MS PGothic" charset="0"/>
              </a:rPr>
              <a:t>GET_TIME</a:t>
            </a:r>
            <a:r>
              <a:rPr lang="en-US" altLang="zh-CN" sz="1800" dirty="0">
                <a:ea typeface="MS PGothic" charset="0"/>
              </a:rPr>
              <a:t>)</a:t>
            </a:r>
          </a:p>
          <a:p>
            <a:pPr lvl="1"/>
            <a:r>
              <a:rPr lang="en-US" altLang="zh-CN" sz="1800" dirty="0">
                <a:ea typeface="MS PGothic" charset="0"/>
              </a:rPr>
              <a:t>Put the result into a response</a:t>
            </a:r>
          </a:p>
          <a:p>
            <a:pPr lvl="1"/>
            <a:r>
              <a:rPr lang="en-US" altLang="zh-CN" sz="1800" dirty="0">
                <a:ea typeface="MS PGothic" charset="0"/>
              </a:rPr>
              <a:t>Send the response to the client</a:t>
            </a:r>
          </a:p>
        </p:txBody>
      </p:sp>
      <p:sp>
        <p:nvSpPr>
          <p:cNvPr id="36867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9pPr>
          </a:lstStyle>
          <a:p>
            <a:fld id="{4E335A82-A9D7-174D-A8DE-95DE2954AB90}" type="slidenum">
              <a:rPr lang="zh-CN" altLang="en-US" sz="1400" b="0">
                <a:latin typeface="Arial" panose="020B0604020202020204" pitchFamily="34" charset="0"/>
                <a:ea typeface="Adobe 楷体 Std R" charset="0"/>
                <a:cs typeface="Adobe 楷体 Std R" charset="0"/>
              </a:rPr>
              <a:pPr/>
              <a:t>20</a:t>
            </a:fld>
            <a:endParaRPr lang="en-US" altLang="zh-CN" sz="1400" b="0" dirty="0">
              <a:latin typeface="Arial" panose="020B0604020202020204" pitchFamily="34" charset="0"/>
              <a:ea typeface="Adobe 楷体 Std R" charset="0"/>
              <a:cs typeface="Adobe 楷体 Std R" charset="0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5516506" y="1417340"/>
            <a:ext cx="3165939" cy="1323439"/>
          </a:xfrm>
          <a:prstGeom prst="rect">
            <a:avLst/>
          </a:prstGeom>
          <a:ln>
            <a:solidFill>
              <a:srgbClr val="0096FF"/>
            </a:solidFill>
          </a:ln>
        </p:spPr>
        <p:txBody>
          <a:bodyPr wrap="square">
            <a:spAutoFit/>
          </a:bodyPr>
          <a:lstStyle/>
          <a:p>
            <a:r>
              <a:rPr lang="en-US" altLang="zh-CN" sz="2000" b="1" dirty="0"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Stub</a:t>
            </a:r>
            <a:r>
              <a:rPr lang="en-US" altLang="zh-CN" sz="2000" dirty="0"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: hide communication details from up-level code, so that up-level code does not change</a:t>
            </a:r>
          </a:p>
        </p:txBody>
      </p:sp>
    </p:spTree>
    <p:extLst>
      <p:ext uri="{BB962C8B-B14F-4D97-AF65-F5344CB8AC3E}">
        <p14:creationId xmlns:p14="http://schemas.microsoft.com/office/powerpoint/2010/main" val="214840316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Client Program using RPC</a:t>
            </a:r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21</a:t>
            </a:fld>
            <a:endParaRPr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566102" y="1254723"/>
            <a:ext cx="4005898" cy="1606594"/>
          </a:xfrm>
          <a:prstGeom prst="rect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1600" dirty="0">
                <a:latin typeface="Consolas" panose="020B0609020204030204" pitchFamily="49" charset="0"/>
              </a:rPr>
              <a:t>procedure </a:t>
            </a:r>
            <a:r>
              <a:rPr lang="en-US" altLang="zh-CN" sz="1600" b="1" dirty="0">
                <a:latin typeface="Consolas" panose="020B0609020204030204" pitchFamily="49" charset="0"/>
              </a:rPr>
              <a:t>MEASURE</a:t>
            </a:r>
            <a:r>
              <a:rPr lang="en-US" altLang="zh-CN" sz="1600" dirty="0">
                <a:latin typeface="Consolas" panose="020B0609020204030204" pitchFamily="49" charset="0"/>
              </a:rPr>
              <a:t> (</a:t>
            </a:r>
            <a:r>
              <a:rPr lang="en-US" altLang="zh-CN" sz="1600" dirty="0" err="1">
                <a:latin typeface="Consolas" panose="020B0609020204030204" pitchFamily="49" charset="0"/>
              </a:rPr>
              <a:t>func</a:t>
            </a:r>
            <a:r>
              <a:rPr lang="en-US" altLang="zh-CN" sz="1600" dirty="0">
                <a:latin typeface="Consolas" panose="020B0609020204030204" pitchFamily="49" charset="0"/>
              </a:rPr>
              <a:t>)</a:t>
            </a:r>
          </a:p>
          <a:p>
            <a:pPr>
              <a:lnSpc>
                <a:spcPct val="120000"/>
              </a:lnSpc>
            </a:pPr>
            <a:r>
              <a:rPr lang="en-US" altLang="zh-CN" sz="1600" dirty="0">
                <a:latin typeface="Consolas" panose="020B0609020204030204" pitchFamily="49" charset="0"/>
              </a:rPr>
              <a:t>    </a:t>
            </a:r>
            <a:r>
              <a:rPr lang="en-US" altLang="zh-CN" sz="1600" i="1" dirty="0">
                <a:latin typeface="Consolas" panose="020B0609020204030204" pitchFamily="49" charset="0"/>
              </a:rPr>
              <a:t>start</a:t>
            </a:r>
            <a:r>
              <a:rPr lang="en-US" altLang="zh-CN" sz="1600" dirty="0">
                <a:latin typeface="Consolas" panose="020B0609020204030204" pitchFamily="49" charset="0"/>
              </a:rPr>
              <a:t> &lt;- </a:t>
            </a:r>
            <a:r>
              <a:rPr lang="en-US" altLang="zh-CN" sz="1600" b="1" dirty="0">
                <a:latin typeface="Consolas" panose="020B0609020204030204" pitchFamily="49" charset="0"/>
              </a:rPr>
              <a:t>GET_TIME</a:t>
            </a:r>
            <a:r>
              <a:rPr lang="en-US" altLang="zh-CN" sz="1600" dirty="0">
                <a:latin typeface="Consolas" panose="020B0609020204030204" pitchFamily="49" charset="0"/>
              </a:rPr>
              <a:t>(SECONDS)</a:t>
            </a:r>
          </a:p>
          <a:p>
            <a:pPr>
              <a:lnSpc>
                <a:spcPct val="120000"/>
              </a:lnSpc>
            </a:pPr>
            <a:r>
              <a:rPr lang="en-US" altLang="zh-CN" sz="1600" dirty="0">
                <a:latin typeface="Consolas" panose="020B0609020204030204" pitchFamily="49" charset="0"/>
              </a:rPr>
              <a:t>    </a:t>
            </a:r>
            <a:r>
              <a:rPr lang="en-US" altLang="zh-CN" sz="1600" dirty="0" err="1">
                <a:latin typeface="Consolas" panose="020B0609020204030204" pitchFamily="49" charset="0"/>
              </a:rPr>
              <a:t>func</a:t>
            </a:r>
            <a:r>
              <a:rPr lang="en-US" altLang="zh-CN" sz="1600" dirty="0">
                <a:latin typeface="Consolas" panose="020B0609020204030204" pitchFamily="49" charset="0"/>
              </a:rPr>
              <a:t>()</a:t>
            </a:r>
          </a:p>
          <a:p>
            <a:pPr>
              <a:lnSpc>
                <a:spcPct val="120000"/>
              </a:lnSpc>
            </a:pPr>
            <a:r>
              <a:rPr lang="en-US" altLang="zh-CN" sz="1600" dirty="0">
                <a:latin typeface="Consolas" panose="020B0609020204030204" pitchFamily="49" charset="0"/>
              </a:rPr>
              <a:t>    </a:t>
            </a:r>
            <a:r>
              <a:rPr lang="en-US" altLang="zh-CN" sz="1600" i="1" dirty="0">
                <a:latin typeface="Consolas" panose="020B0609020204030204" pitchFamily="49" charset="0"/>
              </a:rPr>
              <a:t>end</a:t>
            </a:r>
            <a:r>
              <a:rPr lang="en-US" altLang="zh-CN" sz="1600" dirty="0">
                <a:latin typeface="Consolas" panose="020B0609020204030204" pitchFamily="49" charset="0"/>
              </a:rPr>
              <a:t> &lt;- </a:t>
            </a:r>
            <a:r>
              <a:rPr lang="en-US" altLang="zh-CN" sz="1600" b="1" dirty="0">
                <a:latin typeface="Consolas" panose="020B0609020204030204" pitchFamily="49" charset="0"/>
              </a:rPr>
              <a:t>GET_TIME</a:t>
            </a:r>
            <a:r>
              <a:rPr lang="en-US" altLang="zh-CN" sz="1600" dirty="0">
                <a:latin typeface="Consolas" panose="020B0609020204030204" pitchFamily="49" charset="0"/>
              </a:rPr>
              <a:t>(SECONDS)</a:t>
            </a:r>
          </a:p>
          <a:p>
            <a:pPr>
              <a:lnSpc>
                <a:spcPct val="120000"/>
              </a:lnSpc>
            </a:pPr>
            <a:r>
              <a:rPr lang="en-US" altLang="zh-CN" sz="1600" dirty="0">
                <a:latin typeface="Consolas" panose="020B0609020204030204" pitchFamily="49" charset="0"/>
              </a:rPr>
              <a:t>    </a:t>
            </a:r>
            <a:r>
              <a:rPr lang="en-US" altLang="zh-CN" sz="1600" b="1" dirty="0">
                <a:latin typeface="Consolas" panose="020B0609020204030204" pitchFamily="49" charset="0"/>
              </a:rPr>
              <a:t>return</a:t>
            </a:r>
            <a:r>
              <a:rPr lang="en-US" altLang="zh-CN" sz="1600" dirty="0">
                <a:latin typeface="Consolas" panose="020B0609020204030204" pitchFamily="49" charset="0"/>
              </a:rPr>
              <a:t> </a:t>
            </a:r>
            <a:r>
              <a:rPr lang="en-US" altLang="zh-CN" sz="1600" i="1" dirty="0">
                <a:latin typeface="Consolas" panose="020B0609020204030204" pitchFamily="49" charset="0"/>
              </a:rPr>
              <a:t>end</a:t>
            </a:r>
            <a:r>
              <a:rPr lang="en-US" altLang="zh-CN" sz="1600" dirty="0">
                <a:latin typeface="Consolas" panose="020B0609020204030204" pitchFamily="49" charset="0"/>
              </a:rPr>
              <a:t> - </a:t>
            </a:r>
            <a:r>
              <a:rPr lang="en-US" altLang="zh-CN" sz="1600" i="1" dirty="0">
                <a:latin typeface="Consolas" panose="020B0609020204030204" pitchFamily="49" charset="0"/>
              </a:rPr>
              <a:t>start</a:t>
            </a:r>
            <a:endParaRPr lang="zh-CN" altLang="en-US" sz="1600" i="1" dirty="0">
              <a:latin typeface="Consolas" panose="020B0609020204030204" pitchFamily="49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566102" y="3136369"/>
            <a:ext cx="8094148" cy="2160591"/>
          </a:xfrm>
          <a:prstGeom prst="rect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1600" dirty="0">
                <a:latin typeface="Consolas" panose="020B0609020204030204" pitchFamily="49" charset="0"/>
              </a:rPr>
              <a:t>procedure </a:t>
            </a:r>
            <a:r>
              <a:rPr lang="en-US" altLang="zh-CN" sz="1600" b="1" dirty="0">
                <a:solidFill>
                  <a:srgbClr val="0096FF"/>
                </a:solidFill>
                <a:latin typeface="Consolas" panose="020B0609020204030204" pitchFamily="49" charset="0"/>
              </a:rPr>
              <a:t>GET_TIME</a:t>
            </a:r>
            <a:r>
              <a:rPr lang="en-US" altLang="zh-CN" sz="1600" dirty="0">
                <a:latin typeface="Consolas" panose="020B0609020204030204" pitchFamily="49" charset="0"/>
              </a:rPr>
              <a:t> (</a:t>
            </a:r>
            <a:r>
              <a:rPr lang="en-US" altLang="zh-CN" sz="1600" i="1" dirty="0">
                <a:latin typeface="Consolas" panose="020B0609020204030204" pitchFamily="49" charset="0"/>
              </a:rPr>
              <a:t>units</a:t>
            </a:r>
            <a:r>
              <a:rPr lang="en-US" altLang="zh-CN" sz="1600" dirty="0">
                <a:latin typeface="Consolas" panose="020B0609020204030204" pitchFamily="49" charset="0"/>
              </a:rPr>
              <a:t>)</a:t>
            </a:r>
          </a:p>
          <a:p>
            <a:pPr>
              <a:lnSpc>
                <a:spcPct val="120000"/>
              </a:lnSpc>
            </a:pPr>
            <a:r>
              <a:rPr lang="en-US" altLang="zh-CN" sz="1600" dirty="0">
                <a:latin typeface="Consolas" panose="020B0609020204030204" pitchFamily="49" charset="0"/>
              </a:rPr>
              <a:t>    </a:t>
            </a:r>
            <a:r>
              <a:rPr lang="en-US" altLang="zh-CN" sz="1600" b="1" dirty="0">
                <a:latin typeface="Consolas" panose="020B0609020204030204" pitchFamily="49" charset="0"/>
              </a:rPr>
              <a:t>SEND_MESSAGE</a:t>
            </a:r>
            <a:r>
              <a:rPr lang="en-US" altLang="zh-CN" sz="1600" dirty="0">
                <a:latin typeface="Consolas" panose="020B0609020204030204" pitchFamily="49" charset="0"/>
              </a:rPr>
              <a:t>(</a:t>
            </a:r>
            <a:r>
              <a:rPr lang="en-US" altLang="zh-CN" sz="1600" dirty="0" err="1">
                <a:latin typeface="Consolas" panose="020B0609020204030204" pitchFamily="49" charset="0"/>
              </a:rPr>
              <a:t>ServerName</a:t>
            </a:r>
            <a:r>
              <a:rPr lang="en-US" altLang="zh-CN" sz="1600" dirty="0">
                <a:latin typeface="Consolas" panose="020B0609020204030204" pitchFamily="49" charset="0"/>
              </a:rPr>
              <a:t>, {"Get time", </a:t>
            </a:r>
            <a:r>
              <a:rPr lang="en-US" altLang="zh-CN" sz="1600" b="1" dirty="0">
                <a:latin typeface="Consolas" panose="020B0609020204030204" pitchFamily="49" charset="0"/>
              </a:rPr>
              <a:t>CONVERT2EXTERNAL</a:t>
            </a:r>
            <a:r>
              <a:rPr lang="en-US" altLang="zh-CN" sz="1600" dirty="0">
                <a:latin typeface="Consolas" panose="020B0609020204030204" pitchFamily="49" charset="0"/>
              </a:rPr>
              <a:t>(</a:t>
            </a:r>
            <a:r>
              <a:rPr lang="en-US" altLang="zh-CN" sz="1600" i="1" dirty="0">
                <a:latin typeface="Consolas" panose="020B0609020204030204" pitchFamily="49" charset="0"/>
              </a:rPr>
              <a:t>units</a:t>
            </a:r>
            <a:r>
              <a:rPr lang="en-US" altLang="zh-CN" sz="1600" dirty="0">
                <a:latin typeface="Consolas" panose="020B0609020204030204" pitchFamily="49" charset="0"/>
              </a:rPr>
              <a:t>)})</a:t>
            </a:r>
          </a:p>
          <a:p>
            <a:pPr>
              <a:lnSpc>
                <a:spcPct val="120000"/>
              </a:lnSpc>
            </a:pPr>
            <a:r>
              <a:rPr lang="en-US" altLang="zh-CN" sz="1600" dirty="0">
                <a:latin typeface="Consolas" panose="020B0609020204030204" pitchFamily="49" charset="0"/>
              </a:rPr>
              <a:t>    </a:t>
            </a:r>
            <a:r>
              <a:rPr lang="en-US" altLang="zh-CN" sz="1600" i="1" dirty="0">
                <a:latin typeface="Consolas" panose="020B0609020204030204" pitchFamily="49" charset="0"/>
              </a:rPr>
              <a:t>response</a:t>
            </a:r>
            <a:r>
              <a:rPr lang="en-US" altLang="zh-CN" sz="1600" dirty="0">
                <a:latin typeface="Consolas" panose="020B0609020204030204" pitchFamily="49" charset="0"/>
              </a:rPr>
              <a:t> &lt;- </a:t>
            </a:r>
            <a:r>
              <a:rPr lang="en-US" altLang="zh-CN" sz="1600" b="1" dirty="0">
                <a:latin typeface="Consolas" panose="020B0609020204030204" pitchFamily="49" charset="0"/>
              </a:rPr>
              <a:t>RECEIVE_MESSAGE</a:t>
            </a:r>
            <a:r>
              <a:rPr lang="en-US" altLang="zh-CN" sz="1600" dirty="0">
                <a:latin typeface="Consolas" panose="020B0609020204030204" pitchFamily="49" charset="0"/>
              </a:rPr>
              <a:t>(</a:t>
            </a:r>
            <a:r>
              <a:rPr lang="en-US" altLang="zh-CN" sz="1600" dirty="0" err="1">
                <a:latin typeface="Consolas" panose="020B0609020204030204" pitchFamily="49" charset="0"/>
              </a:rPr>
              <a:t>ClientName</a:t>
            </a:r>
            <a:r>
              <a:rPr lang="en-US" altLang="zh-CN" sz="1600" dirty="0">
                <a:latin typeface="Consolas" panose="020B0609020204030204" pitchFamily="49" charset="0"/>
              </a:rPr>
              <a:t>)</a:t>
            </a:r>
          </a:p>
          <a:p>
            <a:pPr>
              <a:lnSpc>
                <a:spcPct val="120000"/>
              </a:lnSpc>
            </a:pPr>
            <a:r>
              <a:rPr lang="en-US" altLang="zh-CN" sz="1600" dirty="0">
                <a:latin typeface="Consolas" panose="020B0609020204030204" pitchFamily="49" charset="0"/>
              </a:rPr>
              <a:t>    </a:t>
            </a:r>
            <a:r>
              <a:rPr lang="en-US" altLang="zh-CN" sz="1600" b="1" dirty="0">
                <a:latin typeface="Consolas" panose="020B0609020204030204" pitchFamily="49" charset="0"/>
              </a:rPr>
              <a:t>if</a:t>
            </a:r>
            <a:r>
              <a:rPr lang="en-US" altLang="zh-CN" sz="1600" dirty="0">
                <a:latin typeface="Consolas" panose="020B0609020204030204" pitchFamily="49" charset="0"/>
              </a:rPr>
              <a:t> </a:t>
            </a:r>
            <a:r>
              <a:rPr lang="en-US" altLang="zh-CN" sz="1600" b="1" dirty="0">
                <a:latin typeface="Consolas" panose="020B0609020204030204" pitchFamily="49" charset="0"/>
              </a:rPr>
              <a:t>GET_RETCODE</a:t>
            </a:r>
            <a:r>
              <a:rPr lang="en-US" altLang="zh-CN" sz="1600" dirty="0">
                <a:latin typeface="Consolas" panose="020B0609020204030204" pitchFamily="49" charset="0"/>
              </a:rPr>
              <a:t>(</a:t>
            </a:r>
            <a:r>
              <a:rPr lang="en-US" altLang="zh-CN" sz="1600" i="1" dirty="0">
                <a:latin typeface="Consolas" panose="020B0609020204030204" pitchFamily="49" charset="0"/>
              </a:rPr>
              <a:t>response</a:t>
            </a:r>
            <a:r>
              <a:rPr lang="en-US" altLang="zh-CN" sz="1600" dirty="0">
                <a:latin typeface="Consolas" panose="020B0609020204030204" pitchFamily="49" charset="0"/>
              </a:rPr>
              <a:t>) != "OK"</a:t>
            </a:r>
          </a:p>
          <a:p>
            <a:pPr>
              <a:lnSpc>
                <a:spcPct val="120000"/>
              </a:lnSpc>
            </a:pPr>
            <a:r>
              <a:rPr lang="en-US" altLang="zh-CN" sz="1600" dirty="0">
                <a:latin typeface="Consolas" panose="020B0609020204030204" pitchFamily="49" charset="0"/>
              </a:rPr>
              <a:t>        </a:t>
            </a:r>
            <a:r>
              <a:rPr lang="en-US" altLang="zh-CN" sz="1600" b="1" dirty="0">
                <a:latin typeface="Consolas" panose="020B0609020204030204" pitchFamily="49" charset="0"/>
              </a:rPr>
              <a:t>HANDLE_ERROR</a:t>
            </a:r>
            <a:r>
              <a:rPr lang="en-US" altLang="zh-CN" sz="1600" dirty="0">
                <a:latin typeface="Consolas" panose="020B0609020204030204" pitchFamily="49" charset="0"/>
              </a:rPr>
              <a:t>(</a:t>
            </a:r>
            <a:r>
              <a:rPr lang="en-US" altLang="zh-CN" sz="1600" i="1" dirty="0">
                <a:latin typeface="Consolas" panose="020B0609020204030204" pitchFamily="49" charset="0"/>
              </a:rPr>
              <a:t>response</a:t>
            </a:r>
            <a:r>
              <a:rPr lang="en-US" altLang="zh-CN" sz="1600" dirty="0">
                <a:latin typeface="Consolas" panose="020B0609020204030204" pitchFamily="49" charset="0"/>
              </a:rPr>
              <a:t>)</a:t>
            </a:r>
          </a:p>
          <a:p>
            <a:pPr>
              <a:lnSpc>
                <a:spcPct val="120000"/>
              </a:lnSpc>
            </a:pPr>
            <a:r>
              <a:rPr lang="en-US" altLang="zh-CN" sz="1600" dirty="0">
                <a:latin typeface="Consolas" panose="020B0609020204030204" pitchFamily="49" charset="0"/>
              </a:rPr>
              <a:t>    </a:t>
            </a:r>
            <a:r>
              <a:rPr lang="en-US" altLang="zh-CN" sz="1600" b="1" dirty="0">
                <a:latin typeface="Consolas" panose="020B0609020204030204" pitchFamily="49" charset="0"/>
              </a:rPr>
              <a:t>else</a:t>
            </a:r>
          </a:p>
          <a:p>
            <a:pPr>
              <a:lnSpc>
                <a:spcPct val="120000"/>
              </a:lnSpc>
            </a:pPr>
            <a:r>
              <a:rPr lang="en-US" altLang="zh-CN" sz="1600" dirty="0">
                <a:latin typeface="Consolas" panose="020B0609020204030204" pitchFamily="49" charset="0"/>
              </a:rPr>
              <a:t>        </a:t>
            </a:r>
            <a:r>
              <a:rPr lang="en-US" altLang="zh-CN" sz="1600" b="1" dirty="0">
                <a:latin typeface="Consolas" panose="020B0609020204030204" pitchFamily="49" charset="0"/>
              </a:rPr>
              <a:t>return</a:t>
            </a:r>
            <a:r>
              <a:rPr lang="en-US" altLang="zh-CN" sz="1600" dirty="0">
                <a:latin typeface="Consolas" panose="020B0609020204030204" pitchFamily="49" charset="0"/>
              </a:rPr>
              <a:t> </a:t>
            </a:r>
            <a:r>
              <a:rPr lang="en-US" altLang="zh-CN" sz="1600" b="1" dirty="0">
                <a:latin typeface="Consolas" panose="020B0609020204030204" pitchFamily="49" charset="0"/>
              </a:rPr>
              <a:t>CONVERT2INTERNAL</a:t>
            </a:r>
            <a:r>
              <a:rPr lang="en-US" altLang="zh-CN" sz="1600" dirty="0">
                <a:latin typeface="Consolas" panose="020B0609020204030204" pitchFamily="49" charset="0"/>
              </a:rPr>
              <a:t>(</a:t>
            </a:r>
            <a:r>
              <a:rPr lang="en-US" altLang="zh-CN" sz="1600" b="1" dirty="0">
                <a:latin typeface="Consolas" panose="020B0609020204030204" pitchFamily="49" charset="0"/>
              </a:rPr>
              <a:t>GET_ARGUMENT</a:t>
            </a:r>
            <a:r>
              <a:rPr lang="en-US" altLang="zh-CN" sz="1600" dirty="0">
                <a:latin typeface="Consolas" panose="020B0609020204030204" pitchFamily="49" charset="0"/>
              </a:rPr>
              <a:t>(</a:t>
            </a:r>
            <a:r>
              <a:rPr lang="en-US" altLang="zh-CN" sz="1600" i="1" dirty="0">
                <a:latin typeface="Consolas" panose="020B0609020204030204" pitchFamily="49" charset="0"/>
              </a:rPr>
              <a:t>response</a:t>
            </a:r>
            <a:r>
              <a:rPr lang="en-US" altLang="zh-CN" sz="1600" dirty="0">
                <a:latin typeface="Consolas" panose="020B0609020204030204" pitchFamily="49" charset="0"/>
              </a:rPr>
              <a:t>))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5107674" y="1289293"/>
            <a:ext cx="363112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Note: this code is not changed</a:t>
            </a:r>
            <a:endParaRPr lang="zh-CN" altLang="en-US" sz="2000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ea typeface="等线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6313133" y="2445818"/>
            <a:ext cx="249299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This is </a:t>
            </a:r>
            <a:r>
              <a:rPr lang="en-US" altLang="zh-CN" sz="2000" b="1" dirty="0">
                <a:solidFill>
                  <a:srgbClr val="C00000"/>
                </a:solidFill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stub</a:t>
            </a:r>
            <a:r>
              <a:rPr lang="en-US" altLang="zh-CN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 of client</a:t>
            </a:r>
            <a:endParaRPr lang="zh-CN" altLang="en-US" sz="2000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ea typeface="等线" panose="02010600030101010101" pitchFamily="2" charset="-122"/>
              <a:cs typeface="Arial" panose="020B0604020202020204" pitchFamily="34" charset="0"/>
            </a:endParaRPr>
          </a:p>
        </p:txBody>
      </p:sp>
      <p:cxnSp>
        <p:nvCxnSpPr>
          <p:cNvPr id="11" name="直接箭头连接符 10"/>
          <p:cNvCxnSpPr>
            <a:cxnSpLocks/>
            <a:stCxn id="9" idx="2"/>
          </p:cNvCxnSpPr>
          <p:nvPr/>
        </p:nvCxnSpPr>
        <p:spPr>
          <a:xfrm>
            <a:off x="7559628" y="2845928"/>
            <a:ext cx="0" cy="290441"/>
          </a:xfrm>
          <a:prstGeom prst="straightConnector1">
            <a:avLst/>
          </a:prstGeom>
          <a:ln>
            <a:solidFill>
              <a:schemeClr val="tx1">
                <a:lumMod val="85000"/>
                <a:lumOff val="1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箭头连接符 11"/>
          <p:cNvCxnSpPr/>
          <p:nvPr/>
        </p:nvCxnSpPr>
        <p:spPr>
          <a:xfrm flipH="1">
            <a:off x="4788025" y="1489348"/>
            <a:ext cx="288031" cy="0"/>
          </a:xfrm>
          <a:prstGeom prst="straightConnector1">
            <a:avLst/>
          </a:prstGeom>
          <a:ln>
            <a:solidFill>
              <a:schemeClr val="tx1">
                <a:lumMod val="85000"/>
                <a:lumOff val="1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0778154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Server Program using RPC</a:t>
            </a:r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22</a:t>
            </a:fld>
            <a:endParaRPr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323528" y="1128675"/>
            <a:ext cx="4653970" cy="1077218"/>
          </a:xfrm>
          <a:prstGeom prst="rect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zh-CN" sz="1600" dirty="0">
                <a:latin typeface="Consolas" panose="020B0609020204030204" pitchFamily="49" charset="0"/>
              </a:rPr>
              <a:t>procedure </a:t>
            </a:r>
            <a:r>
              <a:rPr lang="en-US" altLang="zh-CN" sz="1600" b="1" dirty="0">
                <a:solidFill>
                  <a:srgbClr val="0096FF"/>
                </a:solidFill>
                <a:latin typeface="Consolas" panose="020B0609020204030204" pitchFamily="49" charset="0"/>
              </a:rPr>
              <a:t>GET_TIME</a:t>
            </a:r>
            <a:r>
              <a:rPr lang="en-US" altLang="zh-CN" sz="1600" dirty="0">
                <a:latin typeface="Consolas" panose="020B0609020204030204" pitchFamily="49" charset="0"/>
              </a:rPr>
              <a:t> (</a:t>
            </a:r>
            <a:r>
              <a:rPr lang="en-US" altLang="zh-CN" sz="1600" i="1" dirty="0">
                <a:latin typeface="Consolas" panose="020B0609020204030204" pitchFamily="49" charset="0"/>
              </a:rPr>
              <a:t>units</a:t>
            </a:r>
            <a:r>
              <a:rPr lang="en-US" altLang="zh-CN" sz="1600" dirty="0">
                <a:latin typeface="Consolas" panose="020B0609020204030204" pitchFamily="49" charset="0"/>
              </a:rPr>
              <a:t>)</a:t>
            </a:r>
          </a:p>
          <a:p>
            <a:r>
              <a:rPr lang="en-US" altLang="zh-CN" sz="1600" dirty="0">
                <a:latin typeface="Consolas" panose="020B0609020204030204" pitchFamily="49" charset="0"/>
              </a:rPr>
              <a:t>    </a:t>
            </a:r>
            <a:r>
              <a:rPr lang="en-US" altLang="zh-CN" sz="1600" i="1" dirty="0">
                <a:latin typeface="Consolas" panose="020B0609020204030204" pitchFamily="49" charset="0"/>
              </a:rPr>
              <a:t>time</a:t>
            </a:r>
            <a:r>
              <a:rPr lang="en-US" altLang="zh-CN" sz="1600" dirty="0">
                <a:latin typeface="Consolas" panose="020B0609020204030204" pitchFamily="49" charset="0"/>
              </a:rPr>
              <a:t> &lt;- CLOCK</a:t>
            </a:r>
          </a:p>
          <a:p>
            <a:r>
              <a:rPr lang="en-US" altLang="zh-CN" sz="1600" i="1" dirty="0">
                <a:latin typeface="Consolas" panose="020B0609020204030204" pitchFamily="49" charset="0"/>
              </a:rPr>
              <a:t>    time</a:t>
            </a:r>
            <a:r>
              <a:rPr lang="en-US" altLang="zh-CN" sz="1600" dirty="0">
                <a:latin typeface="Consolas" panose="020B0609020204030204" pitchFamily="49" charset="0"/>
              </a:rPr>
              <a:t> &lt;- CONVERT_TO_UNITS(time, units)</a:t>
            </a:r>
          </a:p>
          <a:p>
            <a:r>
              <a:rPr lang="en-US" altLang="zh-CN" sz="1600" dirty="0">
                <a:latin typeface="Consolas" panose="020B0609020204030204" pitchFamily="49" charset="0"/>
              </a:rPr>
              <a:t>    </a:t>
            </a:r>
            <a:r>
              <a:rPr lang="en-US" altLang="zh-CN" sz="1600" b="1" dirty="0">
                <a:latin typeface="Consolas" panose="020B0609020204030204" pitchFamily="49" charset="0"/>
              </a:rPr>
              <a:t>return</a:t>
            </a:r>
            <a:r>
              <a:rPr lang="en-US" altLang="zh-CN" sz="1600" dirty="0">
                <a:latin typeface="Consolas" panose="020B0609020204030204" pitchFamily="49" charset="0"/>
              </a:rPr>
              <a:t> </a:t>
            </a:r>
            <a:r>
              <a:rPr lang="en-US" altLang="zh-CN" sz="1600" i="1" dirty="0">
                <a:latin typeface="Consolas" panose="020B0609020204030204" pitchFamily="49" charset="0"/>
              </a:rPr>
              <a:t>time</a:t>
            </a:r>
            <a:endParaRPr lang="zh-CN" altLang="en-US" sz="1600" i="1" dirty="0">
              <a:latin typeface="Consolas" panose="020B0609020204030204" pitchFamily="49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323528" y="2475195"/>
            <a:ext cx="8577898" cy="2800767"/>
          </a:xfrm>
          <a:prstGeom prst="rect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zh-CN" sz="1600" dirty="0">
                <a:latin typeface="Consolas" panose="020B0609020204030204" pitchFamily="49" charset="0"/>
              </a:rPr>
              <a:t>procedure </a:t>
            </a:r>
            <a:r>
              <a:rPr lang="en-US" altLang="zh-CN" sz="1600" b="1" dirty="0">
                <a:latin typeface="Consolas" panose="020B0609020204030204" pitchFamily="49" charset="0"/>
              </a:rPr>
              <a:t>TIME_SERVICE</a:t>
            </a:r>
            <a:r>
              <a:rPr lang="en-US" altLang="zh-CN" sz="1600" dirty="0">
                <a:latin typeface="Consolas" panose="020B0609020204030204" pitchFamily="49" charset="0"/>
              </a:rPr>
              <a:t> ()</a:t>
            </a:r>
          </a:p>
          <a:p>
            <a:r>
              <a:rPr lang="en-US" altLang="zh-CN" sz="1600" dirty="0">
                <a:latin typeface="Consolas" panose="020B0609020204030204" pitchFamily="49" charset="0"/>
              </a:rPr>
              <a:t>    </a:t>
            </a:r>
            <a:r>
              <a:rPr lang="en-US" altLang="zh-CN" sz="1600" b="1" dirty="0">
                <a:latin typeface="Consolas" panose="020B0609020204030204" pitchFamily="49" charset="0"/>
              </a:rPr>
              <a:t>do</a:t>
            </a:r>
            <a:r>
              <a:rPr lang="en-US" altLang="zh-CN" sz="1600" dirty="0">
                <a:latin typeface="Consolas" panose="020B0609020204030204" pitchFamily="49" charset="0"/>
              </a:rPr>
              <a:t> </a:t>
            </a:r>
            <a:r>
              <a:rPr lang="en-US" altLang="zh-CN" sz="1600" b="1" dirty="0">
                <a:latin typeface="Consolas" panose="020B0609020204030204" pitchFamily="49" charset="0"/>
              </a:rPr>
              <a:t>forever</a:t>
            </a:r>
          </a:p>
          <a:p>
            <a:r>
              <a:rPr lang="en-US" altLang="zh-CN" sz="1600" dirty="0">
                <a:latin typeface="Consolas" panose="020B0609020204030204" pitchFamily="49" charset="0"/>
              </a:rPr>
              <a:t>        </a:t>
            </a:r>
            <a:r>
              <a:rPr lang="en-US" altLang="zh-CN" sz="1600" i="1" dirty="0">
                <a:latin typeface="Consolas" panose="020B0609020204030204" pitchFamily="49" charset="0"/>
              </a:rPr>
              <a:t>request</a:t>
            </a:r>
            <a:r>
              <a:rPr lang="en-US" altLang="zh-CN" sz="1600" dirty="0">
                <a:latin typeface="Consolas" panose="020B0609020204030204" pitchFamily="49" charset="0"/>
              </a:rPr>
              <a:t> &lt;- </a:t>
            </a:r>
            <a:r>
              <a:rPr lang="en-US" altLang="zh-CN" sz="1600" b="1" dirty="0">
                <a:latin typeface="Consolas" panose="020B0609020204030204" pitchFamily="49" charset="0"/>
              </a:rPr>
              <a:t>RECEIVE_MESSAGE</a:t>
            </a:r>
            <a:r>
              <a:rPr lang="en-US" altLang="zh-CN" sz="1600" dirty="0">
                <a:latin typeface="Consolas" panose="020B0609020204030204" pitchFamily="49" charset="0"/>
              </a:rPr>
              <a:t>(</a:t>
            </a:r>
            <a:r>
              <a:rPr lang="en-US" altLang="zh-CN" sz="1600" dirty="0" err="1">
                <a:latin typeface="Consolas" panose="020B0609020204030204" pitchFamily="49" charset="0"/>
              </a:rPr>
              <a:t>ServerName</a:t>
            </a:r>
            <a:r>
              <a:rPr lang="en-US" altLang="zh-CN" sz="1600" dirty="0">
                <a:latin typeface="Consolas" panose="020B0609020204030204" pitchFamily="49" charset="0"/>
              </a:rPr>
              <a:t>)</a:t>
            </a:r>
          </a:p>
          <a:p>
            <a:r>
              <a:rPr lang="en-US" altLang="zh-CN" sz="1600" dirty="0">
                <a:latin typeface="Consolas" panose="020B0609020204030204" pitchFamily="49" charset="0"/>
              </a:rPr>
              <a:t>        </a:t>
            </a:r>
            <a:r>
              <a:rPr lang="en-US" altLang="zh-CN" sz="1600" i="1" dirty="0">
                <a:latin typeface="Consolas" panose="020B0609020204030204" pitchFamily="49" charset="0"/>
              </a:rPr>
              <a:t>opcode</a:t>
            </a:r>
            <a:r>
              <a:rPr lang="en-US" altLang="zh-CN" sz="1600" dirty="0">
                <a:latin typeface="Consolas" panose="020B0609020204030204" pitchFamily="49" charset="0"/>
              </a:rPr>
              <a:t> &lt;- </a:t>
            </a:r>
            <a:r>
              <a:rPr lang="en-US" altLang="zh-CN" sz="1600" b="1" dirty="0">
                <a:latin typeface="Consolas" panose="020B0609020204030204" pitchFamily="49" charset="0"/>
              </a:rPr>
              <a:t>GET_OPCODE</a:t>
            </a:r>
            <a:r>
              <a:rPr lang="en-US" altLang="zh-CN" sz="1600" dirty="0">
                <a:latin typeface="Consolas" panose="020B0609020204030204" pitchFamily="49" charset="0"/>
              </a:rPr>
              <a:t>(</a:t>
            </a:r>
            <a:r>
              <a:rPr lang="en-US" altLang="zh-CN" sz="1600" i="1" dirty="0">
                <a:latin typeface="Consolas" panose="020B0609020204030204" pitchFamily="49" charset="0"/>
              </a:rPr>
              <a:t>request</a:t>
            </a:r>
            <a:r>
              <a:rPr lang="en-US" altLang="zh-CN" sz="1600" dirty="0">
                <a:latin typeface="Consolas" panose="020B0609020204030204" pitchFamily="49" charset="0"/>
              </a:rPr>
              <a:t>)</a:t>
            </a:r>
          </a:p>
          <a:p>
            <a:r>
              <a:rPr lang="en-US" altLang="zh-CN" sz="1600" dirty="0">
                <a:latin typeface="Consolas" panose="020B0609020204030204" pitchFamily="49" charset="0"/>
              </a:rPr>
              <a:t>        </a:t>
            </a:r>
            <a:r>
              <a:rPr lang="en-US" altLang="zh-CN" sz="1600" i="1" dirty="0" err="1">
                <a:latin typeface="Consolas" panose="020B0609020204030204" pitchFamily="49" charset="0"/>
              </a:rPr>
              <a:t>arg</a:t>
            </a:r>
            <a:r>
              <a:rPr lang="en-US" altLang="zh-CN" sz="1600" dirty="0">
                <a:latin typeface="Consolas" panose="020B0609020204030204" pitchFamily="49" charset="0"/>
              </a:rPr>
              <a:t> &lt;- </a:t>
            </a:r>
            <a:r>
              <a:rPr lang="en-US" altLang="zh-CN" sz="1600" b="1" dirty="0">
                <a:latin typeface="Consolas" panose="020B0609020204030204" pitchFamily="49" charset="0"/>
              </a:rPr>
              <a:t>CONVERT2INTERNAL</a:t>
            </a:r>
            <a:r>
              <a:rPr lang="en-US" altLang="zh-CN" sz="1600" dirty="0">
                <a:latin typeface="Consolas" panose="020B0609020204030204" pitchFamily="49" charset="0"/>
              </a:rPr>
              <a:t>(</a:t>
            </a:r>
            <a:r>
              <a:rPr lang="en-US" altLang="zh-CN" sz="1600" b="1" dirty="0">
                <a:latin typeface="Consolas" panose="020B0609020204030204" pitchFamily="49" charset="0"/>
              </a:rPr>
              <a:t>GET_ARGUMENT</a:t>
            </a:r>
            <a:r>
              <a:rPr lang="en-US" altLang="zh-CN" sz="1600" dirty="0">
                <a:latin typeface="Consolas" panose="020B0609020204030204" pitchFamily="49" charset="0"/>
              </a:rPr>
              <a:t>(</a:t>
            </a:r>
            <a:r>
              <a:rPr lang="en-US" altLang="zh-CN" sz="1600" i="1" dirty="0">
                <a:latin typeface="Consolas" panose="020B0609020204030204" pitchFamily="49" charset="0"/>
              </a:rPr>
              <a:t>request</a:t>
            </a:r>
            <a:r>
              <a:rPr lang="en-US" altLang="zh-CN" sz="1600" dirty="0">
                <a:latin typeface="Consolas" panose="020B0609020204030204" pitchFamily="49" charset="0"/>
              </a:rPr>
              <a:t>))</a:t>
            </a:r>
          </a:p>
          <a:p>
            <a:r>
              <a:rPr lang="en-US" altLang="zh-CN" sz="1600" dirty="0">
                <a:latin typeface="Consolas" panose="020B0609020204030204" pitchFamily="49" charset="0"/>
              </a:rPr>
              <a:t>        if </a:t>
            </a:r>
            <a:r>
              <a:rPr lang="en-US" altLang="zh-CN" sz="1600" i="1" dirty="0">
                <a:latin typeface="Consolas" panose="020B0609020204030204" pitchFamily="49" charset="0"/>
              </a:rPr>
              <a:t>opcode</a:t>
            </a:r>
            <a:r>
              <a:rPr lang="en-US" altLang="zh-CN" sz="1600" dirty="0">
                <a:latin typeface="Consolas" panose="020B0609020204030204" pitchFamily="49" charset="0"/>
              </a:rPr>
              <a:t> = "Get time" and (</a:t>
            </a:r>
            <a:r>
              <a:rPr lang="en-US" altLang="zh-CN" sz="1600" i="1" dirty="0" err="1">
                <a:latin typeface="Consolas" panose="020B0609020204030204" pitchFamily="49" charset="0"/>
              </a:rPr>
              <a:t>arg</a:t>
            </a:r>
            <a:r>
              <a:rPr lang="en-US" altLang="zh-CN" sz="1600" dirty="0">
                <a:latin typeface="Consolas" panose="020B0609020204030204" pitchFamily="49" charset="0"/>
              </a:rPr>
              <a:t> = SECONDS or </a:t>
            </a:r>
            <a:r>
              <a:rPr lang="en-US" altLang="zh-CN" sz="1600" i="1" dirty="0" err="1">
                <a:latin typeface="Consolas" panose="020B0609020204030204" pitchFamily="49" charset="0"/>
              </a:rPr>
              <a:t>arg</a:t>
            </a:r>
            <a:r>
              <a:rPr lang="en-US" altLang="zh-CN" sz="1600" dirty="0">
                <a:latin typeface="Consolas" panose="020B0609020204030204" pitchFamily="49" charset="0"/>
              </a:rPr>
              <a:t> = MINUTES) then</a:t>
            </a:r>
          </a:p>
          <a:p>
            <a:r>
              <a:rPr lang="en-US" altLang="zh-CN" sz="1600" dirty="0">
                <a:latin typeface="Consolas" panose="020B0609020204030204" pitchFamily="49" charset="0"/>
              </a:rPr>
              <a:t>            </a:t>
            </a:r>
            <a:r>
              <a:rPr lang="en-US" altLang="zh-CN" sz="1600" i="1" dirty="0" err="1">
                <a:latin typeface="Consolas" panose="020B0609020204030204" pitchFamily="49" charset="0"/>
              </a:rPr>
              <a:t>retval</a:t>
            </a:r>
            <a:r>
              <a:rPr lang="en-US" altLang="zh-CN" sz="1600" dirty="0">
                <a:latin typeface="Consolas" panose="020B0609020204030204" pitchFamily="49" charset="0"/>
              </a:rPr>
              <a:t> &lt;- </a:t>
            </a:r>
            <a:r>
              <a:rPr lang="en-US" altLang="zh-CN" sz="1600" b="1" dirty="0">
                <a:solidFill>
                  <a:srgbClr val="0096FF"/>
                </a:solidFill>
                <a:latin typeface="Consolas" panose="020B0609020204030204" pitchFamily="49" charset="0"/>
              </a:rPr>
              <a:t>GET_TIME</a:t>
            </a:r>
            <a:r>
              <a:rPr lang="en-US" altLang="zh-CN" sz="1600" dirty="0">
                <a:latin typeface="Consolas" panose="020B0609020204030204" pitchFamily="49" charset="0"/>
              </a:rPr>
              <a:t>(</a:t>
            </a:r>
            <a:r>
              <a:rPr lang="en-US" altLang="zh-CN" sz="1600" i="1" dirty="0" err="1">
                <a:latin typeface="Consolas" panose="020B0609020204030204" pitchFamily="49" charset="0"/>
              </a:rPr>
              <a:t>arg</a:t>
            </a:r>
            <a:r>
              <a:rPr lang="en-US" altLang="zh-CN" sz="1600" dirty="0">
                <a:latin typeface="Consolas" panose="020B0609020204030204" pitchFamily="49" charset="0"/>
              </a:rPr>
              <a:t>)</a:t>
            </a:r>
          </a:p>
          <a:p>
            <a:r>
              <a:rPr lang="en-US" altLang="zh-CN" sz="1600" dirty="0">
                <a:latin typeface="Consolas" panose="020B0609020204030204" pitchFamily="49" charset="0"/>
              </a:rPr>
              <a:t>            </a:t>
            </a:r>
            <a:r>
              <a:rPr lang="en-US" altLang="zh-CN" sz="1600" i="1" dirty="0">
                <a:latin typeface="Consolas" panose="020B0609020204030204" pitchFamily="49" charset="0"/>
              </a:rPr>
              <a:t>response</a:t>
            </a:r>
            <a:r>
              <a:rPr lang="en-US" altLang="zh-CN" sz="1600" dirty="0">
                <a:latin typeface="Consolas" panose="020B0609020204030204" pitchFamily="49" charset="0"/>
              </a:rPr>
              <a:t> &lt;- {"OK", </a:t>
            </a:r>
            <a:r>
              <a:rPr lang="en-US" altLang="zh-CN" sz="1600" b="1" dirty="0">
                <a:latin typeface="Consolas" panose="020B0609020204030204" pitchFamily="49" charset="0"/>
              </a:rPr>
              <a:t>CONVERT2EXTERNAL</a:t>
            </a:r>
            <a:r>
              <a:rPr lang="en-US" altLang="zh-CN" sz="1600" dirty="0">
                <a:latin typeface="Consolas" panose="020B0609020204030204" pitchFamily="49" charset="0"/>
              </a:rPr>
              <a:t>(</a:t>
            </a:r>
            <a:r>
              <a:rPr lang="en-US" altLang="zh-CN" sz="1600" i="1" dirty="0" err="1">
                <a:latin typeface="Consolas" panose="020B0609020204030204" pitchFamily="49" charset="0"/>
              </a:rPr>
              <a:t>retval</a:t>
            </a:r>
            <a:r>
              <a:rPr lang="en-US" altLang="zh-CN" sz="1600" dirty="0">
                <a:latin typeface="Consolas" panose="020B0609020204030204" pitchFamily="49" charset="0"/>
              </a:rPr>
              <a:t>)}</a:t>
            </a:r>
          </a:p>
          <a:p>
            <a:r>
              <a:rPr lang="en-US" altLang="zh-CN" sz="1600" dirty="0">
                <a:latin typeface="Consolas" panose="020B0609020204030204" pitchFamily="49" charset="0"/>
              </a:rPr>
              <a:t>        else</a:t>
            </a:r>
          </a:p>
          <a:p>
            <a:r>
              <a:rPr lang="en-US" altLang="zh-CN" sz="1600" dirty="0">
                <a:latin typeface="Consolas" panose="020B0609020204030204" pitchFamily="49" charset="0"/>
              </a:rPr>
              <a:t>            </a:t>
            </a:r>
            <a:r>
              <a:rPr lang="en-US" altLang="zh-CN" sz="1600" i="1" dirty="0">
                <a:latin typeface="Consolas" panose="020B0609020204030204" pitchFamily="49" charset="0"/>
              </a:rPr>
              <a:t>response</a:t>
            </a:r>
            <a:r>
              <a:rPr lang="en-US" altLang="zh-CN" sz="1600" dirty="0">
                <a:latin typeface="Consolas" panose="020B0609020204030204" pitchFamily="49" charset="0"/>
              </a:rPr>
              <a:t> &lt;- {"Bad request"}</a:t>
            </a:r>
          </a:p>
          <a:p>
            <a:r>
              <a:rPr lang="en-US" altLang="zh-CN" sz="1600" dirty="0">
                <a:latin typeface="Consolas" panose="020B0609020204030204" pitchFamily="49" charset="0"/>
              </a:rPr>
              <a:t>        </a:t>
            </a:r>
            <a:r>
              <a:rPr lang="en-US" altLang="zh-CN" sz="1600" b="1" dirty="0">
                <a:latin typeface="Consolas" panose="020B0609020204030204" pitchFamily="49" charset="0"/>
              </a:rPr>
              <a:t>SEND_MESSAGE</a:t>
            </a:r>
            <a:r>
              <a:rPr lang="en-US" altLang="zh-CN" sz="1600" dirty="0">
                <a:latin typeface="Consolas" panose="020B0609020204030204" pitchFamily="49" charset="0"/>
              </a:rPr>
              <a:t>(</a:t>
            </a:r>
            <a:r>
              <a:rPr lang="en-US" altLang="zh-CN" sz="1600" dirty="0" err="1">
                <a:latin typeface="Consolas" panose="020B0609020204030204" pitchFamily="49" charset="0"/>
              </a:rPr>
              <a:t>ClientName</a:t>
            </a:r>
            <a:r>
              <a:rPr lang="en-US" altLang="zh-CN" sz="1600" dirty="0">
                <a:latin typeface="Consolas" panose="020B0609020204030204" pitchFamily="49" charset="0"/>
              </a:rPr>
              <a:t>, </a:t>
            </a:r>
            <a:r>
              <a:rPr lang="en-US" altLang="zh-CN" sz="1600" i="1" dirty="0">
                <a:latin typeface="Consolas" panose="020B0609020204030204" pitchFamily="49" charset="0"/>
              </a:rPr>
              <a:t>response</a:t>
            </a:r>
            <a:r>
              <a:rPr lang="en-US" altLang="zh-CN" sz="1600" dirty="0">
                <a:latin typeface="Consolas" panose="020B0609020204030204" pitchFamily="49" charset="0"/>
              </a:rPr>
              <a:t>)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5377081" y="1150306"/>
            <a:ext cx="363112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Note: this code is not changed</a:t>
            </a:r>
            <a:endParaRPr lang="zh-CN" altLang="en-US" sz="2000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ea typeface="等线" panose="02010600030101010101" pitchFamily="2" charset="-122"/>
              <a:cs typeface="Arial" panose="020B0604020202020204" pitchFamily="34" charset="0"/>
            </a:endParaRPr>
          </a:p>
        </p:txBody>
      </p:sp>
      <p:cxnSp>
        <p:nvCxnSpPr>
          <p:cNvPr id="10" name="直接箭头连接符 9"/>
          <p:cNvCxnSpPr/>
          <p:nvPr/>
        </p:nvCxnSpPr>
        <p:spPr>
          <a:xfrm flipH="1">
            <a:off x="5004049" y="1345332"/>
            <a:ext cx="360039" cy="1"/>
          </a:xfrm>
          <a:prstGeom prst="straightConnector1">
            <a:avLst/>
          </a:prstGeom>
          <a:ln>
            <a:solidFill>
              <a:schemeClr val="tx1">
                <a:lumMod val="85000"/>
                <a:lumOff val="1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文本框 12"/>
          <p:cNvSpPr txBox="1"/>
          <p:nvPr/>
        </p:nvSpPr>
        <p:spPr>
          <a:xfrm>
            <a:off x="6225061" y="1737310"/>
            <a:ext cx="260520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This is </a:t>
            </a:r>
            <a:r>
              <a:rPr lang="en-US" altLang="zh-CN" sz="2000" b="1" dirty="0">
                <a:solidFill>
                  <a:srgbClr val="C00000"/>
                </a:solidFill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stub</a:t>
            </a:r>
            <a:r>
              <a:rPr lang="en-US" altLang="zh-CN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 of server</a:t>
            </a:r>
            <a:endParaRPr lang="zh-CN" altLang="en-US" sz="2000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ea typeface="等线" panose="02010600030101010101" pitchFamily="2" charset="-122"/>
              <a:cs typeface="Arial" panose="020B0604020202020204" pitchFamily="34" charset="0"/>
            </a:endParaRPr>
          </a:p>
        </p:txBody>
      </p:sp>
      <p:cxnSp>
        <p:nvCxnSpPr>
          <p:cNvPr id="14" name="直接箭头连接符 13"/>
          <p:cNvCxnSpPr/>
          <p:nvPr/>
        </p:nvCxnSpPr>
        <p:spPr>
          <a:xfrm>
            <a:off x="7452320" y="2137420"/>
            <a:ext cx="1" cy="337775"/>
          </a:xfrm>
          <a:prstGeom prst="straightConnector1">
            <a:avLst/>
          </a:prstGeom>
          <a:ln>
            <a:solidFill>
              <a:schemeClr val="tx1">
                <a:lumMod val="85000"/>
                <a:lumOff val="1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5614370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Question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What is inside a </a:t>
            </a:r>
            <a:r>
              <a:rPr kumimoji="1" lang="en-US" altLang="zh-CN" dirty="0">
                <a:solidFill>
                  <a:srgbClr val="0096FF"/>
                </a:solidFill>
              </a:rPr>
              <a:t>message</a:t>
            </a:r>
            <a:r>
              <a:rPr kumimoji="1" lang="en-US" altLang="zh-CN" dirty="0"/>
              <a:t>?</a:t>
            </a:r>
          </a:p>
          <a:p>
            <a:pPr lvl="1"/>
            <a:r>
              <a:rPr kumimoji="1" lang="en-US" altLang="zh-CN" dirty="0"/>
              <a:t>Service ID (e.g., function ID)</a:t>
            </a:r>
          </a:p>
          <a:p>
            <a:pPr lvl="1"/>
            <a:r>
              <a:rPr kumimoji="1" lang="en-US" altLang="zh-CN" dirty="0"/>
              <a:t>Service parameter (e.g., function parameter)</a:t>
            </a:r>
          </a:p>
          <a:p>
            <a:pPr lvl="1"/>
            <a:r>
              <a:rPr kumimoji="1" lang="en-US" altLang="zh-CN" dirty="0"/>
              <a:t>Using marshal / </a:t>
            </a:r>
            <a:r>
              <a:rPr kumimoji="1" lang="en-US" altLang="zh-CN" dirty="0" err="1"/>
              <a:t>unmarshal</a:t>
            </a:r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598569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RPC Request 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lvl="1"/>
            <a:r>
              <a:rPr kumimoji="1" lang="en-US" altLang="zh-CN" dirty="0"/>
              <a:t>UDP header...</a:t>
            </a:r>
          </a:p>
          <a:p>
            <a:pPr lvl="2"/>
            <a:r>
              <a:rPr kumimoji="1" lang="en-US" altLang="zh-CN" dirty="0" err="1">
                <a:solidFill>
                  <a:srgbClr val="FF0000"/>
                </a:solidFill>
              </a:rPr>
              <a:t>Xid</a:t>
            </a:r>
            <a:endParaRPr kumimoji="1" lang="en-US" altLang="zh-CN" dirty="0">
              <a:solidFill>
                <a:srgbClr val="FF0000"/>
              </a:solidFill>
            </a:endParaRPr>
          </a:p>
          <a:p>
            <a:pPr lvl="2"/>
            <a:r>
              <a:rPr kumimoji="1" lang="en-US" altLang="zh-CN" dirty="0"/>
              <a:t>call/reply</a:t>
            </a:r>
          </a:p>
          <a:p>
            <a:pPr lvl="2"/>
            <a:r>
              <a:rPr kumimoji="1" lang="en-US" altLang="zh-CN" dirty="0" err="1"/>
              <a:t>rpc</a:t>
            </a:r>
            <a:r>
              <a:rPr kumimoji="1" lang="en-US" altLang="zh-CN" dirty="0"/>
              <a:t> version</a:t>
            </a:r>
          </a:p>
          <a:p>
            <a:pPr lvl="2"/>
            <a:r>
              <a:rPr kumimoji="1" lang="en-US" altLang="zh-CN" dirty="0">
                <a:solidFill>
                  <a:srgbClr val="FF0000"/>
                </a:solidFill>
              </a:rPr>
              <a:t>program #</a:t>
            </a:r>
          </a:p>
          <a:p>
            <a:pPr lvl="2"/>
            <a:r>
              <a:rPr kumimoji="1" lang="en-US" altLang="zh-CN" dirty="0"/>
              <a:t>program version</a:t>
            </a:r>
          </a:p>
          <a:p>
            <a:pPr lvl="2"/>
            <a:r>
              <a:rPr kumimoji="1" lang="en-US" altLang="zh-CN" dirty="0">
                <a:solidFill>
                  <a:srgbClr val="FF0000"/>
                </a:solidFill>
              </a:rPr>
              <a:t>procedure #</a:t>
            </a:r>
          </a:p>
          <a:p>
            <a:pPr lvl="2"/>
            <a:r>
              <a:rPr kumimoji="1" lang="en-US" altLang="zh-CN" dirty="0" err="1"/>
              <a:t>auth</a:t>
            </a:r>
            <a:r>
              <a:rPr kumimoji="1" lang="en-US" altLang="zh-CN" dirty="0"/>
              <a:t> stuff</a:t>
            </a:r>
          </a:p>
          <a:p>
            <a:pPr lvl="2"/>
            <a:r>
              <a:rPr kumimoji="1" lang="en-US" altLang="zh-CN" dirty="0"/>
              <a:t>arguments</a:t>
            </a:r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24</a:t>
            </a:fld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4355976" y="1777380"/>
            <a:ext cx="446449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000" dirty="0"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X is short for "transaction"</a:t>
            </a:r>
          </a:p>
          <a:p>
            <a:r>
              <a:rPr kumimoji="1" lang="en-US" altLang="zh-CN" sz="2000" dirty="0"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Client reply dispatch uses </a:t>
            </a:r>
            <a:r>
              <a:rPr kumimoji="1" lang="en-US" altLang="zh-CN" sz="2000" dirty="0" err="1"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xid</a:t>
            </a:r>
            <a:endParaRPr kumimoji="1" lang="en-US" altLang="zh-CN" sz="2000" dirty="0">
              <a:latin typeface="Arial" panose="020B0604020202020204" pitchFamily="34" charset="0"/>
              <a:ea typeface="等线" panose="02010600030101010101" pitchFamily="2" charset="-122"/>
              <a:cs typeface="Arial" panose="020B0604020202020204" pitchFamily="34" charset="0"/>
            </a:endParaRPr>
          </a:p>
          <a:p>
            <a:r>
              <a:rPr kumimoji="1" lang="en-US" altLang="zh-CN" sz="2000" dirty="0"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Client remembers the </a:t>
            </a:r>
            <a:r>
              <a:rPr kumimoji="1" lang="en-US" altLang="zh-CN" sz="2000" dirty="0" err="1"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xid</a:t>
            </a:r>
            <a:r>
              <a:rPr kumimoji="1" lang="en-US" altLang="zh-CN" sz="2000" dirty="0"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 of each call</a:t>
            </a:r>
            <a:endParaRPr kumimoji="1" lang="zh-CN" altLang="en-US" sz="2000" dirty="0">
              <a:latin typeface="Arial" panose="020B0604020202020204" pitchFamily="34" charset="0"/>
              <a:ea typeface="等线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4355976" y="3393494"/>
            <a:ext cx="44644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000" dirty="0"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Server dispatch uses </a:t>
            </a:r>
            <a:r>
              <a:rPr kumimoji="1" lang="en-US" altLang="zh-CN" sz="2000" dirty="0" err="1"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prog</a:t>
            </a:r>
            <a:r>
              <a:rPr kumimoji="1" lang="en-US" altLang="zh-CN" sz="2000" dirty="0"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#, </a:t>
            </a:r>
            <a:r>
              <a:rPr kumimoji="1" lang="en-US" altLang="zh-CN" sz="2000" dirty="0" err="1"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proc</a:t>
            </a:r>
            <a:r>
              <a:rPr kumimoji="1" lang="en-US" altLang="zh-CN" sz="2000" dirty="0"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#</a:t>
            </a:r>
            <a:endParaRPr kumimoji="1" lang="zh-CN" altLang="en-US" sz="2000" dirty="0">
              <a:latin typeface="Arial" panose="020B0604020202020204" pitchFamily="34" charset="0"/>
              <a:ea typeface="等线" panose="02010600030101010101" pitchFamily="2" charset="-122"/>
              <a:cs typeface="Arial" panose="020B0604020202020204" pitchFamily="34" charset="0"/>
            </a:endParaRPr>
          </a:p>
        </p:txBody>
      </p:sp>
      <p:cxnSp>
        <p:nvCxnSpPr>
          <p:cNvPr id="8" name="直线箭头连接符 7"/>
          <p:cNvCxnSpPr/>
          <p:nvPr/>
        </p:nvCxnSpPr>
        <p:spPr>
          <a:xfrm>
            <a:off x="3635896" y="2005406"/>
            <a:ext cx="576064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直线箭头连接符 9"/>
          <p:cNvCxnSpPr/>
          <p:nvPr/>
        </p:nvCxnSpPr>
        <p:spPr>
          <a:xfrm>
            <a:off x="3635896" y="3289548"/>
            <a:ext cx="648072" cy="300033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直线箭头连接符 11"/>
          <p:cNvCxnSpPr/>
          <p:nvPr/>
        </p:nvCxnSpPr>
        <p:spPr>
          <a:xfrm flipV="1">
            <a:off x="3635896" y="3709595"/>
            <a:ext cx="648072" cy="300033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8406472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RPC Reply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kumimoji="1" lang="en-US" altLang="zh-CN" dirty="0"/>
              <a:t>UDP header …</a:t>
            </a:r>
          </a:p>
          <a:p>
            <a:pPr lvl="2"/>
            <a:r>
              <a:rPr kumimoji="1" lang="en-US" altLang="zh-CN" dirty="0" err="1">
                <a:solidFill>
                  <a:srgbClr val="FF0000"/>
                </a:solidFill>
              </a:rPr>
              <a:t>Xid</a:t>
            </a:r>
            <a:endParaRPr kumimoji="1" lang="en-US" altLang="zh-CN" dirty="0">
              <a:solidFill>
                <a:srgbClr val="FF0000"/>
              </a:solidFill>
            </a:endParaRPr>
          </a:p>
          <a:p>
            <a:pPr lvl="2"/>
            <a:r>
              <a:rPr kumimoji="1" lang="en-US" altLang="zh-CN" dirty="0"/>
              <a:t>call/reply</a:t>
            </a:r>
          </a:p>
          <a:p>
            <a:pPr lvl="2"/>
            <a:r>
              <a:rPr kumimoji="1" lang="en-US" altLang="zh-CN" dirty="0">
                <a:solidFill>
                  <a:srgbClr val="FF0000"/>
                </a:solidFill>
              </a:rPr>
              <a:t>accepted</a:t>
            </a:r>
            <a:r>
              <a:rPr kumimoji="1" lang="en-US" altLang="zh-CN" dirty="0"/>
              <a:t>? (</a:t>
            </a:r>
            <a:r>
              <a:rPr kumimoji="1" lang="en-US" altLang="zh-CN" dirty="0" err="1"/>
              <a:t>vs</a:t>
            </a:r>
            <a:r>
              <a:rPr kumimoji="1" lang="en-US" altLang="zh-CN" dirty="0"/>
              <a:t> bad </a:t>
            </a:r>
            <a:r>
              <a:rPr kumimoji="1" lang="en-US" altLang="zh-CN" dirty="0" err="1"/>
              <a:t>rpc</a:t>
            </a:r>
            <a:r>
              <a:rPr kumimoji="1" lang="en-US" altLang="zh-CN" dirty="0"/>
              <a:t> version, or </a:t>
            </a:r>
            <a:r>
              <a:rPr kumimoji="1" lang="en-US" altLang="zh-CN" dirty="0" err="1"/>
              <a:t>auth</a:t>
            </a:r>
            <a:r>
              <a:rPr kumimoji="1" lang="en-US" altLang="zh-CN" dirty="0"/>
              <a:t> failure)</a:t>
            </a:r>
          </a:p>
          <a:p>
            <a:pPr lvl="2"/>
            <a:r>
              <a:rPr kumimoji="1" lang="en-US" altLang="zh-CN" dirty="0" err="1"/>
              <a:t>auth</a:t>
            </a:r>
            <a:r>
              <a:rPr kumimoji="1" lang="en-US" altLang="zh-CN" dirty="0"/>
              <a:t> stuff</a:t>
            </a:r>
          </a:p>
          <a:p>
            <a:pPr lvl="2"/>
            <a:r>
              <a:rPr kumimoji="1" lang="en-US" altLang="zh-CN" dirty="0">
                <a:solidFill>
                  <a:srgbClr val="FF0000"/>
                </a:solidFill>
              </a:rPr>
              <a:t>success</a:t>
            </a:r>
            <a:r>
              <a:rPr kumimoji="1" lang="en-US" altLang="zh-CN" dirty="0"/>
              <a:t>? (</a:t>
            </a:r>
            <a:r>
              <a:rPr kumimoji="1" lang="en-US" altLang="zh-CN" dirty="0" err="1"/>
              <a:t>vs</a:t>
            </a:r>
            <a:r>
              <a:rPr kumimoji="1" lang="en-US" altLang="zh-CN" dirty="0"/>
              <a:t> bad </a:t>
            </a:r>
            <a:r>
              <a:rPr kumimoji="1" lang="en-US" altLang="zh-CN" dirty="0" err="1"/>
              <a:t>prog</a:t>
            </a:r>
            <a:r>
              <a:rPr kumimoji="1" lang="en-US" altLang="zh-CN" dirty="0"/>
              <a:t>/</a:t>
            </a:r>
            <a:r>
              <a:rPr kumimoji="1" lang="en-US" altLang="zh-CN" dirty="0" err="1"/>
              <a:t>proc</a:t>
            </a:r>
            <a:r>
              <a:rPr kumimoji="1" lang="en-US" altLang="zh-CN" dirty="0"/>
              <a:t> #)</a:t>
            </a:r>
          </a:p>
          <a:p>
            <a:pPr lvl="2"/>
            <a:r>
              <a:rPr kumimoji="1" lang="en-US" altLang="zh-CN" dirty="0">
                <a:solidFill>
                  <a:srgbClr val="FF0000"/>
                </a:solidFill>
              </a:rPr>
              <a:t>results</a:t>
            </a:r>
            <a:endParaRPr kumimoji="1" lang="zh-CN" altLang="en-US" dirty="0">
              <a:solidFill>
                <a:srgbClr val="FF0000"/>
              </a:solidFill>
            </a:endParaRPr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1559630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Marshal / </a:t>
            </a:r>
            <a:r>
              <a:rPr kumimoji="1" lang="en-US" altLang="zh-CN" dirty="0" err="1"/>
              <a:t>Unmarshal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057300"/>
            <a:ext cx="8229600" cy="4392488"/>
          </a:xfrm>
        </p:spPr>
        <p:txBody>
          <a:bodyPr>
            <a:normAutofit fontScale="92500"/>
          </a:bodyPr>
          <a:lstStyle/>
          <a:p>
            <a:r>
              <a:rPr kumimoji="1" lang="en-US" altLang="zh-CN" sz="2400" dirty="0"/>
              <a:t>Marshal</a:t>
            </a:r>
          </a:p>
          <a:p>
            <a:pPr lvl="1"/>
            <a:r>
              <a:rPr kumimoji="1" lang="en-US" altLang="zh-CN" sz="2000" dirty="0"/>
              <a:t>Convert an object into </a:t>
            </a:r>
            <a:r>
              <a:rPr kumimoji="1" lang="en-US" altLang="zh-CN" sz="2000" b="1" dirty="0">
                <a:solidFill>
                  <a:srgbClr val="0096FF"/>
                </a:solidFill>
              </a:rPr>
              <a:t>an array of bytes</a:t>
            </a:r>
            <a:r>
              <a:rPr kumimoji="1" lang="en-US" altLang="zh-CN" sz="2000" dirty="0"/>
              <a:t> with enough annotation so that the </a:t>
            </a:r>
            <a:r>
              <a:rPr kumimoji="1" lang="en-US" altLang="zh-CN" sz="2000" dirty="0" err="1"/>
              <a:t>unmarshall</a:t>
            </a:r>
            <a:r>
              <a:rPr kumimoji="1" lang="en-US" altLang="zh-CN" sz="2000" dirty="0"/>
              <a:t> procedure can convert it back into an object</a:t>
            </a:r>
          </a:p>
          <a:p>
            <a:r>
              <a:rPr kumimoji="1" lang="en-US" altLang="zh-CN" sz="2400" dirty="0"/>
              <a:t>Serialization is not easy</a:t>
            </a:r>
          </a:p>
          <a:p>
            <a:pPr lvl="1"/>
            <a:r>
              <a:rPr kumimoji="1" lang="en-US" altLang="zh-CN" sz="2000" dirty="0"/>
              <a:t>E.g., </a:t>
            </a:r>
            <a:r>
              <a:rPr kumimoji="1" lang="en-US" altLang="zh-CN" sz="2000" b="1" dirty="0"/>
              <a:t>big endian </a:t>
            </a:r>
            <a:r>
              <a:rPr kumimoji="1" lang="en-US" altLang="zh-CN" sz="2000" dirty="0"/>
              <a:t>VS. </a:t>
            </a:r>
            <a:r>
              <a:rPr kumimoji="1" lang="en-US" altLang="zh-CN" sz="2000" b="1" dirty="0"/>
              <a:t>little endian</a:t>
            </a:r>
          </a:p>
          <a:p>
            <a:pPr lvl="2"/>
            <a:r>
              <a:rPr kumimoji="1" lang="en-US" altLang="zh-CN" sz="1800" dirty="0"/>
              <a:t>Big endian on network</a:t>
            </a:r>
          </a:p>
          <a:p>
            <a:pPr lvl="2"/>
            <a:r>
              <a:rPr kumimoji="1" lang="en-US" altLang="zh-CN" sz="1800" dirty="0"/>
              <a:t>Two functions: </a:t>
            </a:r>
            <a:r>
              <a:rPr kumimoji="1" lang="en-US" altLang="zh-CN" sz="1800" dirty="0" err="1"/>
              <a:t>htons</a:t>
            </a:r>
            <a:r>
              <a:rPr kumimoji="1" lang="en-US" altLang="zh-CN" sz="1800" dirty="0"/>
              <a:t>(), </a:t>
            </a:r>
            <a:r>
              <a:rPr kumimoji="1" lang="en-US" altLang="zh-CN" sz="1800" dirty="0" err="1"/>
              <a:t>ntohs</a:t>
            </a:r>
            <a:r>
              <a:rPr kumimoji="1" lang="en-US" altLang="zh-CN" sz="1800" dirty="0"/>
              <a:t>()</a:t>
            </a:r>
          </a:p>
          <a:p>
            <a:pPr lvl="1"/>
            <a:r>
              <a:rPr kumimoji="1" lang="en-US" altLang="zh-CN" sz="2200" dirty="0"/>
              <a:t>Using </a:t>
            </a:r>
            <a:r>
              <a:rPr kumimoji="1" lang="en-US" altLang="zh-CN" sz="2200" b="1" dirty="0"/>
              <a:t>IEEE 754</a:t>
            </a:r>
            <a:r>
              <a:rPr kumimoji="1" lang="en-US" altLang="zh-CN" sz="2200" dirty="0"/>
              <a:t> or not?</a:t>
            </a:r>
          </a:p>
          <a:p>
            <a:pPr lvl="1"/>
            <a:r>
              <a:rPr kumimoji="1" lang="en-US" altLang="zh-CN" sz="2000" dirty="0"/>
              <a:t>What about an array?</a:t>
            </a:r>
          </a:p>
          <a:p>
            <a:pPr lvl="1"/>
            <a:r>
              <a:rPr kumimoji="1" lang="en-US" altLang="zh-CN" sz="2000" dirty="0"/>
              <a:t>What about a pointer?</a:t>
            </a:r>
            <a:endParaRPr kumimoji="1" lang="zh-CN" altLang="en-US" sz="2000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26</a:t>
            </a:fld>
            <a:endParaRPr lang="zh-CN" altLang="en-US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84168" y="2785492"/>
            <a:ext cx="2260600" cy="1872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48726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>
                <a:ea typeface="MS PGothic" charset="0"/>
              </a:rPr>
              <a:t>Automatic Stub Generation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defRPr/>
            </a:pPr>
            <a:r>
              <a:rPr lang="en-US" sz="2400" dirty="0"/>
              <a:t>Generate stubs from an </a:t>
            </a:r>
            <a:r>
              <a:rPr lang="en-US" sz="2400" b="1" u="sng" dirty="0"/>
              <a:t>interface specification</a:t>
            </a:r>
          </a:p>
          <a:p>
            <a:pPr lvl="1">
              <a:defRPr/>
            </a:pPr>
            <a:r>
              <a:rPr lang="en-US" sz="2000" dirty="0"/>
              <a:t>Tool to look at argument and return types</a:t>
            </a:r>
          </a:p>
          <a:p>
            <a:pPr lvl="1">
              <a:defRPr/>
            </a:pPr>
            <a:r>
              <a:rPr lang="en-US" sz="2000" dirty="0"/>
              <a:t>Generate </a:t>
            </a:r>
            <a:r>
              <a:rPr lang="en-US" sz="2000" dirty="0">
                <a:solidFill>
                  <a:srgbClr val="0096FF"/>
                </a:solidFill>
              </a:rPr>
              <a:t>marshal</a:t>
            </a:r>
            <a:r>
              <a:rPr lang="en-US" sz="2000" dirty="0"/>
              <a:t> and </a:t>
            </a:r>
            <a:r>
              <a:rPr lang="en-US" sz="2000" dirty="0" err="1">
                <a:solidFill>
                  <a:srgbClr val="0096FF"/>
                </a:solidFill>
              </a:rPr>
              <a:t>unmarshal</a:t>
            </a:r>
            <a:r>
              <a:rPr lang="en-US" sz="2000" dirty="0"/>
              <a:t> code</a:t>
            </a:r>
          </a:p>
          <a:p>
            <a:pPr lvl="1">
              <a:defRPr/>
            </a:pPr>
            <a:r>
              <a:rPr lang="en-US" sz="2000" dirty="0"/>
              <a:t>Generate stub procedures</a:t>
            </a:r>
          </a:p>
          <a:p>
            <a:pPr lvl="1">
              <a:defRPr/>
            </a:pPr>
            <a:r>
              <a:rPr lang="en-US" sz="2000" dirty="0"/>
              <a:t>Saves programming (thus less error)</a:t>
            </a:r>
          </a:p>
          <a:p>
            <a:pPr lvl="1">
              <a:defRPr/>
            </a:pPr>
            <a:r>
              <a:rPr lang="en-US" sz="2000" dirty="0"/>
              <a:t>Ensures agreement on argument types</a:t>
            </a:r>
          </a:p>
          <a:p>
            <a:pPr lvl="2">
              <a:defRPr/>
            </a:pPr>
            <a:r>
              <a:rPr lang="en-US" dirty="0"/>
              <a:t>E.g., consistent function ID</a:t>
            </a:r>
          </a:p>
        </p:txBody>
      </p:sp>
      <p:sp>
        <p:nvSpPr>
          <p:cNvPr id="37891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9pPr>
          </a:lstStyle>
          <a:p>
            <a:fld id="{334BBFA9-A866-1A4C-B36B-B239E762149D}" type="slidenum">
              <a:rPr lang="zh-CN" altLang="en-US" sz="1400" b="0">
                <a:latin typeface="Arial" panose="020B0604020202020204" pitchFamily="34" charset="0"/>
                <a:ea typeface="Adobe 楷体 Std R" charset="0"/>
                <a:cs typeface="Adobe 楷体 Std R" charset="0"/>
              </a:rPr>
              <a:pPr/>
              <a:t>27</a:t>
            </a:fld>
            <a:endParaRPr lang="en-US" altLang="zh-CN" sz="1400" b="0" dirty="0">
              <a:latin typeface="Arial" panose="020B0604020202020204" pitchFamily="34" charset="0"/>
              <a:ea typeface="Adobe 楷体 Std R" charset="0"/>
              <a:cs typeface="Adobe 楷体 Std R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940908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RPC System Components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40000"/>
              </a:lnSpc>
            </a:pPr>
            <a:r>
              <a:rPr kumimoji="1" lang="en-US" altLang="zh-CN" sz="2000" dirty="0"/>
              <a:t>1. Standards for wire format of RPC message and data types</a:t>
            </a:r>
          </a:p>
          <a:p>
            <a:pPr>
              <a:lnSpc>
                <a:spcPct val="140000"/>
              </a:lnSpc>
            </a:pPr>
            <a:r>
              <a:rPr kumimoji="1" lang="en-US" altLang="zh-CN" sz="2000" dirty="0"/>
              <a:t>2. Library of routines to marshal / </a:t>
            </a:r>
            <a:r>
              <a:rPr kumimoji="1" lang="en-US" altLang="zh-CN" sz="2000" dirty="0" err="1"/>
              <a:t>unmarshal</a:t>
            </a:r>
            <a:r>
              <a:rPr kumimoji="1" lang="en-US" altLang="zh-CN" sz="2000" dirty="0"/>
              <a:t> data</a:t>
            </a:r>
          </a:p>
          <a:p>
            <a:pPr>
              <a:lnSpc>
                <a:spcPct val="140000"/>
              </a:lnSpc>
            </a:pPr>
            <a:r>
              <a:rPr kumimoji="1" lang="en-US" altLang="zh-CN" sz="2000" dirty="0"/>
              <a:t>3. Stub generator, or RPC compiler, to produce "stubs"</a:t>
            </a:r>
          </a:p>
          <a:p>
            <a:pPr lvl="1">
              <a:lnSpc>
                <a:spcPct val="140000"/>
              </a:lnSpc>
            </a:pPr>
            <a:r>
              <a:rPr kumimoji="1" lang="en-US" altLang="zh-CN" sz="2000" dirty="0"/>
              <a:t>For client: marshal arguments, call, wait, </a:t>
            </a:r>
            <a:r>
              <a:rPr kumimoji="1" lang="en-US" altLang="zh-CN" sz="2000" dirty="0" err="1"/>
              <a:t>unmarshal</a:t>
            </a:r>
            <a:r>
              <a:rPr kumimoji="1" lang="en-US" altLang="zh-CN" sz="2000" dirty="0"/>
              <a:t> reply</a:t>
            </a:r>
          </a:p>
          <a:p>
            <a:pPr lvl="1">
              <a:lnSpc>
                <a:spcPct val="140000"/>
              </a:lnSpc>
            </a:pPr>
            <a:r>
              <a:rPr kumimoji="1" lang="en-US" altLang="zh-CN" sz="2000" dirty="0"/>
              <a:t>For server: </a:t>
            </a:r>
            <a:r>
              <a:rPr kumimoji="1" lang="en-US" altLang="zh-CN" sz="2000" dirty="0" err="1"/>
              <a:t>unmarshal</a:t>
            </a:r>
            <a:r>
              <a:rPr kumimoji="1" lang="en-US" altLang="zh-CN" sz="2000" dirty="0"/>
              <a:t> arguments, call real function, marshal reply</a:t>
            </a:r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463559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RPC System Components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40000"/>
              </a:lnSpc>
            </a:pPr>
            <a:r>
              <a:rPr kumimoji="1" lang="en-US" altLang="zh-CN" sz="2400" dirty="0"/>
              <a:t>4. Server framework:</a:t>
            </a:r>
          </a:p>
          <a:p>
            <a:pPr lvl="1">
              <a:lnSpc>
                <a:spcPct val="140000"/>
              </a:lnSpc>
            </a:pPr>
            <a:r>
              <a:rPr kumimoji="1" lang="en-US" altLang="zh-CN" sz="2000" dirty="0"/>
              <a:t>Dispatch each call message to correct server stub</a:t>
            </a:r>
          </a:p>
          <a:p>
            <a:pPr>
              <a:lnSpc>
                <a:spcPct val="140000"/>
              </a:lnSpc>
            </a:pPr>
            <a:r>
              <a:rPr kumimoji="1" lang="en-US" altLang="zh-CN" sz="2400" dirty="0"/>
              <a:t>5. Client framework:</a:t>
            </a:r>
          </a:p>
          <a:p>
            <a:pPr lvl="1">
              <a:lnSpc>
                <a:spcPct val="140000"/>
              </a:lnSpc>
            </a:pPr>
            <a:r>
              <a:rPr kumimoji="1" lang="en-US" altLang="zh-CN" sz="2000" dirty="0"/>
              <a:t>Give each reply to correct waiting thread / callback</a:t>
            </a:r>
          </a:p>
          <a:p>
            <a:pPr>
              <a:lnSpc>
                <a:spcPct val="140000"/>
              </a:lnSpc>
            </a:pPr>
            <a:r>
              <a:rPr kumimoji="1" lang="en-US" altLang="zh-CN" sz="2400" dirty="0"/>
              <a:t>6. Binding: how does client find the right server? </a:t>
            </a:r>
            <a:endParaRPr kumimoji="1" lang="zh-CN" altLang="en-US" sz="2400" dirty="0"/>
          </a:p>
          <a:p>
            <a:endParaRPr lang="zh-CN" altLang="en-US" sz="2400" dirty="0"/>
          </a:p>
        </p:txBody>
      </p:sp>
    </p:spTree>
    <p:extLst>
      <p:ext uri="{BB962C8B-B14F-4D97-AF65-F5344CB8AC3E}">
        <p14:creationId xmlns:p14="http://schemas.microsoft.com/office/powerpoint/2010/main" val="18648523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Client Framework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20000"/>
              </a:lnSpc>
            </a:pPr>
            <a:r>
              <a:rPr kumimoji="1" lang="en-US" altLang="zh-CN" sz="2400" dirty="0"/>
              <a:t>Keeps track of outstanding requests</a:t>
            </a:r>
          </a:p>
          <a:p>
            <a:pPr lvl="1">
              <a:lnSpc>
                <a:spcPct val="120000"/>
              </a:lnSpc>
            </a:pPr>
            <a:r>
              <a:rPr kumimoji="1" lang="en-US" altLang="zh-CN" sz="2000" dirty="0"/>
              <a:t>For each, </a:t>
            </a:r>
            <a:r>
              <a:rPr kumimoji="1" lang="en-US" altLang="zh-CN" sz="2000" dirty="0" err="1">
                <a:solidFill>
                  <a:srgbClr val="0096FF"/>
                </a:solidFill>
              </a:rPr>
              <a:t>xid</a:t>
            </a:r>
            <a:r>
              <a:rPr kumimoji="1" lang="en-US" altLang="zh-CN" sz="2000" dirty="0"/>
              <a:t> and caller's thread / callback</a:t>
            </a:r>
          </a:p>
          <a:p>
            <a:pPr>
              <a:lnSpc>
                <a:spcPct val="120000"/>
              </a:lnSpc>
            </a:pPr>
            <a:r>
              <a:rPr kumimoji="1" lang="en-US" altLang="zh-CN" sz="2400" dirty="0"/>
              <a:t>Matches replies to caller</a:t>
            </a:r>
          </a:p>
          <a:p>
            <a:pPr>
              <a:lnSpc>
                <a:spcPct val="120000"/>
              </a:lnSpc>
            </a:pPr>
            <a:r>
              <a:rPr kumimoji="1" lang="en-US" altLang="zh-CN" sz="2400" dirty="0"/>
              <a:t>Might be multiple callers using one socket</a:t>
            </a:r>
          </a:p>
          <a:p>
            <a:pPr>
              <a:lnSpc>
                <a:spcPct val="120000"/>
              </a:lnSpc>
            </a:pPr>
            <a:r>
              <a:rPr kumimoji="1" lang="en-US" altLang="zh-CN" sz="2400" dirty="0"/>
              <a:t>Usually handles </a:t>
            </a:r>
            <a:r>
              <a:rPr kumimoji="1" lang="en-US" altLang="zh-CN" sz="2400" b="1" u="sng" dirty="0"/>
              <a:t>timing out</a:t>
            </a:r>
            <a:r>
              <a:rPr kumimoji="1" lang="en-US" altLang="zh-CN" sz="2400" dirty="0"/>
              <a:t> and retransmitting</a:t>
            </a:r>
            <a:endParaRPr kumimoji="1" lang="zh-CN" altLang="en-US" sz="2400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30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2425692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Server Framework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kumimoji="1" lang="en-US" altLang="zh-CN" sz="2400" dirty="0"/>
              <a:t>Type-1: Create a </a:t>
            </a:r>
            <a:r>
              <a:rPr kumimoji="1" lang="en-US" altLang="zh-CN" sz="2400" dirty="0">
                <a:solidFill>
                  <a:srgbClr val="0096FF"/>
                </a:solidFill>
              </a:rPr>
              <a:t>new thread </a:t>
            </a:r>
            <a:r>
              <a:rPr kumimoji="1" lang="en-US" altLang="zh-CN" sz="2400" dirty="0"/>
              <a:t>per request</a:t>
            </a:r>
          </a:p>
          <a:p>
            <a:pPr lvl="1"/>
            <a:r>
              <a:rPr kumimoji="1" lang="en-US" altLang="zh-CN" sz="2000" dirty="0"/>
              <a:t>Master thread reads socket[s]</a:t>
            </a:r>
          </a:p>
          <a:p>
            <a:r>
              <a:rPr kumimoji="1" lang="en-US" altLang="zh-CN" sz="2400" dirty="0"/>
              <a:t>Type-2: Use a </a:t>
            </a:r>
            <a:r>
              <a:rPr kumimoji="1" lang="en-US" altLang="zh-CN" sz="2400" dirty="0">
                <a:solidFill>
                  <a:srgbClr val="0096FF"/>
                </a:solidFill>
              </a:rPr>
              <a:t>fixed pool </a:t>
            </a:r>
            <a:r>
              <a:rPr kumimoji="1" lang="en-US" altLang="zh-CN" sz="2400" dirty="0"/>
              <a:t>of threads</a:t>
            </a:r>
          </a:p>
          <a:p>
            <a:pPr lvl="1"/>
            <a:r>
              <a:rPr kumimoji="1" lang="en-US" altLang="zh-CN" sz="2000" dirty="0"/>
              <a:t>Use a queue if too many requests </a:t>
            </a:r>
          </a:p>
          <a:p>
            <a:pPr lvl="1"/>
            <a:r>
              <a:rPr kumimoji="1" lang="en-US" altLang="zh-CN" sz="2000" dirty="0"/>
              <a:t>E.g., NFS server</a:t>
            </a:r>
          </a:p>
          <a:p>
            <a:r>
              <a:rPr kumimoji="1" lang="en-US" altLang="zh-CN" sz="2400" dirty="0"/>
              <a:t>Type-3: Just </a:t>
            </a:r>
            <a:r>
              <a:rPr kumimoji="1" lang="en-US" altLang="zh-CN" sz="2400" dirty="0">
                <a:solidFill>
                  <a:srgbClr val="0096FF"/>
                </a:solidFill>
              </a:rPr>
              <a:t>one thread </a:t>
            </a:r>
            <a:r>
              <a:rPr kumimoji="1" lang="en-US" altLang="zh-CN" sz="2400" dirty="0"/>
              <a:t>for </a:t>
            </a:r>
            <a:r>
              <a:rPr kumimoji="1" lang="en-US" altLang="zh-CN" sz="2400" b="1" dirty="0"/>
              <a:t>serial execution</a:t>
            </a:r>
          </a:p>
          <a:p>
            <a:pPr lvl="1"/>
            <a:r>
              <a:rPr kumimoji="1" lang="en-US" altLang="zh-CN" sz="2000" dirty="0"/>
              <a:t>Simplifies concurrency, e.g., the X server</a:t>
            </a:r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31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5162003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Case Study: NFS</a:t>
            </a:r>
            <a:endParaRPr kumimoji="1" lang="zh-CN" altLang="en-US" dirty="0"/>
          </a:p>
        </p:txBody>
      </p:sp>
      <p:sp>
        <p:nvSpPr>
          <p:cNvPr id="6" name="文本占位符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32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9868939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>
                <a:ea typeface="MS PGothic" charset="0"/>
              </a:rPr>
              <a:t>NFS (Network File System)</a:t>
            </a:r>
          </a:p>
        </p:txBody>
      </p:sp>
      <p:sp>
        <p:nvSpPr>
          <p:cNvPr id="4099" name="内容占位符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altLang="zh-CN" sz="2200" dirty="0">
                <a:ea typeface="MS PGothic" charset="0"/>
              </a:rPr>
              <a:t>History</a:t>
            </a:r>
          </a:p>
          <a:p>
            <a:pPr lvl="1"/>
            <a:r>
              <a:rPr lang="en-US" altLang="zh-CN" sz="2000" dirty="0">
                <a:ea typeface="MS PGothic" charset="0"/>
              </a:rPr>
              <a:t>Sun, 1980s, designed for workstations</a:t>
            </a:r>
          </a:p>
          <a:p>
            <a:pPr lvl="1"/>
            <a:r>
              <a:rPr lang="en-US" altLang="zh-CN" sz="2000" dirty="0">
                <a:ea typeface="MS PGothic" charset="0"/>
              </a:rPr>
              <a:t>Centralized management: easy to share &amp; backup files</a:t>
            </a:r>
          </a:p>
          <a:p>
            <a:pPr lvl="1"/>
            <a:r>
              <a:rPr lang="en-US" altLang="zh-CN" sz="2000" dirty="0">
                <a:ea typeface="MS PGothic" charset="0"/>
              </a:rPr>
              <a:t>Cost benefit: workstations without disks</a:t>
            </a:r>
          </a:p>
          <a:p>
            <a:r>
              <a:rPr lang="en-US" altLang="zh-CN" sz="2400" dirty="0">
                <a:ea typeface="MS PGothic" charset="0"/>
              </a:rPr>
              <a:t>NFS goals</a:t>
            </a:r>
          </a:p>
          <a:p>
            <a:pPr lvl="1"/>
            <a:r>
              <a:rPr lang="en-US" altLang="zh-CN" sz="2000" dirty="0">
                <a:ea typeface="MS PGothic" charset="0"/>
              </a:rPr>
              <a:t>Transparency: compatibility with existing applications</a:t>
            </a:r>
          </a:p>
          <a:p>
            <a:pPr lvl="1"/>
            <a:r>
              <a:rPr lang="en-US" altLang="zh-CN" sz="2000" dirty="0">
                <a:ea typeface="MS PGothic" charset="0"/>
              </a:rPr>
              <a:t>OS independent: clients even in DOS</a:t>
            </a:r>
          </a:p>
          <a:p>
            <a:pPr lvl="1"/>
            <a:r>
              <a:rPr lang="en-US" altLang="zh-CN" sz="2000" dirty="0">
                <a:ea typeface="MS PGothic" charset="0"/>
              </a:rPr>
              <a:t>Easy to deploy</a:t>
            </a:r>
          </a:p>
        </p:txBody>
      </p:sp>
      <p:sp>
        <p:nvSpPr>
          <p:cNvPr id="4100" name="灯片编号占位符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9pPr>
          </a:lstStyle>
          <a:p>
            <a:fld id="{94B49AE3-0B2A-3F47-9A6F-178F0B4D31AE}" type="slidenum">
              <a:rPr lang="zh-CN" altLang="en-US" sz="1400" b="0">
                <a:latin typeface="Arial" panose="020B0604020202020204" pitchFamily="34" charset="0"/>
                <a:ea typeface="Adobe 楷体 Std R" charset="0"/>
                <a:cs typeface="Adobe 楷体 Std R" charset="0"/>
              </a:rPr>
              <a:pPr/>
              <a:t>33</a:t>
            </a:fld>
            <a:endParaRPr lang="en-US" altLang="zh-CN" sz="1400" b="0" dirty="0">
              <a:latin typeface="Arial" panose="020B0604020202020204" pitchFamily="34" charset="0"/>
              <a:ea typeface="Adobe 楷体 Std R" charset="0"/>
              <a:cs typeface="Adobe 楷体 Std R" charset="0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683568" y="5040628"/>
            <a:ext cx="6858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/>
            <a:r>
              <a:rPr lang="en-US" altLang="zh-CN" dirty="0">
                <a:latin typeface="Consolas" panose="020B0609020204030204" pitchFamily="49" charset="0"/>
                <a:ea typeface="MS PGothic" charset="0"/>
              </a:rPr>
              <a:t># mount –t </a:t>
            </a:r>
            <a:r>
              <a:rPr lang="en-US" altLang="zh-CN" dirty="0" err="1">
                <a:latin typeface="Consolas" panose="020B0609020204030204" pitchFamily="49" charset="0"/>
                <a:ea typeface="MS PGothic" charset="0"/>
              </a:rPr>
              <a:t>nfs</a:t>
            </a:r>
            <a:r>
              <a:rPr lang="en-US" altLang="zh-CN" dirty="0">
                <a:latin typeface="Consolas" panose="020B0609020204030204" pitchFamily="49" charset="0"/>
                <a:ea typeface="MS PGothic" charset="0"/>
              </a:rPr>
              <a:t> 10.131.250.6:/</a:t>
            </a:r>
            <a:r>
              <a:rPr lang="en-US" altLang="zh-CN" dirty="0" err="1">
                <a:latin typeface="Consolas" panose="020B0609020204030204" pitchFamily="49" charset="0"/>
                <a:ea typeface="MS PGothic" charset="0"/>
              </a:rPr>
              <a:t>nfs</a:t>
            </a:r>
            <a:r>
              <a:rPr lang="en-US" altLang="zh-CN" dirty="0">
                <a:latin typeface="Consolas" panose="020B0609020204030204" pitchFamily="49" charset="0"/>
                <a:ea typeface="MS PGothic" charset="0"/>
              </a:rPr>
              <a:t>/</a:t>
            </a:r>
            <a:r>
              <a:rPr lang="en-US" altLang="zh-CN" dirty="0" err="1">
                <a:latin typeface="Consolas" panose="020B0609020204030204" pitchFamily="49" charset="0"/>
                <a:ea typeface="MS PGothic" charset="0"/>
              </a:rPr>
              <a:t>dir</a:t>
            </a:r>
            <a:r>
              <a:rPr lang="en-US" altLang="zh-CN" dirty="0">
                <a:latin typeface="Consolas" panose="020B0609020204030204" pitchFamily="49" charset="0"/>
                <a:ea typeface="MS PGothic" charset="0"/>
              </a:rPr>
              <a:t> /</a:t>
            </a:r>
            <a:r>
              <a:rPr lang="en-US" altLang="zh-CN" dirty="0" err="1">
                <a:latin typeface="Consolas" panose="020B0609020204030204" pitchFamily="49" charset="0"/>
                <a:ea typeface="MS PGothic" charset="0"/>
              </a:rPr>
              <a:t>mnt</a:t>
            </a:r>
            <a:r>
              <a:rPr lang="en-US" altLang="zh-CN" dirty="0">
                <a:latin typeface="Consolas" panose="020B0609020204030204" pitchFamily="49" charset="0"/>
                <a:ea typeface="MS PGothic" charset="0"/>
              </a:rPr>
              <a:t>/</a:t>
            </a:r>
            <a:r>
              <a:rPr lang="en-US" altLang="zh-CN" dirty="0" err="1">
                <a:latin typeface="Consolas" panose="020B0609020204030204" pitchFamily="49" charset="0"/>
                <a:ea typeface="MS PGothic" charset="0"/>
              </a:rPr>
              <a:t>nfs</a:t>
            </a:r>
            <a:r>
              <a:rPr lang="en-US" altLang="zh-CN" dirty="0">
                <a:latin typeface="Consolas" panose="020B0609020204030204" pitchFamily="49" charset="0"/>
                <a:ea typeface="MS PGothic" charset="0"/>
              </a:rPr>
              <a:t>/</a:t>
            </a:r>
            <a:r>
              <a:rPr lang="en-US" altLang="zh-CN" dirty="0" err="1">
                <a:latin typeface="Consolas" panose="020B0609020204030204" pitchFamily="49" charset="0"/>
                <a:ea typeface="MS PGothic" charset="0"/>
              </a:rPr>
              <a:t>dir</a:t>
            </a:r>
            <a:endParaRPr lang="en-US" altLang="zh-CN" dirty="0">
              <a:latin typeface="Consolas" panose="020B0609020204030204" pitchFamily="49" charset="0"/>
              <a:ea typeface="MS PGothic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9800366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>
                <a:ea typeface="MS PGothic" charset="0"/>
              </a:rPr>
              <a:t>RPC in NFS</a:t>
            </a:r>
            <a:endParaRPr lang="zh-CN" altLang="en-US" dirty="0">
              <a:ea typeface="MS PGothic" charset="0"/>
            </a:endParaRPr>
          </a:p>
        </p:txBody>
      </p:sp>
      <p:sp>
        <p:nvSpPr>
          <p:cNvPr id="8195" name="灯片编号占位符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9pPr>
          </a:lstStyle>
          <a:p>
            <a:fld id="{618536A5-006B-DD4E-807B-722C43364505}" type="slidenum">
              <a:rPr lang="zh-CN" altLang="en-US" sz="1400" b="0">
                <a:latin typeface="Arial" panose="020B0604020202020204" pitchFamily="34" charset="0"/>
                <a:ea typeface="Adobe 楷体 Std R" charset="0"/>
                <a:cs typeface="Adobe 楷体 Std R" charset="0"/>
              </a:rPr>
              <a:pPr/>
              <a:t>34</a:t>
            </a:fld>
            <a:endParaRPr lang="en-US" altLang="zh-CN" sz="1400" b="0" dirty="0">
              <a:latin typeface="Arial" panose="020B0604020202020204" pitchFamily="34" charset="0"/>
              <a:ea typeface="Adobe 楷体 Std R" charset="0"/>
              <a:cs typeface="Adobe 楷体 Std R" charset="0"/>
            </a:endParaRPr>
          </a:p>
        </p:txBody>
      </p:sp>
      <p:pic>
        <p:nvPicPr>
          <p:cNvPr id="819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129308"/>
            <a:ext cx="6165303" cy="4392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6948264" y="1129308"/>
            <a:ext cx="1944216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9pPr>
          </a:lstStyle>
          <a:p>
            <a:pPr eaLnBrk="1" hangingPunct="1"/>
            <a:r>
              <a:rPr lang="en-US" altLang="zh-CN" b="0" dirty="0">
                <a:solidFill>
                  <a:srgbClr val="0096FF"/>
                </a:solidFill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Where is OPEN and CLOSE?</a:t>
            </a:r>
            <a:endParaRPr lang="zh-CN" altLang="en-US" b="0" dirty="0">
              <a:solidFill>
                <a:srgbClr val="0096FF"/>
              </a:solidFill>
              <a:latin typeface="Arial" panose="020B0604020202020204" pitchFamily="34" charset="0"/>
              <a:ea typeface="等线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208643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>
                <a:ea typeface="等线" panose="02010600030101010101" pitchFamily="2" charset="-122"/>
              </a:rPr>
              <a:t>NFS Overview</a:t>
            </a:r>
            <a:endParaRPr lang="zh-CN" altLang="en-US" dirty="0">
              <a:ea typeface="等线" panose="02010600030101010101" pitchFamily="2" charset="-122"/>
            </a:endParaRPr>
          </a:p>
        </p:txBody>
      </p:sp>
      <p:sp>
        <p:nvSpPr>
          <p:cNvPr id="9219" name="灯片编号占位符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9pPr>
          </a:lstStyle>
          <a:p>
            <a:fld id="{4AE0E800-4824-9642-ABF3-65A09CD45324}" type="slidenum">
              <a:rPr lang="zh-CN" altLang="en-US" sz="1400" b="0"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pPr/>
              <a:t>35</a:t>
            </a:fld>
            <a:endParaRPr lang="en-US" altLang="zh-CN" sz="1400" b="0">
              <a:latin typeface="Arial" panose="020B0604020202020204" pitchFamily="34" charset="0"/>
              <a:ea typeface="等线" panose="02010600030101010101" pitchFamily="2" charset="-122"/>
              <a:cs typeface="Arial" panose="020B0604020202020204" pitchFamily="34" charset="0"/>
            </a:endParaRPr>
          </a:p>
        </p:txBody>
      </p:sp>
      <p:pic>
        <p:nvPicPr>
          <p:cNvPr id="922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460500"/>
            <a:ext cx="8058150" cy="37012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文本框 1"/>
          <p:cNvSpPr txBox="1"/>
          <p:nvPr/>
        </p:nvSpPr>
        <p:spPr>
          <a:xfrm>
            <a:off x="2388789" y="2234845"/>
            <a:ext cx="41044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dirty="0" err="1">
                <a:solidFill>
                  <a:srgbClr val="FF0000"/>
                </a:solidFill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fd</a:t>
            </a:r>
            <a:r>
              <a:rPr kumimoji="1" lang="en-US" altLang="zh-CN" dirty="0">
                <a:solidFill>
                  <a:srgbClr val="FF0000"/>
                </a:solidFill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 &lt;--&gt; </a:t>
            </a:r>
            <a:r>
              <a:rPr kumimoji="1" lang="en-US" altLang="zh-CN" dirty="0" err="1">
                <a:solidFill>
                  <a:srgbClr val="FF0000"/>
                </a:solidFill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fh</a:t>
            </a:r>
            <a:r>
              <a:rPr kumimoji="1" lang="en-US" altLang="zh-CN" dirty="0">
                <a:solidFill>
                  <a:srgbClr val="FF0000"/>
                </a:solidFill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 (file handler)</a:t>
            </a:r>
            <a:endParaRPr kumimoji="1" lang="zh-CN" altLang="en-US" dirty="0">
              <a:solidFill>
                <a:srgbClr val="FF0000"/>
              </a:solidFill>
              <a:latin typeface="Arial" panose="020B0604020202020204" pitchFamily="34" charset="0"/>
              <a:ea typeface="等线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7240211" y="2862064"/>
            <a:ext cx="12961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dirty="0">
                <a:solidFill>
                  <a:srgbClr val="FF0000"/>
                </a:solidFill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No state after open()</a:t>
            </a:r>
            <a:endParaRPr kumimoji="1" lang="zh-CN" altLang="en-US" dirty="0">
              <a:solidFill>
                <a:srgbClr val="FF0000"/>
              </a:solidFill>
              <a:latin typeface="Arial" panose="020B0604020202020204" pitchFamily="34" charset="0"/>
              <a:ea typeface="等线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3" name="椭圆 2"/>
          <p:cNvSpPr/>
          <p:nvPr/>
        </p:nvSpPr>
        <p:spPr>
          <a:xfrm>
            <a:off x="1763688" y="2641476"/>
            <a:ext cx="432048" cy="432048"/>
          </a:xfrm>
          <a:prstGeom prst="ellipse">
            <a:avLst/>
          </a:prstGeom>
          <a:noFill/>
          <a:ln>
            <a:solidFill>
              <a:srgbClr val="0096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椭圆 9"/>
          <p:cNvSpPr/>
          <p:nvPr/>
        </p:nvSpPr>
        <p:spPr>
          <a:xfrm>
            <a:off x="4036179" y="2562113"/>
            <a:ext cx="432049" cy="432048"/>
          </a:xfrm>
          <a:prstGeom prst="ellipse">
            <a:avLst/>
          </a:prstGeom>
          <a:noFill/>
          <a:ln>
            <a:solidFill>
              <a:srgbClr val="0096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7943193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File Handler for a Client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altLang="zh-CN" sz="2400" dirty="0">
                <a:ea typeface="MS PGothic" charset="0"/>
              </a:rPr>
              <a:t>File handler contains three parts</a:t>
            </a:r>
          </a:p>
          <a:p>
            <a:pPr lvl="1"/>
            <a:r>
              <a:rPr lang="en-US" altLang="zh-CN" sz="2000" b="1" u="sng" dirty="0">
                <a:solidFill>
                  <a:srgbClr val="0096FF"/>
                </a:solidFill>
                <a:ea typeface="MS PGothic" charset="0"/>
              </a:rPr>
              <a:t>File system identifier</a:t>
            </a:r>
            <a:r>
              <a:rPr lang="en-US" altLang="zh-CN" sz="2000" dirty="0">
                <a:ea typeface="MS PGothic" charset="0"/>
              </a:rPr>
              <a:t>: for server to identify the file system</a:t>
            </a:r>
          </a:p>
          <a:p>
            <a:pPr lvl="1"/>
            <a:r>
              <a:rPr lang="en-US" altLang="zh-CN" sz="2000" b="1" u="sng" dirty="0" err="1">
                <a:solidFill>
                  <a:srgbClr val="0096FF"/>
                </a:solidFill>
                <a:ea typeface="MS PGothic" charset="0"/>
              </a:rPr>
              <a:t>inode</a:t>
            </a:r>
            <a:r>
              <a:rPr lang="en-US" altLang="zh-CN" sz="2000" b="1" u="sng" dirty="0">
                <a:solidFill>
                  <a:srgbClr val="0096FF"/>
                </a:solidFill>
                <a:ea typeface="MS PGothic" charset="0"/>
              </a:rPr>
              <a:t> number</a:t>
            </a:r>
            <a:r>
              <a:rPr lang="en-US" altLang="zh-CN" sz="2000" dirty="0">
                <a:ea typeface="MS PGothic" charset="0"/>
              </a:rPr>
              <a:t>: for server to locate the file</a:t>
            </a:r>
          </a:p>
          <a:p>
            <a:pPr lvl="1"/>
            <a:r>
              <a:rPr lang="en-US" altLang="zh-CN" sz="2000" b="1" u="sng" dirty="0">
                <a:solidFill>
                  <a:srgbClr val="0096FF"/>
                </a:solidFill>
                <a:ea typeface="MS PGothic" charset="0"/>
              </a:rPr>
              <a:t>Generation number</a:t>
            </a:r>
            <a:r>
              <a:rPr lang="en-US" altLang="zh-CN" sz="2000" dirty="0">
                <a:ea typeface="MS PGothic" charset="0"/>
              </a:rPr>
              <a:t>: for server to maintain consistency of a file</a:t>
            </a:r>
          </a:p>
          <a:p>
            <a:pPr lvl="1"/>
            <a:endParaRPr lang="en-US" altLang="zh-CN" sz="2000" dirty="0">
              <a:ea typeface="MS PGothic" charset="0"/>
            </a:endParaRPr>
          </a:p>
          <a:p>
            <a:r>
              <a:rPr lang="en-US" altLang="zh-CN" sz="2400" dirty="0">
                <a:ea typeface="MS PGothic" charset="0"/>
              </a:rPr>
              <a:t>Can still work across server failures</a:t>
            </a:r>
          </a:p>
          <a:p>
            <a:pPr lvl="1"/>
            <a:r>
              <a:rPr lang="en-US" altLang="zh-CN" sz="2200" dirty="0">
                <a:ea typeface="MS PGothic" charset="0"/>
              </a:rPr>
              <a:t>E.g., server reboot</a:t>
            </a:r>
          </a:p>
          <a:p>
            <a:r>
              <a:rPr lang="en-US" altLang="zh-CN" sz="2400" b="1" dirty="0">
                <a:solidFill>
                  <a:srgbClr val="C00000"/>
                </a:solidFill>
                <a:ea typeface="MS PGothic" charset="0"/>
              </a:rPr>
              <a:t>Q</a:t>
            </a:r>
            <a:r>
              <a:rPr lang="en-US" altLang="zh-CN" sz="2400" dirty="0">
                <a:solidFill>
                  <a:srgbClr val="C00000"/>
                </a:solidFill>
                <a:ea typeface="MS PGothic" charset="0"/>
              </a:rPr>
              <a:t>: Why not put </a:t>
            </a:r>
            <a:r>
              <a:rPr lang="en-US" altLang="zh-CN" sz="2400" u="sng" dirty="0">
                <a:solidFill>
                  <a:srgbClr val="C00000"/>
                </a:solidFill>
                <a:ea typeface="MS PGothic" charset="0"/>
              </a:rPr>
              <a:t>path name</a:t>
            </a:r>
            <a:r>
              <a:rPr lang="en-US" altLang="zh-CN" sz="2400" dirty="0">
                <a:solidFill>
                  <a:srgbClr val="C00000"/>
                </a:solidFill>
                <a:ea typeface="MS PGothic" charset="0"/>
              </a:rPr>
              <a:t> in the handle?</a:t>
            </a:r>
            <a:endParaRPr lang="zh-CN" altLang="en-US" sz="2400" dirty="0">
              <a:solidFill>
                <a:srgbClr val="C00000"/>
              </a:solidFill>
              <a:ea typeface="MS PGothic" charset="0"/>
            </a:endParaRPr>
          </a:p>
          <a:p>
            <a:endParaRPr lang="zh-CN" altLang="en-US" sz="2800" dirty="0"/>
          </a:p>
        </p:txBody>
      </p:sp>
    </p:spTree>
    <p:extLst>
      <p:ext uri="{BB962C8B-B14F-4D97-AF65-F5344CB8AC3E}">
        <p14:creationId xmlns:p14="http://schemas.microsoft.com/office/powerpoint/2010/main" val="239266129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>
                <a:ea typeface="MS PGothic" charset="0"/>
              </a:rPr>
              <a:t>Case 1: Rename After Open</a:t>
            </a:r>
            <a:endParaRPr lang="zh-CN" altLang="en-US" dirty="0">
              <a:ea typeface="MS PGothic" charset="0"/>
            </a:endParaRPr>
          </a:p>
        </p:txBody>
      </p:sp>
      <p:sp>
        <p:nvSpPr>
          <p:cNvPr id="6147" name="灯片编号占位符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9pPr>
          </a:lstStyle>
          <a:p>
            <a:fld id="{F3918530-48DE-364C-9827-192746DB6538}" type="slidenum">
              <a:rPr lang="zh-CN" altLang="en-US" sz="1400" b="0">
                <a:latin typeface="Arial" panose="020B0604020202020204" pitchFamily="34" charset="0"/>
                <a:ea typeface="Adobe 楷体 Std R" charset="0"/>
                <a:cs typeface="Adobe 楷体 Std R" charset="0"/>
              </a:rPr>
              <a:pPr/>
              <a:t>37</a:t>
            </a:fld>
            <a:endParaRPr lang="en-US" altLang="zh-CN" sz="1400" b="0" dirty="0">
              <a:latin typeface="Arial" panose="020B0604020202020204" pitchFamily="34" charset="0"/>
              <a:ea typeface="Adobe 楷体 Std R" charset="0"/>
              <a:cs typeface="Adobe 楷体 Std R" charset="0"/>
            </a:endParaRPr>
          </a:p>
        </p:txBody>
      </p:sp>
      <p:pic>
        <p:nvPicPr>
          <p:cNvPr id="614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5814" y="1345332"/>
            <a:ext cx="7572375" cy="15812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9" name="内容占位符 2"/>
          <p:cNvSpPr>
            <a:spLocks noGrp="1"/>
          </p:cNvSpPr>
          <p:nvPr>
            <p:ph idx="1"/>
          </p:nvPr>
        </p:nvSpPr>
        <p:spPr>
          <a:xfrm>
            <a:off x="457200" y="3265264"/>
            <a:ext cx="8305800" cy="1968500"/>
          </a:xfrm>
        </p:spPr>
        <p:txBody>
          <a:bodyPr/>
          <a:lstStyle/>
          <a:p>
            <a:r>
              <a:rPr lang="en-US" altLang="zh-CN" dirty="0">
                <a:ea typeface="MS PGothic" charset="0"/>
              </a:rPr>
              <a:t>UNIX Spec:</a:t>
            </a:r>
          </a:p>
          <a:p>
            <a:pPr lvl="1"/>
            <a:r>
              <a:rPr lang="en-US" altLang="zh-CN" dirty="0">
                <a:ea typeface="MS PGothic" charset="0"/>
              </a:rPr>
              <a:t>Program 1 should read "dir2/f"</a:t>
            </a:r>
          </a:p>
          <a:p>
            <a:pPr lvl="1"/>
            <a:r>
              <a:rPr lang="en-US" altLang="zh-CN" dirty="0">
                <a:ea typeface="MS PGothic" charset="0"/>
              </a:rPr>
              <a:t>NFS should keep the spec</a:t>
            </a:r>
            <a:endParaRPr lang="zh-CN" altLang="en-US" dirty="0">
              <a:ea typeface="MS PGothic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649249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1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14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14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>
                <a:ea typeface="MS PGothic" charset="0"/>
              </a:rPr>
              <a:t>Stateless on NFS server</a:t>
            </a:r>
            <a:endParaRPr lang="zh-CN" altLang="en-US" dirty="0">
              <a:ea typeface="MS PGothic" charset="0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lnSpc>
                <a:spcPct val="110000"/>
              </a:lnSpc>
            </a:pPr>
            <a:r>
              <a:rPr lang="en-US" altLang="zh-CN" sz="2000" dirty="0">
                <a:ea typeface="MS PGothic" charset="0"/>
              </a:rPr>
              <a:t>Stateless on NFS server</a:t>
            </a:r>
          </a:p>
          <a:p>
            <a:pPr lvl="1">
              <a:lnSpc>
                <a:spcPct val="110000"/>
              </a:lnSpc>
            </a:pPr>
            <a:r>
              <a:rPr lang="en-US" altLang="zh-CN" sz="1800" dirty="0">
                <a:ea typeface="MS PGothic" charset="0"/>
              </a:rPr>
              <a:t>Each RPC contains all the information</a:t>
            </a:r>
          </a:p>
          <a:p>
            <a:pPr>
              <a:lnSpc>
                <a:spcPct val="110000"/>
              </a:lnSpc>
            </a:pPr>
            <a:r>
              <a:rPr lang="en-US" altLang="zh-CN" sz="2000" b="1" dirty="0">
                <a:solidFill>
                  <a:srgbClr val="C00000"/>
                </a:solidFill>
                <a:ea typeface="MS PGothic" charset="0"/>
              </a:rPr>
              <a:t>Q</a:t>
            </a:r>
            <a:r>
              <a:rPr lang="en-US" altLang="zh-CN" sz="2000" dirty="0">
                <a:solidFill>
                  <a:srgbClr val="C00000"/>
                </a:solidFill>
                <a:ea typeface="MS PGothic" charset="0"/>
              </a:rPr>
              <a:t>: What about states like file cursor?</a:t>
            </a:r>
          </a:p>
          <a:p>
            <a:pPr lvl="1">
              <a:lnSpc>
                <a:spcPct val="110000"/>
              </a:lnSpc>
            </a:pPr>
            <a:r>
              <a:rPr lang="en-US" altLang="zh-CN" sz="1800" dirty="0">
                <a:ea typeface="MS PGothic" charset="0"/>
              </a:rPr>
              <a:t>Client maintains the states, including the file cursor</a:t>
            </a:r>
          </a:p>
          <a:p>
            <a:pPr>
              <a:lnSpc>
                <a:spcPct val="110000"/>
              </a:lnSpc>
            </a:pPr>
            <a:r>
              <a:rPr lang="en-US" altLang="zh-CN" sz="2000" dirty="0">
                <a:ea typeface="MS PGothic" charset="0"/>
              </a:rPr>
              <a:t>Client</a:t>
            </a:r>
            <a:r>
              <a:rPr lang="zh-CN" altLang="en-US" sz="2000" dirty="0">
                <a:ea typeface="MS PGothic" charset="0"/>
              </a:rPr>
              <a:t> </a:t>
            </a:r>
            <a:r>
              <a:rPr lang="en-US" altLang="zh-CN" sz="2000" dirty="0">
                <a:ea typeface="MS PGothic" charset="0"/>
              </a:rPr>
              <a:t>can repeat a request until it receives a reply (</a:t>
            </a:r>
            <a:r>
              <a:rPr lang="en-US" altLang="zh-CN" sz="2000" dirty="0">
                <a:solidFill>
                  <a:srgbClr val="0096FF"/>
                </a:solidFill>
                <a:ea typeface="MS PGothic" charset="0"/>
              </a:rPr>
              <a:t>at least once</a:t>
            </a:r>
            <a:r>
              <a:rPr lang="en-US" altLang="zh-CN" sz="2000" dirty="0">
                <a:ea typeface="MS PGothic" charset="0"/>
              </a:rPr>
              <a:t>)</a:t>
            </a:r>
          </a:p>
          <a:p>
            <a:pPr lvl="1">
              <a:lnSpc>
                <a:spcPct val="110000"/>
              </a:lnSpc>
            </a:pPr>
            <a:r>
              <a:rPr lang="en-US" altLang="zh-CN" sz="1800" dirty="0">
                <a:ea typeface="MS PGothic" charset="0"/>
              </a:rPr>
              <a:t>Server may execute the same request twice</a:t>
            </a:r>
          </a:p>
          <a:p>
            <a:pPr lvl="1">
              <a:lnSpc>
                <a:spcPct val="110000"/>
              </a:lnSpc>
            </a:pPr>
            <a:r>
              <a:rPr lang="en-US" altLang="zh-CN" sz="1800" dirty="0">
                <a:ea typeface="MS PGothic" charset="0"/>
              </a:rPr>
              <a:t>Solution: each RPC is tagged with a transaction number, and server maintains some "soft" state: reply cache</a:t>
            </a:r>
          </a:p>
          <a:p>
            <a:pPr lvl="1">
              <a:lnSpc>
                <a:spcPct val="110000"/>
              </a:lnSpc>
            </a:pPr>
            <a:r>
              <a:rPr lang="en-US" altLang="zh-CN" sz="1800" b="1" dirty="0">
                <a:solidFill>
                  <a:srgbClr val="C00000"/>
                </a:solidFill>
                <a:ea typeface="MS PGothic" charset="0"/>
              </a:rPr>
              <a:t>Q</a:t>
            </a:r>
            <a:r>
              <a:rPr lang="en-US" altLang="zh-CN" sz="1800" dirty="0">
                <a:solidFill>
                  <a:srgbClr val="C00000"/>
                </a:solidFill>
                <a:ea typeface="MS PGothic" charset="0"/>
              </a:rPr>
              <a:t>: What if the server </a:t>
            </a:r>
            <a:r>
              <a:rPr lang="en-US" altLang="zh-CN" sz="1800" u="sng" dirty="0">
                <a:solidFill>
                  <a:srgbClr val="C00000"/>
                </a:solidFill>
                <a:ea typeface="MS PGothic" charset="0"/>
              </a:rPr>
              <a:t>fails between two same requests</a:t>
            </a:r>
            <a:r>
              <a:rPr lang="en-US" altLang="zh-CN" sz="1800" dirty="0">
                <a:solidFill>
                  <a:srgbClr val="C00000"/>
                </a:solidFill>
                <a:ea typeface="MS PGothic" charset="0"/>
              </a:rPr>
              <a:t>?</a:t>
            </a:r>
          </a:p>
        </p:txBody>
      </p:sp>
      <p:sp>
        <p:nvSpPr>
          <p:cNvPr id="10244" name="灯片编号占位符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9pPr>
          </a:lstStyle>
          <a:p>
            <a:fld id="{49B973B8-469E-4540-956B-7AEBD6CD5CB3}" type="slidenum">
              <a:rPr lang="zh-CN" altLang="en-US" sz="1400" b="0">
                <a:latin typeface="Arial" panose="020B0604020202020204" pitchFamily="34" charset="0"/>
                <a:ea typeface="Adobe 楷体 Std R" charset="0"/>
                <a:cs typeface="Adobe 楷体 Std R" charset="0"/>
              </a:rPr>
              <a:pPr/>
              <a:t>38</a:t>
            </a:fld>
            <a:endParaRPr lang="en-US" altLang="zh-CN" sz="1400" b="0" dirty="0">
              <a:latin typeface="Arial" panose="020B0604020202020204" pitchFamily="34" charset="0"/>
              <a:ea typeface="Adobe 楷体 Std R" charset="0"/>
              <a:cs typeface="Adobe 楷体 Std R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73213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>
                <a:ea typeface="MS PGothic" charset="0"/>
              </a:rPr>
              <a:t>Case 2: Delete After Open</a:t>
            </a:r>
            <a:endParaRPr lang="zh-CN" altLang="en-US" dirty="0">
              <a:ea typeface="MS PGothic" charset="0"/>
            </a:endParaRPr>
          </a:p>
        </p:txBody>
      </p:sp>
      <p:sp>
        <p:nvSpPr>
          <p:cNvPr id="41986" name="内容占位符 2"/>
          <p:cNvSpPr>
            <a:spLocks noGrp="1"/>
          </p:cNvSpPr>
          <p:nvPr>
            <p:ph idx="1"/>
          </p:nvPr>
        </p:nvSpPr>
        <p:spPr>
          <a:xfrm>
            <a:off x="457200" y="2857500"/>
            <a:ext cx="8305800" cy="2592288"/>
          </a:xfrm>
        </p:spPr>
        <p:txBody>
          <a:bodyPr>
            <a:normAutofit fontScale="85000" lnSpcReduction="20000"/>
          </a:bodyPr>
          <a:lstStyle/>
          <a:p>
            <a:r>
              <a:rPr lang="en-US" altLang="zh-CN" sz="2800" dirty="0">
                <a:ea typeface="MS PGothic" charset="0"/>
              </a:rPr>
              <a:t>UNIX spec:</a:t>
            </a:r>
          </a:p>
          <a:p>
            <a:pPr lvl="1"/>
            <a:r>
              <a:rPr lang="en-US" altLang="zh-CN" sz="2400" dirty="0">
                <a:ea typeface="MS PGothic" charset="0"/>
              </a:rPr>
              <a:t>On local FS, program 2 will read the old file</a:t>
            </a:r>
          </a:p>
          <a:p>
            <a:r>
              <a:rPr lang="en-US" altLang="zh-CN" sz="2800" dirty="0">
                <a:ea typeface="MS PGothic" charset="0"/>
              </a:rPr>
              <a:t>How to avoid program 2 reading new file?</a:t>
            </a:r>
          </a:p>
          <a:p>
            <a:pPr lvl="1"/>
            <a:r>
              <a:rPr lang="en-US" altLang="zh-CN" sz="2400" dirty="0">
                <a:ea typeface="MS PGothic" charset="0"/>
              </a:rPr>
              <a:t>Generation number</a:t>
            </a:r>
          </a:p>
          <a:p>
            <a:pPr lvl="1"/>
            <a:r>
              <a:rPr lang="en-US" altLang="zh-CN" sz="2400" dirty="0">
                <a:ea typeface="MS PGothic" charset="0"/>
              </a:rPr>
              <a:t>"stale file handler"</a:t>
            </a:r>
          </a:p>
          <a:p>
            <a:r>
              <a:rPr lang="en-US" altLang="zh-CN" sz="2800" b="1" dirty="0">
                <a:ea typeface="MS PGothic" charset="0"/>
              </a:rPr>
              <a:t>Not the same as UNIX spec! </a:t>
            </a:r>
            <a:r>
              <a:rPr lang="en-US" altLang="zh-CN" sz="2800" dirty="0">
                <a:ea typeface="MS PGothic" charset="0"/>
              </a:rPr>
              <a:t>It's a tradeoff...</a:t>
            </a:r>
            <a:endParaRPr lang="zh-CN" altLang="en-US" dirty="0">
              <a:ea typeface="MS PGothic" charset="0"/>
            </a:endParaRPr>
          </a:p>
        </p:txBody>
      </p:sp>
      <p:sp>
        <p:nvSpPr>
          <p:cNvPr id="7172" name="灯片编号占位符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9pPr>
          </a:lstStyle>
          <a:p>
            <a:fld id="{83B15562-7171-2443-A8B5-3EB92BEA1842}" type="slidenum">
              <a:rPr lang="zh-CN" altLang="en-US" sz="1400" b="0">
                <a:latin typeface="Arial" panose="020B0604020202020204" pitchFamily="34" charset="0"/>
                <a:ea typeface="Adobe 楷体 Std R" charset="0"/>
                <a:cs typeface="Adobe 楷体 Std R" charset="0"/>
              </a:rPr>
              <a:pPr/>
              <a:t>39</a:t>
            </a:fld>
            <a:endParaRPr lang="en-US" altLang="zh-CN" sz="1400" b="0" dirty="0">
              <a:latin typeface="Arial" panose="020B0604020202020204" pitchFamily="34" charset="0"/>
              <a:ea typeface="Adobe 楷体 Std R" charset="0"/>
              <a:cs typeface="Adobe 楷体 Std R" charset="0"/>
            </a:endParaRPr>
          </a:p>
        </p:txBody>
      </p:sp>
      <p:pic>
        <p:nvPicPr>
          <p:cNvPr id="717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339" y="1492250"/>
            <a:ext cx="7553325" cy="1174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400642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198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>
                <a:ea typeface="MS PGothic" charset="0"/>
              </a:rPr>
              <a:t>Cache on the Client</a:t>
            </a:r>
            <a:endParaRPr lang="zh-CN" altLang="en-US" dirty="0">
              <a:ea typeface="MS PGothic" charset="0"/>
            </a:endParaRPr>
          </a:p>
        </p:txBody>
      </p:sp>
      <p:sp>
        <p:nvSpPr>
          <p:cNvPr id="13315" name="内容占位符 2"/>
          <p:cNvSpPr>
            <a:spLocks noGrp="1"/>
          </p:cNvSpPr>
          <p:nvPr>
            <p:ph idx="1"/>
          </p:nvPr>
        </p:nvSpPr>
        <p:spPr>
          <a:xfrm>
            <a:off x="457200" y="1333500"/>
            <a:ext cx="8229600" cy="4116287"/>
          </a:xfrm>
        </p:spPr>
        <p:txBody>
          <a:bodyPr>
            <a:noAutofit/>
          </a:bodyPr>
          <a:lstStyle/>
          <a:p>
            <a:pPr>
              <a:tabLst>
                <a:tab pos="1438275" algn="l"/>
              </a:tabLst>
            </a:pPr>
            <a:r>
              <a:rPr lang="en-US" altLang="zh-CN" sz="2400" dirty="0">
                <a:ea typeface="MS PGothic" charset="0"/>
              </a:rPr>
              <a:t>NFS client maintains various caches</a:t>
            </a:r>
          </a:p>
          <a:p>
            <a:pPr lvl="1">
              <a:tabLst>
                <a:tab pos="1438275" algn="l"/>
              </a:tabLst>
            </a:pPr>
            <a:r>
              <a:rPr lang="en-US" altLang="zh-CN" sz="2000" dirty="0">
                <a:ea typeface="MS PGothic" charset="0"/>
              </a:rPr>
              <a:t>Stores a </a:t>
            </a:r>
            <a:r>
              <a:rPr lang="en-US" altLang="zh-CN" sz="2000" b="1" dirty="0" err="1">
                <a:solidFill>
                  <a:srgbClr val="0096FF"/>
                </a:solidFill>
                <a:ea typeface="MS PGothic" charset="0"/>
              </a:rPr>
              <a:t>vnode</a:t>
            </a:r>
            <a:r>
              <a:rPr lang="en-US" altLang="zh-CN" sz="2000" dirty="0">
                <a:ea typeface="MS PGothic" charset="0"/>
              </a:rPr>
              <a:t> for every open file</a:t>
            </a:r>
          </a:p>
          <a:p>
            <a:pPr lvl="2">
              <a:tabLst>
                <a:tab pos="1438275" algn="l"/>
              </a:tabLst>
            </a:pPr>
            <a:r>
              <a:rPr lang="en-US" altLang="zh-CN" sz="1800" dirty="0">
                <a:ea typeface="MS PGothic" charset="0"/>
              </a:rPr>
              <a:t>Know the file handles</a:t>
            </a:r>
          </a:p>
          <a:p>
            <a:pPr lvl="1">
              <a:tabLst>
                <a:tab pos="1438275" algn="l"/>
              </a:tabLst>
            </a:pPr>
            <a:r>
              <a:rPr lang="en-US" altLang="zh-CN" sz="2000" dirty="0">
                <a:ea typeface="MS PGothic" charset="0"/>
              </a:rPr>
              <a:t>Recently used </a:t>
            </a:r>
            <a:r>
              <a:rPr lang="en-US" altLang="zh-CN" sz="2000" dirty="0" err="1">
                <a:ea typeface="MS PGothic" charset="0"/>
              </a:rPr>
              <a:t>vnodes</a:t>
            </a:r>
            <a:r>
              <a:rPr lang="en-US" altLang="zh-CN" sz="2000" dirty="0">
                <a:ea typeface="MS PGothic" charset="0"/>
              </a:rPr>
              <a:t>, attributes, recently used blocks, mapping from path name to </a:t>
            </a:r>
            <a:r>
              <a:rPr lang="en-US" altLang="zh-CN" sz="2000" dirty="0" err="1">
                <a:ea typeface="MS PGothic" charset="0"/>
              </a:rPr>
              <a:t>vnode</a:t>
            </a:r>
            <a:endParaRPr lang="en-US" altLang="zh-CN" sz="2000" dirty="0">
              <a:ea typeface="MS PGothic" charset="0"/>
            </a:endParaRPr>
          </a:p>
          <a:p>
            <a:pPr>
              <a:tabLst>
                <a:tab pos="1438275" algn="l"/>
              </a:tabLst>
            </a:pPr>
            <a:r>
              <a:rPr lang="en-US" altLang="zh-CN" sz="2400" dirty="0">
                <a:ea typeface="MS PGothic" charset="0"/>
              </a:rPr>
              <a:t>Cache benefits</a:t>
            </a:r>
          </a:p>
          <a:p>
            <a:pPr lvl="1">
              <a:tabLst>
                <a:tab pos="1438275" algn="l"/>
              </a:tabLst>
            </a:pPr>
            <a:r>
              <a:rPr lang="en-US" altLang="zh-CN" sz="2000" dirty="0">
                <a:ea typeface="MS PGothic" charset="0"/>
              </a:rPr>
              <a:t>Reduce latency</a:t>
            </a:r>
          </a:p>
          <a:p>
            <a:pPr lvl="1">
              <a:tabLst>
                <a:tab pos="1438275" algn="l"/>
              </a:tabLst>
            </a:pPr>
            <a:r>
              <a:rPr lang="en-US" altLang="zh-CN" sz="2000" dirty="0">
                <a:ea typeface="MS PGothic" charset="0"/>
              </a:rPr>
              <a:t>Less RPC, reduce load on server</a:t>
            </a:r>
          </a:p>
          <a:p>
            <a:pPr>
              <a:tabLst>
                <a:tab pos="1438275" algn="l"/>
              </a:tabLst>
            </a:pPr>
            <a:r>
              <a:rPr lang="en-US" altLang="zh-CN" sz="2400" b="1" dirty="0">
                <a:ea typeface="MS PGothic" charset="0"/>
              </a:rPr>
              <a:t>Cache coherence </a:t>
            </a:r>
            <a:r>
              <a:rPr lang="en-US" altLang="zh-CN" sz="2400" dirty="0">
                <a:ea typeface="MS PGothic" charset="0"/>
              </a:rPr>
              <a:t>is needed</a:t>
            </a:r>
            <a:endParaRPr lang="zh-CN" altLang="en-US" sz="2400" dirty="0">
              <a:ea typeface="MS PGothic" charset="0"/>
            </a:endParaRPr>
          </a:p>
        </p:txBody>
      </p:sp>
      <p:sp>
        <p:nvSpPr>
          <p:cNvPr id="13316" name="灯片编号占位符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9pPr>
          </a:lstStyle>
          <a:p>
            <a:fld id="{1C909856-5FCF-2C48-807A-CAE0C4769470}" type="slidenum">
              <a:rPr lang="zh-CN" altLang="en-US" sz="1400" b="0">
                <a:latin typeface="Arial" panose="020B0604020202020204" pitchFamily="34" charset="0"/>
                <a:ea typeface="Adobe 楷体 Std R" charset="0"/>
                <a:cs typeface="Adobe 楷体 Std R" charset="0"/>
              </a:rPr>
              <a:pPr/>
              <a:t>40</a:t>
            </a:fld>
            <a:endParaRPr lang="en-US" altLang="zh-CN" sz="1400" b="0" dirty="0">
              <a:latin typeface="Arial" panose="020B0604020202020204" pitchFamily="34" charset="0"/>
              <a:ea typeface="Adobe 楷体 Std R" charset="0"/>
              <a:cs typeface="Adobe 楷体 Std R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206724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>
                <a:ea typeface="MS PGothic" charset="0"/>
              </a:rPr>
              <a:t>Coherence</a:t>
            </a:r>
            <a:endParaRPr lang="zh-CN" altLang="en-US" dirty="0">
              <a:ea typeface="MS PGothic" charset="0"/>
            </a:endParaRPr>
          </a:p>
        </p:txBody>
      </p:sp>
      <p:sp>
        <p:nvSpPr>
          <p:cNvPr id="14339" name="内容占位符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altLang="zh-CN" sz="2000" b="1" dirty="0">
                <a:ea typeface="MS PGothic" charset="0"/>
              </a:rPr>
              <a:t>Type-1: </a:t>
            </a:r>
            <a:r>
              <a:rPr lang="en-US" altLang="zh-CN" sz="2000" u="sng" dirty="0">
                <a:ea typeface="MS PGothic" charset="0"/>
              </a:rPr>
              <a:t>Read/write coherence</a:t>
            </a:r>
          </a:p>
          <a:p>
            <a:pPr lvl="1"/>
            <a:r>
              <a:rPr lang="en-US" altLang="zh-CN" sz="1800" dirty="0">
                <a:ea typeface="MS PGothic" charset="0"/>
              </a:rPr>
              <a:t>On local file system, </a:t>
            </a:r>
            <a:r>
              <a:rPr lang="en-US" altLang="zh-CN" sz="1800" b="1" dirty="0">
                <a:ea typeface="MS PGothic" charset="0"/>
              </a:rPr>
              <a:t>READ</a:t>
            </a:r>
            <a:r>
              <a:rPr lang="en-US" altLang="zh-CN" sz="1800" dirty="0">
                <a:ea typeface="MS PGothic" charset="0"/>
              </a:rPr>
              <a:t> gets newest data</a:t>
            </a:r>
          </a:p>
          <a:p>
            <a:pPr lvl="1"/>
            <a:r>
              <a:rPr lang="en-US" altLang="zh-CN" sz="1800" dirty="0">
                <a:ea typeface="MS PGothic" charset="0"/>
              </a:rPr>
              <a:t>On NFS, client has cache</a:t>
            </a:r>
          </a:p>
          <a:p>
            <a:pPr lvl="1"/>
            <a:r>
              <a:rPr lang="en-US" altLang="zh-CN" sz="1800" dirty="0">
                <a:ea typeface="MS PGothic" charset="0"/>
              </a:rPr>
              <a:t>NFS could guarantee read/write coherence for every operation, or just for certain operation</a:t>
            </a:r>
          </a:p>
          <a:p>
            <a:r>
              <a:rPr lang="en-US" altLang="zh-CN" sz="2000" b="1" dirty="0">
                <a:ea typeface="MS PGothic" charset="0"/>
              </a:rPr>
              <a:t>Type-2: </a:t>
            </a:r>
            <a:r>
              <a:rPr lang="en-US" altLang="zh-CN" sz="2000" u="sng" dirty="0">
                <a:ea typeface="MS PGothic" charset="0"/>
              </a:rPr>
              <a:t>Close-to-open consistency</a:t>
            </a:r>
          </a:p>
          <a:p>
            <a:pPr lvl="1"/>
            <a:r>
              <a:rPr lang="en-US" altLang="zh-CN" sz="1800" dirty="0">
                <a:ea typeface="MS PGothic" charset="0"/>
              </a:rPr>
              <a:t>Higher data rate</a:t>
            </a:r>
          </a:p>
          <a:p>
            <a:pPr lvl="1"/>
            <a:r>
              <a:rPr lang="en-US" altLang="zh-CN" sz="1800" b="1" dirty="0">
                <a:ea typeface="MS PGothic" charset="0"/>
              </a:rPr>
              <a:t>GETATTR</a:t>
            </a:r>
            <a:r>
              <a:rPr lang="en-US" altLang="zh-CN" sz="1800" dirty="0">
                <a:ea typeface="MS PGothic" charset="0"/>
              </a:rPr>
              <a:t> when </a:t>
            </a:r>
            <a:r>
              <a:rPr lang="en-US" altLang="zh-CN" sz="1800" b="1" dirty="0">
                <a:ea typeface="MS PGothic" charset="0"/>
              </a:rPr>
              <a:t>OPEN</a:t>
            </a:r>
            <a:r>
              <a:rPr lang="en-US" altLang="zh-CN" sz="1800" dirty="0">
                <a:ea typeface="MS PGothic" charset="0"/>
              </a:rPr>
              <a:t>, to get last modification time</a:t>
            </a:r>
          </a:p>
          <a:p>
            <a:pPr lvl="1"/>
            <a:r>
              <a:rPr lang="en-US" altLang="zh-CN" sz="1800" dirty="0">
                <a:ea typeface="MS PGothic" charset="0"/>
              </a:rPr>
              <a:t>Compare the time with its cache</a:t>
            </a:r>
          </a:p>
          <a:p>
            <a:pPr lvl="1"/>
            <a:r>
              <a:rPr lang="en-US" altLang="zh-CN" sz="1800" dirty="0">
                <a:ea typeface="MS PGothic" charset="0"/>
              </a:rPr>
              <a:t>When </a:t>
            </a:r>
            <a:r>
              <a:rPr lang="en-US" altLang="zh-CN" sz="1800" b="1" dirty="0">
                <a:ea typeface="MS PGothic" charset="0"/>
              </a:rPr>
              <a:t>CLOSE</a:t>
            </a:r>
            <a:r>
              <a:rPr lang="en-US" altLang="zh-CN" sz="1800" dirty="0">
                <a:ea typeface="MS PGothic" charset="0"/>
              </a:rPr>
              <a:t>, send cached writes to the server</a:t>
            </a:r>
          </a:p>
        </p:txBody>
      </p:sp>
      <p:sp>
        <p:nvSpPr>
          <p:cNvPr id="14340" name="灯片编号占位符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9pPr>
          </a:lstStyle>
          <a:p>
            <a:fld id="{7544AEE6-96FB-F34B-9D1D-22D0B4E05235}" type="slidenum">
              <a:rPr lang="zh-CN" altLang="en-US" sz="1400" b="0">
                <a:latin typeface="Arial" panose="020B0604020202020204" pitchFamily="34" charset="0"/>
                <a:ea typeface="Adobe 楷体 Std R" charset="0"/>
                <a:cs typeface="Adobe 楷体 Std R" charset="0"/>
              </a:rPr>
              <a:pPr/>
              <a:t>41</a:t>
            </a:fld>
            <a:endParaRPr lang="en-US" altLang="zh-CN" sz="1400" b="0" dirty="0">
              <a:latin typeface="Arial" panose="020B0604020202020204" pitchFamily="34" charset="0"/>
              <a:ea typeface="Adobe 楷体 Std R" charset="0"/>
              <a:cs typeface="Adobe 楷体 Std R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714080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>
                <a:latin typeface="等线" panose="02010600030101010101" pitchFamily="2" charset="-122"/>
                <a:ea typeface="等线" panose="02010600030101010101" pitchFamily="2" charset="-122"/>
              </a:rPr>
              <a:t>Coherence</a:t>
            </a:r>
            <a:endParaRPr lang="zh-CN" altLang="en-US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15363" name="灯片编号占位符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9pPr>
          </a:lstStyle>
          <a:p>
            <a:fld id="{6063C3B4-FA0E-664B-8F54-CD5CECFCD25B}" type="slidenum">
              <a:rPr lang="zh-CN" altLang="en-US" sz="1400" b="0">
                <a:latin typeface="等线" panose="02010600030101010101" pitchFamily="2" charset="-122"/>
                <a:ea typeface="等线" panose="02010600030101010101" pitchFamily="2" charset="-122"/>
                <a:cs typeface="Adobe 楷体 Std R" charset="0"/>
              </a:rPr>
              <a:pPr/>
              <a:t>42</a:t>
            </a:fld>
            <a:endParaRPr lang="en-US" altLang="zh-CN" sz="1400" b="0">
              <a:latin typeface="等线" panose="02010600030101010101" pitchFamily="2" charset="-122"/>
              <a:ea typeface="等线" panose="02010600030101010101" pitchFamily="2" charset="-122"/>
              <a:cs typeface="Adobe 楷体 Std R" charset="0"/>
            </a:endParaRPr>
          </a:p>
        </p:txBody>
      </p:sp>
      <p:pic>
        <p:nvPicPr>
          <p:cNvPr id="1536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125" y="1723917"/>
            <a:ext cx="7905750" cy="272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文本框 1"/>
          <p:cNvSpPr txBox="1"/>
          <p:nvPr/>
        </p:nvSpPr>
        <p:spPr>
          <a:xfrm>
            <a:off x="1331640" y="1323807"/>
            <a:ext cx="56886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2000" b="1" dirty="0">
                <a:solidFill>
                  <a:srgbClr val="0096FF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Two cases of close-to-open consistency</a:t>
            </a:r>
            <a:endParaRPr kumimoji="1" lang="zh-CN" altLang="en-US" sz="2000" b="1" dirty="0">
              <a:solidFill>
                <a:srgbClr val="0096FF"/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539552" y="5021971"/>
            <a:ext cx="75608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More contents</a:t>
            </a:r>
            <a:r>
              <a:rPr kumimoji="1"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 </a:t>
            </a:r>
            <a:r>
              <a:rPr kumimoji="1" lang="en-US" altLang="zh-CN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of</a:t>
            </a:r>
            <a:r>
              <a:rPr kumimoji="1"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 </a:t>
            </a:r>
            <a:r>
              <a:rPr kumimoji="1" lang="en-US" altLang="zh-CN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consistency in chapter 9 and 10</a:t>
            </a:r>
            <a:endParaRPr kumimoji="1" lang="zh-CN" altLang="en-US" sz="20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等线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4899535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>
                <a:ea typeface="MS PGothic" charset="0"/>
              </a:rPr>
              <a:t>Extend the UNIX FS to support NFS</a:t>
            </a:r>
            <a:endParaRPr lang="zh-CN" altLang="en-US" dirty="0">
              <a:ea typeface="MS PGothic" charset="0"/>
            </a:endParaRPr>
          </a:p>
        </p:txBody>
      </p:sp>
      <p:sp>
        <p:nvSpPr>
          <p:cNvPr id="11267" name="内容占位符 2"/>
          <p:cNvSpPr>
            <a:spLocks noGrp="1"/>
          </p:cNvSpPr>
          <p:nvPr>
            <p:ph idx="1"/>
          </p:nvPr>
        </p:nvSpPr>
        <p:spPr>
          <a:xfrm>
            <a:off x="457200" y="1333500"/>
            <a:ext cx="8229600" cy="4116287"/>
          </a:xfrm>
        </p:spPr>
        <p:txBody>
          <a:bodyPr>
            <a:noAutofit/>
          </a:bodyPr>
          <a:lstStyle/>
          <a:p>
            <a:r>
              <a:rPr lang="en-US" altLang="zh-CN" sz="2400" dirty="0" err="1">
                <a:ea typeface="MS PGothic" charset="0"/>
              </a:rPr>
              <a:t>Vnode</a:t>
            </a:r>
            <a:endParaRPr lang="en-US" altLang="zh-CN" sz="2400" dirty="0">
              <a:ea typeface="MS PGothic" charset="0"/>
            </a:endParaRPr>
          </a:p>
          <a:p>
            <a:pPr lvl="1"/>
            <a:r>
              <a:rPr lang="en-US" altLang="zh-CN" sz="2000" dirty="0">
                <a:ea typeface="MS PGothic" charset="0"/>
              </a:rPr>
              <a:t>Abstract whether a file or directory is local or remote</a:t>
            </a:r>
          </a:p>
          <a:p>
            <a:pPr lvl="1"/>
            <a:r>
              <a:rPr lang="en-US" altLang="zh-CN" sz="2000" dirty="0">
                <a:ea typeface="MS PGothic" charset="0"/>
              </a:rPr>
              <a:t>In volatile memory (why?)</a:t>
            </a:r>
          </a:p>
          <a:p>
            <a:pPr lvl="1"/>
            <a:r>
              <a:rPr lang="en-US" altLang="zh-CN" sz="2000" dirty="0">
                <a:ea typeface="MS PGothic" charset="0"/>
              </a:rPr>
              <a:t>Support several different local file system</a:t>
            </a:r>
          </a:p>
          <a:p>
            <a:pPr lvl="1"/>
            <a:r>
              <a:rPr lang="en-US" altLang="zh-CN" sz="2000" dirty="0">
                <a:ea typeface="MS PGothic" charset="0"/>
              </a:rPr>
              <a:t>Where should </a:t>
            </a:r>
            <a:r>
              <a:rPr lang="en-US" altLang="zh-CN" sz="2000" dirty="0" err="1">
                <a:ea typeface="MS PGothic" charset="0"/>
              </a:rPr>
              <a:t>vnode</a:t>
            </a:r>
            <a:r>
              <a:rPr lang="en-US" altLang="zh-CN" sz="2000" dirty="0">
                <a:ea typeface="MS PGothic" charset="0"/>
              </a:rPr>
              <a:t> layer be inserted?</a:t>
            </a:r>
          </a:p>
          <a:p>
            <a:r>
              <a:rPr lang="en-US" altLang="zh-CN" sz="2400" dirty="0" err="1">
                <a:ea typeface="MS PGothic" charset="0"/>
              </a:rPr>
              <a:t>Vnode</a:t>
            </a:r>
            <a:r>
              <a:rPr lang="en-US" altLang="zh-CN" sz="2400" dirty="0">
                <a:ea typeface="MS PGothic" charset="0"/>
              </a:rPr>
              <a:t> API</a:t>
            </a:r>
          </a:p>
          <a:p>
            <a:pPr lvl="1"/>
            <a:r>
              <a:rPr lang="en-US" altLang="zh-CN" sz="2000" dirty="0">
                <a:ea typeface="MS PGothic" charset="0"/>
              </a:rPr>
              <a:t>Same as we learnt: OPEN, READ, WRITE, CLOSE…</a:t>
            </a:r>
          </a:p>
          <a:p>
            <a:pPr lvl="1"/>
            <a:r>
              <a:rPr lang="en-US" altLang="zh-CN" sz="2000" dirty="0">
                <a:ea typeface="MS PGothic" charset="0"/>
              </a:rPr>
              <a:t>Code of </a:t>
            </a:r>
            <a:r>
              <a:rPr lang="en-US" altLang="zh-CN" sz="2000" dirty="0" err="1">
                <a:ea typeface="MS PGothic" charset="0"/>
              </a:rPr>
              <a:t>fd_table</a:t>
            </a:r>
            <a:r>
              <a:rPr lang="en-US" altLang="zh-CN" sz="2000" dirty="0">
                <a:ea typeface="MS PGothic" charset="0"/>
              </a:rPr>
              <a:t>, current </a:t>
            </a:r>
            <a:r>
              <a:rPr lang="en-US" altLang="zh-CN" sz="2000" dirty="0" err="1">
                <a:ea typeface="MS PGothic" charset="0"/>
              </a:rPr>
              <a:t>dir</a:t>
            </a:r>
            <a:r>
              <a:rPr lang="en-US" altLang="zh-CN" sz="2000" dirty="0">
                <a:ea typeface="MS PGothic" charset="0"/>
              </a:rPr>
              <a:t>, file name lookup, can be moved up to the file system call layer</a:t>
            </a:r>
          </a:p>
          <a:p>
            <a:pPr lvl="1"/>
            <a:endParaRPr lang="zh-CN" altLang="en-US" sz="2000" dirty="0">
              <a:ea typeface="MS PGothic" charset="0"/>
            </a:endParaRPr>
          </a:p>
        </p:txBody>
      </p:sp>
      <p:sp>
        <p:nvSpPr>
          <p:cNvPr id="11268" name="灯片编号占位符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9pPr>
          </a:lstStyle>
          <a:p>
            <a:fld id="{0F40DBEE-0008-BD4C-BB78-1AF0E8FD8A11}" type="slidenum">
              <a:rPr lang="zh-CN" altLang="en-US" sz="1400" b="0">
                <a:latin typeface="Arial" panose="020B0604020202020204" pitchFamily="34" charset="0"/>
                <a:ea typeface="Adobe 楷体 Std R" charset="0"/>
                <a:cs typeface="Adobe 楷体 Std R" charset="0"/>
              </a:rPr>
              <a:pPr/>
              <a:t>43</a:t>
            </a:fld>
            <a:endParaRPr lang="en-US" altLang="zh-CN" sz="1400" b="0" dirty="0">
              <a:latin typeface="Arial" panose="020B0604020202020204" pitchFamily="34" charset="0"/>
              <a:ea typeface="Adobe 楷体 Std R" charset="0"/>
              <a:cs typeface="Adobe 楷体 Std R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769571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>
                <a:ea typeface="MS PGothic" charset="0"/>
              </a:rPr>
              <a:t>Extend the UNIX FS to support NFS</a:t>
            </a:r>
            <a:endParaRPr lang="zh-CN" altLang="en-US" dirty="0">
              <a:ea typeface="MS PGothic" charset="0"/>
            </a:endParaRPr>
          </a:p>
        </p:txBody>
      </p:sp>
      <p:sp>
        <p:nvSpPr>
          <p:cNvPr id="12291" name="灯片编号占位符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9pPr>
          </a:lstStyle>
          <a:p>
            <a:fld id="{EFFFA421-FF1F-4D48-B0C9-62BAE6FE1EC8}" type="slidenum">
              <a:rPr lang="zh-CN" altLang="en-US" sz="1400" b="0">
                <a:latin typeface="Arial" panose="020B0604020202020204" pitchFamily="34" charset="0"/>
                <a:ea typeface="Adobe 楷体 Std R" charset="0"/>
                <a:cs typeface="Adobe 楷体 Std R" charset="0"/>
              </a:rPr>
              <a:pPr/>
              <a:t>44</a:t>
            </a:fld>
            <a:endParaRPr lang="en-US" altLang="zh-CN" sz="1400" b="0" dirty="0">
              <a:latin typeface="Arial" panose="020B0604020202020204" pitchFamily="34" charset="0"/>
              <a:ea typeface="Adobe 楷体 Std R" charset="0"/>
              <a:cs typeface="Adobe 楷体 Std R" charset="0"/>
            </a:endParaRPr>
          </a:p>
        </p:txBody>
      </p:sp>
      <p:pic>
        <p:nvPicPr>
          <p:cNvPr id="1229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864" y="1571625"/>
            <a:ext cx="8296275" cy="35181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矩形 1"/>
          <p:cNvSpPr/>
          <p:nvPr/>
        </p:nvSpPr>
        <p:spPr bwMode="auto">
          <a:xfrm>
            <a:off x="1195389" y="3133500"/>
            <a:ext cx="2486025" cy="259318"/>
          </a:xfrm>
          <a:prstGeom prst="rect">
            <a:avLst/>
          </a:prstGeom>
          <a:noFill/>
          <a:ln>
            <a:solidFill>
              <a:srgbClr val="0096FF"/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eaLnBrk="0" hangingPunct="0">
              <a:defRPr/>
            </a:pPr>
            <a:endParaRPr lang="zh-CN" altLang="en-US">
              <a:solidFill>
                <a:schemeClr val="tx1"/>
              </a:solidFill>
              <a:latin typeface="Comic Sans MS" pitchFamily="66" charset="0"/>
            </a:endParaRPr>
          </a:p>
        </p:txBody>
      </p:sp>
      <p:sp>
        <p:nvSpPr>
          <p:cNvPr id="6" name="矩形 5"/>
          <p:cNvSpPr/>
          <p:nvPr/>
        </p:nvSpPr>
        <p:spPr bwMode="auto">
          <a:xfrm>
            <a:off x="5486401" y="3133500"/>
            <a:ext cx="2487613" cy="259318"/>
          </a:xfrm>
          <a:prstGeom prst="rect">
            <a:avLst/>
          </a:prstGeom>
          <a:noFill/>
          <a:ln>
            <a:solidFill>
              <a:srgbClr val="0096FF"/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eaLnBrk="0" hangingPunct="0">
              <a:defRPr/>
            </a:pPr>
            <a:endParaRPr lang="zh-CN" altLang="en-US">
              <a:solidFill>
                <a:schemeClr val="tx1"/>
              </a:solidFill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632823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Reference Materials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sz="2400" dirty="0">
                <a:solidFill>
                  <a:schemeClr val="tx1">
                    <a:lumMod val="85000"/>
                    <a:lumOff val="15000"/>
                  </a:schemeClr>
                </a:solidFill>
                <a:ea typeface="宋体" panose="02010600030101010101" pitchFamily="2" charset="-122"/>
              </a:rPr>
              <a:t>Textbook</a:t>
            </a:r>
          </a:p>
          <a:p>
            <a:pPr lvl="1"/>
            <a:r>
              <a:rPr lang="en-US" altLang="zh-CN" sz="2000" dirty="0">
                <a:solidFill>
                  <a:schemeClr val="tx1">
                    <a:lumMod val="85000"/>
                    <a:lumOff val="15000"/>
                  </a:schemeClr>
                </a:solidFill>
                <a:ea typeface="宋体" panose="02010600030101010101" pitchFamily="2" charset="-122"/>
              </a:rPr>
              <a:t>Chapter 4.2 &amp; 4.5</a:t>
            </a:r>
            <a:endParaRPr lang="en-US" altLang="zh-CN" sz="2000" dirty="0">
              <a:solidFill>
                <a:schemeClr val="tx1">
                  <a:lumMod val="85000"/>
                  <a:lumOff val="15000"/>
                </a:schemeClr>
              </a:solidFill>
              <a:ea typeface="宋体" panose="02010600030101010101" pitchFamily="2" charset="-122"/>
              <a:hlinkClick r:id="rId2"/>
            </a:endParaRPr>
          </a:p>
          <a:p>
            <a:r>
              <a:rPr lang="en-US" altLang="zh-CN" sz="2400" dirty="0">
                <a:solidFill>
                  <a:schemeClr val="tx1">
                    <a:lumMod val="85000"/>
                    <a:lumOff val="15000"/>
                  </a:schemeClr>
                </a:solidFill>
                <a:ea typeface="宋体" panose="02010600030101010101" pitchFamily="2" charset="-122"/>
              </a:rPr>
              <a:t>RFC 1831: </a:t>
            </a:r>
            <a:r>
              <a:rPr lang="en-US" altLang="zh-CN" sz="2400" dirty="0">
                <a:solidFill>
                  <a:srgbClr val="0096FF"/>
                </a:solidFill>
                <a:ea typeface="宋体" panose="02010600030101010101" pitchFamily="2" charset="-122"/>
              </a:rPr>
              <a:t>RPC Specification</a:t>
            </a:r>
          </a:p>
          <a:p>
            <a:pPr lvl="1"/>
            <a:r>
              <a:rPr lang="en-US" altLang="zh-CN" sz="2000" dirty="0">
                <a:solidFill>
                  <a:schemeClr val="tx1">
                    <a:lumMod val="85000"/>
                    <a:lumOff val="15000"/>
                  </a:schemeClr>
                </a:solidFill>
                <a:ea typeface="宋体" panose="02010600030101010101" pitchFamily="2" charset="-122"/>
              </a:rPr>
              <a:t>http://www.ietf.org/rfc/rfc1831.txt?number=1831</a:t>
            </a:r>
          </a:p>
          <a:p>
            <a:r>
              <a:rPr lang="en-US" altLang="zh-CN" sz="2400" dirty="0">
                <a:solidFill>
                  <a:schemeClr val="tx1">
                    <a:lumMod val="85000"/>
                    <a:lumOff val="15000"/>
                  </a:schemeClr>
                </a:solidFill>
                <a:ea typeface="宋体" panose="02010600030101010101" pitchFamily="2" charset="-122"/>
              </a:rPr>
              <a:t>RFC 1832: </a:t>
            </a:r>
            <a:r>
              <a:rPr lang="en-US" altLang="zh-CN" sz="2400" dirty="0">
                <a:solidFill>
                  <a:srgbClr val="0096FF"/>
                </a:solidFill>
                <a:ea typeface="宋体" panose="02010600030101010101" pitchFamily="2" charset="-122"/>
              </a:rPr>
              <a:t>XDR Specification</a:t>
            </a:r>
          </a:p>
          <a:p>
            <a:pPr lvl="1"/>
            <a:r>
              <a:rPr lang="en-US" altLang="zh-CN" sz="2000" dirty="0">
                <a:solidFill>
                  <a:schemeClr val="tx1">
                    <a:lumMod val="85000"/>
                    <a:lumOff val="15000"/>
                  </a:schemeClr>
                </a:solidFill>
                <a:ea typeface="宋体" panose="02010600030101010101" pitchFamily="2" charset="-122"/>
              </a:rPr>
              <a:t>http://www.ietf.org/rfc/rfc1832.txt?number=1832</a:t>
            </a:r>
          </a:p>
        </p:txBody>
      </p:sp>
    </p:spTree>
    <p:extLst>
      <p:ext uri="{BB962C8B-B14F-4D97-AF65-F5344CB8AC3E}">
        <p14:creationId xmlns:p14="http://schemas.microsoft.com/office/powerpoint/2010/main" val="3913888646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CN" dirty="0"/>
              <a:t>Client &amp; Server</a:t>
            </a:r>
            <a:r>
              <a:rPr lang="zh-CN" altLang="en-US" dirty="0"/>
              <a:t> </a:t>
            </a:r>
            <a:r>
              <a:rPr lang="en-US" altLang="zh-CN" dirty="0"/>
              <a:t>(C/S</a:t>
            </a:r>
            <a:r>
              <a:rPr lang="zh-CN" altLang="en-US" dirty="0"/>
              <a:t> </a:t>
            </a:r>
            <a:r>
              <a:rPr lang="en-US" altLang="zh-CN" dirty="0"/>
              <a:t>Model)</a:t>
            </a:r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Enforced modularity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72016862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49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3069108"/>
            <a:ext cx="7315200" cy="2452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650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>
                <a:ea typeface="MS PGothic" charset="0"/>
              </a:rPr>
              <a:t>Client/Service Organization</a:t>
            </a:r>
            <a:endParaRPr lang="zh-CN" altLang="en-US" dirty="0">
              <a:ea typeface="MS PGothic" charset="0"/>
            </a:endParaRPr>
          </a:p>
        </p:txBody>
      </p:sp>
      <p:sp>
        <p:nvSpPr>
          <p:cNvPr id="27651" name="内容占位符 2"/>
          <p:cNvSpPr>
            <a:spLocks noGrp="1"/>
          </p:cNvSpPr>
          <p:nvPr>
            <p:ph idx="1"/>
          </p:nvPr>
        </p:nvSpPr>
        <p:spPr>
          <a:xfrm>
            <a:off x="457200" y="1117306"/>
            <a:ext cx="8305800" cy="1884209"/>
          </a:xfrm>
        </p:spPr>
        <p:txBody>
          <a:bodyPr>
            <a:normAutofit/>
          </a:bodyPr>
          <a:lstStyle/>
          <a:p>
            <a:r>
              <a:rPr lang="en-US" altLang="zh-CN" sz="2400" dirty="0">
                <a:ea typeface="MS PGothic" charset="0"/>
              </a:rPr>
              <a:t>Limit interactions to explicit messages</a:t>
            </a:r>
          </a:p>
          <a:p>
            <a:pPr lvl="1"/>
            <a:r>
              <a:rPr lang="en-US" altLang="zh-CN" sz="2000" dirty="0">
                <a:ea typeface="MS PGothic" charset="0"/>
              </a:rPr>
              <a:t>Client: request; service: response or reply</a:t>
            </a:r>
          </a:p>
          <a:p>
            <a:pPr lvl="1"/>
            <a:r>
              <a:rPr lang="en-US" altLang="zh-CN" sz="2000" dirty="0">
                <a:ea typeface="MS PGothic" charset="0"/>
              </a:rPr>
              <a:t>On different computers, connected by a wire</a:t>
            </a:r>
          </a:p>
          <a:p>
            <a:pPr lvl="2"/>
            <a:r>
              <a:rPr lang="en-US" altLang="zh-CN" sz="1800" dirty="0">
                <a:ea typeface="MS PGothic" charset="0"/>
              </a:rPr>
              <a:t>Chap 5 will explain how to get them into one computer</a:t>
            </a:r>
            <a:endParaRPr lang="zh-CN" altLang="en-US" sz="1800" dirty="0">
              <a:ea typeface="MS PGothic" charset="0"/>
            </a:endParaRPr>
          </a:p>
        </p:txBody>
      </p:sp>
      <p:sp>
        <p:nvSpPr>
          <p:cNvPr id="27652" name="灯片编号占位符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9pPr>
          </a:lstStyle>
          <a:p>
            <a:fld id="{B7432BF3-3A85-3C4D-B384-DFE7B4680FF7}" type="slidenum">
              <a:rPr lang="zh-CN" altLang="en-US" sz="1400" b="0">
                <a:latin typeface="Arial" panose="020B0604020202020204" pitchFamily="34" charset="0"/>
                <a:ea typeface="Adobe 楷体 Std R" charset="0"/>
                <a:cs typeface="Adobe 楷体 Std R" charset="0"/>
              </a:rPr>
              <a:pPr/>
              <a:t>47</a:t>
            </a:fld>
            <a:endParaRPr lang="en-US" altLang="zh-CN" sz="1400" b="0" dirty="0">
              <a:latin typeface="Arial" panose="020B0604020202020204" pitchFamily="34" charset="0"/>
              <a:ea typeface="Adobe 楷体 Std R" charset="0"/>
              <a:cs typeface="Adobe 楷体 Std R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966445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>
                <a:ea typeface="MS PGothic" charset="0"/>
              </a:rPr>
              <a:t>C/S Model</a:t>
            </a:r>
            <a:endParaRPr lang="zh-CN" altLang="en-US" dirty="0">
              <a:ea typeface="MS PGothic" charset="0"/>
            </a:endParaRPr>
          </a:p>
        </p:txBody>
      </p:sp>
      <p:sp>
        <p:nvSpPr>
          <p:cNvPr id="28674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>
                <a:ea typeface="MS PGothic" charset="0"/>
              </a:rPr>
              <a:t>Client/Service model</a:t>
            </a:r>
          </a:p>
          <a:p>
            <a:pPr lvl="1"/>
            <a:r>
              <a:rPr lang="en-US" altLang="zh-CN" dirty="0">
                <a:ea typeface="MS PGothic" charset="0"/>
              </a:rPr>
              <a:t>Separates functions (</a:t>
            </a:r>
            <a:r>
              <a:rPr lang="en-US" altLang="zh-CN" b="1" dirty="0">
                <a:ea typeface="MS PGothic" charset="0"/>
              </a:rPr>
              <a:t>abstraction</a:t>
            </a:r>
            <a:r>
              <a:rPr lang="en-US" altLang="zh-CN" dirty="0">
                <a:ea typeface="MS PGothic" charset="0"/>
              </a:rPr>
              <a:t>)</a:t>
            </a:r>
          </a:p>
          <a:p>
            <a:pPr lvl="1"/>
            <a:r>
              <a:rPr lang="en-US" altLang="zh-CN" dirty="0">
                <a:ea typeface="MS PGothic" charset="0"/>
              </a:rPr>
              <a:t>Enforces that separation (</a:t>
            </a:r>
            <a:r>
              <a:rPr lang="en-US" altLang="zh-CN" b="1" dirty="0">
                <a:ea typeface="MS PGothic" charset="0"/>
              </a:rPr>
              <a:t>enforced modularity</a:t>
            </a:r>
            <a:r>
              <a:rPr lang="en-US" altLang="zh-CN" dirty="0">
                <a:ea typeface="MS PGothic" charset="0"/>
              </a:rPr>
              <a:t>)</a:t>
            </a:r>
          </a:p>
          <a:p>
            <a:pPr lvl="1"/>
            <a:r>
              <a:rPr lang="en-US" altLang="zh-CN" dirty="0">
                <a:ea typeface="MS PGothic" charset="0"/>
              </a:rPr>
              <a:t>Reduce </a:t>
            </a:r>
            <a:r>
              <a:rPr lang="en-US" altLang="zh-CN" u="sng" dirty="0">
                <a:ea typeface="MS PGothic" charset="0"/>
              </a:rPr>
              <a:t>fate sharing</a:t>
            </a:r>
            <a:r>
              <a:rPr lang="en-US" altLang="zh-CN" dirty="0">
                <a:ea typeface="MS PGothic" charset="0"/>
              </a:rPr>
              <a:t> but </a:t>
            </a:r>
            <a:r>
              <a:rPr lang="en-US" altLang="zh-CN" b="1" dirty="0">
                <a:solidFill>
                  <a:srgbClr val="0096FF"/>
                </a:solidFill>
                <a:ea typeface="MS PGothic" charset="0"/>
              </a:rPr>
              <a:t>not</a:t>
            </a:r>
            <a:r>
              <a:rPr lang="en-US" altLang="zh-CN" dirty="0">
                <a:ea typeface="MS PGothic" charset="0"/>
              </a:rPr>
              <a:t> eliminate it</a:t>
            </a:r>
          </a:p>
        </p:txBody>
      </p:sp>
      <p:sp>
        <p:nvSpPr>
          <p:cNvPr id="28675" name="灯片编号占位符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9pPr>
          </a:lstStyle>
          <a:p>
            <a:fld id="{5F2CE3A0-904E-D249-8E8C-AF05A8A456B4}" type="slidenum">
              <a:rPr lang="zh-CN" altLang="en-US" sz="1400" b="0">
                <a:latin typeface="Arial" panose="020B0604020202020204" pitchFamily="34" charset="0"/>
                <a:ea typeface="Adobe 楷体 Std R" charset="0"/>
                <a:cs typeface="Adobe 楷体 Std R" charset="0"/>
              </a:rPr>
              <a:pPr/>
              <a:t>48</a:t>
            </a:fld>
            <a:endParaRPr lang="en-US" altLang="zh-CN" sz="1400" b="0" dirty="0">
              <a:latin typeface="Arial" panose="020B0604020202020204" pitchFamily="34" charset="0"/>
              <a:ea typeface="Adobe 楷体 Std R" charset="0"/>
              <a:cs typeface="Adobe 楷体 Std R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689859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>
                <a:ea typeface="MS PGothic" charset="0"/>
              </a:rPr>
              <a:t>Multiple Clients and Services</a:t>
            </a:r>
            <a:endParaRPr lang="zh-CN" altLang="en-US" dirty="0">
              <a:ea typeface="MS PGothic" charset="0"/>
            </a:endParaRPr>
          </a:p>
        </p:txBody>
      </p:sp>
      <p:sp>
        <p:nvSpPr>
          <p:cNvPr id="30722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altLang="zh-CN" sz="2800" dirty="0">
                <a:ea typeface="MS PGothic" charset="0"/>
              </a:rPr>
              <a:t>One services can work for multiple clients</a:t>
            </a:r>
          </a:p>
          <a:p>
            <a:pPr lvl="1"/>
            <a:r>
              <a:rPr lang="en-US" altLang="zh-CN" dirty="0">
                <a:ea typeface="MS PGothic" charset="0"/>
              </a:rPr>
              <a:t>E.g.,</a:t>
            </a:r>
            <a:r>
              <a:rPr lang="zh-CN" altLang="en-US" dirty="0">
                <a:ea typeface="MS PGothic" charset="0"/>
              </a:rPr>
              <a:t> </a:t>
            </a:r>
            <a:r>
              <a:rPr lang="en-US" altLang="zh-CN" dirty="0">
                <a:ea typeface="MS PGothic" charset="0"/>
              </a:rPr>
              <a:t>one</a:t>
            </a:r>
            <a:r>
              <a:rPr lang="zh-CN" altLang="en-US" dirty="0">
                <a:ea typeface="MS PGothic" charset="0"/>
              </a:rPr>
              <a:t> </a:t>
            </a:r>
            <a:r>
              <a:rPr lang="en-US" altLang="zh-CN" dirty="0">
                <a:ea typeface="MS PGothic" charset="0"/>
              </a:rPr>
              <a:t>file</a:t>
            </a:r>
            <a:r>
              <a:rPr lang="zh-CN" altLang="en-US" dirty="0">
                <a:ea typeface="MS PGothic" charset="0"/>
              </a:rPr>
              <a:t> </a:t>
            </a:r>
            <a:r>
              <a:rPr lang="en-US" altLang="zh-CN" dirty="0">
                <a:ea typeface="MS PGothic" charset="0"/>
              </a:rPr>
              <a:t>server</a:t>
            </a:r>
            <a:r>
              <a:rPr lang="zh-CN" altLang="en-US" dirty="0">
                <a:ea typeface="MS PGothic" charset="0"/>
              </a:rPr>
              <a:t> </a:t>
            </a:r>
            <a:r>
              <a:rPr lang="en-US" altLang="zh-CN" dirty="0">
                <a:ea typeface="MS PGothic" charset="0"/>
              </a:rPr>
              <a:t>for</a:t>
            </a:r>
            <a:r>
              <a:rPr lang="zh-CN" altLang="en-US" dirty="0">
                <a:ea typeface="MS PGothic" charset="0"/>
              </a:rPr>
              <a:t> </a:t>
            </a:r>
            <a:r>
              <a:rPr lang="en-US" altLang="zh-CN" dirty="0">
                <a:ea typeface="MS PGothic" charset="0"/>
              </a:rPr>
              <a:t>multiple</a:t>
            </a:r>
            <a:r>
              <a:rPr lang="zh-CN" altLang="en-US" dirty="0">
                <a:ea typeface="MS PGothic" charset="0"/>
              </a:rPr>
              <a:t> </a:t>
            </a:r>
            <a:r>
              <a:rPr lang="en-US" altLang="zh-CN" dirty="0">
                <a:ea typeface="MS PGothic" charset="0"/>
              </a:rPr>
              <a:t>clients</a:t>
            </a:r>
          </a:p>
          <a:p>
            <a:r>
              <a:rPr lang="en-US" altLang="zh-CN" sz="2800" dirty="0">
                <a:ea typeface="MS PGothic" charset="0"/>
              </a:rPr>
              <a:t>One client can use several services</a:t>
            </a:r>
          </a:p>
          <a:p>
            <a:pPr lvl="1"/>
            <a:r>
              <a:rPr lang="en-US" altLang="zh-CN" dirty="0">
                <a:ea typeface="MS PGothic" charset="0"/>
              </a:rPr>
              <a:t>E.g.,</a:t>
            </a:r>
            <a:r>
              <a:rPr lang="zh-CN" altLang="en-US" dirty="0">
                <a:ea typeface="MS PGothic" charset="0"/>
              </a:rPr>
              <a:t> </a:t>
            </a:r>
            <a:r>
              <a:rPr lang="en-US" altLang="zh-CN" dirty="0">
                <a:ea typeface="MS PGothic" charset="0"/>
              </a:rPr>
              <a:t>one</a:t>
            </a:r>
            <a:r>
              <a:rPr lang="zh-CN" altLang="en-US" dirty="0">
                <a:ea typeface="MS PGothic" charset="0"/>
              </a:rPr>
              <a:t> </a:t>
            </a:r>
            <a:r>
              <a:rPr lang="en-US" altLang="zh-CN" dirty="0">
                <a:ea typeface="MS PGothic" charset="0"/>
              </a:rPr>
              <a:t>client</a:t>
            </a:r>
            <a:r>
              <a:rPr lang="zh-CN" altLang="en-US" dirty="0">
                <a:ea typeface="MS PGothic" charset="0"/>
              </a:rPr>
              <a:t> </a:t>
            </a:r>
            <a:r>
              <a:rPr lang="en-US" altLang="zh-CN" dirty="0">
                <a:ea typeface="MS PGothic" charset="0"/>
              </a:rPr>
              <a:t>can</a:t>
            </a:r>
            <a:r>
              <a:rPr lang="zh-CN" altLang="en-US" dirty="0">
                <a:ea typeface="MS PGothic" charset="0"/>
              </a:rPr>
              <a:t> </a:t>
            </a:r>
            <a:r>
              <a:rPr lang="en-US" altLang="zh-CN" dirty="0">
                <a:ea typeface="MS PGothic" charset="0"/>
              </a:rPr>
              <a:t>connect</a:t>
            </a:r>
            <a:r>
              <a:rPr lang="zh-CN" altLang="en-US" dirty="0">
                <a:ea typeface="MS PGothic" charset="0"/>
              </a:rPr>
              <a:t> </a:t>
            </a:r>
            <a:r>
              <a:rPr lang="en-US" altLang="zh-CN" dirty="0">
                <a:ea typeface="MS PGothic" charset="0"/>
              </a:rPr>
              <a:t>to</a:t>
            </a:r>
            <a:r>
              <a:rPr lang="zh-CN" altLang="en-US" dirty="0">
                <a:ea typeface="MS PGothic" charset="0"/>
              </a:rPr>
              <a:t> </a:t>
            </a:r>
            <a:r>
              <a:rPr lang="en-US" altLang="zh-CN" dirty="0">
                <a:ea typeface="MS PGothic" charset="0"/>
              </a:rPr>
              <a:t>multiple</a:t>
            </a:r>
            <a:r>
              <a:rPr lang="zh-CN" altLang="en-US" dirty="0">
                <a:ea typeface="MS PGothic" charset="0"/>
              </a:rPr>
              <a:t> </a:t>
            </a:r>
            <a:r>
              <a:rPr lang="en-US" altLang="zh-CN" dirty="0">
                <a:ea typeface="MS PGothic" charset="0"/>
              </a:rPr>
              <a:t>file</a:t>
            </a:r>
            <a:r>
              <a:rPr lang="zh-CN" altLang="en-US" dirty="0">
                <a:ea typeface="MS PGothic" charset="0"/>
              </a:rPr>
              <a:t> </a:t>
            </a:r>
            <a:r>
              <a:rPr lang="en-US" altLang="zh-CN" dirty="0">
                <a:ea typeface="MS PGothic" charset="0"/>
              </a:rPr>
              <a:t>servers</a:t>
            </a:r>
          </a:p>
          <a:p>
            <a:r>
              <a:rPr lang="en-US" altLang="zh-CN" sz="2800" dirty="0">
                <a:ea typeface="MS PGothic" charset="0"/>
              </a:rPr>
              <a:t>One module can be both a client and a service</a:t>
            </a:r>
          </a:p>
          <a:p>
            <a:pPr lvl="1"/>
            <a:r>
              <a:rPr lang="en-US" altLang="zh-CN" sz="2400" dirty="0">
                <a:ea typeface="MS PGothic" charset="0"/>
              </a:rPr>
              <a:t>E.g.,</a:t>
            </a:r>
            <a:r>
              <a:rPr lang="zh-CN" altLang="en-US" sz="2400" dirty="0">
                <a:ea typeface="MS PGothic" charset="0"/>
              </a:rPr>
              <a:t> </a:t>
            </a:r>
            <a:r>
              <a:rPr lang="en-US" altLang="zh-CN" dirty="0">
                <a:ea typeface="MS PGothic" charset="0"/>
              </a:rPr>
              <a:t>p</a:t>
            </a:r>
            <a:r>
              <a:rPr lang="en-US" altLang="zh-CN" sz="2400" dirty="0">
                <a:ea typeface="MS PGothic" charset="0"/>
              </a:rPr>
              <a:t>rinter as a service for printing request,</a:t>
            </a:r>
            <a:r>
              <a:rPr lang="zh-CN" altLang="en-US" sz="2400" dirty="0">
                <a:ea typeface="MS PGothic" charset="0"/>
              </a:rPr>
              <a:t> </a:t>
            </a:r>
            <a:r>
              <a:rPr lang="en-US" altLang="zh-CN" sz="2400" dirty="0">
                <a:ea typeface="MS PGothic" charset="0"/>
              </a:rPr>
              <a:t>while</a:t>
            </a:r>
            <a:r>
              <a:rPr lang="zh-CN" altLang="en-US" sz="2400" dirty="0">
                <a:ea typeface="MS PGothic" charset="0"/>
              </a:rPr>
              <a:t> </a:t>
            </a:r>
            <a:r>
              <a:rPr lang="en-US" altLang="zh-CN" sz="2400" dirty="0">
                <a:ea typeface="MS PGothic" charset="0"/>
              </a:rPr>
              <a:t>also</a:t>
            </a:r>
            <a:r>
              <a:rPr lang="zh-CN" altLang="en-US" sz="2400" dirty="0">
                <a:ea typeface="MS PGothic" charset="0"/>
              </a:rPr>
              <a:t> </a:t>
            </a:r>
            <a:r>
              <a:rPr lang="en-US" altLang="zh-CN" sz="2400" dirty="0">
                <a:ea typeface="MS PGothic" charset="0"/>
              </a:rPr>
              <a:t>as</a:t>
            </a:r>
            <a:r>
              <a:rPr lang="zh-CN" altLang="en-US" sz="2400" dirty="0">
                <a:ea typeface="MS PGothic" charset="0"/>
              </a:rPr>
              <a:t> </a:t>
            </a:r>
            <a:r>
              <a:rPr lang="en-US" altLang="zh-CN" sz="2400" dirty="0">
                <a:ea typeface="MS PGothic" charset="0"/>
              </a:rPr>
              <a:t>a client of the file service</a:t>
            </a:r>
            <a:endParaRPr lang="zh-CN" altLang="en-US" sz="2400" dirty="0">
              <a:ea typeface="MS PGothic" charset="0"/>
            </a:endParaRPr>
          </a:p>
        </p:txBody>
      </p:sp>
      <p:sp>
        <p:nvSpPr>
          <p:cNvPr id="30723" name="灯片编号占位符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9pPr>
          </a:lstStyle>
          <a:p>
            <a:fld id="{6A3EA57F-8456-BD40-AF0D-718D5B579773}" type="slidenum">
              <a:rPr lang="zh-CN" altLang="en-US" sz="1400" b="0">
                <a:latin typeface="Arial" panose="020B0604020202020204" pitchFamily="34" charset="0"/>
                <a:ea typeface="Adobe 楷体 Std R" charset="0"/>
                <a:cs typeface="Adobe 楷体 Std R" charset="0"/>
              </a:rPr>
              <a:pPr/>
              <a:t>49</a:t>
            </a:fld>
            <a:endParaRPr lang="en-US" altLang="zh-CN" sz="1400" b="0" dirty="0">
              <a:latin typeface="Arial" panose="020B0604020202020204" pitchFamily="34" charset="0"/>
              <a:ea typeface="Adobe 楷体 Std R" charset="0"/>
              <a:cs typeface="Adobe 楷体 Std R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9038405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>
                <a:ea typeface="MS PGothic" charset="0"/>
              </a:rPr>
              <a:t>Trusted Intermediaries</a:t>
            </a:r>
            <a:endParaRPr lang="zh-CN" altLang="en-US" dirty="0">
              <a:ea typeface="MS PGothic" charset="0"/>
            </a:endParaRPr>
          </a:p>
        </p:txBody>
      </p:sp>
      <p:sp>
        <p:nvSpPr>
          <p:cNvPr id="27650" name="内容占位符 2"/>
          <p:cNvSpPr>
            <a:spLocks noGrp="1"/>
          </p:cNvSpPr>
          <p:nvPr>
            <p:ph idx="1"/>
          </p:nvPr>
        </p:nvSpPr>
        <p:spPr>
          <a:xfrm>
            <a:off x="457200" y="1333500"/>
            <a:ext cx="8229600" cy="4188295"/>
          </a:xfrm>
        </p:spPr>
        <p:txBody>
          <a:bodyPr>
            <a:normAutofit/>
          </a:bodyPr>
          <a:lstStyle/>
          <a:p>
            <a:r>
              <a:rPr lang="en-US" altLang="zh-CN" sz="2000" b="1" dirty="0">
                <a:ea typeface="MS PGothic" charset="0"/>
              </a:rPr>
              <a:t>Service as trusted 3</a:t>
            </a:r>
            <a:r>
              <a:rPr lang="en-US" altLang="zh-CN" sz="2000" b="1" baseline="30000" dirty="0">
                <a:ea typeface="MS PGothic" charset="0"/>
              </a:rPr>
              <a:t>rd</a:t>
            </a:r>
            <a:r>
              <a:rPr lang="en-US" altLang="zh-CN" sz="2000" b="1" dirty="0">
                <a:ea typeface="MS PGothic" charset="0"/>
              </a:rPr>
              <a:t> party</a:t>
            </a:r>
          </a:p>
          <a:p>
            <a:pPr lvl="1"/>
            <a:r>
              <a:rPr lang="en-US" altLang="zh-CN" sz="1800" dirty="0">
                <a:ea typeface="MS PGothic" charset="0"/>
              </a:rPr>
              <a:t>Run critical procedures as a service</a:t>
            </a:r>
          </a:p>
          <a:p>
            <a:pPr lvl="1"/>
            <a:r>
              <a:rPr lang="en-US" altLang="zh-CN" sz="1800" dirty="0">
                <a:ea typeface="MS PGothic" charset="0"/>
              </a:rPr>
              <a:t>E.g., a file service to keep clients' file distinct, email service</a:t>
            </a:r>
          </a:p>
          <a:p>
            <a:pPr lvl="1"/>
            <a:r>
              <a:rPr lang="en-US" altLang="zh-CN" sz="1800" dirty="0">
                <a:ea typeface="MS PGothic" charset="0"/>
              </a:rPr>
              <a:t>Enforces modularity among multiple clients</a:t>
            </a:r>
          </a:p>
          <a:p>
            <a:pPr lvl="1"/>
            <a:r>
              <a:rPr lang="en-US" altLang="zh-CN" sz="1800" dirty="0">
                <a:ea typeface="MS PGothic" charset="0"/>
              </a:rPr>
              <a:t>Ensures that a fault in one client has limited effect on another client</a:t>
            </a:r>
          </a:p>
          <a:p>
            <a:r>
              <a:rPr lang="en-US" altLang="zh-CN" sz="2000" b="1" dirty="0">
                <a:ea typeface="MS PGothic" charset="0"/>
              </a:rPr>
              <a:t>Thin client computing</a:t>
            </a:r>
            <a:r>
              <a:rPr lang="en-US" altLang="zh-CN" sz="2000" dirty="0">
                <a:ea typeface="MS PGothic" charset="0"/>
              </a:rPr>
              <a:t> (the ultimate version of C/S?)</a:t>
            </a:r>
          </a:p>
          <a:p>
            <a:pPr lvl="1"/>
            <a:r>
              <a:rPr lang="en-US" altLang="zh-CN" sz="1800" dirty="0">
                <a:ea typeface="MS PGothic" charset="0"/>
              </a:rPr>
              <a:t>Simplify clients by having the trusted intermediary provide most functions</a:t>
            </a:r>
          </a:p>
          <a:p>
            <a:pPr lvl="1"/>
            <a:r>
              <a:rPr lang="en-US" altLang="zh-CN" sz="1800" dirty="0">
                <a:ea typeface="MS PGothic" charset="0"/>
              </a:rPr>
              <a:t>Only the trusted intermediaries run on powerful computers</a:t>
            </a:r>
          </a:p>
          <a:p>
            <a:pPr lvl="1"/>
            <a:r>
              <a:rPr lang="en-US" altLang="zh-CN" sz="1800" dirty="0">
                <a:ea typeface="MS PGothic" charset="0"/>
              </a:rPr>
              <a:t>What if the powerful computers fail…</a:t>
            </a:r>
            <a:endParaRPr lang="zh-CN" altLang="en-US" sz="1800" dirty="0">
              <a:ea typeface="MS PGothic" charset="0"/>
            </a:endParaRPr>
          </a:p>
        </p:txBody>
      </p:sp>
      <p:sp>
        <p:nvSpPr>
          <p:cNvPr id="31747" name="灯片编号占位符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9pPr>
          </a:lstStyle>
          <a:p>
            <a:fld id="{F64328BD-EF91-BF48-B65F-60E2777DEF38}" type="slidenum">
              <a:rPr lang="zh-CN" altLang="en-US" sz="1400" b="0">
                <a:latin typeface="Arial" panose="020B0604020202020204" pitchFamily="34" charset="0"/>
                <a:ea typeface="Adobe 楷体 Std R" charset="0"/>
                <a:cs typeface="Adobe 楷体 Std R" charset="0"/>
              </a:rPr>
              <a:pPr/>
              <a:t>50</a:t>
            </a:fld>
            <a:endParaRPr lang="en-US" altLang="zh-CN" sz="1400" b="0" dirty="0">
              <a:latin typeface="Arial" panose="020B0604020202020204" pitchFamily="34" charset="0"/>
              <a:ea typeface="Adobe 楷体 Std R" charset="0"/>
              <a:cs typeface="Adobe 楷体 Std R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66133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765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>
                <a:ea typeface="MS PGothic" charset="0"/>
              </a:rPr>
              <a:t>RPC != PC</a:t>
            </a:r>
          </a:p>
        </p:txBody>
      </p:sp>
      <p:sp>
        <p:nvSpPr>
          <p:cNvPr id="38914" name="Content Placeholder 2"/>
          <p:cNvSpPr>
            <a:spLocks noGrp="1"/>
          </p:cNvSpPr>
          <p:nvPr>
            <p:ph idx="1"/>
          </p:nvPr>
        </p:nvSpPr>
        <p:spPr>
          <a:xfrm>
            <a:off x="457200" y="1200753"/>
            <a:ext cx="8305800" cy="4321043"/>
          </a:xfrm>
        </p:spPr>
        <p:txBody>
          <a:bodyPr>
            <a:normAutofit/>
          </a:bodyPr>
          <a:lstStyle/>
          <a:p>
            <a:r>
              <a:rPr lang="en-US" altLang="zh-CN" sz="2800" dirty="0">
                <a:ea typeface="MS PGothic" charset="0"/>
              </a:rPr>
              <a:t>RPCs can </a:t>
            </a:r>
            <a:r>
              <a:rPr lang="en-US" altLang="zh-CN" sz="2800" b="1" dirty="0">
                <a:solidFill>
                  <a:srgbClr val="0096FF"/>
                </a:solidFill>
                <a:ea typeface="MS PGothic" charset="0"/>
              </a:rPr>
              <a:t>reduce</a:t>
            </a:r>
            <a:r>
              <a:rPr lang="en-US" altLang="zh-CN" sz="2800" dirty="0">
                <a:ea typeface="MS PGothic" charset="0"/>
              </a:rPr>
              <a:t> </a:t>
            </a:r>
            <a:r>
              <a:rPr lang="en-US" altLang="zh-CN" sz="2800" b="1" dirty="0">
                <a:solidFill>
                  <a:srgbClr val="0096FF"/>
                </a:solidFill>
                <a:ea typeface="MS PGothic" charset="0"/>
              </a:rPr>
              <a:t>fate sharing</a:t>
            </a:r>
          </a:p>
          <a:p>
            <a:pPr lvl="1"/>
            <a:r>
              <a:rPr lang="en-US" altLang="zh-CN" dirty="0">
                <a:ea typeface="MS PGothic" charset="0"/>
              </a:rPr>
              <a:t>Set a time-out for message lost or service failure</a:t>
            </a:r>
          </a:p>
          <a:p>
            <a:r>
              <a:rPr lang="en-US" altLang="zh-CN" sz="2800" dirty="0">
                <a:ea typeface="MS PGothic" charset="0"/>
              </a:rPr>
              <a:t>RPCs introduce </a:t>
            </a:r>
            <a:r>
              <a:rPr lang="en-US" altLang="zh-CN" sz="2800" b="1" dirty="0">
                <a:solidFill>
                  <a:srgbClr val="C00000"/>
                </a:solidFill>
                <a:ea typeface="MS PGothic" charset="0"/>
              </a:rPr>
              <a:t>new failures</a:t>
            </a:r>
            <a:r>
              <a:rPr lang="en-US" altLang="zh-CN" sz="2800" dirty="0">
                <a:ea typeface="MS PGothic" charset="0"/>
              </a:rPr>
              <a:t>: </a:t>
            </a:r>
            <a:r>
              <a:rPr lang="en-US" altLang="zh-CN" sz="2800" u="sng" dirty="0">
                <a:ea typeface="MS PGothic" charset="0"/>
              </a:rPr>
              <a:t>no response</a:t>
            </a:r>
          </a:p>
          <a:p>
            <a:r>
              <a:rPr lang="en-US" altLang="zh-CN" sz="2800" dirty="0">
                <a:ea typeface="MS PGothic" charset="0"/>
              </a:rPr>
              <a:t>RPCs take </a:t>
            </a:r>
            <a:r>
              <a:rPr lang="en-US" altLang="zh-CN" sz="2800" b="1" dirty="0">
                <a:solidFill>
                  <a:srgbClr val="C00000"/>
                </a:solidFill>
                <a:ea typeface="MS PGothic" charset="0"/>
              </a:rPr>
              <a:t>more time</a:t>
            </a:r>
          </a:p>
          <a:p>
            <a:pPr lvl="1"/>
            <a:r>
              <a:rPr lang="en-US" altLang="zh-CN" dirty="0">
                <a:ea typeface="MS PGothic" charset="0"/>
              </a:rPr>
              <a:t>Stub itself may cost more than a service</a:t>
            </a:r>
          </a:p>
          <a:p>
            <a:pPr lvl="1"/>
            <a:r>
              <a:rPr lang="en-US" altLang="zh-CN" dirty="0">
                <a:ea typeface="MS PGothic" charset="0"/>
              </a:rPr>
              <a:t>Consider using RPC in device driver: time-out error</a:t>
            </a:r>
          </a:p>
          <a:p>
            <a:pPr lvl="1"/>
            <a:r>
              <a:rPr lang="en-US" altLang="zh-CN" dirty="0">
                <a:ea typeface="MS PGothic" charset="0"/>
              </a:rPr>
              <a:t>Not suitable for all cases</a:t>
            </a:r>
          </a:p>
        </p:txBody>
      </p:sp>
      <p:sp>
        <p:nvSpPr>
          <p:cNvPr id="38915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9pPr>
          </a:lstStyle>
          <a:p>
            <a:fld id="{7A2F8D61-CF03-9B47-B59D-5BBFF49BB43A}" type="slidenum">
              <a:rPr lang="zh-CN" altLang="en-US" sz="1400" b="0">
                <a:latin typeface="Arial" panose="020B0604020202020204" pitchFamily="34" charset="0"/>
                <a:ea typeface="Adobe 楷体 Std R" charset="0"/>
                <a:cs typeface="Adobe 楷体 Std R" charset="0"/>
              </a:rPr>
              <a:pPr/>
              <a:t>51</a:t>
            </a:fld>
            <a:endParaRPr lang="en-US" altLang="zh-CN" sz="1400" b="0" dirty="0">
              <a:latin typeface="Arial" panose="020B0604020202020204" pitchFamily="34" charset="0"/>
              <a:ea typeface="Adobe 楷体 Std R" charset="0"/>
              <a:cs typeface="Adobe 楷体 Std R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79779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89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89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89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89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89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>
                <a:ea typeface="MS PGothic" charset="0"/>
              </a:rPr>
              <a:t>RPC: Failure Handling</a:t>
            </a:r>
          </a:p>
        </p:txBody>
      </p:sp>
      <p:sp>
        <p:nvSpPr>
          <p:cNvPr id="39938" name="Content Placeholder 2"/>
          <p:cNvSpPr>
            <a:spLocks noGrp="1"/>
          </p:cNvSpPr>
          <p:nvPr>
            <p:ph idx="1"/>
          </p:nvPr>
        </p:nvSpPr>
        <p:spPr>
          <a:xfrm>
            <a:off x="457200" y="1333501"/>
            <a:ext cx="8579296" cy="3771636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altLang="zh-CN" sz="2400" dirty="0">
                <a:ea typeface="MS PGothic" charset="0"/>
              </a:rPr>
              <a:t>1. </a:t>
            </a:r>
            <a:r>
              <a:rPr lang="en-US" altLang="zh-CN" sz="2400" b="1" dirty="0">
                <a:solidFill>
                  <a:srgbClr val="0096FF"/>
                </a:solidFill>
                <a:ea typeface="MS PGothic" charset="0"/>
              </a:rPr>
              <a:t>At least once</a:t>
            </a:r>
          </a:p>
          <a:p>
            <a:pPr lvl="1">
              <a:lnSpc>
                <a:spcPct val="100000"/>
              </a:lnSpc>
            </a:pPr>
            <a:r>
              <a:rPr lang="en-US" altLang="zh-CN" sz="2000" dirty="0">
                <a:ea typeface="MS PGothic" charset="0"/>
              </a:rPr>
              <a:t>Client keeps resending until server responds</a:t>
            </a:r>
          </a:p>
          <a:p>
            <a:pPr lvl="1">
              <a:lnSpc>
                <a:spcPct val="100000"/>
              </a:lnSpc>
            </a:pPr>
            <a:r>
              <a:rPr lang="en-US" altLang="zh-CN" sz="2000" dirty="0">
                <a:ea typeface="MS PGothic" charset="0"/>
              </a:rPr>
              <a:t>Only OK if without side effects on server</a:t>
            </a:r>
            <a:endParaRPr lang="zh-CN" altLang="en-US" sz="2000" dirty="0">
              <a:ea typeface="MS PGothic" charset="0"/>
            </a:endParaRPr>
          </a:p>
          <a:p>
            <a:pPr>
              <a:lnSpc>
                <a:spcPct val="100000"/>
              </a:lnSpc>
            </a:pPr>
            <a:r>
              <a:rPr lang="en-US" altLang="zh-CN" sz="2600" dirty="0">
                <a:ea typeface="MS PGothic" charset="0"/>
              </a:rPr>
              <a:t>2. </a:t>
            </a:r>
            <a:r>
              <a:rPr lang="en-US" altLang="zh-CN" sz="2600" b="1" dirty="0">
                <a:solidFill>
                  <a:srgbClr val="0096FF"/>
                </a:solidFill>
                <a:ea typeface="MS PGothic" charset="0"/>
              </a:rPr>
              <a:t>At most once</a:t>
            </a:r>
          </a:p>
          <a:p>
            <a:pPr lvl="1">
              <a:lnSpc>
                <a:spcPct val="100000"/>
              </a:lnSpc>
            </a:pPr>
            <a:r>
              <a:rPr lang="en-US" altLang="zh-CN" sz="2000" dirty="0">
                <a:ea typeface="MS PGothic" charset="0"/>
              </a:rPr>
              <a:t>Client keeps resending (may time-out)</a:t>
            </a:r>
          </a:p>
          <a:p>
            <a:pPr lvl="1">
              <a:lnSpc>
                <a:spcPct val="100000"/>
              </a:lnSpc>
            </a:pPr>
            <a:r>
              <a:rPr lang="en-US" altLang="zh-CN" sz="2000" dirty="0">
                <a:ea typeface="MS PGothic" charset="0"/>
              </a:rPr>
              <a:t>Server remembers requests and suppress duplicates?</a:t>
            </a:r>
            <a:endParaRPr lang="zh-CN" altLang="en-US" sz="2000" dirty="0">
              <a:ea typeface="MS PGothic" charset="0"/>
            </a:endParaRPr>
          </a:p>
          <a:p>
            <a:pPr lvl="1">
              <a:lnSpc>
                <a:spcPct val="100000"/>
              </a:lnSpc>
            </a:pPr>
            <a:r>
              <a:rPr lang="en-US" altLang="zh-CN" sz="2000" dirty="0">
                <a:solidFill>
                  <a:srgbClr val="C00000"/>
                </a:solidFill>
                <a:ea typeface="MS PGothic" charset="0"/>
              </a:rPr>
              <a:t>Idempotent</a:t>
            </a:r>
            <a:r>
              <a:rPr lang="en-US" altLang="zh-CN" sz="2000" dirty="0">
                <a:ea typeface="MS PGothic" charset="0"/>
              </a:rPr>
              <a:t> functions</a:t>
            </a:r>
          </a:p>
          <a:p>
            <a:pPr>
              <a:lnSpc>
                <a:spcPct val="100000"/>
              </a:lnSpc>
            </a:pPr>
            <a:r>
              <a:rPr lang="en-US" altLang="zh-CN" sz="2400" dirty="0">
                <a:ea typeface="MS PGothic" charset="0"/>
              </a:rPr>
              <a:t>3. </a:t>
            </a:r>
            <a:r>
              <a:rPr lang="en-US" altLang="zh-CN" sz="2400" b="1" dirty="0">
                <a:solidFill>
                  <a:srgbClr val="0096FF"/>
                </a:solidFill>
                <a:ea typeface="MS PGothic" charset="0"/>
              </a:rPr>
              <a:t>Exactly once</a:t>
            </a:r>
          </a:p>
          <a:p>
            <a:pPr lvl="1">
              <a:lnSpc>
                <a:spcPct val="100000"/>
              </a:lnSpc>
            </a:pPr>
            <a:r>
              <a:rPr lang="en-US" altLang="zh-CN" sz="2000" dirty="0">
                <a:ea typeface="MS PGothic" charset="0"/>
              </a:rPr>
              <a:t>This is often what we really want</a:t>
            </a:r>
          </a:p>
          <a:p>
            <a:pPr lvl="1">
              <a:lnSpc>
                <a:spcPct val="100000"/>
              </a:lnSpc>
            </a:pPr>
            <a:r>
              <a:rPr lang="en-US" altLang="zh-CN" sz="2000" dirty="0">
                <a:ea typeface="MS PGothic" charset="0"/>
              </a:rPr>
              <a:t>Hard to do in a useful way, later in Chap-8 and 10</a:t>
            </a:r>
          </a:p>
        </p:txBody>
      </p:sp>
      <p:sp>
        <p:nvSpPr>
          <p:cNvPr id="39939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9pPr>
          </a:lstStyle>
          <a:p>
            <a:fld id="{27F955AC-F006-9540-8508-BC03770104D8}" type="slidenum">
              <a:rPr lang="zh-CN" altLang="en-US" sz="1400" b="0">
                <a:latin typeface="Arial" panose="020B0604020202020204" pitchFamily="34" charset="0"/>
                <a:ea typeface="Adobe 楷体 Std R" charset="0"/>
                <a:cs typeface="Adobe 楷体 Std R" charset="0"/>
              </a:rPr>
              <a:pPr/>
              <a:t>52</a:t>
            </a:fld>
            <a:endParaRPr lang="en-US" altLang="zh-CN" sz="1400" b="0" dirty="0">
              <a:latin typeface="Arial" panose="020B0604020202020204" pitchFamily="34" charset="0"/>
              <a:ea typeface="Adobe 楷体 Std R" charset="0"/>
              <a:cs typeface="Adobe 楷体 Std R" charset="0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5945323" y="489604"/>
            <a:ext cx="2873175" cy="923330"/>
          </a:xfrm>
          <a:prstGeom prst="rect">
            <a:avLst/>
          </a:prstGeom>
          <a:noFill/>
          <a:ln>
            <a:solidFill>
              <a:srgbClr val="0096FF"/>
            </a:solidFill>
          </a:ln>
        </p:spPr>
        <p:txBody>
          <a:bodyPr wrap="square" rtlCol="0">
            <a:spAutoFit/>
          </a:bodyPr>
          <a:lstStyle/>
          <a:p>
            <a:r>
              <a:rPr kumimoji="1" lang="en-US" altLang="zh-CN" dirty="0"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Most network systems and applications also have these considerations</a:t>
            </a:r>
            <a:endParaRPr kumimoji="1" lang="zh-CN" altLang="en-US" dirty="0">
              <a:latin typeface="Arial" panose="020B0604020202020204" pitchFamily="34" charset="0"/>
              <a:ea typeface="等线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6660232" y="4277719"/>
            <a:ext cx="2158266" cy="646331"/>
          </a:xfrm>
          <a:prstGeom prst="rect">
            <a:avLst/>
          </a:prstGeom>
          <a:noFill/>
          <a:ln>
            <a:solidFill>
              <a:srgbClr val="0096FF"/>
            </a:solidFill>
          </a:ln>
        </p:spPr>
        <p:txBody>
          <a:bodyPr wrap="square" rtlCol="0">
            <a:spAutoFit/>
          </a:bodyPr>
          <a:lstStyle/>
          <a:p>
            <a:r>
              <a:rPr kumimoji="1" lang="en-US" altLang="zh-CN" dirty="0"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Most RPC systems do #1 </a:t>
            </a:r>
            <a:r>
              <a:rPr kumimoji="1" lang="en-US" altLang="zh-CN" b="1" dirty="0">
                <a:solidFill>
                  <a:srgbClr val="0096FF"/>
                </a:solidFill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or</a:t>
            </a:r>
            <a:r>
              <a:rPr kumimoji="1" lang="en-US" altLang="zh-CN" dirty="0"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 #2</a:t>
            </a:r>
          </a:p>
        </p:txBody>
      </p:sp>
    </p:spTree>
    <p:extLst>
      <p:ext uri="{BB962C8B-B14F-4D97-AF65-F5344CB8AC3E}">
        <p14:creationId xmlns:p14="http://schemas.microsoft.com/office/powerpoint/2010/main" val="806178220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>
                <a:ea typeface="MS PGothic" charset="0"/>
              </a:rPr>
              <a:t>Other Differences</a:t>
            </a:r>
          </a:p>
        </p:txBody>
      </p:sp>
      <p:sp>
        <p:nvSpPr>
          <p:cNvPr id="40962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sz="2800" dirty="0">
                <a:ea typeface="MS PGothic" charset="0"/>
              </a:rPr>
              <a:t>Language support</a:t>
            </a:r>
          </a:p>
          <a:p>
            <a:pPr lvl="1"/>
            <a:r>
              <a:rPr lang="en-US" altLang="zh-CN" dirty="0">
                <a:ea typeface="MS PGothic" charset="0"/>
              </a:rPr>
              <a:t>Some features do </a:t>
            </a:r>
            <a:r>
              <a:rPr lang="en-US" altLang="zh-CN" b="1" dirty="0">
                <a:ea typeface="MS PGothic" charset="0"/>
              </a:rPr>
              <a:t>not</a:t>
            </a:r>
            <a:r>
              <a:rPr lang="en-US" altLang="zh-CN" dirty="0">
                <a:ea typeface="MS PGothic" charset="0"/>
              </a:rPr>
              <a:t> combine well with RPC</a:t>
            </a:r>
          </a:p>
          <a:p>
            <a:pPr lvl="2"/>
            <a:r>
              <a:rPr lang="en-US" altLang="zh-CN" dirty="0">
                <a:ea typeface="MS PGothic" charset="0"/>
              </a:rPr>
              <a:t>E.g., inter-procedure communicate through </a:t>
            </a:r>
            <a:r>
              <a:rPr lang="en-US" altLang="zh-CN" dirty="0">
                <a:solidFill>
                  <a:srgbClr val="0096FF"/>
                </a:solidFill>
                <a:ea typeface="MS PGothic" charset="0"/>
              </a:rPr>
              <a:t>global variable</a:t>
            </a:r>
          </a:p>
          <a:p>
            <a:pPr lvl="1"/>
            <a:r>
              <a:rPr lang="en-US" altLang="zh-CN" dirty="0">
                <a:ea typeface="MS PGothic" charset="0"/>
              </a:rPr>
              <a:t>Data structure that contains </a:t>
            </a:r>
            <a:r>
              <a:rPr lang="en-US" altLang="zh-CN" dirty="0">
                <a:solidFill>
                  <a:srgbClr val="0096FF"/>
                </a:solidFill>
                <a:ea typeface="MS PGothic" charset="0"/>
              </a:rPr>
              <a:t>pointers</a:t>
            </a:r>
          </a:p>
          <a:p>
            <a:r>
              <a:rPr lang="en-US" altLang="zh-CN" dirty="0">
                <a:ea typeface="MS PGothic" charset="0"/>
              </a:rPr>
              <a:t>Security consideration</a:t>
            </a:r>
          </a:p>
          <a:p>
            <a:pPr lvl="1"/>
            <a:r>
              <a:rPr lang="en-US" altLang="zh-CN" dirty="0">
                <a:ea typeface="MS PGothic" charset="0"/>
              </a:rPr>
              <a:t>Both client and server need authentication</a:t>
            </a:r>
          </a:p>
          <a:p>
            <a:pPr lvl="1"/>
            <a:r>
              <a:rPr lang="en-US" altLang="zh-CN" dirty="0">
                <a:ea typeface="MS PGothic" charset="0"/>
              </a:rPr>
              <a:t>Side channel attacks through network pattern</a:t>
            </a:r>
          </a:p>
        </p:txBody>
      </p:sp>
      <p:sp>
        <p:nvSpPr>
          <p:cNvPr id="40963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9pPr>
          </a:lstStyle>
          <a:p>
            <a:fld id="{FE8D21D3-28E1-C541-8283-C6A57420AC72}" type="slidenum">
              <a:rPr lang="zh-CN" altLang="en-US" sz="1400" b="0">
                <a:latin typeface="Arial" panose="020B0604020202020204" pitchFamily="34" charset="0"/>
                <a:ea typeface="Adobe 楷体 Std R" charset="0"/>
                <a:cs typeface="Adobe 楷体 Std R" charset="0"/>
              </a:rPr>
              <a:pPr/>
              <a:t>53</a:t>
            </a:fld>
            <a:endParaRPr lang="en-US" altLang="zh-CN" sz="1400" b="0" dirty="0">
              <a:latin typeface="Arial" panose="020B0604020202020204" pitchFamily="34" charset="0"/>
              <a:ea typeface="Adobe 楷体 Std R" charset="0"/>
              <a:cs typeface="Adobe 楷体 Std R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1190793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Questions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altLang="zh-CN" b="1" dirty="0">
                <a:solidFill>
                  <a:srgbClr val="C00000"/>
                </a:solidFill>
              </a:rPr>
              <a:t>Q:</a:t>
            </a:r>
            <a:r>
              <a:rPr lang="en-US" altLang="zh-CN" dirty="0">
                <a:solidFill>
                  <a:srgbClr val="C00000"/>
                </a:solidFill>
              </a:rPr>
              <a:t> Why RPC and C/S?</a:t>
            </a:r>
          </a:p>
          <a:p>
            <a:pPr lvl="1"/>
            <a:r>
              <a:rPr lang="en-US" altLang="zh-CN" dirty="0">
                <a:ea typeface="MS PGothic" charset="0"/>
              </a:rPr>
              <a:t>Programmers make mistakes</a:t>
            </a:r>
          </a:p>
          <a:p>
            <a:pPr lvl="1"/>
            <a:r>
              <a:rPr lang="en-US" altLang="zh-CN" dirty="0">
                <a:ea typeface="MS PGothic" charset="0"/>
              </a:rPr>
              <a:t>Mistakes propagate easily</a:t>
            </a:r>
            <a:endParaRPr kumimoji="1" lang="en-US" altLang="zh-CN" dirty="0"/>
          </a:p>
          <a:p>
            <a:pPr lvl="1"/>
            <a:r>
              <a:rPr kumimoji="1" lang="en-US" altLang="zh-CN" dirty="0"/>
              <a:t>Enforce modularity</a:t>
            </a:r>
          </a:p>
          <a:p>
            <a:r>
              <a:rPr lang="en-US" altLang="zh-CN" b="1" dirty="0">
                <a:solidFill>
                  <a:srgbClr val="C00000"/>
                </a:solidFill>
              </a:rPr>
              <a:t>Q: </a:t>
            </a:r>
            <a:r>
              <a:rPr lang="en-US" altLang="zh-CN" dirty="0">
                <a:solidFill>
                  <a:srgbClr val="C00000"/>
                </a:solidFill>
              </a:rPr>
              <a:t>What does RPC do, exactly? Can we use other ways?</a:t>
            </a:r>
          </a:p>
          <a:p>
            <a:pPr lvl="1"/>
            <a:r>
              <a:rPr lang="en-US" altLang="zh-CN" dirty="0"/>
              <a:t>E.g., socket? HTTP? Why not use them?</a:t>
            </a:r>
          </a:p>
          <a:p>
            <a:pPr lvl="1"/>
            <a:r>
              <a:rPr lang="en-US" altLang="zh-CN" dirty="0"/>
              <a:t>Be more friendly for programmers</a:t>
            </a:r>
          </a:p>
        </p:txBody>
      </p:sp>
    </p:spTree>
    <p:extLst>
      <p:ext uri="{BB962C8B-B14F-4D97-AF65-F5344CB8AC3E}">
        <p14:creationId xmlns:p14="http://schemas.microsoft.com/office/powerpoint/2010/main" val="36924868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emplate" id="{85B1D284-D5D3-E84D-BD28-707B0D140669}" vid="{EAB3F4BA-066D-9146-B9C6-197746E0B32B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">
  <a:themeElements>
    <a:clrScheme name="办公室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办公室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 for CSE</Template>
  <TotalTime>5917</TotalTime>
  <Words>2660</Words>
  <Application>Microsoft Office PowerPoint</Application>
  <PresentationFormat>全屏显示(16:10)</PresentationFormat>
  <Paragraphs>454</Paragraphs>
  <Slides>54</Slides>
  <Notes>10</Notes>
  <HiddenSlides>14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54</vt:i4>
      </vt:variant>
    </vt:vector>
  </HeadingPairs>
  <TitlesOfParts>
    <vt:vector size="64" baseType="lpstr">
      <vt:lpstr>Adobe 楷体 Std R</vt:lpstr>
      <vt:lpstr>MS PGothic</vt:lpstr>
      <vt:lpstr>等线</vt:lpstr>
      <vt:lpstr>等线</vt:lpstr>
      <vt:lpstr>宋体</vt:lpstr>
      <vt:lpstr>Arial</vt:lpstr>
      <vt:lpstr>Comic Sans MS</vt:lpstr>
      <vt:lpstr>Consolas</vt:lpstr>
      <vt:lpstr>Times New Roman</vt:lpstr>
      <vt:lpstr>Office 主题​​</vt:lpstr>
      <vt:lpstr>RPC &amp; NFS</vt:lpstr>
      <vt:lpstr>Review: Fault Tolerance at Different Layers</vt:lpstr>
      <vt:lpstr>Bathtub Curve</vt:lpstr>
      <vt:lpstr>Availability</vt:lpstr>
      <vt:lpstr>Systematically Applying Redundancy</vt:lpstr>
      <vt:lpstr>Voting</vt:lpstr>
      <vt:lpstr>MTTF-replica and MTTF-system</vt:lpstr>
      <vt:lpstr>Repair</vt:lpstr>
      <vt:lpstr>PowerPoint 演示文稿</vt:lpstr>
      <vt:lpstr>Review Overly Optimistic Assumptions</vt:lpstr>
      <vt:lpstr>Summary</vt:lpstr>
      <vt:lpstr>Current Status</vt:lpstr>
      <vt:lpstr>Challenges</vt:lpstr>
      <vt:lpstr>RPC</vt:lpstr>
      <vt:lpstr>RPC</vt:lpstr>
      <vt:lpstr>Example of RPC</vt:lpstr>
      <vt:lpstr>Client Program</vt:lpstr>
      <vt:lpstr>Service Program</vt:lpstr>
      <vt:lpstr>RPC Calling Process</vt:lpstr>
      <vt:lpstr>RPC Stub</vt:lpstr>
      <vt:lpstr>Client Program using RPC</vt:lpstr>
      <vt:lpstr>Server Program using RPC</vt:lpstr>
      <vt:lpstr>Question</vt:lpstr>
      <vt:lpstr>RPC Request </vt:lpstr>
      <vt:lpstr>RPC Reply</vt:lpstr>
      <vt:lpstr>Marshal / Unmarshal</vt:lpstr>
      <vt:lpstr>Automatic Stub Generation</vt:lpstr>
      <vt:lpstr>RPC System Components</vt:lpstr>
      <vt:lpstr>RPC System Components</vt:lpstr>
      <vt:lpstr>Client Framework</vt:lpstr>
      <vt:lpstr>Server Framework</vt:lpstr>
      <vt:lpstr>Case Study: NFS</vt:lpstr>
      <vt:lpstr>NFS (Network File System)</vt:lpstr>
      <vt:lpstr>RPC in NFS</vt:lpstr>
      <vt:lpstr>NFS Overview</vt:lpstr>
      <vt:lpstr>File Handler for a Client</vt:lpstr>
      <vt:lpstr>Case 1: Rename After Open</vt:lpstr>
      <vt:lpstr>Stateless on NFS server</vt:lpstr>
      <vt:lpstr>Case 2: Delete After Open</vt:lpstr>
      <vt:lpstr>Cache on the Client</vt:lpstr>
      <vt:lpstr>Coherence</vt:lpstr>
      <vt:lpstr>Coherence</vt:lpstr>
      <vt:lpstr>Extend the UNIX FS to support NFS</vt:lpstr>
      <vt:lpstr>Extend the UNIX FS to support NFS</vt:lpstr>
      <vt:lpstr>Reference Materials</vt:lpstr>
      <vt:lpstr>Client &amp; Server (C/S Model)</vt:lpstr>
      <vt:lpstr>Client/Service Organization</vt:lpstr>
      <vt:lpstr>C/S Model</vt:lpstr>
      <vt:lpstr>Multiple Clients and Services</vt:lpstr>
      <vt:lpstr>Trusted Intermediaries</vt:lpstr>
      <vt:lpstr>RPC != PC</vt:lpstr>
      <vt:lpstr>RPC: Failure Handling</vt:lpstr>
      <vt:lpstr>Other Differences</vt:lpstr>
      <vt:lpstr>Questions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</dc:title>
  <dc:creator>Xia Yubin</dc:creator>
  <cp:lastModifiedBy>Xia Yubin</cp:lastModifiedBy>
  <cp:revision>131</cp:revision>
  <cp:lastPrinted>2016-06-13T07:55:34Z</cp:lastPrinted>
  <dcterms:created xsi:type="dcterms:W3CDTF">2017-05-12T06:55:38Z</dcterms:created>
  <dcterms:modified xsi:type="dcterms:W3CDTF">2020-09-29T01:35:55Z</dcterms:modified>
</cp:coreProperties>
</file>